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424" r:id="rId3"/>
    <p:sldId id="676" r:id="rId4"/>
    <p:sldId id="286" r:id="rId5"/>
    <p:sldId id="287" r:id="rId6"/>
    <p:sldId id="425" r:id="rId7"/>
    <p:sldId id="663" r:id="rId8"/>
    <p:sldId id="660" r:id="rId9"/>
    <p:sldId id="677" r:id="rId10"/>
    <p:sldId id="667" r:id="rId11"/>
    <p:sldId id="659" r:id="rId12"/>
    <p:sldId id="671" r:id="rId13"/>
    <p:sldId id="657" r:id="rId14"/>
    <p:sldId id="658" r:id="rId15"/>
    <p:sldId id="324" r:id="rId16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66A"/>
    <a:srgbClr val="003369"/>
    <a:srgbClr val="0069B4"/>
    <a:srgbClr val="F59C00"/>
    <a:srgbClr val="95C11F"/>
    <a:srgbClr val="C6D9F1"/>
    <a:srgbClr val="FFFFCC"/>
    <a:srgbClr val="FFFF99"/>
    <a:srgbClr val="FF3300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660"/>
  </p:normalViewPr>
  <p:slideViewPr>
    <p:cSldViewPr>
      <p:cViewPr varScale="1">
        <p:scale>
          <a:sx n="64" d="100"/>
          <a:sy n="64" d="100"/>
        </p:scale>
        <p:origin x="142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-489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94471B93-363B-4C0C-99B8-633698DF0172}" type="datetimeFigureOut">
              <a:rPr lang="de-DE" smtClean="0"/>
              <a:t>18.10.2023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EE4C1C53-7A86-4AE0-AA54-F35B302449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19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4CE2750-6C8A-4991-9584-1FA9B3C407F8}" type="datetimeFigureOut">
              <a:rPr lang="de-DE" smtClean="0"/>
              <a:t>18.10.2023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6FC0786B-B701-4B87-BFE2-239D721DA4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96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B73C-C3A2-4A34-AD87-2B919EBF423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13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B73C-C3A2-4A34-AD87-2B919EBF423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77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B73C-C3A2-4A34-AD87-2B919EBF423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1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C1CD-598A-4CE2-9ADC-C956D289CE3D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21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C1CD-598A-4CE2-9ADC-C956D289CE3D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088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68000" y="1368000"/>
            <a:ext cx="7020424" cy="14700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5000"/>
              </a:lnSpc>
              <a:defRPr sz="4600" b="1" kern="1200" spc="0" baseline="0"/>
            </a:lvl1pPr>
          </a:lstStyle>
          <a:p>
            <a:r>
              <a:rPr lang="de-DE" dirty="0"/>
              <a:t>Hier steht der Titel</a:t>
            </a:r>
            <a:br>
              <a:rPr lang="de-DE" dirty="0"/>
            </a:br>
            <a:r>
              <a:rPr lang="de-DE" dirty="0"/>
              <a:t>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68000" y="2924944"/>
            <a:ext cx="7020424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Autor Vorname Nachname</a:t>
            </a:r>
            <a:br>
              <a:rPr lang="de-DE" dirty="0"/>
            </a:br>
            <a:r>
              <a:rPr lang="de-DE" dirty="0"/>
              <a:t>Bundesinstitut für Berufsbildung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Veranstaltungsort, 00. Monat 2016</a:t>
            </a:r>
          </a:p>
        </p:txBody>
      </p:sp>
      <p:sp>
        <p:nvSpPr>
          <p:cNvPr id="10" name="Gleichschenkliges Dreieck 9"/>
          <p:cNvSpPr/>
          <p:nvPr userDrawn="1"/>
        </p:nvSpPr>
        <p:spPr>
          <a:xfrm rot="5400000">
            <a:off x="431540" y="656692"/>
            <a:ext cx="504056" cy="432048"/>
          </a:xfrm>
          <a:prstGeom prst="triangle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 dirty="0"/>
              <a:t>Thema/Rubrik</a:t>
            </a: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264000"/>
            <a:ext cx="9144000" cy="0"/>
          </a:xfrm>
          <a:prstGeom prst="line">
            <a:avLst/>
          </a:prstGeom>
          <a:ln w="6350">
            <a:solidFill>
              <a:srgbClr val="00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98BC1B44-62DC-7245-9A0E-3A779CFD2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2" y="6273280"/>
            <a:ext cx="1725971" cy="576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DC7AE4-F488-B44B-A2AA-7407703C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6E2F1ED-6AB6-1E4C-A6DA-95EF317370DE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rgbClr val="003369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293427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 dirty="0"/>
              <a:t>Schlussfolie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.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 dirty="0"/>
              <a:t>Thema/Rubrik</a:t>
            </a:r>
          </a:p>
        </p:txBody>
      </p:sp>
    </p:spTree>
    <p:extLst>
      <p:ext uri="{BB962C8B-B14F-4D97-AF65-F5344CB8AC3E}">
        <p14:creationId xmlns:p14="http://schemas.microsoft.com/office/powerpoint/2010/main" val="280306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0" y="6237288"/>
            <a:ext cx="9144000" cy="0"/>
          </a:xfrm>
          <a:prstGeom prst="line">
            <a:avLst/>
          </a:prstGeom>
          <a:ln w="3175">
            <a:solidFill>
              <a:srgbClr val="00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BC1B44-62DC-7245-9A0E-3A779CFD2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2" y="6273280"/>
            <a:ext cx="1725971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DC7AE4-F488-B44B-A2AA-7407703C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6E2F1ED-6AB6-1E4C-A6DA-95EF317370DE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rgbClr val="003369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318870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264275"/>
            <a:ext cx="9144000" cy="593725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175" y="6048375"/>
            <a:ext cx="9144000" cy="2159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344816" cy="43204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900000" y="1485330"/>
            <a:ext cx="7344408" cy="39598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2000"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99096" y="6381328"/>
            <a:ext cx="4464992" cy="17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2000"/>
              </a:spcBef>
              <a:buFontTx/>
              <a:buNone/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6372200" y="446400"/>
            <a:ext cx="1872208" cy="31464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9F37B3-4B13-AD4B-A4DF-301796C7A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282000"/>
            <a:ext cx="1728000" cy="57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2DD33BB-0837-5A4E-85EC-FEB1C0E254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934399B-880C-FA4E-916B-D99CC0B2E162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16550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273280"/>
            <a:ext cx="9144000" cy="584720"/>
          </a:xfrm>
          <a:prstGeom prst="rect">
            <a:avLst/>
          </a:prstGeom>
          <a:solidFill>
            <a:srgbClr val="00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5949280"/>
            <a:ext cx="9144000" cy="3240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9F37B3-4B13-AD4B-A4DF-301796C7A1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282000"/>
            <a:ext cx="1728000" cy="576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DD33BB-0837-5A4E-85EC-FEB1C0E254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9320"/>
            <a:ext cx="540000" cy="54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934399B-880C-FA4E-916B-D99CC0B2E162}"/>
              </a:ext>
            </a:extLst>
          </p:cNvPr>
          <p:cNvSpPr txBox="1"/>
          <p:nvPr userDrawn="1"/>
        </p:nvSpPr>
        <p:spPr>
          <a:xfrm>
            <a:off x="3923928" y="6597352"/>
            <a:ext cx="93610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www.bibb.de</a:t>
            </a:r>
          </a:p>
        </p:txBody>
      </p:sp>
    </p:spTree>
    <p:extLst>
      <p:ext uri="{BB962C8B-B14F-4D97-AF65-F5344CB8AC3E}">
        <p14:creationId xmlns:p14="http://schemas.microsoft.com/office/powerpoint/2010/main" val="6800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Jil.Schirner@bibb.de" TargetMode="External"/><Relationship Id="rId5" Type="http://schemas.openxmlformats.org/officeDocument/2006/relationships/hyperlink" Target="mailto:bretschneider@bibb.de" TargetMode="Externa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https://www.bibb.de/dokumente/pdf/HA172.pdf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hyperlink" Target="https://www.fh-muenster.de/isun/downloads/Kompetenzmodell_BBNE_Lebensmittelverarbeitung_Wissenschaftliche_Begleitung_Foerderlinie_III_Sep._2022-final_end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ctrTitle"/>
          </p:nvPr>
        </p:nvSpPr>
        <p:spPr bwMode="auto">
          <a:xfrm>
            <a:off x="1043608" y="650649"/>
            <a:ext cx="8064896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de-DE" altLang="de-DE" sz="2800" dirty="0"/>
              <a:t>Informationen zum BIBB-Vorhaben 2.2.406</a:t>
            </a:r>
            <a:br>
              <a:rPr lang="de-DE" altLang="de-DE" sz="2800" dirty="0"/>
            </a:br>
            <a:br>
              <a:rPr lang="de-DE" altLang="de-DE" sz="2800" dirty="0"/>
            </a:br>
            <a:r>
              <a:rPr lang="de-DE" altLang="de-DE" sz="3200" dirty="0"/>
              <a:t>„</a:t>
            </a:r>
            <a:r>
              <a:rPr lang="de-DE" altLang="de-DE" sz="3200" u="sng" dirty="0"/>
              <a:t>N</a:t>
            </a:r>
            <a:r>
              <a:rPr lang="de-DE" altLang="de-DE" sz="3200" dirty="0"/>
              <a:t>achhaltigkeit in </a:t>
            </a:r>
            <a:r>
              <a:rPr lang="de-DE" altLang="de-DE" sz="3200" u="sng" dirty="0"/>
              <a:t>A</a:t>
            </a:r>
            <a:r>
              <a:rPr lang="de-DE" altLang="de-DE" sz="3200" dirty="0"/>
              <a:t>usbildungsordnungen verankern - ein </a:t>
            </a:r>
            <a:r>
              <a:rPr lang="de-DE" altLang="de-DE" sz="3200" u="sng" dirty="0"/>
              <a:t>s</a:t>
            </a:r>
            <a:r>
              <a:rPr lang="de-DE" altLang="de-DE" sz="3200" dirty="0"/>
              <a:t>ystematisierter </a:t>
            </a:r>
            <a:r>
              <a:rPr lang="de-DE" altLang="de-DE" sz="3200" u="sng" dirty="0"/>
              <a:t>A</a:t>
            </a:r>
            <a:r>
              <a:rPr lang="de-DE" altLang="de-DE" sz="3200" dirty="0"/>
              <a:t>nsatz</a:t>
            </a:r>
            <a:br>
              <a:rPr lang="de-DE" altLang="de-DE" sz="3200" dirty="0"/>
            </a:br>
            <a:r>
              <a:rPr lang="de-DE" altLang="de-DE" sz="3200" dirty="0"/>
              <a:t>für die Ordnungsarbeit“ (</a:t>
            </a:r>
            <a:r>
              <a:rPr lang="de-DE" altLang="de-DE" sz="3200" dirty="0" err="1"/>
              <a:t>NAsA</a:t>
            </a:r>
            <a:r>
              <a:rPr lang="de-DE" altLang="de-DE" sz="3200" dirty="0"/>
              <a:t>)</a:t>
            </a:r>
          </a:p>
        </p:txBody>
      </p:sp>
      <p:sp>
        <p:nvSpPr>
          <p:cNvPr id="2048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043608" y="4412704"/>
            <a:ext cx="7704856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2000" dirty="0"/>
              <a:t>Markus Bretschneider / Jil Schirner</a:t>
            </a:r>
            <a:br>
              <a:rPr lang="de-DE" altLang="de-DE" sz="2000" dirty="0"/>
            </a:br>
            <a:br>
              <a:rPr lang="de-DE" altLang="de-DE" sz="2000" dirty="0"/>
            </a:br>
            <a:r>
              <a:rPr lang="de-DE" altLang="de-DE" sz="2000" dirty="0"/>
              <a:t>Oktober 2023</a:t>
            </a:r>
            <a:endParaRPr lang="de-DE" alt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D938E8-5A73-4086-B3BA-ACEA62F7B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7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8"/>
    </mc:Choice>
    <mc:Fallback>
      <p:transition spd="slow" advTm="2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rechts 21">
            <a:extLst>
              <a:ext uri="{FF2B5EF4-FFF2-40B4-BE49-F238E27FC236}">
                <a16:creationId xmlns:a16="http://schemas.microsoft.com/office/drawing/2014/main" id="{6FE5AB4A-3208-40A9-B3DE-138646DCB9A4}"/>
              </a:ext>
            </a:extLst>
          </p:cNvPr>
          <p:cNvSpPr/>
          <p:nvPr/>
        </p:nvSpPr>
        <p:spPr>
          <a:xfrm>
            <a:off x="467544" y="5668298"/>
            <a:ext cx="8331200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dirty="0">
                <a:solidFill>
                  <a:prstClr val="black"/>
                </a:solidFill>
                <a:latin typeface="Calibri"/>
              </a:rPr>
              <a:t>Q2/2023		Q3/2023		Q4/2023		Q1/2024		Q2/2024		Q3/2024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A7B6116-E986-48F3-A86C-116FF569E17C}"/>
              </a:ext>
            </a:extLst>
          </p:cNvPr>
          <p:cNvGrpSpPr/>
          <p:nvPr/>
        </p:nvGrpSpPr>
        <p:grpSpPr>
          <a:xfrm>
            <a:off x="467543" y="1616209"/>
            <a:ext cx="5364000" cy="369332"/>
            <a:chOff x="279400" y="1943100"/>
            <a:chExt cx="3683000" cy="3693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E123AA0-ED3A-4B75-94B5-42A4D8032133}"/>
                </a:ext>
              </a:extLst>
            </p:cNvPr>
            <p:cNvSpPr txBox="1"/>
            <p:nvPr/>
          </p:nvSpPr>
          <p:spPr>
            <a:xfrm>
              <a:off x="279400" y="1943100"/>
              <a:ext cx="3683000" cy="369332"/>
            </a:xfrm>
            <a:prstGeom prst="rect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   Prozessentwicklung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8062120-CED4-438E-A739-159BE51E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1" y="1985408"/>
              <a:ext cx="355599" cy="300891"/>
            </a:xfrm>
            <a:prstGeom prst="rect">
              <a:avLst/>
            </a:prstGeom>
            <a:grpFill/>
          </p:spPr>
        </p:pic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78219920-F0E5-49D6-81F6-095C1F00C055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Arbeitspakete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7F8E07-0BD8-42C3-8E65-D679B7725E67}"/>
              </a:ext>
            </a:extLst>
          </p:cNvPr>
          <p:cNvSpPr txBox="1"/>
          <p:nvPr/>
        </p:nvSpPr>
        <p:spPr>
          <a:xfrm>
            <a:off x="467544" y="2090665"/>
            <a:ext cx="1224136" cy="67710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Entwicklungs-team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06E027C3-BFAD-44D5-834B-FBE0C54182CC}"/>
              </a:ext>
            </a:extLst>
          </p:cNvPr>
          <p:cNvSpPr/>
          <p:nvPr/>
        </p:nvSpPr>
        <p:spPr>
          <a:xfrm rot="5400000">
            <a:off x="1415065" y="2370604"/>
            <a:ext cx="648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149482-CDEF-43CB-8957-603AA624EBA7}"/>
              </a:ext>
            </a:extLst>
          </p:cNvPr>
          <p:cNvSpPr txBox="1"/>
          <p:nvPr/>
        </p:nvSpPr>
        <p:spPr>
          <a:xfrm>
            <a:off x="467544" y="2856192"/>
            <a:ext cx="1224136" cy="89255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Experten-gespräche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BIBB-Modellversuche</a:t>
            </a:r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F96B22A1-6961-4C66-8B63-E072D504FD1B}"/>
              </a:ext>
            </a:extLst>
          </p:cNvPr>
          <p:cNvSpPr/>
          <p:nvPr/>
        </p:nvSpPr>
        <p:spPr>
          <a:xfrm rot="5400000">
            <a:off x="1302880" y="3254110"/>
            <a:ext cx="8856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8D57E9-D1E2-476F-904E-515603F2E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4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0"/>
    </mc:Choice>
    <mc:Fallback>
      <p:transition spd="slow" advTm="4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7012979F-B651-43D7-BFAE-B79FF6BF33D3}"/>
              </a:ext>
            </a:extLst>
          </p:cNvPr>
          <p:cNvSpPr/>
          <p:nvPr/>
        </p:nvSpPr>
        <p:spPr>
          <a:xfrm>
            <a:off x="290591" y="1865738"/>
            <a:ext cx="8533532" cy="39792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endParaRPr lang="de-DE" b="1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DDFF71A-CC51-4E74-89F9-9CB6338D358B}"/>
              </a:ext>
            </a:extLst>
          </p:cNvPr>
          <p:cNvSpPr/>
          <p:nvPr/>
        </p:nvSpPr>
        <p:spPr>
          <a:xfrm>
            <a:off x="1242471" y="2270169"/>
            <a:ext cx="6705404" cy="31267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endParaRPr lang="de-DE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300" b="0" dirty="0"/>
            </a:br>
            <a:br>
              <a:rPr lang="de-DE" dirty="0"/>
            </a:br>
            <a:br>
              <a:rPr lang="de-DE" dirty="0"/>
            </a:br>
            <a:br>
              <a:rPr lang="de-DE" sz="2700" b="0" dirty="0"/>
            </a:br>
            <a:br>
              <a:rPr lang="de-DE" sz="2700" b="0" dirty="0"/>
            </a:br>
            <a:br>
              <a:rPr lang="de-DE" sz="2700" b="0" dirty="0"/>
            </a:br>
            <a:endParaRPr lang="de-DE" sz="2700" b="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E37C499-BC80-4D42-97E9-4E996C91A716}"/>
              </a:ext>
            </a:extLst>
          </p:cNvPr>
          <p:cNvSpPr/>
          <p:nvPr/>
        </p:nvSpPr>
        <p:spPr>
          <a:xfrm>
            <a:off x="1187624" y="564327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Phase I: Prozessentwicklung – potenzielle Quellen nachhaltigkeitsrelevanter Aspekte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B6DCA0-B799-4651-A203-9750472FDF95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Arbeitspakete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B9A18D7-B6B4-41A9-9C4B-7085494F49EB}"/>
              </a:ext>
            </a:extLst>
          </p:cNvPr>
          <p:cNvSpPr/>
          <p:nvPr/>
        </p:nvSpPr>
        <p:spPr>
          <a:xfrm>
            <a:off x="3440109" y="3218209"/>
            <a:ext cx="2391060" cy="11149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de-DE" b="1" dirty="0"/>
              <a:t>Sachverständige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122D008-ADD1-4609-89F4-F3D8D06ACE47}"/>
              </a:ext>
            </a:extLst>
          </p:cNvPr>
          <p:cNvSpPr txBox="1"/>
          <p:nvPr/>
        </p:nvSpPr>
        <p:spPr>
          <a:xfrm>
            <a:off x="2336640" y="2736052"/>
            <a:ext cx="161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curriculare</a:t>
            </a: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Analysen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8FDF183-C8D1-41B1-9C86-99270A7D0E93}"/>
              </a:ext>
            </a:extLst>
          </p:cNvPr>
          <p:cNvSpPr txBox="1"/>
          <p:nvPr/>
        </p:nvSpPr>
        <p:spPr>
          <a:xfrm>
            <a:off x="4142855" y="2484942"/>
            <a:ext cx="111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Arbeitsplatz-</a:t>
            </a:r>
          </a:p>
          <a:p>
            <a:pPr algn="ctr"/>
            <a:r>
              <a:rPr lang="de-DE" sz="1200" b="1" dirty="0" err="1">
                <a:solidFill>
                  <a:schemeClr val="bg1"/>
                </a:solidFill>
              </a:rPr>
              <a:t>analysen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AFA380-B3AA-41DA-AC29-411D2485FCE4}"/>
              </a:ext>
            </a:extLst>
          </p:cNvPr>
          <p:cNvSpPr txBox="1"/>
          <p:nvPr/>
        </p:nvSpPr>
        <p:spPr>
          <a:xfrm>
            <a:off x="5597470" y="2823319"/>
            <a:ext cx="113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Arbeitsprozess-analysen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C523F9D-761C-4DCD-A979-4F4B61413DF2}"/>
              </a:ext>
            </a:extLst>
          </p:cNvPr>
          <p:cNvSpPr txBox="1"/>
          <p:nvPr/>
        </p:nvSpPr>
        <p:spPr>
          <a:xfrm>
            <a:off x="5601081" y="4296341"/>
            <a:ext cx="1614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Workshops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31C0884-4F99-48FA-B527-109B5B83D9DF}"/>
              </a:ext>
            </a:extLst>
          </p:cNvPr>
          <p:cNvSpPr txBox="1"/>
          <p:nvPr/>
        </p:nvSpPr>
        <p:spPr>
          <a:xfrm>
            <a:off x="6082177" y="3610643"/>
            <a:ext cx="1614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Interviews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858786-E81B-4550-8F46-66499E611360}"/>
              </a:ext>
            </a:extLst>
          </p:cNvPr>
          <p:cNvSpPr txBox="1"/>
          <p:nvPr/>
        </p:nvSpPr>
        <p:spPr>
          <a:xfrm>
            <a:off x="4486164" y="4641976"/>
            <a:ext cx="131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Umwelt-erklärungen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0CCA777-0C02-4C91-8906-390E2ED688E9}"/>
              </a:ext>
            </a:extLst>
          </p:cNvPr>
          <p:cNvSpPr txBox="1"/>
          <p:nvPr/>
        </p:nvSpPr>
        <p:spPr>
          <a:xfrm>
            <a:off x="2851419" y="4470389"/>
            <a:ext cx="117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Nachhaltigkeits-berichte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DB9F94-4309-4ABB-870D-2D58AEF7FE2A}"/>
              </a:ext>
            </a:extLst>
          </p:cNvPr>
          <p:cNvSpPr txBox="1"/>
          <p:nvPr/>
        </p:nvSpPr>
        <p:spPr>
          <a:xfrm>
            <a:off x="1475656" y="3565756"/>
            <a:ext cx="161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betriebliche Weiterbildungs-angebote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F7BA73E-0EA0-47B3-B104-F96D84713500}"/>
              </a:ext>
            </a:extLst>
          </p:cNvPr>
          <p:cNvSpPr txBox="1"/>
          <p:nvPr/>
        </p:nvSpPr>
        <p:spPr>
          <a:xfrm>
            <a:off x="1810044" y="2015935"/>
            <a:ext cx="288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Branchenberichte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6230220-88E0-4D38-A757-2BD092289F6D}"/>
              </a:ext>
            </a:extLst>
          </p:cNvPr>
          <p:cNvSpPr txBox="1"/>
          <p:nvPr/>
        </p:nvSpPr>
        <p:spPr>
          <a:xfrm>
            <a:off x="3697335" y="5452909"/>
            <a:ext cx="288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Forschungsarbeiten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662347D-2FD2-4F01-A1DA-CD526B7A799D}"/>
              </a:ext>
            </a:extLst>
          </p:cNvPr>
          <p:cNvSpPr txBox="1"/>
          <p:nvPr/>
        </p:nvSpPr>
        <p:spPr>
          <a:xfrm>
            <a:off x="6628458" y="3024102"/>
            <a:ext cx="288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Projekte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63FBA2B-C071-4CE7-8B04-28794806F93B}"/>
              </a:ext>
            </a:extLst>
          </p:cNvPr>
          <p:cNvSpPr txBox="1"/>
          <p:nvPr/>
        </p:nvSpPr>
        <p:spPr>
          <a:xfrm>
            <a:off x="253692" y="3893489"/>
            <a:ext cx="117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Literatur-analysen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79AEBD-159A-432F-AB6C-A3062C738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2"/>
    </mc:Choice>
    <mc:Fallback>
      <p:transition spd="slow" advTm="1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rechts 21">
            <a:extLst>
              <a:ext uri="{FF2B5EF4-FFF2-40B4-BE49-F238E27FC236}">
                <a16:creationId xmlns:a16="http://schemas.microsoft.com/office/drawing/2014/main" id="{6FE5AB4A-3208-40A9-B3DE-138646DCB9A4}"/>
              </a:ext>
            </a:extLst>
          </p:cNvPr>
          <p:cNvSpPr/>
          <p:nvPr/>
        </p:nvSpPr>
        <p:spPr>
          <a:xfrm>
            <a:off x="467544" y="5668298"/>
            <a:ext cx="8331200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dirty="0">
                <a:solidFill>
                  <a:prstClr val="black"/>
                </a:solidFill>
                <a:latin typeface="Calibri"/>
              </a:rPr>
              <a:t>Q2/2023		Q3/2023		Q4/2023		Q1/2024		Q2/2024		Q3/2024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A7B6116-E986-48F3-A86C-116FF569E17C}"/>
              </a:ext>
            </a:extLst>
          </p:cNvPr>
          <p:cNvGrpSpPr/>
          <p:nvPr/>
        </p:nvGrpSpPr>
        <p:grpSpPr>
          <a:xfrm>
            <a:off x="467543" y="1616209"/>
            <a:ext cx="5364000" cy="369332"/>
            <a:chOff x="279400" y="1943100"/>
            <a:chExt cx="3683000" cy="3693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E123AA0-ED3A-4B75-94B5-42A4D8032133}"/>
                </a:ext>
              </a:extLst>
            </p:cNvPr>
            <p:cNvSpPr txBox="1"/>
            <p:nvPr/>
          </p:nvSpPr>
          <p:spPr>
            <a:xfrm>
              <a:off x="279400" y="1943100"/>
              <a:ext cx="3683000" cy="369332"/>
            </a:xfrm>
            <a:prstGeom prst="rect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   Prozessentwicklung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8062120-CED4-438E-A739-159BE51E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1" y="1985408"/>
              <a:ext cx="355599" cy="300891"/>
            </a:xfrm>
            <a:prstGeom prst="rect">
              <a:avLst/>
            </a:prstGeom>
            <a:grpFill/>
          </p:spPr>
        </p:pic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78219920-F0E5-49D6-81F6-095C1F00C055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Arbeitspakete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7F8E07-0BD8-42C3-8E65-D679B7725E67}"/>
              </a:ext>
            </a:extLst>
          </p:cNvPr>
          <p:cNvSpPr txBox="1"/>
          <p:nvPr/>
        </p:nvSpPr>
        <p:spPr>
          <a:xfrm>
            <a:off x="467544" y="2090665"/>
            <a:ext cx="1224136" cy="67710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Entwicklungs-team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06E027C3-BFAD-44D5-834B-FBE0C54182CC}"/>
              </a:ext>
            </a:extLst>
          </p:cNvPr>
          <p:cNvSpPr/>
          <p:nvPr/>
        </p:nvSpPr>
        <p:spPr>
          <a:xfrm rot="5400000">
            <a:off x="1415065" y="2370604"/>
            <a:ext cx="648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149482-CDEF-43CB-8957-603AA624EBA7}"/>
              </a:ext>
            </a:extLst>
          </p:cNvPr>
          <p:cNvSpPr txBox="1"/>
          <p:nvPr/>
        </p:nvSpPr>
        <p:spPr>
          <a:xfrm>
            <a:off x="467544" y="2856192"/>
            <a:ext cx="1224136" cy="89255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Experten-gespräche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BIBB-Modellversuche</a:t>
            </a:r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F96B22A1-6961-4C66-8B63-E072D504FD1B}"/>
              </a:ext>
            </a:extLst>
          </p:cNvPr>
          <p:cNvSpPr/>
          <p:nvPr/>
        </p:nvSpPr>
        <p:spPr>
          <a:xfrm rot="5400000">
            <a:off x="1302880" y="3254110"/>
            <a:ext cx="8856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21B2A7-DA86-4B14-B9B5-EE88D41DA96E}"/>
              </a:ext>
            </a:extLst>
          </p:cNvPr>
          <p:cNvSpPr txBox="1"/>
          <p:nvPr/>
        </p:nvSpPr>
        <p:spPr>
          <a:xfrm>
            <a:off x="1905269" y="2090665"/>
            <a:ext cx="1152000" cy="1656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 err="1">
                <a:solidFill>
                  <a:prstClr val="black"/>
                </a:solidFill>
                <a:latin typeface="Calibri"/>
              </a:rPr>
              <a:t>öibf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 err="1">
                <a:solidFill>
                  <a:prstClr val="black"/>
                </a:solidFill>
                <a:latin typeface="Calibri"/>
              </a:rPr>
              <a:t>ibw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EHB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BIBB</a:t>
            </a:r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A6964134-1075-43F9-A2A0-47E7F1B8626D}"/>
              </a:ext>
            </a:extLst>
          </p:cNvPr>
          <p:cNvSpPr/>
          <p:nvPr/>
        </p:nvSpPr>
        <p:spPr>
          <a:xfrm rot="5400000">
            <a:off x="2305688" y="2858404"/>
            <a:ext cx="1620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354F13-3A43-4713-8601-6E79454D917D}"/>
              </a:ext>
            </a:extLst>
          </p:cNvPr>
          <p:cNvSpPr txBox="1"/>
          <p:nvPr/>
        </p:nvSpPr>
        <p:spPr>
          <a:xfrm>
            <a:off x="3295862" y="2090665"/>
            <a:ext cx="1152000" cy="1656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t" anchorCtr="0">
            <a:spAutoFit/>
          </a:bodyPr>
          <a:lstStyle/>
          <a:p>
            <a:pPr algn="ctr" defTabSz="457200"/>
            <a:endParaRPr lang="de-DE" sz="14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BIBB A2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3ABF483E-ADFF-4905-B486-0B3B23B9041C}"/>
              </a:ext>
            </a:extLst>
          </p:cNvPr>
          <p:cNvSpPr/>
          <p:nvPr/>
        </p:nvSpPr>
        <p:spPr>
          <a:xfrm rot="5400000">
            <a:off x="3700496" y="2851780"/>
            <a:ext cx="1620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3459F7-9578-484D-B9E1-2599BC078DCE}"/>
              </a:ext>
            </a:extLst>
          </p:cNvPr>
          <p:cNvSpPr txBox="1"/>
          <p:nvPr/>
        </p:nvSpPr>
        <p:spPr>
          <a:xfrm>
            <a:off x="4682003" y="2090665"/>
            <a:ext cx="1152000" cy="1656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Sozialpartner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Bundesressorts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Länder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BIBB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669F5B2-6526-43E3-9BA3-8F8EFBC41F79}"/>
              </a:ext>
            </a:extLst>
          </p:cNvPr>
          <p:cNvGrpSpPr/>
          <p:nvPr/>
        </p:nvGrpSpPr>
        <p:grpSpPr>
          <a:xfrm>
            <a:off x="1920670" y="3903403"/>
            <a:ext cx="3924000" cy="369332"/>
            <a:chOff x="251155" y="1943100"/>
            <a:chExt cx="3683000" cy="3693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3F4E052-FF85-4843-B964-B251BB235DC3}"/>
                </a:ext>
              </a:extLst>
            </p:cNvPr>
            <p:cNvSpPr txBox="1"/>
            <p:nvPr/>
          </p:nvSpPr>
          <p:spPr>
            <a:xfrm>
              <a:off x="251155" y="1943100"/>
              <a:ext cx="3683000" cy="369332"/>
            </a:xfrm>
            <a:prstGeom prst="rect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   Nachschlagewerk Nachhaltigkeit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0F2F1611-6A27-48E9-842F-A78EC768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56" y="1985408"/>
              <a:ext cx="355599" cy="300891"/>
            </a:xfrm>
            <a:prstGeom prst="rect">
              <a:avLst/>
            </a:prstGeom>
            <a:grpFill/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6BE4D0-255B-4E29-B4FC-367FF2509D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0"/>
    </mc:Choice>
    <mc:Fallback>
      <p:transition spd="slow" advTm="3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E37C499-BC80-4D42-97E9-4E996C91A716}"/>
              </a:ext>
            </a:extLst>
          </p:cNvPr>
          <p:cNvSpPr/>
          <p:nvPr/>
        </p:nvSpPr>
        <p:spPr>
          <a:xfrm>
            <a:off x="1187624" y="564327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Phase II: Erarbeitung eines Nachschlagewerkes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0B75BE-89B6-4D5D-B83A-2E4B03B36D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737"/>
          <a:stretch/>
        </p:blipFill>
        <p:spPr>
          <a:xfrm>
            <a:off x="1275616" y="1004894"/>
            <a:ext cx="4392488" cy="30218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2D2F490-F2D3-4354-9D78-293ABCF52B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908" b="6739"/>
          <a:stretch/>
        </p:blipFill>
        <p:spPr>
          <a:xfrm>
            <a:off x="4659992" y="3119055"/>
            <a:ext cx="4392488" cy="29022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103306B-9CF2-46A3-828B-437FE3CE9907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Arbeitspakete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3AAA2A-414F-4E9A-852A-78C749A28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6"/>
    </mc:Choice>
    <mc:Fallback>
      <p:transition spd="slow" advTm="29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rechts 21">
            <a:extLst>
              <a:ext uri="{FF2B5EF4-FFF2-40B4-BE49-F238E27FC236}">
                <a16:creationId xmlns:a16="http://schemas.microsoft.com/office/drawing/2014/main" id="{6FE5AB4A-3208-40A9-B3DE-138646DCB9A4}"/>
              </a:ext>
            </a:extLst>
          </p:cNvPr>
          <p:cNvSpPr/>
          <p:nvPr/>
        </p:nvSpPr>
        <p:spPr>
          <a:xfrm>
            <a:off x="467544" y="5668298"/>
            <a:ext cx="8331200" cy="4846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dirty="0">
                <a:solidFill>
                  <a:prstClr val="black"/>
                </a:solidFill>
                <a:latin typeface="Calibri"/>
              </a:rPr>
              <a:t>Q2/2023		Q3/2023		Q4/2023		Q1/2024		Q2/2024		Q3/2024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A7B6116-E986-48F3-A86C-116FF569E17C}"/>
              </a:ext>
            </a:extLst>
          </p:cNvPr>
          <p:cNvGrpSpPr/>
          <p:nvPr/>
        </p:nvGrpSpPr>
        <p:grpSpPr>
          <a:xfrm>
            <a:off x="467543" y="1616209"/>
            <a:ext cx="5364000" cy="369332"/>
            <a:chOff x="279400" y="1943100"/>
            <a:chExt cx="3683000" cy="3693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E123AA0-ED3A-4B75-94B5-42A4D8032133}"/>
                </a:ext>
              </a:extLst>
            </p:cNvPr>
            <p:cNvSpPr txBox="1"/>
            <p:nvPr/>
          </p:nvSpPr>
          <p:spPr>
            <a:xfrm>
              <a:off x="279400" y="1943100"/>
              <a:ext cx="3683000" cy="369332"/>
            </a:xfrm>
            <a:prstGeom prst="rect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   Prozessentwicklung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8062120-CED4-438E-A739-159BE51E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1" y="1985408"/>
              <a:ext cx="355599" cy="300891"/>
            </a:xfrm>
            <a:prstGeom prst="rect">
              <a:avLst/>
            </a:prstGeom>
            <a:grpFill/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29F899D-94D2-447C-BD27-AB5AB3BEF5BE}"/>
              </a:ext>
            </a:extLst>
          </p:cNvPr>
          <p:cNvGrpSpPr/>
          <p:nvPr/>
        </p:nvGrpSpPr>
        <p:grpSpPr>
          <a:xfrm>
            <a:off x="1920670" y="3903403"/>
            <a:ext cx="3924000" cy="369332"/>
            <a:chOff x="251155" y="1943100"/>
            <a:chExt cx="3683000" cy="3693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C589E-C01B-4D44-86D2-F6922C39C55E}"/>
                </a:ext>
              </a:extLst>
            </p:cNvPr>
            <p:cNvSpPr txBox="1"/>
            <p:nvPr/>
          </p:nvSpPr>
          <p:spPr>
            <a:xfrm>
              <a:off x="251155" y="1943100"/>
              <a:ext cx="3683000" cy="369332"/>
            </a:xfrm>
            <a:prstGeom prst="rect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   Nachschlagewerk Nachhaltigkeit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46D52CE-CE41-4EA1-A897-512C455B9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56" y="1985408"/>
              <a:ext cx="355599" cy="300891"/>
            </a:xfrm>
            <a:prstGeom prst="rect">
              <a:avLst/>
            </a:prstGeom>
            <a:grpFill/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212A296-2B56-475D-B3BE-CAA691F1B61C}"/>
              </a:ext>
            </a:extLst>
          </p:cNvPr>
          <p:cNvGrpSpPr/>
          <p:nvPr/>
        </p:nvGrpSpPr>
        <p:grpSpPr>
          <a:xfrm>
            <a:off x="3344540" y="4456990"/>
            <a:ext cx="3888000" cy="369332"/>
            <a:chOff x="279400" y="1943100"/>
            <a:chExt cx="3683000" cy="397455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98B64DC-C176-4109-BE5E-5F7A5D5573D1}"/>
                </a:ext>
              </a:extLst>
            </p:cNvPr>
            <p:cNvSpPr txBox="1"/>
            <p:nvPr/>
          </p:nvSpPr>
          <p:spPr>
            <a:xfrm>
              <a:off x="279400" y="1943100"/>
              <a:ext cx="3683000" cy="397455"/>
            </a:xfrm>
            <a:prstGeom prst="rect">
              <a:avLst/>
            </a:prstGeom>
            <a:grp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de-DE" b="1" dirty="0">
                  <a:solidFill>
                    <a:prstClr val="black"/>
                  </a:solidFill>
                  <a:latin typeface="Calibri"/>
                </a:rPr>
                <a:t>    Praxisimpulse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AD2BAA3-F658-48BC-A53C-3B5F2C3DB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1" y="1985408"/>
              <a:ext cx="355599" cy="300891"/>
            </a:xfrm>
            <a:prstGeom prst="rect">
              <a:avLst/>
            </a:prstGeom>
            <a:grpFill/>
          </p:spPr>
        </p:pic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016D5A61-0612-49A8-8F44-6CEB0E69A438}"/>
              </a:ext>
            </a:extLst>
          </p:cNvPr>
          <p:cNvSpPr txBox="1"/>
          <p:nvPr/>
        </p:nvSpPr>
        <p:spPr>
          <a:xfrm>
            <a:off x="467543" y="935118"/>
            <a:ext cx="6732000" cy="36933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b="1" dirty="0">
                <a:solidFill>
                  <a:prstClr val="black"/>
                </a:solidFill>
                <a:latin typeface="Calibri"/>
              </a:rPr>
              <a:t>    Literaturanalyse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0453537-9C9C-43EB-8A30-D7A487DBD2D8}"/>
              </a:ext>
            </a:extLst>
          </p:cNvPr>
          <p:cNvSpPr txBox="1"/>
          <p:nvPr/>
        </p:nvSpPr>
        <p:spPr>
          <a:xfrm>
            <a:off x="467544" y="2090665"/>
            <a:ext cx="1224136" cy="67710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Entwicklungs-team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D21DBE0-0FE2-4E5C-B7E3-402F664ED24E}"/>
              </a:ext>
            </a:extLst>
          </p:cNvPr>
          <p:cNvSpPr txBox="1"/>
          <p:nvPr/>
        </p:nvSpPr>
        <p:spPr>
          <a:xfrm>
            <a:off x="467544" y="2856192"/>
            <a:ext cx="1224136" cy="89255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Experten-gespräche</a:t>
            </a:r>
            <a:r>
              <a:rPr lang="de-DE" sz="1200" b="1" dirty="0">
                <a:solidFill>
                  <a:prstClr val="black"/>
                </a:solidFill>
                <a:latin typeface="Calibri"/>
              </a:rPr>
              <a:t> BIBB-Modellversuche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B75C716-4E83-4088-BE35-3239F4E40234}"/>
              </a:ext>
            </a:extLst>
          </p:cNvPr>
          <p:cNvSpPr txBox="1"/>
          <p:nvPr/>
        </p:nvSpPr>
        <p:spPr>
          <a:xfrm>
            <a:off x="1905269" y="2090665"/>
            <a:ext cx="1152000" cy="1656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 err="1">
                <a:solidFill>
                  <a:prstClr val="black"/>
                </a:solidFill>
                <a:latin typeface="Calibri"/>
              </a:rPr>
              <a:t>öibf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 err="1">
                <a:solidFill>
                  <a:prstClr val="black"/>
                </a:solidFill>
                <a:latin typeface="Calibri"/>
              </a:rPr>
              <a:t>ibw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EHB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BIBB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177A8B4-4C19-439F-BA6B-14D2F43E396D}"/>
              </a:ext>
            </a:extLst>
          </p:cNvPr>
          <p:cNvSpPr txBox="1"/>
          <p:nvPr/>
        </p:nvSpPr>
        <p:spPr>
          <a:xfrm>
            <a:off x="3295862" y="2090665"/>
            <a:ext cx="1152000" cy="1656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t" anchorCtr="0">
            <a:spAutoFit/>
          </a:bodyPr>
          <a:lstStyle/>
          <a:p>
            <a:pPr algn="ctr" defTabSz="457200"/>
            <a:endParaRPr lang="de-DE" sz="14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BIBB A2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7227FA1-6530-4A8A-8225-65D38A5EE6C3}"/>
              </a:ext>
            </a:extLst>
          </p:cNvPr>
          <p:cNvSpPr txBox="1"/>
          <p:nvPr/>
        </p:nvSpPr>
        <p:spPr>
          <a:xfrm>
            <a:off x="4682003" y="2090665"/>
            <a:ext cx="1152000" cy="1656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Workshop</a:t>
            </a:r>
          </a:p>
          <a:p>
            <a:pPr algn="ctr" defTabSz="457200"/>
            <a:endParaRPr lang="de-DE" sz="1200" b="1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Sozialpartner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Bundesressorts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Länder</a:t>
            </a:r>
          </a:p>
          <a:p>
            <a:pPr algn="ctr" defTabSz="457200"/>
            <a:r>
              <a:rPr lang="de-DE" sz="1200" b="1" dirty="0">
                <a:solidFill>
                  <a:prstClr val="black"/>
                </a:solidFill>
                <a:latin typeface="Calibri"/>
              </a:rPr>
              <a:t>BIBB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E34B063-5179-4F79-A146-0ADBFD907FB6}"/>
              </a:ext>
            </a:extLst>
          </p:cNvPr>
          <p:cNvSpPr txBox="1"/>
          <p:nvPr/>
        </p:nvSpPr>
        <p:spPr>
          <a:xfrm>
            <a:off x="3340360" y="4903237"/>
            <a:ext cx="3888000" cy="30777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Entwicklung Kompetenzbaukasten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51CDEC1-6CD6-4030-9964-89D082B05852}"/>
              </a:ext>
            </a:extLst>
          </p:cNvPr>
          <p:cNvSpPr txBox="1"/>
          <p:nvPr/>
        </p:nvSpPr>
        <p:spPr>
          <a:xfrm>
            <a:off x="3337925" y="5281463"/>
            <a:ext cx="3888000" cy="30777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1400" b="1" dirty="0">
                <a:solidFill>
                  <a:prstClr val="black"/>
                </a:solidFill>
                <a:latin typeface="Calibri"/>
              </a:rPr>
              <a:t>Entwicklung Werkzeugkoffer</a:t>
            </a:r>
            <a:endParaRPr lang="de-DE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8D6DC83-7F83-4106-8B64-0E2209C1B8FF}"/>
              </a:ext>
            </a:extLst>
          </p:cNvPr>
          <p:cNvSpPr txBox="1"/>
          <p:nvPr/>
        </p:nvSpPr>
        <p:spPr>
          <a:xfrm rot="5400000">
            <a:off x="5634440" y="2686972"/>
            <a:ext cx="4644000" cy="115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de-DE" sz="2000" b="1" dirty="0">
                <a:solidFill>
                  <a:prstClr val="black"/>
                </a:solidFill>
                <a:latin typeface="Calibri"/>
              </a:rPr>
              <a:t>Abschlussveranstaltung</a:t>
            </a:r>
          </a:p>
        </p:txBody>
      </p:sp>
      <p:sp>
        <p:nvSpPr>
          <p:cNvPr id="2" name="Gleichschenkliges Dreieck 1">
            <a:extLst>
              <a:ext uri="{FF2B5EF4-FFF2-40B4-BE49-F238E27FC236}">
                <a16:creationId xmlns:a16="http://schemas.microsoft.com/office/drawing/2014/main" id="{D0B99169-2ECE-450D-B3EC-308208B1C034}"/>
              </a:ext>
            </a:extLst>
          </p:cNvPr>
          <p:cNvSpPr/>
          <p:nvPr/>
        </p:nvSpPr>
        <p:spPr>
          <a:xfrm rot="5400000">
            <a:off x="1415065" y="2370604"/>
            <a:ext cx="648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F79EBE6A-1B2A-4858-AEB3-DC89EAB17FC2}"/>
              </a:ext>
            </a:extLst>
          </p:cNvPr>
          <p:cNvSpPr/>
          <p:nvPr/>
        </p:nvSpPr>
        <p:spPr>
          <a:xfrm rot="5400000">
            <a:off x="1302880" y="3254110"/>
            <a:ext cx="8856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4DD0E86E-DB91-4B2C-BEEB-172C322AD9A8}"/>
              </a:ext>
            </a:extLst>
          </p:cNvPr>
          <p:cNvSpPr/>
          <p:nvPr/>
        </p:nvSpPr>
        <p:spPr>
          <a:xfrm rot="5400000">
            <a:off x="2305688" y="2858404"/>
            <a:ext cx="1620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Gleichschenkliges Dreieck 26">
            <a:extLst>
              <a:ext uri="{FF2B5EF4-FFF2-40B4-BE49-F238E27FC236}">
                <a16:creationId xmlns:a16="http://schemas.microsoft.com/office/drawing/2014/main" id="{C139DAF3-693A-4BC3-AA6A-C88DE2C794A5}"/>
              </a:ext>
            </a:extLst>
          </p:cNvPr>
          <p:cNvSpPr/>
          <p:nvPr/>
        </p:nvSpPr>
        <p:spPr>
          <a:xfrm rot="5400000">
            <a:off x="3700496" y="2851780"/>
            <a:ext cx="1620000" cy="108000"/>
          </a:xfrm>
          <a:prstGeom prst="triangl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96C3B75-D566-46F5-BD2A-034783D7D2FB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Arbeitspakete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C21658-CCB5-4A35-8819-A20BED1D3A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39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87"/>
    </mc:Choice>
    <mc:Fallback>
      <p:transition spd="slow" advTm="5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Grafik 3" descr="Panorama3 als Smart-Objekt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1263"/>
            <a:ext cx="91598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hteck 9"/>
          <p:cNvSpPr>
            <a:spLocks noChangeArrowheads="1"/>
          </p:cNvSpPr>
          <p:nvPr/>
        </p:nvSpPr>
        <p:spPr bwMode="auto">
          <a:xfrm>
            <a:off x="913606" y="446690"/>
            <a:ext cx="7332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zh-CN" sz="4000" dirty="0">
                <a:ea typeface="宋体" pitchFamily="2" charset="-122"/>
                <a:cs typeface="Arial" charset="0"/>
              </a:rPr>
              <a:t>Kontakt</a:t>
            </a:r>
            <a:endParaRPr lang="zh-CN" altLang="de-DE" sz="4000" dirty="0">
              <a:ea typeface="宋体" pitchFamily="2" charset="-122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403648" y="1698160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598738" algn="l"/>
                <a:tab pos="4668838" algn="l"/>
              </a:tabLst>
            </a:pPr>
            <a:r>
              <a:rPr lang="en-GB" altLang="de-DE" dirty="0">
                <a:cs typeface="Arial" charset="0"/>
              </a:rPr>
              <a:t>Markus Bretschneider</a:t>
            </a:r>
          </a:p>
          <a:p>
            <a:pPr>
              <a:tabLst>
                <a:tab pos="2598738" algn="l"/>
                <a:tab pos="4668838" algn="l"/>
              </a:tabLst>
            </a:pPr>
            <a:r>
              <a:rPr lang="en-GB" altLang="de-DE" dirty="0" err="1">
                <a:cs typeface="Arial" charset="0"/>
              </a:rPr>
              <a:t>Arbeitsbereich</a:t>
            </a:r>
            <a:r>
              <a:rPr lang="en-GB" altLang="de-DE" dirty="0">
                <a:cs typeface="Arial" charset="0"/>
              </a:rPr>
              <a:t> 2.3</a:t>
            </a:r>
          </a:p>
          <a:p>
            <a:pPr>
              <a:tabLst>
                <a:tab pos="4668838" algn="l"/>
              </a:tabLst>
            </a:pPr>
            <a:r>
              <a:rPr lang="en-GB" altLang="de-DE" dirty="0">
                <a:cs typeface="Arial" charset="0"/>
              </a:rPr>
              <a:t>“</a:t>
            </a:r>
            <a:r>
              <a:rPr lang="en-GB" altLang="de-DE" dirty="0" err="1">
                <a:cs typeface="Arial" charset="0"/>
              </a:rPr>
              <a:t>Gewerblich-technische</a:t>
            </a:r>
            <a:r>
              <a:rPr lang="en-GB" altLang="de-DE" dirty="0">
                <a:cs typeface="Arial" charset="0"/>
              </a:rPr>
              <a:t> </a:t>
            </a:r>
            <a:r>
              <a:rPr lang="en-GB" altLang="de-DE" dirty="0" err="1">
                <a:cs typeface="Arial" charset="0"/>
              </a:rPr>
              <a:t>Berufe</a:t>
            </a:r>
            <a:r>
              <a:rPr lang="en-GB" altLang="de-DE" dirty="0">
                <a:cs typeface="Arial" charset="0"/>
              </a:rPr>
              <a:t>”</a:t>
            </a:r>
          </a:p>
          <a:p>
            <a:pPr>
              <a:tabLst>
                <a:tab pos="4129088" algn="l"/>
              </a:tabLst>
            </a:pPr>
            <a:endParaRPr lang="en-GB" altLang="de-DE" dirty="0">
              <a:cs typeface="Arial" charset="0"/>
            </a:endParaRPr>
          </a:p>
          <a:p>
            <a:pPr>
              <a:tabLst>
                <a:tab pos="4129088" algn="l"/>
              </a:tabLst>
            </a:pPr>
            <a:r>
              <a:rPr lang="en-GB" altLang="de-DE" dirty="0">
                <a:cs typeface="Arial" charset="0"/>
              </a:rPr>
              <a:t>0228 / 107 - 1002</a:t>
            </a:r>
          </a:p>
          <a:p>
            <a:pPr>
              <a:tabLst>
                <a:tab pos="4668838" algn="l"/>
              </a:tabLst>
            </a:pPr>
            <a:r>
              <a:rPr lang="en-GB" altLang="de-DE" dirty="0">
                <a:cs typeface="Arial" charset="0"/>
                <a:hlinkClick r:id="rId5"/>
              </a:rPr>
              <a:t>bretschneider@bibb.de</a:t>
            </a:r>
            <a:r>
              <a:rPr lang="en-GB" altLang="de-DE" dirty="0">
                <a:cs typeface="Arial" charset="0"/>
              </a:rPr>
              <a:t>  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BEDF30C-2DA1-4B86-B9E8-D7852FE864B3}"/>
              </a:ext>
            </a:extLst>
          </p:cNvPr>
          <p:cNvSpPr/>
          <p:nvPr/>
        </p:nvSpPr>
        <p:spPr>
          <a:xfrm>
            <a:off x="5004048" y="1698160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598738" algn="l"/>
                <a:tab pos="4668838" algn="l"/>
              </a:tabLst>
            </a:pPr>
            <a:r>
              <a:rPr lang="en-GB" altLang="de-DE" dirty="0">
                <a:cs typeface="Arial" charset="0"/>
              </a:rPr>
              <a:t>Jil Schirner</a:t>
            </a:r>
          </a:p>
          <a:p>
            <a:pPr>
              <a:tabLst>
                <a:tab pos="2598738" algn="l"/>
                <a:tab pos="4668838" algn="l"/>
              </a:tabLst>
            </a:pPr>
            <a:r>
              <a:rPr lang="en-GB" altLang="de-DE" dirty="0" err="1">
                <a:cs typeface="Arial" charset="0"/>
              </a:rPr>
              <a:t>Arbeitsbereich</a:t>
            </a:r>
            <a:r>
              <a:rPr lang="en-GB" altLang="de-DE" dirty="0">
                <a:cs typeface="Arial" charset="0"/>
              </a:rPr>
              <a:t> 2.3</a:t>
            </a:r>
          </a:p>
          <a:p>
            <a:pPr>
              <a:tabLst>
                <a:tab pos="4668838" algn="l"/>
              </a:tabLst>
            </a:pPr>
            <a:r>
              <a:rPr lang="en-GB" altLang="de-DE" dirty="0">
                <a:cs typeface="Arial" charset="0"/>
              </a:rPr>
              <a:t>“</a:t>
            </a:r>
            <a:r>
              <a:rPr lang="en-GB" altLang="de-DE" dirty="0" err="1">
                <a:cs typeface="Arial" charset="0"/>
              </a:rPr>
              <a:t>Gewerblich-technische</a:t>
            </a:r>
            <a:r>
              <a:rPr lang="en-GB" altLang="de-DE" dirty="0">
                <a:cs typeface="Arial" charset="0"/>
              </a:rPr>
              <a:t> </a:t>
            </a:r>
            <a:r>
              <a:rPr lang="en-GB" altLang="de-DE" dirty="0" err="1">
                <a:cs typeface="Arial" charset="0"/>
              </a:rPr>
              <a:t>Berufe</a:t>
            </a:r>
            <a:r>
              <a:rPr lang="en-GB" altLang="de-DE" dirty="0">
                <a:cs typeface="Arial" charset="0"/>
              </a:rPr>
              <a:t>”</a:t>
            </a:r>
          </a:p>
          <a:p>
            <a:pPr>
              <a:tabLst>
                <a:tab pos="4129088" algn="l"/>
              </a:tabLst>
            </a:pPr>
            <a:endParaRPr lang="en-GB" altLang="de-DE" dirty="0">
              <a:cs typeface="Arial" charset="0"/>
            </a:endParaRPr>
          </a:p>
          <a:p>
            <a:pPr>
              <a:tabLst>
                <a:tab pos="4129088" algn="l"/>
              </a:tabLst>
            </a:pPr>
            <a:r>
              <a:rPr lang="en-GB" altLang="de-DE" dirty="0">
                <a:cs typeface="Arial" charset="0"/>
              </a:rPr>
              <a:t>0228 / 107 - 2838</a:t>
            </a:r>
          </a:p>
          <a:p>
            <a:pPr>
              <a:tabLst>
                <a:tab pos="4668838" algn="l"/>
              </a:tabLst>
            </a:pPr>
            <a:r>
              <a:rPr lang="en-GB" altLang="de-DE" dirty="0">
                <a:cs typeface="Arial" charset="0"/>
                <a:hlinkClick r:id="rId6"/>
              </a:rPr>
              <a:t>Jil.Schirner@bibb.de</a:t>
            </a:r>
            <a:r>
              <a:rPr lang="en-GB" altLang="de-DE" dirty="0">
                <a:cs typeface="Arial" charset="0"/>
              </a:rPr>
              <a:t>  </a:t>
            </a:r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50DBC5-3EB3-4A8E-A157-9FCFB8822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5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7"/>
    </mc:Choice>
    <mc:Fallback>
      <p:transition spd="slow" advTm="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>
            <a:spLocks noChangeArrowheads="1"/>
          </p:cNvSpPr>
          <p:nvPr/>
        </p:nvSpPr>
        <p:spPr bwMode="auto">
          <a:xfrm>
            <a:off x="3659269" y="949325"/>
            <a:ext cx="1592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altLang="zh-CN" sz="2400" dirty="0">
                <a:latin typeface="+mj-lt"/>
                <a:ea typeface="宋体" pitchFamily="2" charset="-122"/>
              </a:rPr>
              <a:t>Gliederung</a:t>
            </a:r>
            <a:endParaRPr lang="zh-CN" altLang="de-DE" sz="2400" dirty="0">
              <a:latin typeface="+mj-lt"/>
              <a:ea typeface="宋体" pitchFamily="2" charset="-122"/>
            </a:endParaRPr>
          </a:p>
        </p:txBody>
      </p:sp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1691680" y="2035596"/>
            <a:ext cx="7452320" cy="17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ct val="115000"/>
              </a:spcBef>
            </a:pPr>
            <a:r>
              <a:rPr lang="de-DE" altLang="de-DE" sz="2000" dirty="0"/>
              <a:t>Ausgangssituation</a:t>
            </a:r>
          </a:p>
          <a:p>
            <a:pPr marL="0" indent="0">
              <a:spcBef>
                <a:spcPct val="115000"/>
              </a:spcBef>
            </a:pPr>
            <a:r>
              <a:rPr lang="de-DE" altLang="de-DE" sz="2000" dirty="0"/>
              <a:t>Zielsetzung</a:t>
            </a:r>
          </a:p>
          <a:p>
            <a:pPr marL="0" indent="0">
              <a:spcBef>
                <a:spcPct val="115000"/>
              </a:spcBef>
            </a:pPr>
            <a:r>
              <a:rPr lang="de-DE" altLang="de-DE" sz="2000" dirty="0"/>
              <a:t>Arbeitspakete</a:t>
            </a:r>
          </a:p>
        </p:txBody>
      </p:sp>
      <p:sp>
        <p:nvSpPr>
          <p:cNvPr id="2" name="Rahmen 1"/>
          <p:cNvSpPr/>
          <p:nvPr/>
        </p:nvSpPr>
        <p:spPr>
          <a:xfrm>
            <a:off x="611560" y="1988840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ahmen 5"/>
          <p:cNvSpPr/>
          <p:nvPr/>
        </p:nvSpPr>
        <p:spPr>
          <a:xfrm>
            <a:off x="611560" y="2656368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ahmen 6"/>
          <p:cNvSpPr/>
          <p:nvPr/>
        </p:nvSpPr>
        <p:spPr>
          <a:xfrm>
            <a:off x="611560" y="3284984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50E067-8DD4-484D-8E32-314913A5B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6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4"/>
    </mc:Choice>
    <mc:Fallback>
      <p:transition spd="slow" advTm="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>
            <a:spLocks noChangeArrowheads="1"/>
          </p:cNvSpPr>
          <p:nvPr/>
        </p:nvSpPr>
        <p:spPr bwMode="auto">
          <a:xfrm>
            <a:off x="3659269" y="949325"/>
            <a:ext cx="1592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altLang="zh-CN" sz="2400" dirty="0">
                <a:latin typeface="+mj-lt"/>
                <a:ea typeface="宋体" pitchFamily="2" charset="-122"/>
              </a:rPr>
              <a:t>Gliederung</a:t>
            </a:r>
            <a:endParaRPr lang="zh-CN" altLang="de-DE" sz="2400" dirty="0">
              <a:latin typeface="+mj-lt"/>
              <a:ea typeface="宋体" pitchFamily="2" charset="-122"/>
            </a:endParaRPr>
          </a:p>
        </p:txBody>
      </p:sp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1691680" y="2035596"/>
            <a:ext cx="7452320" cy="17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ct val="115000"/>
              </a:spcBef>
            </a:pPr>
            <a:r>
              <a:rPr lang="de-DE" altLang="de-DE" sz="2000" dirty="0"/>
              <a:t>Ausgangssituation</a:t>
            </a:r>
          </a:p>
          <a:p>
            <a:pPr marL="0" indent="0">
              <a:spcBef>
                <a:spcPct val="115000"/>
              </a:spcBef>
            </a:pPr>
            <a:r>
              <a:rPr lang="de-DE" altLang="de-DE" sz="2000" dirty="0">
                <a:solidFill>
                  <a:schemeClr val="bg1">
                    <a:lumMod val="75000"/>
                  </a:schemeClr>
                </a:solidFill>
              </a:rPr>
              <a:t>Zielsetzung</a:t>
            </a:r>
          </a:p>
          <a:p>
            <a:pPr marL="0" indent="0">
              <a:spcBef>
                <a:spcPct val="115000"/>
              </a:spcBef>
            </a:pPr>
            <a:r>
              <a:rPr lang="de-DE" altLang="de-DE" sz="2000" dirty="0">
                <a:solidFill>
                  <a:schemeClr val="bg1">
                    <a:lumMod val="75000"/>
                  </a:schemeClr>
                </a:solidFill>
              </a:rPr>
              <a:t>Arbeitspakete</a:t>
            </a:r>
          </a:p>
        </p:txBody>
      </p:sp>
      <p:sp>
        <p:nvSpPr>
          <p:cNvPr id="2" name="Rahmen 1"/>
          <p:cNvSpPr/>
          <p:nvPr/>
        </p:nvSpPr>
        <p:spPr>
          <a:xfrm>
            <a:off x="611560" y="1988840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ahmen 5"/>
          <p:cNvSpPr/>
          <p:nvPr/>
        </p:nvSpPr>
        <p:spPr>
          <a:xfrm>
            <a:off x="611560" y="2656368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ahmen 6"/>
          <p:cNvSpPr/>
          <p:nvPr/>
        </p:nvSpPr>
        <p:spPr>
          <a:xfrm>
            <a:off x="611560" y="3284984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D3B7E8-A268-4858-B04E-CB1FE2561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8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2"/>
    </mc:Choice>
    <mc:Fallback>
      <p:transition spd="slow" advTm="3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86" y="1916832"/>
            <a:ext cx="8499428" cy="302433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796136" y="5949280"/>
            <a:ext cx="3171061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>
                <a:hlinkClick r:id="rId5"/>
              </a:rPr>
              <a:t>https://www.bibb.de/dokumente/pdf/HA172.pdf</a:t>
            </a:r>
            <a:r>
              <a:rPr lang="de-DE" sz="1000" dirty="0"/>
              <a:t> </a:t>
            </a:r>
          </a:p>
        </p:txBody>
      </p:sp>
      <p:sp>
        <p:nvSpPr>
          <p:cNvPr id="4" name="Rechteck 12">
            <a:extLst>
              <a:ext uri="{FF2B5EF4-FFF2-40B4-BE49-F238E27FC236}">
                <a16:creationId xmlns:a16="http://schemas.microsoft.com/office/drawing/2014/main" id="{4B5447C1-5A1B-4D6B-9E0C-972DB2CEF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227" y="949325"/>
            <a:ext cx="6698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altLang="zh-CN" sz="2400" dirty="0">
                <a:latin typeface="+mj-lt"/>
                <a:ea typeface="宋体" pitchFamily="2" charset="-122"/>
              </a:rPr>
              <a:t>Modernisierung der Standardberufsbildpositionen</a:t>
            </a:r>
            <a:endParaRPr lang="zh-CN" altLang="de-DE" sz="2400" dirty="0">
              <a:latin typeface="+mj-lt"/>
              <a:ea typeface="宋体" pitchFamily="2" charset="-12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9F7F9F-F07D-4A37-9A5E-E95C6BEBAC86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Ausgangssituation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3F4C74-C26E-4F9B-8788-6B9709F8E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4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4"/>
    </mc:Choice>
    <mc:Fallback>
      <p:transition spd="slow" advTm="4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7" y="548680"/>
            <a:ext cx="8040527" cy="55446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70F55C3-3065-47A0-9A91-DD040C844848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Ausgangssituation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814638-C7AF-46EB-92E8-05204F413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8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87"/>
    </mc:Choice>
    <mc:Fallback>
      <p:transition spd="slow" advTm="5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>
            <a:spLocks noChangeArrowheads="1"/>
          </p:cNvSpPr>
          <p:nvPr/>
        </p:nvSpPr>
        <p:spPr bwMode="auto">
          <a:xfrm>
            <a:off x="1206472" y="476672"/>
            <a:ext cx="649774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altLang="zh-CN" sz="2400" dirty="0">
                <a:latin typeface="+mj-lt"/>
                <a:ea typeface="宋体" pitchFamily="2" charset="-122"/>
              </a:rPr>
              <a:t>Themen- und Kompetenzraster für Nachhaltigkeit</a:t>
            </a:r>
          </a:p>
          <a:p>
            <a:pPr algn="ctr">
              <a:defRPr/>
            </a:pPr>
            <a:r>
              <a:rPr lang="de-DE" altLang="zh-CN" sz="2400" dirty="0">
                <a:latin typeface="+mj-lt"/>
                <a:ea typeface="宋体" pitchFamily="2" charset="-122"/>
              </a:rPr>
              <a:t>am Beispiel Lebensmittelhandwerk und -industrie</a:t>
            </a:r>
            <a:endParaRPr lang="zh-CN" altLang="de-DE" sz="2400" dirty="0">
              <a:latin typeface="+mj-lt"/>
              <a:ea typeface="宋体" pitchFamily="2" charset="-122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FD1A06-9605-414E-8BA8-E0F038AB4CB6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Ausgangssituation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8A549904-9012-41EC-BADF-4D8FF8352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21115"/>
              </p:ext>
            </p:extLst>
          </p:nvPr>
        </p:nvGraphicFramePr>
        <p:xfrm>
          <a:off x="820251" y="1525937"/>
          <a:ext cx="7503497" cy="4351335"/>
        </p:xfrm>
        <a:graphic>
          <a:graphicData uri="http://schemas.openxmlformats.org/drawingml/2006/table">
            <a:tbl>
              <a:tblPr firstRow="1" firstCol="1" bandRow="1"/>
              <a:tblGrid>
                <a:gridCol w="1445913">
                  <a:extLst>
                    <a:ext uri="{9D8B030D-6E8A-4147-A177-3AD203B41FA5}">
                      <a16:colId xmlns:a16="http://schemas.microsoft.com/office/drawing/2014/main" val="2481736961"/>
                    </a:ext>
                  </a:extLst>
                </a:gridCol>
                <a:gridCol w="1514396">
                  <a:extLst>
                    <a:ext uri="{9D8B030D-6E8A-4147-A177-3AD203B41FA5}">
                      <a16:colId xmlns:a16="http://schemas.microsoft.com/office/drawing/2014/main" val="3156105982"/>
                    </a:ext>
                  </a:extLst>
                </a:gridCol>
                <a:gridCol w="1514396">
                  <a:extLst>
                    <a:ext uri="{9D8B030D-6E8A-4147-A177-3AD203B41FA5}">
                      <a16:colId xmlns:a16="http://schemas.microsoft.com/office/drawing/2014/main" val="4165621224"/>
                    </a:ext>
                  </a:extLst>
                </a:gridCol>
                <a:gridCol w="1514396">
                  <a:extLst>
                    <a:ext uri="{9D8B030D-6E8A-4147-A177-3AD203B41FA5}">
                      <a16:colId xmlns:a16="http://schemas.microsoft.com/office/drawing/2014/main" val="463093918"/>
                    </a:ext>
                  </a:extLst>
                </a:gridCol>
                <a:gridCol w="1514396">
                  <a:extLst>
                    <a:ext uri="{9D8B030D-6E8A-4147-A177-3AD203B41FA5}">
                      <a16:colId xmlns:a16="http://schemas.microsoft.com/office/drawing/2014/main" val="1645119213"/>
                    </a:ext>
                  </a:extLst>
                </a:gridCol>
              </a:tblGrid>
              <a:tr h="3030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Nachhaltige Handlungskompetenz als Fähigkeit zu…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89641"/>
                  </a:ext>
                </a:extLst>
              </a:tr>
              <a:tr h="33027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…in den Handlungsfeldern …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…sachgerecht nachhaltigem Handeln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…sozial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verantwortlichem Handeln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…selbstverantwortlichem und sinnstiftendem Handeln</a:t>
                      </a: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30355"/>
                  </a:ext>
                </a:extLst>
              </a:tr>
              <a:tr h="743598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…unmittelbaren, berufsspezifischen Arbeitsprozesse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Beschaffung und Bereitstellung von Rohstoffen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Rohstoffe bedarfsgerecht auswählen und bereitstellen</a:t>
                      </a:r>
                      <a:endParaRPr lang="de-DE" sz="8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Vorgelagerte Arbeits- und Produktionsbedingungen sowie Lieferketten beurteilen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„Vom Feld bis in den Bauch“ denken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21346"/>
                  </a:ext>
                </a:extLst>
              </a:tr>
              <a:tr h="74359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Produzieren, Lagern und Verpacken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Rohstoffe veredeln und eigene Arbeitsprozesse optimieren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Ressourcen- und klimabewusst produzieren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Durch Lebensmittelherstellung einen eigenen Beitrag zur nachhaltigen Entwicklung leisten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985711"/>
                  </a:ext>
                </a:extLst>
              </a:tr>
              <a:tr h="74359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Produkte entwickeln und vermarkten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Nachhaltige Produktmerkmale stärken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Nachhaltige Ernährungsgewohnheiten unterstützen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Traditionen bewahren und Trends setzen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33966"/>
                  </a:ext>
                </a:extLst>
              </a:tr>
              <a:tr h="74359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…unternehmerische und organisationale Entscheidungen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Nachhaltigkeit im Geschäftsmodell verankern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Sich für soziale und gesundheitliche Anliegen der Mitarbeitenden einsetzen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Berufliche Gestaltungsspielräume nutzen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968549"/>
                  </a:ext>
                </a:extLst>
              </a:tr>
              <a:tr h="74359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…gesellschaftliche Entwicklungen und politische Entscheidungen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Politische Rahmensetzungen der Lebensmittelproduktion beurteilen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Die regulative Idee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der Nachhaltigkeit mittragen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Cordia New" panose="020B0304020202020204" pitchFamily="34" charset="-34"/>
                        </a:rPr>
                        <a:t>Mit Lebensmitteln Lebensstile ausdrücken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ordia New" panose="020B0304020202020204" pitchFamily="34" charset="-34"/>
                      </a:endParaRPr>
                    </a:p>
                  </a:txBody>
                  <a:tcPr marL="52455" marR="52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55967"/>
                  </a:ext>
                </a:extLst>
              </a:tr>
            </a:tbl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9F9BE266-23FE-4E96-8A67-BFAD32522AA2}"/>
              </a:ext>
            </a:extLst>
          </p:cNvPr>
          <p:cNvSpPr/>
          <p:nvPr/>
        </p:nvSpPr>
        <p:spPr>
          <a:xfrm>
            <a:off x="611560" y="5949280"/>
            <a:ext cx="8037778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>
                <a:hlinkClick r:id="rId4"/>
              </a:rPr>
              <a:t>Kompetenzmodell_BBNE_Lebensmittelverarbeitung_Wissenschaftliche_Begleitung_Foerderlinie_III_Sep._2022-final_end.pdf (fh-muenster.de)</a:t>
            </a:r>
            <a:endParaRPr lang="de-DE" sz="1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2748AD-8C10-4F75-8103-9FBCB34C2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1"/>
    </mc:Choice>
    <mc:Fallback>
      <p:transition spd="slow" advTm="2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75492233-9623-41F6-BAAD-7DC485B2671E}"/>
              </a:ext>
            </a:extLst>
          </p:cNvPr>
          <p:cNvCxnSpPr>
            <a:cxnSpLocks/>
          </p:cNvCxnSpPr>
          <p:nvPr/>
        </p:nvCxnSpPr>
        <p:spPr>
          <a:xfrm flipH="1">
            <a:off x="1700336" y="3641726"/>
            <a:ext cx="567221" cy="6553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4BEA2CE9-4101-44B2-86A4-18FE69418AA2}"/>
              </a:ext>
            </a:extLst>
          </p:cNvPr>
          <p:cNvCxnSpPr>
            <a:cxnSpLocks/>
          </p:cNvCxnSpPr>
          <p:nvPr/>
        </p:nvCxnSpPr>
        <p:spPr>
          <a:xfrm>
            <a:off x="2194236" y="3667319"/>
            <a:ext cx="1862408" cy="63134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8B2D148A-17F3-4DD3-9622-9FA8ED8E27D8}"/>
              </a:ext>
            </a:extLst>
          </p:cNvPr>
          <p:cNvCxnSpPr>
            <a:cxnSpLocks/>
          </p:cNvCxnSpPr>
          <p:nvPr/>
        </p:nvCxnSpPr>
        <p:spPr>
          <a:xfrm>
            <a:off x="2206494" y="3665012"/>
            <a:ext cx="554963" cy="1213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5D35E883-F16C-43E1-8898-03177F624D65}"/>
              </a:ext>
            </a:extLst>
          </p:cNvPr>
          <p:cNvCxnSpPr>
            <a:cxnSpLocks/>
          </p:cNvCxnSpPr>
          <p:nvPr/>
        </p:nvCxnSpPr>
        <p:spPr>
          <a:xfrm flipH="1">
            <a:off x="454137" y="3726640"/>
            <a:ext cx="1786419" cy="114653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38174" cy="434216"/>
          </a:xfrm>
        </p:spPr>
        <p:txBody>
          <a:bodyPr>
            <a:normAutofit/>
          </a:bodyPr>
          <a:lstStyle/>
          <a:p>
            <a:r>
              <a:rPr lang="de-DE" sz="2400" dirty="0"/>
              <a:t>Themen- und Kompetenzraster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25067D-2D96-42E8-B5B2-2506AAB9FB56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Ausgangssituation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BC159614-4202-4BB9-AF60-FAFD369B209C}"/>
              </a:ext>
            </a:extLst>
          </p:cNvPr>
          <p:cNvGrpSpPr/>
          <p:nvPr/>
        </p:nvGrpSpPr>
        <p:grpSpPr>
          <a:xfrm>
            <a:off x="395536" y="4287883"/>
            <a:ext cx="3674528" cy="582633"/>
            <a:chOff x="611560" y="4144154"/>
            <a:chExt cx="3674528" cy="582633"/>
          </a:xfrm>
        </p:grpSpPr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3CCFA63D-D050-4BF6-A8B7-7869C5EEEA16}"/>
                </a:ext>
              </a:extLst>
            </p:cNvPr>
            <p:cNvCxnSpPr/>
            <p:nvPr/>
          </p:nvCxnSpPr>
          <p:spPr>
            <a:xfrm flipV="1">
              <a:off x="611560" y="4149080"/>
              <a:ext cx="1307462" cy="57606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C4763F3F-093E-4DC6-B818-94A9928D6811}"/>
                </a:ext>
              </a:extLst>
            </p:cNvPr>
            <p:cNvCxnSpPr/>
            <p:nvPr/>
          </p:nvCxnSpPr>
          <p:spPr>
            <a:xfrm flipV="1">
              <a:off x="1390737" y="4144154"/>
              <a:ext cx="1307462" cy="5760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1949DF93-9573-463C-B44F-50C0ECA49BD2}"/>
                </a:ext>
              </a:extLst>
            </p:cNvPr>
            <p:cNvCxnSpPr/>
            <p:nvPr/>
          </p:nvCxnSpPr>
          <p:spPr>
            <a:xfrm flipV="1">
              <a:off x="2978626" y="4149080"/>
              <a:ext cx="1307462" cy="57606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F7930BD9-F3E2-4067-8719-5C35766D5D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18" y="4725144"/>
              <a:ext cx="2356308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48B4619C-9D2D-46B0-B18F-37ED027D8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6360" y="4149079"/>
              <a:ext cx="2356308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79A3855A-D98C-40F9-87C0-7533C43026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0045" y="4337777"/>
              <a:ext cx="2356308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9B1B18C6-95FB-40F9-907F-E420C7F1B4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411" y="4512540"/>
              <a:ext cx="2356308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EC4476C7-401D-4E74-B9A4-98360F277647}"/>
                </a:ext>
              </a:extLst>
            </p:cNvPr>
            <p:cNvCxnSpPr/>
            <p:nvPr/>
          </p:nvCxnSpPr>
          <p:spPr>
            <a:xfrm flipV="1">
              <a:off x="2136402" y="4147348"/>
              <a:ext cx="1307462" cy="5760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7C9BFD3B-31A7-4863-A8F8-B20EC1A0133C}"/>
                </a:ext>
              </a:extLst>
            </p:cNvPr>
            <p:cNvCxnSpPr/>
            <p:nvPr/>
          </p:nvCxnSpPr>
          <p:spPr>
            <a:xfrm flipV="1">
              <a:off x="611560" y="4150722"/>
              <a:ext cx="1307462" cy="57606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66759B86-CD90-45FC-BE5E-8A94A7059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18" y="4726786"/>
              <a:ext cx="2356308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86EBA6F8-D0AA-4090-905B-CF075CD52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6360" y="4150721"/>
              <a:ext cx="2356308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E622DE67-AB84-4703-B57A-F8A5807B5F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411" y="4514182"/>
              <a:ext cx="2356308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85AD8B9D-1C93-41E6-83D0-BBB97E7D8D2D}"/>
                </a:ext>
              </a:extLst>
            </p:cNvPr>
            <p:cNvCxnSpPr/>
            <p:nvPr/>
          </p:nvCxnSpPr>
          <p:spPr>
            <a:xfrm flipV="1">
              <a:off x="2136402" y="4148990"/>
              <a:ext cx="1307462" cy="5760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F4089E79-4DC8-4C06-9287-C1965779E163}"/>
              </a:ext>
            </a:extLst>
          </p:cNvPr>
          <p:cNvSpPr txBox="1"/>
          <p:nvPr/>
        </p:nvSpPr>
        <p:spPr>
          <a:xfrm>
            <a:off x="664774" y="3812229"/>
            <a:ext cx="3157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nachhaltigkeitsrelevante Aspekte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3BB4CB7D-A986-4C75-9BF1-9DD8C882964D}"/>
              </a:ext>
            </a:extLst>
          </p:cNvPr>
          <p:cNvSpPr txBox="1"/>
          <p:nvPr/>
        </p:nvSpPr>
        <p:spPr>
          <a:xfrm>
            <a:off x="294266" y="5449405"/>
            <a:ext cx="40687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u="sng" dirty="0">
                <a:solidFill>
                  <a:srgbClr val="FF0000"/>
                </a:solidFill>
              </a:rPr>
              <a:t>Entwicklung</a:t>
            </a:r>
            <a:r>
              <a:rPr lang="de-DE" sz="1300" b="1" dirty="0"/>
              <a:t> des Themen- und Kompetenzrasters</a:t>
            </a:r>
          </a:p>
          <a:p>
            <a:pPr algn="ctr"/>
            <a:r>
              <a:rPr lang="de-DE" sz="1300" b="1" dirty="0"/>
              <a:t>zur </a:t>
            </a:r>
            <a:r>
              <a:rPr lang="de-DE" sz="1300" b="1" u="sng" dirty="0">
                <a:solidFill>
                  <a:srgbClr val="FF0000"/>
                </a:solidFill>
              </a:rPr>
              <a:t>übergreifenden</a:t>
            </a:r>
            <a:r>
              <a:rPr lang="de-DE" sz="1300" b="1" dirty="0">
                <a:solidFill>
                  <a:srgbClr val="FF0000"/>
                </a:solidFill>
              </a:rPr>
              <a:t> Systematisierung</a:t>
            </a:r>
            <a:r>
              <a:rPr lang="de-DE" sz="1300" b="1" dirty="0"/>
              <a:t> nachhaltigkeitsrelevanter Aspekte</a:t>
            </a:r>
          </a:p>
        </p:txBody>
      </p: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595FC150-C182-40C9-A323-54466333444D}"/>
              </a:ext>
            </a:extLst>
          </p:cNvPr>
          <p:cNvGrpSpPr/>
          <p:nvPr/>
        </p:nvGrpSpPr>
        <p:grpSpPr>
          <a:xfrm>
            <a:off x="395536" y="1349901"/>
            <a:ext cx="3725647" cy="2457357"/>
            <a:chOff x="395536" y="1349901"/>
            <a:chExt cx="3725647" cy="2457357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7427F3F5-DA2D-46D1-837C-A386488E2ADB}"/>
                </a:ext>
              </a:extLst>
            </p:cNvPr>
            <p:cNvGrpSpPr/>
            <p:nvPr/>
          </p:nvGrpSpPr>
          <p:grpSpPr>
            <a:xfrm>
              <a:off x="395536" y="1670611"/>
              <a:ext cx="3725647" cy="2027912"/>
              <a:chOff x="395536" y="1670611"/>
              <a:chExt cx="3725647" cy="2027912"/>
            </a:xfrm>
          </p:grpSpPr>
          <p:sp>
            <p:nvSpPr>
              <p:cNvPr id="5" name="Gleichschenkliges Dreieck 4">
                <a:extLst>
                  <a:ext uri="{FF2B5EF4-FFF2-40B4-BE49-F238E27FC236}">
                    <a16:creationId xmlns:a16="http://schemas.microsoft.com/office/drawing/2014/main" id="{7E8FB933-0C44-483B-8073-8D3BB41CEECA}"/>
                  </a:ext>
                </a:extLst>
              </p:cNvPr>
              <p:cNvSpPr/>
              <p:nvPr/>
            </p:nvSpPr>
            <p:spPr>
              <a:xfrm rot="10800000">
                <a:off x="1788384" y="1670611"/>
                <a:ext cx="909815" cy="1872208"/>
              </a:xfrm>
              <a:prstGeom prst="triangle">
                <a:avLst/>
              </a:prstGeom>
              <a:solidFill>
                <a:srgbClr val="0069B4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b="1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8" name="Gleichschenkliges Dreieck 7">
                <a:extLst>
                  <a:ext uri="{FF2B5EF4-FFF2-40B4-BE49-F238E27FC236}">
                    <a16:creationId xmlns:a16="http://schemas.microsoft.com/office/drawing/2014/main" id="{09880C0A-F894-4B75-B3BB-83CB89CAA7D7}"/>
                  </a:ext>
                </a:extLst>
              </p:cNvPr>
              <p:cNvSpPr/>
              <p:nvPr/>
            </p:nvSpPr>
            <p:spPr>
              <a:xfrm rot="9080826">
                <a:off x="1268156" y="1826315"/>
                <a:ext cx="909815" cy="1872208"/>
              </a:xfrm>
              <a:prstGeom prst="triangle">
                <a:avLst/>
              </a:prstGeom>
              <a:solidFill>
                <a:srgbClr val="F59C00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9" name="Gleichschenkliges Dreieck 8">
                <a:extLst>
                  <a:ext uri="{FF2B5EF4-FFF2-40B4-BE49-F238E27FC236}">
                    <a16:creationId xmlns:a16="http://schemas.microsoft.com/office/drawing/2014/main" id="{C1A9266F-BCE9-4872-ABD8-5CDA1331BD4B}"/>
                  </a:ext>
                </a:extLst>
              </p:cNvPr>
              <p:cNvSpPr/>
              <p:nvPr/>
            </p:nvSpPr>
            <p:spPr>
              <a:xfrm rot="12537612">
                <a:off x="2315403" y="1815731"/>
                <a:ext cx="909815" cy="1872208"/>
              </a:xfrm>
              <a:prstGeom prst="triangle">
                <a:avLst/>
              </a:prstGeom>
              <a:solidFill>
                <a:srgbClr val="003369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b="1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10" name="Gleichschenkliges Dreieck 9">
                <a:extLst>
                  <a:ext uri="{FF2B5EF4-FFF2-40B4-BE49-F238E27FC236}">
                    <a16:creationId xmlns:a16="http://schemas.microsoft.com/office/drawing/2014/main" id="{62301D6A-FBC0-4E7E-A5F5-6010936F5E84}"/>
                  </a:ext>
                </a:extLst>
              </p:cNvPr>
              <p:cNvSpPr/>
              <p:nvPr/>
            </p:nvSpPr>
            <p:spPr>
              <a:xfrm rot="14197247">
                <a:off x="2730171" y="2197272"/>
                <a:ext cx="909815" cy="1872208"/>
              </a:xfrm>
              <a:prstGeom prst="triangle">
                <a:avLst/>
              </a:prstGeom>
              <a:solidFill>
                <a:srgbClr val="63666A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b="1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11" name="Gleichschenkliges Dreieck 10">
                <a:extLst>
                  <a:ext uri="{FF2B5EF4-FFF2-40B4-BE49-F238E27FC236}">
                    <a16:creationId xmlns:a16="http://schemas.microsoft.com/office/drawing/2014/main" id="{035A8DB6-4259-4E6F-B0EE-A97622A01D6A}"/>
                  </a:ext>
                </a:extLst>
              </p:cNvPr>
              <p:cNvSpPr/>
              <p:nvPr/>
            </p:nvSpPr>
            <p:spPr>
              <a:xfrm rot="7476135">
                <a:off x="876732" y="2197271"/>
                <a:ext cx="909815" cy="1872208"/>
              </a:xfrm>
              <a:prstGeom prst="triangle">
                <a:avLst/>
              </a:prstGeom>
              <a:solidFill>
                <a:srgbClr val="95C11F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b="1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</p:grp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72E94ED2-C51A-4E01-9B45-150770909EA6}"/>
                </a:ext>
              </a:extLst>
            </p:cNvPr>
            <p:cNvSpPr txBox="1"/>
            <p:nvPr/>
          </p:nvSpPr>
          <p:spPr>
            <a:xfrm>
              <a:off x="664774" y="1349901"/>
              <a:ext cx="3157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FF0000"/>
                  </a:solidFill>
                </a:rPr>
                <a:t>Modellversuche</a:t>
              </a:r>
              <a:r>
                <a:rPr lang="de-DE" sz="1200" b="1" dirty="0"/>
                <a:t> am BIBB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4F6E4A03-39DC-455A-9C33-F382F8DEBD80}"/>
                </a:ext>
              </a:extLst>
            </p:cNvPr>
            <p:cNvSpPr/>
            <p:nvPr/>
          </p:nvSpPr>
          <p:spPr>
            <a:xfrm>
              <a:off x="2163865" y="3632496"/>
              <a:ext cx="207384" cy="1747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501B05A-6F32-4CB3-BED7-3CCCCCE1F226}"/>
              </a:ext>
            </a:extLst>
          </p:cNvPr>
          <p:cNvGrpSpPr/>
          <p:nvPr/>
        </p:nvGrpSpPr>
        <p:grpSpPr>
          <a:xfrm>
            <a:off x="4781029" y="676054"/>
            <a:ext cx="4128869" cy="5465848"/>
            <a:chOff x="4781029" y="676054"/>
            <a:chExt cx="4128869" cy="5465848"/>
          </a:xfrm>
        </p:grpSpPr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7E78F625-DF60-4C38-8A73-B9012F9556E7}"/>
                </a:ext>
              </a:extLst>
            </p:cNvPr>
            <p:cNvSpPr txBox="1"/>
            <p:nvPr/>
          </p:nvSpPr>
          <p:spPr>
            <a:xfrm>
              <a:off x="5420410" y="3900287"/>
              <a:ext cx="3157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/>
                <a:t>nachhaltigkeitsrelevante Aspekte</a:t>
              </a: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8EC617B6-1D90-4830-97FB-EAF6022755CD}"/>
                </a:ext>
              </a:extLst>
            </p:cNvPr>
            <p:cNvGrpSpPr/>
            <p:nvPr/>
          </p:nvGrpSpPr>
          <p:grpSpPr>
            <a:xfrm>
              <a:off x="4781029" y="676054"/>
              <a:ext cx="4128869" cy="5465848"/>
              <a:chOff x="4781029" y="676054"/>
              <a:chExt cx="4128869" cy="5465848"/>
            </a:xfrm>
          </p:grpSpPr>
          <p:grpSp>
            <p:nvGrpSpPr>
              <p:cNvPr id="2" name="Gruppieren 1">
                <a:extLst>
                  <a:ext uri="{FF2B5EF4-FFF2-40B4-BE49-F238E27FC236}">
                    <a16:creationId xmlns:a16="http://schemas.microsoft.com/office/drawing/2014/main" id="{222C7FA5-FF21-4214-81C3-7E1E4BA8D146}"/>
                  </a:ext>
                </a:extLst>
              </p:cNvPr>
              <p:cNvGrpSpPr/>
              <p:nvPr/>
            </p:nvGrpSpPr>
            <p:grpSpPr>
              <a:xfrm>
                <a:off x="4781029" y="1332947"/>
                <a:ext cx="4080721" cy="4808955"/>
                <a:chOff x="4781029" y="1332947"/>
                <a:chExt cx="4080721" cy="4808955"/>
              </a:xfrm>
            </p:grpSpPr>
            <p:sp>
              <p:nvSpPr>
                <p:cNvPr id="66" name="Textfeld 65">
                  <a:extLst>
                    <a:ext uri="{FF2B5EF4-FFF2-40B4-BE49-F238E27FC236}">
                      <a16:creationId xmlns:a16="http://schemas.microsoft.com/office/drawing/2014/main" id="{C1D6D58E-B751-4209-8558-02FB28AFCACC}"/>
                    </a:ext>
                  </a:extLst>
                </p:cNvPr>
                <p:cNvSpPr txBox="1"/>
                <p:nvPr/>
              </p:nvSpPr>
              <p:spPr>
                <a:xfrm>
                  <a:off x="4781029" y="5449405"/>
                  <a:ext cx="4068705" cy="692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300" b="1" u="sng" dirty="0">
                      <a:solidFill>
                        <a:srgbClr val="FF0000"/>
                      </a:solidFill>
                    </a:rPr>
                    <a:t>Nutzung</a:t>
                  </a:r>
                  <a:r>
                    <a:rPr lang="de-DE" sz="13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de-DE" sz="1300" b="1" dirty="0"/>
                    <a:t>des Themen- und Kompetenzrasters</a:t>
                  </a:r>
                </a:p>
                <a:p>
                  <a:pPr algn="ctr"/>
                  <a:r>
                    <a:rPr lang="de-DE" sz="1300" b="1" dirty="0"/>
                    <a:t>zur </a:t>
                  </a:r>
                  <a:r>
                    <a:rPr lang="de-DE" sz="1300" b="1" u="sng" dirty="0">
                      <a:solidFill>
                        <a:srgbClr val="FF0000"/>
                      </a:solidFill>
                    </a:rPr>
                    <a:t>berufsspezifischen </a:t>
                  </a:r>
                  <a:r>
                    <a:rPr lang="de-DE" sz="1300" b="1" dirty="0">
                      <a:solidFill>
                        <a:srgbClr val="FF0000"/>
                      </a:solidFill>
                    </a:rPr>
                    <a:t>Strukturierung</a:t>
                  </a:r>
                  <a:r>
                    <a:rPr lang="de-DE" sz="1300" b="1" dirty="0"/>
                    <a:t> nachhaltigkeitsrelevanter Aspekte</a:t>
                  </a:r>
                </a:p>
              </p:txBody>
            </p: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7A2A53AF-688B-45B3-BA82-1E7CD3899C37}"/>
                    </a:ext>
                  </a:extLst>
                </p:cNvPr>
                <p:cNvGrpSpPr/>
                <p:nvPr/>
              </p:nvGrpSpPr>
              <p:grpSpPr>
                <a:xfrm>
                  <a:off x="4912288" y="4364952"/>
                  <a:ext cx="3674528" cy="582633"/>
                  <a:chOff x="611560" y="4144154"/>
                  <a:chExt cx="3674528" cy="582633"/>
                </a:xfrm>
              </p:grpSpPr>
              <p:cxnSp>
                <p:nvCxnSpPr>
                  <p:cNvPr id="68" name="Gerader Verbinder 67">
                    <a:extLst>
                      <a:ext uri="{FF2B5EF4-FFF2-40B4-BE49-F238E27FC236}">
                        <a16:creationId xmlns:a16="http://schemas.microsoft.com/office/drawing/2014/main" id="{BF1592B1-49E5-45C7-B24B-EAAD9A03874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1560" y="4149080"/>
                    <a:ext cx="1307462" cy="576064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erader Verbinder 68">
                    <a:extLst>
                      <a:ext uri="{FF2B5EF4-FFF2-40B4-BE49-F238E27FC236}">
                        <a16:creationId xmlns:a16="http://schemas.microsoft.com/office/drawing/2014/main" id="{DA7D9F6C-AE2A-4A00-B2E2-49760792B7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390737" y="4144154"/>
                    <a:ext cx="1307462" cy="576064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Gerader Verbinder 69">
                    <a:extLst>
                      <a:ext uri="{FF2B5EF4-FFF2-40B4-BE49-F238E27FC236}">
                        <a16:creationId xmlns:a16="http://schemas.microsoft.com/office/drawing/2014/main" id="{E261B16F-0AB0-4FF8-85D6-2AB89F5494B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978626" y="4149080"/>
                    <a:ext cx="1307462" cy="576064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erader Verbinder 70">
                    <a:extLst>
                      <a:ext uri="{FF2B5EF4-FFF2-40B4-BE49-F238E27FC236}">
                        <a16:creationId xmlns:a16="http://schemas.microsoft.com/office/drawing/2014/main" id="{5A0B4B4F-7A14-46EC-A914-E5BE8E5D56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2318" y="4725144"/>
                    <a:ext cx="2356308" cy="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3B46DCDD-C5FD-46A1-A994-412353C2F6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16360" y="4149079"/>
                    <a:ext cx="2356308" cy="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Gerader Verbinder 72">
                    <a:extLst>
                      <a:ext uri="{FF2B5EF4-FFF2-40B4-BE49-F238E27FC236}">
                        <a16:creationId xmlns:a16="http://schemas.microsoft.com/office/drawing/2014/main" id="{EAA054DB-E01A-4CBA-9A48-D2A4977DCE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0045" y="4337777"/>
                    <a:ext cx="2356308" cy="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Gerader Verbinder 73">
                    <a:extLst>
                      <a:ext uri="{FF2B5EF4-FFF2-40B4-BE49-F238E27FC236}">
                        <a16:creationId xmlns:a16="http://schemas.microsoft.com/office/drawing/2014/main" id="{92AF22A8-CB74-4F18-81B6-4CAE41C610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7411" y="4512540"/>
                    <a:ext cx="2356308" cy="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Gerader Verbinder 74">
                    <a:extLst>
                      <a:ext uri="{FF2B5EF4-FFF2-40B4-BE49-F238E27FC236}">
                        <a16:creationId xmlns:a16="http://schemas.microsoft.com/office/drawing/2014/main" id="{3C8CB009-6051-4A23-BEE8-25A618D0673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136402" y="4147348"/>
                    <a:ext cx="1307462" cy="576064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Gerader Verbinder 75">
                    <a:extLst>
                      <a:ext uri="{FF2B5EF4-FFF2-40B4-BE49-F238E27FC236}">
                        <a16:creationId xmlns:a16="http://schemas.microsoft.com/office/drawing/2014/main" id="{35E3F79E-0FDF-4A37-82E7-2638D8DC7E2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1560" y="4150722"/>
                    <a:ext cx="1307462" cy="576064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Gerader Verbinder 76">
                    <a:extLst>
                      <a:ext uri="{FF2B5EF4-FFF2-40B4-BE49-F238E27FC236}">
                        <a16:creationId xmlns:a16="http://schemas.microsoft.com/office/drawing/2014/main" id="{A8850917-6DCF-4F2E-9AF2-563AB8277C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2318" y="4726786"/>
                    <a:ext cx="2356308" cy="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Gerader Verbinder 77">
                    <a:extLst>
                      <a:ext uri="{FF2B5EF4-FFF2-40B4-BE49-F238E27FC236}">
                        <a16:creationId xmlns:a16="http://schemas.microsoft.com/office/drawing/2014/main" id="{124336FC-AEC5-4BF8-88D7-8DDAF21943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16360" y="4150721"/>
                    <a:ext cx="2356308" cy="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Gerader Verbinder 78">
                    <a:extLst>
                      <a:ext uri="{FF2B5EF4-FFF2-40B4-BE49-F238E27FC236}">
                        <a16:creationId xmlns:a16="http://schemas.microsoft.com/office/drawing/2014/main" id="{36341500-BB8E-45AA-9B0B-C7E5BFA6CF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7411" y="4514182"/>
                    <a:ext cx="2356308" cy="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Gerader Verbinder 79">
                    <a:extLst>
                      <a:ext uri="{FF2B5EF4-FFF2-40B4-BE49-F238E27FC236}">
                        <a16:creationId xmlns:a16="http://schemas.microsoft.com/office/drawing/2014/main" id="{573AF993-06CD-4AFD-84BE-C8599612133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136402" y="4148990"/>
                    <a:ext cx="1307462" cy="576064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4" name="Gerader Verbinder 103">
                  <a:extLst>
                    <a:ext uri="{FF2B5EF4-FFF2-40B4-BE49-F238E27FC236}">
                      <a16:creationId xmlns:a16="http://schemas.microsoft.com/office/drawing/2014/main" id="{A96EA807-A8D7-4199-B154-906D30FB6B0D}"/>
                    </a:ext>
                  </a:extLst>
                </p:cNvPr>
                <p:cNvCxnSpPr>
                  <a:cxnSpLocks/>
                  <a:stCxn id="84" idx="3"/>
                </p:cNvCxnSpPr>
                <p:nvPr/>
              </p:nvCxnSpPr>
              <p:spPr>
                <a:xfrm flipH="1">
                  <a:off x="6201155" y="3764711"/>
                  <a:ext cx="733648" cy="60525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Gerader Verbinder 104">
                  <a:extLst>
                    <a:ext uri="{FF2B5EF4-FFF2-40B4-BE49-F238E27FC236}">
                      <a16:creationId xmlns:a16="http://schemas.microsoft.com/office/drawing/2014/main" id="{209780FC-AEC1-4C48-8122-3B195C95DC62}"/>
                    </a:ext>
                  </a:extLst>
                </p:cNvPr>
                <p:cNvCxnSpPr>
                  <a:cxnSpLocks/>
                  <a:stCxn id="84" idx="5"/>
                </p:cNvCxnSpPr>
                <p:nvPr/>
              </p:nvCxnSpPr>
              <p:spPr>
                <a:xfrm>
                  <a:off x="7081445" y="3764711"/>
                  <a:ext cx="1476017" cy="60680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Gerader Verbinder 105">
                  <a:extLst>
                    <a:ext uri="{FF2B5EF4-FFF2-40B4-BE49-F238E27FC236}">
                      <a16:creationId xmlns:a16="http://schemas.microsoft.com/office/drawing/2014/main" id="{1017C539-77F6-4882-88D8-5820531D6C0E}"/>
                    </a:ext>
                  </a:extLst>
                </p:cNvPr>
                <p:cNvCxnSpPr>
                  <a:cxnSpLocks/>
                  <a:stCxn id="84" idx="0"/>
                </p:cNvCxnSpPr>
                <p:nvPr/>
              </p:nvCxnSpPr>
              <p:spPr>
                <a:xfrm>
                  <a:off x="7008124" y="3615542"/>
                  <a:ext cx="254151" cy="133532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r Verbinder 106">
                  <a:extLst>
                    <a:ext uri="{FF2B5EF4-FFF2-40B4-BE49-F238E27FC236}">
                      <a16:creationId xmlns:a16="http://schemas.microsoft.com/office/drawing/2014/main" id="{D3FB34C9-0E49-4F68-97DB-C44FAF843E8F}"/>
                    </a:ext>
                  </a:extLst>
                </p:cNvPr>
                <p:cNvCxnSpPr>
                  <a:cxnSpLocks/>
                  <a:stCxn id="84" idx="7"/>
                </p:cNvCxnSpPr>
                <p:nvPr/>
              </p:nvCxnSpPr>
              <p:spPr>
                <a:xfrm flipH="1">
                  <a:off x="4954957" y="3641135"/>
                  <a:ext cx="2126488" cy="130489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08" name="Gruppieren 107">
                  <a:extLst>
                    <a:ext uri="{FF2B5EF4-FFF2-40B4-BE49-F238E27FC236}">
                      <a16:creationId xmlns:a16="http://schemas.microsoft.com/office/drawing/2014/main" id="{9ACB3CB3-BBEB-4D9C-90BE-DE95682EE2E3}"/>
                    </a:ext>
                  </a:extLst>
                </p:cNvPr>
                <p:cNvGrpSpPr/>
                <p:nvPr/>
              </p:nvGrpSpPr>
              <p:grpSpPr>
                <a:xfrm>
                  <a:off x="5136103" y="1332947"/>
                  <a:ext cx="3725647" cy="2457357"/>
                  <a:chOff x="5136103" y="1332947"/>
                  <a:chExt cx="3725647" cy="2457357"/>
                </a:xfrm>
              </p:grpSpPr>
              <p:grpSp>
                <p:nvGrpSpPr>
                  <p:cNvPr id="82" name="Gruppieren 81">
                    <a:extLst>
                      <a:ext uri="{FF2B5EF4-FFF2-40B4-BE49-F238E27FC236}">
                        <a16:creationId xmlns:a16="http://schemas.microsoft.com/office/drawing/2014/main" id="{8F586717-6BF9-473F-BCC6-4336E21962C9}"/>
                      </a:ext>
                    </a:extLst>
                  </p:cNvPr>
                  <p:cNvGrpSpPr/>
                  <p:nvPr/>
                </p:nvGrpSpPr>
                <p:grpSpPr>
                  <a:xfrm>
                    <a:off x="5136103" y="1653657"/>
                    <a:ext cx="3725647" cy="2027912"/>
                    <a:chOff x="395536" y="1670611"/>
                    <a:chExt cx="3725647" cy="2027912"/>
                  </a:xfrm>
                </p:grpSpPr>
                <p:sp>
                  <p:nvSpPr>
                    <p:cNvPr id="85" name="Gleichschenkliges Dreieck 84">
                      <a:extLst>
                        <a:ext uri="{FF2B5EF4-FFF2-40B4-BE49-F238E27FC236}">
                          <a16:creationId xmlns:a16="http://schemas.microsoft.com/office/drawing/2014/main" id="{759D0C0F-3C44-4056-A29A-2C554D7D9C9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788384" y="1670611"/>
                      <a:ext cx="909815" cy="1872208"/>
                    </a:xfrm>
                    <a:prstGeom prst="triangle">
                      <a:avLst/>
                    </a:prstGeom>
                    <a:solidFill>
                      <a:srgbClr val="0069B4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270" rtlCol="0" anchor="ctr"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p:txBody>
                </p:sp>
                <p:sp>
                  <p:nvSpPr>
                    <p:cNvPr id="86" name="Gleichschenkliges Dreieck 85">
                      <a:extLst>
                        <a:ext uri="{FF2B5EF4-FFF2-40B4-BE49-F238E27FC236}">
                          <a16:creationId xmlns:a16="http://schemas.microsoft.com/office/drawing/2014/main" id="{6D83457D-4608-46E1-9730-EEE0AAA8E1B6}"/>
                        </a:ext>
                      </a:extLst>
                    </p:cNvPr>
                    <p:cNvSpPr/>
                    <p:nvPr/>
                  </p:nvSpPr>
                  <p:spPr>
                    <a:xfrm rot="9080826">
                      <a:off x="1268156" y="1826315"/>
                      <a:ext cx="909815" cy="1872208"/>
                    </a:xfrm>
                    <a:prstGeom prst="triangle">
                      <a:avLst/>
                    </a:prstGeom>
                    <a:solidFill>
                      <a:srgbClr val="F59C00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270" rtlCol="0" anchor="ctr"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p:txBody>
                </p:sp>
                <p:sp>
                  <p:nvSpPr>
                    <p:cNvPr id="87" name="Gleichschenkliges Dreieck 86">
                      <a:extLst>
                        <a:ext uri="{FF2B5EF4-FFF2-40B4-BE49-F238E27FC236}">
                          <a16:creationId xmlns:a16="http://schemas.microsoft.com/office/drawing/2014/main" id="{6B36F836-95EF-41DE-8C1C-DD0A5718C143}"/>
                        </a:ext>
                      </a:extLst>
                    </p:cNvPr>
                    <p:cNvSpPr/>
                    <p:nvPr/>
                  </p:nvSpPr>
                  <p:spPr>
                    <a:xfrm rot="12537612">
                      <a:off x="2315403" y="1815731"/>
                      <a:ext cx="909815" cy="1872208"/>
                    </a:xfrm>
                    <a:prstGeom prst="triangle">
                      <a:avLst/>
                    </a:prstGeom>
                    <a:solidFill>
                      <a:srgbClr val="003369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270" rtlCol="0" anchor="ctr"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p:txBody>
                </p:sp>
                <p:sp>
                  <p:nvSpPr>
                    <p:cNvPr id="88" name="Gleichschenkliges Dreieck 87">
                      <a:extLst>
                        <a:ext uri="{FF2B5EF4-FFF2-40B4-BE49-F238E27FC236}">
                          <a16:creationId xmlns:a16="http://schemas.microsoft.com/office/drawing/2014/main" id="{47D20C7C-5A0A-4C60-A382-3D5780AA9673}"/>
                        </a:ext>
                      </a:extLst>
                    </p:cNvPr>
                    <p:cNvSpPr/>
                    <p:nvPr/>
                  </p:nvSpPr>
                  <p:spPr>
                    <a:xfrm rot="14197247">
                      <a:off x="2730171" y="2197272"/>
                      <a:ext cx="909815" cy="1872208"/>
                    </a:xfrm>
                    <a:prstGeom prst="triangle">
                      <a:avLst/>
                    </a:prstGeom>
                    <a:solidFill>
                      <a:srgbClr val="63666A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270" rtlCol="0" anchor="ctr"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p:txBody>
                </p:sp>
                <p:sp>
                  <p:nvSpPr>
                    <p:cNvPr id="89" name="Gleichschenkliges Dreieck 88">
                      <a:extLst>
                        <a:ext uri="{FF2B5EF4-FFF2-40B4-BE49-F238E27FC236}">
                          <a16:creationId xmlns:a16="http://schemas.microsoft.com/office/drawing/2014/main" id="{912EBB47-67E2-455A-94DB-60AC94F59033}"/>
                        </a:ext>
                      </a:extLst>
                    </p:cNvPr>
                    <p:cNvSpPr/>
                    <p:nvPr/>
                  </p:nvSpPr>
                  <p:spPr>
                    <a:xfrm rot="7476135">
                      <a:off x="876732" y="2197271"/>
                      <a:ext cx="909815" cy="1872208"/>
                    </a:xfrm>
                    <a:prstGeom prst="triangle">
                      <a:avLst/>
                    </a:prstGeom>
                    <a:solidFill>
                      <a:srgbClr val="95C11F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270" rtlCol="0" anchor="ctr"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64BB8E2F-2D24-45F2-BB82-F7A428D21ED3}"/>
                      </a:ext>
                    </a:extLst>
                  </p:cNvPr>
                  <p:cNvSpPr txBox="1"/>
                  <p:nvPr/>
                </p:nvSpPr>
                <p:spPr>
                  <a:xfrm>
                    <a:off x="5405341" y="1332947"/>
                    <a:ext cx="315703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200" b="1" dirty="0">
                        <a:solidFill>
                          <a:srgbClr val="FF0000"/>
                        </a:solidFill>
                      </a:rPr>
                      <a:t>Sachverständige</a:t>
                    </a:r>
                    <a:r>
                      <a:rPr lang="de-DE" sz="1200" b="1" dirty="0"/>
                      <a:t> in Ordnungsverfahren</a:t>
                    </a:r>
                  </a:p>
                </p:txBody>
              </p:sp>
              <p:sp>
                <p:nvSpPr>
                  <p:cNvPr id="84" name="Ellipse 83">
                    <a:extLst>
                      <a:ext uri="{FF2B5EF4-FFF2-40B4-BE49-F238E27FC236}">
                        <a16:creationId xmlns:a16="http://schemas.microsoft.com/office/drawing/2014/main" id="{AFAFAEEE-7BFE-45D6-AEF7-0160E7B14809}"/>
                      </a:ext>
                    </a:extLst>
                  </p:cNvPr>
                  <p:cNvSpPr/>
                  <p:nvPr/>
                </p:nvSpPr>
                <p:spPr>
                  <a:xfrm>
                    <a:off x="6904432" y="3615542"/>
                    <a:ext cx="207384" cy="174762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sp>
            <p:nvSpPr>
              <p:cNvPr id="64" name="Titel 1">
                <a:extLst>
                  <a:ext uri="{FF2B5EF4-FFF2-40B4-BE49-F238E27FC236}">
                    <a16:creationId xmlns:a16="http://schemas.microsoft.com/office/drawing/2014/main" id="{F1169914-33A4-49C2-A24C-8E54298779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7450" y="676054"/>
                <a:ext cx="4032448" cy="434216"/>
              </a:xfrm>
              <a:prstGeom prst="rect">
                <a:avLst/>
              </a:prstGeom>
            </p:spPr>
            <p:txBody>
              <a:bodyPr lIns="0" tIns="0" rIns="0" bIns="0" anchor="t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20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sz="2400" dirty="0"/>
                  <a:t>...      in der Ordnungsarbeit</a:t>
                </a:r>
              </a:p>
            </p:txBody>
          </p:sp>
        </p:grp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EA2153-1033-44EC-A7AF-E7C7C8C9AC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4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9"/>
    </mc:Choice>
    <mc:Fallback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632848" cy="432048"/>
          </a:xfrm>
        </p:spPr>
        <p:txBody>
          <a:bodyPr>
            <a:normAutofit/>
          </a:bodyPr>
          <a:lstStyle/>
          <a:p>
            <a:r>
              <a:rPr lang="de-DE" dirty="0"/>
              <a:t>Berufsspezifische Verankerung von Nachhaltigkeit</a:t>
            </a:r>
            <a:endParaRPr lang="de-DE" sz="2400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99390" y="1557338"/>
            <a:ext cx="7560432" cy="395989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003369"/>
                </a:solidFill>
              </a:rPr>
              <a:t>Assoziatives </a:t>
            </a:r>
            <a:r>
              <a:rPr lang="de-DE" b="1" dirty="0">
                <a:solidFill>
                  <a:srgbClr val="003369"/>
                </a:solidFill>
              </a:rPr>
              <a:t>Sammeln</a:t>
            </a:r>
            <a:r>
              <a:rPr lang="de-DE" dirty="0">
                <a:solidFill>
                  <a:srgbClr val="003369"/>
                </a:solidFill>
              </a:rPr>
              <a:t> potenzieller Beiträge eines Ausbildungsberufes zu einer nachhaltigen Entwicklung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003369"/>
                </a:solidFill>
              </a:rPr>
              <a:t>Profilieren</a:t>
            </a:r>
            <a:r>
              <a:rPr lang="de-DE" dirty="0">
                <a:solidFill>
                  <a:srgbClr val="003369"/>
                </a:solidFill>
              </a:rPr>
              <a:t>: Bestimmen profilgebender und integrativer Handlungsfelder eines Ausbildungsberufes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003369"/>
                </a:solidFill>
              </a:rPr>
              <a:t>Strukturieren</a:t>
            </a:r>
            <a:r>
              <a:rPr lang="de-DE" dirty="0">
                <a:solidFill>
                  <a:srgbClr val="003369"/>
                </a:solidFill>
              </a:rPr>
              <a:t>: Einordnung gesammelter Beiträge aus Schritt 1 in das berufsspezifische Themen- und Kompetenzraster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003369"/>
                </a:solidFill>
              </a:rPr>
              <a:t>Formulieren</a:t>
            </a:r>
            <a:r>
              <a:rPr lang="de-DE" dirty="0">
                <a:solidFill>
                  <a:srgbClr val="003369"/>
                </a:solidFill>
              </a:rPr>
              <a:t> nachhaltiger Handlungskompetenzen entlang des identifizierten Rasters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003369"/>
                </a:solidFill>
              </a:rPr>
              <a:t>Zuordnen</a:t>
            </a:r>
            <a:r>
              <a:rPr lang="de-DE" dirty="0">
                <a:solidFill>
                  <a:srgbClr val="003369"/>
                </a:solidFill>
              </a:rPr>
              <a:t> der Kompetenzformulierungen zu Berufsbildpositionen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rgbClr val="003369"/>
                </a:solidFill>
              </a:rPr>
              <a:t>Überprüfen</a:t>
            </a:r>
            <a:r>
              <a:rPr lang="de-DE" dirty="0">
                <a:solidFill>
                  <a:srgbClr val="003369"/>
                </a:solidFill>
              </a:rPr>
              <a:t> der Konsistenz mit Blick auf übergeordnete Leitideen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25067D-2D96-42E8-B5B2-2506AAB9FB56}"/>
              </a:ext>
            </a:extLst>
          </p:cNvPr>
          <p:cNvSpPr txBox="1"/>
          <p:nvPr/>
        </p:nvSpPr>
        <p:spPr>
          <a:xfrm>
            <a:off x="7452320" y="188640"/>
            <a:ext cx="194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Ausgangssituation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473A1E-5992-4E64-A6DA-05B9531BF4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46"/>
    </mc:Choice>
    <mc:Fallback>
      <p:transition spd="slow" advTm="7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>
            <a:spLocks noChangeArrowheads="1"/>
          </p:cNvSpPr>
          <p:nvPr/>
        </p:nvSpPr>
        <p:spPr bwMode="auto">
          <a:xfrm>
            <a:off x="3659269" y="949325"/>
            <a:ext cx="1592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altLang="zh-CN" sz="2400" dirty="0">
                <a:latin typeface="+mj-lt"/>
                <a:ea typeface="宋体" pitchFamily="2" charset="-122"/>
              </a:rPr>
              <a:t>Gliederung</a:t>
            </a:r>
            <a:endParaRPr lang="zh-CN" altLang="de-DE" sz="2400" dirty="0">
              <a:latin typeface="+mj-lt"/>
              <a:ea typeface="宋体" pitchFamily="2" charset="-122"/>
            </a:endParaRPr>
          </a:p>
        </p:txBody>
      </p:sp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1691680" y="2035596"/>
            <a:ext cx="7452320" cy="17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ct val="115000"/>
              </a:spcBef>
            </a:pPr>
            <a:r>
              <a:rPr lang="de-DE" altLang="de-DE" sz="2000" dirty="0">
                <a:solidFill>
                  <a:schemeClr val="bg1">
                    <a:lumMod val="75000"/>
                  </a:schemeClr>
                </a:solidFill>
              </a:rPr>
              <a:t>Ausgangssituation</a:t>
            </a:r>
          </a:p>
          <a:p>
            <a:pPr marL="0" indent="0">
              <a:spcBef>
                <a:spcPct val="115000"/>
              </a:spcBef>
            </a:pPr>
            <a:r>
              <a:rPr lang="de-DE" altLang="de-DE" sz="2000" dirty="0"/>
              <a:t>Zielsetzung</a:t>
            </a:r>
          </a:p>
          <a:p>
            <a:pPr marL="0" indent="0">
              <a:spcBef>
                <a:spcPct val="115000"/>
              </a:spcBef>
            </a:pPr>
            <a:r>
              <a:rPr lang="de-DE" altLang="de-DE" sz="2000" dirty="0"/>
              <a:t>Arbeitspakete</a:t>
            </a:r>
          </a:p>
        </p:txBody>
      </p:sp>
      <p:sp>
        <p:nvSpPr>
          <p:cNvPr id="2" name="Rahmen 1"/>
          <p:cNvSpPr/>
          <p:nvPr/>
        </p:nvSpPr>
        <p:spPr>
          <a:xfrm>
            <a:off x="611560" y="1988840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ahmen 5"/>
          <p:cNvSpPr/>
          <p:nvPr/>
        </p:nvSpPr>
        <p:spPr>
          <a:xfrm>
            <a:off x="611560" y="2656368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ahmen 6"/>
          <p:cNvSpPr/>
          <p:nvPr/>
        </p:nvSpPr>
        <p:spPr>
          <a:xfrm>
            <a:off x="611560" y="3284984"/>
            <a:ext cx="720080" cy="504056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47A3F6-5FC3-4448-9126-82A4BAEBC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"/>
    </mc:Choice>
    <mc:Fallback>
      <p:transition spd="slow" advTm="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6|5.9|5|4.6|3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.8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4.8|9.7|6.2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Microsoft Office PowerPoint</Application>
  <PresentationFormat>Bildschirmpräsentation (4:3)</PresentationFormat>
  <Paragraphs>181</Paragraphs>
  <Slides>15</Slides>
  <Notes>5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宋体</vt:lpstr>
      <vt:lpstr>Arial</vt:lpstr>
      <vt:lpstr>Calibri</vt:lpstr>
      <vt:lpstr>Cordia New</vt:lpstr>
      <vt:lpstr>Yu Mincho</vt:lpstr>
      <vt:lpstr>Larissa</vt:lpstr>
      <vt:lpstr>Informationen zum BIBB-Vorhaben 2.2.406  „Nachhaltigkeit in Ausbildungsordnungen verankern - ein systematisierter Ansatz für die Ordnungsarbeit“ (NAsA)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Themen- und Kompetenzraster</vt:lpstr>
      <vt:lpstr>Berufsspezifische Verankerung von Nachhaltigkeit</vt:lpstr>
      <vt:lpstr>PowerPoint-Präsentation</vt:lpstr>
      <vt:lpstr>PowerPoint-Präsentation</vt:lpstr>
      <vt:lpstr>     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Bretschneider</dc:creator>
  <cp:lastModifiedBy>Bretschneider, Markus</cp:lastModifiedBy>
  <cp:revision>1052</cp:revision>
  <cp:lastPrinted>2023-04-13T07:26:59Z</cp:lastPrinted>
  <dcterms:created xsi:type="dcterms:W3CDTF">2016-08-23T12:18:43Z</dcterms:created>
  <dcterms:modified xsi:type="dcterms:W3CDTF">2023-10-18T13:31:19Z</dcterms:modified>
</cp:coreProperties>
</file>