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1430000" cy="10693400"/>
  <p:notesSz cx="114300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560" y="20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484858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02.08.25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rgbClr val="484858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02.08.25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02.08.25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02.08.25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02.08.25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8944" y="440964"/>
            <a:ext cx="9251950" cy="1455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30856" y="3510026"/>
            <a:ext cx="4291330" cy="2193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484858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02.08.25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463284" y="9947561"/>
            <a:ext cx="153034" cy="153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gamma.app/?utm_source=made-with-gamma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hyperlink" Target="https://gamma.app/?utm_source=made-with-gamma" TargetMode="External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9.png"/><Relationship Id="rId5" Type="http://schemas.openxmlformats.org/officeDocument/2006/relationships/image" Target="../media/image15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gamma.app/?utm_source=made-with-gamma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gamma.app/?utm_source=made-with-gamm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gamma.app/?utm_source=made-with-gamm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hyperlink" Target="https://gamma.app/?utm_source=made-with-gamma" TargetMode="External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gamma.app/?utm_source=made-with-gamma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39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s://d-nb.info/1289194181/34" TargetMode="External"/><Relationship Id="rId5" Type="http://schemas.openxmlformats.org/officeDocument/2006/relationships/hyperlink" Target="https://www.youtube.com/watch?v=BxLiK1yVPgM" TargetMode="External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0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hyperlink" Target="https://gamma.app/?utm_source=made-with-gamma" TargetMode="External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example.com/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jpg"/><Relationship Id="rId5" Type="http://schemas.openxmlformats.org/officeDocument/2006/relationships/image" Target="../media/image7.png"/><Relationship Id="rId6" Type="http://schemas.openxmlformats.org/officeDocument/2006/relationships/image" Target="../media/image4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amma.app/?utm_source=made-with-gamm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11.jp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0964" y="993901"/>
            <a:ext cx="5586095" cy="756635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Einleitende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Einsatz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Künstlicher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Intelligenz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Lehre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9525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Modernisierungsprojekts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bestehendes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Lehrmodul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spc="-10" dirty="0">
                <a:latin typeface="Arial"/>
                <a:cs typeface="Arial"/>
              </a:rPr>
              <a:t>Pflegeausbildung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überarbeitet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digitaler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sowie</a:t>
            </a:r>
            <a:endParaRPr sz="1100" dirty="0">
              <a:latin typeface="Arial"/>
              <a:cs typeface="Arial"/>
            </a:endParaRPr>
          </a:p>
          <a:p>
            <a:pPr marL="12700" marR="10795">
              <a:lnSpc>
                <a:spcPts val="145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gestützter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erweitert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„PflegekompetenzPlus“ </a:t>
            </a:r>
            <a:r>
              <a:rPr sz="1100" dirty="0">
                <a:latin typeface="Arial"/>
                <a:cs typeface="Arial"/>
              </a:rPr>
              <a:t>möchte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Technologien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integrieren</a:t>
            </a:r>
            <a:endParaRPr sz="1100" dirty="0">
              <a:latin typeface="Arial"/>
              <a:cs typeface="Arial"/>
            </a:endParaRPr>
          </a:p>
          <a:p>
            <a:pPr marL="12700" marR="12065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und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Umfeld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schaffen,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Fähigkeiten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innovative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Weise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stärkt.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762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Das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/Lernmodul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„Pflegeethik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Patientenkommunikation“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konzipiert,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vermitteln.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Projektteam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Werkzeuge,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sammeln,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aufzubereiten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sicherzustellen.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besonderes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Augenmerk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Implikationen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Anwendungen,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Förderung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Teilhabe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gelegt.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Entscheidungsunterstützung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simulierten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Szenarien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getestet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kritisch </a:t>
            </a:r>
            <a:r>
              <a:rPr sz="1100" dirty="0">
                <a:latin typeface="Arial"/>
                <a:cs typeface="Arial"/>
              </a:rPr>
              <a:t>reflektiert.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–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Hinweis: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Verwenden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Möglichkeit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gerne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bereits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Ihnen </a:t>
            </a:r>
            <a:r>
              <a:rPr sz="1100" dirty="0">
                <a:latin typeface="Arial"/>
                <a:cs typeface="Arial"/>
              </a:rPr>
              <a:t>erstelltes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bisherigen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adaptieren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Aufgaben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10" dirty="0">
                <a:latin typeface="Arial"/>
                <a:cs typeface="Arial"/>
              </a:rPr>
              <a:t> Überarbeitung.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6350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Lehrinhalte 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identifiziert</a:t>
            </a:r>
            <a:r>
              <a:rPr lang="de-DE" sz="1100" spc="-1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Stellen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gestützte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eingesetzt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</a:t>
            </a:r>
            <a:endParaRPr sz="1100" dirty="0">
              <a:latin typeface="Arial"/>
              <a:cs typeface="Arial"/>
            </a:endParaRPr>
          </a:p>
          <a:p>
            <a:pPr marL="13335" marR="5080" indent="-635">
              <a:lnSpc>
                <a:spcPts val="145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Lernprozess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entscheiden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Szenarien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entwickeln,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 KI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10" dirty="0">
                <a:latin typeface="Arial"/>
                <a:cs typeface="Arial"/>
              </a:rPr>
              <a:t> Assistenzsystem </a:t>
            </a:r>
            <a:r>
              <a:rPr sz="1100" dirty="0">
                <a:latin typeface="Arial"/>
                <a:cs typeface="Arial"/>
              </a:rPr>
              <a:t>zur </a:t>
            </a:r>
            <a:r>
              <a:rPr sz="1100" spc="-10" dirty="0">
                <a:latin typeface="Arial"/>
                <a:cs typeface="Arial"/>
              </a:rPr>
              <a:t>Diagnoseunterstützung,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Patientenkommunikation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</a:t>
            </a:r>
            <a:endParaRPr sz="1100" dirty="0">
              <a:latin typeface="Arial"/>
              <a:cs typeface="Arial"/>
            </a:endParaRPr>
          </a:p>
          <a:p>
            <a:pPr marL="12700" marR="6350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Datenanalyse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eingesetzt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wird.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arbeitet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eng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Studierenden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Praxisanleitenden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realistische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Anwendungsszenarien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entwerfen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</a:t>
            </a:r>
            <a:endParaRPr sz="1100" dirty="0">
              <a:latin typeface="Arial"/>
              <a:cs typeface="Arial"/>
            </a:endParaRPr>
          </a:p>
          <a:p>
            <a:pPr marL="12700" marR="6350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deren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wissenschaftliche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Aspekte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Projekts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Szenarien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konfrontiert.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Reflexion und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abschließend,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Kompetenzen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im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Verlauf</a:t>
            </a:r>
            <a:r>
              <a:rPr sz="1100" spc="-4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Arbeit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haben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diese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einbringen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Transformation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Bildungsbereich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Notwendigkeit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fortlaufenden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Lernprozesses,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technologischen </a:t>
            </a:r>
            <a:r>
              <a:rPr sz="1100" dirty="0">
                <a:latin typeface="Arial"/>
                <a:cs typeface="Arial"/>
              </a:rPr>
              <a:t>Entwicklungen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halten.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Roadmap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 smtClean="0">
                <a:latin typeface="Arial"/>
                <a:cs typeface="Arial"/>
              </a:rPr>
              <a:t>zukünftige</a:t>
            </a:r>
            <a:r>
              <a:rPr sz="1100" spc="16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Weiterentwicklung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des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Moduls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eine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Strategie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zur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regelmäßigen </a:t>
            </a:r>
            <a:r>
              <a:rPr sz="1100" dirty="0">
                <a:latin typeface="Arial"/>
                <a:cs typeface="Arial"/>
              </a:rPr>
              <a:t>Überprüfung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Aktualisierung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0" dirty="0">
                <a:latin typeface="Arial"/>
                <a:cs typeface="Arial"/>
              </a:rPr>
              <a:t> Inhalte.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88684" y="9947561"/>
            <a:ext cx="89535" cy="15367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spc="-50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18836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1766570"/>
            <a:ext cx="8780780" cy="147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830"/>
              </a:lnSpc>
            </a:pPr>
            <a:r>
              <a:rPr sz="4650" spc="280" dirty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sz="4650" spc="1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295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  <a:r>
              <a:rPr sz="4650" spc="1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285" dirty="0">
                <a:solidFill>
                  <a:srgbClr val="3E3BCF"/>
                </a:solidFill>
                <a:latin typeface="Book Antiqua"/>
                <a:cs typeface="Book Antiqua"/>
              </a:rPr>
              <a:t>für</a:t>
            </a:r>
            <a:r>
              <a:rPr sz="4650" spc="1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30" dirty="0">
                <a:solidFill>
                  <a:srgbClr val="3E3BCF"/>
                </a:solidFill>
                <a:latin typeface="Book Antiqua"/>
                <a:cs typeface="Book Antiqua"/>
              </a:rPr>
              <a:t>Lehrende </a:t>
            </a:r>
            <a:r>
              <a:rPr sz="4650" spc="29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z="4650" spc="18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60" dirty="0">
                <a:solidFill>
                  <a:srgbClr val="3E3BCF"/>
                </a:solidFill>
                <a:latin typeface="Book Antiqua"/>
                <a:cs typeface="Book Antiqua"/>
              </a:rPr>
              <a:t>den</a:t>
            </a:r>
            <a:r>
              <a:rPr sz="4650" spc="1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00" dirty="0">
                <a:solidFill>
                  <a:srgbClr val="3E3BCF"/>
                </a:solidFill>
                <a:latin typeface="Book Antiqua"/>
                <a:cs typeface="Book Antiqua"/>
              </a:rPr>
              <a:t>Pflegeberufen</a:t>
            </a:r>
            <a:endParaRPr sz="465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9124" y="3487090"/>
            <a:ext cx="9330690" cy="1119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>
              <a:lnSpc>
                <a:spcPct val="132900"/>
              </a:lnSpc>
              <a:spcBef>
                <a:spcPts val="100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Aufgabe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zielt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darauf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ab,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als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Lehrende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Pflegeberufen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bei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Erstellung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Bewertung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schulen.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Fokus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liegt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auf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kreativen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innovativen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Methoden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Gesundheitswesen,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wobei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Inklusion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Unterstützung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aller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Beteiligten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Mittelpunkt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stehen.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Nutzen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bereits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Ihnen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entwickelte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um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modifizieren.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2277" y="5040858"/>
            <a:ext cx="585724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Dieses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Werk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(Texte,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Grafiken,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Inhalte)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wurde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Laura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Hinsche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TIm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Tischendorf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steht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unter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Lizenz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Creative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Commons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Namensnennung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4.0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International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(CC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BY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4.0).</a:t>
            </a:r>
            <a:r>
              <a:rPr sz="100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000" spc="-4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/>
            </a:r>
            <a:br>
              <a:rPr lang="de-DE" sz="1000" spc="-4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</a:br>
            <a:r>
              <a:rPr sz="100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Erstellt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Unterstützung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Gamma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(gamma.app).</a:t>
            </a:r>
            <a:endParaRPr sz="1000" dirty="0">
              <a:latin typeface="Lucida Sans Unicode"/>
              <a:cs typeface="Lucida Sans Unicode"/>
            </a:endParaRPr>
          </a:p>
          <a:p>
            <a:pPr marL="12700" algn="just">
              <a:lnSpc>
                <a:spcPct val="100000"/>
              </a:lnSpc>
            </a:pP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Lizenzdetails:</a:t>
            </a:r>
            <a:r>
              <a:rPr sz="1000" spc="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https://creativecommons.org/licenses/by/4.0/</a:t>
            </a:r>
            <a:endParaRPr sz="10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9810" y="474218"/>
            <a:ext cx="560451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99030" algn="l"/>
                <a:tab pos="3437890" algn="l"/>
              </a:tabLst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Recherche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Erfassung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24280" y="1451864"/>
            <a:ext cx="3668395" cy="1452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0160" algn="r">
              <a:lnSpc>
                <a:spcPct val="100000"/>
              </a:lnSpc>
              <a:spcBef>
                <a:spcPts val="100"/>
              </a:spcBef>
            </a:pP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Recherche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212725" algn="r">
              <a:lnSpc>
                <a:spcPct val="132900"/>
              </a:lnSpc>
              <a:spcBef>
                <a:spcPts val="640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Erforschen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verschiedene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Arten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digitaler Inhalte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Gesundheitswesen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(z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lang="de-DE"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 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B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Texte,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Videos,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Grafiken, interaktive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Lernmaterialien),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welche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Ihren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entwickelten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passen.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79296" y="3430778"/>
            <a:ext cx="3312795" cy="1174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5505">
              <a:lnSpc>
                <a:spcPct val="100000"/>
              </a:lnSpc>
              <a:spcBef>
                <a:spcPts val="100"/>
              </a:spcBef>
            </a:pPr>
            <a:r>
              <a:rPr sz="1650" spc="105" dirty="0">
                <a:solidFill>
                  <a:srgbClr val="484858"/>
                </a:solidFill>
                <a:latin typeface="Book Antiqua"/>
                <a:cs typeface="Book Antiqua"/>
              </a:rPr>
              <a:t>Bewertung</a:t>
            </a:r>
            <a:endParaRPr sz="1650" dirty="0">
              <a:latin typeface="Book Antiqua"/>
              <a:cs typeface="Book Antiqua"/>
            </a:endParaRPr>
          </a:p>
          <a:p>
            <a:pPr marL="292735" marR="5080" indent="-280670" algn="r">
              <a:lnSpc>
                <a:spcPct val="131800"/>
              </a:lnSpc>
              <a:spcBef>
                <a:spcPts val="660"/>
              </a:spcBef>
            </a:pP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Bewerten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anhand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Relevanz, </a:t>
            </a:r>
            <a:r>
              <a:rPr sz="1350" spc="-3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Barrierefreiheit</a:t>
            </a:r>
            <a:r>
              <a:rPr sz="1350" spc="-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ihrer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Eignung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für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unterschiedliche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Lernniveaus.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43789" y="2309876"/>
            <a:ext cx="3653154" cy="1173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0" dirty="0">
                <a:solidFill>
                  <a:srgbClr val="484858"/>
                </a:solidFill>
                <a:latin typeface="Book Antiqua"/>
                <a:cs typeface="Book Antiqua"/>
              </a:rPr>
              <a:t>Auswahl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1700"/>
              </a:lnSpc>
              <a:spcBef>
                <a:spcPts val="655"/>
              </a:spcBef>
            </a:pP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Wählen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drei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unterschiedliche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Arten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digitaler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aus,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Einsatz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Pflegepädagogik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Lehre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geeignet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sind.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3789" y="4280408"/>
            <a:ext cx="3653154" cy="1461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Übersicht</a:t>
            </a:r>
            <a:r>
              <a:rPr sz="1650" spc="1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erstellen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4400"/>
              </a:lnSpc>
              <a:spcBef>
                <a:spcPts val="610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Übersicht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dieser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Inhalte, erläutern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deren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Vor-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Nachteile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reflektieren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deren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potenzielle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Wirkung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auf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 Lernenden.</a:t>
            </a:r>
            <a:endParaRPr sz="1350">
              <a:latin typeface="Lucida Sans Unicode"/>
              <a:cs typeface="Lucida Sans Unicode"/>
            </a:endParaRPr>
          </a:p>
        </p:txBody>
      </p:sp>
      <p:pic>
        <p:nvPicPr>
          <p:cNvPr id="7" name="object 7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3788"/>
            <a:ext cx="1746528" cy="41692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945377" y="1294079"/>
            <a:ext cx="1548130" cy="4648200"/>
            <a:chOff x="4945377" y="1294079"/>
            <a:chExt cx="1548130" cy="4648200"/>
          </a:xfrm>
        </p:grpSpPr>
        <p:sp>
          <p:nvSpPr>
            <p:cNvPr id="9" name="object 9"/>
            <p:cNvSpPr/>
            <p:nvPr/>
          </p:nvSpPr>
          <p:spPr>
            <a:xfrm>
              <a:off x="4945367" y="1294079"/>
              <a:ext cx="779145" cy="4648200"/>
            </a:xfrm>
            <a:custGeom>
              <a:avLst/>
              <a:gdLst/>
              <a:ahLst/>
              <a:cxnLst/>
              <a:rect l="l" t="t" r="r" b="b"/>
              <a:pathLst>
                <a:path w="779145" h="4648200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76"/>
                  </a:lnTo>
                  <a:lnTo>
                    <a:pt x="4648" y="389597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597"/>
                  </a:lnTo>
                  <a:lnTo>
                    <a:pt x="599135" y="385876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4648200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4641316"/>
                  </a:lnTo>
                  <a:lnTo>
                    <a:pt x="760526" y="4643552"/>
                  </a:lnTo>
                  <a:lnTo>
                    <a:pt x="764260" y="4647273"/>
                  </a:lnTo>
                  <a:lnTo>
                    <a:pt x="766508" y="4648200"/>
                  </a:lnTo>
                  <a:lnTo>
                    <a:pt x="771766" y="4648200"/>
                  </a:lnTo>
                  <a:lnTo>
                    <a:pt x="774014" y="4647273"/>
                  </a:lnTo>
                  <a:lnTo>
                    <a:pt x="777735" y="4643552"/>
                  </a:lnTo>
                  <a:lnTo>
                    <a:pt x="778662" y="4641316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26403" y="1484579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62407" y="381000"/>
                  </a:lnTo>
                  <a:lnTo>
                    <a:pt x="381000" y="362407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893115" y="2522804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521641" y="2341829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945377" y="3646754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526403" y="3465779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893115" y="4504004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21641" y="4323029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644388" y="1510538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639324" y="2456310"/>
            <a:ext cx="148590" cy="2150110"/>
            <a:chOff x="5639324" y="2456310"/>
            <a:chExt cx="148590" cy="2150110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39324" y="3580262"/>
              <a:ext cx="141249" cy="18126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1339" y="2456310"/>
              <a:ext cx="146050" cy="1787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40011" y="4428976"/>
              <a:ext cx="143179" cy="1774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7477125"/>
          </a:xfrm>
          <a:custGeom>
            <a:avLst/>
            <a:gdLst/>
            <a:ahLst/>
            <a:cxnLst/>
            <a:rect l="l" t="t" r="r" b="b"/>
            <a:pathLst>
              <a:path w="11430000" h="7477125">
                <a:moveTo>
                  <a:pt x="11430000" y="0"/>
                </a:moveTo>
                <a:lnTo>
                  <a:pt x="0" y="0"/>
                </a:lnTo>
                <a:lnTo>
                  <a:pt x="0" y="7477125"/>
                </a:lnTo>
                <a:lnTo>
                  <a:pt x="11430000" y="747712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3489325"/>
            <a:ext cx="2960992" cy="182435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38625" y="3489325"/>
            <a:ext cx="2960992" cy="182435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48550" y="3489325"/>
            <a:ext cx="2960979" cy="182435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9810" y="444500"/>
            <a:ext cx="578167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Kreativität</a:t>
            </a:r>
            <a:r>
              <a:rPr spc="-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-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Innovation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17066" y="1287959"/>
            <a:ext cx="9027795" cy="19424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540">
              <a:lnSpc>
                <a:spcPct val="132900"/>
              </a:lnSpc>
              <a:spcBef>
                <a:spcPts val="100"/>
              </a:spcBef>
            </a:pP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Überprüfen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Ihnen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bisher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reflektieren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deren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Relevanz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Gestaltung.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Ihre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Aufgabe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besteht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darin,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überarbeiten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ein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innovatives,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digitales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Lehr-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Lernmaterial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entwickeln.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Verwenden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verschiedene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GenAI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Unterstützung,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um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Ihre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entwickelte</a:t>
            </a:r>
            <a:r>
              <a:rPr lang="de-DE" sz="1350" spc="-20" dirty="0" err="1" smtClean="0">
                <a:solidFill>
                  <a:srgbClr val="484858"/>
                </a:solidFill>
                <a:latin typeface="Lucida Sans Unicode"/>
                <a:cs typeface="Lucida Sans Unicode"/>
              </a:rPr>
              <a:t>n</a:t>
            </a:r>
            <a:r>
              <a:rPr sz="1350" spc="-6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neu</a:t>
            </a:r>
            <a:r>
              <a:rPr sz="1350" spc="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gestalten.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Bereiten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dieses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Material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so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vor,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dass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Unterricht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verwendet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werden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kann,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stellen 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sicher,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dass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es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barrierefrei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ansprechend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gestaltet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ist.</a:t>
            </a:r>
            <a:endParaRPr sz="1350" dirty="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350" dirty="0">
              <a:latin typeface="Lucida Sans Unicode"/>
              <a:cs typeface="Lucida Sans Unicode"/>
            </a:endParaRPr>
          </a:p>
          <a:p>
            <a:pPr marL="15240">
              <a:lnSpc>
                <a:spcPct val="100000"/>
              </a:lnSpc>
            </a:pPr>
            <a:r>
              <a:rPr sz="1650" spc="105" dirty="0">
                <a:solidFill>
                  <a:srgbClr val="3E3BCF"/>
                </a:solidFill>
                <a:latin typeface="Book Antiqua"/>
                <a:cs typeface="Book Antiqua"/>
              </a:rPr>
              <a:t>Beispiele</a:t>
            </a:r>
            <a:r>
              <a:rPr sz="1650" spc="22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00" dirty="0">
                <a:solidFill>
                  <a:srgbClr val="3E3BCF"/>
                </a:solidFill>
                <a:latin typeface="Book Antiqua"/>
                <a:cs typeface="Book Antiqua"/>
              </a:rPr>
              <a:t>für</a:t>
            </a:r>
            <a:r>
              <a:rPr sz="1650" spc="17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05" dirty="0">
                <a:solidFill>
                  <a:srgbClr val="3E3BCF"/>
                </a:solidFill>
                <a:latin typeface="Book Antiqua"/>
                <a:cs typeface="Book Antiqua"/>
              </a:rPr>
              <a:t>die</a:t>
            </a:r>
            <a:r>
              <a:rPr sz="1650" spc="2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20" dirty="0">
                <a:solidFill>
                  <a:srgbClr val="3E3BCF"/>
                </a:solidFill>
                <a:latin typeface="Book Antiqua"/>
                <a:cs typeface="Book Antiqua"/>
              </a:rPr>
              <a:t>Einbindung</a:t>
            </a:r>
            <a:r>
              <a:rPr sz="1650" spc="21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3E3BCF"/>
                </a:solidFill>
                <a:latin typeface="Book Antiqua"/>
                <a:cs typeface="Book Antiqua"/>
              </a:rPr>
              <a:t>digitaler</a:t>
            </a:r>
            <a:r>
              <a:rPr sz="1650" spc="18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3E3BCF"/>
                </a:solidFill>
                <a:latin typeface="Book Antiqua"/>
                <a:cs typeface="Book Antiqua"/>
              </a:rPr>
              <a:t>Möglichkeiten</a:t>
            </a:r>
            <a:endParaRPr sz="1650" dirty="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9810" y="5518658"/>
            <a:ext cx="2849245" cy="1174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Interaktives</a:t>
            </a:r>
            <a:r>
              <a:rPr sz="1650" spc="28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Quiz</a:t>
            </a:r>
            <a:endParaRPr sz="1650">
              <a:latin typeface="Book Antiqua"/>
              <a:cs typeface="Book Antiqua"/>
            </a:endParaRPr>
          </a:p>
          <a:p>
            <a:pPr marL="12700" marR="5080" algn="just">
              <a:lnSpc>
                <a:spcPct val="131700"/>
              </a:lnSpc>
              <a:spcBef>
                <a:spcPts val="660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interaktives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Quiz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mittels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digitaler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Tools,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welches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in 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Ihre</a:t>
            </a:r>
            <a:r>
              <a:rPr sz="1350" spc="-9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integriert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werden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kann.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26134" y="5518658"/>
            <a:ext cx="2917190" cy="1452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60" dirty="0">
                <a:solidFill>
                  <a:srgbClr val="484858"/>
                </a:solidFill>
                <a:latin typeface="Book Antiqua"/>
                <a:cs typeface="Book Antiqua"/>
              </a:rPr>
              <a:t>Video</a:t>
            </a:r>
            <a:r>
              <a:rPr sz="1650" spc="2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55" dirty="0">
                <a:solidFill>
                  <a:srgbClr val="484858"/>
                </a:solidFill>
                <a:latin typeface="Book Antiqua"/>
                <a:cs typeface="Book Antiqua"/>
              </a:rPr>
              <a:t>mit</a:t>
            </a:r>
            <a:r>
              <a:rPr sz="1650" spc="3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Untertiteln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2900"/>
              </a:lnSpc>
              <a:spcBef>
                <a:spcPts val="640"/>
              </a:spcBef>
            </a:pP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Produzieren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Lehrvideo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einem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Pflegethema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fügen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Sie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Untertitel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bessere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Zugänglichkeit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hinzu.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35088" y="5518658"/>
            <a:ext cx="2830195" cy="1174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Infografik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1700"/>
              </a:lnSpc>
              <a:spcBef>
                <a:spcPts val="660"/>
              </a:spcBef>
            </a:pP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Gestalten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eine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ansprechende 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Infografik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mittels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digitaler</a:t>
            </a:r>
            <a:r>
              <a:rPr sz="1350" spc="-10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Tools,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Ihre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visualisiert.</a:t>
            </a:r>
            <a:endParaRPr sz="1350">
              <a:latin typeface="Lucida Sans Unicode"/>
              <a:cs typeface="Lucida Sans Unicode"/>
            </a:endParaRPr>
          </a:p>
        </p:txBody>
      </p:sp>
      <p:pic>
        <p:nvPicPr>
          <p:cNvPr id="11" name="object 11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79612" y="6953377"/>
            <a:ext cx="1753867" cy="4189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791325"/>
          </a:xfrm>
          <a:custGeom>
            <a:avLst/>
            <a:gdLst/>
            <a:ahLst/>
            <a:cxnLst/>
            <a:rect l="l" t="t" r="r" b="b"/>
            <a:pathLst>
              <a:path w="11430000" h="6791325">
                <a:moveTo>
                  <a:pt x="11430000" y="0"/>
                </a:moveTo>
                <a:lnTo>
                  <a:pt x="0" y="0"/>
                </a:lnTo>
                <a:lnTo>
                  <a:pt x="0" y="6791325"/>
                </a:lnTo>
                <a:lnTo>
                  <a:pt x="11430000" y="679132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810" y="444500"/>
            <a:ext cx="868108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29" dirty="0">
                <a:solidFill>
                  <a:srgbClr val="3E3BCF"/>
                </a:solidFill>
                <a:latin typeface="Book Antiqua"/>
                <a:cs typeface="Book Antiqua"/>
              </a:rPr>
              <a:t>Unterstützungsmöglichkeiten</a:t>
            </a:r>
            <a:r>
              <a:rPr spc="8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erkunden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33970" y="1413003"/>
            <a:ext cx="3557904" cy="1748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890" algn="r">
              <a:lnSpc>
                <a:spcPct val="100000"/>
              </a:lnSpc>
              <a:spcBef>
                <a:spcPts val="100"/>
              </a:spcBef>
            </a:pP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Recherche</a:t>
            </a:r>
            <a:endParaRPr sz="1650">
              <a:latin typeface="Book Antiqua"/>
              <a:cs typeface="Book Antiqua"/>
            </a:endParaRPr>
          </a:p>
          <a:p>
            <a:pPr marL="12700" marR="5715" indent="106045" algn="r">
              <a:lnSpc>
                <a:spcPct val="132900"/>
              </a:lnSpc>
              <a:spcBef>
                <a:spcPts val="640"/>
              </a:spcBef>
            </a:pP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Untersuchen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Lernmanagementsysteme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Moodle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oder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Canvas,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speziell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den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Bildungsbereich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entwickelt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wurden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vielfältige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Möglichkeiten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zur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Integration</a:t>
            </a:r>
            <a:endParaRPr sz="1350">
              <a:latin typeface="Lucida Sans Unicode"/>
              <a:cs typeface="Lucida Sans Unicode"/>
            </a:endParaRPr>
          </a:p>
          <a:p>
            <a:pPr marR="5080" algn="r">
              <a:lnSpc>
                <a:spcPct val="100000"/>
              </a:lnSpc>
              <a:spcBef>
                <a:spcPts val="710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digitaler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bieten.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96962" y="3667760"/>
            <a:ext cx="3695700" cy="1434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9525" algn="r">
              <a:lnSpc>
                <a:spcPct val="100000"/>
              </a:lnSpc>
              <a:spcBef>
                <a:spcPts val="100"/>
              </a:spcBef>
            </a:pPr>
            <a:r>
              <a:rPr sz="1650" spc="105" dirty="0">
                <a:solidFill>
                  <a:srgbClr val="484858"/>
                </a:solidFill>
                <a:latin typeface="Book Antiqua"/>
                <a:cs typeface="Book Antiqua"/>
              </a:rPr>
              <a:t>Bewertung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169545" algn="r">
              <a:lnSpc>
                <a:spcPct val="131700"/>
              </a:lnSpc>
              <a:spcBef>
                <a:spcPts val="660"/>
              </a:spcBef>
            </a:pP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Identifizieren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mobile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Apps,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350" spc="-3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speziell 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6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Qualifikation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von </a:t>
            </a:r>
            <a:r>
              <a:rPr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Pflegenden</a:t>
            </a:r>
            <a:r>
              <a:rPr sz="1350" spc="-5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entwickelt wurden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interaktive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Lernmöglichkeiten</a:t>
            </a:r>
            <a:r>
              <a:rPr lang="de-DE" sz="1350" dirty="0">
                <a:latin typeface="Lucida Sans Unicode"/>
                <a:cs typeface="Lucida Sans Unicode"/>
              </a:rPr>
              <a:t> 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bieten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5656" y="2270253"/>
            <a:ext cx="3277235" cy="1174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Analyse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1800"/>
              </a:lnSpc>
              <a:spcBef>
                <a:spcPts val="655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Reflektieren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Sie,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wie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helfen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können,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Inklusion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Barrierefreiheit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fördern.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45484" y="4659884"/>
            <a:ext cx="3521075" cy="1452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Übersicht</a:t>
            </a:r>
            <a:r>
              <a:rPr sz="1650" spc="1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erstellen</a:t>
            </a:r>
            <a:endParaRPr sz="1650" dirty="0">
              <a:latin typeface="Book Antiqua"/>
              <a:cs typeface="Book Antiqua"/>
            </a:endParaRPr>
          </a:p>
          <a:p>
            <a:pPr marL="12700" marR="5080" algn="just">
              <a:lnSpc>
                <a:spcPct val="132900"/>
              </a:lnSpc>
              <a:spcBef>
                <a:spcPts val="640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eine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Liste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mindestens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zwei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oder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Plattformen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beschreiben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Sie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deren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Vorteile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Bildungsbereich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Pflege.</a:t>
            </a:r>
            <a:endParaRPr sz="1350" dirty="0">
              <a:latin typeface="Lucida Sans Unicode"/>
              <a:cs typeface="Lucida Sans Unicode"/>
            </a:endParaRPr>
          </a:p>
        </p:txBody>
      </p:sp>
      <p:pic>
        <p:nvPicPr>
          <p:cNvPr id="8" name="object 8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6263844"/>
            <a:ext cx="1746528" cy="417194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4945377" y="1254711"/>
            <a:ext cx="1548130" cy="5057775"/>
            <a:chOff x="4945377" y="1254711"/>
            <a:chExt cx="1548130" cy="5057775"/>
          </a:xfrm>
        </p:grpSpPr>
        <p:sp>
          <p:nvSpPr>
            <p:cNvPr id="10" name="object 10"/>
            <p:cNvSpPr/>
            <p:nvPr/>
          </p:nvSpPr>
          <p:spPr>
            <a:xfrm>
              <a:off x="4945367" y="1254721"/>
              <a:ext cx="779145" cy="5057775"/>
            </a:xfrm>
            <a:custGeom>
              <a:avLst/>
              <a:gdLst/>
              <a:ahLst/>
              <a:cxnLst/>
              <a:rect l="l" t="t" r="r" b="b"/>
              <a:pathLst>
                <a:path w="779145" h="5057775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76"/>
                  </a:lnTo>
                  <a:lnTo>
                    <a:pt x="4648" y="389597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597"/>
                  </a:lnTo>
                  <a:lnTo>
                    <a:pt x="599135" y="385876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5057775">
                  <a:moveTo>
                    <a:pt x="778662" y="6896"/>
                  </a:moveTo>
                  <a:lnTo>
                    <a:pt x="777735" y="4660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60"/>
                  </a:lnTo>
                  <a:lnTo>
                    <a:pt x="759612" y="6896"/>
                  </a:lnTo>
                  <a:lnTo>
                    <a:pt x="759612" y="5050891"/>
                  </a:lnTo>
                  <a:lnTo>
                    <a:pt x="760526" y="5053127"/>
                  </a:lnTo>
                  <a:lnTo>
                    <a:pt x="764260" y="5056848"/>
                  </a:lnTo>
                  <a:lnTo>
                    <a:pt x="766508" y="5057775"/>
                  </a:lnTo>
                  <a:lnTo>
                    <a:pt x="771766" y="5057775"/>
                  </a:lnTo>
                  <a:lnTo>
                    <a:pt x="774014" y="5056848"/>
                  </a:lnTo>
                  <a:lnTo>
                    <a:pt x="777735" y="5053127"/>
                  </a:lnTo>
                  <a:lnTo>
                    <a:pt x="778662" y="5050891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526403" y="1445211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93115" y="248343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21641" y="2302461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45377" y="3883611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26403" y="3702636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0999"/>
                  </a:lnTo>
                  <a:lnTo>
                    <a:pt x="362407" y="380999"/>
                  </a:lnTo>
                  <a:lnTo>
                    <a:pt x="381000" y="362407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893115" y="4874211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21641" y="4693236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0999"/>
                  </a:lnTo>
                  <a:lnTo>
                    <a:pt x="371932" y="380999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644388" y="1470914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639324" y="2416686"/>
            <a:ext cx="148590" cy="2570480"/>
            <a:chOff x="5639324" y="2416686"/>
            <a:chExt cx="148590" cy="2570480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41339" y="2416686"/>
              <a:ext cx="146050" cy="1787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0011" y="4809214"/>
              <a:ext cx="143179" cy="17741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39324" y="3817244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553200"/>
          </a:xfrm>
          <a:custGeom>
            <a:avLst/>
            <a:gdLst/>
            <a:ahLst/>
            <a:cxnLst/>
            <a:rect l="l" t="t" r="r" b="b"/>
            <a:pathLst>
              <a:path w="11430000" h="6553200">
                <a:moveTo>
                  <a:pt x="11430000" y="0"/>
                </a:moveTo>
                <a:lnTo>
                  <a:pt x="0" y="0"/>
                </a:lnTo>
                <a:lnTo>
                  <a:pt x="0" y="6553200"/>
                </a:lnTo>
                <a:lnTo>
                  <a:pt x="11430000" y="65532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6036945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87755" y="457454"/>
            <a:ext cx="4453890" cy="106870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>
              <a:lnSpc>
                <a:spcPts val="4190"/>
              </a:lnSpc>
              <a:spcBef>
                <a:spcPts val="30"/>
              </a:spcBef>
            </a:pPr>
            <a:r>
              <a:rPr spc="295" dirty="0">
                <a:solidFill>
                  <a:srgbClr val="3E3BCF"/>
                </a:solidFill>
                <a:latin typeface="Book Antiqua"/>
                <a:cs typeface="Book Antiqua"/>
              </a:rPr>
              <a:t>Präsentation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75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90" dirty="0">
                <a:solidFill>
                  <a:srgbClr val="3E3BCF"/>
                </a:solidFill>
                <a:latin typeface="Book Antiqua"/>
                <a:cs typeface="Book Antiqua"/>
              </a:rPr>
              <a:t>der </a:t>
            </a:r>
            <a:r>
              <a:rPr spc="210" dirty="0" smtClean="0">
                <a:solidFill>
                  <a:srgbClr val="3E3BCF"/>
                </a:solidFill>
                <a:latin typeface="Book Antiqua"/>
                <a:cs typeface="Book Antiqua"/>
              </a:rPr>
              <a:t>Online</a:t>
            </a:r>
            <a:r>
              <a:rPr lang="de-DE" spc="210" dirty="0">
                <a:solidFill>
                  <a:srgbClr val="3E3BCF"/>
                </a:solidFill>
                <a:latin typeface="Book Antiqua"/>
                <a:cs typeface="Book Antiqua"/>
              </a:rPr>
              <a:t>b</a:t>
            </a:r>
            <a:r>
              <a:rPr spc="225" dirty="0" smtClean="0">
                <a:solidFill>
                  <a:srgbClr val="3E3BCF"/>
                </a:solidFill>
                <a:latin typeface="Book Antiqua"/>
                <a:cs typeface="Book Antiqua"/>
              </a:rPr>
              <a:t>esprechung</a:t>
            </a:r>
            <a:endParaRPr spc="225" dirty="0">
              <a:solidFill>
                <a:srgbClr val="3E3BCF"/>
              </a:solidFill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01628" y="1957070"/>
            <a:ext cx="4318172" cy="11702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Vorstellung</a:t>
            </a:r>
            <a:r>
              <a:rPr sz="1650" spc="1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des</a:t>
            </a:r>
            <a:r>
              <a:rPr sz="1650" spc="4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85" dirty="0">
                <a:solidFill>
                  <a:srgbClr val="484858"/>
                </a:solidFill>
                <a:latin typeface="Book Antiqua"/>
                <a:cs typeface="Book Antiqua"/>
              </a:rPr>
              <a:t>Materials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4100"/>
              </a:lnSpc>
              <a:spcBef>
                <a:spcPts val="620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Präsentation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des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erstellte</a:t>
            </a:r>
            <a:r>
              <a:rPr lang="de-DE" sz="1350" spc="-35" dirty="0" err="1" smtClean="0">
                <a:solidFill>
                  <a:srgbClr val="484858"/>
                </a:solidFill>
                <a:latin typeface="Lucida Sans Unicode"/>
                <a:cs typeface="Lucida Sans Unicode"/>
              </a:rPr>
              <a:t>n</a:t>
            </a:r>
            <a:r>
              <a:rPr sz="1350" spc="-4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digitale</a:t>
            </a:r>
            <a:r>
              <a:rPr lang="de-DE" sz="1350" spc="-35" dirty="0" err="1" smtClean="0">
                <a:solidFill>
                  <a:srgbClr val="484858"/>
                </a:solidFill>
                <a:latin typeface="Lucida Sans Unicode"/>
                <a:cs typeface="Lucida Sans Unicode"/>
              </a:rPr>
              <a:t>n</a:t>
            </a:r>
            <a:r>
              <a:rPr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Lehr-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spc="-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Lernmaterial</a:t>
            </a:r>
            <a:r>
              <a:rPr lang="de-DE" sz="1350" spc="-2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s</a:t>
            </a:r>
            <a:r>
              <a:rPr sz="1350" spc="-2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Erläuterung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Auswahl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01457" y="3328670"/>
            <a:ext cx="4298315" cy="2556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Erläuterung</a:t>
            </a: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des</a:t>
            </a:r>
            <a:r>
              <a:rPr sz="1650" spc="16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05" dirty="0">
                <a:solidFill>
                  <a:srgbClr val="484858"/>
                </a:solidFill>
                <a:latin typeface="Book Antiqua"/>
                <a:cs typeface="Book Antiqua"/>
              </a:rPr>
              <a:t>Nutzens</a:t>
            </a:r>
            <a:endParaRPr sz="1650" dirty="0">
              <a:latin typeface="Book Antiqua"/>
              <a:cs typeface="Book Antiqua"/>
            </a:endParaRPr>
          </a:p>
          <a:p>
            <a:pPr marL="12700" marR="194945">
              <a:lnSpc>
                <a:spcPct val="134400"/>
              </a:lnSpc>
              <a:spcBef>
                <a:spcPts val="610"/>
              </a:spcBef>
            </a:pP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Erläuterung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des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potenziellen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Nutzens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erstellten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Materialien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Pflegepädagogik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Lehre</a:t>
            </a:r>
            <a:endParaRPr sz="1350" dirty="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1770"/>
              </a:spcBef>
            </a:pPr>
            <a:endParaRPr sz="1350" dirty="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Feedback</a:t>
            </a: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und</a:t>
            </a:r>
            <a:r>
              <a:rPr sz="1650" spc="1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Diskussion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4400"/>
              </a:lnSpc>
              <a:spcBef>
                <a:spcPts val="615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Feedback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Diskussion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Gruppe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möglichen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Einsatzszenarien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sowie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Herausforderungen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bei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Implementierung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Unterricht</a:t>
            </a:r>
            <a:endParaRPr sz="1350" dirty="0">
              <a:latin typeface="Lucida Sans Unicode"/>
              <a:cs typeface="Lucida Sans Unicode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67725" y="1685925"/>
            <a:ext cx="1637664" cy="318011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600075" y="1798370"/>
            <a:ext cx="857250" cy="4279900"/>
          </a:xfrm>
          <a:custGeom>
            <a:avLst/>
            <a:gdLst/>
            <a:ahLst/>
            <a:cxnLst/>
            <a:rect l="l" t="t" r="r" b="b"/>
            <a:pathLst>
              <a:path w="857250" h="4279900">
                <a:moveTo>
                  <a:pt x="857250" y="2743200"/>
                </a:moveTo>
                <a:lnTo>
                  <a:pt x="428625" y="2914650"/>
                </a:lnTo>
                <a:lnTo>
                  <a:pt x="0" y="2743200"/>
                </a:lnTo>
                <a:lnTo>
                  <a:pt x="0" y="4108259"/>
                </a:lnTo>
                <a:lnTo>
                  <a:pt x="428625" y="4279709"/>
                </a:lnTo>
                <a:lnTo>
                  <a:pt x="857250" y="4108259"/>
                </a:lnTo>
                <a:lnTo>
                  <a:pt x="857250" y="2743200"/>
                </a:lnTo>
                <a:close/>
              </a:path>
              <a:path w="857250" h="4279900">
                <a:moveTo>
                  <a:pt x="857250" y="1371600"/>
                </a:moveTo>
                <a:lnTo>
                  <a:pt x="428625" y="1543050"/>
                </a:lnTo>
                <a:lnTo>
                  <a:pt x="0" y="1371600"/>
                </a:lnTo>
                <a:lnTo>
                  <a:pt x="0" y="2571750"/>
                </a:lnTo>
                <a:lnTo>
                  <a:pt x="428625" y="2743200"/>
                </a:lnTo>
                <a:lnTo>
                  <a:pt x="857250" y="2571750"/>
                </a:lnTo>
                <a:lnTo>
                  <a:pt x="857250" y="1371600"/>
                </a:lnTo>
                <a:close/>
              </a:path>
              <a:path w="857250" h="4279900">
                <a:moveTo>
                  <a:pt x="857250" y="0"/>
                </a:moveTo>
                <a:lnTo>
                  <a:pt x="428625" y="171450"/>
                </a:lnTo>
                <a:lnTo>
                  <a:pt x="0" y="0"/>
                </a:lnTo>
                <a:lnTo>
                  <a:pt x="0" y="1200150"/>
                </a:lnTo>
                <a:lnTo>
                  <a:pt x="428625" y="1371600"/>
                </a:lnTo>
                <a:lnTo>
                  <a:pt x="857250" y="1200150"/>
                </a:lnTo>
                <a:lnTo>
                  <a:pt x="857250" y="0"/>
                </a:lnTo>
                <a:close/>
              </a:path>
            </a:pathLst>
          </a:custGeom>
          <a:solidFill>
            <a:srgbClr val="ADCA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58850" y="2319019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53786" y="3779142"/>
            <a:ext cx="148590" cy="1629410"/>
            <a:chOff x="953786" y="3779142"/>
            <a:chExt cx="148590" cy="162941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5802" y="3779142"/>
              <a:ext cx="146050" cy="1787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3786" y="5226944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103" y="976117"/>
            <a:ext cx="5584190" cy="88121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160" algn="just">
              <a:lnSpc>
                <a:spcPct val="1109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Fallbeschreibung:</a:t>
            </a:r>
            <a:r>
              <a:rPr sz="1100" b="1" spc="130" dirty="0">
                <a:latin typeface="Arial"/>
                <a:cs typeface="Arial"/>
              </a:rPr>
              <a:t> </a:t>
            </a:r>
            <a:r>
              <a:rPr lang="bg-BG" sz="1100" b="1" dirty="0" smtClean="0">
                <a:latin typeface="Arial"/>
                <a:cs typeface="Arial"/>
              </a:rPr>
              <a:t>„</a:t>
            </a:r>
            <a:r>
              <a:rPr sz="1100" b="1" dirty="0" smtClean="0">
                <a:latin typeface="Arial"/>
                <a:cs typeface="Arial"/>
              </a:rPr>
              <a:t>Konstruktive</a:t>
            </a:r>
            <a:r>
              <a:rPr sz="1100" b="1" spc="135" dirty="0" smtClean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Kommunikation</a:t>
            </a:r>
            <a:r>
              <a:rPr sz="1100" b="1" spc="1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1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sichere</a:t>
            </a:r>
            <a:r>
              <a:rPr sz="1100" b="1" spc="1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Zusammenarbeit</a:t>
            </a:r>
            <a:r>
              <a:rPr sz="1100" b="1" spc="135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in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 smtClean="0">
                <a:latin typeface="Arial"/>
                <a:cs typeface="Arial"/>
              </a:rPr>
              <a:t>Pflegeausbildung</a:t>
            </a:r>
            <a:r>
              <a:rPr lang="de-DE" sz="1100" b="1" spc="-10" dirty="0" smtClean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„PflegekompetenzPlus“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möchte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Integration </a:t>
            </a:r>
            <a:r>
              <a:rPr sz="1100" dirty="0" smtClean="0">
                <a:latin typeface="Arial"/>
                <a:cs typeface="Arial"/>
              </a:rPr>
              <a:t>moderner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digitaler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</a:t>
            </a:r>
            <a:r>
              <a:rPr sz="1100" dirty="0" smtClean="0">
                <a:latin typeface="Arial"/>
                <a:cs typeface="Arial"/>
              </a:rPr>
              <a:t>-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Kollaborationstools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erweitern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zeitgemäße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Lernumgebung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schaffen.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Austausch </a:t>
            </a:r>
            <a:r>
              <a:rPr sz="1100" dirty="0">
                <a:latin typeface="Arial"/>
                <a:cs typeface="Arial"/>
              </a:rPr>
              <a:t>zwischen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zunehmend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Fokus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rückt,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wichtig,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Unterstützung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Zusammenarbeit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Aufbau </a:t>
            </a:r>
            <a:r>
              <a:rPr sz="1100" dirty="0">
                <a:latin typeface="Arial"/>
                <a:cs typeface="Arial"/>
              </a:rPr>
              <a:t>sicherer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Kommunikationsumgebungen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fördern.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datenschutzrechtliche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reflektiert 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762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Qualifizierung“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Konzept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Nutzung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Kommunikationstools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Zusammenarbeit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Teams.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ist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verantwortungsvollen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fördern,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vertrauensvolle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Kommunikationsumgebung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schaffen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Modell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bieten.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Besonderer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Wert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Schutz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sensibler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Integration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Reflexionen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 gelegt.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wählen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zunächst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digitales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Microsoft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Teams,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Zoom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Padlet)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erarbeiten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dessen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Einsatzmöglichkeiten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Unterricht.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Anschließend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datenschutzrechtlichen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Kommunikationsmedien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verbunden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geeignete Strategien,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diesen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begegnen.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Ende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wird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Leitfaden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Practices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Sicherheitsstandards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4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Pflegeausbildung zusammenfasst.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Szenario und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100" dirty="0">
              <a:latin typeface="Arial"/>
              <a:cs typeface="Arial"/>
            </a:endParaRPr>
          </a:p>
          <a:p>
            <a:pPr marL="466090" marR="5080" indent="-225425" algn="just">
              <a:lnSpc>
                <a:spcPct val="110200"/>
              </a:lnSpc>
              <a:buFont typeface="Arial"/>
              <a:buAutoNum type="arabicPeriod"/>
              <a:tabLst>
                <a:tab pos="469265" algn="l"/>
              </a:tabLst>
            </a:pPr>
            <a:r>
              <a:rPr sz="1100" b="1" dirty="0" smtClean="0">
                <a:latin typeface="Arial"/>
                <a:cs typeface="Arial"/>
              </a:rPr>
              <a:t>Erarbeitung</a:t>
            </a:r>
            <a:r>
              <a:rPr lang="de-DE" sz="1100" b="1" spc="450" dirty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der</a:t>
            </a:r>
            <a:r>
              <a:rPr lang="de-DE" sz="1100" b="1" spc="450" dirty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Grundlagen</a:t>
            </a:r>
            <a:r>
              <a:rPr sz="1100" b="1" spc="45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eines</a:t>
            </a:r>
            <a:r>
              <a:rPr sz="1100" b="1" spc="450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digitalen</a:t>
            </a:r>
            <a:r>
              <a:rPr sz="1100" b="1" spc="455" dirty="0" smtClean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Tools: 	</a:t>
            </a:r>
            <a:r>
              <a:rPr lang="de-DE" sz="1100" b="1" spc="-10" dirty="0" smtClean="0">
                <a:latin typeface="Arial"/>
                <a:cs typeface="Arial"/>
              </a:rPr>
              <a:t/>
            </a:r>
            <a:br>
              <a:rPr lang="de-DE" sz="1100" b="1" spc="-10" dirty="0" smtClean="0">
                <a:latin typeface="Arial"/>
                <a:cs typeface="Arial"/>
              </a:rPr>
            </a:b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Kommunikationstool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machen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mit 	</a:t>
            </a:r>
            <a:r>
              <a:rPr sz="1100" spc="-10" dirty="0">
                <a:latin typeface="Arial"/>
                <a:cs typeface="Arial"/>
              </a:rPr>
              <a:t>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grundlegenden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Funktionen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Einsatzmöglichkeiten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vertraut.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	</a:t>
            </a:r>
            <a:r>
              <a:rPr sz="1100" spc="-10" dirty="0">
                <a:latin typeface="Arial"/>
                <a:cs typeface="Arial"/>
              </a:rPr>
              <a:t>erstellen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Handout,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wichtigsten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Funktionen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Practices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für</a:t>
            </a:r>
            <a:r>
              <a:rPr lang="de-DE" sz="1100" spc="-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Einsatz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des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Tools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Unterricht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beschreibt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Ziel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ist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	</a:t>
            </a:r>
            <a:r>
              <a:rPr sz="1100" dirty="0">
                <a:latin typeface="Arial"/>
                <a:cs typeface="Arial"/>
              </a:rPr>
              <a:t>Anwendungsmöglichkeiten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verstehen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	</a:t>
            </a:r>
            <a:r>
              <a:rPr sz="1100" spc="-10" dirty="0">
                <a:latin typeface="Arial"/>
                <a:cs typeface="Arial"/>
              </a:rPr>
              <a:t>Lernenden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weiterzugeben,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Kommunikation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fördern.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50"/>
              </a:spcBef>
              <a:buFont typeface="Arial"/>
              <a:buAutoNum type="arabicPeriod"/>
              <a:tabLst>
                <a:tab pos="466725" algn="l"/>
              </a:tabLst>
            </a:pPr>
            <a:r>
              <a:rPr sz="1100" b="1" dirty="0">
                <a:latin typeface="Arial"/>
                <a:cs typeface="Arial"/>
              </a:rPr>
              <a:t>Reflexion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Datenschutzanforderungen: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untersuchen,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Datenschutzanforderungen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der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Nutzung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ausgewählten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beachtet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müssen.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 </a:t>
            </a:r>
            <a:r>
              <a:rPr sz="1100" dirty="0" smtClean="0">
                <a:latin typeface="Arial"/>
                <a:cs typeface="Arial"/>
              </a:rPr>
              <a:t>analysieren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sie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Datenschutzerklärungen</a:t>
            </a:r>
            <a:r>
              <a:rPr sz="1100" spc="1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Nutzungsbedingungen</a:t>
            </a:r>
            <a:r>
              <a:rPr sz="1100" spc="105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Plattform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prüfen,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 </a:t>
            </a:r>
            <a:r>
              <a:rPr sz="1100" dirty="0">
                <a:latin typeface="Arial"/>
                <a:cs typeface="Arial"/>
              </a:rPr>
              <a:t>Anschließend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Übersicht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Datenschutzrisiken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erarbeiten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Empfehlungen,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geschützt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060" y="976117"/>
            <a:ext cx="5584190" cy="5753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7620" algn="just">
              <a:lnSpc>
                <a:spcPct val="1109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kann.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Ergebnisse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Checkliste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Leitfaden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dient.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20"/>
              </a:spcBef>
              <a:buFont typeface="Arial"/>
              <a:buAutoNum type="arabicPeriod" startAt="3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Analyse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ethischer Herausforderungen:</a:t>
            </a:r>
            <a:endParaRPr sz="1100" dirty="0">
              <a:latin typeface="Arial"/>
              <a:cs typeface="Arial"/>
            </a:endParaRPr>
          </a:p>
          <a:p>
            <a:pPr marL="469900" marR="571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Herausforderungen,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beim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Kommunikationsmedien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auftreten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insbesondere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bei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Übermittlung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sensibler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Informationen.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wie: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„Inwiefern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sichergestellt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vertrauliche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4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ungewollt </a:t>
            </a:r>
            <a:r>
              <a:rPr sz="1100" dirty="0">
                <a:latin typeface="Arial"/>
                <a:cs typeface="Arial"/>
              </a:rPr>
              <a:t>weitergegeben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werden?“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„Welche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notwendig,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vertrauensvolles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Umfeld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g</a:t>
            </a:r>
            <a:r>
              <a:rPr sz="1100" dirty="0" smtClean="0">
                <a:latin typeface="Arial"/>
                <a:cs typeface="Arial"/>
              </a:rPr>
              <a:t>espräche</a:t>
            </a:r>
            <a:r>
              <a:rPr sz="1100" spc="9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schaffen?“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Reflexion,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wichtigsten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Fragestellungen </a:t>
            </a:r>
            <a:r>
              <a:rPr sz="1100" dirty="0">
                <a:latin typeface="Arial"/>
                <a:cs typeface="Arial"/>
              </a:rPr>
              <a:t>zusammenfassen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geeignete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vorschlagen.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40"/>
              </a:spcBef>
              <a:buFont typeface="Arial"/>
              <a:buAutoNum type="arabicPeriod" startAt="4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Abschlusspräsentation und Reflexion:</a:t>
            </a:r>
            <a:endParaRPr sz="1100" dirty="0">
              <a:latin typeface="Arial"/>
              <a:cs typeface="Arial"/>
            </a:endParaRPr>
          </a:p>
          <a:p>
            <a:pPr marL="469265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Grundlage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gesammelten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Checkliste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effektive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Zusammenarbeit.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Checkliste </a:t>
            </a:r>
            <a:r>
              <a:rPr sz="1100" dirty="0">
                <a:latin typeface="Arial"/>
                <a:cs typeface="Arial"/>
              </a:rPr>
              <a:t>enthält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Practices,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Sicherheitsstandards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Empfehlungen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Umgang mit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Tools,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konstruktive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Lernumgebung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zu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fördern.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Fokus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liegt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darauf,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schützen,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erleichtern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Werkzeuge </a:t>
            </a:r>
            <a:r>
              <a:rPr sz="1100" dirty="0">
                <a:latin typeface="Arial"/>
                <a:cs typeface="Arial"/>
              </a:rPr>
              <a:t>transparent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gestalten.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kurzen 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erläutert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Auswahl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entwickelten </a:t>
            </a:r>
            <a:r>
              <a:rPr sz="1100" dirty="0" smtClean="0">
                <a:latin typeface="Arial"/>
                <a:cs typeface="Arial"/>
              </a:rPr>
              <a:t>Sicherheitsstandards</a:t>
            </a:r>
            <a:r>
              <a:rPr sz="1100" spc="15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6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6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erarbeiteten</a:t>
            </a:r>
            <a:r>
              <a:rPr sz="1100" spc="16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Best</a:t>
            </a:r>
            <a:r>
              <a:rPr sz="1100" spc="16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Practices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16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6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Lehrenden </a:t>
            </a:r>
            <a:r>
              <a:rPr sz="1100" dirty="0">
                <a:latin typeface="Arial"/>
                <a:cs typeface="Arial"/>
              </a:rPr>
              <a:t>diskutieren,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Werkzeuge </a:t>
            </a:r>
            <a:r>
              <a:rPr sz="1100" dirty="0">
                <a:latin typeface="Arial"/>
                <a:cs typeface="Arial"/>
              </a:rPr>
              <a:t>aufgetreten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Erkenntnisse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Lehrpraxis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integriert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Reflexion und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abschließend,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Erkenntnisse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und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Best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Practices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konstruktive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Kommunikationsumgebung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schaffen.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Checklisten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Handouts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Leitfaden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Nutzung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Pflegeschule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5821"/>
            <a:ext cx="1753867" cy="41894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8364" y="1573022"/>
            <a:ext cx="8018780" cy="235342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3335" marR="5080" indent="-635">
              <a:lnSpc>
                <a:spcPts val="6110"/>
              </a:lnSpc>
              <a:spcBef>
                <a:spcPts val="110"/>
              </a:spcBef>
              <a:tabLst>
                <a:tab pos="2391410" algn="l"/>
                <a:tab pos="6973570" algn="l"/>
              </a:tabLst>
            </a:pPr>
            <a:r>
              <a:rPr lang="de-DE" sz="4650" spc="280" dirty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lang="de-DE" sz="4650" spc="20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lang="de-DE" sz="4650" spc="285" dirty="0" smtClean="0">
                <a:solidFill>
                  <a:srgbClr val="3E3BCF"/>
                </a:solidFill>
                <a:latin typeface="Book Antiqua"/>
                <a:cs typeface="Book Antiqua"/>
              </a:rPr>
              <a:t>Kommunikation und Zusammenarbeit in der Pflegeausbildung</a:t>
            </a:r>
            <a:endParaRPr sz="4900" dirty="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9036" y="4171518"/>
            <a:ext cx="7832090" cy="575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3700"/>
              </a:lnSpc>
              <a:spcBef>
                <a:spcPts val="100"/>
              </a:spcBef>
            </a:pPr>
            <a:r>
              <a:rPr sz="1350" b="1" dirty="0">
                <a:solidFill>
                  <a:srgbClr val="252323"/>
                </a:solidFill>
                <a:latin typeface="Tahoma"/>
                <a:cs typeface="Tahoma"/>
              </a:rPr>
              <a:t>Ziel:</a:t>
            </a:r>
            <a:r>
              <a:rPr sz="1350" b="1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Kennenlernen,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Anwenden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Bewerten</a:t>
            </a:r>
            <a:r>
              <a:rPr sz="1350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von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digitalen</a:t>
            </a:r>
            <a:r>
              <a:rPr sz="1350" spc="1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 smtClean="0">
                <a:solidFill>
                  <a:srgbClr val="252323"/>
                </a:solidFill>
                <a:latin typeface="Tahoma"/>
                <a:cs typeface="Tahoma"/>
              </a:rPr>
              <a:t>Werkzeugen</a:t>
            </a:r>
            <a:r>
              <a:rPr sz="1350" spc="155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zur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Zusammenarbeit</a:t>
            </a:r>
            <a:r>
              <a:rPr sz="1350" spc="1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in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252323"/>
                </a:solidFill>
                <a:latin typeface="Tahoma"/>
                <a:cs typeface="Tahoma"/>
              </a:rPr>
              <a:t>der </a:t>
            </a:r>
            <a:r>
              <a:rPr sz="1350" spc="-10" dirty="0" smtClean="0">
                <a:solidFill>
                  <a:srgbClr val="252323"/>
                </a:solidFill>
                <a:latin typeface="Tahoma"/>
                <a:cs typeface="Tahoma"/>
              </a:rPr>
              <a:t>Pflegeausbildung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0709" y="5270271"/>
            <a:ext cx="607949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Dieses</a:t>
            </a:r>
            <a:r>
              <a:rPr sz="1000" spc="18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Werk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(Texte,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Grafiken,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Inhalte)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50" dirty="0">
                <a:solidFill>
                  <a:srgbClr val="252323"/>
                </a:solidFill>
                <a:latin typeface="Tahoma"/>
                <a:cs typeface="Tahoma"/>
              </a:rPr>
              <a:t>wurde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von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Laura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Hinsche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5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50" dirty="0" smtClean="0">
                <a:solidFill>
                  <a:srgbClr val="252323"/>
                </a:solidFill>
                <a:latin typeface="Tahoma"/>
                <a:cs typeface="Tahoma"/>
              </a:rPr>
              <a:t>T</a:t>
            </a:r>
            <a:r>
              <a:rPr lang="de-DE" sz="1000" spc="50" dirty="0" smtClean="0">
                <a:solidFill>
                  <a:srgbClr val="252323"/>
                </a:solidFill>
                <a:latin typeface="Tahoma"/>
                <a:cs typeface="Tahoma"/>
              </a:rPr>
              <a:t>i</a:t>
            </a:r>
            <a:r>
              <a:rPr sz="1000" spc="50" dirty="0" smtClean="0">
                <a:solidFill>
                  <a:srgbClr val="252323"/>
                </a:solidFill>
                <a:latin typeface="Tahoma"/>
                <a:cs typeface="Tahoma"/>
              </a:rPr>
              <a:t>m</a:t>
            </a:r>
            <a:r>
              <a:rPr sz="1000" spc="190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Tischendorf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252323"/>
                </a:solidFill>
                <a:latin typeface="Tahoma"/>
                <a:cs typeface="Tahoma"/>
              </a:rPr>
              <a:t>erstellt</a:t>
            </a:r>
            <a:r>
              <a:rPr sz="100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5" dirty="0">
                <a:solidFill>
                  <a:srgbClr val="252323"/>
                </a:solidFill>
                <a:latin typeface="Tahoma"/>
                <a:cs typeface="Tahoma"/>
              </a:rPr>
              <a:t>und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steht</a:t>
            </a:r>
            <a:r>
              <a:rPr sz="1000" spc="1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unter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Lizenz</a:t>
            </a:r>
            <a:r>
              <a:rPr sz="1000" spc="1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Creative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55" dirty="0">
                <a:solidFill>
                  <a:srgbClr val="252323"/>
                </a:solidFill>
                <a:latin typeface="Tahoma"/>
                <a:cs typeface="Tahoma"/>
              </a:rPr>
              <a:t>Commons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50" dirty="0">
                <a:solidFill>
                  <a:srgbClr val="252323"/>
                </a:solidFill>
                <a:latin typeface="Tahoma"/>
                <a:cs typeface="Tahoma"/>
              </a:rPr>
              <a:t>Namensnennung</a:t>
            </a:r>
            <a:r>
              <a:rPr sz="1000" spc="1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4.0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International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(CC</a:t>
            </a:r>
            <a:r>
              <a:rPr sz="1000" spc="1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55" dirty="0">
                <a:solidFill>
                  <a:srgbClr val="252323"/>
                </a:solidFill>
                <a:latin typeface="Tahoma"/>
                <a:cs typeface="Tahoma"/>
              </a:rPr>
              <a:t>BY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4.0).</a:t>
            </a:r>
            <a:r>
              <a:rPr sz="1000" spc="11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lang="de-DE" sz="1000" spc="114" dirty="0" smtClean="0">
                <a:solidFill>
                  <a:srgbClr val="252323"/>
                </a:solidFill>
                <a:latin typeface="Tahoma"/>
                <a:cs typeface="Tahoma"/>
              </a:rPr>
              <a:t/>
            </a:r>
            <a:br>
              <a:rPr lang="de-DE" sz="1000" spc="114" dirty="0" smtClean="0">
                <a:solidFill>
                  <a:srgbClr val="252323"/>
                </a:solidFill>
                <a:latin typeface="Tahoma"/>
                <a:cs typeface="Tahoma"/>
              </a:rPr>
            </a:br>
            <a:r>
              <a:rPr sz="1000" spc="-10" dirty="0" smtClean="0">
                <a:solidFill>
                  <a:srgbClr val="252323"/>
                </a:solidFill>
                <a:latin typeface="Tahoma"/>
                <a:cs typeface="Tahoma"/>
              </a:rPr>
              <a:t>Erstellt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mit</a:t>
            </a:r>
            <a:r>
              <a:rPr sz="1000" spc="1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Unterstützung</a:t>
            </a:r>
            <a:r>
              <a:rPr sz="1000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von</a:t>
            </a:r>
            <a:r>
              <a:rPr sz="1000" spc="1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65" dirty="0">
                <a:solidFill>
                  <a:srgbClr val="252323"/>
                </a:solidFill>
                <a:latin typeface="Tahoma"/>
                <a:cs typeface="Tahoma"/>
              </a:rPr>
              <a:t>Gamma</a:t>
            </a:r>
            <a:r>
              <a:rPr sz="1000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40" dirty="0">
                <a:solidFill>
                  <a:srgbClr val="252323"/>
                </a:solidFill>
                <a:latin typeface="Tahoma"/>
                <a:cs typeface="Tahoma"/>
              </a:rPr>
              <a:t>(gamma.app).</a:t>
            </a:r>
            <a:endParaRPr sz="1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20" dirty="0">
                <a:solidFill>
                  <a:srgbClr val="252323"/>
                </a:solidFill>
                <a:latin typeface="Tahoma"/>
                <a:cs typeface="Tahoma"/>
              </a:rPr>
              <a:t>Lizenzdetails</a:t>
            </a:r>
            <a:r>
              <a:rPr sz="1000" spc="20" dirty="0" smtClean="0">
                <a:solidFill>
                  <a:srgbClr val="252323"/>
                </a:solidFill>
                <a:latin typeface="Tahoma"/>
                <a:cs typeface="Tahoma"/>
              </a:rPr>
              <a:t>:</a:t>
            </a:r>
            <a:r>
              <a:rPr sz="1000" spc="300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252323"/>
                </a:solidFill>
                <a:latin typeface="Tahoma"/>
                <a:cs typeface="Tahoma"/>
              </a:rPr>
              <a:t>https://creativecommons.org/licenses/by/4.0/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5821"/>
            <a:ext cx="1753867" cy="41894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046" y="524510"/>
            <a:ext cx="812495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3600" spc="240" dirty="0" smtClean="0">
                <a:solidFill>
                  <a:srgbClr val="3E3BCF"/>
                </a:solidFill>
                <a:latin typeface="Book Antiqua"/>
                <a:cs typeface="Book Antiqua"/>
              </a:rPr>
              <a:t>Digitale Tools zur Kommunikation</a:t>
            </a:r>
            <a:endParaRPr sz="3550" dirty="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9111" y="1620266"/>
            <a:ext cx="3720465" cy="1754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3920">
              <a:lnSpc>
                <a:spcPct val="100000"/>
              </a:lnSpc>
              <a:spcBef>
                <a:spcPts val="100"/>
              </a:spcBef>
            </a:pPr>
            <a:r>
              <a:rPr sz="1750" b="1" spc="90" dirty="0">
                <a:solidFill>
                  <a:srgbClr val="252323"/>
                </a:solidFill>
                <a:latin typeface="Garamond"/>
                <a:cs typeface="Garamond"/>
              </a:rPr>
              <a:t>Wahl</a:t>
            </a:r>
            <a:r>
              <a:rPr sz="1750" b="1" spc="-15" dirty="0">
                <a:solidFill>
                  <a:srgbClr val="252323"/>
                </a:solidFill>
                <a:latin typeface="Garamond"/>
                <a:cs typeface="Garamond"/>
              </a:rPr>
              <a:t> </a:t>
            </a:r>
            <a:r>
              <a:rPr sz="1750" b="1" spc="70" dirty="0">
                <a:solidFill>
                  <a:srgbClr val="252323"/>
                </a:solidFill>
                <a:latin typeface="Garamond"/>
                <a:cs typeface="Garamond"/>
              </a:rPr>
              <a:t>der</a:t>
            </a:r>
            <a:r>
              <a:rPr sz="1750" b="1" spc="-5" dirty="0">
                <a:solidFill>
                  <a:srgbClr val="252323"/>
                </a:solidFill>
                <a:latin typeface="Garamond"/>
                <a:cs typeface="Garamond"/>
              </a:rPr>
              <a:t> </a:t>
            </a:r>
            <a:r>
              <a:rPr sz="1750" b="1" spc="55" dirty="0">
                <a:solidFill>
                  <a:srgbClr val="252323"/>
                </a:solidFill>
                <a:latin typeface="Garamond"/>
                <a:cs typeface="Garamond"/>
              </a:rPr>
              <a:t>Tools</a:t>
            </a:r>
            <a:endParaRPr sz="1750" dirty="0">
              <a:latin typeface="Garamond"/>
              <a:cs typeface="Garamond"/>
            </a:endParaRPr>
          </a:p>
          <a:p>
            <a:pPr marL="12700" marR="6350" indent="127635" algn="r">
              <a:lnSpc>
                <a:spcPct val="132500"/>
              </a:lnSpc>
              <a:spcBef>
                <a:spcPts val="780"/>
              </a:spcBef>
            </a:pP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Wählen</a:t>
            </a:r>
            <a:r>
              <a:rPr sz="1350" spc="3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2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ein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digitales</a:t>
            </a:r>
            <a:r>
              <a:rPr sz="1350" spc="3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Tool</a:t>
            </a:r>
            <a:r>
              <a:rPr sz="1350" spc="2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(z.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B.</a:t>
            </a:r>
            <a:r>
              <a:rPr sz="1350" spc="3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Microsoft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Teams,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5" dirty="0">
                <a:solidFill>
                  <a:srgbClr val="252323"/>
                </a:solidFill>
                <a:latin typeface="Tahoma"/>
                <a:cs typeface="Tahoma"/>
              </a:rPr>
              <a:t>Zoom,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Slack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oder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Padlet)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und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erarbeiten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sich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die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Grundlagen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zur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Nutzung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des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 smtClean="0">
                <a:solidFill>
                  <a:srgbClr val="252323"/>
                </a:solidFill>
                <a:latin typeface="Tahoma"/>
                <a:cs typeface="Tahoma"/>
              </a:rPr>
              <a:t>Tools</a:t>
            </a:r>
            <a:r>
              <a:rPr lang="de-DE" sz="1350" spc="-30" dirty="0">
                <a:solidFill>
                  <a:srgbClr val="252323"/>
                </a:solidFill>
                <a:latin typeface="Tahoma"/>
                <a:cs typeface="Tahoma"/>
              </a:rPr>
              <a:t>,</a:t>
            </a:r>
            <a:r>
              <a:rPr lang="de-DE" sz="1350" spc="-30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 smtClean="0">
                <a:solidFill>
                  <a:srgbClr val="252323"/>
                </a:solidFill>
                <a:latin typeface="Tahoma"/>
                <a:cs typeface="Tahoma"/>
              </a:rPr>
              <a:t>ggf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.</a:t>
            </a:r>
            <a:r>
              <a:rPr sz="1350" spc="-3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lang="de-DE" sz="1350" spc="-30" dirty="0" smtClean="0">
                <a:solidFill>
                  <a:srgbClr val="252323"/>
                </a:solidFill>
                <a:latin typeface="Tahoma"/>
                <a:cs typeface="Tahoma"/>
              </a:rPr>
              <a:t>wählen Sie </a:t>
            </a:r>
            <a:r>
              <a:rPr sz="1350" spc="50" dirty="0" smtClean="0">
                <a:solidFill>
                  <a:srgbClr val="252323"/>
                </a:solidFill>
                <a:latin typeface="Tahoma"/>
                <a:cs typeface="Tahoma"/>
              </a:rPr>
              <a:t>ein</a:t>
            </a:r>
            <a:r>
              <a:rPr sz="1350" spc="-25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 smtClean="0">
                <a:solidFill>
                  <a:srgbClr val="252323"/>
                </a:solidFill>
                <a:latin typeface="Tahoma"/>
                <a:cs typeface="Tahoma"/>
              </a:rPr>
              <a:t>Tool,</a:t>
            </a:r>
            <a:r>
              <a:rPr sz="1350" spc="-30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lang="de-DE" sz="1350" spc="60" dirty="0" smtClean="0">
                <a:solidFill>
                  <a:srgbClr val="252323"/>
                </a:solidFill>
                <a:latin typeface="Tahoma"/>
                <a:cs typeface="Tahoma"/>
              </a:rPr>
              <a:t>das </a:t>
            </a:r>
            <a:r>
              <a:rPr sz="1350" spc="50" dirty="0" smtClean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-30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252323"/>
                </a:solidFill>
                <a:latin typeface="Tahoma"/>
                <a:cs typeface="Tahoma"/>
              </a:rPr>
              <a:t>in </a:t>
            </a:r>
            <a:r>
              <a:rPr sz="1350" spc="65" dirty="0">
                <a:solidFill>
                  <a:srgbClr val="252323"/>
                </a:solidFill>
                <a:latin typeface="Tahoma"/>
                <a:cs typeface="Tahoma"/>
              </a:rPr>
              <a:t>Ihrem</a:t>
            </a:r>
            <a:r>
              <a:rPr sz="1350" spc="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Berufsfeld</a:t>
            </a:r>
            <a:r>
              <a:rPr sz="1350" spc="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bereits</a:t>
            </a:r>
            <a:r>
              <a:rPr sz="1350" spc="2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nutzen.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16989" y="3892550"/>
            <a:ext cx="3472179" cy="17456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2100">
              <a:lnSpc>
                <a:spcPct val="100000"/>
              </a:lnSpc>
              <a:spcBef>
                <a:spcPts val="100"/>
              </a:spcBef>
            </a:pPr>
            <a:r>
              <a:rPr sz="1750" b="1" spc="50" dirty="0">
                <a:solidFill>
                  <a:srgbClr val="252323"/>
                </a:solidFill>
                <a:latin typeface="Garamond"/>
                <a:cs typeface="Garamond"/>
              </a:rPr>
              <a:t>Reflexionsaufgabe</a:t>
            </a:r>
            <a:endParaRPr sz="1750">
              <a:latin typeface="Garamond"/>
              <a:cs typeface="Garamond"/>
            </a:endParaRPr>
          </a:p>
          <a:p>
            <a:pPr marL="12700" marR="5080" indent="202565" algn="r">
              <a:lnSpc>
                <a:spcPct val="132500"/>
              </a:lnSpc>
              <a:spcBef>
                <a:spcPts val="710"/>
              </a:spcBef>
            </a:pP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Erstellen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eine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Liste</a:t>
            </a:r>
            <a:r>
              <a:rPr sz="1350" spc="-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mit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mindestens</a:t>
            </a:r>
            <a:r>
              <a:rPr sz="1350" spc="-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252323"/>
                </a:solidFill>
                <a:latin typeface="Tahoma"/>
                <a:cs typeface="Tahoma"/>
              </a:rPr>
              <a:t>drei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potenziellen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Einsatzmöglichkeiten 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dieses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Tools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in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Ihrem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Lehralltag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diskutieren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252323"/>
                </a:solidFill>
                <a:latin typeface="Tahoma"/>
                <a:cs typeface="Tahoma"/>
              </a:rPr>
              <a:t>Sie,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wie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diese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zur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Verbesserung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30" dirty="0">
                <a:solidFill>
                  <a:srgbClr val="252323"/>
                </a:solidFill>
                <a:latin typeface="Tahoma"/>
                <a:cs typeface="Tahoma"/>
              </a:rPr>
              <a:t>der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Zusammenarbeit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beitragen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könnten.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4893" y="2477516"/>
            <a:ext cx="3407410" cy="1482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55" dirty="0">
                <a:solidFill>
                  <a:srgbClr val="252323"/>
                </a:solidFill>
                <a:latin typeface="Garamond"/>
                <a:cs typeface="Garamond"/>
              </a:rPr>
              <a:t>Funktionsweise</a:t>
            </a:r>
            <a:endParaRPr sz="1750" dirty="0">
              <a:latin typeface="Garamond"/>
              <a:cs typeface="Garamond"/>
            </a:endParaRPr>
          </a:p>
          <a:p>
            <a:pPr marL="12700" marR="5080" indent="-635">
              <a:lnSpc>
                <a:spcPct val="132600"/>
              </a:lnSpc>
              <a:spcBef>
                <a:spcPts val="770"/>
              </a:spcBef>
            </a:pP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Erkunden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-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die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Funktionen</a:t>
            </a:r>
            <a:r>
              <a:rPr sz="1350" spc="-3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des</a:t>
            </a:r>
            <a:r>
              <a:rPr sz="1350" spc="-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 smtClean="0">
                <a:solidFill>
                  <a:srgbClr val="252323"/>
                </a:solidFill>
                <a:latin typeface="Tahoma"/>
                <a:cs typeface="Tahoma"/>
              </a:rPr>
              <a:t>Tools</a:t>
            </a:r>
            <a:r>
              <a:rPr lang="de-DE" sz="1350" dirty="0" smtClean="0">
                <a:solidFill>
                  <a:srgbClr val="252323"/>
                </a:solidFill>
                <a:latin typeface="Tahoma"/>
                <a:cs typeface="Tahoma"/>
              </a:rPr>
              <a:t>,</a:t>
            </a:r>
            <a:r>
              <a:rPr sz="1350" spc="-30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z.</a:t>
            </a:r>
            <a:r>
              <a:rPr sz="1350" spc="-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252323"/>
                </a:solidFill>
                <a:latin typeface="Tahoma"/>
                <a:cs typeface="Tahoma"/>
              </a:rPr>
              <a:t>B.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Erstellung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5" dirty="0">
                <a:solidFill>
                  <a:srgbClr val="252323"/>
                </a:solidFill>
                <a:latin typeface="Tahoma"/>
                <a:cs typeface="Tahoma"/>
              </a:rPr>
              <a:t>von</a:t>
            </a:r>
            <a:r>
              <a:rPr sz="1350" spc="7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Gruppen,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gemeinsame Bearbeitung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von</a:t>
            </a:r>
            <a:r>
              <a:rPr sz="1350" spc="70" dirty="0">
                <a:solidFill>
                  <a:srgbClr val="252323"/>
                </a:solidFill>
                <a:latin typeface="Tahoma"/>
                <a:cs typeface="Tahoma"/>
              </a:rPr>
              <a:t> Dokumenten 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oder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Einbindung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von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Video-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Calls.</a:t>
            </a:r>
            <a:endParaRPr sz="1350" dirty="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945377" y="1484553"/>
            <a:ext cx="1548130" cy="4371975"/>
            <a:chOff x="4945377" y="1484553"/>
            <a:chExt cx="1548130" cy="4371975"/>
          </a:xfrm>
        </p:grpSpPr>
        <p:sp>
          <p:nvSpPr>
            <p:cNvPr id="8" name="object 8"/>
            <p:cNvSpPr/>
            <p:nvPr/>
          </p:nvSpPr>
          <p:spPr>
            <a:xfrm>
              <a:off x="4945367" y="1484553"/>
              <a:ext cx="779145" cy="4371975"/>
            </a:xfrm>
            <a:custGeom>
              <a:avLst/>
              <a:gdLst/>
              <a:ahLst/>
              <a:cxnLst/>
              <a:rect l="l" t="t" r="r" b="b"/>
              <a:pathLst>
                <a:path w="779145" h="4371975">
                  <a:moveTo>
                    <a:pt x="600075" y="387896"/>
                  </a:moveTo>
                  <a:lnTo>
                    <a:pt x="599135" y="385648"/>
                  </a:lnTo>
                  <a:lnTo>
                    <a:pt x="595414" y="381927"/>
                  </a:lnTo>
                  <a:lnTo>
                    <a:pt x="593178" y="381000"/>
                  </a:lnTo>
                  <a:lnTo>
                    <a:pt x="6883" y="381000"/>
                  </a:lnTo>
                  <a:lnTo>
                    <a:pt x="4648" y="381927"/>
                  </a:lnTo>
                  <a:lnTo>
                    <a:pt x="927" y="385648"/>
                  </a:lnTo>
                  <a:lnTo>
                    <a:pt x="0" y="387896"/>
                  </a:lnTo>
                  <a:lnTo>
                    <a:pt x="0" y="393153"/>
                  </a:lnTo>
                  <a:lnTo>
                    <a:pt x="927" y="395401"/>
                  </a:lnTo>
                  <a:lnTo>
                    <a:pt x="4648" y="399122"/>
                  </a:lnTo>
                  <a:lnTo>
                    <a:pt x="6883" y="400050"/>
                  </a:lnTo>
                  <a:lnTo>
                    <a:pt x="593178" y="400050"/>
                  </a:lnTo>
                  <a:lnTo>
                    <a:pt x="595414" y="399122"/>
                  </a:lnTo>
                  <a:lnTo>
                    <a:pt x="599135" y="395401"/>
                  </a:lnTo>
                  <a:lnTo>
                    <a:pt x="600075" y="393153"/>
                  </a:lnTo>
                  <a:lnTo>
                    <a:pt x="600075" y="387896"/>
                  </a:lnTo>
                  <a:close/>
                </a:path>
                <a:path w="779145" h="4371975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4365091"/>
                  </a:lnTo>
                  <a:lnTo>
                    <a:pt x="760526" y="4367327"/>
                  </a:lnTo>
                  <a:lnTo>
                    <a:pt x="764260" y="4371048"/>
                  </a:lnTo>
                  <a:lnTo>
                    <a:pt x="766508" y="4371975"/>
                  </a:lnTo>
                  <a:lnTo>
                    <a:pt x="771766" y="4371975"/>
                  </a:lnTo>
                  <a:lnTo>
                    <a:pt x="774014" y="4371048"/>
                  </a:lnTo>
                  <a:lnTo>
                    <a:pt x="777735" y="4367327"/>
                  </a:lnTo>
                  <a:lnTo>
                    <a:pt x="778662" y="4365091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B0D3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531165" y="1679816"/>
              <a:ext cx="371475" cy="381000"/>
            </a:xfrm>
            <a:custGeom>
              <a:avLst/>
              <a:gdLst/>
              <a:ahLst/>
              <a:cxnLst/>
              <a:rect l="l" t="t" r="r" b="b"/>
              <a:pathLst>
                <a:path w="371475" h="381000">
                  <a:moveTo>
                    <a:pt x="319849" y="0"/>
                  </a:moveTo>
                  <a:lnTo>
                    <a:pt x="51612" y="0"/>
                  </a:lnTo>
                  <a:lnTo>
                    <a:pt x="48018" y="355"/>
                  </a:lnTo>
                  <a:lnTo>
                    <a:pt x="13614" y="18745"/>
                  </a:lnTo>
                  <a:lnTo>
                    <a:pt x="0" y="51625"/>
                  </a:lnTo>
                  <a:lnTo>
                    <a:pt x="0" y="329387"/>
                  </a:lnTo>
                  <a:lnTo>
                    <a:pt x="18745" y="367385"/>
                  </a:lnTo>
                  <a:lnTo>
                    <a:pt x="51612" y="381000"/>
                  </a:lnTo>
                  <a:lnTo>
                    <a:pt x="319849" y="381000"/>
                  </a:lnTo>
                  <a:lnTo>
                    <a:pt x="357847" y="362254"/>
                  </a:lnTo>
                  <a:lnTo>
                    <a:pt x="371475" y="329387"/>
                  </a:lnTo>
                  <a:lnTo>
                    <a:pt x="371475" y="51625"/>
                  </a:lnTo>
                  <a:lnTo>
                    <a:pt x="352717" y="13614"/>
                  </a:lnTo>
                  <a:lnTo>
                    <a:pt x="323443" y="355"/>
                  </a:lnTo>
                  <a:lnTo>
                    <a:pt x="319849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31166" y="1679816"/>
              <a:ext cx="371475" cy="381000"/>
            </a:xfrm>
            <a:custGeom>
              <a:avLst/>
              <a:gdLst/>
              <a:ahLst/>
              <a:cxnLst/>
              <a:rect l="l" t="t" r="r" b="b"/>
              <a:pathLst>
                <a:path w="371475" h="381000">
                  <a:moveTo>
                    <a:pt x="0" y="325754"/>
                  </a:moveTo>
                  <a:lnTo>
                    <a:pt x="0" y="55244"/>
                  </a:lnTo>
                  <a:lnTo>
                    <a:pt x="0" y="51625"/>
                  </a:lnTo>
                  <a:lnTo>
                    <a:pt x="342" y="48018"/>
                  </a:lnTo>
                  <a:lnTo>
                    <a:pt x="1054" y="44462"/>
                  </a:lnTo>
                  <a:lnTo>
                    <a:pt x="1765" y="40906"/>
                  </a:lnTo>
                  <a:lnTo>
                    <a:pt x="2806" y="37452"/>
                  </a:lnTo>
                  <a:lnTo>
                    <a:pt x="4203" y="34099"/>
                  </a:lnTo>
                  <a:lnTo>
                    <a:pt x="5588" y="30759"/>
                  </a:lnTo>
                  <a:lnTo>
                    <a:pt x="7289" y="27571"/>
                  </a:lnTo>
                  <a:lnTo>
                    <a:pt x="9309" y="24549"/>
                  </a:lnTo>
                  <a:lnTo>
                    <a:pt x="11315" y="21539"/>
                  </a:lnTo>
                  <a:lnTo>
                    <a:pt x="24549" y="9309"/>
                  </a:lnTo>
                  <a:lnTo>
                    <a:pt x="27559" y="7289"/>
                  </a:lnTo>
                  <a:lnTo>
                    <a:pt x="44462" y="1066"/>
                  </a:lnTo>
                  <a:lnTo>
                    <a:pt x="48018" y="355"/>
                  </a:lnTo>
                  <a:lnTo>
                    <a:pt x="51612" y="0"/>
                  </a:lnTo>
                  <a:lnTo>
                    <a:pt x="55244" y="0"/>
                  </a:lnTo>
                  <a:lnTo>
                    <a:pt x="316230" y="0"/>
                  </a:lnTo>
                  <a:lnTo>
                    <a:pt x="319849" y="0"/>
                  </a:lnTo>
                  <a:lnTo>
                    <a:pt x="323443" y="355"/>
                  </a:lnTo>
                  <a:lnTo>
                    <a:pt x="326999" y="1066"/>
                  </a:lnTo>
                  <a:lnTo>
                    <a:pt x="330555" y="1765"/>
                  </a:lnTo>
                  <a:lnTo>
                    <a:pt x="362153" y="24549"/>
                  </a:lnTo>
                  <a:lnTo>
                    <a:pt x="364172" y="27571"/>
                  </a:lnTo>
                  <a:lnTo>
                    <a:pt x="365874" y="30759"/>
                  </a:lnTo>
                  <a:lnTo>
                    <a:pt x="367258" y="34099"/>
                  </a:lnTo>
                  <a:lnTo>
                    <a:pt x="368655" y="37452"/>
                  </a:lnTo>
                  <a:lnTo>
                    <a:pt x="369697" y="40906"/>
                  </a:lnTo>
                  <a:lnTo>
                    <a:pt x="370408" y="44462"/>
                  </a:lnTo>
                  <a:lnTo>
                    <a:pt x="371119" y="48018"/>
                  </a:lnTo>
                  <a:lnTo>
                    <a:pt x="371475" y="51625"/>
                  </a:lnTo>
                  <a:lnTo>
                    <a:pt x="371475" y="55244"/>
                  </a:lnTo>
                  <a:lnTo>
                    <a:pt x="371475" y="325754"/>
                  </a:lnTo>
                  <a:lnTo>
                    <a:pt x="371475" y="329387"/>
                  </a:lnTo>
                  <a:lnTo>
                    <a:pt x="371119" y="332968"/>
                  </a:lnTo>
                  <a:lnTo>
                    <a:pt x="370408" y="336537"/>
                  </a:lnTo>
                  <a:lnTo>
                    <a:pt x="369697" y="340093"/>
                  </a:lnTo>
                  <a:lnTo>
                    <a:pt x="368655" y="343547"/>
                  </a:lnTo>
                  <a:lnTo>
                    <a:pt x="367258" y="346900"/>
                  </a:lnTo>
                  <a:lnTo>
                    <a:pt x="365874" y="350253"/>
                  </a:lnTo>
                  <a:lnTo>
                    <a:pt x="364172" y="353428"/>
                  </a:lnTo>
                  <a:lnTo>
                    <a:pt x="362153" y="356450"/>
                  </a:lnTo>
                  <a:lnTo>
                    <a:pt x="360146" y="359460"/>
                  </a:lnTo>
                  <a:lnTo>
                    <a:pt x="326999" y="379933"/>
                  </a:lnTo>
                  <a:lnTo>
                    <a:pt x="319849" y="380999"/>
                  </a:lnTo>
                  <a:lnTo>
                    <a:pt x="316230" y="380999"/>
                  </a:lnTo>
                  <a:lnTo>
                    <a:pt x="55244" y="380999"/>
                  </a:lnTo>
                  <a:lnTo>
                    <a:pt x="51612" y="380999"/>
                  </a:lnTo>
                  <a:lnTo>
                    <a:pt x="48018" y="380644"/>
                  </a:lnTo>
                  <a:lnTo>
                    <a:pt x="44462" y="379933"/>
                  </a:lnTo>
                  <a:lnTo>
                    <a:pt x="40906" y="379234"/>
                  </a:lnTo>
                  <a:lnTo>
                    <a:pt x="16179" y="364820"/>
                  </a:lnTo>
                  <a:lnTo>
                    <a:pt x="13614" y="362254"/>
                  </a:lnTo>
                  <a:lnTo>
                    <a:pt x="11315" y="359460"/>
                  </a:lnTo>
                  <a:lnTo>
                    <a:pt x="9309" y="356450"/>
                  </a:lnTo>
                  <a:lnTo>
                    <a:pt x="7289" y="353428"/>
                  </a:lnTo>
                  <a:lnTo>
                    <a:pt x="5588" y="350253"/>
                  </a:lnTo>
                  <a:lnTo>
                    <a:pt x="4203" y="346900"/>
                  </a:lnTo>
                  <a:lnTo>
                    <a:pt x="2806" y="343547"/>
                  </a:lnTo>
                  <a:lnTo>
                    <a:pt x="1765" y="340093"/>
                  </a:lnTo>
                  <a:lnTo>
                    <a:pt x="1054" y="336537"/>
                  </a:lnTo>
                  <a:lnTo>
                    <a:pt x="342" y="332968"/>
                  </a:lnTo>
                  <a:lnTo>
                    <a:pt x="0" y="329387"/>
                  </a:lnTo>
                  <a:lnTo>
                    <a:pt x="0" y="325754"/>
                  </a:lnTo>
                  <a:close/>
                </a:path>
              </a:pathLst>
            </a:custGeom>
            <a:ln w="9525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893115" y="2722803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B0D3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526403" y="2537066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329374" y="0"/>
                  </a:moveTo>
                  <a:lnTo>
                    <a:pt x="51612" y="0"/>
                  </a:lnTo>
                  <a:lnTo>
                    <a:pt x="48018" y="355"/>
                  </a:lnTo>
                  <a:lnTo>
                    <a:pt x="13614" y="18745"/>
                  </a:lnTo>
                  <a:lnTo>
                    <a:pt x="0" y="51625"/>
                  </a:lnTo>
                  <a:lnTo>
                    <a:pt x="0" y="329387"/>
                  </a:lnTo>
                  <a:lnTo>
                    <a:pt x="18745" y="367385"/>
                  </a:lnTo>
                  <a:lnTo>
                    <a:pt x="51612" y="381000"/>
                  </a:lnTo>
                  <a:lnTo>
                    <a:pt x="329374" y="381000"/>
                  </a:lnTo>
                  <a:lnTo>
                    <a:pt x="367372" y="362254"/>
                  </a:lnTo>
                  <a:lnTo>
                    <a:pt x="381000" y="329387"/>
                  </a:lnTo>
                  <a:lnTo>
                    <a:pt x="381000" y="51625"/>
                  </a:lnTo>
                  <a:lnTo>
                    <a:pt x="362242" y="13614"/>
                  </a:lnTo>
                  <a:lnTo>
                    <a:pt x="332968" y="355"/>
                  </a:lnTo>
                  <a:lnTo>
                    <a:pt x="329374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26403" y="2537066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0" y="325754"/>
                  </a:moveTo>
                  <a:lnTo>
                    <a:pt x="0" y="55244"/>
                  </a:lnTo>
                  <a:lnTo>
                    <a:pt x="0" y="51625"/>
                  </a:lnTo>
                  <a:lnTo>
                    <a:pt x="342" y="48018"/>
                  </a:lnTo>
                  <a:lnTo>
                    <a:pt x="1054" y="44462"/>
                  </a:lnTo>
                  <a:lnTo>
                    <a:pt x="1765" y="40906"/>
                  </a:lnTo>
                  <a:lnTo>
                    <a:pt x="2806" y="37452"/>
                  </a:lnTo>
                  <a:lnTo>
                    <a:pt x="4203" y="34099"/>
                  </a:lnTo>
                  <a:lnTo>
                    <a:pt x="5588" y="30759"/>
                  </a:lnTo>
                  <a:lnTo>
                    <a:pt x="7289" y="27571"/>
                  </a:lnTo>
                  <a:lnTo>
                    <a:pt x="9309" y="24549"/>
                  </a:lnTo>
                  <a:lnTo>
                    <a:pt x="11315" y="21539"/>
                  </a:lnTo>
                  <a:lnTo>
                    <a:pt x="24549" y="9309"/>
                  </a:lnTo>
                  <a:lnTo>
                    <a:pt x="27559" y="7289"/>
                  </a:lnTo>
                  <a:lnTo>
                    <a:pt x="44462" y="1066"/>
                  </a:lnTo>
                  <a:lnTo>
                    <a:pt x="48018" y="355"/>
                  </a:lnTo>
                  <a:lnTo>
                    <a:pt x="51612" y="0"/>
                  </a:lnTo>
                  <a:lnTo>
                    <a:pt x="55244" y="0"/>
                  </a:lnTo>
                  <a:lnTo>
                    <a:pt x="325755" y="0"/>
                  </a:lnTo>
                  <a:lnTo>
                    <a:pt x="329374" y="0"/>
                  </a:lnTo>
                  <a:lnTo>
                    <a:pt x="332968" y="355"/>
                  </a:lnTo>
                  <a:lnTo>
                    <a:pt x="336524" y="1066"/>
                  </a:lnTo>
                  <a:lnTo>
                    <a:pt x="340080" y="1765"/>
                  </a:lnTo>
                  <a:lnTo>
                    <a:pt x="371678" y="24549"/>
                  </a:lnTo>
                  <a:lnTo>
                    <a:pt x="373697" y="27571"/>
                  </a:lnTo>
                  <a:lnTo>
                    <a:pt x="375399" y="30759"/>
                  </a:lnTo>
                  <a:lnTo>
                    <a:pt x="376783" y="34099"/>
                  </a:lnTo>
                  <a:lnTo>
                    <a:pt x="378180" y="37452"/>
                  </a:lnTo>
                  <a:lnTo>
                    <a:pt x="379222" y="40906"/>
                  </a:lnTo>
                  <a:lnTo>
                    <a:pt x="379933" y="44462"/>
                  </a:lnTo>
                  <a:lnTo>
                    <a:pt x="380644" y="48018"/>
                  </a:lnTo>
                  <a:lnTo>
                    <a:pt x="381000" y="51625"/>
                  </a:lnTo>
                  <a:lnTo>
                    <a:pt x="381000" y="55244"/>
                  </a:lnTo>
                  <a:lnTo>
                    <a:pt x="381000" y="325754"/>
                  </a:lnTo>
                  <a:lnTo>
                    <a:pt x="381000" y="329387"/>
                  </a:lnTo>
                  <a:lnTo>
                    <a:pt x="380644" y="332968"/>
                  </a:lnTo>
                  <a:lnTo>
                    <a:pt x="379933" y="336537"/>
                  </a:lnTo>
                  <a:lnTo>
                    <a:pt x="379222" y="340093"/>
                  </a:lnTo>
                  <a:lnTo>
                    <a:pt x="378180" y="343547"/>
                  </a:lnTo>
                  <a:lnTo>
                    <a:pt x="376783" y="346900"/>
                  </a:lnTo>
                  <a:lnTo>
                    <a:pt x="375399" y="350253"/>
                  </a:lnTo>
                  <a:lnTo>
                    <a:pt x="373697" y="353428"/>
                  </a:lnTo>
                  <a:lnTo>
                    <a:pt x="371678" y="356450"/>
                  </a:lnTo>
                  <a:lnTo>
                    <a:pt x="369671" y="359460"/>
                  </a:lnTo>
                  <a:lnTo>
                    <a:pt x="336524" y="379933"/>
                  </a:lnTo>
                  <a:lnTo>
                    <a:pt x="329374" y="380999"/>
                  </a:lnTo>
                  <a:lnTo>
                    <a:pt x="325755" y="380999"/>
                  </a:lnTo>
                  <a:lnTo>
                    <a:pt x="55244" y="380999"/>
                  </a:lnTo>
                  <a:lnTo>
                    <a:pt x="51612" y="380999"/>
                  </a:lnTo>
                  <a:lnTo>
                    <a:pt x="48018" y="380644"/>
                  </a:lnTo>
                  <a:lnTo>
                    <a:pt x="44462" y="379933"/>
                  </a:lnTo>
                  <a:lnTo>
                    <a:pt x="40906" y="379234"/>
                  </a:lnTo>
                  <a:lnTo>
                    <a:pt x="16179" y="364820"/>
                  </a:lnTo>
                  <a:lnTo>
                    <a:pt x="13614" y="362254"/>
                  </a:lnTo>
                  <a:lnTo>
                    <a:pt x="11315" y="359460"/>
                  </a:lnTo>
                  <a:lnTo>
                    <a:pt x="9309" y="356450"/>
                  </a:lnTo>
                  <a:lnTo>
                    <a:pt x="7289" y="353428"/>
                  </a:lnTo>
                  <a:lnTo>
                    <a:pt x="5588" y="350253"/>
                  </a:lnTo>
                  <a:lnTo>
                    <a:pt x="4203" y="346900"/>
                  </a:lnTo>
                  <a:lnTo>
                    <a:pt x="2806" y="343547"/>
                  </a:lnTo>
                  <a:lnTo>
                    <a:pt x="1765" y="340093"/>
                  </a:lnTo>
                  <a:lnTo>
                    <a:pt x="1054" y="336537"/>
                  </a:lnTo>
                  <a:lnTo>
                    <a:pt x="342" y="332968"/>
                  </a:lnTo>
                  <a:lnTo>
                    <a:pt x="0" y="329387"/>
                  </a:lnTo>
                  <a:lnTo>
                    <a:pt x="0" y="325754"/>
                  </a:lnTo>
                  <a:close/>
                </a:path>
              </a:pathLst>
            </a:custGeom>
            <a:ln w="9525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45377" y="4132503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B0D3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31165" y="3956291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319849" y="0"/>
                  </a:moveTo>
                  <a:lnTo>
                    <a:pt x="51612" y="0"/>
                  </a:lnTo>
                  <a:lnTo>
                    <a:pt x="48018" y="355"/>
                  </a:lnTo>
                  <a:lnTo>
                    <a:pt x="13614" y="18745"/>
                  </a:lnTo>
                  <a:lnTo>
                    <a:pt x="0" y="51612"/>
                  </a:lnTo>
                  <a:lnTo>
                    <a:pt x="0" y="319862"/>
                  </a:lnTo>
                  <a:lnTo>
                    <a:pt x="18745" y="357860"/>
                  </a:lnTo>
                  <a:lnTo>
                    <a:pt x="51612" y="371475"/>
                  </a:lnTo>
                  <a:lnTo>
                    <a:pt x="319849" y="371475"/>
                  </a:lnTo>
                  <a:lnTo>
                    <a:pt x="357847" y="352729"/>
                  </a:lnTo>
                  <a:lnTo>
                    <a:pt x="371475" y="319862"/>
                  </a:lnTo>
                  <a:lnTo>
                    <a:pt x="371475" y="51612"/>
                  </a:lnTo>
                  <a:lnTo>
                    <a:pt x="352717" y="13614"/>
                  </a:lnTo>
                  <a:lnTo>
                    <a:pt x="323443" y="355"/>
                  </a:lnTo>
                  <a:lnTo>
                    <a:pt x="319849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31166" y="3956291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0" y="316230"/>
                  </a:moveTo>
                  <a:lnTo>
                    <a:pt x="0" y="55245"/>
                  </a:lnTo>
                  <a:lnTo>
                    <a:pt x="0" y="51612"/>
                  </a:lnTo>
                  <a:lnTo>
                    <a:pt x="342" y="48018"/>
                  </a:lnTo>
                  <a:lnTo>
                    <a:pt x="1054" y="44462"/>
                  </a:lnTo>
                  <a:lnTo>
                    <a:pt x="1765" y="40906"/>
                  </a:lnTo>
                  <a:lnTo>
                    <a:pt x="2806" y="37452"/>
                  </a:lnTo>
                  <a:lnTo>
                    <a:pt x="4203" y="34099"/>
                  </a:lnTo>
                  <a:lnTo>
                    <a:pt x="5588" y="30759"/>
                  </a:lnTo>
                  <a:lnTo>
                    <a:pt x="7289" y="27571"/>
                  </a:lnTo>
                  <a:lnTo>
                    <a:pt x="9309" y="24549"/>
                  </a:lnTo>
                  <a:lnTo>
                    <a:pt x="11315" y="21539"/>
                  </a:lnTo>
                  <a:lnTo>
                    <a:pt x="24549" y="9309"/>
                  </a:lnTo>
                  <a:lnTo>
                    <a:pt x="27559" y="7289"/>
                  </a:lnTo>
                  <a:lnTo>
                    <a:pt x="44462" y="1066"/>
                  </a:lnTo>
                  <a:lnTo>
                    <a:pt x="48018" y="355"/>
                  </a:lnTo>
                  <a:lnTo>
                    <a:pt x="51612" y="0"/>
                  </a:lnTo>
                  <a:lnTo>
                    <a:pt x="55244" y="0"/>
                  </a:lnTo>
                  <a:lnTo>
                    <a:pt x="316230" y="0"/>
                  </a:lnTo>
                  <a:lnTo>
                    <a:pt x="319849" y="0"/>
                  </a:lnTo>
                  <a:lnTo>
                    <a:pt x="323443" y="355"/>
                  </a:lnTo>
                  <a:lnTo>
                    <a:pt x="326999" y="1066"/>
                  </a:lnTo>
                  <a:lnTo>
                    <a:pt x="330555" y="1765"/>
                  </a:lnTo>
                  <a:lnTo>
                    <a:pt x="362153" y="24549"/>
                  </a:lnTo>
                  <a:lnTo>
                    <a:pt x="367258" y="34099"/>
                  </a:lnTo>
                  <a:lnTo>
                    <a:pt x="368655" y="37452"/>
                  </a:lnTo>
                  <a:lnTo>
                    <a:pt x="369697" y="40906"/>
                  </a:lnTo>
                  <a:lnTo>
                    <a:pt x="370408" y="44462"/>
                  </a:lnTo>
                  <a:lnTo>
                    <a:pt x="371119" y="48018"/>
                  </a:lnTo>
                  <a:lnTo>
                    <a:pt x="371475" y="51612"/>
                  </a:lnTo>
                  <a:lnTo>
                    <a:pt x="371475" y="55245"/>
                  </a:lnTo>
                  <a:lnTo>
                    <a:pt x="371475" y="316230"/>
                  </a:lnTo>
                  <a:lnTo>
                    <a:pt x="371475" y="319862"/>
                  </a:lnTo>
                  <a:lnTo>
                    <a:pt x="371119" y="323443"/>
                  </a:lnTo>
                  <a:lnTo>
                    <a:pt x="370408" y="327012"/>
                  </a:lnTo>
                  <a:lnTo>
                    <a:pt x="369697" y="330568"/>
                  </a:lnTo>
                  <a:lnTo>
                    <a:pt x="368655" y="334022"/>
                  </a:lnTo>
                  <a:lnTo>
                    <a:pt x="367258" y="337375"/>
                  </a:lnTo>
                  <a:lnTo>
                    <a:pt x="365874" y="340728"/>
                  </a:lnTo>
                  <a:lnTo>
                    <a:pt x="364172" y="343903"/>
                  </a:lnTo>
                  <a:lnTo>
                    <a:pt x="362153" y="346913"/>
                  </a:lnTo>
                  <a:lnTo>
                    <a:pt x="360146" y="349935"/>
                  </a:lnTo>
                  <a:lnTo>
                    <a:pt x="326999" y="370408"/>
                  </a:lnTo>
                  <a:lnTo>
                    <a:pt x="323443" y="371119"/>
                  </a:lnTo>
                  <a:lnTo>
                    <a:pt x="319849" y="371475"/>
                  </a:lnTo>
                  <a:lnTo>
                    <a:pt x="316230" y="371475"/>
                  </a:lnTo>
                  <a:lnTo>
                    <a:pt x="55244" y="371475"/>
                  </a:lnTo>
                  <a:lnTo>
                    <a:pt x="51612" y="371475"/>
                  </a:lnTo>
                  <a:lnTo>
                    <a:pt x="48018" y="371119"/>
                  </a:lnTo>
                  <a:lnTo>
                    <a:pt x="44462" y="370408"/>
                  </a:lnTo>
                  <a:lnTo>
                    <a:pt x="40906" y="369709"/>
                  </a:lnTo>
                  <a:lnTo>
                    <a:pt x="9309" y="346913"/>
                  </a:lnTo>
                  <a:lnTo>
                    <a:pt x="7289" y="343903"/>
                  </a:lnTo>
                  <a:lnTo>
                    <a:pt x="5588" y="340728"/>
                  </a:lnTo>
                  <a:lnTo>
                    <a:pt x="4203" y="337375"/>
                  </a:lnTo>
                  <a:lnTo>
                    <a:pt x="2806" y="334022"/>
                  </a:lnTo>
                  <a:lnTo>
                    <a:pt x="1765" y="330568"/>
                  </a:lnTo>
                  <a:lnTo>
                    <a:pt x="1054" y="327012"/>
                  </a:lnTo>
                  <a:lnTo>
                    <a:pt x="342" y="323443"/>
                  </a:lnTo>
                  <a:lnTo>
                    <a:pt x="0" y="319862"/>
                  </a:lnTo>
                  <a:lnTo>
                    <a:pt x="0" y="316230"/>
                  </a:lnTo>
                  <a:close/>
                </a:path>
              </a:pathLst>
            </a:custGeom>
            <a:ln w="9525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63778" y="1779580"/>
              <a:ext cx="100558" cy="17099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4130" y="2637358"/>
              <a:ext cx="137833" cy="17098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42573" y="4047053"/>
              <a:ext cx="135483" cy="1750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5821"/>
            <a:ext cx="1753867" cy="41894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8700" y="3245487"/>
            <a:ext cx="3009900" cy="239077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200403" y="4086860"/>
            <a:ext cx="234569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Datenschutzanforderungen</a:t>
            </a:r>
            <a:r>
              <a:rPr sz="1350" spc="9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252323"/>
                </a:solidFill>
                <a:latin typeface="Tahoma"/>
                <a:cs typeface="Tahoma"/>
              </a:rPr>
              <a:t>bei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10050" y="3245487"/>
            <a:ext cx="3009900" cy="23907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391398" y="3245487"/>
            <a:ext cx="3009900" cy="239077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19047" y="743966"/>
            <a:ext cx="728675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9365" algn="l"/>
                <a:tab pos="2199005" algn="l"/>
              </a:tabLst>
            </a:pPr>
            <a:r>
              <a:rPr lang="de-DE" sz="3200" spc="240" dirty="0" smtClean="0">
                <a:solidFill>
                  <a:srgbClr val="3E3BCF"/>
                </a:solidFill>
                <a:latin typeface="Book Antiqua"/>
                <a:cs typeface="Book Antiqua"/>
              </a:rPr>
              <a:t>Ethik und Datenschutz</a:t>
            </a:r>
            <a:endParaRPr sz="3550" dirty="0">
              <a:latin typeface="Garamond"/>
              <a:cs typeface="Garamon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8286" y="1709420"/>
            <a:ext cx="9169400" cy="1307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350" b="1" dirty="0">
                <a:solidFill>
                  <a:srgbClr val="252323"/>
                </a:solidFill>
                <a:latin typeface="Tahoma"/>
                <a:cs typeface="Tahoma"/>
              </a:rPr>
              <a:t>Ziel:</a:t>
            </a:r>
            <a:r>
              <a:rPr sz="1350" b="1" spc="33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Bewusstsein</a:t>
            </a:r>
            <a:r>
              <a:rPr sz="1350" spc="3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für</a:t>
            </a:r>
            <a:r>
              <a:rPr sz="1350" spc="3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ethische</a:t>
            </a:r>
            <a:r>
              <a:rPr sz="1350" spc="30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Herausforderungen</a:t>
            </a:r>
            <a:r>
              <a:rPr sz="1350" spc="3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30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Datenschutzfragen</a:t>
            </a:r>
            <a:r>
              <a:rPr sz="1350" spc="32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im</a:t>
            </a:r>
            <a:r>
              <a:rPr sz="1350" spc="3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digitalen</a:t>
            </a:r>
            <a:r>
              <a:rPr sz="1350" spc="3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 smtClean="0">
                <a:solidFill>
                  <a:srgbClr val="252323"/>
                </a:solidFill>
                <a:latin typeface="Tahoma"/>
                <a:cs typeface="Tahoma"/>
              </a:rPr>
              <a:t>Raum</a:t>
            </a: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25"/>
              </a:spcBef>
            </a:pPr>
            <a:endParaRPr sz="1350" dirty="0">
              <a:latin typeface="Tahoma"/>
              <a:cs typeface="Tahoma"/>
            </a:endParaRPr>
          </a:p>
          <a:p>
            <a:pPr marL="287655" indent="-274955">
              <a:lnSpc>
                <a:spcPct val="100000"/>
              </a:lnSpc>
              <a:buAutoNum type="arabicPeriod"/>
              <a:tabLst>
                <a:tab pos="287655" algn="l"/>
              </a:tabLst>
            </a:pP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Welche</a:t>
            </a:r>
            <a:r>
              <a:rPr sz="1350" spc="27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Datenschutzanforderungen</a:t>
            </a:r>
            <a:r>
              <a:rPr sz="1350" spc="28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müssen</a:t>
            </a:r>
            <a:r>
              <a:rPr sz="1350" spc="27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27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bei</a:t>
            </a:r>
            <a:r>
              <a:rPr sz="1350" spc="27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350" spc="27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Nutzung</a:t>
            </a:r>
            <a:r>
              <a:rPr sz="1350" spc="27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digitaler</a:t>
            </a:r>
            <a:r>
              <a:rPr sz="1350" spc="28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Tools</a:t>
            </a:r>
            <a:r>
              <a:rPr sz="1350" spc="27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im</a:t>
            </a:r>
            <a:r>
              <a:rPr sz="1350" spc="28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Unterricht</a:t>
            </a:r>
            <a:r>
              <a:rPr sz="1350" spc="27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beachten?</a:t>
            </a:r>
            <a:endParaRPr sz="1350" dirty="0">
              <a:latin typeface="Tahoma"/>
              <a:cs typeface="Tahoma"/>
            </a:endParaRPr>
          </a:p>
          <a:p>
            <a:pPr marL="286385" marR="5080" indent="-273050">
              <a:lnSpc>
                <a:spcPct val="133300"/>
              </a:lnSpc>
              <a:spcBef>
                <a:spcPts val="475"/>
              </a:spcBef>
              <a:buAutoNum type="arabicPeriod"/>
              <a:tabLst>
                <a:tab pos="287655" algn="l"/>
              </a:tabLst>
            </a:pP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Welche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ethischen</a:t>
            </a:r>
            <a:r>
              <a:rPr sz="1350" spc="1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Herausforderungen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sehen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im</a:t>
            </a:r>
            <a:r>
              <a:rPr sz="1350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Umgang</a:t>
            </a:r>
            <a:r>
              <a:rPr sz="1350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mit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digitalen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Kommunikationsmitteln,</a:t>
            </a:r>
            <a:r>
              <a:rPr sz="1350" spc="1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insbesondere 	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bei</a:t>
            </a:r>
            <a:r>
              <a:rPr sz="1350" spc="1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sensiblen</a:t>
            </a:r>
            <a:r>
              <a:rPr sz="1350" spc="1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Informationen?</a:t>
            </a:r>
            <a:endParaRPr sz="135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1522" y="976117"/>
            <a:ext cx="5584190" cy="89968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525" algn="just">
              <a:lnSpc>
                <a:spcPct val="1109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Fallbeschreibung:</a:t>
            </a:r>
            <a:r>
              <a:rPr sz="1100" b="1" spc="180" dirty="0">
                <a:latin typeface="Arial"/>
                <a:cs typeface="Arial"/>
              </a:rPr>
              <a:t> </a:t>
            </a:r>
            <a:r>
              <a:rPr lang="bg-BG" sz="1100" b="1" dirty="0" smtClean="0">
                <a:latin typeface="Arial"/>
                <a:cs typeface="Arial"/>
              </a:rPr>
              <a:t>„</a:t>
            </a:r>
            <a:r>
              <a:rPr sz="1100" b="1" dirty="0" smtClean="0">
                <a:latin typeface="Arial"/>
                <a:cs typeface="Arial"/>
              </a:rPr>
              <a:t>Modernisierung</a:t>
            </a:r>
            <a:r>
              <a:rPr lang="de-DE" sz="1100" b="1" spc="180" dirty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eines</a:t>
            </a:r>
            <a:r>
              <a:rPr sz="1100" b="1" spc="185" dirty="0" smtClean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Lehr-</a:t>
            </a:r>
            <a:r>
              <a:rPr sz="1100" b="1" dirty="0">
                <a:latin typeface="Arial"/>
                <a:cs typeface="Arial"/>
              </a:rPr>
              <a:t>/Lernmoduls</a:t>
            </a:r>
            <a:r>
              <a:rPr sz="1100" b="1" spc="18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</a:t>
            </a:r>
            <a:r>
              <a:rPr sz="1100" b="1" spc="18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180" dirty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Pflege</a:t>
            </a:r>
            <a:r>
              <a:rPr lang="de-DE" sz="1100" b="1" spc="185" dirty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mit</a:t>
            </a:r>
            <a:r>
              <a:rPr sz="1100" b="1" spc="180" dirty="0" smtClean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KI- </a:t>
            </a:r>
            <a:r>
              <a:rPr sz="1100" b="1" dirty="0">
                <a:latin typeface="Arial"/>
                <a:cs typeface="Arial"/>
              </a:rPr>
              <a:t>gestützten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 smtClean="0">
                <a:latin typeface="Arial"/>
                <a:cs typeface="Arial"/>
              </a:rPr>
              <a:t>Tools</a:t>
            </a:r>
            <a:r>
              <a:rPr lang="de-DE" sz="1100" b="1" spc="-10" dirty="0" smtClean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„PflegekompetenzPlus“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arbeitet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Digitalisierung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Lehrinhalte,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Ausbildung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Standards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anzupassen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zeitgemäße </a:t>
            </a:r>
            <a:r>
              <a:rPr sz="1100" dirty="0">
                <a:latin typeface="Arial"/>
                <a:cs typeface="Arial"/>
              </a:rPr>
              <a:t>Lernmöglichkeiten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bieten.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bestehendes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/Lernmodul,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spc="-10" dirty="0">
                <a:latin typeface="Arial"/>
                <a:cs typeface="Arial"/>
              </a:rPr>
              <a:t>ethische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rechtliche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Aspekte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Pflegeausbildung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konzentriert,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überarbeitet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gestützten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modernisieren,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leicht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zugängliche Lernumgebung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bieten.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Das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Projektteam,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Auszubildenden,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Aufgabe,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das </a:t>
            </a:r>
            <a:r>
              <a:rPr sz="1100" dirty="0">
                <a:latin typeface="Arial"/>
                <a:cs typeface="Arial"/>
              </a:rPr>
              <a:t>Lehrmodul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überarbeiten,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ALT-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Videountertitel)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gestützte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nutzt,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Lernprozesse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unterstützen.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Datensicherheit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ethischen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Implikationen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KI-</a:t>
            </a:r>
            <a:r>
              <a:rPr sz="1100" dirty="0" smtClean="0">
                <a:latin typeface="Arial"/>
                <a:cs typeface="Arial"/>
              </a:rPr>
              <a:t>Nutzung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achten</a:t>
            </a:r>
            <a:r>
              <a:rPr sz="1100" spc="1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sicherstellen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dass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entwickelten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Materialien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den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Datenschutzanforderungen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entsprechen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Zudem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soll</a:t>
            </a:r>
            <a:r>
              <a:rPr sz="1100" spc="10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Modul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Möglichkeiten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kritischen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Reflexion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Gesundheitswesen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enthalten.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Lehrmodul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identifizieren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Inhalte,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gestützten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optimiert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 </a:t>
            </a:r>
            <a:r>
              <a:rPr sz="1100" dirty="0">
                <a:latin typeface="Arial"/>
                <a:cs typeface="Arial"/>
              </a:rPr>
              <a:t>automatisierte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Transkription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Videos,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Erstellung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Untertiteln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Generierung barrierefreier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Dokumente).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nächsten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geeignete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KI-</a:t>
            </a:r>
            <a:r>
              <a:rPr sz="1100" spc="-10" dirty="0">
                <a:latin typeface="Arial"/>
                <a:cs typeface="Arial"/>
              </a:rPr>
              <a:t>Anwendungen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aus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setzen diese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Anpassung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 Ende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 eine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Präsentation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Bericht,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Überarbeitungsprozess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Implementierung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spc="-10" dirty="0">
                <a:latin typeface="Arial"/>
                <a:cs typeface="Arial"/>
              </a:rPr>
              <a:t>KI-Anwendungen </a:t>
            </a:r>
            <a:r>
              <a:rPr sz="1100" dirty="0">
                <a:latin typeface="Arial"/>
                <a:cs typeface="Arial"/>
              </a:rPr>
              <a:t>darstellen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reflektieren.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Szenario und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buFont typeface="Arial"/>
              <a:buAutoNum type="arabicPeriod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Auswahl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eines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geeigneten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KI-Tools:</a:t>
            </a:r>
            <a:endParaRPr sz="1100" dirty="0">
              <a:latin typeface="Arial"/>
              <a:cs typeface="Arial"/>
            </a:endParaRPr>
          </a:p>
          <a:p>
            <a:pPr marL="469900" marR="5715" algn="just">
              <a:lnSpc>
                <a:spcPts val="1450"/>
              </a:lnSpc>
              <a:spcBef>
                <a:spcPts val="60"/>
              </a:spcBef>
              <a:tabLst>
                <a:tab pos="824230" algn="l"/>
                <a:tab pos="1931035" algn="l"/>
                <a:tab pos="2929890" algn="l"/>
                <a:tab pos="3904615" algn="l"/>
                <a:tab pos="4795520" algn="l"/>
                <a:tab pos="5281295" algn="l"/>
              </a:tabLst>
            </a:pPr>
            <a:r>
              <a:rPr sz="1100" spc="-25" dirty="0">
                <a:latin typeface="Arial"/>
                <a:cs typeface="Arial"/>
              </a:rPr>
              <a:t>Die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recherchieren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KI-gestützte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Tools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(</a:t>
            </a:r>
            <a:r>
              <a:rPr sz="1100" spc="-10" dirty="0">
                <a:latin typeface="Arial"/>
                <a:cs typeface="Arial"/>
              </a:rPr>
              <a:t>z</a:t>
            </a:r>
            <a:r>
              <a:rPr sz="1100" spc="-10" dirty="0" smtClean="0">
                <a:latin typeface="Arial"/>
                <a:cs typeface="Arial"/>
              </a:rPr>
              <a:t>.</a:t>
            </a:r>
            <a:r>
              <a:rPr lang="de-DE" sz="1100" spc="-10" dirty="0" smtClean="0">
                <a:latin typeface="Arial"/>
                <a:cs typeface="Arial"/>
              </a:rPr>
              <a:t> </a:t>
            </a:r>
            <a:r>
              <a:rPr sz="1100" spc="-10" dirty="0" smtClean="0">
                <a:latin typeface="Arial"/>
                <a:cs typeface="Arial"/>
              </a:rPr>
              <a:t>B</a:t>
            </a:r>
            <a:r>
              <a:rPr sz="1100" spc="-10" dirty="0">
                <a:latin typeface="Arial"/>
                <a:cs typeface="Arial"/>
              </a:rPr>
              <a:t>. automatische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Transkription,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Text-</a:t>
            </a:r>
            <a:r>
              <a:rPr sz="1100" dirty="0">
                <a:latin typeface="Arial"/>
                <a:cs typeface="Arial"/>
              </a:rPr>
              <a:t>to-</a:t>
            </a:r>
            <a:r>
              <a:rPr sz="1100" spc="-10" dirty="0">
                <a:latin typeface="Arial"/>
                <a:cs typeface="Arial"/>
              </a:rPr>
              <a:t>Speech,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automatische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Untertitelerstellung)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und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entscheiden</a:t>
            </a:r>
            <a:r>
              <a:rPr sz="1100" spc="-4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Tool,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Lehrmoduls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passt.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prüfen,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eingesetzt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der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Materialien</a:t>
            </a:r>
            <a:r>
              <a:rPr sz="1100" spc="4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verbessern,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achten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darauf,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gewählten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Anwendungen </a:t>
            </a:r>
            <a:r>
              <a:rPr sz="1100" dirty="0">
                <a:latin typeface="Arial"/>
                <a:cs typeface="Arial"/>
              </a:rPr>
              <a:t>datenschutzkonform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spcBef>
                <a:spcPts val="75"/>
              </a:spcBef>
              <a:buFont typeface="Arial"/>
              <a:buAutoNum type="arabicPeriod" startAt="2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Überarbeitung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Implementierung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Inhalte: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14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wendet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ausgewählte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KI-Tool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an,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</a:t>
            </a:r>
            <a:r>
              <a:rPr sz="1100" spc="-10" dirty="0" smtClean="0">
                <a:latin typeface="Arial"/>
                <a:cs typeface="Arial"/>
              </a:rPr>
              <a:t>-</a:t>
            </a:r>
            <a:r>
              <a:rPr sz="1100" dirty="0" smtClean="0">
                <a:latin typeface="Arial"/>
                <a:cs typeface="Arial"/>
              </a:rPr>
              <a:t>/</a:t>
            </a:r>
            <a:r>
              <a:rPr sz="1100" dirty="0">
                <a:latin typeface="Arial"/>
                <a:cs typeface="Arial"/>
              </a:rPr>
              <a:t>Lernmoduls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optimieren.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erstell</a:t>
            </a:r>
            <a:r>
              <a:rPr lang="de-DE" sz="1100" dirty="0" smtClean="0">
                <a:latin typeface="Arial"/>
                <a:cs typeface="Arial"/>
              </a:rPr>
              <a:t>t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Transkriptionstool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Untertitel</a:t>
            </a:r>
            <a:r>
              <a:rPr sz="1100" spc="7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Lehrvideos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füg</a:t>
            </a:r>
            <a:r>
              <a:rPr lang="de-DE" sz="1100" dirty="0" smtClean="0">
                <a:latin typeface="Arial"/>
                <a:cs typeface="Arial"/>
              </a:rPr>
              <a:t>t</a:t>
            </a:r>
            <a:r>
              <a:rPr sz="1100" spc="7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ALT-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alle </a:t>
            </a:r>
            <a:r>
              <a:rPr sz="1100" dirty="0">
                <a:latin typeface="Arial"/>
                <a:cs typeface="Arial"/>
              </a:rPr>
              <a:t>grafischen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Elemente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hinzu.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</a:t>
            </a:r>
            <a:r>
              <a:rPr lang="de-DE" sz="1100" dirty="0" smtClean="0">
                <a:latin typeface="Arial"/>
                <a:cs typeface="Arial"/>
              </a:rPr>
              <a:t>t</a:t>
            </a:r>
            <a:r>
              <a:rPr sz="1100" spc="19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KI-basierte </a:t>
            </a:r>
            <a:r>
              <a:rPr sz="1100" dirty="0">
                <a:latin typeface="Arial"/>
                <a:cs typeface="Arial"/>
              </a:rPr>
              <a:t>Suchmaschinen,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aktuelle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wissenschaftliche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Artikel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spc="-10" dirty="0">
                <a:latin typeface="Arial"/>
                <a:cs typeface="Arial"/>
              </a:rPr>
              <a:t>Pflegeausbildung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finden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integrieren</a:t>
            </a:r>
            <a:r>
              <a:rPr sz="1100" spc="-10" dirty="0" smtClean="0">
                <a:latin typeface="Arial"/>
                <a:cs typeface="Arial"/>
              </a:rPr>
              <a:t>.</a:t>
            </a:r>
          </a:p>
          <a:p>
            <a:pPr marL="466725" indent="-225425" algn="just">
              <a:lnSpc>
                <a:spcPct val="100000"/>
              </a:lnSpc>
              <a:spcBef>
                <a:spcPts val="115"/>
              </a:spcBef>
              <a:buFont typeface="Arial"/>
              <a:buAutoNum type="arabicPeriod" startAt="3"/>
              <a:tabLst>
                <a:tab pos="466725" algn="l"/>
              </a:tabLst>
            </a:pPr>
            <a:r>
              <a:rPr sz="1100" b="1" spc="-10" dirty="0" smtClean="0">
                <a:latin typeface="Arial"/>
                <a:cs typeface="Arial"/>
              </a:rPr>
              <a:t>Kritische Reflexion </a:t>
            </a:r>
            <a:r>
              <a:rPr sz="1100" b="1" dirty="0" smtClean="0">
                <a:latin typeface="Arial"/>
                <a:cs typeface="Arial"/>
              </a:rPr>
              <a:t>der</a:t>
            </a:r>
            <a:r>
              <a:rPr sz="1100" b="1" spc="-10" dirty="0" smtClean="0">
                <a:latin typeface="Arial"/>
                <a:cs typeface="Arial"/>
              </a:rPr>
              <a:t> KI-Nutzung: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88684" y="9947561"/>
            <a:ext cx="89535" cy="15367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spc="-50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5821"/>
            <a:ext cx="1753867" cy="41894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8944" y="440964"/>
            <a:ext cx="9251950" cy="1395532"/>
          </a:xfrm>
          <a:prstGeom prst="rect">
            <a:avLst/>
          </a:prstGeom>
        </p:spPr>
        <p:txBody>
          <a:bodyPr vert="horz" wrap="square" lIns="0" tIns="261472" rIns="0" bIns="0" rtlCol="0">
            <a:spAutoFit/>
          </a:bodyPr>
          <a:lstStyle/>
          <a:p>
            <a:pPr marL="582295" marR="5080">
              <a:lnSpc>
                <a:spcPts val="4420"/>
              </a:lnSpc>
              <a:spcBef>
                <a:spcPts val="45"/>
              </a:spcBef>
            </a:pPr>
            <a:r>
              <a:rPr lang="de-DE" sz="3600" spc="240" dirty="0" smtClean="0">
                <a:solidFill>
                  <a:srgbClr val="3E3BCF"/>
                </a:solidFill>
                <a:latin typeface="Book Antiqua"/>
                <a:cs typeface="Book Antiqua"/>
              </a:rPr>
              <a:t>Erstellung einer digitalen Kommunikationsstrategie</a:t>
            </a:r>
            <a:endParaRPr sz="3550" dirty="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3236" y="2265680"/>
            <a:ext cx="3716020" cy="1482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49475">
              <a:lnSpc>
                <a:spcPct val="100000"/>
              </a:lnSpc>
              <a:spcBef>
                <a:spcPts val="100"/>
              </a:spcBef>
            </a:pPr>
            <a:r>
              <a:rPr sz="1750" b="1" spc="90" dirty="0">
                <a:solidFill>
                  <a:srgbClr val="252323"/>
                </a:solidFill>
                <a:latin typeface="Garamond"/>
                <a:cs typeface="Garamond"/>
              </a:rPr>
              <a:t>Wahl</a:t>
            </a:r>
            <a:r>
              <a:rPr sz="1750" b="1" spc="-15" dirty="0">
                <a:solidFill>
                  <a:srgbClr val="252323"/>
                </a:solidFill>
                <a:latin typeface="Garamond"/>
                <a:cs typeface="Garamond"/>
              </a:rPr>
              <a:t> </a:t>
            </a:r>
            <a:r>
              <a:rPr sz="1750" b="1" spc="70" dirty="0">
                <a:solidFill>
                  <a:srgbClr val="252323"/>
                </a:solidFill>
                <a:latin typeface="Garamond"/>
                <a:cs typeface="Garamond"/>
              </a:rPr>
              <a:t>der</a:t>
            </a:r>
            <a:r>
              <a:rPr sz="1750" b="1" spc="-5" dirty="0">
                <a:solidFill>
                  <a:srgbClr val="252323"/>
                </a:solidFill>
                <a:latin typeface="Garamond"/>
                <a:cs typeface="Garamond"/>
              </a:rPr>
              <a:t> </a:t>
            </a:r>
            <a:r>
              <a:rPr sz="1750" b="1" spc="55" dirty="0">
                <a:solidFill>
                  <a:srgbClr val="252323"/>
                </a:solidFill>
                <a:latin typeface="Garamond"/>
                <a:cs typeface="Garamond"/>
              </a:rPr>
              <a:t>Tools</a:t>
            </a:r>
            <a:endParaRPr sz="1750" dirty="0">
              <a:latin typeface="Garamond"/>
              <a:cs typeface="Garamond"/>
            </a:endParaRPr>
          </a:p>
          <a:p>
            <a:pPr marL="12700" marR="6985" indent="122555" algn="r">
              <a:lnSpc>
                <a:spcPct val="131500"/>
              </a:lnSpc>
              <a:spcBef>
                <a:spcPts val="795"/>
              </a:spcBef>
            </a:pP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Wählen</a:t>
            </a:r>
            <a:r>
              <a:rPr sz="1350" spc="2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2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geeignete</a:t>
            </a:r>
            <a:r>
              <a:rPr sz="1350" spc="2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</a:t>
            </a:r>
            <a:r>
              <a:rPr sz="1350" spc="2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Werkzeuge</a:t>
            </a:r>
            <a:r>
              <a:rPr sz="1350" spc="204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252323"/>
                </a:solidFill>
                <a:latin typeface="Tahoma"/>
                <a:cs typeface="Tahoma"/>
              </a:rPr>
              <a:t>für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Kommunikation</a:t>
            </a:r>
            <a:r>
              <a:rPr sz="1350" spc="2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2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Zusammenarbeit</a:t>
            </a:r>
            <a:r>
              <a:rPr sz="1350" spc="2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in</a:t>
            </a:r>
            <a:r>
              <a:rPr sz="1350" spc="22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Ihrem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Fachbereich</a:t>
            </a:r>
            <a:r>
              <a:rPr sz="135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aus,</a:t>
            </a:r>
            <a:r>
              <a:rPr sz="1350" spc="18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die</a:t>
            </a:r>
            <a:r>
              <a:rPr sz="135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den</a:t>
            </a:r>
            <a:r>
              <a:rPr sz="1350" spc="19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Bedürfnissen</a:t>
            </a:r>
            <a:r>
              <a:rPr sz="1350" spc="19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Ihrer</a:t>
            </a:r>
            <a:endParaRPr sz="1350" dirty="0">
              <a:latin typeface="Tahoma"/>
              <a:cs typeface="Tahoma"/>
            </a:endParaRPr>
          </a:p>
          <a:p>
            <a:pPr marR="6985" algn="r">
              <a:lnSpc>
                <a:spcPct val="100000"/>
              </a:lnSpc>
              <a:spcBef>
                <a:spcPts val="565"/>
              </a:spcBef>
            </a:pPr>
            <a:r>
              <a:rPr sz="1350" dirty="0" smtClean="0">
                <a:solidFill>
                  <a:srgbClr val="252323"/>
                </a:solidFill>
                <a:latin typeface="Tahoma"/>
                <a:cs typeface="Tahoma"/>
              </a:rPr>
              <a:t>Lernenden</a:t>
            </a:r>
            <a:r>
              <a:rPr lang="de-DE" sz="1350" spc="4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 smtClean="0">
                <a:solidFill>
                  <a:srgbClr val="252323"/>
                </a:solidFill>
                <a:latin typeface="Tahoma"/>
                <a:cs typeface="Tahoma"/>
              </a:rPr>
              <a:t>entsprechen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87450" y="4265168"/>
            <a:ext cx="3601720" cy="1205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6510">
              <a:lnSpc>
                <a:spcPct val="100000"/>
              </a:lnSpc>
              <a:spcBef>
                <a:spcPts val="100"/>
              </a:spcBef>
            </a:pPr>
            <a:r>
              <a:rPr sz="1750" b="1" dirty="0">
                <a:solidFill>
                  <a:srgbClr val="252323"/>
                </a:solidFill>
                <a:latin typeface="Garamond"/>
                <a:cs typeface="Garamond"/>
              </a:rPr>
              <a:t>Datenschutz</a:t>
            </a:r>
            <a:r>
              <a:rPr sz="1750" b="1" spc="395" dirty="0">
                <a:solidFill>
                  <a:srgbClr val="252323"/>
                </a:solidFill>
                <a:latin typeface="Garamond"/>
                <a:cs typeface="Garamond"/>
              </a:rPr>
              <a:t> </a:t>
            </a:r>
            <a:r>
              <a:rPr sz="1750" b="1" dirty="0">
                <a:solidFill>
                  <a:srgbClr val="252323"/>
                </a:solidFill>
                <a:latin typeface="Garamond"/>
                <a:cs typeface="Garamond"/>
              </a:rPr>
              <a:t>und</a:t>
            </a:r>
            <a:r>
              <a:rPr sz="1750" b="1" spc="380" dirty="0">
                <a:solidFill>
                  <a:srgbClr val="252323"/>
                </a:solidFill>
                <a:latin typeface="Garamond"/>
                <a:cs typeface="Garamond"/>
              </a:rPr>
              <a:t> </a:t>
            </a:r>
            <a:r>
              <a:rPr sz="1750" b="1" spc="-20" dirty="0">
                <a:solidFill>
                  <a:srgbClr val="252323"/>
                </a:solidFill>
                <a:latin typeface="Garamond"/>
                <a:cs typeface="Garamond"/>
              </a:rPr>
              <a:t>Ethik</a:t>
            </a:r>
            <a:endParaRPr sz="1750">
              <a:latin typeface="Garamond"/>
              <a:cs typeface="Garamond"/>
            </a:endParaRPr>
          </a:p>
          <a:p>
            <a:pPr marL="170815" marR="6350" indent="-158750" algn="just">
              <a:lnSpc>
                <a:spcPct val="133700"/>
              </a:lnSpc>
              <a:spcBef>
                <a:spcPts val="690"/>
              </a:spcBef>
            </a:pP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Berücksichtigen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sorgfältig</a:t>
            </a:r>
            <a:r>
              <a:rPr sz="1350" spc="-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die</a:t>
            </a:r>
            <a:r>
              <a:rPr sz="1350" spc="-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geltenden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Datenschutzbestimmungen</a:t>
            </a:r>
            <a:r>
              <a:rPr sz="1350" spc="27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7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26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ethische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Aspekte</a:t>
            </a:r>
            <a:r>
              <a:rPr sz="1350" spc="2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bei</a:t>
            </a:r>
            <a:r>
              <a:rPr sz="1350" spc="2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350" spc="2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Nutzung</a:t>
            </a:r>
            <a:r>
              <a:rPr sz="1350" spc="21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digitaler</a:t>
            </a:r>
            <a:r>
              <a:rPr sz="1350" spc="22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Medien.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4893" y="3123692"/>
            <a:ext cx="3576954" cy="1205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60" dirty="0">
                <a:solidFill>
                  <a:srgbClr val="252323"/>
                </a:solidFill>
                <a:latin typeface="Garamond"/>
                <a:cs typeface="Garamond"/>
              </a:rPr>
              <a:t>Kommunikationsregeln</a:t>
            </a:r>
            <a:endParaRPr sz="1750">
              <a:latin typeface="Garamond"/>
              <a:cs typeface="Garamond"/>
            </a:endParaRPr>
          </a:p>
          <a:p>
            <a:pPr marL="12700" marR="5080">
              <a:lnSpc>
                <a:spcPct val="131500"/>
              </a:lnSpc>
              <a:spcBef>
                <a:spcPts val="795"/>
              </a:spcBef>
            </a:pP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Legen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Sie klare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Richtlinien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30" dirty="0">
                <a:solidFill>
                  <a:srgbClr val="252323"/>
                </a:solidFill>
                <a:latin typeface="Tahoma"/>
                <a:cs typeface="Tahoma"/>
              </a:rPr>
              <a:t>für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Verhaltensweisen</a:t>
            </a:r>
            <a:r>
              <a:rPr sz="1350" spc="70" dirty="0">
                <a:solidFill>
                  <a:srgbClr val="252323"/>
                </a:solidFill>
                <a:latin typeface="Tahoma"/>
                <a:cs typeface="Tahoma"/>
              </a:rPr>
              <a:t> und</a:t>
            </a:r>
            <a:r>
              <a:rPr sz="1350" spc="65" dirty="0">
                <a:solidFill>
                  <a:srgbClr val="252323"/>
                </a:solidFill>
                <a:latin typeface="Tahoma"/>
                <a:cs typeface="Tahoma"/>
              </a:rPr>
              <a:t> den</a:t>
            </a:r>
            <a:r>
              <a:rPr sz="1350" spc="7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professionellen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Umgang</a:t>
            </a:r>
            <a:r>
              <a:rPr sz="1350" spc="1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in</a:t>
            </a:r>
            <a:r>
              <a:rPr sz="1350" spc="1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350" spc="1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digitalen</a:t>
            </a:r>
            <a:r>
              <a:rPr sz="1350" spc="1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Kommunikation</a:t>
            </a:r>
            <a:r>
              <a:rPr sz="1350" spc="1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fest.</a:t>
            </a:r>
            <a:endParaRPr sz="135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945377" y="2130868"/>
            <a:ext cx="1548130" cy="3552825"/>
            <a:chOff x="4945377" y="2130868"/>
            <a:chExt cx="1548130" cy="3552825"/>
          </a:xfrm>
        </p:grpSpPr>
        <p:sp>
          <p:nvSpPr>
            <p:cNvPr id="8" name="object 8"/>
            <p:cNvSpPr/>
            <p:nvPr/>
          </p:nvSpPr>
          <p:spPr>
            <a:xfrm>
              <a:off x="4945367" y="2130869"/>
              <a:ext cx="779145" cy="3552825"/>
            </a:xfrm>
            <a:custGeom>
              <a:avLst/>
              <a:gdLst/>
              <a:ahLst/>
              <a:cxnLst/>
              <a:rect l="l" t="t" r="r" b="b"/>
              <a:pathLst>
                <a:path w="779145" h="3552825">
                  <a:moveTo>
                    <a:pt x="600075" y="387896"/>
                  </a:moveTo>
                  <a:lnTo>
                    <a:pt x="599135" y="385648"/>
                  </a:lnTo>
                  <a:lnTo>
                    <a:pt x="595414" y="381927"/>
                  </a:lnTo>
                  <a:lnTo>
                    <a:pt x="593178" y="381000"/>
                  </a:lnTo>
                  <a:lnTo>
                    <a:pt x="6883" y="381000"/>
                  </a:lnTo>
                  <a:lnTo>
                    <a:pt x="4648" y="381927"/>
                  </a:lnTo>
                  <a:lnTo>
                    <a:pt x="927" y="385648"/>
                  </a:lnTo>
                  <a:lnTo>
                    <a:pt x="0" y="387896"/>
                  </a:lnTo>
                  <a:lnTo>
                    <a:pt x="0" y="393153"/>
                  </a:lnTo>
                  <a:lnTo>
                    <a:pt x="927" y="395401"/>
                  </a:lnTo>
                  <a:lnTo>
                    <a:pt x="4648" y="399122"/>
                  </a:lnTo>
                  <a:lnTo>
                    <a:pt x="6883" y="400050"/>
                  </a:lnTo>
                  <a:lnTo>
                    <a:pt x="593178" y="400050"/>
                  </a:lnTo>
                  <a:lnTo>
                    <a:pt x="595414" y="399122"/>
                  </a:lnTo>
                  <a:lnTo>
                    <a:pt x="599135" y="395401"/>
                  </a:lnTo>
                  <a:lnTo>
                    <a:pt x="600075" y="393153"/>
                  </a:lnTo>
                  <a:lnTo>
                    <a:pt x="600075" y="387896"/>
                  </a:lnTo>
                  <a:close/>
                </a:path>
                <a:path w="779145" h="3552825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3545941"/>
                  </a:lnTo>
                  <a:lnTo>
                    <a:pt x="760526" y="3548176"/>
                  </a:lnTo>
                  <a:lnTo>
                    <a:pt x="764260" y="3551898"/>
                  </a:lnTo>
                  <a:lnTo>
                    <a:pt x="766508" y="3552825"/>
                  </a:lnTo>
                  <a:lnTo>
                    <a:pt x="771766" y="3552825"/>
                  </a:lnTo>
                  <a:lnTo>
                    <a:pt x="774014" y="3551898"/>
                  </a:lnTo>
                  <a:lnTo>
                    <a:pt x="777735" y="3548176"/>
                  </a:lnTo>
                  <a:lnTo>
                    <a:pt x="778662" y="3545941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B0D3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531165" y="233565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319849" y="0"/>
                  </a:moveTo>
                  <a:lnTo>
                    <a:pt x="51612" y="0"/>
                  </a:lnTo>
                  <a:lnTo>
                    <a:pt x="48018" y="355"/>
                  </a:lnTo>
                  <a:lnTo>
                    <a:pt x="13614" y="18745"/>
                  </a:lnTo>
                  <a:lnTo>
                    <a:pt x="0" y="51625"/>
                  </a:lnTo>
                  <a:lnTo>
                    <a:pt x="0" y="319862"/>
                  </a:lnTo>
                  <a:lnTo>
                    <a:pt x="18745" y="357860"/>
                  </a:lnTo>
                  <a:lnTo>
                    <a:pt x="51612" y="371475"/>
                  </a:lnTo>
                  <a:lnTo>
                    <a:pt x="319849" y="371475"/>
                  </a:lnTo>
                  <a:lnTo>
                    <a:pt x="357847" y="352729"/>
                  </a:lnTo>
                  <a:lnTo>
                    <a:pt x="371475" y="319862"/>
                  </a:lnTo>
                  <a:lnTo>
                    <a:pt x="371475" y="51625"/>
                  </a:lnTo>
                  <a:lnTo>
                    <a:pt x="352717" y="13614"/>
                  </a:lnTo>
                  <a:lnTo>
                    <a:pt x="323443" y="355"/>
                  </a:lnTo>
                  <a:lnTo>
                    <a:pt x="319849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31166" y="233565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0" y="316229"/>
                  </a:moveTo>
                  <a:lnTo>
                    <a:pt x="0" y="55244"/>
                  </a:lnTo>
                  <a:lnTo>
                    <a:pt x="0" y="51625"/>
                  </a:lnTo>
                  <a:lnTo>
                    <a:pt x="342" y="48018"/>
                  </a:lnTo>
                  <a:lnTo>
                    <a:pt x="1054" y="44462"/>
                  </a:lnTo>
                  <a:lnTo>
                    <a:pt x="1765" y="40906"/>
                  </a:lnTo>
                  <a:lnTo>
                    <a:pt x="2806" y="37452"/>
                  </a:lnTo>
                  <a:lnTo>
                    <a:pt x="4203" y="34099"/>
                  </a:lnTo>
                  <a:lnTo>
                    <a:pt x="5588" y="30759"/>
                  </a:lnTo>
                  <a:lnTo>
                    <a:pt x="7289" y="27571"/>
                  </a:lnTo>
                  <a:lnTo>
                    <a:pt x="9309" y="24549"/>
                  </a:lnTo>
                  <a:lnTo>
                    <a:pt x="11315" y="21539"/>
                  </a:lnTo>
                  <a:lnTo>
                    <a:pt x="24549" y="9309"/>
                  </a:lnTo>
                  <a:lnTo>
                    <a:pt x="27559" y="7289"/>
                  </a:lnTo>
                  <a:lnTo>
                    <a:pt x="44462" y="1066"/>
                  </a:lnTo>
                  <a:lnTo>
                    <a:pt x="48018" y="355"/>
                  </a:lnTo>
                  <a:lnTo>
                    <a:pt x="51612" y="0"/>
                  </a:lnTo>
                  <a:lnTo>
                    <a:pt x="55244" y="0"/>
                  </a:lnTo>
                  <a:lnTo>
                    <a:pt x="316230" y="0"/>
                  </a:lnTo>
                  <a:lnTo>
                    <a:pt x="319849" y="0"/>
                  </a:lnTo>
                  <a:lnTo>
                    <a:pt x="323443" y="355"/>
                  </a:lnTo>
                  <a:lnTo>
                    <a:pt x="326999" y="1066"/>
                  </a:lnTo>
                  <a:lnTo>
                    <a:pt x="330555" y="1765"/>
                  </a:lnTo>
                  <a:lnTo>
                    <a:pt x="362153" y="24549"/>
                  </a:lnTo>
                  <a:lnTo>
                    <a:pt x="364172" y="27571"/>
                  </a:lnTo>
                  <a:lnTo>
                    <a:pt x="365874" y="30759"/>
                  </a:lnTo>
                  <a:lnTo>
                    <a:pt x="367258" y="34099"/>
                  </a:lnTo>
                  <a:lnTo>
                    <a:pt x="368655" y="37452"/>
                  </a:lnTo>
                  <a:lnTo>
                    <a:pt x="369697" y="40906"/>
                  </a:lnTo>
                  <a:lnTo>
                    <a:pt x="370408" y="44462"/>
                  </a:lnTo>
                  <a:lnTo>
                    <a:pt x="371119" y="48018"/>
                  </a:lnTo>
                  <a:lnTo>
                    <a:pt x="371475" y="51625"/>
                  </a:lnTo>
                  <a:lnTo>
                    <a:pt x="371475" y="55244"/>
                  </a:lnTo>
                  <a:lnTo>
                    <a:pt x="371475" y="316229"/>
                  </a:lnTo>
                  <a:lnTo>
                    <a:pt x="371475" y="319862"/>
                  </a:lnTo>
                  <a:lnTo>
                    <a:pt x="371119" y="323443"/>
                  </a:lnTo>
                  <a:lnTo>
                    <a:pt x="370408" y="327012"/>
                  </a:lnTo>
                  <a:lnTo>
                    <a:pt x="369697" y="330568"/>
                  </a:lnTo>
                  <a:lnTo>
                    <a:pt x="368655" y="334022"/>
                  </a:lnTo>
                  <a:lnTo>
                    <a:pt x="367258" y="337375"/>
                  </a:lnTo>
                  <a:lnTo>
                    <a:pt x="365874" y="340728"/>
                  </a:lnTo>
                  <a:lnTo>
                    <a:pt x="364172" y="343903"/>
                  </a:lnTo>
                  <a:lnTo>
                    <a:pt x="362153" y="346925"/>
                  </a:lnTo>
                  <a:lnTo>
                    <a:pt x="360146" y="349935"/>
                  </a:lnTo>
                  <a:lnTo>
                    <a:pt x="326999" y="370408"/>
                  </a:lnTo>
                  <a:lnTo>
                    <a:pt x="319849" y="371474"/>
                  </a:lnTo>
                  <a:lnTo>
                    <a:pt x="316230" y="371474"/>
                  </a:lnTo>
                  <a:lnTo>
                    <a:pt x="55244" y="371474"/>
                  </a:lnTo>
                  <a:lnTo>
                    <a:pt x="51612" y="371474"/>
                  </a:lnTo>
                  <a:lnTo>
                    <a:pt x="48018" y="371119"/>
                  </a:lnTo>
                  <a:lnTo>
                    <a:pt x="44462" y="370408"/>
                  </a:lnTo>
                  <a:lnTo>
                    <a:pt x="40906" y="369709"/>
                  </a:lnTo>
                  <a:lnTo>
                    <a:pt x="16179" y="355295"/>
                  </a:lnTo>
                  <a:lnTo>
                    <a:pt x="13614" y="352729"/>
                  </a:lnTo>
                  <a:lnTo>
                    <a:pt x="11315" y="349935"/>
                  </a:lnTo>
                  <a:lnTo>
                    <a:pt x="9309" y="346925"/>
                  </a:lnTo>
                  <a:lnTo>
                    <a:pt x="7289" y="343903"/>
                  </a:lnTo>
                  <a:lnTo>
                    <a:pt x="5588" y="340728"/>
                  </a:lnTo>
                  <a:lnTo>
                    <a:pt x="4203" y="337375"/>
                  </a:lnTo>
                  <a:lnTo>
                    <a:pt x="2806" y="334022"/>
                  </a:lnTo>
                  <a:lnTo>
                    <a:pt x="1765" y="330568"/>
                  </a:lnTo>
                  <a:lnTo>
                    <a:pt x="1054" y="327012"/>
                  </a:lnTo>
                  <a:lnTo>
                    <a:pt x="342" y="323443"/>
                  </a:lnTo>
                  <a:lnTo>
                    <a:pt x="0" y="319862"/>
                  </a:lnTo>
                  <a:lnTo>
                    <a:pt x="0" y="316229"/>
                  </a:lnTo>
                  <a:close/>
                </a:path>
              </a:pathLst>
            </a:custGeom>
            <a:ln w="9525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893115" y="336911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B0D3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526403" y="3192905"/>
              <a:ext cx="381000" cy="371475"/>
            </a:xfrm>
            <a:custGeom>
              <a:avLst/>
              <a:gdLst/>
              <a:ahLst/>
              <a:cxnLst/>
              <a:rect l="l" t="t" r="r" b="b"/>
              <a:pathLst>
                <a:path w="381000" h="371475">
                  <a:moveTo>
                    <a:pt x="329374" y="0"/>
                  </a:moveTo>
                  <a:lnTo>
                    <a:pt x="51612" y="0"/>
                  </a:lnTo>
                  <a:lnTo>
                    <a:pt x="48018" y="355"/>
                  </a:lnTo>
                  <a:lnTo>
                    <a:pt x="13614" y="18745"/>
                  </a:lnTo>
                  <a:lnTo>
                    <a:pt x="0" y="51612"/>
                  </a:lnTo>
                  <a:lnTo>
                    <a:pt x="0" y="319862"/>
                  </a:lnTo>
                  <a:lnTo>
                    <a:pt x="18745" y="357860"/>
                  </a:lnTo>
                  <a:lnTo>
                    <a:pt x="51612" y="371475"/>
                  </a:lnTo>
                  <a:lnTo>
                    <a:pt x="329374" y="371475"/>
                  </a:lnTo>
                  <a:lnTo>
                    <a:pt x="367372" y="352729"/>
                  </a:lnTo>
                  <a:lnTo>
                    <a:pt x="381000" y="319862"/>
                  </a:lnTo>
                  <a:lnTo>
                    <a:pt x="381000" y="51612"/>
                  </a:lnTo>
                  <a:lnTo>
                    <a:pt x="362242" y="13614"/>
                  </a:lnTo>
                  <a:lnTo>
                    <a:pt x="332968" y="355"/>
                  </a:lnTo>
                  <a:lnTo>
                    <a:pt x="329374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26403" y="3192905"/>
              <a:ext cx="381000" cy="371475"/>
            </a:xfrm>
            <a:custGeom>
              <a:avLst/>
              <a:gdLst/>
              <a:ahLst/>
              <a:cxnLst/>
              <a:rect l="l" t="t" r="r" b="b"/>
              <a:pathLst>
                <a:path w="381000" h="371475">
                  <a:moveTo>
                    <a:pt x="0" y="316229"/>
                  </a:moveTo>
                  <a:lnTo>
                    <a:pt x="0" y="55244"/>
                  </a:lnTo>
                  <a:lnTo>
                    <a:pt x="0" y="51612"/>
                  </a:lnTo>
                  <a:lnTo>
                    <a:pt x="342" y="48018"/>
                  </a:lnTo>
                  <a:lnTo>
                    <a:pt x="1054" y="44462"/>
                  </a:lnTo>
                  <a:lnTo>
                    <a:pt x="1765" y="40906"/>
                  </a:lnTo>
                  <a:lnTo>
                    <a:pt x="2806" y="37452"/>
                  </a:lnTo>
                  <a:lnTo>
                    <a:pt x="4203" y="34099"/>
                  </a:lnTo>
                  <a:lnTo>
                    <a:pt x="5588" y="30759"/>
                  </a:lnTo>
                  <a:lnTo>
                    <a:pt x="7289" y="27571"/>
                  </a:lnTo>
                  <a:lnTo>
                    <a:pt x="9309" y="24549"/>
                  </a:lnTo>
                  <a:lnTo>
                    <a:pt x="11315" y="21539"/>
                  </a:lnTo>
                  <a:lnTo>
                    <a:pt x="24549" y="9309"/>
                  </a:lnTo>
                  <a:lnTo>
                    <a:pt x="27559" y="7289"/>
                  </a:lnTo>
                  <a:lnTo>
                    <a:pt x="30746" y="5587"/>
                  </a:lnTo>
                  <a:lnTo>
                    <a:pt x="34099" y="4203"/>
                  </a:lnTo>
                  <a:lnTo>
                    <a:pt x="37452" y="2819"/>
                  </a:lnTo>
                  <a:lnTo>
                    <a:pt x="40906" y="1765"/>
                  </a:lnTo>
                  <a:lnTo>
                    <a:pt x="44462" y="1066"/>
                  </a:lnTo>
                  <a:lnTo>
                    <a:pt x="48018" y="355"/>
                  </a:lnTo>
                  <a:lnTo>
                    <a:pt x="51612" y="0"/>
                  </a:lnTo>
                  <a:lnTo>
                    <a:pt x="55244" y="0"/>
                  </a:lnTo>
                  <a:lnTo>
                    <a:pt x="325755" y="0"/>
                  </a:lnTo>
                  <a:lnTo>
                    <a:pt x="329374" y="0"/>
                  </a:lnTo>
                  <a:lnTo>
                    <a:pt x="332968" y="355"/>
                  </a:lnTo>
                  <a:lnTo>
                    <a:pt x="336524" y="1066"/>
                  </a:lnTo>
                  <a:lnTo>
                    <a:pt x="340080" y="1765"/>
                  </a:lnTo>
                  <a:lnTo>
                    <a:pt x="343535" y="2819"/>
                  </a:lnTo>
                  <a:lnTo>
                    <a:pt x="346887" y="4203"/>
                  </a:lnTo>
                  <a:lnTo>
                    <a:pt x="350240" y="5587"/>
                  </a:lnTo>
                  <a:lnTo>
                    <a:pt x="353428" y="7289"/>
                  </a:lnTo>
                  <a:lnTo>
                    <a:pt x="356438" y="9309"/>
                  </a:lnTo>
                  <a:lnTo>
                    <a:pt x="359460" y="11328"/>
                  </a:lnTo>
                  <a:lnTo>
                    <a:pt x="371678" y="24549"/>
                  </a:lnTo>
                  <a:lnTo>
                    <a:pt x="373697" y="27571"/>
                  </a:lnTo>
                  <a:lnTo>
                    <a:pt x="375399" y="30759"/>
                  </a:lnTo>
                  <a:lnTo>
                    <a:pt x="376783" y="34099"/>
                  </a:lnTo>
                  <a:lnTo>
                    <a:pt x="378180" y="37452"/>
                  </a:lnTo>
                  <a:lnTo>
                    <a:pt x="379222" y="40906"/>
                  </a:lnTo>
                  <a:lnTo>
                    <a:pt x="379933" y="44462"/>
                  </a:lnTo>
                  <a:lnTo>
                    <a:pt x="380644" y="48018"/>
                  </a:lnTo>
                  <a:lnTo>
                    <a:pt x="381000" y="51612"/>
                  </a:lnTo>
                  <a:lnTo>
                    <a:pt x="381000" y="55244"/>
                  </a:lnTo>
                  <a:lnTo>
                    <a:pt x="381000" y="316229"/>
                  </a:lnTo>
                  <a:lnTo>
                    <a:pt x="381000" y="319862"/>
                  </a:lnTo>
                  <a:lnTo>
                    <a:pt x="380644" y="323443"/>
                  </a:lnTo>
                  <a:lnTo>
                    <a:pt x="379933" y="327012"/>
                  </a:lnTo>
                  <a:lnTo>
                    <a:pt x="379222" y="330568"/>
                  </a:lnTo>
                  <a:lnTo>
                    <a:pt x="378180" y="334022"/>
                  </a:lnTo>
                  <a:lnTo>
                    <a:pt x="376783" y="337375"/>
                  </a:lnTo>
                  <a:lnTo>
                    <a:pt x="375399" y="340728"/>
                  </a:lnTo>
                  <a:lnTo>
                    <a:pt x="373697" y="343903"/>
                  </a:lnTo>
                  <a:lnTo>
                    <a:pt x="371678" y="346913"/>
                  </a:lnTo>
                  <a:lnTo>
                    <a:pt x="369671" y="349935"/>
                  </a:lnTo>
                  <a:lnTo>
                    <a:pt x="336524" y="370408"/>
                  </a:lnTo>
                  <a:lnTo>
                    <a:pt x="332968" y="371119"/>
                  </a:lnTo>
                  <a:lnTo>
                    <a:pt x="329374" y="371474"/>
                  </a:lnTo>
                  <a:lnTo>
                    <a:pt x="325755" y="371474"/>
                  </a:lnTo>
                  <a:lnTo>
                    <a:pt x="55244" y="371474"/>
                  </a:lnTo>
                  <a:lnTo>
                    <a:pt x="51612" y="371474"/>
                  </a:lnTo>
                  <a:lnTo>
                    <a:pt x="48018" y="371119"/>
                  </a:lnTo>
                  <a:lnTo>
                    <a:pt x="44462" y="370408"/>
                  </a:lnTo>
                  <a:lnTo>
                    <a:pt x="40906" y="369709"/>
                  </a:lnTo>
                  <a:lnTo>
                    <a:pt x="9309" y="346913"/>
                  </a:lnTo>
                  <a:lnTo>
                    <a:pt x="7289" y="343903"/>
                  </a:lnTo>
                  <a:lnTo>
                    <a:pt x="5588" y="340728"/>
                  </a:lnTo>
                  <a:lnTo>
                    <a:pt x="4203" y="337375"/>
                  </a:lnTo>
                  <a:lnTo>
                    <a:pt x="2806" y="334022"/>
                  </a:lnTo>
                  <a:lnTo>
                    <a:pt x="1765" y="330568"/>
                  </a:lnTo>
                  <a:lnTo>
                    <a:pt x="1054" y="327012"/>
                  </a:lnTo>
                  <a:lnTo>
                    <a:pt x="342" y="323443"/>
                  </a:lnTo>
                  <a:lnTo>
                    <a:pt x="0" y="319862"/>
                  </a:lnTo>
                  <a:lnTo>
                    <a:pt x="0" y="316229"/>
                  </a:lnTo>
                  <a:close/>
                </a:path>
              </a:pathLst>
            </a:custGeom>
            <a:ln w="9525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45377" y="4502593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B0D3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31165" y="4326380"/>
              <a:ext cx="371475" cy="381000"/>
            </a:xfrm>
            <a:custGeom>
              <a:avLst/>
              <a:gdLst/>
              <a:ahLst/>
              <a:cxnLst/>
              <a:rect l="l" t="t" r="r" b="b"/>
              <a:pathLst>
                <a:path w="371475" h="381000">
                  <a:moveTo>
                    <a:pt x="319849" y="0"/>
                  </a:moveTo>
                  <a:lnTo>
                    <a:pt x="51612" y="0"/>
                  </a:lnTo>
                  <a:lnTo>
                    <a:pt x="48018" y="355"/>
                  </a:lnTo>
                  <a:lnTo>
                    <a:pt x="13614" y="18745"/>
                  </a:lnTo>
                  <a:lnTo>
                    <a:pt x="0" y="51612"/>
                  </a:lnTo>
                  <a:lnTo>
                    <a:pt x="0" y="329387"/>
                  </a:lnTo>
                  <a:lnTo>
                    <a:pt x="18745" y="367385"/>
                  </a:lnTo>
                  <a:lnTo>
                    <a:pt x="51612" y="381000"/>
                  </a:lnTo>
                  <a:lnTo>
                    <a:pt x="319849" y="381000"/>
                  </a:lnTo>
                  <a:lnTo>
                    <a:pt x="357847" y="362254"/>
                  </a:lnTo>
                  <a:lnTo>
                    <a:pt x="371475" y="329387"/>
                  </a:lnTo>
                  <a:lnTo>
                    <a:pt x="371475" y="51612"/>
                  </a:lnTo>
                  <a:lnTo>
                    <a:pt x="352717" y="13614"/>
                  </a:lnTo>
                  <a:lnTo>
                    <a:pt x="323443" y="355"/>
                  </a:lnTo>
                  <a:lnTo>
                    <a:pt x="319849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31166" y="4326380"/>
              <a:ext cx="371475" cy="381000"/>
            </a:xfrm>
            <a:custGeom>
              <a:avLst/>
              <a:gdLst/>
              <a:ahLst/>
              <a:cxnLst/>
              <a:rect l="l" t="t" r="r" b="b"/>
              <a:pathLst>
                <a:path w="371475" h="381000">
                  <a:moveTo>
                    <a:pt x="0" y="325755"/>
                  </a:moveTo>
                  <a:lnTo>
                    <a:pt x="0" y="55245"/>
                  </a:lnTo>
                  <a:lnTo>
                    <a:pt x="0" y="51612"/>
                  </a:lnTo>
                  <a:lnTo>
                    <a:pt x="342" y="48018"/>
                  </a:lnTo>
                  <a:lnTo>
                    <a:pt x="1054" y="44462"/>
                  </a:lnTo>
                  <a:lnTo>
                    <a:pt x="1765" y="40906"/>
                  </a:lnTo>
                  <a:lnTo>
                    <a:pt x="2806" y="37452"/>
                  </a:lnTo>
                  <a:lnTo>
                    <a:pt x="4203" y="34099"/>
                  </a:lnTo>
                  <a:lnTo>
                    <a:pt x="5588" y="30759"/>
                  </a:lnTo>
                  <a:lnTo>
                    <a:pt x="7289" y="27571"/>
                  </a:lnTo>
                  <a:lnTo>
                    <a:pt x="9309" y="24549"/>
                  </a:lnTo>
                  <a:lnTo>
                    <a:pt x="11315" y="21539"/>
                  </a:lnTo>
                  <a:lnTo>
                    <a:pt x="24549" y="9309"/>
                  </a:lnTo>
                  <a:lnTo>
                    <a:pt x="27559" y="7289"/>
                  </a:lnTo>
                  <a:lnTo>
                    <a:pt x="44462" y="1066"/>
                  </a:lnTo>
                  <a:lnTo>
                    <a:pt x="48018" y="355"/>
                  </a:lnTo>
                  <a:lnTo>
                    <a:pt x="51612" y="0"/>
                  </a:lnTo>
                  <a:lnTo>
                    <a:pt x="55244" y="0"/>
                  </a:lnTo>
                  <a:lnTo>
                    <a:pt x="316230" y="0"/>
                  </a:lnTo>
                  <a:lnTo>
                    <a:pt x="319849" y="0"/>
                  </a:lnTo>
                  <a:lnTo>
                    <a:pt x="323443" y="355"/>
                  </a:lnTo>
                  <a:lnTo>
                    <a:pt x="326999" y="1066"/>
                  </a:lnTo>
                  <a:lnTo>
                    <a:pt x="330555" y="1765"/>
                  </a:lnTo>
                  <a:lnTo>
                    <a:pt x="362153" y="24549"/>
                  </a:lnTo>
                  <a:lnTo>
                    <a:pt x="367258" y="34099"/>
                  </a:lnTo>
                  <a:lnTo>
                    <a:pt x="368655" y="37452"/>
                  </a:lnTo>
                  <a:lnTo>
                    <a:pt x="369697" y="40906"/>
                  </a:lnTo>
                  <a:lnTo>
                    <a:pt x="370408" y="44462"/>
                  </a:lnTo>
                  <a:lnTo>
                    <a:pt x="371119" y="48018"/>
                  </a:lnTo>
                  <a:lnTo>
                    <a:pt x="371475" y="51612"/>
                  </a:lnTo>
                  <a:lnTo>
                    <a:pt x="371475" y="55245"/>
                  </a:lnTo>
                  <a:lnTo>
                    <a:pt x="371475" y="325755"/>
                  </a:lnTo>
                  <a:lnTo>
                    <a:pt x="371475" y="329387"/>
                  </a:lnTo>
                  <a:lnTo>
                    <a:pt x="371119" y="332968"/>
                  </a:lnTo>
                  <a:lnTo>
                    <a:pt x="370408" y="336537"/>
                  </a:lnTo>
                  <a:lnTo>
                    <a:pt x="369697" y="340093"/>
                  </a:lnTo>
                  <a:lnTo>
                    <a:pt x="368655" y="343547"/>
                  </a:lnTo>
                  <a:lnTo>
                    <a:pt x="367258" y="346900"/>
                  </a:lnTo>
                  <a:lnTo>
                    <a:pt x="365874" y="350253"/>
                  </a:lnTo>
                  <a:lnTo>
                    <a:pt x="364172" y="353428"/>
                  </a:lnTo>
                  <a:lnTo>
                    <a:pt x="362153" y="356438"/>
                  </a:lnTo>
                  <a:lnTo>
                    <a:pt x="360146" y="359460"/>
                  </a:lnTo>
                  <a:lnTo>
                    <a:pt x="326999" y="379933"/>
                  </a:lnTo>
                  <a:lnTo>
                    <a:pt x="323443" y="380644"/>
                  </a:lnTo>
                  <a:lnTo>
                    <a:pt x="319849" y="381000"/>
                  </a:lnTo>
                  <a:lnTo>
                    <a:pt x="316230" y="381000"/>
                  </a:lnTo>
                  <a:lnTo>
                    <a:pt x="55244" y="381000"/>
                  </a:lnTo>
                  <a:lnTo>
                    <a:pt x="51612" y="381000"/>
                  </a:lnTo>
                  <a:lnTo>
                    <a:pt x="48018" y="380644"/>
                  </a:lnTo>
                  <a:lnTo>
                    <a:pt x="44462" y="379933"/>
                  </a:lnTo>
                  <a:lnTo>
                    <a:pt x="40906" y="379234"/>
                  </a:lnTo>
                  <a:lnTo>
                    <a:pt x="9309" y="356438"/>
                  </a:lnTo>
                  <a:lnTo>
                    <a:pt x="7289" y="353428"/>
                  </a:lnTo>
                  <a:lnTo>
                    <a:pt x="5588" y="350253"/>
                  </a:lnTo>
                  <a:lnTo>
                    <a:pt x="4203" y="346900"/>
                  </a:lnTo>
                  <a:lnTo>
                    <a:pt x="2806" y="343547"/>
                  </a:lnTo>
                  <a:lnTo>
                    <a:pt x="1765" y="340093"/>
                  </a:lnTo>
                  <a:lnTo>
                    <a:pt x="1054" y="336537"/>
                  </a:lnTo>
                  <a:lnTo>
                    <a:pt x="342" y="332968"/>
                  </a:lnTo>
                  <a:lnTo>
                    <a:pt x="0" y="329387"/>
                  </a:lnTo>
                  <a:lnTo>
                    <a:pt x="0" y="325755"/>
                  </a:lnTo>
                  <a:close/>
                </a:path>
              </a:pathLst>
            </a:custGeom>
            <a:ln w="9525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63778" y="2425754"/>
              <a:ext cx="100558" cy="17099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4130" y="3283534"/>
              <a:ext cx="137833" cy="17098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42573" y="4417385"/>
              <a:ext cx="135483" cy="1750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5821"/>
            <a:ext cx="1753867" cy="41894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8700" y="3529330"/>
            <a:ext cx="4600575" cy="185737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200403" y="4373372"/>
            <a:ext cx="396621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einen</a:t>
            </a:r>
            <a:r>
              <a:rPr sz="1350" spc="22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sicheren</a:t>
            </a:r>
            <a:r>
              <a:rPr sz="1350" spc="2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digitalen</a:t>
            </a:r>
            <a:r>
              <a:rPr sz="1350" spc="2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Arbeitsplatz</a:t>
            </a:r>
            <a:r>
              <a:rPr sz="1350" spc="229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in</a:t>
            </a:r>
            <a:r>
              <a:rPr sz="1350" spc="2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350" spc="229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Lehre.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00725" y="3529330"/>
            <a:ext cx="4600575" cy="185737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9046" y="959916"/>
            <a:ext cx="8201153" cy="1050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900"/>
              </a:lnSpc>
              <a:spcBef>
                <a:spcPts val="100"/>
              </a:spcBef>
              <a:tabLst>
                <a:tab pos="3380104" algn="l"/>
                <a:tab pos="4216400" algn="l"/>
              </a:tabLst>
            </a:pPr>
            <a:r>
              <a:rPr lang="de-DE" sz="3200" spc="240" dirty="0" smtClean="0">
                <a:solidFill>
                  <a:srgbClr val="3E3BCF"/>
                </a:solidFill>
                <a:latin typeface="Book Antiqua"/>
                <a:cs typeface="Book Antiqua"/>
              </a:rPr>
              <a:t>Digitale Zusammenarbeit und Datensicherheit im Bildungsbereich</a:t>
            </a:r>
            <a:endParaRPr sz="3550" dirty="0">
              <a:latin typeface="Garamond"/>
              <a:cs typeface="Garamon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9047" y="2462999"/>
            <a:ext cx="9397365" cy="838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>
              <a:lnSpc>
                <a:spcPct val="131700"/>
              </a:lnSpc>
              <a:spcBef>
                <a:spcPts val="95"/>
              </a:spcBef>
            </a:pP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Entwickeln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20" dirty="0">
                <a:solidFill>
                  <a:srgbClr val="252323"/>
                </a:solidFill>
                <a:latin typeface="Tahoma"/>
                <a:cs typeface="Tahoma"/>
              </a:rPr>
              <a:t>Sie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auf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2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Grundlage der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gesammelten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Informationen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und</a:t>
            </a:r>
            <a:r>
              <a:rPr sz="1350" spc="3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20" dirty="0">
                <a:solidFill>
                  <a:srgbClr val="252323"/>
                </a:solidFill>
                <a:latin typeface="Tahoma"/>
                <a:cs typeface="Tahoma"/>
              </a:rPr>
              <a:t>Reflexionen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zu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20" dirty="0">
                <a:solidFill>
                  <a:srgbClr val="252323"/>
                </a:solidFill>
                <a:latin typeface="Tahoma"/>
                <a:cs typeface="Tahoma"/>
              </a:rPr>
              <a:t>KI-gestützten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Technologien</a:t>
            </a:r>
            <a:r>
              <a:rPr sz="1350" spc="5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im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Bildungsbereich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eine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Checkliste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für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digitale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Zusammenarbeit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eine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Übersicht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über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das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genutzte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Tool,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die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252323"/>
                </a:solidFill>
                <a:latin typeface="Tahoma"/>
                <a:cs typeface="Tahoma"/>
              </a:rPr>
              <a:t>Best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Practices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70" dirty="0">
                <a:solidFill>
                  <a:srgbClr val="252323"/>
                </a:solidFill>
                <a:latin typeface="Tahoma"/>
                <a:cs typeface="Tahoma"/>
              </a:rPr>
              <a:t>und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Sicherheitsstandards</a:t>
            </a:r>
            <a:r>
              <a:rPr sz="1350" spc="6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enthält.</a:t>
            </a:r>
            <a:endParaRPr sz="13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2983" y="2231387"/>
            <a:ext cx="9381490" cy="696595"/>
            <a:chOff x="1022983" y="2231387"/>
            <a:chExt cx="9381490" cy="696595"/>
          </a:xfrm>
        </p:grpSpPr>
        <p:sp>
          <p:nvSpPr>
            <p:cNvPr id="3" name="object 3"/>
            <p:cNvSpPr/>
            <p:nvPr/>
          </p:nvSpPr>
          <p:spPr>
            <a:xfrm>
              <a:off x="1028343" y="2236747"/>
              <a:ext cx="3122295" cy="685800"/>
            </a:xfrm>
            <a:custGeom>
              <a:avLst/>
              <a:gdLst/>
              <a:ahLst/>
              <a:cxnLst/>
              <a:rect l="l" t="t" r="r" b="b"/>
              <a:pathLst>
                <a:path w="3122295" h="685800">
                  <a:moveTo>
                    <a:pt x="2950375" y="0"/>
                  </a:moveTo>
                  <a:lnTo>
                    <a:pt x="0" y="0"/>
                  </a:lnTo>
                  <a:lnTo>
                    <a:pt x="171450" y="342900"/>
                  </a:lnTo>
                  <a:lnTo>
                    <a:pt x="0" y="685800"/>
                  </a:lnTo>
                  <a:lnTo>
                    <a:pt x="2950375" y="685800"/>
                  </a:lnTo>
                  <a:lnTo>
                    <a:pt x="3121825" y="342900"/>
                  </a:lnTo>
                  <a:lnTo>
                    <a:pt x="2950375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28343" y="2236747"/>
              <a:ext cx="3122295" cy="685800"/>
            </a:xfrm>
            <a:custGeom>
              <a:avLst/>
              <a:gdLst/>
              <a:ahLst/>
              <a:cxnLst/>
              <a:rect l="l" t="t" r="r" b="b"/>
              <a:pathLst>
                <a:path w="3122295" h="685800">
                  <a:moveTo>
                    <a:pt x="2950375" y="0"/>
                  </a:moveTo>
                  <a:lnTo>
                    <a:pt x="3121825" y="342900"/>
                  </a:lnTo>
                  <a:lnTo>
                    <a:pt x="2950375" y="685800"/>
                  </a:lnTo>
                  <a:lnTo>
                    <a:pt x="0" y="685800"/>
                  </a:lnTo>
                  <a:lnTo>
                    <a:pt x="171450" y="342900"/>
                  </a:lnTo>
                  <a:lnTo>
                    <a:pt x="0" y="0"/>
                  </a:lnTo>
                  <a:lnTo>
                    <a:pt x="2950375" y="0"/>
                  </a:lnTo>
                  <a:close/>
                </a:path>
              </a:pathLst>
            </a:custGeom>
            <a:ln w="10718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52543" y="2236747"/>
              <a:ext cx="3122295" cy="685800"/>
            </a:xfrm>
            <a:custGeom>
              <a:avLst/>
              <a:gdLst/>
              <a:ahLst/>
              <a:cxnLst/>
              <a:rect l="l" t="t" r="r" b="b"/>
              <a:pathLst>
                <a:path w="3122295" h="685800">
                  <a:moveTo>
                    <a:pt x="2950375" y="0"/>
                  </a:moveTo>
                  <a:lnTo>
                    <a:pt x="0" y="0"/>
                  </a:lnTo>
                  <a:lnTo>
                    <a:pt x="171450" y="342900"/>
                  </a:lnTo>
                  <a:lnTo>
                    <a:pt x="0" y="685800"/>
                  </a:lnTo>
                  <a:lnTo>
                    <a:pt x="2950375" y="685800"/>
                  </a:lnTo>
                  <a:lnTo>
                    <a:pt x="3121825" y="342900"/>
                  </a:lnTo>
                  <a:lnTo>
                    <a:pt x="2950375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52543" y="2236747"/>
              <a:ext cx="3122295" cy="685800"/>
            </a:xfrm>
            <a:custGeom>
              <a:avLst/>
              <a:gdLst/>
              <a:ahLst/>
              <a:cxnLst/>
              <a:rect l="l" t="t" r="r" b="b"/>
              <a:pathLst>
                <a:path w="3122295" h="685800">
                  <a:moveTo>
                    <a:pt x="2950375" y="0"/>
                  </a:moveTo>
                  <a:lnTo>
                    <a:pt x="3121825" y="342900"/>
                  </a:lnTo>
                  <a:lnTo>
                    <a:pt x="2950375" y="685800"/>
                  </a:lnTo>
                  <a:lnTo>
                    <a:pt x="0" y="685800"/>
                  </a:lnTo>
                  <a:lnTo>
                    <a:pt x="171450" y="342900"/>
                  </a:lnTo>
                  <a:lnTo>
                    <a:pt x="0" y="0"/>
                  </a:lnTo>
                  <a:lnTo>
                    <a:pt x="2950375" y="0"/>
                  </a:lnTo>
                  <a:close/>
                </a:path>
              </a:pathLst>
            </a:custGeom>
            <a:ln w="10718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76743" y="2236747"/>
              <a:ext cx="3122295" cy="685800"/>
            </a:xfrm>
            <a:custGeom>
              <a:avLst/>
              <a:gdLst/>
              <a:ahLst/>
              <a:cxnLst/>
              <a:rect l="l" t="t" r="r" b="b"/>
              <a:pathLst>
                <a:path w="3122295" h="685800">
                  <a:moveTo>
                    <a:pt x="2950375" y="0"/>
                  </a:moveTo>
                  <a:lnTo>
                    <a:pt x="0" y="0"/>
                  </a:lnTo>
                  <a:lnTo>
                    <a:pt x="171450" y="342900"/>
                  </a:lnTo>
                  <a:lnTo>
                    <a:pt x="0" y="685800"/>
                  </a:lnTo>
                  <a:lnTo>
                    <a:pt x="2950375" y="685800"/>
                  </a:lnTo>
                  <a:lnTo>
                    <a:pt x="3121825" y="342900"/>
                  </a:lnTo>
                  <a:lnTo>
                    <a:pt x="2950375" y="0"/>
                  </a:lnTo>
                  <a:close/>
                </a:path>
              </a:pathLst>
            </a:custGeom>
            <a:solidFill>
              <a:srgbClr val="CC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276743" y="2236747"/>
              <a:ext cx="3122295" cy="685800"/>
            </a:xfrm>
            <a:custGeom>
              <a:avLst/>
              <a:gdLst/>
              <a:ahLst/>
              <a:cxnLst/>
              <a:rect l="l" t="t" r="r" b="b"/>
              <a:pathLst>
                <a:path w="3122295" h="685800">
                  <a:moveTo>
                    <a:pt x="2950375" y="0"/>
                  </a:moveTo>
                  <a:lnTo>
                    <a:pt x="3121825" y="342900"/>
                  </a:lnTo>
                  <a:lnTo>
                    <a:pt x="2950375" y="685800"/>
                  </a:lnTo>
                  <a:lnTo>
                    <a:pt x="0" y="685800"/>
                  </a:lnTo>
                  <a:lnTo>
                    <a:pt x="171450" y="342900"/>
                  </a:lnTo>
                  <a:lnTo>
                    <a:pt x="0" y="0"/>
                  </a:lnTo>
                  <a:lnTo>
                    <a:pt x="2950375" y="0"/>
                  </a:lnTo>
                  <a:close/>
                </a:path>
              </a:pathLst>
            </a:custGeom>
            <a:ln w="10718">
              <a:solidFill>
                <a:srgbClr val="B0D3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47645" y="2482608"/>
              <a:ext cx="131140" cy="1626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4541" y="2482111"/>
              <a:ext cx="95681" cy="1626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68078" y="2482615"/>
              <a:ext cx="128904" cy="166522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48944" y="440964"/>
            <a:ext cx="9251950" cy="1436013"/>
          </a:xfrm>
          <a:prstGeom prst="rect">
            <a:avLst/>
          </a:prstGeom>
        </p:spPr>
        <p:txBody>
          <a:bodyPr vert="horz" wrap="square" lIns="0" tIns="934445" rIns="0" bIns="0" rtlCol="0">
            <a:spAutoFit/>
          </a:bodyPr>
          <a:lstStyle/>
          <a:p>
            <a:pPr marL="582295">
              <a:lnSpc>
                <a:spcPct val="100000"/>
              </a:lnSpc>
              <a:spcBef>
                <a:spcPts val="100"/>
              </a:spcBef>
            </a:pPr>
            <a:r>
              <a:rPr lang="de-DE" sz="3200" spc="240" dirty="0" smtClean="0">
                <a:solidFill>
                  <a:srgbClr val="3E3BCF"/>
                </a:solidFill>
                <a:latin typeface="Book Antiqua"/>
                <a:cs typeface="Book Antiqua"/>
              </a:rPr>
              <a:t>Präsentation und Diskussion</a:t>
            </a:r>
            <a:endParaRPr sz="3550" dirty="0">
              <a:latin typeface="Garamond"/>
              <a:cs typeface="Garamon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90497" y="3152648"/>
            <a:ext cx="2509520" cy="929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90" dirty="0">
                <a:solidFill>
                  <a:srgbClr val="252323"/>
                </a:solidFill>
                <a:latin typeface="Garamond"/>
                <a:cs typeface="Garamond"/>
              </a:rPr>
              <a:t>Präsentation</a:t>
            </a:r>
            <a:endParaRPr sz="1750">
              <a:latin typeface="Garamond"/>
              <a:cs typeface="Garamond"/>
            </a:endParaRPr>
          </a:p>
          <a:p>
            <a:pPr marL="12700" marR="5080" indent="-635">
              <a:lnSpc>
                <a:spcPct val="133700"/>
              </a:lnSpc>
              <a:spcBef>
                <a:spcPts val="685"/>
              </a:spcBef>
            </a:pP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Präsentation</a:t>
            </a:r>
            <a:r>
              <a:rPr sz="1350" spc="11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der</a:t>
            </a:r>
            <a:r>
              <a:rPr sz="1350" spc="1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252323"/>
                </a:solidFill>
                <a:latin typeface="Tahoma"/>
                <a:cs typeface="Tahoma"/>
              </a:rPr>
              <a:t>Checkliste</a:t>
            </a:r>
            <a:r>
              <a:rPr sz="1350" spc="10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252323"/>
                </a:solidFill>
                <a:latin typeface="Tahoma"/>
                <a:cs typeface="Tahoma"/>
              </a:rPr>
              <a:t>für </a:t>
            </a:r>
            <a:r>
              <a:rPr sz="1350" spc="45" dirty="0">
                <a:solidFill>
                  <a:srgbClr val="252323"/>
                </a:solidFill>
                <a:latin typeface="Tahoma"/>
                <a:cs typeface="Tahoma"/>
              </a:rPr>
              <a:t>digitale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Zusammenarbeit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12411" y="3152648"/>
            <a:ext cx="2463800" cy="929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60" dirty="0">
                <a:solidFill>
                  <a:srgbClr val="252323"/>
                </a:solidFill>
                <a:latin typeface="Garamond"/>
                <a:cs typeface="Garamond"/>
              </a:rPr>
              <a:t>Diskussion</a:t>
            </a:r>
            <a:endParaRPr sz="1750">
              <a:latin typeface="Garamond"/>
              <a:cs typeface="Garamond"/>
            </a:endParaRPr>
          </a:p>
          <a:p>
            <a:pPr marL="12700" marR="5080" indent="-635">
              <a:lnSpc>
                <a:spcPct val="133700"/>
              </a:lnSpc>
              <a:spcBef>
                <a:spcPts val="685"/>
              </a:spcBef>
            </a:pPr>
            <a:r>
              <a:rPr sz="1350" spc="20" dirty="0">
                <a:solidFill>
                  <a:srgbClr val="252323"/>
                </a:solidFill>
                <a:latin typeface="Tahoma"/>
                <a:cs typeface="Tahoma"/>
              </a:rPr>
              <a:t>Diskussion</a:t>
            </a:r>
            <a:r>
              <a:rPr sz="1350" spc="95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über</a:t>
            </a:r>
            <a:r>
              <a:rPr sz="1350" spc="10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ausgewähltes </a:t>
            </a:r>
            <a:r>
              <a:rPr sz="1350" spc="-20" dirty="0">
                <a:solidFill>
                  <a:srgbClr val="252323"/>
                </a:solidFill>
                <a:latin typeface="Tahoma"/>
                <a:cs typeface="Tahoma"/>
              </a:rPr>
              <a:t>Tool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34326" y="3152648"/>
            <a:ext cx="2170430" cy="1204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90" dirty="0" smtClean="0">
                <a:solidFill>
                  <a:srgbClr val="252323"/>
                </a:solidFill>
                <a:latin typeface="Garamond"/>
                <a:cs typeface="Garamond"/>
              </a:rPr>
              <a:t>Refle</a:t>
            </a:r>
            <a:r>
              <a:rPr lang="de-DE" sz="1750" b="1" spc="90" dirty="0" smtClean="0">
                <a:solidFill>
                  <a:srgbClr val="252323"/>
                </a:solidFill>
                <a:latin typeface="Garamond"/>
                <a:cs typeface="Garamond"/>
              </a:rPr>
              <a:t>x</a:t>
            </a:r>
            <a:r>
              <a:rPr sz="1750" b="1" spc="90" dirty="0" smtClean="0">
                <a:solidFill>
                  <a:srgbClr val="252323"/>
                </a:solidFill>
                <a:latin typeface="Garamond"/>
                <a:cs typeface="Garamond"/>
              </a:rPr>
              <a:t>ion</a:t>
            </a:r>
            <a:endParaRPr sz="1750" dirty="0">
              <a:latin typeface="Garamond"/>
              <a:cs typeface="Garamond"/>
            </a:endParaRPr>
          </a:p>
          <a:p>
            <a:pPr marL="12700" marR="5080">
              <a:lnSpc>
                <a:spcPct val="133700"/>
              </a:lnSpc>
              <a:spcBef>
                <a:spcPts val="685"/>
              </a:spcBef>
            </a:pPr>
            <a:r>
              <a:rPr sz="1350" dirty="0" smtClean="0">
                <a:solidFill>
                  <a:srgbClr val="252323"/>
                </a:solidFill>
                <a:latin typeface="Tahoma"/>
                <a:cs typeface="Tahoma"/>
              </a:rPr>
              <a:t>Refle</a:t>
            </a:r>
            <a:r>
              <a:rPr lang="de-DE" sz="1350" dirty="0" smtClean="0">
                <a:solidFill>
                  <a:srgbClr val="252323"/>
                </a:solidFill>
                <a:latin typeface="Tahoma"/>
                <a:cs typeface="Tahoma"/>
              </a:rPr>
              <a:t>x</a:t>
            </a:r>
            <a:r>
              <a:rPr sz="1350" dirty="0" smtClean="0">
                <a:solidFill>
                  <a:srgbClr val="252323"/>
                </a:solidFill>
                <a:latin typeface="Tahoma"/>
                <a:cs typeface="Tahoma"/>
              </a:rPr>
              <a:t>ion</a:t>
            </a:r>
            <a:r>
              <a:rPr sz="1350" spc="-45" dirty="0" smtClean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252323"/>
                </a:solidFill>
                <a:latin typeface="Tahoma"/>
                <a:cs typeface="Tahoma"/>
              </a:rPr>
              <a:t>über</a:t>
            </a:r>
            <a:r>
              <a:rPr sz="1350" spc="-5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252323"/>
                </a:solidFill>
                <a:latin typeface="Tahoma"/>
                <a:cs typeface="Tahoma"/>
              </a:rPr>
              <a:t>Anwendung, </a:t>
            </a:r>
            <a:r>
              <a:rPr sz="1350" spc="55" dirty="0">
                <a:solidFill>
                  <a:srgbClr val="252323"/>
                </a:solidFill>
                <a:latin typeface="Tahoma"/>
                <a:cs typeface="Tahoma"/>
              </a:rPr>
              <a:t>Sicherheitsaspekte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252323"/>
                </a:solidFill>
                <a:latin typeface="Tahoma"/>
                <a:cs typeface="Tahoma"/>
              </a:rPr>
              <a:t>und </a:t>
            </a:r>
            <a:r>
              <a:rPr sz="1350" spc="40" dirty="0">
                <a:solidFill>
                  <a:srgbClr val="252323"/>
                </a:solidFill>
                <a:latin typeface="Tahoma"/>
                <a:cs typeface="Tahoma"/>
              </a:rPr>
              <a:t>Herausforderungen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16" name="object 16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80246" y="5932170"/>
            <a:ext cx="1746528" cy="41714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243" y="976117"/>
            <a:ext cx="5583555" cy="899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890" algn="l">
              <a:lnSpc>
                <a:spcPct val="1109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Fallbeschreibung:</a:t>
            </a:r>
            <a:r>
              <a:rPr sz="1100" b="1" spc="395" dirty="0">
                <a:latin typeface="Arial"/>
                <a:cs typeface="Arial"/>
              </a:rPr>
              <a:t> </a:t>
            </a:r>
            <a:r>
              <a:rPr lang="bg-BG" sz="1100" b="1" dirty="0" smtClean="0">
                <a:latin typeface="Arial"/>
                <a:cs typeface="Arial"/>
              </a:rPr>
              <a:t>„</a:t>
            </a:r>
            <a:r>
              <a:rPr sz="1100" b="1" dirty="0" smtClean="0">
                <a:latin typeface="Arial"/>
                <a:cs typeface="Arial"/>
              </a:rPr>
              <a:t>Digitale</a:t>
            </a:r>
            <a:r>
              <a:rPr sz="1100" b="1" spc="395" dirty="0" smtClean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Sicherheit</a:t>
            </a:r>
            <a:r>
              <a:rPr sz="1100" b="1" spc="39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40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wertschätzende</a:t>
            </a:r>
            <a:r>
              <a:rPr sz="1100" b="1" spc="39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Kommunikation</a:t>
            </a:r>
            <a:r>
              <a:rPr sz="1100" b="1" spc="395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im </a:t>
            </a:r>
            <a:r>
              <a:rPr sz="1100" b="1" spc="-10" dirty="0" smtClean="0">
                <a:latin typeface="Arial"/>
                <a:cs typeface="Arial"/>
              </a:rPr>
              <a:t>Lehrumfeld</a:t>
            </a:r>
            <a:r>
              <a:rPr lang="de-DE" sz="1100" b="1" spc="-10" dirty="0" smtClean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„PflegekompetenzPlus“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ihrem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Weiterbildungsprogramm </a:t>
            </a:r>
            <a:r>
              <a:rPr sz="1100" dirty="0" smtClean="0">
                <a:latin typeface="Arial"/>
                <a:cs typeface="Arial"/>
              </a:rPr>
              <a:t>das</a:t>
            </a:r>
            <a:r>
              <a:rPr sz="1100" spc="19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Modul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</a:t>
            </a:r>
            <a:r>
              <a:rPr sz="1100" dirty="0" smtClean="0">
                <a:latin typeface="Arial"/>
                <a:cs typeface="Arial"/>
              </a:rPr>
              <a:t>Digitale</a:t>
            </a:r>
            <a:r>
              <a:rPr sz="1100" spc="19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Qualifizierung</a:t>
            </a:r>
            <a:r>
              <a:rPr sz="1100" dirty="0" smtClean="0">
                <a:latin typeface="Arial"/>
                <a:cs typeface="Arial"/>
              </a:rPr>
              <a:t>“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eingeführt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19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Lehrende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19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sicheren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verantwortungsvollen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Kommunikationsplattformen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Unterstützung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u</a:t>
            </a:r>
            <a:r>
              <a:rPr sz="1100" dirty="0" smtClean="0">
                <a:latin typeface="Arial"/>
                <a:cs typeface="Arial"/>
              </a:rPr>
              <a:t>mgebungen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Moduls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Konzept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 smtClean="0">
                <a:latin typeface="Arial"/>
                <a:cs typeface="Arial"/>
              </a:rPr>
              <a:t>Förderung</a:t>
            </a:r>
            <a:r>
              <a:rPr sz="1100" spc="2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eines</a:t>
            </a:r>
            <a:r>
              <a:rPr sz="1100" spc="2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respektvollen</a:t>
            </a:r>
            <a:r>
              <a:rPr sz="1100" spc="2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Miteinanders</a:t>
            </a:r>
            <a:r>
              <a:rPr sz="1100" spc="2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2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digitalen</a:t>
            </a:r>
            <a:r>
              <a:rPr sz="1100" spc="27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Räumen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28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Besondere </a:t>
            </a:r>
            <a:r>
              <a:rPr sz="1100" dirty="0" smtClean="0">
                <a:latin typeface="Arial"/>
                <a:cs typeface="Arial"/>
              </a:rPr>
              <a:t>Aufmerksamkeit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wird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auf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Schutz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persönlicher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Prävention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Cybermobbing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Abhängigkeit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gelegt.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300"/>
              </a:lnSpc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Mittelpunkt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Projekts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Überarbeitung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bestehenden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Unterrichtsmoduls, </a:t>
            </a:r>
            <a:r>
              <a:rPr sz="1100" dirty="0" smtClean="0">
                <a:latin typeface="Arial"/>
                <a:cs typeface="Arial"/>
              </a:rPr>
              <a:t>das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sichere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Nutzung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digitaler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Kommunikationsmittel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(akademischen)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Studierenden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Kleingruppen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Aufgaben,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wertschätzende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Umgebung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fördern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Risiken,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übermäßigen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Medienkonsum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Cybermobbing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entstehen,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minimieren.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Leitfäden, </a:t>
            </a:r>
            <a:r>
              <a:rPr sz="1100" dirty="0" smtClean="0">
                <a:latin typeface="Arial"/>
                <a:cs typeface="Arial"/>
              </a:rPr>
              <a:t>Checklisten</a:t>
            </a:r>
            <a:r>
              <a:rPr sz="1100" spc="2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2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Best</a:t>
            </a:r>
            <a:r>
              <a:rPr sz="1100" spc="2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Practices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2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2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das</a:t>
            </a:r>
            <a:r>
              <a:rPr sz="1100" spc="2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Thema</a:t>
            </a:r>
            <a:r>
              <a:rPr sz="1100" spc="2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Sicherheit</a:t>
            </a:r>
            <a:r>
              <a:rPr sz="1100" spc="2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22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respektvolle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Pflegeausbildung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integrieren.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Szenario und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buFont typeface="Arial"/>
              <a:buAutoNum type="arabicPeriod"/>
              <a:tabLst>
                <a:tab pos="466090" algn="l"/>
              </a:tabLst>
            </a:pPr>
            <a:r>
              <a:rPr sz="1100" b="1" spc="-10" dirty="0">
                <a:latin typeface="Arial"/>
                <a:cs typeface="Arial"/>
              </a:rPr>
              <a:t>Erkennen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von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Anzeichen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Sucht: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k</a:t>
            </a:r>
            <a:r>
              <a:rPr sz="1100" dirty="0" smtClean="0">
                <a:latin typeface="Arial"/>
                <a:cs typeface="Arial"/>
              </a:rPr>
              <a:t>urse</a:t>
            </a:r>
            <a:r>
              <a:rPr sz="1100" spc="14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Projektmeetings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fällt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20" dirty="0" smtClean="0">
                <a:latin typeface="Arial"/>
                <a:cs typeface="Arial"/>
              </a:rPr>
              <a:t>dass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einige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exzessiv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während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Lerneinheiten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abgelenkt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wirken.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beauftragt,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Übersicht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häufigsten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Anzeichen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übermäßigen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Medienkonsum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erstellen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3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möglichen</a:t>
            </a:r>
            <a:r>
              <a:rPr sz="1100" spc="3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psychischen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Folgen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B.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Konzentrationsschwäche, </a:t>
            </a:r>
            <a:r>
              <a:rPr sz="1100" dirty="0">
                <a:latin typeface="Arial"/>
                <a:cs typeface="Arial"/>
              </a:rPr>
              <a:t>Schlafprobleme,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sozialer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Rückzug)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dokumentieren.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Anschließend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 </a:t>
            </a:r>
            <a:r>
              <a:rPr sz="1100" dirty="0">
                <a:latin typeface="Arial"/>
                <a:cs typeface="Arial"/>
              </a:rPr>
              <a:t>Methoden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entwickelt,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Sucht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frühzeitig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präventive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Lernumgebung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integrieren.</a:t>
            </a: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spcBef>
                <a:spcPts val="130"/>
              </a:spcBef>
              <a:buFont typeface="Arial"/>
              <a:buAutoNum type="arabicPeriod" startAt="2"/>
              <a:tabLst>
                <a:tab pos="466090" algn="l"/>
              </a:tabLst>
            </a:pPr>
            <a:r>
              <a:rPr sz="1100" b="1" spc="-10" dirty="0">
                <a:latin typeface="Arial"/>
                <a:cs typeface="Arial"/>
              </a:rPr>
              <a:t>Erstellung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Präventionsstrategien gegen Cybermobbing:</a:t>
            </a:r>
            <a:endParaRPr sz="1100" dirty="0">
              <a:latin typeface="Arial"/>
              <a:cs typeface="Arial"/>
            </a:endParaRPr>
          </a:p>
          <a:p>
            <a:pPr marL="469265" marR="635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Während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Besprechung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berichtet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Lernender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negativen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Erfahrungen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Mobbing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Gruppe.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nimmt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ernst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entscheidet,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Übersicht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typischen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Anzeichen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Cybermobbing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plötzlicher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Rückzug,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Angst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>
                <a:latin typeface="Arial"/>
                <a:cs typeface="Arial"/>
              </a:rPr>
              <a:t>i</a:t>
            </a:r>
            <a:r>
              <a:rPr sz="1100" dirty="0" smtClean="0">
                <a:latin typeface="Arial"/>
                <a:cs typeface="Arial"/>
              </a:rPr>
              <a:t>nteraktionen</a:t>
            </a:r>
            <a:r>
              <a:rPr sz="1100" dirty="0">
                <a:latin typeface="Arial"/>
                <a:cs typeface="Arial"/>
              </a:rPr>
              <a:t>)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rechtliche Möglichkeiten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aufzuzeigen,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Falle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Cybermobbing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lang="de-DE" sz="1100" spc="-25" dirty="0" smtClean="0">
                <a:latin typeface="Arial"/>
                <a:cs typeface="Arial"/>
              </a:rPr>
              <a:t>adäquat </a:t>
            </a:r>
            <a:r>
              <a:rPr sz="1100" spc="-10" dirty="0" smtClean="0">
                <a:latin typeface="Arial"/>
                <a:cs typeface="Arial"/>
              </a:rPr>
              <a:t>vorgehen</a:t>
            </a:r>
            <a:r>
              <a:rPr lang="de-DE" sz="1100" spc="-10" dirty="0" smtClean="0">
                <a:latin typeface="Arial"/>
                <a:cs typeface="Arial"/>
              </a:rPr>
              <a:t> zu können</a:t>
            </a:r>
            <a:r>
              <a:rPr sz="1100" spc="-10" dirty="0" smtClean="0">
                <a:latin typeface="Arial"/>
                <a:cs typeface="Arial"/>
              </a:rPr>
              <a:t>.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Zusätzlich </a:t>
            </a:r>
            <a:r>
              <a:rPr sz="1100" dirty="0" smtClean="0">
                <a:latin typeface="Arial"/>
                <a:cs typeface="Arial"/>
              </a:rPr>
              <a:t>erarbeite</a:t>
            </a:r>
            <a:r>
              <a:rPr lang="de-DE" sz="1100" dirty="0" smtClean="0">
                <a:latin typeface="Arial"/>
                <a:cs typeface="Arial"/>
              </a:rPr>
              <a:t>t</a:t>
            </a:r>
            <a:r>
              <a:rPr sz="1100" spc="9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Strategien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Prävention,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Einrichtung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anonymen </a:t>
            </a:r>
            <a:r>
              <a:rPr sz="1100" dirty="0" smtClean="0">
                <a:latin typeface="Arial"/>
                <a:cs typeface="Arial"/>
              </a:rPr>
              <a:t>Meldesystemen</a:t>
            </a:r>
            <a:r>
              <a:rPr sz="1100" spc="25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25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26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Schulung</a:t>
            </a:r>
            <a:r>
              <a:rPr sz="1100" spc="25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25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Lehrpersonen</a:t>
            </a:r>
            <a:r>
              <a:rPr sz="1100" spc="25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25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Umgang</a:t>
            </a:r>
            <a:r>
              <a:rPr sz="1100" spc="260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mit Cybermobbing-</a:t>
            </a:r>
            <a:r>
              <a:rPr sz="1100" spc="-10" dirty="0">
                <a:latin typeface="Arial"/>
                <a:cs typeface="Arial"/>
              </a:rPr>
              <a:t>Fällen.</a:t>
            </a: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spcBef>
                <a:spcPts val="140"/>
              </a:spcBef>
              <a:buFont typeface="Arial"/>
              <a:buAutoNum type="arabicPeriod" startAt="3"/>
              <a:tabLst>
                <a:tab pos="466090" algn="l"/>
              </a:tabLst>
            </a:pPr>
            <a:r>
              <a:rPr sz="1100" b="1" spc="-10" dirty="0">
                <a:latin typeface="Arial"/>
                <a:cs typeface="Arial"/>
              </a:rPr>
              <a:t>Analyse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Risiken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Vorteile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Datenverarbeitung:</a:t>
            </a:r>
            <a:endParaRPr sz="1100" dirty="0">
              <a:latin typeface="Arial"/>
              <a:cs typeface="Arial"/>
            </a:endParaRPr>
          </a:p>
          <a:p>
            <a:pPr marL="469265" algn="just">
              <a:lnSpc>
                <a:spcPct val="11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Bei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Planung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u</a:t>
            </a:r>
            <a:r>
              <a:rPr sz="1100" dirty="0" smtClean="0">
                <a:latin typeface="Arial"/>
                <a:cs typeface="Arial"/>
              </a:rPr>
              <a:t>mfrage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Erfassung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Feedback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das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digitale</a:t>
            </a:r>
            <a:r>
              <a:rPr sz="1100" spc="3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/Lernmodul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personenbezogene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ausgewertet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müssen.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Risiken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Vorteile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Verarbeitung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Checkliste,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0781" y="977651"/>
            <a:ext cx="5584190" cy="44886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715" algn="just">
              <a:lnSpc>
                <a:spcPct val="110100"/>
              </a:lnSpc>
              <a:spcBef>
                <a:spcPts val="95"/>
              </a:spcBef>
            </a:pPr>
            <a:r>
              <a:rPr sz="1100" dirty="0">
                <a:latin typeface="Arial"/>
                <a:cs typeface="Arial"/>
              </a:rPr>
              <a:t>sicherzustellen,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DSGVO-</a:t>
            </a:r>
            <a:r>
              <a:rPr sz="1100" dirty="0">
                <a:latin typeface="Arial"/>
                <a:cs typeface="Arial"/>
              </a:rPr>
              <a:t>konform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erhoben,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verarbeitet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 </a:t>
            </a:r>
            <a:r>
              <a:rPr sz="1100" dirty="0">
                <a:latin typeface="Arial"/>
                <a:cs typeface="Arial"/>
              </a:rPr>
              <a:t>gespeichert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Besonderes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Augenmerk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gelegt,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wann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Weitergabe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Dritte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gerechtfertigt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zum </a:t>
            </a:r>
            <a:r>
              <a:rPr sz="1100" dirty="0">
                <a:latin typeface="Arial"/>
                <a:cs typeface="Arial"/>
              </a:rPr>
              <a:t>Schutz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ergriffen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sollten.</a:t>
            </a:r>
            <a:endParaRPr sz="1100" dirty="0">
              <a:latin typeface="Arial"/>
              <a:cs typeface="Arial"/>
            </a:endParaRPr>
          </a:p>
          <a:p>
            <a:pPr marL="467359" indent="-225425" algn="just">
              <a:lnSpc>
                <a:spcPct val="100000"/>
              </a:lnSpc>
              <a:spcBef>
                <a:spcPts val="145"/>
              </a:spcBef>
              <a:buFont typeface="Arial"/>
              <a:buAutoNum type="arabicPeriod" startAt="4"/>
              <a:tabLst>
                <a:tab pos="467359" algn="l"/>
              </a:tabLst>
            </a:pPr>
            <a:r>
              <a:rPr sz="1100" b="1" dirty="0">
                <a:latin typeface="Arial"/>
                <a:cs typeface="Arial"/>
              </a:rPr>
              <a:t>Best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Practices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für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wertschätzende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Kommunikation:</a:t>
            </a:r>
            <a:endParaRPr sz="1100" dirty="0">
              <a:latin typeface="Arial"/>
              <a:cs typeface="Arial"/>
            </a:endParaRPr>
          </a:p>
          <a:p>
            <a:pPr marL="469900" marR="5080" algn="just">
              <a:lnSpc>
                <a:spcPts val="1450"/>
              </a:lnSpc>
              <a:spcBef>
                <a:spcPts val="65"/>
              </a:spcBef>
            </a:pPr>
            <a:r>
              <a:rPr sz="1100" dirty="0">
                <a:latin typeface="Arial"/>
                <a:cs typeface="Arial"/>
              </a:rPr>
              <a:t>Um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respektvolle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vertrauensvolle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Lernumgebung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schaffen,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entwickelt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„Best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Practices“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Umgebungen.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Dabei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wird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Anwendung konstruktiver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Kommunikationsmethoden, wie aktives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Zuhören, </a:t>
            </a:r>
            <a:r>
              <a:rPr sz="1100" dirty="0">
                <a:latin typeface="Arial"/>
                <a:cs typeface="Arial"/>
              </a:rPr>
              <a:t>klare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Sprache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respektvolle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Kritik,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thematisiert.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Best </a:t>
            </a:r>
            <a:r>
              <a:rPr sz="1100" dirty="0">
                <a:latin typeface="Arial"/>
                <a:cs typeface="Arial"/>
              </a:rPr>
              <a:t>Practices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Leitfaden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zusammengefasst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verbindliche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Richtlinie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eingeführt.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35"/>
              </a:spcBef>
              <a:buFont typeface="Arial"/>
              <a:buAutoNum type="arabicPeriod" startAt="5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Präsentation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Ergebnisse:</a:t>
            </a:r>
            <a:endParaRPr sz="1100" dirty="0">
              <a:latin typeface="Arial"/>
              <a:cs typeface="Arial"/>
            </a:endParaRPr>
          </a:p>
          <a:p>
            <a:pPr marL="469265" marR="180975" algn="just">
              <a:lnSpc>
                <a:spcPct val="110200"/>
              </a:lnSpc>
              <a:spcBef>
                <a:spcPts val="15"/>
              </a:spcBef>
            </a:pPr>
            <a:r>
              <a:rPr sz="1100" dirty="0">
                <a:latin typeface="Arial"/>
                <a:cs typeface="Arial"/>
              </a:rPr>
              <a:t>Am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fünf-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bis</a:t>
            </a:r>
            <a:r>
              <a:rPr lang="de-DE" sz="1100" spc="-2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siebenminütigen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Übersicht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Anzeichen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digitaler </a:t>
            </a:r>
            <a:r>
              <a:rPr sz="1100" dirty="0">
                <a:latin typeface="Arial"/>
                <a:cs typeface="Arial"/>
              </a:rPr>
              <a:t>Sucht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Cybermobbing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Studierenden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vorgestellt,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Leitfaden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wertschätzenden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Diskussionsrunde </a:t>
            </a:r>
            <a:r>
              <a:rPr sz="1100" dirty="0">
                <a:latin typeface="Arial"/>
                <a:cs typeface="Arial"/>
              </a:rPr>
              <a:t>besprochen,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Checkliste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Datenverarbeitung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offizielle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Dokumentation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aufgenommen</a:t>
            </a:r>
            <a:r>
              <a:rPr lang="de-DE" sz="1100" spc="-10" dirty="0" smtClean="0">
                <a:latin typeface="Arial"/>
                <a:cs typeface="Arial"/>
              </a:rPr>
              <a:t> werden</a:t>
            </a:r>
            <a:r>
              <a:rPr sz="1100" spc="-10" dirty="0" smtClean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Reflexion und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091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reflektieren,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erarbeiteten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Konzepte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ihren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integrieren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Roadmap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nachhaltige </a:t>
            </a:r>
            <a:r>
              <a:rPr sz="1100" dirty="0" smtClean="0">
                <a:latin typeface="Arial"/>
                <a:cs typeface="Arial"/>
              </a:rPr>
              <a:t>Implementierung</a:t>
            </a:r>
            <a:r>
              <a:rPr sz="1100" spc="3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erarbeiteten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Sicherheitsstrategien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für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(akademische) Pflegeausbildung.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1537970"/>
            <a:ext cx="4752340" cy="2214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830"/>
              </a:lnSpc>
            </a:pPr>
            <a:r>
              <a:rPr sz="4650" spc="280" dirty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sz="4650" spc="20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285" dirty="0">
                <a:solidFill>
                  <a:srgbClr val="3E3BCF"/>
                </a:solidFill>
                <a:latin typeface="Book Antiqua"/>
                <a:cs typeface="Book Antiqua"/>
              </a:rPr>
              <a:t>Süchte, </a:t>
            </a:r>
            <a:r>
              <a:rPr sz="4650" spc="370" dirty="0">
                <a:solidFill>
                  <a:srgbClr val="3E3BCF"/>
                </a:solidFill>
                <a:latin typeface="Book Antiqua"/>
                <a:cs typeface="Book Antiqua"/>
              </a:rPr>
              <a:t>Mobbing</a:t>
            </a:r>
            <a:r>
              <a:rPr sz="4650" spc="20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60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z="4650" spc="305" dirty="0">
                <a:solidFill>
                  <a:srgbClr val="3E3BCF"/>
                </a:solidFill>
                <a:latin typeface="Book Antiqua"/>
                <a:cs typeface="Book Antiqua"/>
              </a:rPr>
              <a:t>Datenschutz</a:t>
            </a:r>
            <a:endParaRPr sz="4650" dirty="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7584" y="3994620"/>
            <a:ext cx="5381625" cy="838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1700"/>
              </a:lnSpc>
              <a:spcBef>
                <a:spcPts val="95"/>
              </a:spcBef>
            </a:pP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Dieser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Kurs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zielt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darauf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ab,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Süchte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Cybermobbing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erkennen.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Zusätzlich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werden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Hilfsmittel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Teamarbeit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konstruktive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Kommunikation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kritisch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betrachtet.</a:t>
            </a:r>
            <a:endParaRPr sz="1350" dirty="0">
              <a:latin typeface="Lucida Sans Unicode"/>
              <a:cs typeface="Lucida Sans Unicode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37" cy="643863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62825" y="1295146"/>
              <a:ext cx="3857623" cy="3857623"/>
            </a:xfrm>
            <a:prstGeom prst="rect">
              <a:avLst/>
            </a:prstGeom>
          </p:spPr>
        </p:pic>
        <p:pic>
          <p:nvPicPr>
            <p:cNvPr id="8" name="object 8">
              <a:hlinkClick r:id="rId4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563848" y="5284279"/>
            <a:ext cx="5760751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Dieses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Werk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(Texte,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Grafiken,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Inhalte)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wurde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Laura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Hinsche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TIm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Tischendorf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steht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unter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Lizenz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Creative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Commons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Namensnennung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4.0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International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(CC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BY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4.0).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Unterstützung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Gamma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(gamma.app).</a:t>
            </a:r>
            <a:endParaRPr sz="1000" dirty="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Lizenzdetails:</a:t>
            </a:r>
            <a:r>
              <a:rPr sz="1000" spc="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https://creativecommons.org/licenses/by/4.0/</a:t>
            </a:r>
            <a:endParaRPr sz="10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9046" y="1569974"/>
            <a:ext cx="8810753" cy="106870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0"/>
              </a:spcBef>
            </a:pP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Erkennung</a:t>
            </a:r>
            <a:r>
              <a:rPr spc="15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lang="de-DE" spc="155" dirty="0" smtClean="0">
                <a:solidFill>
                  <a:srgbClr val="3E3BCF"/>
                </a:solidFill>
                <a:latin typeface="Book Antiqua"/>
                <a:cs typeface="Book Antiqua"/>
              </a:rPr>
              <a:t>von </a:t>
            </a:r>
            <a:r>
              <a:rPr spc="195" dirty="0" smtClean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lang="de-DE" spc="195" dirty="0" err="1" smtClean="0">
                <a:solidFill>
                  <a:srgbClr val="3E3BCF"/>
                </a:solidFill>
                <a:latin typeface="Book Antiqua"/>
                <a:cs typeface="Book Antiqua"/>
              </a:rPr>
              <a:t>n</a:t>
            </a:r>
            <a:r>
              <a:rPr spc="155" dirty="0" smtClean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9" dirty="0" smtClean="0">
                <a:solidFill>
                  <a:srgbClr val="3E3BCF"/>
                </a:solidFill>
                <a:latin typeface="Book Antiqua"/>
                <a:cs typeface="Book Antiqua"/>
              </a:rPr>
              <a:t>Süchte</a:t>
            </a:r>
            <a:r>
              <a:rPr lang="de-DE" spc="229" dirty="0" err="1" smtClean="0">
                <a:solidFill>
                  <a:srgbClr val="3E3BCF"/>
                </a:solidFill>
                <a:latin typeface="Book Antiqua"/>
                <a:cs typeface="Book Antiqua"/>
              </a:rPr>
              <a:t>n</a:t>
            </a:r>
            <a:r>
              <a:rPr spc="155" dirty="0" smtClean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0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pc="240" dirty="0">
                <a:solidFill>
                  <a:srgbClr val="3E3BCF"/>
                </a:solidFill>
                <a:latin typeface="Book Antiqua"/>
                <a:cs typeface="Book Antiqua"/>
              </a:rPr>
              <a:t>Cybermobbing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76832" y="3088640"/>
            <a:ext cx="3848735" cy="1461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05" dirty="0">
                <a:solidFill>
                  <a:srgbClr val="484858"/>
                </a:solidFill>
                <a:latin typeface="Book Antiqua"/>
                <a:cs typeface="Book Antiqua"/>
              </a:rPr>
              <a:t>Digitale</a:t>
            </a: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Süchte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4400"/>
              </a:lnSpc>
              <a:spcBef>
                <a:spcPts val="615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kurze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Übersicht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den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häufigsten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Anzeichen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übermäßigen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Medienkonsum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möglichen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psychischen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Folgen.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45428" y="3088640"/>
            <a:ext cx="3957320" cy="1738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55" dirty="0">
                <a:solidFill>
                  <a:srgbClr val="484858"/>
                </a:solidFill>
                <a:latin typeface="Book Antiqua"/>
                <a:cs typeface="Book Antiqua"/>
              </a:rPr>
              <a:t>Cybermobbing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4400"/>
              </a:lnSpc>
              <a:spcBef>
                <a:spcPts val="615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eine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Übersicht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Anzeichen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von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Cybermobbing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rechtlichen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Schritten,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Fall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Cybermobbing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unternommen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werden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können.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Beziehen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dabei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Möglichkeiten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zur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Prävention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Cybermobbing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ein.</a:t>
            </a:r>
            <a:endParaRPr sz="1350">
              <a:latin typeface="Lucida Sans Unicode"/>
              <a:cs typeface="Lucida Sans Unicode"/>
            </a:endParaRPr>
          </a:p>
        </p:txBody>
      </p:sp>
      <p:pic>
        <p:nvPicPr>
          <p:cNvPr id="5" name="object 5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2352"/>
            <a:ext cx="1746528" cy="417184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28700" y="3101764"/>
            <a:ext cx="390525" cy="390525"/>
          </a:xfrm>
          <a:custGeom>
            <a:avLst/>
            <a:gdLst/>
            <a:ahLst/>
            <a:cxnLst/>
            <a:rect l="l" t="t" r="r" b="b"/>
            <a:pathLst>
              <a:path w="390525" h="390525">
                <a:moveTo>
                  <a:pt x="371932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71932"/>
                </a:lnTo>
                <a:lnTo>
                  <a:pt x="18592" y="390525"/>
                </a:lnTo>
                <a:lnTo>
                  <a:pt x="371932" y="390525"/>
                </a:lnTo>
                <a:lnTo>
                  <a:pt x="390525" y="371932"/>
                </a:lnTo>
                <a:lnTo>
                  <a:pt x="390525" y="18592"/>
                </a:lnTo>
                <a:lnTo>
                  <a:pt x="374675" y="546"/>
                </a:lnTo>
                <a:lnTo>
                  <a:pt x="371932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51636" y="3122168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800725" y="3102452"/>
            <a:ext cx="390525" cy="390525"/>
            <a:chOff x="5800725" y="3102452"/>
            <a:chExt cx="390525" cy="390525"/>
          </a:xfrm>
        </p:grpSpPr>
        <p:sp>
          <p:nvSpPr>
            <p:cNvPr id="9" name="object 9"/>
            <p:cNvSpPr/>
            <p:nvPr/>
          </p:nvSpPr>
          <p:spPr>
            <a:xfrm>
              <a:off x="5800725" y="3102452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92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20231" y="3211452"/>
              <a:ext cx="146050" cy="1787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8559" y="1294130"/>
            <a:ext cx="5461635" cy="106870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0"/>
              </a:spcBef>
            </a:pPr>
            <a:r>
              <a:rPr spc="240" dirty="0">
                <a:solidFill>
                  <a:srgbClr val="3E3BCF"/>
                </a:solidFill>
                <a:latin typeface="Book Antiqua"/>
                <a:cs typeface="Book Antiqua"/>
              </a:rPr>
              <a:t>Datenschutz</a:t>
            </a:r>
            <a:r>
              <a:rPr spc="1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1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185" dirty="0">
                <a:solidFill>
                  <a:srgbClr val="3E3BCF"/>
                </a:solidFill>
                <a:latin typeface="Book Antiqua"/>
                <a:cs typeface="Book Antiqua"/>
              </a:rPr>
              <a:t>digitale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Zusammenarbeit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76832" y="2808986"/>
            <a:ext cx="2214880" cy="200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5580">
              <a:lnSpc>
                <a:spcPct val="105200"/>
              </a:lnSpc>
              <a:spcBef>
                <a:spcPts val="100"/>
              </a:spcBef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Datenverarbeitung </a:t>
            </a:r>
            <a:r>
              <a:rPr sz="1650" spc="165" dirty="0">
                <a:solidFill>
                  <a:srgbClr val="484858"/>
                </a:solidFill>
                <a:latin typeface="Book Antiqua"/>
                <a:cs typeface="Book Antiqua"/>
              </a:rPr>
              <a:t>durch</a:t>
            </a:r>
            <a:r>
              <a:rPr sz="1650" spc="8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Dritte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2800"/>
              </a:lnSpc>
              <a:spcBef>
                <a:spcPts val="650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Analysieren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Risiken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Vorteile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Verarbeitung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personenbezogener</a:t>
            </a:r>
            <a:r>
              <a:rPr sz="1350" spc="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Daten.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eine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Checkliste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Datenweitergabe.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55134" y="2821178"/>
            <a:ext cx="2204085" cy="2272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05" dirty="0">
                <a:solidFill>
                  <a:srgbClr val="484858"/>
                </a:solidFill>
                <a:latin typeface="Book Antiqua"/>
                <a:cs typeface="Book Antiqua"/>
              </a:rPr>
              <a:t>Digitale</a:t>
            </a:r>
            <a:r>
              <a:rPr sz="1650" spc="8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Teamarbeit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2800"/>
              </a:lnSpc>
              <a:spcBef>
                <a:spcPts val="650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Nutzen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9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Ihre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Ergebnisse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aus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dem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Modul </a:t>
            </a:r>
            <a:r>
              <a:rPr lang="bg-BG"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„</a:t>
            </a:r>
            <a:r>
              <a:rPr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Kommunikation</a:t>
            </a:r>
            <a:r>
              <a:rPr sz="1350" spc="-9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Zusammenarbeit</a:t>
            </a:r>
            <a:r>
              <a:rPr lang="de-DE"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“</a:t>
            </a:r>
            <a:r>
              <a:rPr sz="1350" spc="-9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reflektieren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im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Zusammenhang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mit </a:t>
            </a:r>
            <a:r>
              <a:rPr sz="1350" spc="-95" dirty="0">
                <a:solidFill>
                  <a:srgbClr val="484858"/>
                </a:solidFill>
                <a:latin typeface="Lucida Sans Unicode"/>
                <a:cs typeface="Lucida Sans Unicode"/>
              </a:rPr>
              <a:t>Datenverarbeitung</a:t>
            </a:r>
            <a:r>
              <a:rPr sz="1350" spc="-9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/</a:t>
            </a:r>
            <a:r>
              <a:rPr lang="de-DE" sz="1350" spc="-9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-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schutz.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34197" y="2808986"/>
            <a:ext cx="2414905" cy="227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50240">
              <a:lnSpc>
                <a:spcPct val="105200"/>
              </a:lnSpc>
              <a:spcBef>
                <a:spcPts val="100"/>
              </a:spcBef>
            </a:pP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Konstruktive </a:t>
            </a: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Kommunikation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-635">
              <a:lnSpc>
                <a:spcPct val="132800"/>
              </a:lnSpc>
              <a:spcBef>
                <a:spcPts val="650"/>
              </a:spcBef>
            </a:pP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Erarbeiten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bg-BG"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„</a:t>
            </a:r>
            <a:r>
              <a:rPr sz="13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Best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Practices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 wertschätzende Kommunikation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digitalen </a:t>
            </a:r>
            <a:r>
              <a:rPr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Umgebungen</a:t>
            </a:r>
            <a:r>
              <a:rPr lang="de-DE"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“</a:t>
            </a:r>
            <a:r>
              <a:rPr sz="1350" spc="-4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entwickeln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einen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Leitfaden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Ihre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Organisation.</a:t>
            </a:r>
            <a:endParaRPr sz="1350" dirty="0">
              <a:latin typeface="Lucida Sans Unicode"/>
              <a:cs typeface="Lucida Sans Unicode"/>
            </a:endParaRPr>
          </a:p>
        </p:txBody>
      </p:sp>
      <p:pic>
        <p:nvPicPr>
          <p:cNvPr id="7" name="object 7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17964"/>
            <a:ext cx="1746528" cy="417189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028700" y="2834726"/>
            <a:ext cx="390525" cy="381000"/>
          </a:xfrm>
          <a:custGeom>
            <a:avLst/>
            <a:gdLst/>
            <a:ahLst/>
            <a:cxnLst/>
            <a:rect l="l" t="t" r="r" b="b"/>
            <a:pathLst>
              <a:path w="390525" h="381000">
                <a:moveTo>
                  <a:pt x="371932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62407"/>
                </a:lnTo>
                <a:lnTo>
                  <a:pt x="18592" y="381000"/>
                </a:lnTo>
                <a:lnTo>
                  <a:pt x="371932" y="381000"/>
                </a:lnTo>
                <a:lnTo>
                  <a:pt x="390525" y="362407"/>
                </a:lnTo>
                <a:lnTo>
                  <a:pt x="390525" y="18592"/>
                </a:lnTo>
                <a:lnTo>
                  <a:pt x="374675" y="546"/>
                </a:lnTo>
                <a:lnTo>
                  <a:pt x="371932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51636" y="2844800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210050" y="2835411"/>
            <a:ext cx="390525" cy="381000"/>
            <a:chOff x="4210050" y="2835411"/>
            <a:chExt cx="390525" cy="381000"/>
          </a:xfrm>
        </p:grpSpPr>
        <p:sp>
          <p:nvSpPr>
            <p:cNvPr id="11" name="object 11"/>
            <p:cNvSpPr/>
            <p:nvPr/>
          </p:nvSpPr>
          <p:spPr>
            <a:xfrm>
              <a:off x="4210050" y="283541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92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30700" y="2934084"/>
              <a:ext cx="146050" cy="17879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7391400" y="2833988"/>
            <a:ext cx="381000" cy="381000"/>
            <a:chOff x="7391400" y="2833988"/>
            <a:chExt cx="381000" cy="381000"/>
          </a:xfrm>
        </p:grpSpPr>
        <p:sp>
          <p:nvSpPr>
            <p:cNvPr id="14" name="object 14"/>
            <p:cNvSpPr/>
            <p:nvPr/>
          </p:nvSpPr>
          <p:spPr>
            <a:xfrm>
              <a:off x="7391400" y="2833988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3624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92" y="381000"/>
                  </a:lnTo>
                  <a:lnTo>
                    <a:pt x="362407" y="381000"/>
                  </a:lnTo>
                  <a:lnTo>
                    <a:pt x="380999" y="362407"/>
                  </a:lnTo>
                  <a:lnTo>
                    <a:pt x="380999" y="18592"/>
                  </a:lnTo>
                  <a:lnTo>
                    <a:pt x="365150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07748" y="2932562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440964"/>
            <a:ext cx="3742690" cy="111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600"/>
              </a:lnSpc>
              <a:spcBef>
                <a:spcPts val="100"/>
              </a:spcBef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Präsentation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Reflexion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01800" y="1984502"/>
            <a:ext cx="4483100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Ergebnispräsentation</a:t>
            </a:r>
            <a:endParaRPr sz="1650" dirty="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Präsentation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Übersichten,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Checklisten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Leitfäden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01800" y="3356102"/>
            <a:ext cx="4574540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Gruppenfeedback</a:t>
            </a:r>
            <a:endParaRPr sz="16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Kurzes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Feedback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Gruppe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nach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jeder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Präsentation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01800" y="4727702"/>
            <a:ext cx="4064635" cy="897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80" dirty="0">
                <a:solidFill>
                  <a:srgbClr val="484858"/>
                </a:solidFill>
                <a:latin typeface="Book Antiqua"/>
                <a:cs typeface="Book Antiqua"/>
              </a:rPr>
              <a:t>Gemeinsame</a:t>
            </a:r>
            <a:r>
              <a:rPr sz="1650" spc="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Reflexion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29299"/>
              </a:lnSpc>
              <a:spcBef>
                <a:spcPts val="700"/>
              </a:spcBef>
            </a:pP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Diskussion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über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Herausforderungen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Ideen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zur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verantwortungsvollen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Nutzung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von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KI-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endParaRPr sz="1350">
              <a:latin typeface="Lucida Sans Unicode"/>
              <a:cs typeface="Lucida Sans Unicode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50" cy="6438644"/>
            </a:xfrm>
            <a:prstGeom prst="rect">
              <a:avLst/>
            </a:prstGeom>
          </p:spPr>
        </p:pic>
        <p:pic>
          <p:nvPicPr>
            <p:cNvPr id="9" name="object 9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600075" y="1826793"/>
            <a:ext cx="857250" cy="4115435"/>
          </a:xfrm>
          <a:custGeom>
            <a:avLst/>
            <a:gdLst/>
            <a:ahLst/>
            <a:cxnLst/>
            <a:rect l="l" t="t" r="r" b="b"/>
            <a:pathLst>
              <a:path w="857250" h="4115435">
                <a:moveTo>
                  <a:pt x="857250" y="2743200"/>
                </a:moveTo>
                <a:lnTo>
                  <a:pt x="428625" y="2914650"/>
                </a:lnTo>
                <a:lnTo>
                  <a:pt x="0" y="2743200"/>
                </a:lnTo>
                <a:lnTo>
                  <a:pt x="0" y="3943362"/>
                </a:lnTo>
                <a:lnTo>
                  <a:pt x="428625" y="4114812"/>
                </a:lnTo>
                <a:lnTo>
                  <a:pt x="857250" y="3943362"/>
                </a:lnTo>
                <a:lnTo>
                  <a:pt x="857250" y="2743200"/>
                </a:lnTo>
                <a:close/>
              </a:path>
              <a:path w="857250" h="4115435">
                <a:moveTo>
                  <a:pt x="857250" y="1371612"/>
                </a:moveTo>
                <a:lnTo>
                  <a:pt x="428625" y="1543062"/>
                </a:lnTo>
                <a:lnTo>
                  <a:pt x="0" y="1371612"/>
                </a:lnTo>
                <a:lnTo>
                  <a:pt x="0" y="2571750"/>
                </a:lnTo>
                <a:lnTo>
                  <a:pt x="428625" y="2743200"/>
                </a:lnTo>
                <a:lnTo>
                  <a:pt x="857250" y="2571750"/>
                </a:lnTo>
                <a:lnTo>
                  <a:pt x="857250" y="1371612"/>
                </a:lnTo>
                <a:close/>
              </a:path>
              <a:path w="857250" h="4115435">
                <a:moveTo>
                  <a:pt x="857250" y="0"/>
                </a:moveTo>
                <a:lnTo>
                  <a:pt x="428625" y="171450"/>
                </a:lnTo>
                <a:lnTo>
                  <a:pt x="0" y="0"/>
                </a:lnTo>
                <a:lnTo>
                  <a:pt x="0" y="1200150"/>
                </a:lnTo>
                <a:lnTo>
                  <a:pt x="428625" y="1371612"/>
                </a:lnTo>
                <a:lnTo>
                  <a:pt x="857250" y="1200150"/>
                </a:lnTo>
                <a:lnTo>
                  <a:pt x="857250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58850" y="2338070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53786" y="3798192"/>
            <a:ext cx="148590" cy="1553210"/>
            <a:chOff x="953786" y="3798192"/>
            <a:chExt cx="148590" cy="155321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5802" y="3798192"/>
              <a:ext cx="146050" cy="1787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3786" y="5169794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243" y="976117"/>
            <a:ext cx="5584825" cy="9186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 algn="l">
              <a:lnSpc>
                <a:spcPct val="1109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Fallbeschreibung</a:t>
            </a:r>
            <a:r>
              <a:rPr sz="1100" b="1" dirty="0" smtClean="0">
                <a:latin typeface="Arial"/>
                <a:cs typeface="Arial"/>
              </a:rPr>
              <a:t>: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lang="bg-BG" sz="1100" b="1" dirty="0" smtClean="0">
                <a:latin typeface="Arial"/>
                <a:cs typeface="Arial"/>
              </a:rPr>
              <a:t>„</a:t>
            </a:r>
            <a:r>
              <a:rPr sz="1100" b="1" dirty="0" smtClean="0">
                <a:latin typeface="Arial"/>
                <a:cs typeface="Arial"/>
              </a:rPr>
              <a:t>Ethische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Reflexion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und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kritischer</a:t>
            </a:r>
            <a:r>
              <a:rPr sz="1100" b="1" spc="240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Einsatz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von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KI</a:t>
            </a:r>
            <a:r>
              <a:rPr sz="1100" b="1" spc="235" dirty="0" smtClean="0">
                <a:latin typeface="Arial"/>
                <a:cs typeface="Arial"/>
              </a:rPr>
              <a:t> </a:t>
            </a:r>
            <a:r>
              <a:rPr sz="1100" b="1" spc="-25" dirty="0" smtClean="0">
                <a:latin typeface="Arial"/>
                <a:cs typeface="Arial"/>
              </a:rPr>
              <a:t>im </a:t>
            </a:r>
            <a:r>
              <a:rPr sz="1100" b="1" spc="-10" dirty="0" smtClean="0">
                <a:latin typeface="Arial"/>
                <a:cs typeface="Arial"/>
              </a:rPr>
              <a:t>Gesundheitswesen</a:t>
            </a:r>
            <a:r>
              <a:rPr lang="de-DE" sz="1100" b="1" spc="-10" dirty="0" smtClean="0">
                <a:latin typeface="Arial"/>
                <a:cs typeface="Arial"/>
              </a:rPr>
              <a:t>“</a:t>
            </a:r>
            <a:endParaRPr sz="1100" dirty="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 smtClean="0">
                <a:latin typeface="Arial"/>
                <a:cs typeface="Arial"/>
              </a:rPr>
              <a:t>Hintergrund</a:t>
            </a:r>
            <a:r>
              <a:rPr sz="1100" b="1" spc="-10" dirty="0">
                <a:latin typeface="Arial"/>
                <a:cs typeface="Arial"/>
              </a:rPr>
              <a:t>:</a:t>
            </a:r>
            <a:endParaRPr sz="1100" dirty="0">
              <a:latin typeface="Arial"/>
              <a:cs typeface="Arial"/>
            </a:endParaRPr>
          </a:p>
          <a:p>
            <a:pPr marL="12700" marR="698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Transformation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Gesundheitswesen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spc="-10" dirty="0">
                <a:latin typeface="Arial"/>
                <a:cs typeface="Arial"/>
              </a:rPr>
              <a:t>Künstlicher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Intelligenz </a:t>
            </a:r>
            <a:r>
              <a:rPr sz="1100" dirty="0">
                <a:latin typeface="Arial"/>
                <a:cs typeface="Arial"/>
              </a:rPr>
              <a:t>(KI)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zunehmend wichtiger.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Pflegeschule „PflegekompetenzPlus“ </a:t>
            </a:r>
            <a:r>
              <a:rPr sz="1100" dirty="0">
                <a:latin typeface="Arial"/>
                <a:cs typeface="Arial"/>
              </a:rPr>
              <a:t>sieht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Aufgabe,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Lernende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vorzubereiten,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Auswirkungen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Herausforderungen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Technologien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verstehen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kompetent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damit </a:t>
            </a:r>
            <a:r>
              <a:rPr sz="1100" dirty="0">
                <a:latin typeface="Arial"/>
                <a:cs typeface="Arial"/>
              </a:rPr>
              <a:t>umzugehen.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Qualifizierung“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besonderes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Augenmerk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kritische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Auseinandersetzung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Produkten,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Fragestellungen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kontinuierliche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Weiterentwicklung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Bereich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gelegt.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Ziel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befähigen,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Aspekte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aktuelle </a:t>
            </a:r>
            <a:r>
              <a:rPr sz="1100" dirty="0">
                <a:latin typeface="Arial"/>
                <a:cs typeface="Arial"/>
              </a:rPr>
              <a:t>Entwicklungen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Bereich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Gesundheitswesen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ihren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Unterricht</a:t>
            </a:r>
            <a:r>
              <a:rPr sz="1100" spc="4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integrieren.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theoretische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auch </a:t>
            </a:r>
            <a:r>
              <a:rPr sz="1100" dirty="0">
                <a:latin typeface="Arial"/>
                <a:cs typeface="Arial"/>
              </a:rPr>
              <a:t>praxisorientierte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bearbeiten,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Verständnis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Chancen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Themen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kompetent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und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reflektiert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weitergeben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Artikel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Einsatz</a:t>
            </a:r>
            <a:endParaRPr sz="1100" dirty="0" smtClean="0">
              <a:latin typeface="Arial"/>
              <a:cs typeface="Arial"/>
            </a:endParaRPr>
          </a:p>
          <a:p>
            <a:pPr marL="12700" marR="6350" algn="just">
              <a:lnSpc>
                <a:spcPct val="110100"/>
              </a:lnSpc>
              <a:spcBef>
                <a:spcPts val="5"/>
              </a:spcBef>
            </a:pPr>
            <a:r>
              <a:rPr sz="1100" dirty="0" smtClean="0">
                <a:latin typeface="Arial"/>
                <a:cs typeface="Arial"/>
              </a:rPr>
              <a:t>von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KI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Gesundheitswesen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damit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verbundenen</a:t>
            </a:r>
            <a:r>
              <a:rPr sz="1100" spc="2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ethischen</a:t>
            </a:r>
            <a:r>
              <a:rPr sz="1100" spc="19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Fragen </a:t>
            </a:r>
            <a:r>
              <a:rPr sz="1100" dirty="0" smtClean="0">
                <a:latin typeface="Arial"/>
                <a:cs typeface="Arial"/>
              </a:rPr>
              <a:t>auseinandersetzen.</a:t>
            </a:r>
            <a:r>
              <a:rPr sz="1100" spc="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Dabei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wird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das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Ziel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verfolgt,</a:t>
            </a:r>
            <a:r>
              <a:rPr sz="1100" spc="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tiefes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Verständnis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Thematik</a:t>
            </a:r>
            <a:r>
              <a:rPr sz="1100" spc="85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zu </a:t>
            </a:r>
            <a:r>
              <a:rPr sz="1100" dirty="0" smtClean="0">
                <a:latin typeface="Arial"/>
                <a:cs typeface="Arial"/>
              </a:rPr>
              <a:t>entwickeln</a:t>
            </a:r>
            <a:r>
              <a:rPr sz="1100" spc="3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eigene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Unterrichtsmaterialien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</a:t>
            </a:r>
            <a:r>
              <a:rPr sz="1100" spc="4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diesen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Themen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</a:t>
            </a:r>
            <a:r>
              <a:rPr sz="1100" spc="409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erstellen.</a:t>
            </a:r>
            <a:r>
              <a:rPr sz="1100" spc="405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Das </a:t>
            </a:r>
            <a:r>
              <a:rPr sz="1100" dirty="0" smtClean="0">
                <a:latin typeface="Arial"/>
                <a:cs typeface="Arial"/>
              </a:rPr>
              <a:t>Projektteam</a:t>
            </a:r>
            <a:r>
              <a:rPr sz="1100" spc="11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arbeitet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11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kleinen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Gruppen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an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verschiedenen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Aufgaben,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eine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kritische </a:t>
            </a:r>
            <a:r>
              <a:rPr sz="1100" dirty="0" smtClean="0">
                <a:latin typeface="Arial"/>
                <a:cs typeface="Arial"/>
              </a:rPr>
              <a:t>Reflexion</a:t>
            </a:r>
            <a:r>
              <a:rPr sz="1100" spc="-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praktische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Anwendung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des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erworbenen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Wissens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erfordern.</a:t>
            </a:r>
            <a:endParaRPr sz="1100" dirty="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Szenario und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buFont typeface="Arial"/>
              <a:buAutoNum type="arabicPeriod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Reflexion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ethischer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Herausforderungen:</a:t>
            </a:r>
            <a:endParaRPr sz="1100" dirty="0">
              <a:latin typeface="Arial"/>
              <a:cs typeface="Arial"/>
            </a:endParaRPr>
          </a:p>
          <a:p>
            <a:pPr marL="469900" marR="8255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lesen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wissenschaftliche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Artikel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K</a:t>
            </a:r>
            <a:r>
              <a:rPr sz="1100" dirty="0" smtClean="0">
                <a:latin typeface="Arial"/>
                <a:cs typeface="Arial"/>
              </a:rPr>
              <a:t>ünstlicher</a:t>
            </a:r>
            <a:r>
              <a:rPr sz="1100" spc="9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Intelligenz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Ethik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Gesundheitswesen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sehen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begleitende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an,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die</a:t>
            </a:r>
            <a:endParaRPr sz="1100" dirty="0" smtClean="0">
              <a:latin typeface="Arial"/>
              <a:cs typeface="Arial"/>
            </a:endParaRPr>
          </a:p>
          <a:p>
            <a:pPr marL="469900" marR="6985">
              <a:lnSpc>
                <a:spcPts val="1450"/>
              </a:lnSpc>
              <a:spcBef>
                <a:spcPts val="10"/>
              </a:spcBef>
              <a:tabLst>
                <a:tab pos="1131570" algn="l"/>
                <a:tab pos="1230630" algn="l"/>
                <a:tab pos="1542415" algn="l"/>
                <a:tab pos="1939289" algn="l"/>
                <a:tab pos="2273300" algn="l"/>
                <a:tab pos="2413000" algn="l"/>
                <a:tab pos="2561590" algn="l"/>
                <a:tab pos="3167380" algn="l"/>
                <a:tab pos="3408679" algn="l"/>
                <a:tab pos="3742690" algn="l"/>
                <a:tab pos="3890010" algn="l"/>
                <a:tab pos="4054475" algn="l"/>
                <a:tab pos="4418965" algn="l"/>
                <a:tab pos="4721860" algn="l"/>
                <a:tab pos="5048885" algn="l"/>
              </a:tabLst>
            </a:pPr>
            <a:r>
              <a:rPr sz="1100" spc="-10" dirty="0" smtClean="0">
                <a:latin typeface="Arial"/>
                <a:cs typeface="Arial"/>
              </a:rPr>
              <a:t>ethische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Fragestellungen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im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Gesundheitswesen</a:t>
            </a:r>
            <a:r>
              <a:rPr sz="1100" dirty="0" smtClean="0">
                <a:latin typeface="Arial"/>
                <a:cs typeface="Arial"/>
              </a:rPr>
              <a:t>		</a:t>
            </a:r>
            <a:r>
              <a:rPr sz="1100" spc="-10" dirty="0" smtClean="0">
                <a:latin typeface="Arial"/>
                <a:cs typeface="Arial"/>
              </a:rPr>
              <a:t>behandeln.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Anschließend erarbeiten</a:t>
            </a:r>
            <a:r>
              <a:rPr lang="de-DE"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sie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0" dirty="0" smtClean="0">
                <a:latin typeface="Arial"/>
                <a:cs typeface="Arial"/>
              </a:rPr>
              <a:t>eine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0" dirty="0" smtClean="0">
                <a:latin typeface="Arial"/>
                <a:cs typeface="Arial"/>
              </a:rPr>
              <a:t>kurze</a:t>
            </a:r>
            <a:r>
              <a:rPr sz="1100" dirty="0" smtClean="0">
                <a:latin typeface="Arial"/>
                <a:cs typeface="Arial"/>
              </a:rPr>
              <a:t>		</a:t>
            </a:r>
            <a:r>
              <a:rPr sz="1100" spc="-10" dirty="0" smtClean="0">
                <a:latin typeface="Arial"/>
                <a:cs typeface="Arial"/>
              </a:rPr>
              <a:t>Reflexion,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in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der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sie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0" dirty="0" smtClean="0">
                <a:latin typeface="Arial"/>
                <a:cs typeface="Arial"/>
              </a:rPr>
              <a:t>drei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zentrale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ethische</a:t>
            </a:r>
            <a:endParaRPr sz="1100" dirty="0" smtClean="0">
              <a:latin typeface="Arial"/>
              <a:cs typeface="Arial"/>
            </a:endParaRPr>
          </a:p>
          <a:p>
            <a:pPr marL="469900" marR="7620">
              <a:lnSpc>
                <a:spcPts val="1450"/>
              </a:lnSpc>
              <a:spcBef>
                <a:spcPts val="10"/>
              </a:spcBef>
              <a:tabLst>
                <a:tab pos="1506220" algn="l"/>
                <a:tab pos="1817370" algn="l"/>
                <a:tab pos="1868170" algn="l"/>
                <a:tab pos="2146935" algn="l"/>
                <a:tab pos="2493010" algn="l"/>
                <a:tab pos="2827655" algn="l"/>
                <a:tab pos="3103880" algn="l"/>
                <a:tab pos="3676650" algn="l"/>
                <a:tab pos="4046220" algn="l"/>
                <a:tab pos="4321175" algn="l"/>
                <a:tab pos="4420235" algn="l"/>
                <a:tab pos="4752975" algn="l"/>
                <a:tab pos="5334000" algn="l"/>
              </a:tabLst>
            </a:pPr>
            <a:r>
              <a:rPr sz="1100" spc="-10" dirty="0" smtClean="0">
                <a:latin typeface="Arial"/>
                <a:cs typeface="Arial"/>
              </a:rPr>
              <a:t>Herausforderungen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bei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der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Implementierung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von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KI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(z</a:t>
            </a:r>
            <a:r>
              <a:rPr sz="1100" spc="-10" dirty="0" smtClean="0">
                <a:latin typeface="Arial"/>
                <a:cs typeface="Arial"/>
              </a:rPr>
              <a:t>.</a:t>
            </a:r>
            <a:r>
              <a:rPr lang="de-DE" sz="1100" spc="-10" dirty="0" smtClean="0">
                <a:latin typeface="Arial"/>
                <a:cs typeface="Arial"/>
              </a:rPr>
              <a:t> </a:t>
            </a:r>
            <a:r>
              <a:rPr sz="1100" spc="-10" dirty="0" smtClean="0">
                <a:latin typeface="Arial"/>
                <a:cs typeface="Arial"/>
              </a:rPr>
              <a:t>B</a:t>
            </a:r>
            <a:r>
              <a:rPr sz="1100" spc="-10" dirty="0">
                <a:latin typeface="Arial"/>
                <a:cs typeface="Arial"/>
              </a:rPr>
              <a:t>.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Datenschutz, Verantwortung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und</a:t>
            </a:r>
            <a:r>
              <a:rPr sz="1100" dirty="0">
                <a:latin typeface="Arial"/>
                <a:cs typeface="Arial"/>
              </a:rPr>
              <a:t>		</a:t>
            </a:r>
            <a:r>
              <a:rPr sz="1100" spc="-10" dirty="0">
                <a:latin typeface="Arial"/>
                <a:cs typeface="Arial"/>
              </a:rPr>
              <a:t>Transparenz)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im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Gesundheitswesen</a:t>
            </a:r>
            <a:r>
              <a:rPr sz="1100" dirty="0">
                <a:latin typeface="Arial"/>
                <a:cs typeface="Arial"/>
              </a:rPr>
              <a:t>		</a:t>
            </a:r>
            <a:r>
              <a:rPr sz="1100" spc="-10" dirty="0">
                <a:latin typeface="Arial"/>
                <a:cs typeface="Arial"/>
              </a:rPr>
              <a:t>identifizieren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und</a:t>
            </a:r>
            <a:endParaRPr sz="1100" dirty="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70"/>
              </a:spcBef>
            </a:pPr>
            <a:r>
              <a:rPr sz="1100" dirty="0">
                <a:latin typeface="Arial"/>
                <a:cs typeface="Arial"/>
              </a:rPr>
              <a:t>beschreiben,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Lehrkontext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könnten.</a:t>
            </a: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spcBef>
                <a:spcPts val="150"/>
              </a:spcBef>
              <a:buFont typeface="Arial"/>
              <a:buAutoNum type="arabicPeriod" startAt="2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Erstellung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eines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Plans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für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die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Integration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die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Lehre: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Übersicht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neuesten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Entwicklungen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im</a:t>
            </a:r>
            <a:endParaRPr sz="1100" dirty="0">
              <a:latin typeface="Arial"/>
              <a:cs typeface="Arial"/>
            </a:endParaRPr>
          </a:p>
          <a:p>
            <a:pPr marL="470534" marR="7620" indent="-635" algn="just">
              <a:lnSpc>
                <a:spcPct val="1101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Gesundheitswesen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skizzieren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Plan,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 </a:t>
            </a:r>
            <a:r>
              <a:rPr sz="1100" dirty="0">
                <a:latin typeface="Arial"/>
                <a:cs typeface="Arial"/>
              </a:rPr>
              <a:t>einbinden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Fokus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praxisnahe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Anwendungsbeispiele </a:t>
            </a:r>
            <a:r>
              <a:rPr sz="1100" dirty="0">
                <a:latin typeface="Arial"/>
                <a:cs typeface="Arial"/>
              </a:rPr>
              <a:t>gelegt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helfen,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kritisches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Verständnis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Umgang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basierten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Technologien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entwickeln.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sollen </a:t>
            </a:r>
            <a:r>
              <a:rPr sz="1100" dirty="0">
                <a:latin typeface="Arial"/>
                <a:cs typeface="Arial"/>
              </a:rPr>
              <a:t>überlegen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2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welche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Unterrichtsmethoden</a:t>
            </a:r>
            <a:r>
              <a:rPr sz="1100" spc="24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B.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Fallbeispiele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Diskussionen, </a:t>
            </a:r>
            <a:r>
              <a:rPr sz="1100" dirty="0">
                <a:latin typeface="Arial"/>
                <a:cs typeface="Arial"/>
              </a:rPr>
              <a:t>praktische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Übungen)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besten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geeignet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Chancen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einzusetzen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verständlich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unterrichten</a:t>
            </a:r>
            <a:r>
              <a:rPr sz="1100" spc="-10" dirty="0" smtClean="0">
                <a:latin typeface="Arial"/>
                <a:cs typeface="Arial"/>
              </a:rPr>
              <a:t>.</a:t>
            </a:r>
            <a:endParaRPr sz="1100" dirty="0" smtClean="0">
              <a:latin typeface="Arial"/>
              <a:cs typeface="Arial"/>
            </a:endParaRPr>
          </a:p>
          <a:p>
            <a:pPr marL="467359" indent="-225425" algn="just">
              <a:lnSpc>
                <a:spcPct val="100000"/>
              </a:lnSpc>
              <a:spcBef>
                <a:spcPts val="135"/>
              </a:spcBef>
              <a:buFont typeface="Arial"/>
              <a:buAutoNum type="arabicPeriod" startAt="3"/>
              <a:tabLst>
                <a:tab pos="467359" algn="l"/>
              </a:tabLst>
            </a:pPr>
            <a:r>
              <a:rPr sz="1100" b="1" dirty="0" smtClean="0">
                <a:latin typeface="Arial"/>
                <a:cs typeface="Arial"/>
              </a:rPr>
              <a:t>Entwurf</a:t>
            </a:r>
            <a:r>
              <a:rPr sz="1100" b="1" spc="-40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von</a:t>
            </a:r>
            <a:r>
              <a:rPr sz="1100" b="1" spc="-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Best</a:t>
            </a:r>
            <a:r>
              <a:rPr sz="1100" b="1" spc="-35" dirty="0" smtClean="0">
                <a:latin typeface="Arial"/>
                <a:cs typeface="Arial"/>
              </a:rPr>
              <a:t> </a:t>
            </a:r>
            <a:r>
              <a:rPr sz="1100" b="1" spc="-10" dirty="0" smtClean="0">
                <a:latin typeface="Arial"/>
                <a:cs typeface="Arial"/>
              </a:rPr>
              <a:t>Practices</a:t>
            </a:r>
            <a:r>
              <a:rPr sz="1100" b="1" spc="-40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für</a:t>
            </a:r>
            <a:r>
              <a:rPr sz="1100" b="1" spc="-3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den</a:t>
            </a:r>
            <a:r>
              <a:rPr sz="1100" b="1" spc="-30" dirty="0" smtClean="0">
                <a:latin typeface="Arial"/>
                <a:cs typeface="Arial"/>
              </a:rPr>
              <a:t> </a:t>
            </a:r>
            <a:r>
              <a:rPr sz="1100" b="1" spc="-10" dirty="0" smtClean="0">
                <a:latin typeface="Arial"/>
                <a:cs typeface="Arial"/>
              </a:rPr>
              <a:t>KI-Einsatz: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488684" y="9947561"/>
            <a:ext cx="89535" cy="15367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spc="-50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01757" y="977651"/>
            <a:ext cx="5582920" cy="4458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marR="6350" algn="just">
              <a:lnSpc>
                <a:spcPct val="110200"/>
              </a:lnSpc>
              <a:spcBef>
                <a:spcPts val="95"/>
              </a:spcBef>
            </a:pPr>
            <a:r>
              <a:rPr sz="1100" dirty="0" smtClean="0">
                <a:latin typeface="Arial"/>
                <a:cs typeface="Arial"/>
              </a:rPr>
              <a:t>Während</a:t>
            </a:r>
            <a:r>
              <a:rPr sz="1100" spc="39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Implementierung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diskutiert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39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Gruppe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40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ethischen </a:t>
            </a:r>
            <a:r>
              <a:rPr sz="1100" dirty="0" smtClean="0">
                <a:latin typeface="Arial"/>
                <a:cs typeface="Arial"/>
              </a:rPr>
              <a:t>Herausforderungen,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durch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11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Einsatz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von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KI</a:t>
            </a:r>
            <a:r>
              <a:rPr sz="1100" spc="11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1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Bildungsbereich</a:t>
            </a:r>
            <a:r>
              <a:rPr sz="1100" spc="10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entstehen </a:t>
            </a:r>
            <a:r>
              <a:rPr sz="1100" dirty="0" smtClean="0">
                <a:latin typeface="Arial"/>
                <a:cs typeface="Arial"/>
              </a:rPr>
              <a:t>(z.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B. Verzerrungen</a:t>
            </a:r>
            <a:r>
              <a:rPr sz="1100" spc="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KI-</a:t>
            </a:r>
            <a:r>
              <a:rPr sz="1100" dirty="0" smtClean="0">
                <a:latin typeface="Arial"/>
                <a:cs typeface="Arial"/>
              </a:rPr>
              <a:t>Algorithmen,</a:t>
            </a:r>
            <a:r>
              <a:rPr sz="1100" spc="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Datenschutzrisiken). Sie</a:t>
            </a:r>
            <a:r>
              <a:rPr sz="1100" spc="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reflektier</a:t>
            </a:r>
            <a:r>
              <a:rPr lang="de-DE" sz="1100" dirty="0" smtClean="0">
                <a:latin typeface="Arial"/>
                <a:cs typeface="Arial"/>
              </a:rPr>
              <a:t>t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wie</a:t>
            </a:r>
            <a:r>
              <a:rPr sz="1100" spc="5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KI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2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Darstellung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von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Informationen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beeinflussen</a:t>
            </a:r>
            <a:r>
              <a:rPr sz="1100" spc="2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kann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welche</a:t>
            </a:r>
            <a:r>
              <a:rPr sz="1100" spc="229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Maßnahmen </a:t>
            </a:r>
            <a:r>
              <a:rPr sz="1100" dirty="0" smtClean="0">
                <a:latin typeface="Arial"/>
                <a:cs typeface="Arial"/>
              </a:rPr>
              <a:t>notwendig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sind,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Integrität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7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Objektivität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Inhalte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gewährleisten. </a:t>
            </a:r>
            <a:r>
              <a:rPr sz="1100" dirty="0" smtClean="0">
                <a:latin typeface="Arial"/>
                <a:cs typeface="Arial"/>
              </a:rPr>
              <a:t>Diese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Reflexionen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fließen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das</a:t>
            </a:r>
            <a:r>
              <a:rPr sz="1100" spc="4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überarbeitete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Lehrmodul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ein,</a:t>
            </a:r>
            <a:r>
              <a:rPr sz="1100" spc="45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sodass</a:t>
            </a:r>
            <a:r>
              <a:rPr sz="1100" spc="445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die </a:t>
            </a:r>
            <a:r>
              <a:rPr sz="1100" dirty="0" smtClean="0">
                <a:latin typeface="Arial"/>
                <a:cs typeface="Arial"/>
              </a:rPr>
              <a:t>Lernenden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auch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für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ethischen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Implikationen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KI-</a:t>
            </a:r>
            <a:r>
              <a:rPr sz="1100" dirty="0" smtClean="0">
                <a:latin typeface="Arial"/>
                <a:cs typeface="Arial"/>
              </a:rPr>
              <a:t>Nutzung</a:t>
            </a:r>
            <a:r>
              <a:rPr sz="1100" spc="34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sensibilisiert werden.</a:t>
            </a:r>
            <a:endParaRPr sz="1100" dirty="0" smtClean="0">
              <a:latin typeface="Arial"/>
              <a:cs typeface="Arial"/>
            </a:endParaRPr>
          </a:p>
          <a:p>
            <a:pPr marL="240665" algn="just">
              <a:lnSpc>
                <a:spcPct val="100000"/>
              </a:lnSpc>
              <a:spcBef>
                <a:spcPts val="140"/>
              </a:spcBef>
            </a:pPr>
            <a:r>
              <a:rPr sz="1100" b="1" dirty="0" smtClean="0">
                <a:latin typeface="Arial"/>
                <a:cs typeface="Arial"/>
              </a:rPr>
              <a:t>4</a:t>
            </a:r>
            <a:r>
              <a:rPr sz="1100" b="1" dirty="0">
                <a:latin typeface="Arial"/>
                <a:cs typeface="Arial"/>
              </a:rPr>
              <a:t>.</a:t>
            </a:r>
            <a:r>
              <a:rPr sz="1100" b="1" spc="160" dirty="0">
                <a:latin typeface="Arial"/>
                <a:cs typeface="Arial"/>
              </a:rPr>
              <a:t>  </a:t>
            </a:r>
            <a:r>
              <a:rPr sz="1100" b="1" spc="-10" dirty="0">
                <a:latin typeface="Arial"/>
                <a:cs typeface="Arial"/>
              </a:rPr>
              <a:t>Abschlusspräsentation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Diskussion:</a:t>
            </a:r>
            <a:endParaRPr sz="1100" dirty="0">
              <a:latin typeface="Arial"/>
              <a:cs typeface="Arial"/>
            </a:endParaRPr>
          </a:p>
          <a:p>
            <a:pPr marL="469265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In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Abschlussveranstaltung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Ergebnisse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diskutiert,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angewandten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KI-</a:t>
            </a:r>
            <a:r>
              <a:rPr sz="1100" spc="-10" dirty="0">
                <a:latin typeface="Arial"/>
                <a:cs typeface="Arial"/>
              </a:rPr>
              <a:t>Tools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verbessern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Erfahrungen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Erkenntnisse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aufzubereiten,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dass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als </a:t>
            </a:r>
            <a:r>
              <a:rPr sz="1100" dirty="0">
                <a:latin typeface="Arial"/>
                <a:cs typeface="Arial"/>
              </a:rPr>
              <a:t>Vorlage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zukünftige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Gestaltung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Lehrmodule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4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Teilnehmenden</a:t>
            </a:r>
            <a:r>
              <a:rPr sz="1100" spc="4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4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welche</a:t>
            </a:r>
            <a:r>
              <a:rPr sz="1100" spc="4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Herausforderungen</a:t>
            </a:r>
            <a:r>
              <a:rPr sz="1100" spc="4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bei</a:t>
            </a:r>
            <a:r>
              <a:rPr sz="1100" spc="430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Implementierung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aufgetreten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integriert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Zudem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erörtern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langfristigen Auswirkungen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Einsatzes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Gesundheitswesen.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Reflexion und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reflektieren,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entwickelten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gewonnenen </a:t>
            </a:r>
            <a:r>
              <a:rPr sz="1100" dirty="0">
                <a:latin typeface="Arial"/>
                <a:cs typeface="Arial"/>
              </a:rPr>
              <a:t>Erkenntnisse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einbinden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diskutieren,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welche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erforderlich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Datensicherheit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zukünftigen Lehr-</a:t>
            </a:r>
            <a:r>
              <a:rPr sz="1100" dirty="0">
                <a:latin typeface="Arial"/>
                <a:cs typeface="Arial"/>
              </a:rPr>
              <a:t>/Lernmodulen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 gewährleisten,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 entwickeln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 Strategie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kontinuierliche </a:t>
            </a:r>
            <a:r>
              <a:rPr sz="1100" dirty="0">
                <a:latin typeface="Arial"/>
                <a:cs typeface="Arial"/>
              </a:rPr>
              <a:t>Anpassung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Lehrmaterialien.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0362" y="977651"/>
            <a:ext cx="5585460" cy="561795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70534" marR="5080" algn="just">
              <a:lnSpc>
                <a:spcPct val="110100"/>
              </a:lnSpc>
              <a:spcBef>
                <a:spcPts val="95"/>
              </a:spcBef>
            </a:pP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nächsten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Schritt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entwickeln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Teilnehmenden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erste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Richtlinien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für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Einsatz </a:t>
            </a:r>
            <a:r>
              <a:rPr sz="1100" dirty="0" smtClean="0">
                <a:latin typeface="Arial"/>
                <a:cs typeface="Arial"/>
              </a:rPr>
              <a:t>von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KI</a:t>
            </a:r>
            <a:r>
              <a:rPr sz="1100" spc="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Unterricht.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Diese</a:t>
            </a:r>
            <a:r>
              <a:rPr sz="1100" spc="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sollen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klare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Erwartungen</a:t>
            </a:r>
            <a:r>
              <a:rPr sz="1100" spc="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an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Nutzung</a:t>
            </a:r>
            <a:r>
              <a:rPr sz="1100" spc="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von</a:t>
            </a:r>
            <a:r>
              <a:rPr sz="1100" spc="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KI</a:t>
            </a:r>
            <a:r>
              <a:rPr sz="1100" spc="1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durch </a:t>
            </a:r>
            <a:r>
              <a:rPr sz="1100" dirty="0" smtClean="0">
                <a:latin typeface="Arial"/>
                <a:cs typeface="Arial"/>
              </a:rPr>
              <a:t>Lernende</a:t>
            </a:r>
            <a:r>
              <a:rPr sz="1100" spc="114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setzen,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Missbrauch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oder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übermäßige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Abhängigkeit</a:t>
            </a:r>
            <a:r>
              <a:rPr sz="1100" spc="1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</a:t>
            </a:r>
            <a:r>
              <a:rPr sz="1100" spc="114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verhindern, </a:t>
            </a:r>
            <a:r>
              <a:rPr sz="1100" dirty="0" smtClean="0">
                <a:latin typeface="Arial"/>
                <a:cs typeface="Arial"/>
              </a:rPr>
              <a:t>gleichzeitig</a:t>
            </a:r>
            <a:r>
              <a:rPr sz="1100" spc="-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aber auch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Freiräume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für die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kreative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Nutzung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Technologie</a:t>
            </a:r>
            <a:r>
              <a:rPr lang="de-DE" sz="1100" dirty="0" smtClean="0">
                <a:latin typeface="Arial"/>
                <a:cs typeface="Arial"/>
              </a:rPr>
              <a:t> zu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lassen. </a:t>
            </a:r>
            <a:r>
              <a:rPr sz="1100" dirty="0" smtClean="0">
                <a:latin typeface="Arial"/>
                <a:cs typeface="Arial"/>
              </a:rPr>
              <a:t>Sie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diskutieren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Kleingruppen,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welche</a:t>
            </a:r>
            <a:r>
              <a:rPr sz="1100" spc="3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ethischen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Prinzipien</a:t>
            </a:r>
            <a:r>
              <a:rPr sz="1100" spc="3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(z.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B.</a:t>
            </a:r>
            <a:r>
              <a:rPr sz="1100" spc="37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Fairness, Transparenz,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Datenschutz) </a:t>
            </a:r>
            <a:r>
              <a:rPr sz="1100" dirty="0" smtClean="0">
                <a:latin typeface="Arial"/>
                <a:cs typeface="Arial"/>
              </a:rPr>
              <a:t>in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Richtlinien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berücksichtigt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werden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sollten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wie </a:t>
            </a:r>
            <a:r>
              <a:rPr sz="1100" dirty="0" smtClean="0">
                <a:latin typeface="Arial"/>
                <a:cs typeface="Arial"/>
              </a:rPr>
              <a:t>diese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Unterricht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kommuniziert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werden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können.</a:t>
            </a:r>
            <a:endParaRPr sz="1100" dirty="0" smtClean="0">
              <a:latin typeface="Arial"/>
              <a:cs typeface="Arial"/>
            </a:endParaRPr>
          </a:p>
          <a:p>
            <a:pPr marL="467359" indent="-225425" algn="just">
              <a:lnSpc>
                <a:spcPct val="100000"/>
              </a:lnSpc>
              <a:spcBef>
                <a:spcPts val="160"/>
              </a:spcBef>
              <a:buFont typeface="Arial"/>
              <a:buAutoNum type="arabicPeriod" startAt="4"/>
              <a:tabLst>
                <a:tab pos="467359" algn="l"/>
              </a:tabLst>
            </a:pPr>
            <a:r>
              <a:rPr sz="1100" b="1" spc="-10" dirty="0" smtClean="0">
                <a:latin typeface="Arial"/>
                <a:cs typeface="Arial"/>
              </a:rPr>
              <a:t>Erarbeitung</a:t>
            </a:r>
            <a:r>
              <a:rPr sz="1100" b="1" spc="-5" dirty="0" smtClean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eines</a:t>
            </a:r>
            <a:r>
              <a:rPr sz="1100" b="1" spc="1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„Ethik-Leitfadens“:</a:t>
            </a:r>
            <a:endParaRPr sz="1100" dirty="0">
              <a:latin typeface="Arial"/>
              <a:cs typeface="Arial"/>
            </a:endParaRPr>
          </a:p>
          <a:p>
            <a:pPr marL="470534" marR="6350" algn="just">
              <a:lnSpc>
                <a:spcPts val="1450"/>
              </a:lnSpc>
              <a:spcBef>
                <a:spcPts val="55"/>
              </a:spcBef>
            </a:pP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Leitfaden,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Empfehlungen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Reflexionsfragen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Diskussion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festgehalten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Leitfaden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als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Diskussionsgrundlage</a:t>
            </a:r>
            <a:r>
              <a:rPr sz="1100" spc="6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Auseinandersetzung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Fragestellungen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helfen,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eigene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Standpunkte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entwickeln.</a:t>
            </a: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spcBef>
                <a:spcPts val="114"/>
              </a:spcBef>
              <a:buFont typeface="Arial"/>
              <a:buAutoNum type="arabicPeriod" startAt="5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Abschlusspräsentation und Reflexion:</a:t>
            </a:r>
            <a:endParaRPr sz="1100" dirty="0">
              <a:latin typeface="Arial"/>
              <a:cs typeface="Arial"/>
            </a:endParaRPr>
          </a:p>
          <a:p>
            <a:pPr marL="469900" marR="6985" algn="just">
              <a:lnSpc>
                <a:spcPct val="110200"/>
              </a:lnSpc>
              <a:spcBef>
                <a:spcPts val="30"/>
              </a:spcBef>
            </a:pPr>
            <a:r>
              <a:rPr sz="1100" dirty="0">
                <a:latin typeface="Arial"/>
                <a:cs typeface="Arial"/>
              </a:rPr>
              <a:t>Am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Ergebnisse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lang="de-DE" sz="1100" spc="-35" dirty="0" smtClean="0">
                <a:latin typeface="Arial"/>
                <a:cs typeface="Arial"/>
              </a:rPr>
              <a:t>in </a:t>
            </a:r>
            <a:r>
              <a:rPr sz="1100" spc="-10" dirty="0" smtClean="0">
                <a:latin typeface="Arial"/>
                <a:cs typeface="Arial"/>
              </a:rPr>
              <a:t>Präsentationen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-25" dirty="0">
                <a:latin typeface="Arial"/>
                <a:cs typeface="Arial"/>
              </a:rPr>
              <a:t> und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Richtlinien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Pläne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Integration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Lehre.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schließt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Diskussion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über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15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Chancen</a:t>
            </a:r>
            <a:r>
              <a:rPr sz="1100" spc="15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5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Herausforderungen</a:t>
            </a:r>
            <a:r>
              <a:rPr sz="1100" spc="15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von</a:t>
            </a:r>
            <a:r>
              <a:rPr sz="1100" spc="15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KI</a:t>
            </a:r>
            <a:r>
              <a:rPr sz="1100" spc="15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15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Gesundheitswesen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155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abschließend,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erworbene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ihrer </a:t>
            </a:r>
            <a:r>
              <a:rPr sz="1100" dirty="0">
                <a:latin typeface="Arial"/>
                <a:cs typeface="Arial"/>
              </a:rPr>
              <a:t>eigenen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Praxis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umsetzen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weiteren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kontinuierlichen </a:t>
            </a:r>
            <a:r>
              <a:rPr sz="1100" dirty="0">
                <a:latin typeface="Arial"/>
                <a:cs typeface="Arial"/>
              </a:rPr>
              <a:t>Weiterbildung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notwendig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Reflexion und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7620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abschließend,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kritische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Auseinandersetzung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KI- </a:t>
            </a:r>
            <a:r>
              <a:rPr sz="1100" dirty="0">
                <a:latin typeface="Arial"/>
                <a:cs typeface="Arial"/>
              </a:rPr>
              <a:t>Produkten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Fragestellungen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integriert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20" dirty="0" smtClean="0">
                <a:latin typeface="Arial"/>
                <a:cs typeface="Arial"/>
              </a:rPr>
              <a:t>kann</a:t>
            </a:r>
            <a:endParaRPr sz="1100" dirty="0" smtClean="0">
              <a:latin typeface="Arial"/>
              <a:cs typeface="Arial"/>
            </a:endParaRPr>
          </a:p>
          <a:p>
            <a:pPr marL="12700" marR="6985" algn="just">
              <a:lnSpc>
                <a:spcPts val="1450"/>
              </a:lnSpc>
              <a:spcBef>
                <a:spcPts val="5"/>
              </a:spcBef>
              <a:tabLst>
                <a:tab pos="855344" algn="l"/>
                <a:tab pos="1883410" algn="l"/>
                <a:tab pos="2158365" algn="l"/>
                <a:tab pos="3474720" algn="l"/>
                <a:tab pos="4487545" algn="l"/>
                <a:tab pos="4824730" algn="l"/>
              </a:tabLst>
            </a:pP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welche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Kompetenzen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bei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den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Lernenden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gestärkt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werden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sollten,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17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sie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auf</a:t>
            </a:r>
            <a:r>
              <a:rPr sz="1100" spc="180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die </a:t>
            </a:r>
            <a:r>
              <a:rPr sz="1100" spc="-10" dirty="0" smtClean="0">
                <a:latin typeface="Arial"/>
                <a:cs typeface="Arial"/>
              </a:rPr>
              <a:t>zukünftigen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Entwicklungen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im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Gesundheitswesen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vorzubereiten.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Die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erarbeiteten</a:t>
            </a:r>
            <a:endParaRPr sz="1100" dirty="0" smtClean="0">
              <a:latin typeface="Arial"/>
              <a:cs typeface="Arial"/>
            </a:endParaRPr>
          </a:p>
          <a:p>
            <a:pPr marL="12700" marR="6350" algn="just">
              <a:lnSpc>
                <a:spcPts val="1450"/>
              </a:lnSpc>
              <a:spcBef>
                <a:spcPts val="10"/>
              </a:spcBef>
            </a:pPr>
            <a:r>
              <a:rPr sz="1100" dirty="0" smtClean="0">
                <a:latin typeface="Arial"/>
                <a:cs typeface="Arial"/>
              </a:rPr>
              <a:t>Richtlinien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Pläne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Grundlage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Unterrichts.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2645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1576070"/>
            <a:ext cx="4192904" cy="73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650" spc="80" dirty="0"/>
              <a:t>Problemlösung</a:t>
            </a:r>
            <a:endParaRPr sz="4650"/>
          </a:p>
        </p:txBody>
      </p:sp>
      <p:sp>
        <p:nvSpPr>
          <p:cNvPr id="5" name="object 5"/>
          <p:cNvSpPr txBox="1"/>
          <p:nvPr/>
        </p:nvSpPr>
        <p:spPr>
          <a:xfrm>
            <a:off x="1019810" y="2832100"/>
            <a:ext cx="5728970" cy="17623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75" dirty="0">
                <a:solidFill>
                  <a:srgbClr val="3056B7"/>
                </a:solidFill>
                <a:latin typeface="Palatino Linotype"/>
                <a:cs typeface="Palatino Linotype"/>
              </a:rPr>
              <a:t>Künstliche</a:t>
            </a:r>
            <a:r>
              <a:rPr sz="2000" spc="-40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2000" spc="65" dirty="0">
                <a:solidFill>
                  <a:srgbClr val="3056B7"/>
                </a:solidFill>
                <a:latin typeface="Palatino Linotype"/>
                <a:cs typeface="Palatino Linotype"/>
              </a:rPr>
              <a:t>Intelligenz</a:t>
            </a:r>
            <a:r>
              <a:rPr sz="2000" spc="-40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2000" spc="70" dirty="0">
                <a:solidFill>
                  <a:srgbClr val="3056B7"/>
                </a:solidFill>
                <a:latin typeface="Palatino Linotype"/>
                <a:cs typeface="Palatino Linotype"/>
              </a:rPr>
              <a:t>in</a:t>
            </a:r>
            <a:r>
              <a:rPr sz="2000" spc="-35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2000" spc="80" dirty="0">
                <a:solidFill>
                  <a:srgbClr val="3056B7"/>
                </a:solidFill>
                <a:latin typeface="Palatino Linotype"/>
                <a:cs typeface="Palatino Linotype"/>
              </a:rPr>
              <a:t>der</a:t>
            </a:r>
            <a:r>
              <a:rPr sz="2000" spc="-35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2000" spc="70" dirty="0" smtClean="0">
                <a:solidFill>
                  <a:srgbClr val="3056B7"/>
                </a:solidFill>
                <a:latin typeface="Palatino Linotype"/>
                <a:cs typeface="Palatino Linotype"/>
              </a:rPr>
              <a:t>Pflegepädagogik</a:t>
            </a:r>
            <a:endParaRPr lang="de-DE" sz="2000" spc="70" dirty="0" smtClean="0">
              <a:solidFill>
                <a:srgbClr val="3056B7"/>
              </a:solidFill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000" dirty="0">
              <a:latin typeface="Palatino Linotype"/>
              <a:cs typeface="Palatino Linotype"/>
            </a:endParaRPr>
          </a:p>
          <a:p>
            <a:pPr marL="14400" marR="553720">
              <a:lnSpc>
                <a:spcPct val="132000"/>
              </a:lnSpc>
              <a:spcBef>
                <a:spcPts val="9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Rahmen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Aufgabe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sollen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Gesundheitswesen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möglicher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Problembehebung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beschäftigen</a:t>
            </a:r>
            <a:r>
              <a:rPr sz="1350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  <a:p>
            <a:pPr marL="14400">
              <a:lnSpc>
                <a:spcPct val="132000"/>
              </a:lnSpc>
              <a:spcBef>
                <a:spcPts val="95"/>
              </a:spcBef>
            </a:pPr>
            <a:r>
              <a:rPr lang="de-DE" sz="1350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Dies</a:t>
            </a:r>
            <a:r>
              <a:rPr sz="1350" spc="-90" dirty="0" smtClean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umfasst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kritische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Reflexionen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ethische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Aspekte,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Nutzung</a:t>
            </a:r>
            <a:endParaRPr sz="1350" dirty="0">
              <a:latin typeface="Trebuchet MS"/>
              <a:cs typeface="Trebuchet MS"/>
            </a:endParaRPr>
          </a:p>
          <a:p>
            <a:pPr marL="14400">
              <a:lnSpc>
                <a:spcPct val="132000"/>
              </a:lnSpc>
              <a:spcBef>
                <a:spcPts val="9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KI-Technologien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Unterricht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Förderung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lebenslangen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Lernens.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2277" y="5118100"/>
            <a:ext cx="543052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Werk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(Texte,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Grafiken,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Inhalte)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Laura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Hinsche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TIm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Tischendorf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steht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Lizenz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Creative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Commons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Namensnennung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International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(CC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BY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4.0).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000" spc="-40" dirty="0" smtClean="0">
                <a:solidFill>
                  <a:srgbClr val="141F3E"/>
                </a:solidFill>
                <a:latin typeface="Trebuchet MS"/>
                <a:cs typeface="Trebuchet MS"/>
              </a:rPr>
              <a:t/>
            </a:r>
            <a:br>
              <a:rPr lang="de-DE" sz="1000" spc="-40" dirty="0" smtClean="0">
                <a:solidFill>
                  <a:srgbClr val="141F3E"/>
                </a:solidFill>
                <a:latin typeface="Trebuchet MS"/>
                <a:cs typeface="Trebuchet MS"/>
              </a:rPr>
            </a:br>
            <a:r>
              <a:rPr sz="1000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Erstellt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Unterstützung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Gamma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(gamma.app).</a:t>
            </a:r>
            <a:endParaRPr sz="10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Lizenzdetails:</a:t>
            </a:r>
            <a:r>
              <a:rPr sz="1000" spc="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https://creativecommons.org/licenses/by/4.0/</a:t>
            </a:r>
            <a:endParaRPr sz="1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18200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1264" rIns="0" bIns="0" rtlCol="0">
            <a:spAutoFit/>
          </a:bodyPr>
          <a:lstStyle/>
          <a:p>
            <a:pPr marL="583565" marR="5080">
              <a:lnSpc>
                <a:spcPts val="4200"/>
              </a:lnSpc>
              <a:spcBef>
                <a:spcPts val="15"/>
              </a:spcBef>
            </a:pPr>
            <a:r>
              <a:rPr dirty="0"/>
              <a:t>Kritische</a:t>
            </a:r>
            <a:r>
              <a:rPr spc="330" dirty="0"/>
              <a:t> </a:t>
            </a:r>
            <a:r>
              <a:rPr dirty="0"/>
              <a:t>Reflexion</a:t>
            </a:r>
            <a:r>
              <a:rPr spc="350" dirty="0"/>
              <a:t> </a:t>
            </a:r>
            <a:r>
              <a:rPr dirty="0"/>
              <a:t>über</a:t>
            </a:r>
            <a:r>
              <a:rPr spc="345" dirty="0"/>
              <a:t> </a:t>
            </a:r>
            <a:r>
              <a:rPr spc="-30" dirty="0"/>
              <a:t>KI-</a:t>
            </a:r>
            <a:r>
              <a:rPr dirty="0"/>
              <a:t>Produkte</a:t>
            </a:r>
            <a:r>
              <a:rPr spc="340" dirty="0"/>
              <a:t> </a:t>
            </a:r>
            <a:r>
              <a:rPr spc="-25" dirty="0"/>
              <a:t>und </a:t>
            </a:r>
            <a:r>
              <a:rPr spc="135" dirty="0"/>
              <a:t>ethische</a:t>
            </a:r>
            <a:r>
              <a:rPr spc="114" dirty="0"/>
              <a:t> </a:t>
            </a:r>
            <a:r>
              <a:rPr spc="155" dirty="0"/>
              <a:t>Aspekte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19198" y="2132425"/>
            <a:ext cx="7998459" cy="181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1824989">
              <a:lnSpc>
                <a:spcPct val="105400"/>
              </a:lnSpc>
              <a:spcBef>
                <a:spcPts val="100"/>
              </a:spcBef>
            </a:pP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sz="1650" spc="16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1:</a:t>
            </a:r>
            <a:r>
              <a:rPr sz="1650" spc="1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Einführung</a:t>
            </a:r>
            <a:r>
              <a:rPr sz="1650" spc="16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in</a:t>
            </a:r>
            <a:r>
              <a:rPr sz="1650" spc="1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ethische</a:t>
            </a:r>
            <a:r>
              <a:rPr sz="1650" spc="1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Herausforderungen</a:t>
            </a:r>
            <a:r>
              <a:rPr sz="1650" spc="1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von</a:t>
            </a:r>
            <a:r>
              <a:rPr sz="1650" spc="1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10" dirty="0">
                <a:solidFill>
                  <a:srgbClr val="141F3E"/>
                </a:solidFill>
                <a:latin typeface="Palatino Linotype"/>
                <a:cs typeface="Palatino Linotype"/>
              </a:rPr>
              <a:t>KI</a:t>
            </a:r>
            <a:r>
              <a:rPr sz="1650" spc="16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25" dirty="0">
                <a:solidFill>
                  <a:srgbClr val="141F3E"/>
                </a:solidFill>
                <a:latin typeface="Palatino Linotype"/>
                <a:cs typeface="Palatino Linotype"/>
              </a:rPr>
              <a:t>im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Gesundheitswesen</a:t>
            </a:r>
            <a:endParaRPr sz="1650" dirty="0">
              <a:latin typeface="Palatino Linotype"/>
              <a:cs typeface="Palatino Linotype"/>
            </a:endParaRPr>
          </a:p>
          <a:p>
            <a:pPr marL="13335" marR="5080" indent="-1270">
              <a:lnSpc>
                <a:spcPct val="134100"/>
              </a:lnSpc>
              <a:spcBef>
                <a:spcPts val="475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Recherchieren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Artikel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(z</a:t>
            </a:r>
            <a:r>
              <a:rPr sz="1350" spc="-20" dirty="0" smtClean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r>
              <a:rPr lang="de-DE" sz="1350" spc="-20" dirty="0" smtClean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spc="-20" dirty="0" smtClean="0">
                <a:solidFill>
                  <a:srgbClr val="141F3E"/>
                </a:solidFill>
                <a:latin typeface="Trebuchet MS"/>
                <a:cs typeface="Trebuchet MS"/>
              </a:rPr>
              <a:t>B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u="sng" spc="-20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4"/>
              </a:rPr>
              <a:t>Klicken</a:t>
            </a:r>
            <a:r>
              <a:rPr sz="1350" b="1" u="sng" spc="-50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4"/>
              </a:rPr>
              <a:t> </a:t>
            </a:r>
            <a:r>
              <a:rPr sz="1350" b="1" u="sng" spc="-10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4"/>
              </a:rPr>
              <a:t>Sie</a:t>
            </a:r>
            <a:r>
              <a:rPr sz="1350" b="1" u="sng" spc="-60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4"/>
              </a:rPr>
              <a:t> </a:t>
            </a:r>
            <a:r>
              <a:rPr sz="1350" b="1" u="sng" spc="-20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4"/>
              </a:rPr>
              <a:t>hier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)</a:t>
            </a:r>
            <a:r>
              <a:rPr sz="1350" u="none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u="none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Videos,</a:t>
            </a:r>
            <a:r>
              <a:rPr sz="1350" u="none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u="none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ethische</a:t>
            </a:r>
            <a:r>
              <a:rPr sz="1350" u="none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Fragen</a:t>
            </a:r>
            <a:r>
              <a:rPr sz="1350" u="none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rund</a:t>
            </a:r>
            <a:r>
              <a:rPr sz="1350" u="none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u="none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1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u="none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Einsatz</a:t>
            </a:r>
            <a:r>
              <a:rPr sz="1350" u="none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u="none" dirty="0">
                <a:solidFill>
                  <a:srgbClr val="141F3E"/>
                </a:solidFill>
                <a:latin typeface="Trebuchet MS"/>
                <a:cs typeface="Trebuchet MS"/>
              </a:rPr>
              <a:t>KI im</a:t>
            </a:r>
            <a:r>
              <a:rPr sz="1350" u="none" spc="-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Gesundheitswesen</a:t>
            </a:r>
            <a:r>
              <a:rPr sz="1350" u="none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10" dirty="0">
                <a:solidFill>
                  <a:srgbClr val="141F3E"/>
                </a:solidFill>
                <a:latin typeface="Trebuchet MS"/>
                <a:cs typeface="Trebuchet MS"/>
              </a:rPr>
              <a:t>behandeln</a:t>
            </a:r>
            <a:r>
              <a:rPr sz="1350" u="none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u="none" spc="-10" dirty="0">
                <a:solidFill>
                  <a:srgbClr val="141F3E"/>
                </a:solidFill>
                <a:latin typeface="Trebuchet MS"/>
                <a:cs typeface="Trebuchet MS"/>
              </a:rPr>
              <a:t>(z</a:t>
            </a:r>
            <a:r>
              <a:rPr sz="1350" u="none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r>
              <a:rPr lang="de-DE" sz="1350" u="none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u="none" spc="-10" dirty="0" smtClean="0">
                <a:solidFill>
                  <a:srgbClr val="141F3E"/>
                </a:solidFill>
                <a:latin typeface="Trebuchet MS"/>
                <a:cs typeface="Trebuchet MS"/>
              </a:rPr>
              <a:t>B</a:t>
            </a:r>
            <a:r>
              <a:rPr sz="1350" u="none" spc="-1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r>
              <a:rPr sz="1350" u="none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u="sng" spc="-25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5"/>
              </a:rPr>
              <a:t>https://www.y</a:t>
            </a:r>
            <a:r>
              <a:rPr sz="1350" b="1" u="sng" spc="-185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5"/>
              </a:rPr>
              <a:t> </a:t>
            </a:r>
            <a:r>
              <a:rPr sz="1350" b="1" u="sng" spc="-20" dirty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5"/>
              </a:rPr>
              <a:t>outube.com/watch?v=</a:t>
            </a:r>
            <a:r>
              <a:rPr sz="1350" b="1" u="sng" spc="-20" dirty="0" smtClean="0">
                <a:solidFill>
                  <a:srgbClr val="3056B7"/>
                </a:solidFill>
                <a:uFill>
                  <a:solidFill>
                    <a:srgbClr val="3056B7"/>
                  </a:solidFill>
                </a:uFill>
                <a:latin typeface="Trebuchet MS"/>
                <a:cs typeface="Trebuchet MS"/>
                <a:hlinkClick r:id="rId5"/>
              </a:rPr>
              <a:t>BxLiK1yVPgM</a:t>
            </a:r>
            <a:r>
              <a:rPr sz="1350" u="none" spc="-50" dirty="0" smtClean="0">
                <a:solidFill>
                  <a:srgbClr val="141F3E"/>
                </a:solidFill>
                <a:latin typeface="Trebuchet MS"/>
                <a:cs typeface="Trebuchet MS"/>
              </a:rPr>
              <a:t>)</a:t>
            </a:r>
            <a:r>
              <a:rPr lang="de-DE" sz="1350" u="none" spc="-50" dirty="0" smtClean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  <a:p>
            <a:pPr marL="12700" marR="600075">
              <a:lnSpc>
                <a:spcPct val="129200"/>
              </a:lnSpc>
              <a:spcBef>
                <a:spcPts val="90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Besonders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wichtig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dabei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Fragen,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Entscheidungsfindung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beeinflusst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welche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ethischen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Überlegungen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Pflegende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relevant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sind.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9960" y="4496054"/>
            <a:ext cx="8020050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Übersicht</a:t>
            </a:r>
            <a:endParaRPr sz="1650">
              <a:latin typeface="Palatino Linotype"/>
              <a:cs typeface="Palatino Linotype"/>
            </a:endParaRPr>
          </a:p>
          <a:p>
            <a:pPr marL="13335" marR="5080" indent="-1270">
              <a:lnSpc>
                <a:spcPct val="134300"/>
              </a:lnSpc>
              <a:spcBef>
                <a:spcPts val="464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Reflexion,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drei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ethische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bei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Implementierung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Gesundheitswesen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darstellen.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Erläutern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Sie,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diese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Ihrem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Lehrkontext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reflektiert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diskutiert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werden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könnten.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92841" y="1979281"/>
            <a:ext cx="971550" cy="3886200"/>
            <a:chOff x="1092841" y="1979281"/>
            <a:chExt cx="971550" cy="3886200"/>
          </a:xfrm>
        </p:grpSpPr>
        <p:sp>
          <p:nvSpPr>
            <p:cNvPr id="8" name="object 8"/>
            <p:cNvSpPr/>
            <p:nvPr/>
          </p:nvSpPr>
          <p:spPr>
            <a:xfrm>
              <a:off x="1276184" y="1979282"/>
              <a:ext cx="788670" cy="3886200"/>
            </a:xfrm>
            <a:custGeom>
              <a:avLst/>
              <a:gdLst/>
              <a:ahLst/>
              <a:cxnLst/>
              <a:rect l="l" t="t" r="r" b="b"/>
              <a:pathLst>
                <a:path w="788669" h="3886200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3879316"/>
                  </a:lnTo>
                  <a:lnTo>
                    <a:pt x="927" y="3881551"/>
                  </a:lnTo>
                  <a:lnTo>
                    <a:pt x="4648" y="3885273"/>
                  </a:lnTo>
                  <a:lnTo>
                    <a:pt x="6896" y="3886200"/>
                  </a:lnTo>
                  <a:lnTo>
                    <a:pt x="12153" y="3886200"/>
                  </a:lnTo>
                  <a:lnTo>
                    <a:pt x="14401" y="3885273"/>
                  </a:lnTo>
                  <a:lnTo>
                    <a:pt x="18122" y="3881551"/>
                  </a:lnTo>
                  <a:lnTo>
                    <a:pt x="19050" y="3879316"/>
                  </a:lnTo>
                  <a:lnTo>
                    <a:pt x="19050" y="6896"/>
                  </a:lnTo>
                  <a:close/>
                </a:path>
                <a:path w="788669" h="3886200">
                  <a:moveTo>
                    <a:pt x="788200" y="387896"/>
                  </a:moveTo>
                  <a:lnTo>
                    <a:pt x="787260" y="385648"/>
                  </a:lnTo>
                  <a:lnTo>
                    <a:pt x="783539" y="381927"/>
                  </a:lnTo>
                  <a:lnTo>
                    <a:pt x="781304" y="381000"/>
                  </a:lnTo>
                  <a:lnTo>
                    <a:pt x="195008" y="381000"/>
                  </a:lnTo>
                  <a:lnTo>
                    <a:pt x="192773" y="381927"/>
                  </a:lnTo>
                  <a:lnTo>
                    <a:pt x="189039" y="385648"/>
                  </a:lnTo>
                  <a:lnTo>
                    <a:pt x="188125" y="387896"/>
                  </a:lnTo>
                  <a:lnTo>
                    <a:pt x="188125" y="393153"/>
                  </a:lnTo>
                  <a:lnTo>
                    <a:pt x="189039" y="395401"/>
                  </a:lnTo>
                  <a:lnTo>
                    <a:pt x="192773" y="399122"/>
                  </a:lnTo>
                  <a:lnTo>
                    <a:pt x="195008" y="400050"/>
                  </a:lnTo>
                  <a:lnTo>
                    <a:pt x="781304" y="400050"/>
                  </a:lnTo>
                  <a:lnTo>
                    <a:pt x="783539" y="399122"/>
                  </a:lnTo>
                  <a:lnTo>
                    <a:pt x="787260" y="395401"/>
                  </a:lnTo>
                  <a:lnTo>
                    <a:pt x="788200" y="393153"/>
                  </a:lnTo>
                  <a:lnTo>
                    <a:pt x="788200" y="387896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92841" y="2169781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64316" y="471295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92841" y="4522456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50662" y="2292310"/>
              <a:ext cx="81064" cy="1767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22306" y="4646455"/>
              <a:ext cx="125526" cy="1751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7620000"/>
          </a:xfrm>
          <a:custGeom>
            <a:avLst/>
            <a:gdLst/>
            <a:ahLst/>
            <a:cxnLst/>
            <a:rect l="l" t="t" r="r" b="b"/>
            <a:pathLst>
              <a:path w="11430000" h="7620000">
                <a:moveTo>
                  <a:pt x="11430000" y="0"/>
                </a:moveTo>
                <a:lnTo>
                  <a:pt x="0" y="0"/>
                </a:lnTo>
                <a:lnTo>
                  <a:pt x="0" y="7620000"/>
                </a:lnTo>
                <a:lnTo>
                  <a:pt x="11430000" y="76200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1247775"/>
            <a:ext cx="4580001" cy="282066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8350" y="1247775"/>
            <a:ext cx="4584839" cy="2829559"/>
          </a:xfrm>
          <a:prstGeom prst="rect">
            <a:avLst/>
          </a:prstGeom>
        </p:spPr>
      </p:pic>
      <p:pic>
        <p:nvPicPr>
          <p:cNvPr id="5" name="object 5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79612" y="7109460"/>
            <a:ext cx="1746527" cy="41719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3565">
              <a:lnSpc>
                <a:spcPct val="100000"/>
              </a:lnSpc>
              <a:spcBef>
                <a:spcPts val="100"/>
              </a:spcBef>
            </a:pPr>
            <a:r>
              <a:rPr sz="2700" spc="55" dirty="0"/>
              <a:t>Lebenslanges</a:t>
            </a:r>
            <a:r>
              <a:rPr sz="2700" spc="190" dirty="0"/>
              <a:t> </a:t>
            </a:r>
            <a:r>
              <a:rPr sz="2700" spc="60" dirty="0"/>
              <a:t>Lernen</a:t>
            </a:r>
            <a:r>
              <a:rPr sz="2700" spc="175" dirty="0"/>
              <a:t> </a:t>
            </a:r>
            <a:r>
              <a:rPr sz="2700" spc="60" dirty="0"/>
              <a:t>und</a:t>
            </a:r>
            <a:r>
              <a:rPr sz="2700" spc="185" dirty="0"/>
              <a:t> </a:t>
            </a:r>
            <a:r>
              <a:rPr sz="2700" spc="40" dirty="0"/>
              <a:t>Wissensweitergabe</a:t>
            </a:r>
            <a:endParaRPr sz="2700"/>
          </a:p>
        </p:txBody>
      </p:sp>
      <p:sp>
        <p:nvSpPr>
          <p:cNvPr id="7" name="object 7"/>
          <p:cNvSpPr txBox="1"/>
          <p:nvPr/>
        </p:nvSpPr>
        <p:spPr>
          <a:xfrm>
            <a:off x="1019638" y="4281932"/>
            <a:ext cx="4556760" cy="1428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  <a:tabLst>
                <a:tab pos="984885" algn="l"/>
              </a:tabLst>
            </a:pPr>
            <a:r>
              <a:rPr sz="1650" spc="-1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Aktuelle</a:t>
            </a:r>
            <a:r>
              <a:rPr lang="de-DE" sz="165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KI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-Entwicklungen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2200"/>
              </a:lnSpc>
              <a:spcBef>
                <a:spcPts val="49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Untersuchen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neuesten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Entwicklungen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Bereich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Anwendung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Pflege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überlegen,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Wissen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Unterricht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bei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Betreuung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Lernenden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integrieren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30906" y="4281932"/>
            <a:ext cx="4412615" cy="115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Integration</a:t>
            </a:r>
            <a:r>
              <a:rPr sz="1650" spc="-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in</a:t>
            </a:r>
            <a:r>
              <a:rPr sz="1650" spc="-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80" dirty="0">
                <a:solidFill>
                  <a:srgbClr val="141F3E"/>
                </a:solidFill>
                <a:latin typeface="Palatino Linotype"/>
                <a:cs typeface="Palatino Linotype"/>
              </a:rPr>
              <a:t>den</a:t>
            </a:r>
            <a:r>
              <a:rPr sz="1650" spc="-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Unterricht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1300"/>
              </a:lnSpc>
              <a:spcBef>
                <a:spcPts val="509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Skizzieren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Plan,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neu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gewonnene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Wissen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Lehre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einbinden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können,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Lernenden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zukünftige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vorzubereiten.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76337" y="6065049"/>
            <a:ext cx="8922385" cy="854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3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Übersicht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neuesten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KI-Entwicklungen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Gesundheitswesen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skizzieren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Plan,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Wissen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Lehre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einbinden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können,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Lernenden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zukünftige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 vorzubereiten.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28700" y="5940371"/>
            <a:ext cx="19050" cy="120967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137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87964" rIns="0" bIns="0" rtlCol="0">
            <a:spAutoFit/>
          </a:bodyPr>
          <a:lstStyle/>
          <a:p>
            <a:pPr marL="583565" marR="5080">
              <a:lnSpc>
                <a:spcPts val="4200"/>
              </a:lnSpc>
              <a:spcBef>
                <a:spcPts val="15"/>
              </a:spcBef>
            </a:pPr>
            <a:r>
              <a:rPr spc="75" dirty="0"/>
              <a:t>Nutzung</a:t>
            </a:r>
            <a:r>
              <a:rPr spc="40" dirty="0"/>
              <a:t> </a:t>
            </a:r>
            <a:r>
              <a:rPr spc="80" dirty="0"/>
              <a:t>von</a:t>
            </a:r>
            <a:r>
              <a:rPr spc="55" dirty="0"/>
              <a:t> </a:t>
            </a:r>
            <a:r>
              <a:rPr spc="70" dirty="0"/>
              <a:t>KI</a:t>
            </a:r>
            <a:r>
              <a:rPr spc="35" dirty="0"/>
              <a:t> </a:t>
            </a:r>
            <a:r>
              <a:rPr lang="de-DE" spc="55" dirty="0" smtClean="0"/>
              <a:t>durch </a:t>
            </a:r>
            <a:r>
              <a:rPr spc="50" dirty="0" smtClean="0"/>
              <a:t>Auszubildende/Studierende</a:t>
            </a:r>
            <a:endParaRPr spc="50" dirty="0"/>
          </a:p>
        </p:txBody>
      </p:sp>
      <p:sp>
        <p:nvSpPr>
          <p:cNvPr id="5" name="object 5"/>
          <p:cNvSpPr txBox="1"/>
          <p:nvPr/>
        </p:nvSpPr>
        <p:spPr>
          <a:xfrm>
            <a:off x="2219274" y="2406650"/>
            <a:ext cx="7863840" cy="1216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 algn="just">
              <a:lnSpc>
                <a:spcPct val="100000"/>
              </a:lnSpc>
              <a:spcBef>
                <a:spcPts val="95"/>
              </a:spcBef>
            </a:pPr>
            <a:r>
              <a:rPr sz="2000" spc="50" dirty="0">
                <a:solidFill>
                  <a:srgbClr val="141F3E"/>
                </a:solidFill>
                <a:latin typeface="Palatino Linotype"/>
                <a:cs typeface="Palatino Linotype"/>
              </a:rPr>
              <a:t>Nutzung</a:t>
            </a:r>
            <a:r>
              <a:rPr sz="2000" spc="8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2000" spc="50" dirty="0">
                <a:solidFill>
                  <a:srgbClr val="141F3E"/>
                </a:solidFill>
                <a:latin typeface="Palatino Linotype"/>
                <a:cs typeface="Palatino Linotype"/>
              </a:rPr>
              <a:t>von</a:t>
            </a:r>
            <a:r>
              <a:rPr sz="2000" spc="8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141F3E"/>
                </a:solidFill>
                <a:latin typeface="Palatino Linotype"/>
                <a:cs typeface="Palatino Linotype"/>
              </a:rPr>
              <a:t>KI</a:t>
            </a:r>
            <a:r>
              <a:rPr sz="2000" spc="8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2000" dirty="0">
                <a:solidFill>
                  <a:srgbClr val="141F3E"/>
                </a:solidFill>
                <a:latin typeface="Palatino Linotype"/>
                <a:cs typeface="Palatino Linotype"/>
              </a:rPr>
              <a:t>durch</a:t>
            </a:r>
            <a:r>
              <a:rPr sz="2000" spc="9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Auszubildende/Studierende</a:t>
            </a:r>
            <a:endParaRPr sz="2000" dirty="0">
              <a:latin typeface="Palatino Linotype"/>
              <a:cs typeface="Palatino Linotype"/>
            </a:endParaRPr>
          </a:p>
          <a:p>
            <a:pPr marL="12700" marR="5080" indent="635" algn="just">
              <a:lnSpc>
                <a:spcPct val="131500"/>
              </a:lnSpc>
              <a:spcBef>
                <a:spcPts val="59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Liste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mindestens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drei</a:t>
            </a:r>
            <a:r>
              <a:rPr sz="1350" b="1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positiven</a:t>
            </a:r>
            <a:r>
              <a:rPr sz="1350" b="1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Aspekten</a:t>
            </a:r>
            <a:r>
              <a:rPr sz="1350" b="1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drei</a:t>
            </a:r>
            <a:r>
              <a:rPr sz="1350" b="1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Risiken</a:t>
            </a:r>
            <a:r>
              <a:rPr sz="1350" b="1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freien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KI-Nutzung durch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Auszubildende/Studierende.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Denken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dabei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Aspekte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Kreativität,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selbstständiges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Lernen,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aber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auch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potenzielle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Abhängigkeit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Fehlinformationen.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9198" y="4168324"/>
            <a:ext cx="7753350" cy="1216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sz="200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Entwicklung</a:t>
            </a:r>
            <a:r>
              <a:rPr sz="2000" spc="15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200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von</a:t>
            </a:r>
            <a:r>
              <a:rPr sz="2000" spc="2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200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Leitlinien</a:t>
            </a:r>
            <a:endParaRPr sz="2000" dirty="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31500"/>
              </a:lnSpc>
              <a:spcBef>
                <a:spcPts val="59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Entwickeln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ersten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Entwurf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Richtlinien</a:t>
            </a:r>
            <a:r>
              <a:rPr sz="1350" b="1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dirty="0">
                <a:solidFill>
                  <a:srgbClr val="141F3E"/>
                </a:solidFill>
                <a:latin typeface="Trebuchet MS"/>
                <a:cs typeface="Trebuchet MS"/>
              </a:rPr>
              <a:t>Best</a:t>
            </a:r>
            <a:r>
              <a:rPr sz="1350" b="1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10" dirty="0">
                <a:solidFill>
                  <a:srgbClr val="141F3E"/>
                </a:solidFill>
                <a:latin typeface="Trebuchet MS"/>
                <a:cs typeface="Trebuchet MS"/>
              </a:rPr>
              <a:t>Practices</a:t>
            </a:r>
            <a:r>
              <a:rPr sz="1350" b="1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Einsatz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durch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Auszubildende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Unterricht.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Diese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sollten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Auszubildenden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einerseits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Freiheiten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lassen,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aber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auch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klare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Erwartungen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setzen,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auch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Missbrauch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übermäßige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Abhängigkeit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verhindern.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92841" y="2245621"/>
            <a:ext cx="971550" cy="3353435"/>
            <a:chOff x="1092841" y="2245621"/>
            <a:chExt cx="971550" cy="3353435"/>
          </a:xfrm>
        </p:grpSpPr>
        <p:sp>
          <p:nvSpPr>
            <p:cNvPr id="8" name="object 8"/>
            <p:cNvSpPr/>
            <p:nvPr/>
          </p:nvSpPr>
          <p:spPr>
            <a:xfrm>
              <a:off x="1276184" y="2245626"/>
              <a:ext cx="788670" cy="3353435"/>
            </a:xfrm>
            <a:custGeom>
              <a:avLst/>
              <a:gdLst/>
              <a:ahLst/>
              <a:cxnLst/>
              <a:rect l="l" t="t" r="r" b="b"/>
              <a:pathLst>
                <a:path w="788669" h="3353435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3345916"/>
                  </a:lnTo>
                  <a:lnTo>
                    <a:pt x="927" y="3348151"/>
                  </a:lnTo>
                  <a:lnTo>
                    <a:pt x="4648" y="3351873"/>
                  </a:lnTo>
                  <a:lnTo>
                    <a:pt x="6896" y="3352812"/>
                  </a:lnTo>
                  <a:lnTo>
                    <a:pt x="12153" y="3352812"/>
                  </a:lnTo>
                  <a:lnTo>
                    <a:pt x="14401" y="3351873"/>
                  </a:lnTo>
                  <a:lnTo>
                    <a:pt x="18122" y="3348151"/>
                  </a:lnTo>
                  <a:lnTo>
                    <a:pt x="19050" y="3345916"/>
                  </a:lnTo>
                  <a:lnTo>
                    <a:pt x="19050" y="6896"/>
                  </a:lnTo>
                  <a:close/>
                </a:path>
                <a:path w="788669" h="3353435">
                  <a:moveTo>
                    <a:pt x="788200" y="387896"/>
                  </a:moveTo>
                  <a:lnTo>
                    <a:pt x="787260" y="385648"/>
                  </a:lnTo>
                  <a:lnTo>
                    <a:pt x="783539" y="381927"/>
                  </a:lnTo>
                  <a:lnTo>
                    <a:pt x="781304" y="381000"/>
                  </a:lnTo>
                  <a:lnTo>
                    <a:pt x="195008" y="381000"/>
                  </a:lnTo>
                  <a:lnTo>
                    <a:pt x="192773" y="381927"/>
                  </a:lnTo>
                  <a:lnTo>
                    <a:pt x="189039" y="385648"/>
                  </a:lnTo>
                  <a:lnTo>
                    <a:pt x="188125" y="387896"/>
                  </a:lnTo>
                  <a:lnTo>
                    <a:pt x="188125" y="393153"/>
                  </a:lnTo>
                  <a:lnTo>
                    <a:pt x="189039" y="395401"/>
                  </a:lnTo>
                  <a:lnTo>
                    <a:pt x="192773" y="399122"/>
                  </a:lnTo>
                  <a:lnTo>
                    <a:pt x="195008" y="400050"/>
                  </a:lnTo>
                  <a:lnTo>
                    <a:pt x="781304" y="400050"/>
                  </a:lnTo>
                  <a:lnTo>
                    <a:pt x="783539" y="399122"/>
                  </a:lnTo>
                  <a:lnTo>
                    <a:pt x="787260" y="395401"/>
                  </a:lnTo>
                  <a:lnTo>
                    <a:pt x="788200" y="393153"/>
                  </a:lnTo>
                  <a:lnTo>
                    <a:pt x="788200" y="387896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92841" y="2445646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64316" y="438874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92841" y="420777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50662" y="2558248"/>
              <a:ext cx="81064" cy="1767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2306" y="4321843"/>
              <a:ext cx="125526" cy="1751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28700" y="1712593"/>
            <a:ext cx="9370695" cy="685800"/>
            <a:chOff x="1028700" y="1712593"/>
            <a:chExt cx="9370695" cy="685800"/>
          </a:xfrm>
        </p:grpSpPr>
        <p:sp>
          <p:nvSpPr>
            <p:cNvPr id="4" name="object 4"/>
            <p:cNvSpPr/>
            <p:nvPr/>
          </p:nvSpPr>
          <p:spPr>
            <a:xfrm>
              <a:off x="1028700" y="1712594"/>
              <a:ext cx="9370695" cy="685800"/>
            </a:xfrm>
            <a:custGeom>
              <a:avLst/>
              <a:gdLst/>
              <a:ahLst/>
              <a:cxnLst/>
              <a:rect l="l" t="t" r="r" b="b"/>
              <a:pathLst>
                <a:path w="9370695" h="685800">
                  <a:moveTo>
                    <a:pt x="3121825" y="342900"/>
                  </a:moveTo>
                  <a:lnTo>
                    <a:pt x="2950375" y="0"/>
                  </a:lnTo>
                  <a:lnTo>
                    <a:pt x="0" y="0"/>
                  </a:lnTo>
                  <a:lnTo>
                    <a:pt x="171450" y="342900"/>
                  </a:lnTo>
                  <a:lnTo>
                    <a:pt x="0" y="685800"/>
                  </a:lnTo>
                  <a:lnTo>
                    <a:pt x="2950375" y="685800"/>
                  </a:lnTo>
                  <a:lnTo>
                    <a:pt x="3121825" y="342900"/>
                  </a:lnTo>
                  <a:close/>
                </a:path>
                <a:path w="9370695" h="685800">
                  <a:moveTo>
                    <a:pt x="6246025" y="342900"/>
                  </a:moveTo>
                  <a:lnTo>
                    <a:pt x="6074575" y="0"/>
                  </a:lnTo>
                  <a:lnTo>
                    <a:pt x="3124200" y="0"/>
                  </a:lnTo>
                  <a:lnTo>
                    <a:pt x="3295650" y="342900"/>
                  </a:lnTo>
                  <a:lnTo>
                    <a:pt x="3124200" y="685800"/>
                  </a:lnTo>
                  <a:lnTo>
                    <a:pt x="6074575" y="685800"/>
                  </a:lnTo>
                  <a:lnTo>
                    <a:pt x="6246025" y="342900"/>
                  </a:lnTo>
                  <a:close/>
                </a:path>
                <a:path w="9370695" h="685800">
                  <a:moveTo>
                    <a:pt x="9370225" y="342900"/>
                  </a:moveTo>
                  <a:lnTo>
                    <a:pt x="9198775" y="0"/>
                  </a:lnTo>
                  <a:lnTo>
                    <a:pt x="6248400" y="0"/>
                  </a:lnTo>
                  <a:lnTo>
                    <a:pt x="6419850" y="342900"/>
                  </a:lnTo>
                  <a:lnTo>
                    <a:pt x="6248400" y="685800"/>
                  </a:lnTo>
                  <a:lnTo>
                    <a:pt x="9198775" y="685800"/>
                  </a:lnTo>
                  <a:lnTo>
                    <a:pt x="9370225" y="342900"/>
                  </a:lnTo>
                  <a:close/>
                </a:path>
              </a:pathLst>
            </a:custGeom>
            <a:solidFill>
              <a:srgbClr val="ADCA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53682" y="1987510"/>
              <a:ext cx="81064" cy="1767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8764" y="1989361"/>
              <a:ext cx="125526" cy="1751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72614" y="1988370"/>
              <a:ext cx="123748" cy="17928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84230" rIns="0" bIns="0" rtlCol="0">
            <a:spAutoFit/>
          </a:bodyPr>
          <a:lstStyle/>
          <a:p>
            <a:pPr marL="583565">
              <a:lnSpc>
                <a:spcPct val="100000"/>
              </a:lnSpc>
              <a:spcBef>
                <a:spcPts val="95"/>
              </a:spcBef>
            </a:pPr>
            <a:r>
              <a:rPr spc="60" dirty="0"/>
              <a:t>Präsentation</a:t>
            </a:r>
            <a:r>
              <a:rPr spc="365" dirty="0"/>
              <a:t> </a:t>
            </a:r>
            <a:r>
              <a:rPr spc="75" dirty="0"/>
              <a:t>und</a:t>
            </a:r>
            <a:r>
              <a:rPr spc="365" dirty="0"/>
              <a:t> </a:t>
            </a:r>
            <a:r>
              <a:rPr spc="45" dirty="0"/>
              <a:t>Diskussion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91260" y="2652014"/>
            <a:ext cx="2693670" cy="2648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Präsentation</a:t>
            </a:r>
            <a:endParaRPr sz="1650">
              <a:latin typeface="Palatino Linotype"/>
              <a:cs typeface="Palatino Linotype"/>
            </a:endParaRPr>
          </a:p>
          <a:p>
            <a:pPr marL="287020" marR="5080">
              <a:lnSpc>
                <a:spcPct val="134300"/>
              </a:lnSpc>
              <a:spcBef>
                <a:spcPts val="464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Präsentation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Reflexionen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ethischen Herausforderungen</a:t>
            </a:r>
            <a:r>
              <a:rPr sz="1350" spc="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endParaRPr sz="1350">
              <a:latin typeface="Trebuchet MS"/>
              <a:cs typeface="Trebuchet MS"/>
            </a:endParaRPr>
          </a:p>
          <a:p>
            <a:pPr marL="287020" marR="149860">
              <a:lnSpc>
                <a:spcPct val="131500"/>
              </a:lnSpc>
              <a:spcBef>
                <a:spcPts val="48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Konzeptvorstellung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Unterrichtseinheit,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KI-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Technologien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kritisch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einführt</a:t>
            </a:r>
            <a:endParaRPr sz="1350">
              <a:latin typeface="Trebuchet MS"/>
              <a:cs typeface="Trebuchet MS"/>
            </a:endParaRPr>
          </a:p>
          <a:p>
            <a:pPr marL="287020" marR="29209">
              <a:lnSpc>
                <a:spcPct val="134100"/>
              </a:lnSpc>
              <a:spcBef>
                <a:spcPts val="46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Vorstellung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Methoden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Förderung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Lernbereitschaft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2411" y="2652014"/>
            <a:ext cx="2669540" cy="17106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Diskussion</a:t>
            </a:r>
            <a:endParaRPr sz="1650">
              <a:latin typeface="Palatino Linotype"/>
              <a:cs typeface="Palatino Linotype"/>
            </a:endParaRPr>
          </a:p>
          <a:p>
            <a:pPr marL="287020" marR="5080">
              <a:lnSpc>
                <a:spcPct val="133400"/>
              </a:lnSpc>
              <a:spcBef>
                <a:spcPts val="47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Diskussion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größten Herausforderungen</a:t>
            </a:r>
            <a:r>
              <a:rPr sz="1350" spc="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bei</a:t>
            </a:r>
            <a:r>
              <a:rPr sz="1350" spc="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kritischen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Nutzung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bei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Förderung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lebenslangen Lernens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34326" y="2652014"/>
            <a:ext cx="2571750" cy="149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Refle</a:t>
            </a:r>
            <a:r>
              <a:rPr lang="de-DE" sz="1650" spc="5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x</a:t>
            </a:r>
            <a:r>
              <a:rPr sz="1650" spc="50" dirty="0" smtClean="0">
                <a:solidFill>
                  <a:srgbClr val="141F3E"/>
                </a:solidFill>
                <a:latin typeface="Palatino Linotype"/>
                <a:cs typeface="Palatino Linotype"/>
              </a:rPr>
              <a:t>ion</a:t>
            </a:r>
            <a:endParaRPr sz="1650" dirty="0">
              <a:latin typeface="Palatino Linotype"/>
              <a:cs typeface="Palatino Linotype"/>
            </a:endParaRPr>
          </a:p>
          <a:p>
            <a:pPr marL="287020" marR="5080">
              <a:lnSpc>
                <a:spcPct val="134100"/>
              </a:lnSpc>
              <a:spcBef>
                <a:spcPts val="46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Ideensammlung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kontinuierlichen</a:t>
            </a:r>
            <a:r>
              <a:rPr sz="1350" spc="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Weiterbildung</a:t>
            </a:r>
            <a:endParaRPr sz="1350" dirty="0">
              <a:latin typeface="Trebuchet MS"/>
              <a:cs typeface="Trebuchet MS"/>
            </a:endParaRPr>
          </a:p>
          <a:p>
            <a:pPr marL="286385" marR="461009">
              <a:lnSpc>
                <a:spcPct val="134100"/>
              </a:lnSpc>
              <a:spcBef>
                <a:spcPts val="455"/>
              </a:spcBef>
            </a:pPr>
            <a:r>
              <a:rPr sz="1350" spc="-30" dirty="0" smtClean="0">
                <a:solidFill>
                  <a:srgbClr val="141F3E"/>
                </a:solidFill>
                <a:latin typeface="Trebuchet MS"/>
                <a:cs typeface="Trebuchet MS"/>
              </a:rPr>
              <a:t>Refle</a:t>
            </a:r>
            <a:r>
              <a:rPr lang="de-DE" sz="1350" spc="-30" dirty="0" smtClean="0">
                <a:solidFill>
                  <a:srgbClr val="141F3E"/>
                </a:solidFill>
                <a:latin typeface="Trebuchet MS"/>
                <a:cs typeface="Trebuchet MS"/>
              </a:rPr>
              <a:t>x</a:t>
            </a:r>
            <a:r>
              <a:rPr sz="1350" spc="-30" dirty="0" smtClean="0">
                <a:solidFill>
                  <a:srgbClr val="141F3E"/>
                </a:solidFill>
                <a:latin typeface="Trebuchet MS"/>
                <a:cs typeface="Trebuchet MS"/>
              </a:rPr>
              <a:t>ion</a:t>
            </a:r>
            <a:r>
              <a:rPr sz="1350" spc="-65" dirty="0" smtClean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ethische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37616" y="3141064"/>
            <a:ext cx="57150" cy="5715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37616" y="4025598"/>
            <a:ext cx="57150" cy="5715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37616" y="4900969"/>
            <a:ext cx="57150" cy="5715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61817" y="3141064"/>
            <a:ext cx="57150" cy="5715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76491" y="3141064"/>
            <a:ext cx="57150" cy="5715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76491" y="3750016"/>
            <a:ext cx="57150" cy="57150"/>
          </a:xfrm>
          <a:prstGeom prst="rect">
            <a:avLst/>
          </a:prstGeom>
        </p:spPr>
      </p:pic>
      <p:pic>
        <p:nvPicPr>
          <p:cNvPr id="18" name="object 18">
            <a:hlinkClick r:id="rId7"/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580246" y="5920237"/>
            <a:ext cx="1746528" cy="41719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8373" y="955039"/>
            <a:ext cx="5763895" cy="89458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Glossar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Digitale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Qualifikation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A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Add-ons</a:t>
            </a:r>
            <a:endParaRPr sz="1100" dirty="0">
              <a:latin typeface="Arial"/>
              <a:cs typeface="Arial"/>
            </a:endParaRPr>
          </a:p>
          <a:p>
            <a:pPr marL="12700" marR="5080">
              <a:lnSpc>
                <a:spcPct val="110200"/>
              </a:lnSpc>
              <a:spcBef>
                <a:spcPts val="25"/>
              </a:spcBef>
            </a:pPr>
            <a:r>
              <a:rPr sz="1100" spc="-10" dirty="0">
                <a:latin typeface="Arial"/>
                <a:cs typeface="Arial"/>
              </a:rPr>
              <a:t>Add-</a:t>
            </a:r>
            <a:r>
              <a:rPr sz="1100" dirty="0">
                <a:latin typeface="Arial"/>
                <a:cs typeface="Arial"/>
              </a:rPr>
              <a:t>ons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zusätzliche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Erweiterungen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Webbrowser,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deren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erweitern.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Werbeblocker,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Passwort-</a:t>
            </a:r>
            <a:r>
              <a:rPr sz="1100" dirty="0">
                <a:latin typeface="Arial"/>
                <a:cs typeface="Arial"/>
              </a:rPr>
              <a:t>Manager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spc="-10" dirty="0">
                <a:latin typeface="Arial"/>
                <a:cs typeface="Arial"/>
              </a:rPr>
              <a:t>Rechtschreibprüfungen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5" dirty="0">
                <a:latin typeface="Arial"/>
                <a:cs typeface="Arial"/>
              </a:rPr>
              <a:t>ALT-</a:t>
            </a:r>
            <a:r>
              <a:rPr sz="1100" b="1" spc="-20" dirty="0">
                <a:latin typeface="Arial"/>
                <a:cs typeface="Arial"/>
              </a:rPr>
              <a:t>Texte</a:t>
            </a:r>
            <a:endParaRPr sz="1100" dirty="0">
              <a:latin typeface="Arial"/>
              <a:cs typeface="Arial"/>
            </a:endParaRPr>
          </a:p>
          <a:p>
            <a:pPr marL="12700" marR="150495">
              <a:lnSpc>
                <a:spcPts val="1460"/>
              </a:lnSpc>
              <a:spcBef>
                <a:spcPts val="50"/>
              </a:spcBef>
            </a:pPr>
            <a:r>
              <a:rPr sz="1100" spc="-10" dirty="0">
                <a:latin typeface="Arial"/>
                <a:cs typeface="Arial"/>
              </a:rPr>
              <a:t>ALT-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(Alternativtexte)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beschreibende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helfen </a:t>
            </a:r>
            <a:r>
              <a:rPr sz="1100" dirty="0">
                <a:latin typeface="Arial"/>
                <a:cs typeface="Arial"/>
              </a:rPr>
              <a:t>blinden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sehbehinderten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Screenreadern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vorgelesen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werden,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Suchmaschinenoptimierung.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B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Backup-</a:t>
            </a:r>
            <a:r>
              <a:rPr sz="1100" b="1" spc="-10" dirty="0">
                <a:latin typeface="Arial"/>
                <a:cs typeface="Arial"/>
              </a:rPr>
              <a:t>Service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Backup-</a:t>
            </a:r>
            <a:r>
              <a:rPr sz="1100" dirty="0">
                <a:latin typeface="Arial"/>
                <a:cs typeface="Arial"/>
              </a:rPr>
              <a:t>Service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Dienst,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automatisch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Kopien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Systemen</a:t>
            </a:r>
            <a:endParaRPr sz="1100" dirty="0">
              <a:latin typeface="Arial"/>
              <a:cs typeface="Arial"/>
            </a:endParaRPr>
          </a:p>
          <a:p>
            <a:pPr marL="12700" marR="349250">
              <a:lnSpc>
                <a:spcPct val="1100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speichert,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Datenverluste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Hackerangriffe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vermeiden.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Betriebssystem</a:t>
            </a:r>
            <a:endParaRPr sz="1100" dirty="0">
              <a:latin typeface="Arial"/>
              <a:cs typeface="Arial"/>
            </a:endParaRPr>
          </a:p>
          <a:p>
            <a:pPr marL="12700" marR="268605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Betriebssystem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(engl.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Operating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OS)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grundlegende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eines </a:t>
            </a:r>
            <a:r>
              <a:rPr sz="1100" dirty="0">
                <a:latin typeface="Arial"/>
                <a:cs typeface="Arial"/>
              </a:rPr>
              <a:t>Computers,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Tablets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Hardware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steuert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Ausführung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Programmen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ermöglicht.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Windows,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macOS,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Linux,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Android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iOS.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Blended-</a:t>
            </a:r>
            <a:r>
              <a:rPr sz="1100" b="1" spc="-10" dirty="0">
                <a:latin typeface="Arial"/>
                <a:cs typeface="Arial"/>
              </a:rPr>
              <a:t>Learning</a:t>
            </a:r>
            <a:endParaRPr sz="1100" dirty="0">
              <a:latin typeface="Arial"/>
              <a:cs typeface="Arial"/>
            </a:endParaRPr>
          </a:p>
          <a:p>
            <a:pPr marL="12700" marR="19748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Blended-</a:t>
            </a:r>
            <a:r>
              <a:rPr sz="1100" dirty="0">
                <a:latin typeface="Arial"/>
                <a:cs typeface="Arial"/>
              </a:rPr>
              <a:t>Learning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kombiniert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traditionelle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Präsenzlehre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Lernmethoden.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k</a:t>
            </a:r>
            <a:r>
              <a:rPr sz="1100" dirty="0" smtClean="0">
                <a:latin typeface="Arial"/>
                <a:cs typeface="Arial"/>
              </a:rPr>
              <a:t>urse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virtuelle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Klassenzimmer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0" dirty="0">
                <a:latin typeface="Arial"/>
                <a:cs typeface="Arial"/>
              </a:rPr>
              <a:t> klassischen </a:t>
            </a:r>
            <a:r>
              <a:rPr sz="1100" dirty="0">
                <a:latin typeface="Arial"/>
                <a:cs typeface="Arial"/>
              </a:rPr>
              <a:t>Unterrichtsformen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kombiniert.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Browserdaten</a:t>
            </a:r>
            <a:endParaRPr sz="1100" dirty="0">
              <a:latin typeface="Arial"/>
              <a:cs typeface="Arial"/>
            </a:endParaRPr>
          </a:p>
          <a:p>
            <a:pPr marL="12700" marR="101600">
              <a:lnSpc>
                <a:spcPct val="109100"/>
              </a:lnSpc>
              <a:spcBef>
                <a:spcPts val="25"/>
              </a:spcBef>
            </a:pPr>
            <a:r>
              <a:rPr sz="1100" spc="-10" dirty="0">
                <a:latin typeface="Arial"/>
                <a:cs typeface="Arial"/>
              </a:rPr>
              <a:t>Browserdaten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Webbrowser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Cookies, Cache-</a:t>
            </a:r>
            <a:r>
              <a:rPr sz="1100" dirty="0">
                <a:latin typeface="Arial"/>
                <a:cs typeface="Arial"/>
              </a:rPr>
              <a:t>Dateien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gespeicherte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personalisierte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gelöscht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erhöhen.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8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C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Cache</a:t>
            </a:r>
            <a:endParaRPr sz="1100" dirty="0">
              <a:latin typeface="Arial"/>
              <a:cs typeface="Arial"/>
            </a:endParaRPr>
          </a:p>
          <a:p>
            <a:pPr marL="12700" marR="146050" algn="just">
              <a:lnSpc>
                <a:spcPct val="110500"/>
              </a:lnSpc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Cache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temporärer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häufig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abgelegt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beschleunigen.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speichern z.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0" dirty="0">
                <a:latin typeface="Arial"/>
                <a:cs typeface="Arial"/>
              </a:rPr>
              <a:t> Webseiteninhalte</a:t>
            </a:r>
            <a:r>
              <a:rPr sz="1100" dirty="0">
                <a:latin typeface="Arial"/>
                <a:cs typeface="Arial"/>
              </a:rPr>
              <a:t> im</a:t>
            </a:r>
            <a:r>
              <a:rPr sz="1100" spc="-10" dirty="0">
                <a:latin typeface="Arial"/>
                <a:cs typeface="Arial"/>
              </a:rPr>
              <a:t> Cache,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erneuten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Besuch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verkürzen.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Clickbait</a:t>
            </a:r>
            <a:endParaRPr sz="1100" dirty="0">
              <a:latin typeface="Arial"/>
              <a:cs typeface="Arial"/>
            </a:endParaRPr>
          </a:p>
          <a:p>
            <a:pPr marL="12700" marR="33464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Clickbait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reißerische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Überschriften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Nutzer</a:t>
            </a:r>
            <a:r>
              <a:rPr lang="de-DE" sz="1100" dirty="0" smtClean="0">
                <a:latin typeface="Arial"/>
                <a:cs typeface="Arial"/>
              </a:rPr>
              <a:t>/</a:t>
            </a:r>
            <a:r>
              <a:rPr lang="de-DE" sz="1100" dirty="0">
                <a:latin typeface="Arial"/>
                <a:cs typeface="Arial"/>
              </a:rPr>
              <a:t>-</a:t>
            </a:r>
            <a:r>
              <a:rPr lang="de-DE" sz="1100" dirty="0" smtClean="0">
                <a:latin typeface="Arial"/>
                <a:cs typeface="Arial"/>
              </a:rPr>
              <a:t>innen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verleiten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Link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klicken.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enthalten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übertriebene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irreführende Aussagen.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8233" y="860293"/>
            <a:ext cx="5737225" cy="8965861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z="1100" b="1" spc="-20" dirty="0">
                <a:latin typeface="Arial"/>
                <a:cs typeface="Arial"/>
              </a:rPr>
              <a:t>Cloud</a:t>
            </a:r>
            <a:endParaRPr sz="1100" dirty="0">
              <a:latin typeface="Arial"/>
              <a:cs typeface="Arial"/>
            </a:endParaRPr>
          </a:p>
          <a:p>
            <a:pPr marL="12700" marR="571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Cloud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bezeichnet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internetbasierte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Speicher-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Rechendienste,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lokal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externen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Servern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Google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Drive,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Dropbox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OneDrive.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Cookies</a:t>
            </a:r>
            <a:endParaRPr sz="1100" dirty="0">
              <a:latin typeface="Arial"/>
              <a:cs typeface="Arial"/>
            </a:endParaRPr>
          </a:p>
          <a:p>
            <a:pPr marL="12700" marR="16954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Cookies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kleine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Textdateien,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Nutzers</a:t>
            </a:r>
            <a:r>
              <a:rPr lang="de-DE" sz="1100" dirty="0" smtClean="0">
                <a:latin typeface="Arial"/>
                <a:cs typeface="Arial"/>
              </a:rPr>
              <a:t>/einer Nutzerin</a:t>
            </a:r>
            <a:r>
              <a:rPr sz="1100" spc="-4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dazu,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Einstellungen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Benutzer</a:t>
            </a:r>
            <a:r>
              <a:rPr lang="en-US" sz="1100" dirty="0" smtClean="0">
                <a:latin typeface="Arial"/>
                <a:cs typeface="Arial"/>
              </a:rPr>
              <a:t>/-in</a:t>
            </a:r>
            <a:r>
              <a:rPr lang="en-US" sz="1100" spc="-15" dirty="0" smtClean="0">
                <a:latin typeface="Arial"/>
                <a:cs typeface="Arial"/>
              </a:rPr>
              <a:t> 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identifizieren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personalisieren.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Cybermobbing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Cybermobbing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bezeichnet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gezielte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Belästigen,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Beleidigen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Bedrohen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Personen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Kommunikationsmittel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soziale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Messenger-</a:t>
            </a:r>
            <a:r>
              <a:rPr sz="1100" dirty="0">
                <a:latin typeface="Arial"/>
                <a:cs typeface="Arial"/>
              </a:rPr>
              <a:t>Dienste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E-Mails.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 </a:t>
            </a:r>
            <a:r>
              <a:rPr sz="1100" spc="-10" dirty="0">
                <a:latin typeface="Arial"/>
                <a:cs typeface="Arial"/>
              </a:rPr>
              <a:t>schwerwiegende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psychologische</a:t>
            </a:r>
            <a:r>
              <a:rPr sz="1100" dirty="0">
                <a:latin typeface="Arial"/>
                <a:cs typeface="Arial"/>
              </a:rPr>
              <a:t> Folgen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 die Betroffenen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haben.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D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Digitale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  <a:p>
            <a:pPr marL="12700" marR="18415">
              <a:lnSpc>
                <a:spcPct val="110500"/>
              </a:lnSpc>
              <a:spcBef>
                <a:spcPts val="15"/>
              </a:spcBef>
            </a:pP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Anwendungen,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>
                <a:latin typeface="Arial"/>
                <a:cs typeface="Arial"/>
              </a:rPr>
              <a:t>d</a:t>
            </a:r>
            <a:r>
              <a:rPr sz="1100" dirty="0" smtClean="0">
                <a:latin typeface="Arial"/>
                <a:cs typeface="Arial"/>
              </a:rPr>
              <a:t>ienste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Aufgaben </a:t>
            </a:r>
            <a:r>
              <a:rPr sz="1100" dirty="0">
                <a:latin typeface="Arial"/>
                <a:cs typeface="Arial"/>
              </a:rPr>
              <a:t>erleichtern,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Zusammenarbeit,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Datenanalyse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kreative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Arbeiten.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latin typeface="Arial"/>
                <a:cs typeface="Arial"/>
              </a:rPr>
              <a:t>Beispiele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Microsoft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Teams,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Google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Docs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KI-</a:t>
            </a:r>
            <a:r>
              <a:rPr sz="1100" spc="-10" dirty="0">
                <a:latin typeface="Arial"/>
                <a:cs typeface="Arial"/>
              </a:rPr>
              <a:t>gestützte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Recherchetools.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8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DSGVO</a:t>
            </a:r>
            <a:r>
              <a:rPr sz="1100" b="1" spc="105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(Datenschutz-</a:t>
            </a:r>
            <a:r>
              <a:rPr sz="1100" b="1" spc="-10" dirty="0">
                <a:latin typeface="Arial"/>
                <a:cs typeface="Arial"/>
              </a:rPr>
              <a:t>Grundverordnung)</a:t>
            </a:r>
            <a:endParaRPr sz="1100" dirty="0">
              <a:latin typeface="Arial"/>
              <a:cs typeface="Arial"/>
            </a:endParaRPr>
          </a:p>
          <a:p>
            <a:pPr marL="12700" marR="129539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DSGVO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EU-</a:t>
            </a:r>
            <a:r>
              <a:rPr sz="1100" dirty="0">
                <a:latin typeface="Arial"/>
                <a:cs typeface="Arial"/>
              </a:rPr>
              <a:t>weite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Verordnung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Schutz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personenbezogener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legt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Unternehmen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umgehen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müssen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gibt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spc="-10" dirty="0" smtClean="0">
                <a:latin typeface="Arial"/>
                <a:cs typeface="Arial"/>
              </a:rPr>
              <a:t>Nutzerinnen/</a:t>
            </a:r>
            <a:r>
              <a:rPr sz="1100" spc="-10" dirty="0" smtClean="0">
                <a:latin typeface="Arial"/>
                <a:cs typeface="Arial"/>
              </a:rPr>
              <a:t>Nutzern </a:t>
            </a:r>
            <a:r>
              <a:rPr sz="1100" dirty="0">
                <a:latin typeface="Arial"/>
                <a:cs typeface="Arial"/>
              </a:rPr>
              <a:t>mehr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Kontrolle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E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 smtClean="0">
                <a:latin typeface="Arial"/>
                <a:cs typeface="Arial"/>
              </a:rPr>
              <a:t>E</a:t>
            </a:r>
            <a:r>
              <a:rPr sz="1100" b="1" spc="-25" dirty="0">
                <a:latin typeface="Arial"/>
                <a:cs typeface="Arial"/>
              </a:rPr>
              <a:t>-Signatur-</a:t>
            </a:r>
            <a:r>
              <a:rPr sz="1100" b="1" spc="-20" dirty="0"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  <a:p>
            <a:pPr marL="12700" marR="86995" indent="-63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E-Signatur-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ermöglichen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Unterzeichnung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rechtlich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anerkannte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Alternative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handschriftlichen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Unterschrift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Verträgen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Behördenformularen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F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Fact-Checking-</a:t>
            </a:r>
            <a:r>
              <a:rPr sz="1100" b="1" spc="-20" dirty="0">
                <a:latin typeface="Arial"/>
                <a:cs typeface="Arial"/>
              </a:rPr>
              <a:t>Tool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Fact-Checking-</a:t>
            </a:r>
            <a:r>
              <a:rPr sz="1100" dirty="0">
                <a:latin typeface="Arial"/>
                <a:cs typeface="Arial"/>
              </a:rPr>
              <a:t>Tool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w</a:t>
            </a:r>
            <a:r>
              <a:rPr sz="1100" dirty="0" smtClean="0">
                <a:latin typeface="Arial"/>
                <a:cs typeface="Arial"/>
              </a:rPr>
              <a:t>erkzeug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Richtigkeit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</a:t>
            </a:r>
            <a:endParaRPr sz="1100" dirty="0">
              <a:latin typeface="Arial"/>
              <a:cs typeface="Arial"/>
            </a:endParaRPr>
          </a:p>
          <a:p>
            <a:pPr marL="12700" marR="241935">
              <a:lnSpc>
                <a:spcPct val="1109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überprüft,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insbesondere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Zusammenhang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Nachrichten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Social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Media.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Bekannte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Snopes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Faktencheck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Deutschen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Presse-</a:t>
            </a:r>
            <a:r>
              <a:rPr sz="1100" dirty="0">
                <a:latin typeface="Arial"/>
                <a:cs typeface="Arial"/>
              </a:rPr>
              <a:t>Agentur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(dpa).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3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FAQ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(Frequently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Asked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Questions)</a:t>
            </a:r>
            <a:endParaRPr sz="1100" dirty="0">
              <a:latin typeface="Arial"/>
              <a:cs typeface="Arial"/>
            </a:endParaRPr>
          </a:p>
          <a:p>
            <a:pPr marL="12700" marR="7289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FAQ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„Häufig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gestellte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Fragen“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Sammlung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von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Antworten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spc="-10" dirty="0">
                <a:latin typeface="Arial"/>
                <a:cs typeface="Arial"/>
              </a:rPr>
              <a:t>wiederkehrende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bestimmten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spc="-10" dirty="0">
                <a:latin typeface="Arial"/>
                <a:cs typeface="Arial"/>
              </a:rPr>
              <a:t>Benutzerhandbüchern.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Firewalls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100" spc="-1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Firewall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Sicherheitssoftware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-hardware,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Datenverkehr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zwischen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8373" y="860293"/>
            <a:ext cx="5700395" cy="91062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335">
              <a:lnSpc>
                <a:spcPct val="1109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einem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Organisation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filtert,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unerlaubten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verhindern.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G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Gehackt</a:t>
            </a:r>
            <a:endParaRPr sz="1100" dirty="0">
              <a:latin typeface="Arial"/>
              <a:cs typeface="Arial"/>
            </a:endParaRPr>
          </a:p>
          <a:p>
            <a:pPr marL="12700" marR="168275" indent="-635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„Gehackt“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bedeutet,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Konto,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unbefugten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Zugriff </a:t>
            </a:r>
            <a:r>
              <a:rPr sz="1100" dirty="0">
                <a:latin typeface="Arial"/>
                <a:cs typeface="Arial"/>
              </a:rPr>
              <a:t>missbraucht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gestohlene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Schadsoftware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spc="-10" dirty="0">
                <a:latin typeface="Arial"/>
                <a:cs typeface="Arial"/>
              </a:rPr>
              <a:t>Sicherheitslücken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geschehen.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GenAI</a:t>
            </a:r>
            <a:r>
              <a:rPr sz="1100" b="1" spc="1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(Generative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AI)</a:t>
            </a:r>
            <a:endParaRPr sz="1100" dirty="0">
              <a:latin typeface="Arial"/>
              <a:cs typeface="Arial"/>
            </a:endParaRPr>
          </a:p>
          <a:p>
            <a:pPr marL="12700" marR="3746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GenAI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„Generative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Künstliche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Intelligenz“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bezeichnet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Modelle,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eigenständig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Texte,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Bilder,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Musik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generieren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Beispiele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sind </a:t>
            </a:r>
            <a:r>
              <a:rPr sz="1100" dirty="0">
                <a:latin typeface="Arial"/>
                <a:cs typeface="Arial"/>
              </a:rPr>
              <a:t>ChatGPT,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DALL·E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Midjourney.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Ghostery</a:t>
            </a:r>
            <a:endParaRPr sz="1100" dirty="0">
              <a:latin typeface="Arial"/>
              <a:cs typeface="Arial"/>
            </a:endParaRPr>
          </a:p>
          <a:p>
            <a:pPr marL="12700" marR="5080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Ghostery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Browser-Erweiterung,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Tracking-Technologien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erkennt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blockiert,</a:t>
            </a:r>
            <a:r>
              <a:rPr sz="1100" spc="-25" dirty="0">
                <a:latin typeface="Arial"/>
                <a:cs typeface="Arial"/>
              </a:rPr>
              <a:t> um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schützen.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I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 smtClean="0">
                <a:latin typeface="Arial"/>
                <a:cs typeface="Arial"/>
              </a:rPr>
              <a:t>Inkognito</a:t>
            </a:r>
            <a:r>
              <a:rPr lang="de-DE" sz="1100" b="1" spc="-10" dirty="0" smtClean="0">
                <a:latin typeface="Arial"/>
                <a:cs typeface="Arial"/>
              </a:rPr>
              <a:t>-</a:t>
            </a:r>
            <a:r>
              <a:rPr lang="de-DE" sz="1100" b="1" spc="-10" dirty="0">
                <a:latin typeface="Arial"/>
                <a:cs typeface="Arial"/>
              </a:rPr>
              <a:t>M</a:t>
            </a:r>
            <a:r>
              <a:rPr sz="1100" b="1" spc="-10" dirty="0" smtClean="0">
                <a:latin typeface="Arial"/>
                <a:cs typeface="Arial"/>
              </a:rPr>
              <a:t>odus</a:t>
            </a:r>
            <a:endParaRPr sz="1100" dirty="0">
              <a:latin typeface="Arial"/>
              <a:cs typeface="Arial"/>
            </a:endParaRPr>
          </a:p>
          <a:p>
            <a:pPr marL="12700" marR="259715">
              <a:lnSpc>
                <a:spcPct val="110500"/>
              </a:lnSpc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Inkognito</a:t>
            </a:r>
            <a:r>
              <a:rPr lang="de-DE" sz="1100" dirty="0" smtClean="0">
                <a:latin typeface="Arial"/>
                <a:cs typeface="Arial"/>
              </a:rPr>
              <a:t>-</a:t>
            </a:r>
            <a:r>
              <a:rPr lang="de-DE" sz="1100" dirty="0">
                <a:latin typeface="Arial"/>
                <a:cs typeface="Arial"/>
              </a:rPr>
              <a:t>M</a:t>
            </a:r>
            <a:r>
              <a:rPr sz="1100" dirty="0" smtClean="0">
                <a:latin typeface="Arial"/>
                <a:cs typeface="Arial"/>
              </a:rPr>
              <a:t>odus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spezielle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Browserfunktion,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verhindert,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besuchte </a:t>
            </a:r>
            <a:r>
              <a:rPr sz="1100" dirty="0">
                <a:latin typeface="Arial"/>
                <a:cs typeface="Arial"/>
              </a:rPr>
              <a:t>Webseiten,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Cookies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jedoch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keine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vollständige </a:t>
            </a:r>
            <a:r>
              <a:rPr sz="1100" dirty="0">
                <a:latin typeface="Arial"/>
                <a:cs typeface="Arial"/>
              </a:rPr>
              <a:t>Anonymität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Internet.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Instagram</a:t>
            </a:r>
            <a:r>
              <a:rPr sz="1100" b="1" spc="10" dirty="0">
                <a:latin typeface="Arial"/>
                <a:cs typeface="Arial"/>
              </a:rPr>
              <a:t> </a:t>
            </a:r>
            <a:r>
              <a:rPr sz="1100" b="1" spc="-20" dirty="0">
                <a:latin typeface="Arial"/>
                <a:cs typeface="Arial"/>
              </a:rPr>
              <a:t>Reels</a:t>
            </a:r>
            <a:endParaRPr sz="1100" dirty="0">
              <a:latin typeface="Arial"/>
              <a:cs typeface="Arial"/>
            </a:endParaRPr>
          </a:p>
          <a:p>
            <a:pPr marL="12700" marR="83185" indent="-635">
              <a:lnSpc>
                <a:spcPct val="110500"/>
              </a:lnSpc>
            </a:pPr>
            <a:r>
              <a:rPr sz="1100" dirty="0">
                <a:latin typeface="Arial"/>
                <a:cs typeface="Arial"/>
              </a:rPr>
              <a:t>Instagram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Reels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maximal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90-</a:t>
            </a:r>
            <a:r>
              <a:rPr sz="1100" dirty="0">
                <a:latin typeface="Arial"/>
                <a:cs typeface="Arial"/>
              </a:rPr>
              <a:t>sekündige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Instagram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veröffentlicht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ähneln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TikTok-</a:t>
            </a:r>
            <a:r>
              <a:rPr sz="1100" dirty="0">
                <a:latin typeface="Arial"/>
                <a:cs typeface="Arial"/>
              </a:rPr>
              <a:t>Videos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kreative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unterhaltsame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 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J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 algn="just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JPEG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(Joint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Photographic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Experts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Group)</a:t>
            </a:r>
            <a:endParaRPr sz="1100" dirty="0">
              <a:latin typeface="Arial"/>
              <a:cs typeface="Arial"/>
            </a:endParaRPr>
          </a:p>
          <a:p>
            <a:pPr marL="13335" marR="81280" algn="just">
              <a:lnSpc>
                <a:spcPts val="146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JPEG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verbreitetes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Bildformat,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hohe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Bildqualität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starker </a:t>
            </a:r>
            <a:r>
              <a:rPr sz="1100" dirty="0">
                <a:latin typeface="Arial"/>
                <a:cs typeface="Arial"/>
              </a:rPr>
              <a:t>Komprimierung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 eignet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 besonders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Fotos,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 denen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Dateigröße </a:t>
            </a:r>
            <a:r>
              <a:rPr sz="1100" spc="-10" dirty="0">
                <a:latin typeface="Arial"/>
                <a:cs typeface="Arial"/>
              </a:rPr>
              <a:t>reduziert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K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KI</a:t>
            </a:r>
            <a:r>
              <a:rPr sz="1100" b="1" spc="-7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(Künstliche</a:t>
            </a:r>
            <a:r>
              <a:rPr sz="1100" b="1" spc="-7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Intelligenz)</a:t>
            </a: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120"/>
              </a:spcBef>
            </a:pPr>
            <a:r>
              <a:rPr sz="1100" spc="-10" dirty="0">
                <a:latin typeface="Arial"/>
                <a:cs typeface="Arial"/>
              </a:rPr>
              <a:t>Künstliche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Intelligenz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(KI)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Informatik,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Maschinen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dazu</a:t>
            </a:r>
            <a:endParaRPr sz="1100" dirty="0">
              <a:latin typeface="Arial"/>
              <a:cs typeface="Arial"/>
            </a:endParaRPr>
          </a:p>
          <a:p>
            <a:pPr marL="13335" marR="33845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befähigt,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menschenähnliche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Denk-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Lernprozesse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simulieren.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spc="-10" dirty="0">
                <a:latin typeface="Arial"/>
                <a:cs typeface="Arial"/>
              </a:rPr>
              <a:t>Spracherkennung,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Bildverarbeitung, </a:t>
            </a:r>
            <a:r>
              <a:rPr sz="1100" spc="-10" dirty="0">
                <a:latin typeface="Arial"/>
                <a:cs typeface="Arial"/>
              </a:rPr>
              <a:t>Entscheidungsfindung</a:t>
            </a:r>
            <a:r>
              <a:rPr sz="1100" dirty="0">
                <a:latin typeface="Arial"/>
                <a:cs typeface="Arial"/>
              </a:rPr>
              <a:t> 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vieles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mehr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eingesetzt werden.</a:t>
            </a:r>
            <a:endParaRPr sz="1100" dirty="0">
              <a:latin typeface="Arial"/>
              <a:cs typeface="Arial"/>
            </a:endParaRPr>
          </a:p>
          <a:p>
            <a:pPr marL="13335" marR="5282565">
              <a:lnSpc>
                <a:spcPct val="216400"/>
              </a:lnSpc>
            </a:pPr>
            <a:r>
              <a:rPr sz="1100" b="1" spc="-50" dirty="0">
                <a:latin typeface="Arial"/>
                <a:cs typeface="Arial"/>
              </a:rPr>
              <a:t>M </a:t>
            </a:r>
            <a:r>
              <a:rPr sz="1100" b="1" spc="-25" dirty="0">
                <a:latin typeface="Arial"/>
                <a:cs typeface="Arial"/>
              </a:rPr>
              <a:t>MP3/4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6516" y="860293"/>
            <a:ext cx="5723255" cy="915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1805" marR="717550" indent="-228600">
              <a:lnSpc>
                <a:spcPct val="110900"/>
              </a:lnSpc>
              <a:spcBef>
                <a:spcPts val="100"/>
              </a:spcBef>
              <a:buSzPct val="90909"/>
              <a:buFont typeface="Symbol"/>
              <a:buChar char=""/>
              <a:tabLst>
                <a:tab pos="471805" algn="l"/>
              </a:tabLst>
            </a:pPr>
            <a:r>
              <a:rPr sz="1100" b="1" dirty="0">
                <a:latin typeface="Arial"/>
                <a:cs typeface="Arial"/>
              </a:rPr>
              <a:t>MP3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(MPEG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Audio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Layer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3)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verbreitetes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Audioformat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spc="-10" dirty="0">
                <a:latin typeface="Arial"/>
                <a:cs typeface="Arial"/>
              </a:rPr>
              <a:t>verlustbehafteten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Komprimierung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Musik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Tonaufnahmen.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45"/>
              </a:spcBef>
              <a:buFont typeface="Symbol"/>
              <a:buChar char=""/>
            </a:pPr>
            <a:endParaRPr sz="1100" dirty="0">
              <a:latin typeface="Arial"/>
              <a:cs typeface="Arial"/>
            </a:endParaRPr>
          </a:p>
          <a:p>
            <a:pPr marL="471170" marR="261620" indent="-228600">
              <a:lnSpc>
                <a:spcPct val="109100"/>
              </a:lnSpc>
              <a:buSzPct val="90909"/>
              <a:buFont typeface="Symbol"/>
              <a:buChar char=""/>
              <a:tabLst>
                <a:tab pos="471170" algn="l"/>
              </a:tabLst>
            </a:pPr>
            <a:r>
              <a:rPr sz="1100" b="1" dirty="0">
                <a:latin typeface="Arial"/>
                <a:cs typeface="Arial"/>
              </a:rPr>
              <a:t>MP4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(MPEG-</a:t>
            </a:r>
            <a:r>
              <a:rPr sz="1100" b="1" dirty="0">
                <a:latin typeface="Arial"/>
                <a:cs typeface="Arial"/>
              </a:rPr>
              <a:t>4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Part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14)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Videoformat,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neben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Videodateien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auch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Audio, </a:t>
            </a:r>
            <a:r>
              <a:rPr sz="1100" dirty="0">
                <a:latin typeface="Arial"/>
                <a:cs typeface="Arial"/>
              </a:rPr>
              <a:t>Untertitel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enthalten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kann.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N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4604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Netzwerk</a:t>
            </a:r>
            <a:endParaRPr sz="1100" dirty="0">
              <a:latin typeface="Arial"/>
              <a:cs typeface="Arial"/>
            </a:endParaRPr>
          </a:p>
          <a:p>
            <a:pPr marL="13970" marR="624205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verbundener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miteinander </a:t>
            </a:r>
            <a:r>
              <a:rPr sz="1100" dirty="0">
                <a:latin typeface="Arial"/>
                <a:cs typeface="Arial"/>
              </a:rPr>
              <a:t>kommunizieren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austauschen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Heimnetzwerke, Firmennetzwerke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weltweites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Netzwerk.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O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20" dirty="0">
                <a:latin typeface="Arial"/>
                <a:cs typeface="Arial"/>
              </a:rPr>
              <a:t>Online-Exif-</a:t>
            </a:r>
            <a:r>
              <a:rPr sz="1100" b="1" spc="-10" dirty="0">
                <a:latin typeface="Arial"/>
                <a:cs typeface="Arial"/>
              </a:rPr>
              <a:t>Viewer</a:t>
            </a:r>
            <a:endParaRPr sz="1100" dirty="0">
              <a:latin typeface="Arial"/>
              <a:cs typeface="Arial"/>
            </a:endParaRPr>
          </a:p>
          <a:p>
            <a:pPr marL="13335" marR="1524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Online-Exif-</a:t>
            </a:r>
            <a:r>
              <a:rPr sz="1100" dirty="0">
                <a:latin typeface="Arial"/>
                <a:cs typeface="Arial"/>
              </a:rPr>
              <a:t>Viewer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Metadaten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Kameraeinstellungen, Aufnahmezeit,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Standort)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Bilddateien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einsehen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lassen.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Fotos </a:t>
            </a:r>
            <a:r>
              <a:rPr sz="1100" dirty="0">
                <a:latin typeface="Arial"/>
                <a:cs typeface="Arial"/>
              </a:rPr>
              <a:t>gespeichert,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Digitalkameras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aufgenommen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wurden.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Outlook</a:t>
            </a:r>
            <a:endParaRPr sz="1100" dirty="0">
              <a:latin typeface="Arial"/>
              <a:cs typeface="Arial"/>
            </a:endParaRPr>
          </a:p>
          <a:p>
            <a:pPr marL="13335" marR="86995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Outlook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E-Mail-</a:t>
            </a:r>
            <a:r>
              <a:rPr sz="1100" dirty="0">
                <a:latin typeface="Arial"/>
                <a:cs typeface="Arial"/>
              </a:rPr>
              <a:t>Client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Microsoft,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neben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Kalender,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Kontakte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Aufgabenverwaltung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bietet.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P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Phishing</a:t>
            </a:r>
            <a:endParaRPr sz="1100" dirty="0">
              <a:latin typeface="Arial"/>
              <a:cs typeface="Arial"/>
            </a:endParaRPr>
          </a:p>
          <a:p>
            <a:pPr marL="13335" marR="298450">
              <a:lnSpc>
                <a:spcPts val="146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Phishing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Betrugsmethode,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Angreifer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versuchen,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persönliche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wie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Kreditkarteninformationen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gefälschte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25" dirty="0">
                <a:latin typeface="Arial"/>
                <a:cs typeface="Arial"/>
              </a:rPr>
              <a:t> zu </a:t>
            </a:r>
            <a:r>
              <a:rPr sz="1100" spc="-10" dirty="0">
                <a:latin typeface="Arial"/>
                <a:cs typeface="Arial"/>
              </a:rPr>
              <a:t>stehlen.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PNG</a:t>
            </a:r>
            <a:r>
              <a:rPr sz="1100" b="1" spc="-7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(Portable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Network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Graphics)</a:t>
            </a:r>
            <a:endParaRPr sz="1100" dirty="0">
              <a:latin typeface="Arial"/>
              <a:cs typeface="Arial"/>
            </a:endParaRPr>
          </a:p>
          <a:p>
            <a:pPr marL="13335" marR="297180">
              <a:lnSpc>
                <a:spcPts val="146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PNG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verlustfreies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Bildformat,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Transparenz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Grafiken,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Logos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Screenshots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eignet.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Privacy</a:t>
            </a:r>
            <a:r>
              <a:rPr sz="1100" b="1" spc="-7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Badger</a:t>
            </a:r>
            <a:endParaRPr sz="1100" dirty="0">
              <a:latin typeface="Arial"/>
              <a:cs typeface="Arial"/>
            </a:endParaRPr>
          </a:p>
          <a:p>
            <a:pPr marL="13335" marR="5080" indent="-635">
              <a:lnSpc>
                <a:spcPts val="1470"/>
              </a:lnSpc>
              <a:spcBef>
                <a:spcPts val="45"/>
              </a:spcBef>
            </a:pPr>
            <a:r>
              <a:rPr sz="1100" dirty="0">
                <a:latin typeface="Arial"/>
                <a:cs typeface="Arial"/>
              </a:rPr>
              <a:t>Privacy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Badger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Browser-Erweiterung,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Werbeanbieter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blockiert,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dirty="0" smtClean="0">
                <a:latin typeface="Arial"/>
                <a:cs typeface="Arial"/>
              </a:rPr>
              <a:t>Nutzerinnen/</a:t>
            </a:r>
            <a:r>
              <a:rPr sz="1100" dirty="0" smtClean="0">
                <a:latin typeface="Arial"/>
                <a:cs typeface="Arial"/>
              </a:rPr>
              <a:t>Nutzern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schützen.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S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Screenreader</a:t>
            </a:r>
            <a:endParaRPr sz="1100" dirty="0">
              <a:latin typeface="Arial"/>
              <a:cs typeface="Arial"/>
            </a:endParaRPr>
          </a:p>
          <a:p>
            <a:pPr marL="12700" marR="86995">
              <a:lnSpc>
                <a:spcPct val="1105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Screenreader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Bildschirmtexte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Sprache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dirty="0">
                <a:latin typeface="Arial"/>
                <a:cs typeface="Arial"/>
              </a:rPr>
              <a:t>Braille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umwandelt.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hauptsächlich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blinden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sehbehinderten </a:t>
            </a:r>
            <a:r>
              <a:rPr sz="1100" dirty="0">
                <a:latin typeface="Arial"/>
                <a:cs typeface="Arial"/>
              </a:rPr>
              <a:t>Menschen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Bedienung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Screenshot</a:t>
            </a:r>
            <a:endParaRPr sz="1100" dirty="0">
              <a:latin typeface="Arial"/>
              <a:cs typeface="Arial"/>
            </a:endParaRPr>
          </a:p>
          <a:p>
            <a:pPr marL="12700" marR="403860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Screenshot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Aufnahme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aktuellen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Bildschirminhalts.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25" dirty="0">
                <a:latin typeface="Arial"/>
                <a:cs typeface="Arial"/>
              </a:rPr>
              <a:t> zur </a:t>
            </a:r>
            <a:r>
              <a:rPr sz="1100" dirty="0">
                <a:latin typeface="Arial"/>
                <a:cs typeface="Arial"/>
              </a:rPr>
              <a:t>Dokumentation,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Fehlersuche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1499870"/>
            <a:ext cx="5537835" cy="146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780"/>
              </a:lnSpc>
            </a:pPr>
            <a:r>
              <a:rPr sz="4650" spc="300" dirty="0">
                <a:solidFill>
                  <a:srgbClr val="3E3BCF"/>
                </a:solidFill>
                <a:latin typeface="Book Antiqua"/>
                <a:cs typeface="Book Antiqua"/>
              </a:rPr>
              <a:t>Informations-</a:t>
            </a:r>
            <a:r>
              <a:rPr sz="4650" spc="229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60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z="4650" spc="330" dirty="0">
                <a:solidFill>
                  <a:srgbClr val="3E3BCF"/>
                </a:solidFill>
                <a:latin typeface="Book Antiqua"/>
                <a:cs typeface="Book Antiqua"/>
              </a:rPr>
              <a:t>Datenkompetenz</a:t>
            </a:r>
            <a:endParaRPr sz="4650" dirty="0">
              <a:latin typeface="Book Antiqua"/>
              <a:cs typeface="Book Antiqu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50" cy="643863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62825" y="1237996"/>
              <a:ext cx="3848087" cy="3962399"/>
            </a:xfrm>
            <a:prstGeom prst="rect">
              <a:avLst/>
            </a:prstGeom>
          </p:spPr>
        </p:pic>
        <p:pic>
          <p:nvPicPr>
            <p:cNvPr id="7" name="object 7">
              <a:hlinkClick r:id="rId4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550199" y="3213531"/>
            <a:ext cx="5985510" cy="28976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165" marR="5080">
              <a:lnSpc>
                <a:spcPct val="132900"/>
              </a:lnSpc>
              <a:spcBef>
                <a:spcPts val="100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Diese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Aufgabe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befasst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sich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Überarbeitung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eines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bestehenden Moduls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Pflegeausbildung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unter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Einsatz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350" spc="-6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KI-Tools (von </a:t>
            </a:r>
            <a:r>
              <a:rPr lang="de-DE"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K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ünstliche</a:t>
            </a:r>
            <a:r>
              <a:rPr lang="de-DE" sz="1350" spc="-10" dirty="0" err="1" smtClean="0">
                <a:solidFill>
                  <a:srgbClr val="484858"/>
                </a:solidFill>
                <a:latin typeface="Lucida Sans Unicode"/>
                <a:cs typeface="Lucida Sans Unicode"/>
              </a:rPr>
              <a:t>r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Intelligenz</a:t>
            </a:r>
            <a:r>
              <a:rPr lang="de-DE" sz="1350" spc="-5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gestützte</a:t>
            </a:r>
            <a:r>
              <a:rPr sz="1350" spc="-3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r>
              <a:rPr lang="de-DE"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)</a:t>
            </a:r>
            <a:r>
              <a:rPr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sz="1350" spc="-3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Ziel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ist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es,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Informations-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und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Datenkompetenz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entwickeln,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indem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ein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vorhandenes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Modul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/</a:t>
            </a:r>
            <a:r>
              <a:rPr lang="de-DE"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vorhandene </a:t>
            </a:r>
            <a:r>
              <a:rPr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Inhalte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an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Anforderungen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anpassen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dabei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Barrierefreiheit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sowie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kritische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Reflexion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KI-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Algorithmen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berücksichtigen.</a:t>
            </a:r>
            <a:endParaRPr sz="1350" dirty="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25"/>
              </a:spcBef>
            </a:pPr>
            <a:endParaRPr sz="1350" dirty="0">
              <a:latin typeface="Lucida Sans Unicode"/>
              <a:cs typeface="Lucida Sans Unicode"/>
            </a:endParaRPr>
          </a:p>
          <a:p>
            <a:pPr marL="12700" marR="345440">
              <a:lnSpc>
                <a:spcPct val="100000"/>
              </a:lnSpc>
            </a:pP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Dieses Werk 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(Texte,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Grafiken,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Inhalte)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wurde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Laura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Hinsche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TIm 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Tischendorf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 erstellt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steht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unter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Lizenz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Creative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Commons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Namensnennung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4.0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International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(CC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BY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4.0).</a:t>
            </a:r>
            <a:endParaRPr sz="1000" dirty="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Unterstützung</a:t>
            </a:r>
            <a:r>
              <a:rPr sz="100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 von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Gamma</a:t>
            </a:r>
            <a:r>
              <a:rPr sz="100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(gamma.app)</a:t>
            </a:r>
            <a:r>
              <a:rPr sz="100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lang="de-DE" sz="1000" dirty="0">
                <a:latin typeface="Lucida Sans Unicode"/>
                <a:cs typeface="Lucida Sans Unicode"/>
              </a:rPr>
              <a:t/>
            </a:r>
            <a:br>
              <a:rPr lang="de-DE" sz="1000" dirty="0">
                <a:latin typeface="Lucida Sans Unicode"/>
                <a:cs typeface="Lucida Sans Unicode"/>
              </a:rPr>
            </a:br>
            <a:r>
              <a:rPr sz="1000" spc="-4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Lizenzdetails</a:t>
            </a:r>
            <a:r>
              <a:rPr sz="100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:</a:t>
            </a:r>
            <a:r>
              <a:rPr sz="1000" spc="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00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https://creativecommons.org/licenses/by/4.0/</a:t>
            </a:r>
            <a:endParaRPr sz="10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7815" y="860293"/>
            <a:ext cx="5709920" cy="8966138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244"/>
              </a:spcBef>
            </a:pPr>
            <a:r>
              <a:rPr sz="1100" b="1" dirty="0">
                <a:latin typeface="Arial"/>
                <a:cs typeface="Arial"/>
              </a:rPr>
              <a:t>Social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Hacking</a:t>
            </a:r>
            <a:endParaRPr sz="1100" dirty="0">
              <a:latin typeface="Arial"/>
              <a:cs typeface="Arial"/>
            </a:endParaRPr>
          </a:p>
          <a:p>
            <a:pPr marL="13335" marR="14160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Social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Hacking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bezeichnet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Manipulationstechniken,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Angreifer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dazu </a:t>
            </a:r>
            <a:r>
              <a:rPr sz="1100" dirty="0">
                <a:latin typeface="Arial"/>
                <a:cs typeface="Arial"/>
              </a:rPr>
              <a:t>bringen,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vertrauliche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preiszugeben,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vorgetäuschte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Autorität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spc="-10" dirty="0">
                <a:latin typeface="Arial"/>
                <a:cs typeface="Arial"/>
              </a:rPr>
              <a:t>Dringlichkeit.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Software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Software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Sammlung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ausgeführt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Betriebssysteme)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Anwendungssoftware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Textverarbeitungsprogramme)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unterteilt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T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0" dirty="0">
                <a:latin typeface="Arial"/>
                <a:cs typeface="Arial"/>
              </a:rPr>
              <a:t>Tags</a:t>
            </a:r>
            <a:endParaRPr sz="1100" dirty="0">
              <a:latin typeface="Arial"/>
              <a:cs typeface="Arial"/>
            </a:endParaRPr>
          </a:p>
          <a:p>
            <a:pPr marL="12700" marR="196850">
              <a:lnSpc>
                <a:spcPts val="1470"/>
              </a:lnSpc>
              <a:spcBef>
                <a:spcPts val="45"/>
              </a:spcBef>
            </a:pPr>
            <a:r>
              <a:rPr sz="1100" dirty="0">
                <a:latin typeface="Arial"/>
                <a:cs typeface="Arial"/>
              </a:rPr>
              <a:t>Tags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Schlüsselwörter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Kategorien,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Kennzeichnung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Organisation</a:t>
            </a:r>
            <a:r>
              <a:rPr sz="1100" spc="-25" dirty="0">
                <a:latin typeface="Arial"/>
                <a:cs typeface="Arial"/>
              </a:rPr>
              <a:t> von </a:t>
            </a:r>
            <a:r>
              <a:rPr sz="1100" dirty="0">
                <a:latin typeface="Arial"/>
                <a:cs typeface="Arial"/>
              </a:rPr>
              <a:t>Inhalten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35" dirty="0">
                <a:latin typeface="Arial"/>
                <a:cs typeface="Arial"/>
              </a:rPr>
              <a:t>Text-to-</a:t>
            </a:r>
            <a:r>
              <a:rPr sz="1100" b="1" spc="-10" dirty="0">
                <a:latin typeface="Arial"/>
                <a:cs typeface="Arial"/>
              </a:rPr>
              <a:t>Speech</a:t>
            </a:r>
            <a:endParaRPr sz="1100" dirty="0">
              <a:latin typeface="Arial"/>
              <a:cs typeface="Arial"/>
            </a:endParaRPr>
          </a:p>
          <a:p>
            <a:pPr marL="12700" marR="60960">
              <a:lnSpc>
                <a:spcPts val="1450"/>
              </a:lnSpc>
              <a:spcBef>
                <a:spcPts val="60"/>
              </a:spcBef>
            </a:pPr>
            <a:r>
              <a:rPr sz="1100" spc="-10" dirty="0">
                <a:latin typeface="Arial"/>
                <a:cs typeface="Arial"/>
              </a:rPr>
              <a:t>Text-</a:t>
            </a:r>
            <a:r>
              <a:rPr sz="1100" dirty="0">
                <a:latin typeface="Arial"/>
                <a:cs typeface="Arial"/>
              </a:rPr>
              <a:t>to-Speech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Technologie,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geschriebene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gesprochene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Sprache </a:t>
            </a:r>
            <a:r>
              <a:rPr sz="1100" dirty="0">
                <a:latin typeface="Arial"/>
                <a:cs typeface="Arial"/>
              </a:rPr>
              <a:t>umwandelt.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0" dirty="0">
                <a:latin typeface="Arial"/>
                <a:cs typeface="Arial"/>
              </a:rPr>
              <a:t> Screenreadern, Sprachassistenten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barrierefreien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Anwendungen</a:t>
            </a:r>
            <a:endParaRPr sz="1100" dirty="0">
              <a:latin typeface="Arial"/>
              <a:cs typeface="Arial"/>
            </a:endParaRPr>
          </a:p>
          <a:p>
            <a:pPr marL="12700" marR="594360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eingesetzt,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Sehbeeinträchtigungen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Leseschwierigkeiten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unterstützen.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100" spc="-10" dirty="0">
                <a:latin typeface="Arial"/>
                <a:cs typeface="Arial"/>
              </a:rPr>
              <a:t>Tools</a:t>
            </a:r>
            <a:r>
              <a:rPr sz="1100" spc="-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Werkzeuge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bestimmte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erleichtern.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Tracker</a:t>
            </a:r>
            <a:endParaRPr sz="1100" dirty="0">
              <a:latin typeface="Arial"/>
              <a:cs typeface="Arial"/>
            </a:endParaRPr>
          </a:p>
          <a:p>
            <a:pPr marL="12700" marR="746125">
              <a:lnSpc>
                <a:spcPts val="1470"/>
              </a:lnSpc>
              <a:spcBef>
                <a:spcPts val="40"/>
              </a:spcBef>
            </a:pPr>
            <a:r>
              <a:rPr sz="1100" dirty="0">
                <a:latin typeface="Arial"/>
                <a:cs typeface="Arial"/>
              </a:rPr>
              <a:t>Tracker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Skripte,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Verhalten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Nutzern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Internet </a:t>
            </a:r>
            <a:r>
              <a:rPr sz="1100" dirty="0">
                <a:latin typeface="Arial"/>
                <a:cs typeface="Arial"/>
              </a:rPr>
              <a:t>überwachen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Werbezwecke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sammeln.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Tracking</a:t>
            </a:r>
            <a:endParaRPr sz="1100" dirty="0">
              <a:latin typeface="Arial"/>
              <a:cs typeface="Arial"/>
            </a:endParaRPr>
          </a:p>
          <a:p>
            <a:pPr marL="12700" marR="232410">
              <a:lnSpc>
                <a:spcPct val="109600"/>
              </a:lnSpc>
              <a:spcBef>
                <a:spcPts val="15"/>
              </a:spcBef>
            </a:pPr>
            <a:r>
              <a:rPr sz="1100" dirty="0">
                <a:latin typeface="Arial"/>
                <a:cs typeface="Arial"/>
              </a:rPr>
              <a:t>Tracking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bezeichnet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Sammeln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Verfolgen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Nutzerdaten,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personalisieren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Website-</a:t>
            </a:r>
            <a:r>
              <a:rPr sz="1100" dirty="0">
                <a:latin typeface="Arial"/>
                <a:cs typeface="Arial"/>
              </a:rPr>
              <a:t>Analysen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durchzuführen.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Tutorials</a:t>
            </a:r>
            <a:endParaRPr sz="1100" dirty="0">
              <a:latin typeface="Arial"/>
              <a:cs typeface="Arial"/>
            </a:endParaRPr>
          </a:p>
          <a:p>
            <a:pPr marL="12700" marR="314325" indent="-635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Tutorials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Anleitungen,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dirty="0" smtClean="0">
                <a:latin typeface="Arial"/>
                <a:cs typeface="Arial"/>
              </a:rPr>
              <a:t>Nutzerinnen/</a:t>
            </a:r>
            <a:r>
              <a:rPr sz="1100" dirty="0" smtClean="0">
                <a:latin typeface="Arial"/>
                <a:cs typeface="Arial"/>
              </a:rPr>
              <a:t>Nutzern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zeigen,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bestimmte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erledigen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U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Updates</a:t>
            </a:r>
            <a:endParaRPr sz="1100" dirty="0">
              <a:latin typeface="Arial"/>
              <a:cs typeface="Arial"/>
            </a:endParaRPr>
          </a:p>
          <a:p>
            <a:pPr marL="12700" marR="189230">
              <a:lnSpc>
                <a:spcPct val="1096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Updates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Aktualisierungen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Betriebssystemen,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beheben, Sicherheitslücken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schließen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hinzufügen.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URL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(Uniform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Resource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Locator)</a:t>
            </a:r>
            <a:endParaRPr sz="1100" dirty="0">
              <a:latin typeface="Arial"/>
              <a:cs typeface="Arial"/>
            </a:endParaRPr>
          </a:p>
          <a:p>
            <a:pPr marL="12700" marR="1217295">
              <a:lnSpc>
                <a:spcPct val="1109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URL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Webadresse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Internetseite,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Domain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(</a:t>
            </a:r>
            <a:r>
              <a:rPr sz="1100" spc="-25" dirty="0" smtClean="0">
                <a:latin typeface="Arial"/>
                <a:cs typeface="Arial"/>
              </a:rPr>
              <a:t>z.</a:t>
            </a:r>
            <a:r>
              <a:rPr lang="de-DE" sz="1100" spc="-25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  <a:hlinkClick r:id="rId2"/>
              </a:rPr>
              <a:t>www.example.com)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spezifischen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Pfadstruktur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besteht.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7815" y="860293"/>
            <a:ext cx="5549900" cy="2276868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3335">
              <a:spcBef>
                <a:spcPts val="244"/>
              </a:spcBef>
            </a:pPr>
            <a:r>
              <a:rPr lang="de-DE" sz="1100" b="1" spc="-50" dirty="0" smtClean="0">
                <a:latin typeface="Arial"/>
                <a:cs typeface="Arial"/>
              </a:rPr>
              <a:t>V</a:t>
            </a:r>
            <a:endParaRPr lang="de-DE" sz="1100" dirty="0" smtClean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244"/>
              </a:spcBef>
            </a:pPr>
            <a:endParaRPr lang="de-DE" sz="1100" b="1" spc="-10" dirty="0" smtClean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244"/>
              </a:spcBef>
            </a:pPr>
            <a:r>
              <a:rPr sz="1100" b="1" spc="-10" dirty="0" smtClean="0">
                <a:latin typeface="Arial"/>
                <a:cs typeface="Arial"/>
              </a:rPr>
              <a:t>VPN</a:t>
            </a:r>
            <a:r>
              <a:rPr sz="1100" b="1" spc="-60" dirty="0" smtClean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(Virtual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Private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Network)</a:t>
            </a:r>
            <a:endParaRPr sz="1100" dirty="0">
              <a:latin typeface="Arial"/>
              <a:cs typeface="Arial"/>
            </a:endParaRPr>
          </a:p>
          <a:p>
            <a:pPr marL="13335" marR="5080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VPN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verschlüsselter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Netzwerkdienst,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Internetverbindung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es </a:t>
            </a:r>
            <a:r>
              <a:rPr sz="1100" dirty="0">
                <a:latin typeface="Arial"/>
                <a:cs typeface="Arial"/>
              </a:rPr>
              <a:t>ermöglicht,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anonym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bewegen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geografische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Sperren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umgehen.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Z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Zwei-Faktor-</a:t>
            </a:r>
            <a:r>
              <a:rPr sz="1100" b="1" spc="-10" dirty="0">
                <a:latin typeface="Arial"/>
                <a:cs typeface="Arial"/>
              </a:rPr>
              <a:t>Authentifizierung</a:t>
            </a:r>
            <a:r>
              <a:rPr sz="1100" b="1" spc="1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(2FA)</a:t>
            </a:r>
            <a:endParaRPr sz="1100" dirty="0">
              <a:latin typeface="Arial"/>
              <a:cs typeface="Arial"/>
            </a:endParaRPr>
          </a:p>
          <a:p>
            <a:pPr marL="12700" marR="220345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Zwei-Faktor-Authentifizierung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Sicherheitsmaßnahme,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zusätzlich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zum </a:t>
            </a:r>
            <a:r>
              <a:rPr sz="1100" dirty="0">
                <a:latin typeface="Arial"/>
                <a:cs typeface="Arial"/>
              </a:rPr>
              <a:t>Passwort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zweiten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Bestätigungsschritt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erfordert,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SMS-</a:t>
            </a:r>
            <a:r>
              <a:rPr sz="1100" dirty="0">
                <a:latin typeface="Arial"/>
                <a:cs typeface="Arial"/>
              </a:rPr>
              <a:t>Code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spc="-10" dirty="0">
                <a:latin typeface="Arial"/>
                <a:cs typeface="Arial"/>
              </a:rPr>
              <a:t>Authentifizierungs-</a:t>
            </a:r>
            <a:r>
              <a:rPr sz="1100" dirty="0">
                <a:latin typeface="Arial"/>
                <a:cs typeface="Arial"/>
              </a:rPr>
              <a:t>App,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 bei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Konto </a:t>
            </a:r>
            <a:r>
              <a:rPr sz="1100" spc="-10" dirty="0">
                <a:latin typeface="Arial"/>
                <a:cs typeface="Arial"/>
              </a:rPr>
              <a:t>anzumelden.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8543925"/>
          </a:xfrm>
          <a:custGeom>
            <a:avLst/>
            <a:gdLst/>
            <a:ahLst/>
            <a:cxnLst/>
            <a:rect l="l" t="t" r="r" b="b"/>
            <a:pathLst>
              <a:path w="11430000" h="8543925">
                <a:moveTo>
                  <a:pt x="11430000" y="0"/>
                </a:moveTo>
                <a:lnTo>
                  <a:pt x="0" y="0"/>
                </a:lnTo>
                <a:lnTo>
                  <a:pt x="0" y="8543925"/>
                </a:lnTo>
                <a:lnTo>
                  <a:pt x="11430000" y="854392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801560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444500"/>
            <a:ext cx="8157209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29" dirty="0">
                <a:solidFill>
                  <a:srgbClr val="3E3BCF"/>
                </a:solidFill>
                <a:latin typeface="Book Antiqua"/>
                <a:cs typeface="Book Antiqua"/>
              </a:rPr>
              <a:t>Recherche</a:t>
            </a:r>
            <a:r>
              <a:rPr spc="-6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-10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65" dirty="0">
                <a:solidFill>
                  <a:srgbClr val="3E3BCF"/>
                </a:solidFill>
                <a:latin typeface="Book Antiqua"/>
                <a:cs typeface="Book Antiqua"/>
              </a:rPr>
              <a:t>Auswahl</a:t>
            </a:r>
            <a:r>
              <a:rPr spc="-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75" dirty="0">
                <a:solidFill>
                  <a:srgbClr val="3E3BCF"/>
                </a:solidFill>
                <a:latin typeface="Book Antiqua"/>
                <a:cs typeface="Book Antiqua"/>
              </a:rPr>
              <a:t>von</a:t>
            </a:r>
            <a:r>
              <a:rPr spc="-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5" dirty="0">
                <a:solidFill>
                  <a:srgbClr val="3E3BCF"/>
                </a:solidFill>
                <a:latin typeface="Book Antiqua"/>
                <a:cs typeface="Book Antiqua"/>
              </a:rPr>
              <a:t>KI-Tools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18781" y="1287959"/>
            <a:ext cx="9150350" cy="1393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>
              <a:lnSpc>
                <a:spcPct val="132900"/>
              </a:lnSpc>
              <a:spcBef>
                <a:spcPts val="100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Szenario:</a:t>
            </a:r>
            <a:r>
              <a:rPr sz="1350" spc="-9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sind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verantwortlich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für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Überarbeitung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eines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bestehenden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Moduls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Pflegeausbildung.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Ihr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Ziel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ist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es,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dieses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Modul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durch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gezielten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Einsatz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KI-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gestützten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Tools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modernisieren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digitalen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Anforderungen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anzupassen.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Dabei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berücksichtigen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Barrierefreiheit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kritische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Reflexion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KI-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Algorithmen.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Verwenden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nach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Möglichkeit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ein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bereits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Ihnen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erstelltes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Modul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oder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einen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Inhalt,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um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Richtigkeit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Informationen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sicherzustellen.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9810" y="2943098"/>
            <a:ext cx="397192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04825" algn="l"/>
              </a:tabLst>
            </a:pPr>
            <a:r>
              <a:rPr sz="2700" spc="75" dirty="0">
                <a:solidFill>
                  <a:srgbClr val="3E3BCF"/>
                </a:solidFill>
                <a:latin typeface="Book Antiqua"/>
                <a:cs typeface="Book Antiqua"/>
              </a:rPr>
              <a:t>1.</a:t>
            </a:r>
            <a:r>
              <a:rPr sz="2700"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z="2700" spc="120" dirty="0">
                <a:solidFill>
                  <a:srgbClr val="3E3BCF"/>
                </a:solidFill>
                <a:latin typeface="Book Antiqua"/>
                <a:cs typeface="Book Antiqua"/>
              </a:rPr>
              <a:t>Recherche-</a:t>
            </a:r>
            <a:r>
              <a:rPr sz="2700" spc="105" dirty="0">
                <a:solidFill>
                  <a:srgbClr val="3E3BCF"/>
                </a:solidFill>
                <a:latin typeface="Book Antiqua"/>
                <a:cs typeface="Book Antiqua"/>
              </a:rPr>
              <a:t>Aufgabe</a:t>
            </a:r>
            <a:r>
              <a:rPr sz="2700" spc="105" dirty="0" smtClean="0">
                <a:solidFill>
                  <a:srgbClr val="3E3BCF"/>
                </a:solidFill>
                <a:latin typeface="Book Antiqua"/>
                <a:cs typeface="Book Antiqua"/>
              </a:rPr>
              <a:t>:</a:t>
            </a:r>
            <a:endParaRPr sz="2700" dirty="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19960" y="3809492"/>
            <a:ext cx="8141970" cy="11713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KI-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Tools</a:t>
            </a:r>
            <a:r>
              <a:rPr sz="1650" spc="4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05" dirty="0">
                <a:solidFill>
                  <a:srgbClr val="484858"/>
                </a:solidFill>
                <a:latin typeface="Book Antiqua"/>
                <a:cs typeface="Book Antiqua"/>
              </a:rPr>
              <a:t>recherchieren</a:t>
            </a:r>
            <a:endParaRPr sz="1650" dirty="0">
              <a:latin typeface="Book Antiqua"/>
              <a:cs typeface="Book Antiqua"/>
            </a:endParaRPr>
          </a:p>
          <a:p>
            <a:pPr marL="13335" marR="5080" indent="-1270">
              <a:lnSpc>
                <a:spcPct val="134400"/>
              </a:lnSpc>
              <a:spcBef>
                <a:spcPts val="615"/>
              </a:spcBef>
            </a:pP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Recherchieren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nach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KI-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Tools,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Pflegepädagogik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Lehre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oder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Bildungsbereich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genutzt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werden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(z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lang="de-DE"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 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B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KI-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gestützte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Suchmaschinen,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adaptive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Lernsysteme)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Ihrem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Modul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passen.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19960" y="5239004"/>
            <a:ext cx="7559040" cy="9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Kritische</a:t>
            </a:r>
            <a:r>
              <a:rPr sz="1650" spc="2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Reflexion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4100"/>
              </a:lnSpc>
              <a:spcBef>
                <a:spcPts val="620"/>
              </a:spcBef>
            </a:pP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Seien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sich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strukturellen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Suchmöglichkeiten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bewusst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reflektieren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kritisch,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KI-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gestützte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Suchmaschinen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arbeiten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welche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potenziellen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Bias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auftreten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könnten.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18931" y="6676897"/>
            <a:ext cx="7802880" cy="1174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Tool-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Auswahl</a:t>
            </a:r>
            <a:r>
              <a:rPr sz="1650" spc="4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und</a:t>
            </a:r>
            <a:r>
              <a:rPr sz="1650" spc="-2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Analyse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635">
              <a:lnSpc>
                <a:spcPct val="131800"/>
              </a:lnSpc>
              <a:spcBef>
                <a:spcPts val="655"/>
              </a:spcBef>
            </a:pP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Suchen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9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sich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ein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Tool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aus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Ihrer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Recherche</a:t>
            </a:r>
            <a:r>
              <a:rPr sz="1350" spc="-9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aus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9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reflektieren</a:t>
            </a:r>
            <a:r>
              <a:rPr sz="1350" spc="-8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9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dieses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hinsichtlich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lang="de-DE" sz="1350" spc="-1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seiner </a:t>
            </a:r>
            <a:r>
              <a:rPr sz="1350" spc="-40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Funktionalität</a:t>
            </a:r>
            <a:r>
              <a:rPr sz="1350" spc="-6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Passung.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Achten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auf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Barrierefreiheit,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z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lang="de-DE"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 </a:t>
            </a:r>
            <a:r>
              <a:rPr sz="1350" spc="-35" dirty="0" smtClean="0">
                <a:solidFill>
                  <a:srgbClr val="484858"/>
                </a:solidFill>
                <a:latin typeface="Lucida Sans Unicode"/>
                <a:cs typeface="Lucida Sans Unicode"/>
              </a:rPr>
              <a:t>B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.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die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Erstellung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ALT-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Texten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Videountertiteln.</a:t>
            </a:r>
            <a:endParaRPr sz="1350" dirty="0">
              <a:latin typeface="Lucida Sans Unicode"/>
              <a:cs typeface="Lucida Sans Unicode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092841" y="3651848"/>
            <a:ext cx="971550" cy="4400550"/>
            <a:chOff x="1092841" y="3651848"/>
            <a:chExt cx="971550" cy="4400550"/>
          </a:xfrm>
        </p:grpSpPr>
        <p:sp>
          <p:nvSpPr>
            <p:cNvPr id="11" name="object 11"/>
            <p:cNvSpPr/>
            <p:nvPr/>
          </p:nvSpPr>
          <p:spPr>
            <a:xfrm>
              <a:off x="1276184" y="3651859"/>
              <a:ext cx="788670" cy="4400550"/>
            </a:xfrm>
            <a:custGeom>
              <a:avLst/>
              <a:gdLst/>
              <a:ahLst/>
              <a:cxnLst/>
              <a:rect l="l" t="t" r="r" b="b"/>
              <a:pathLst>
                <a:path w="788669" h="4400550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4393654"/>
                  </a:lnTo>
                  <a:lnTo>
                    <a:pt x="927" y="4395902"/>
                  </a:lnTo>
                  <a:lnTo>
                    <a:pt x="4648" y="4399623"/>
                  </a:lnTo>
                  <a:lnTo>
                    <a:pt x="6896" y="4400550"/>
                  </a:lnTo>
                  <a:lnTo>
                    <a:pt x="12153" y="4400550"/>
                  </a:lnTo>
                  <a:lnTo>
                    <a:pt x="14401" y="4399623"/>
                  </a:lnTo>
                  <a:lnTo>
                    <a:pt x="18122" y="4395902"/>
                  </a:lnTo>
                  <a:lnTo>
                    <a:pt x="19050" y="4393654"/>
                  </a:lnTo>
                  <a:lnTo>
                    <a:pt x="19050" y="6896"/>
                  </a:lnTo>
                  <a:close/>
                </a:path>
                <a:path w="788669" h="4400550">
                  <a:moveTo>
                    <a:pt x="788200" y="378371"/>
                  </a:moveTo>
                  <a:lnTo>
                    <a:pt x="787260" y="376123"/>
                  </a:lnTo>
                  <a:lnTo>
                    <a:pt x="783539" y="372402"/>
                  </a:lnTo>
                  <a:lnTo>
                    <a:pt x="781304" y="371475"/>
                  </a:lnTo>
                  <a:lnTo>
                    <a:pt x="195008" y="371475"/>
                  </a:lnTo>
                  <a:lnTo>
                    <a:pt x="192773" y="372402"/>
                  </a:lnTo>
                  <a:lnTo>
                    <a:pt x="189039" y="376123"/>
                  </a:lnTo>
                  <a:lnTo>
                    <a:pt x="188125" y="378371"/>
                  </a:lnTo>
                  <a:lnTo>
                    <a:pt x="188125" y="383628"/>
                  </a:lnTo>
                  <a:lnTo>
                    <a:pt x="189039" y="385876"/>
                  </a:lnTo>
                  <a:lnTo>
                    <a:pt x="192773" y="389597"/>
                  </a:lnTo>
                  <a:lnTo>
                    <a:pt x="195008" y="390525"/>
                  </a:lnTo>
                  <a:lnTo>
                    <a:pt x="781304" y="390525"/>
                  </a:lnTo>
                  <a:lnTo>
                    <a:pt x="783539" y="389597"/>
                  </a:lnTo>
                  <a:lnTo>
                    <a:pt x="787260" y="385876"/>
                  </a:lnTo>
                  <a:lnTo>
                    <a:pt x="788200" y="383628"/>
                  </a:lnTo>
                  <a:lnTo>
                    <a:pt x="788200" y="378371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92841" y="3842348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64316" y="546159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92841" y="5280623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464316" y="689034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92841" y="6709373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4"/>
                  </a:lnTo>
                  <a:lnTo>
                    <a:pt x="371932" y="390524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219453" y="3868166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214390" y="5385439"/>
            <a:ext cx="148590" cy="1619250"/>
            <a:chOff x="1214390" y="5385439"/>
            <a:chExt cx="148590" cy="1619250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6405" y="5385439"/>
              <a:ext cx="146050" cy="17879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4390" y="6823334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282"/>
            <a:ext cx="1746527" cy="41719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80864" y="680720"/>
            <a:ext cx="213042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135" dirty="0">
                <a:solidFill>
                  <a:srgbClr val="3E3BCF"/>
                </a:solidFill>
                <a:latin typeface="Book Antiqua"/>
                <a:cs typeface="Book Antiqua"/>
              </a:rPr>
              <a:t>Anwendung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76800" y="1246847"/>
            <a:ext cx="5235575" cy="580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5080" indent="-1270">
              <a:lnSpc>
                <a:spcPct val="134800"/>
              </a:lnSpc>
              <a:spcBef>
                <a:spcPts val="100"/>
              </a:spcBef>
            </a:pP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Wenden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das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gewählte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KI-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Tool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an,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um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Inhalte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aus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Ihrem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Modul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barrierefrei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zu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gestalten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es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Lucida Sans Unicode"/>
                <a:cs typeface="Lucida Sans Unicode"/>
              </a:rPr>
              <a:t>mit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KI-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Funktionen</a:t>
            </a:r>
            <a:r>
              <a:rPr sz="1350" spc="-5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anzureichern.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1028" y="2232914"/>
            <a:ext cx="4699000" cy="899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Beschreibung</a:t>
            </a:r>
            <a:r>
              <a:rPr sz="1650" spc="24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des</a:t>
            </a:r>
            <a:r>
              <a:rPr sz="1650" spc="2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Moduls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4800"/>
              </a:lnSpc>
              <a:spcBef>
                <a:spcPts val="535"/>
              </a:spcBef>
            </a:pP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Was</a:t>
            </a:r>
            <a:r>
              <a:rPr sz="1350" spc="-7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war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Ausgangspunkt</a:t>
            </a:r>
            <a:r>
              <a:rPr sz="1350" spc="-8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welches</a:t>
            </a:r>
            <a:r>
              <a:rPr sz="1350" spc="-6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Modul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haben</a:t>
            </a:r>
            <a:r>
              <a:rPr sz="1350" spc="-7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Sie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überarbeitet?</a:t>
            </a:r>
            <a:endParaRPr sz="1350" dirty="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5" dirty="0"/>
              <a:t>Einsatz</a:t>
            </a:r>
            <a:r>
              <a:rPr spc="140" dirty="0"/>
              <a:t> </a:t>
            </a:r>
            <a:r>
              <a:rPr spc="114" dirty="0"/>
              <a:t>der</a:t>
            </a:r>
            <a:r>
              <a:rPr spc="90" dirty="0"/>
              <a:t> </a:t>
            </a:r>
            <a:r>
              <a:rPr spc="85" dirty="0"/>
              <a:t>KI</a:t>
            </a:r>
          </a:p>
          <a:p>
            <a:pPr marL="12700" marR="5080">
              <a:lnSpc>
                <a:spcPct val="134100"/>
              </a:lnSpc>
              <a:spcBef>
                <a:spcPts val="620"/>
              </a:spcBef>
            </a:pPr>
            <a:r>
              <a:rPr sz="1350" spc="-25" dirty="0">
                <a:latin typeface="Lucida Sans Unicode"/>
                <a:cs typeface="Lucida Sans Unicode"/>
              </a:rPr>
              <a:t>Welches</a:t>
            </a:r>
            <a:r>
              <a:rPr sz="1350" spc="-80" dirty="0">
                <a:latin typeface="Lucida Sans Unicode"/>
                <a:cs typeface="Lucida Sans Unicode"/>
              </a:rPr>
              <a:t> </a:t>
            </a:r>
            <a:r>
              <a:rPr sz="1350" spc="-20" dirty="0">
                <a:latin typeface="Lucida Sans Unicode"/>
                <a:cs typeface="Lucida Sans Unicode"/>
              </a:rPr>
              <a:t>Tool</a:t>
            </a:r>
            <a:r>
              <a:rPr sz="1350" spc="-65" dirty="0">
                <a:latin typeface="Lucida Sans Unicode"/>
                <a:cs typeface="Lucida Sans Unicode"/>
              </a:rPr>
              <a:t> </a:t>
            </a:r>
            <a:r>
              <a:rPr sz="1350" spc="-25" dirty="0">
                <a:latin typeface="Lucida Sans Unicode"/>
                <a:cs typeface="Lucida Sans Unicode"/>
              </a:rPr>
              <a:t>haben</a:t>
            </a:r>
            <a:r>
              <a:rPr sz="1350" spc="-65" dirty="0">
                <a:latin typeface="Lucida Sans Unicode"/>
                <a:cs typeface="Lucida Sans Unicode"/>
              </a:rPr>
              <a:t> </a:t>
            </a:r>
            <a:r>
              <a:rPr sz="1350" spc="-20" dirty="0">
                <a:latin typeface="Lucida Sans Unicode"/>
                <a:cs typeface="Lucida Sans Unicode"/>
              </a:rPr>
              <a:t>Sie</a:t>
            </a:r>
            <a:r>
              <a:rPr sz="1350" spc="-70" dirty="0">
                <a:latin typeface="Lucida Sans Unicode"/>
                <a:cs typeface="Lucida Sans Unicode"/>
              </a:rPr>
              <a:t> </a:t>
            </a:r>
            <a:r>
              <a:rPr sz="1350" spc="-30" dirty="0">
                <a:latin typeface="Lucida Sans Unicode"/>
                <a:cs typeface="Lucida Sans Unicode"/>
              </a:rPr>
              <a:t>ausgewählt</a:t>
            </a:r>
            <a:r>
              <a:rPr sz="1350" spc="-80" dirty="0">
                <a:latin typeface="Lucida Sans Unicode"/>
                <a:cs typeface="Lucida Sans Unicode"/>
              </a:rPr>
              <a:t> </a:t>
            </a:r>
            <a:r>
              <a:rPr sz="1350" spc="-20" dirty="0">
                <a:latin typeface="Lucida Sans Unicode"/>
                <a:cs typeface="Lucida Sans Unicode"/>
              </a:rPr>
              <a:t>und</a:t>
            </a:r>
            <a:r>
              <a:rPr sz="1350" spc="-65" dirty="0">
                <a:latin typeface="Lucida Sans Unicode"/>
                <a:cs typeface="Lucida Sans Unicode"/>
              </a:rPr>
              <a:t> </a:t>
            </a:r>
            <a:r>
              <a:rPr sz="1350" spc="-25" dirty="0">
                <a:latin typeface="Lucida Sans Unicode"/>
                <a:cs typeface="Lucida Sans Unicode"/>
              </a:rPr>
              <a:t>wie</a:t>
            </a:r>
            <a:r>
              <a:rPr sz="1350" spc="-80" dirty="0">
                <a:latin typeface="Lucida Sans Unicode"/>
                <a:cs typeface="Lucida Sans Unicode"/>
              </a:rPr>
              <a:t> </a:t>
            </a:r>
            <a:r>
              <a:rPr sz="1350" spc="-25" dirty="0">
                <a:latin typeface="Lucida Sans Unicode"/>
                <a:cs typeface="Lucida Sans Unicode"/>
              </a:rPr>
              <a:t>wurde</a:t>
            </a:r>
            <a:r>
              <a:rPr sz="1350" spc="-70" dirty="0">
                <a:latin typeface="Lucida Sans Unicode"/>
                <a:cs typeface="Lucida Sans Unicode"/>
              </a:rPr>
              <a:t> </a:t>
            </a:r>
            <a:r>
              <a:rPr sz="1350" spc="-25" dirty="0">
                <a:latin typeface="Lucida Sans Unicode"/>
                <a:cs typeface="Lucida Sans Unicode"/>
              </a:rPr>
              <a:t>es </a:t>
            </a:r>
            <a:r>
              <a:rPr sz="1350" spc="-10" dirty="0">
                <a:latin typeface="Lucida Sans Unicode"/>
                <a:cs typeface="Lucida Sans Unicode"/>
              </a:rPr>
              <a:t>implementiert?</a:t>
            </a:r>
            <a:endParaRPr sz="135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1100"/>
              </a:spcBef>
            </a:pPr>
            <a:endParaRPr sz="135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spc="125" dirty="0"/>
              <a:t>Reflexion</a:t>
            </a:r>
          </a:p>
          <a:p>
            <a:pPr marL="12700" marR="78105">
              <a:lnSpc>
                <a:spcPct val="134100"/>
              </a:lnSpc>
              <a:spcBef>
                <a:spcPts val="625"/>
              </a:spcBef>
            </a:pPr>
            <a:r>
              <a:rPr sz="1350" spc="-10" dirty="0">
                <a:latin typeface="Lucida Sans Unicode"/>
                <a:cs typeface="Lucida Sans Unicode"/>
              </a:rPr>
              <a:t>Wie</a:t>
            </a:r>
            <a:r>
              <a:rPr sz="1350" spc="-65" dirty="0">
                <a:latin typeface="Lucida Sans Unicode"/>
                <a:cs typeface="Lucida Sans Unicode"/>
              </a:rPr>
              <a:t> </a:t>
            </a:r>
            <a:r>
              <a:rPr sz="1350" spc="-20" dirty="0">
                <a:latin typeface="Lucida Sans Unicode"/>
                <a:cs typeface="Lucida Sans Unicode"/>
              </a:rPr>
              <a:t>haben</a:t>
            </a:r>
            <a:r>
              <a:rPr sz="1350" spc="-50" dirty="0">
                <a:latin typeface="Lucida Sans Unicode"/>
                <a:cs typeface="Lucida Sans Unicode"/>
              </a:rPr>
              <a:t> </a:t>
            </a:r>
            <a:r>
              <a:rPr sz="1350" spc="-10" dirty="0">
                <a:latin typeface="Lucida Sans Unicode"/>
                <a:cs typeface="Lucida Sans Unicode"/>
              </a:rPr>
              <a:t>Sie</a:t>
            </a:r>
            <a:r>
              <a:rPr sz="1350" spc="-55" dirty="0">
                <a:latin typeface="Lucida Sans Unicode"/>
                <a:cs typeface="Lucida Sans Unicode"/>
              </a:rPr>
              <a:t> </a:t>
            </a:r>
            <a:r>
              <a:rPr sz="1350" spc="-20" dirty="0">
                <a:latin typeface="Lucida Sans Unicode"/>
                <a:cs typeface="Lucida Sans Unicode"/>
              </a:rPr>
              <a:t>Barrierefreiheit</a:t>
            </a:r>
            <a:r>
              <a:rPr sz="1350" spc="-55" dirty="0">
                <a:latin typeface="Lucida Sans Unicode"/>
                <a:cs typeface="Lucida Sans Unicode"/>
              </a:rPr>
              <a:t> </a:t>
            </a:r>
            <a:r>
              <a:rPr sz="1350" spc="-20" dirty="0">
                <a:latin typeface="Lucida Sans Unicode"/>
                <a:cs typeface="Lucida Sans Unicode"/>
              </a:rPr>
              <a:t>sichergestellt?</a:t>
            </a:r>
            <a:r>
              <a:rPr sz="1350" spc="-45" dirty="0">
                <a:latin typeface="Lucida Sans Unicode"/>
                <a:cs typeface="Lucida Sans Unicode"/>
              </a:rPr>
              <a:t> </a:t>
            </a:r>
            <a:r>
              <a:rPr sz="1350" spc="-10" dirty="0">
                <a:latin typeface="Lucida Sans Unicode"/>
                <a:cs typeface="Lucida Sans Unicode"/>
              </a:rPr>
              <a:t>Welche </a:t>
            </a:r>
            <a:r>
              <a:rPr sz="1350" dirty="0">
                <a:latin typeface="Lucida Sans Unicode"/>
                <a:cs typeface="Lucida Sans Unicode"/>
              </a:rPr>
              <a:t>Herausforderungen</a:t>
            </a:r>
            <a:r>
              <a:rPr sz="1350" spc="-55" dirty="0">
                <a:latin typeface="Lucida Sans Unicode"/>
                <a:cs typeface="Lucida Sans Unicode"/>
              </a:rPr>
              <a:t> </a:t>
            </a:r>
            <a:r>
              <a:rPr sz="1350" dirty="0">
                <a:latin typeface="Lucida Sans Unicode"/>
                <a:cs typeface="Lucida Sans Unicode"/>
              </a:rPr>
              <a:t>sind</a:t>
            </a:r>
            <a:r>
              <a:rPr sz="1350" spc="-55" dirty="0">
                <a:latin typeface="Lucida Sans Unicode"/>
                <a:cs typeface="Lucida Sans Unicode"/>
              </a:rPr>
              <a:t> </a:t>
            </a:r>
            <a:r>
              <a:rPr sz="1350" spc="-10" dirty="0">
                <a:latin typeface="Lucida Sans Unicode"/>
                <a:cs typeface="Lucida Sans Unicode"/>
              </a:rPr>
              <a:t>aufgetreten?</a:t>
            </a:r>
            <a:endParaRPr sz="1350">
              <a:latin typeface="Lucida Sans Unicode"/>
              <a:cs typeface="Lucida Sans Unicode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0"/>
            <a:ext cx="4286250" cy="6438900"/>
            <a:chOff x="0" y="0"/>
            <a:chExt cx="4286250" cy="643890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286249" cy="643864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4850" y="1895221"/>
              <a:ext cx="2876537" cy="2657461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4886325" y="2246734"/>
            <a:ext cx="390525" cy="381000"/>
          </a:xfrm>
          <a:custGeom>
            <a:avLst/>
            <a:gdLst/>
            <a:ahLst/>
            <a:cxnLst/>
            <a:rect l="l" t="t" r="r" b="b"/>
            <a:pathLst>
              <a:path w="390525" h="381000">
                <a:moveTo>
                  <a:pt x="371932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62407"/>
                </a:lnTo>
                <a:lnTo>
                  <a:pt x="18592" y="381000"/>
                </a:lnTo>
                <a:lnTo>
                  <a:pt x="371932" y="381000"/>
                </a:lnTo>
                <a:lnTo>
                  <a:pt x="390525" y="362407"/>
                </a:lnTo>
                <a:lnTo>
                  <a:pt x="390525" y="18592"/>
                </a:lnTo>
                <a:lnTo>
                  <a:pt x="374675" y="546"/>
                </a:lnTo>
                <a:lnTo>
                  <a:pt x="371932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007355" y="2256536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886325" y="3522724"/>
            <a:ext cx="390525" cy="390525"/>
            <a:chOff x="4886325" y="3522724"/>
            <a:chExt cx="390525" cy="390525"/>
          </a:xfrm>
        </p:grpSpPr>
        <p:sp>
          <p:nvSpPr>
            <p:cNvPr id="15" name="object 15"/>
            <p:cNvSpPr/>
            <p:nvPr/>
          </p:nvSpPr>
          <p:spPr>
            <a:xfrm>
              <a:off x="4886325" y="3522724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92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05831" y="3631314"/>
              <a:ext cx="146050" cy="17879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4886325" y="4808869"/>
            <a:ext cx="390525" cy="390525"/>
            <a:chOff x="4886325" y="4808869"/>
            <a:chExt cx="390525" cy="390525"/>
          </a:xfrm>
        </p:grpSpPr>
        <p:sp>
          <p:nvSpPr>
            <p:cNvPr id="18" name="object 18"/>
            <p:cNvSpPr/>
            <p:nvPr/>
          </p:nvSpPr>
          <p:spPr>
            <a:xfrm>
              <a:off x="4886325" y="4808869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92" y="390524"/>
                  </a:lnTo>
                  <a:lnTo>
                    <a:pt x="371932" y="390524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03816" y="4917572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28700" y="3579507"/>
            <a:ext cx="9370695" cy="685800"/>
          </a:xfrm>
          <a:custGeom>
            <a:avLst/>
            <a:gdLst/>
            <a:ahLst/>
            <a:cxnLst/>
            <a:rect l="l" t="t" r="r" b="b"/>
            <a:pathLst>
              <a:path w="9370695" h="685800">
                <a:moveTo>
                  <a:pt x="3121825" y="342887"/>
                </a:moveTo>
                <a:lnTo>
                  <a:pt x="2950375" y="0"/>
                </a:lnTo>
                <a:lnTo>
                  <a:pt x="0" y="0"/>
                </a:lnTo>
                <a:lnTo>
                  <a:pt x="171450" y="342887"/>
                </a:lnTo>
                <a:lnTo>
                  <a:pt x="0" y="685787"/>
                </a:lnTo>
                <a:lnTo>
                  <a:pt x="2950375" y="685787"/>
                </a:lnTo>
                <a:lnTo>
                  <a:pt x="3121825" y="342887"/>
                </a:lnTo>
                <a:close/>
              </a:path>
              <a:path w="9370695" h="685800">
                <a:moveTo>
                  <a:pt x="6246025" y="342887"/>
                </a:moveTo>
                <a:lnTo>
                  <a:pt x="6074575" y="0"/>
                </a:lnTo>
                <a:lnTo>
                  <a:pt x="3124200" y="0"/>
                </a:lnTo>
                <a:lnTo>
                  <a:pt x="3295650" y="342887"/>
                </a:lnTo>
                <a:lnTo>
                  <a:pt x="3124200" y="685787"/>
                </a:lnTo>
                <a:lnTo>
                  <a:pt x="6074575" y="685787"/>
                </a:lnTo>
                <a:lnTo>
                  <a:pt x="6246025" y="342887"/>
                </a:lnTo>
                <a:close/>
              </a:path>
              <a:path w="9370695" h="685800">
                <a:moveTo>
                  <a:pt x="9370225" y="342887"/>
                </a:moveTo>
                <a:lnTo>
                  <a:pt x="9198775" y="0"/>
                </a:lnTo>
                <a:lnTo>
                  <a:pt x="6248400" y="0"/>
                </a:lnTo>
                <a:lnTo>
                  <a:pt x="6419850" y="342887"/>
                </a:lnTo>
                <a:lnTo>
                  <a:pt x="6248400" y="685787"/>
                </a:lnTo>
                <a:lnTo>
                  <a:pt x="9198775" y="685787"/>
                </a:lnTo>
                <a:lnTo>
                  <a:pt x="9370225" y="342887"/>
                </a:lnTo>
                <a:close/>
              </a:path>
            </a:pathLst>
          </a:custGeom>
          <a:solidFill>
            <a:srgbClr val="ADCA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22473" y="3757676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642102" y="3846198"/>
            <a:ext cx="3261360" cy="181610"/>
            <a:chOff x="5642102" y="3846198"/>
            <a:chExt cx="3261360" cy="18161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42102" y="3846198"/>
              <a:ext cx="146050" cy="1787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61999" y="3846200"/>
              <a:ext cx="141249" cy="181267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19810" y="2938526"/>
            <a:ext cx="474408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180" dirty="0">
                <a:solidFill>
                  <a:srgbClr val="3E3BCF"/>
                </a:solidFill>
                <a:latin typeface="Book Antiqua"/>
                <a:cs typeface="Book Antiqua"/>
              </a:rPr>
              <a:t>Präsentation</a:t>
            </a:r>
            <a:r>
              <a:rPr sz="2700" spc="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2700" spc="22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z="2700" spc="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2700" spc="185" dirty="0">
                <a:solidFill>
                  <a:srgbClr val="3E3BCF"/>
                </a:solidFill>
                <a:latin typeface="Book Antiqua"/>
                <a:cs typeface="Book Antiqua"/>
              </a:rPr>
              <a:t>Feedback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91260" y="4509008"/>
            <a:ext cx="2309495" cy="908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Präsentation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4400"/>
              </a:lnSpc>
              <a:spcBef>
                <a:spcPts val="615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Vorstellung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des</a:t>
            </a:r>
            <a:r>
              <a:rPr sz="1350" spc="-5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entwickelten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Moduls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2411" y="4509008"/>
            <a:ext cx="2688590" cy="908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Diskussion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4400"/>
              </a:lnSpc>
              <a:spcBef>
                <a:spcPts val="615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Unterstützungsmöglichkeiten</a:t>
            </a:r>
            <a:r>
              <a:rPr sz="1350" spc="10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der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KI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dirty="0">
                <a:solidFill>
                  <a:srgbClr val="484858"/>
                </a:solidFill>
                <a:latin typeface="Lucida Sans Unicode"/>
                <a:cs typeface="Lucida Sans Unicode"/>
              </a:rPr>
              <a:t>im</a:t>
            </a:r>
            <a:r>
              <a:rPr sz="1350" spc="-1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Bildungsprozess</a:t>
            </a:r>
            <a:endParaRPr sz="135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34154" y="4509008"/>
            <a:ext cx="2625090" cy="908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Herausforderungen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4400"/>
              </a:lnSpc>
              <a:spcBef>
                <a:spcPts val="615"/>
              </a:spcBef>
            </a:pP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Integration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Lucida Sans Unicode"/>
                <a:cs typeface="Lucida Sans Unicode"/>
              </a:rPr>
              <a:t>von</a:t>
            </a:r>
            <a:r>
              <a:rPr sz="1350" spc="-30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40" dirty="0">
                <a:solidFill>
                  <a:srgbClr val="484858"/>
                </a:solidFill>
                <a:latin typeface="Lucida Sans Unicode"/>
                <a:cs typeface="Lucida Sans Unicode"/>
              </a:rPr>
              <a:t>Datenschutz</a:t>
            </a:r>
            <a:r>
              <a:rPr sz="1350" spc="-45" dirty="0">
                <a:solidFill>
                  <a:srgbClr val="484858"/>
                </a:solidFill>
                <a:latin typeface="Lucida Sans Unicode"/>
                <a:cs typeface="Lucida Sans Unicode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Lucida Sans Unicode"/>
                <a:cs typeface="Lucida Sans Unicode"/>
              </a:rPr>
              <a:t>und </a:t>
            </a:r>
            <a:r>
              <a:rPr sz="1350" spc="-10" dirty="0">
                <a:solidFill>
                  <a:srgbClr val="484858"/>
                </a:solidFill>
                <a:latin typeface="Lucida Sans Unicode"/>
                <a:cs typeface="Lucida Sans Unicode"/>
              </a:rPr>
              <a:t>Barrierefreiheit</a:t>
            </a:r>
            <a:endParaRPr sz="1350">
              <a:latin typeface="Lucida Sans Unicode"/>
              <a:cs typeface="Lucida Sans Unicode"/>
            </a:endParaRPr>
          </a:p>
        </p:txBody>
      </p:sp>
      <p:pic>
        <p:nvPicPr>
          <p:cNvPr id="12" name="object 12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6" y="5924550"/>
            <a:ext cx="1746528" cy="416890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0" y="0"/>
            <a:ext cx="11430000" cy="2143760"/>
            <a:chOff x="0" y="0"/>
            <a:chExt cx="11430000" cy="214376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1429987" cy="214375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86325" y="218821"/>
              <a:ext cx="1657348" cy="171449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243" y="993901"/>
            <a:ext cx="5586095" cy="89804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lang="bg-BG" sz="1100" b="1" spc="-10" dirty="0" smtClean="0">
                <a:latin typeface="Arial"/>
                <a:cs typeface="Arial"/>
              </a:rPr>
              <a:t>„</a:t>
            </a:r>
            <a:r>
              <a:rPr sz="1100" b="1" spc="-10" dirty="0" smtClean="0">
                <a:latin typeface="Arial"/>
                <a:cs typeface="Arial"/>
              </a:rPr>
              <a:t>Kreative Gestaltung </a:t>
            </a:r>
            <a:r>
              <a:rPr sz="1100" b="1" dirty="0" smtClean="0">
                <a:latin typeface="Arial"/>
                <a:cs typeface="Arial"/>
              </a:rPr>
              <a:t>digitaler</a:t>
            </a:r>
            <a:r>
              <a:rPr sz="1100" b="1" spc="-15" dirty="0" smtClean="0">
                <a:latin typeface="Arial"/>
                <a:cs typeface="Arial"/>
              </a:rPr>
              <a:t> </a:t>
            </a:r>
            <a:r>
              <a:rPr sz="1100" b="1" spc="-10" dirty="0" smtClean="0">
                <a:latin typeface="Arial"/>
                <a:cs typeface="Arial"/>
              </a:rPr>
              <a:t>Lerninhalte</a:t>
            </a:r>
            <a:r>
              <a:rPr sz="1100" b="1" spc="-5" dirty="0" smtClean="0">
                <a:latin typeface="Arial"/>
                <a:cs typeface="Arial"/>
              </a:rPr>
              <a:t> </a:t>
            </a:r>
            <a:r>
              <a:rPr sz="1100" b="1" dirty="0" smtClean="0">
                <a:latin typeface="Arial"/>
                <a:cs typeface="Arial"/>
              </a:rPr>
              <a:t>im</a:t>
            </a:r>
            <a:r>
              <a:rPr sz="1100" b="1" spc="-10" dirty="0" smtClean="0">
                <a:latin typeface="Arial"/>
                <a:cs typeface="Arial"/>
              </a:rPr>
              <a:t> Pflegebereich</a:t>
            </a:r>
            <a:r>
              <a:rPr lang="de-DE" sz="1100" b="1" spc="-10" dirty="0" smtClean="0">
                <a:latin typeface="Arial"/>
                <a:cs typeface="Arial"/>
              </a:rPr>
              <a:t>“</a:t>
            </a:r>
            <a:endParaRPr sz="1100" dirty="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1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 smtClean="0">
                <a:latin typeface="Arial"/>
                <a:cs typeface="Arial"/>
              </a:rPr>
              <a:t>Hintergrund</a:t>
            </a:r>
            <a:r>
              <a:rPr sz="1100" b="1" spc="-10" dirty="0">
                <a:latin typeface="Arial"/>
                <a:cs typeface="Arial"/>
              </a:rPr>
              <a:t>:</a:t>
            </a:r>
            <a:endParaRPr sz="1100" dirty="0">
              <a:latin typeface="Arial"/>
              <a:cs typeface="Arial"/>
            </a:endParaRPr>
          </a:p>
          <a:p>
            <a:pPr marL="12700" marR="9525" algn="just">
              <a:lnSpc>
                <a:spcPts val="1450"/>
              </a:lnSpc>
              <a:spcBef>
                <a:spcPts val="60"/>
              </a:spcBef>
            </a:pP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Pflegeschule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„PflegekompetenzPlus“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möchte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/Lerninhalte</a:t>
            </a:r>
            <a:r>
              <a:rPr sz="1100" spc="-10" dirty="0">
                <a:latin typeface="Arial"/>
                <a:cs typeface="Arial"/>
              </a:rPr>
              <a:t> modernisieren</a:t>
            </a:r>
            <a:r>
              <a:rPr sz="1100" spc="-25" dirty="0">
                <a:latin typeface="Arial"/>
                <a:cs typeface="Arial"/>
              </a:rPr>
              <a:t> und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Kompetenzen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erweitern,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indem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interaktive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ansprechende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Lernmaterialien</a:t>
            </a:r>
            <a:r>
              <a:rPr sz="1100" spc="33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liegt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Fokus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Integration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neuer </a:t>
            </a:r>
            <a:r>
              <a:rPr sz="1100" dirty="0">
                <a:latin typeface="Arial"/>
                <a:cs typeface="Arial"/>
              </a:rPr>
              <a:t>Technologien,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Inhaltsgestaltung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kreativen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Umsetzung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/Lernformate.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Lage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versetzt,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Einsatzmöglichkeiten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im </a:t>
            </a:r>
            <a:r>
              <a:rPr sz="1100" spc="-10" dirty="0">
                <a:latin typeface="Arial"/>
                <a:cs typeface="Arial"/>
              </a:rPr>
              <a:t>Bildungsbereich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Pflegeberufes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kritisch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bewerten.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952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Moduls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Qualifizierung“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Team- </a:t>
            </a:r>
            <a:r>
              <a:rPr sz="1100" dirty="0">
                <a:latin typeface="Arial"/>
                <a:cs typeface="Arial"/>
              </a:rPr>
              <a:t>Projekt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neues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digitales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/Lernmodul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entwickeln,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 Inhalte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Tools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zurückgreift,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Attraktivität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(akademischen)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Pflegeausbildung</a:t>
            </a:r>
            <a:r>
              <a:rPr sz="1100" spc="-25" dirty="0">
                <a:latin typeface="Arial"/>
                <a:cs typeface="Arial"/>
              </a:rPr>
              <a:t> zu </a:t>
            </a:r>
            <a:r>
              <a:rPr sz="1100" spc="-20" dirty="0">
                <a:latin typeface="Arial"/>
                <a:cs typeface="Arial"/>
              </a:rPr>
              <a:t>erhöhen.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Ziel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Umgang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unterschiedlichen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Arten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Lerninhalten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(Text,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Video, </a:t>
            </a:r>
            <a:r>
              <a:rPr sz="1100" dirty="0" smtClean="0">
                <a:latin typeface="Arial"/>
                <a:cs typeface="Arial"/>
              </a:rPr>
              <a:t>interaktive</a:t>
            </a:r>
            <a:r>
              <a:rPr sz="1100" spc="32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Elemente</a:t>
            </a:r>
            <a:r>
              <a:rPr sz="1100" dirty="0" smtClean="0">
                <a:latin typeface="Arial"/>
                <a:cs typeface="Arial"/>
              </a:rPr>
              <a:t>)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erlernen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und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diese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gezielt</a:t>
            </a:r>
            <a:r>
              <a:rPr sz="1100" spc="33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einzusetzen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325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Wissensvermittlung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verbessern.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kreative </a:t>
            </a:r>
            <a:r>
              <a:rPr sz="1100" dirty="0">
                <a:latin typeface="Arial"/>
                <a:cs typeface="Arial"/>
              </a:rPr>
              <a:t>Wege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gefunden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barrierefrei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leicht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zugänglich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gestalten.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6985" indent="-635" algn="just">
              <a:lnSpc>
                <a:spcPts val="145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erhalten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Einführung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verschiedenen </a:t>
            </a:r>
            <a:r>
              <a:rPr sz="1100" dirty="0">
                <a:latin typeface="Arial"/>
                <a:cs typeface="Arial"/>
              </a:rPr>
              <a:t>Arten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Inhalte,</a:t>
            </a:r>
            <a:r>
              <a:rPr sz="1100" spc="11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Textdokumente,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Videos,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Grafiken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spc="-10" dirty="0" smtClean="0">
                <a:latin typeface="Arial"/>
                <a:cs typeface="Arial"/>
              </a:rPr>
              <a:t>interaktive</a:t>
            </a:r>
            <a:endParaRPr sz="1100" dirty="0" smtClean="0">
              <a:latin typeface="Arial"/>
              <a:cs typeface="Arial"/>
            </a:endParaRPr>
          </a:p>
          <a:p>
            <a:pPr marL="12700" marR="5715" indent="-635" algn="just">
              <a:lnSpc>
                <a:spcPts val="1450"/>
              </a:lnSpc>
              <a:spcBef>
                <a:spcPts val="10"/>
              </a:spcBef>
              <a:tabLst>
                <a:tab pos="779780" algn="l"/>
                <a:tab pos="1120775" algn="l"/>
                <a:tab pos="2082800" algn="l"/>
                <a:tab pos="2965450" algn="l"/>
                <a:tab pos="3283585" algn="l"/>
                <a:tab pos="4050029" algn="l"/>
                <a:tab pos="4413885" algn="l"/>
                <a:tab pos="5344795" algn="l"/>
              </a:tabLst>
            </a:pPr>
            <a:r>
              <a:rPr sz="1100" dirty="0" smtClean="0">
                <a:latin typeface="Arial"/>
                <a:cs typeface="Arial"/>
              </a:rPr>
              <a:t>Lernmodule.</a:t>
            </a:r>
            <a:r>
              <a:rPr sz="1100" spc="-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-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Gruppe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untersucht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-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Wirkung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dieser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Inhalte</a:t>
            </a:r>
            <a:r>
              <a:rPr sz="1100" spc="-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auf</a:t>
            </a:r>
            <a:r>
              <a:rPr sz="1100" spc="-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das</a:t>
            </a:r>
            <a:r>
              <a:rPr sz="1100" spc="-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Lernverhalten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und </a:t>
            </a:r>
            <a:r>
              <a:rPr sz="1100" spc="-10" dirty="0" smtClean="0">
                <a:latin typeface="Arial"/>
                <a:cs typeface="Arial"/>
              </a:rPr>
              <a:t>analysiert,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wie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verschiedene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Lehrformate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die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Aufnahme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und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10" dirty="0" smtClean="0">
                <a:latin typeface="Arial"/>
                <a:cs typeface="Arial"/>
              </a:rPr>
              <a:t>Verarbeitung</a:t>
            </a:r>
            <a:r>
              <a:rPr sz="1100" dirty="0" smtClean="0">
                <a:latin typeface="Arial"/>
                <a:cs typeface="Arial"/>
              </a:rPr>
              <a:t>	</a:t>
            </a:r>
            <a:r>
              <a:rPr sz="1100" spc="-25" dirty="0" smtClean="0">
                <a:latin typeface="Arial"/>
                <a:cs typeface="Arial"/>
              </a:rPr>
              <a:t>von</a:t>
            </a:r>
            <a:endParaRPr sz="1100" dirty="0" smtClean="0">
              <a:latin typeface="Arial"/>
              <a:cs typeface="Arial"/>
            </a:endParaRPr>
          </a:p>
          <a:p>
            <a:pPr marL="13335" marR="5080" indent="-635" algn="just">
              <a:lnSpc>
                <a:spcPts val="1450"/>
              </a:lnSpc>
              <a:spcBef>
                <a:spcPts val="10"/>
              </a:spcBef>
            </a:pPr>
            <a:r>
              <a:rPr sz="1100" spc="-10" dirty="0" smtClean="0">
                <a:latin typeface="Arial"/>
                <a:cs typeface="Arial"/>
              </a:rPr>
              <a:t>Informationen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beeinflussen.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Im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Anschluss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entwickeln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sie</a:t>
            </a:r>
            <a:r>
              <a:rPr sz="1100" spc="-3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ihre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eigenen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digitalen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Materialien,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-3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Inhalte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praxisnah</a:t>
            </a:r>
            <a:r>
              <a:rPr sz="1100" spc="-25" dirty="0" smtClean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anzuwenden.</a:t>
            </a:r>
            <a:endParaRPr sz="1100" dirty="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Szenario und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100" dirty="0">
              <a:latin typeface="Arial"/>
              <a:cs typeface="Arial"/>
            </a:endParaRPr>
          </a:p>
          <a:p>
            <a:pPr marL="241935" algn="just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1.</a:t>
            </a:r>
            <a:r>
              <a:rPr sz="1100" b="1" spc="150" dirty="0">
                <a:latin typeface="Arial"/>
                <a:cs typeface="Arial"/>
              </a:rPr>
              <a:t>  </a:t>
            </a:r>
            <a:r>
              <a:rPr sz="1100" b="1" spc="-10" dirty="0">
                <a:latin typeface="Arial"/>
                <a:cs typeface="Arial"/>
              </a:rPr>
              <a:t>Analyse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digitaler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Lernformate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im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Gesundheitswesen:</a:t>
            </a:r>
            <a:endParaRPr sz="1100" dirty="0">
              <a:latin typeface="Arial"/>
              <a:cs typeface="Arial"/>
            </a:endParaRPr>
          </a:p>
          <a:p>
            <a:pPr marL="470534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erforschen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zunächst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10" dirty="0">
                <a:latin typeface="Arial"/>
                <a:cs typeface="Arial"/>
              </a:rPr>
              <a:t> Lehr-</a:t>
            </a:r>
            <a:r>
              <a:rPr sz="1100" dirty="0">
                <a:latin typeface="Arial"/>
                <a:cs typeface="Arial"/>
              </a:rPr>
              <a:t>/Lernformate,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25" dirty="0" smtClean="0">
                <a:latin typeface="Arial"/>
                <a:cs typeface="Arial"/>
              </a:rPr>
              <a:t>wie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Quizze,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Podcasts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E-Learning-</a:t>
            </a:r>
            <a:r>
              <a:rPr sz="1100" dirty="0">
                <a:latin typeface="Arial"/>
                <a:cs typeface="Arial"/>
              </a:rPr>
              <a:t>Kurse.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untersuchen </a:t>
            </a:r>
            <a:r>
              <a:rPr sz="1100" dirty="0">
                <a:latin typeface="Arial"/>
                <a:cs typeface="Arial"/>
              </a:rPr>
              <a:t>deren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potenziellen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Pflegebereich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erörtern,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Formate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unterschiedliche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Lernziele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geeignet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lang="de-DE" sz="1100" dirty="0" smtClean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praktisches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Wissen,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theoretische </a:t>
            </a:r>
            <a:r>
              <a:rPr sz="1100" dirty="0">
                <a:latin typeface="Arial"/>
                <a:cs typeface="Arial"/>
              </a:rPr>
              <a:t>Grundlagen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ethische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Fragestellungen).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einer </a:t>
            </a:r>
            <a:r>
              <a:rPr sz="1100" dirty="0">
                <a:latin typeface="Arial"/>
                <a:cs typeface="Arial"/>
              </a:rPr>
              <a:t>Übersicht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zusammengefasst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Grundlage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Gestaltung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eigener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genutzt.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40"/>
              </a:spcBef>
              <a:buFont typeface="Arial"/>
              <a:buAutoNum type="arabicPeriod" startAt="2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Erstellung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eines</a:t>
            </a:r>
            <a:r>
              <a:rPr sz="1100" b="1" spc="-10" dirty="0">
                <a:latin typeface="Arial"/>
                <a:cs typeface="Arial"/>
              </a:rPr>
              <a:t> interaktiven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Quizzes:</a:t>
            </a:r>
            <a:endParaRPr sz="1100" dirty="0">
              <a:latin typeface="Arial"/>
              <a:cs typeface="Arial"/>
            </a:endParaRPr>
          </a:p>
          <a:p>
            <a:pPr marL="469900" marR="7620" algn="just">
              <a:lnSpc>
                <a:spcPts val="1450"/>
              </a:lnSpc>
              <a:spcBef>
                <a:spcPts val="6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wählen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digitales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Kahoot!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H5P,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interaktives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Quiz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/Lehrmodul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behandelten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spc="-10" dirty="0" smtClean="0">
                <a:latin typeface="Arial"/>
                <a:cs typeface="Arial"/>
              </a:rPr>
              <a:t>Inhalte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abfragt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Quiz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konzipiert,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Schwierigkeitsgrade </a:t>
            </a:r>
            <a:r>
              <a:rPr sz="1100" dirty="0">
                <a:latin typeface="Arial"/>
                <a:cs typeface="Arial"/>
              </a:rPr>
              <a:t>bietet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Elemente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</a:t>
            </a:r>
            <a:r>
              <a:rPr sz="1100" dirty="0" smtClean="0">
                <a:latin typeface="Arial"/>
                <a:cs typeface="Arial"/>
              </a:rPr>
              <a:t>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 smtClean="0">
                <a:latin typeface="Arial"/>
                <a:cs typeface="Arial"/>
              </a:rPr>
              <a:t>B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Videos)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integriert,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Lernenden</a:t>
            </a:r>
            <a:endParaRPr sz="1100" dirty="0">
              <a:latin typeface="Arial"/>
              <a:cs typeface="Arial"/>
            </a:endParaRPr>
          </a:p>
          <a:p>
            <a:pPr marL="469900" marR="7620" algn="just">
              <a:lnSpc>
                <a:spcPts val="1450"/>
              </a:lnSpc>
              <a:spcBef>
                <a:spcPts val="10"/>
              </a:spcBef>
              <a:tabLst>
                <a:tab pos="1360170" algn="l"/>
                <a:tab pos="1713864" algn="l"/>
                <a:tab pos="2533650" algn="l"/>
                <a:tab pos="2833370" algn="l"/>
                <a:tab pos="3660775" algn="l"/>
                <a:tab pos="4046220" algn="l"/>
                <a:tab pos="4539615" algn="l"/>
                <a:tab pos="5382895" algn="l"/>
              </a:tabLst>
            </a:pPr>
            <a:r>
              <a:rPr sz="1100" dirty="0">
                <a:latin typeface="Arial"/>
                <a:cs typeface="Arial"/>
              </a:rPr>
              <a:t>aktiv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einzubeziehen.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Quizformaten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das </a:t>
            </a:r>
            <a:r>
              <a:rPr sz="1100" spc="-10" dirty="0">
                <a:latin typeface="Arial"/>
                <a:cs typeface="Arial"/>
              </a:rPr>
              <a:t>Verständnis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der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Lernenden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zu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überprüfen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und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ihnen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gleichzeitig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ein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70"/>
              </a:spcBef>
            </a:pPr>
            <a:r>
              <a:rPr sz="1100" dirty="0">
                <a:latin typeface="Arial"/>
                <a:cs typeface="Arial"/>
              </a:rPr>
              <a:t>unterhaltsames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motivierendes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Lernerlebnis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bieten.</a:t>
            </a:r>
            <a:endParaRPr sz="1100" dirty="0">
              <a:latin typeface="Arial"/>
              <a:cs typeface="Arial"/>
            </a:endParaRPr>
          </a:p>
          <a:p>
            <a:pPr marL="467359" indent="-225425">
              <a:lnSpc>
                <a:spcPct val="100000"/>
              </a:lnSpc>
              <a:spcBef>
                <a:spcPts val="110"/>
              </a:spcBef>
              <a:buFont typeface="Arial"/>
              <a:buAutoNum type="arabicPeriod" startAt="3"/>
              <a:tabLst>
                <a:tab pos="467359" algn="l"/>
              </a:tabLst>
            </a:pPr>
            <a:r>
              <a:rPr sz="1100" b="1" spc="-10" dirty="0">
                <a:latin typeface="Arial"/>
                <a:cs typeface="Arial"/>
              </a:rPr>
              <a:t>Gestaltung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einer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Infografik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zur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Visualisierung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Inhalten: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060" y="977651"/>
            <a:ext cx="5584825" cy="6122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algn="just">
              <a:lnSpc>
                <a:spcPct val="110200"/>
              </a:lnSpc>
              <a:spcBef>
                <a:spcPts val="9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ansprechende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Infografik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mithilfe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Canva </a:t>
            </a:r>
            <a:r>
              <a:rPr sz="1100" dirty="0" smtClean="0">
                <a:latin typeface="Arial"/>
                <a:cs typeface="Arial"/>
              </a:rPr>
              <a:t>oder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Piktochart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3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um</a:t>
            </a:r>
            <a:r>
              <a:rPr sz="1100" spc="3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komplexe</a:t>
            </a:r>
            <a:r>
              <a:rPr sz="1100" spc="3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Sachverhalte</a:t>
            </a:r>
            <a:r>
              <a:rPr sz="1100" spc="31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aus</a:t>
            </a:r>
            <a:r>
              <a:rPr sz="1100" spc="31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der</a:t>
            </a:r>
            <a:r>
              <a:rPr sz="1100" spc="31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(akademischen) </a:t>
            </a:r>
            <a:r>
              <a:rPr sz="1100" dirty="0" smtClean="0">
                <a:latin typeface="Arial"/>
                <a:cs typeface="Arial"/>
              </a:rPr>
              <a:t>Pflegeausbildung</a:t>
            </a:r>
            <a:r>
              <a:rPr sz="1100" spc="3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visuell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darzustellen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Sie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experimentieren</a:t>
            </a:r>
            <a:r>
              <a:rPr sz="1100" spc="30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mit</a:t>
            </a:r>
            <a:r>
              <a:rPr sz="1100" spc="305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Farben, </a:t>
            </a:r>
            <a:r>
              <a:rPr sz="1100" dirty="0">
                <a:latin typeface="Arial"/>
                <a:cs typeface="Arial"/>
              </a:rPr>
              <a:t>Diagrammen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Symbolen,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verständlich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übersichtlich </a:t>
            </a:r>
            <a:r>
              <a:rPr sz="1100" dirty="0">
                <a:latin typeface="Arial"/>
                <a:cs typeface="Arial"/>
              </a:rPr>
              <a:t>aufzubereiten.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Infografik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später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Lehrmodul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integriert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Verständlichkeit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überprüft.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40"/>
              </a:spcBef>
              <a:buFont typeface="Arial"/>
              <a:buAutoNum type="arabicPeriod" startAt="4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Evaluation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von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Lernmanagementsystemen (LMS):</a:t>
            </a:r>
            <a:endParaRPr sz="1100" dirty="0">
              <a:latin typeface="Arial"/>
              <a:cs typeface="Arial"/>
            </a:endParaRPr>
          </a:p>
          <a:p>
            <a:pPr marL="469900" marR="5080" algn="just">
              <a:lnSpc>
                <a:spcPct val="110200"/>
              </a:lnSpc>
              <a:spcBef>
                <a:spcPts val="1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4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14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untersucht</a:t>
            </a:r>
            <a:r>
              <a:rPr sz="1100" spc="14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zwei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gängige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Lernmanagementsysteme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spc="-20" dirty="0">
                <a:latin typeface="Arial"/>
                <a:cs typeface="Arial"/>
              </a:rPr>
              <a:t>(wie </a:t>
            </a:r>
            <a:r>
              <a:rPr sz="1100" dirty="0">
                <a:latin typeface="Arial"/>
                <a:cs typeface="Arial"/>
              </a:rPr>
              <a:t>Moodle),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speziell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Bildungsbereich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wurden.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vergleichen </a:t>
            </a:r>
            <a:r>
              <a:rPr sz="1100" dirty="0" smtClean="0">
                <a:latin typeface="Arial"/>
                <a:cs typeface="Arial"/>
              </a:rPr>
              <a:t>die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Möglichkeiten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zur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Integration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digitaler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dirty="0" smtClean="0">
                <a:latin typeface="Arial"/>
                <a:cs typeface="Arial"/>
              </a:rPr>
              <a:t>,</a:t>
            </a:r>
            <a:r>
              <a:rPr sz="1100" spc="240" dirty="0" smtClean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bewerten</a:t>
            </a:r>
            <a:r>
              <a:rPr sz="1100" spc="245" dirty="0" smtClean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Benutzerfreundlichkeit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diskutieren,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solche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Pflegebereich angepasst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Anschließend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Liste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Empfehlungen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Vorteile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ausgewählten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Plattformen.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10"/>
              </a:spcBef>
              <a:buFont typeface="Arial"/>
              <a:buAutoNum type="arabicPeriod" startAt="5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Erarbeitung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einer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digitalen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Inhaltsstrategie:</a:t>
            </a:r>
            <a:endParaRPr sz="1100" dirty="0">
              <a:latin typeface="Arial"/>
              <a:cs typeface="Arial"/>
            </a:endParaRPr>
          </a:p>
          <a:p>
            <a:pPr marL="469900" marR="5080" algn="just">
              <a:lnSpc>
                <a:spcPct val="1103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Basierend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Strategie,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effizient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verbreiten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sicherzustellen,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leicht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zugänglich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sind.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berücksichtigen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Barrierefreiheit, </a:t>
            </a:r>
            <a:r>
              <a:rPr sz="1100" spc="-10" dirty="0">
                <a:latin typeface="Arial"/>
                <a:cs typeface="Arial"/>
              </a:rPr>
              <a:t>Datenschutzbestimmungen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 </a:t>
            </a:r>
            <a:r>
              <a:rPr sz="1100" dirty="0" smtClean="0">
                <a:latin typeface="Arial"/>
                <a:cs typeface="Arial"/>
              </a:rPr>
              <a:t>technische </a:t>
            </a:r>
            <a:r>
              <a:rPr sz="1100" spc="-10" dirty="0">
                <a:latin typeface="Arial"/>
                <a:cs typeface="Arial"/>
              </a:rPr>
              <a:t>Anforderungen.</a:t>
            </a: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spcBef>
                <a:spcPts val="100"/>
              </a:spcBef>
              <a:buFont typeface="Arial"/>
              <a:buAutoNum type="arabicPeriod" startAt="6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Präsentation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Ergebnisse:</a:t>
            </a:r>
            <a:endParaRPr sz="1100" dirty="0">
              <a:latin typeface="Arial"/>
              <a:cs typeface="Arial"/>
            </a:endParaRPr>
          </a:p>
          <a:p>
            <a:pPr marL="469265" marR="5080" algn="just">
              <a:lnSpc>
                <a:spcPct val="110300"/>
              </a:lnSpc>
              <a:spcBef>
                <a:spcPts val="20"/>
              </a:spcBef>
            </a:pPr>
            <a:r>
              <a:rPr sz="1100" spc="-10" dirty="0">
                <a:latin typeface="Arial"/>
                <a:cs typeface="Arial"/>
              </a:rPr>
              <a:t>Am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Ende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Projekts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lang="de-DE" sz="1100" spc="-10" dirty="0" smtClean="0">
                <a:latin typeface="Arial"/>
                <a:cs typeface="Arial"/>
              </a:rPr>
              <a:t>stellt </a:t>
            </a:r>
            <a:r>
              <a:rPr sz="1100" spc="-10" dirty="0" smtClean="0">
                <a:latin typeface="Arial"/>
                <a:cs typeface="Arial"/>
              </a:rPr>
              <a:t>jedes</a:t>
            </a:r>
            <a:r>
              <a:rPr sz="1100" spc="-20" dirty="0" smtClean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Team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Materialien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(Quiz, </a:t>
            </a:r>
            <a:r>
              <a:rPr sz="1100" dirty="0">
                <a:latin typeface="Arial"/>
                <a:cs typeface="Arial"/>
              </a:rPr>
              <a:t>Infografik,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Lernmodule)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Präsentationen</a:t>
            </a:r>
            <a:r>
              <a:rPr lang="de-DE" sz="1100" dirty="0" smtClean="0">
                <a:latin typeface="Arial"/>
                <a:cs typeface="Arial"/>
              </a:rPr>
              <a:t> vor</a:t>
            </a:r>
            <a:r>
              <a:rPr sz="1100" dirty="0" smtClean="0">
                <a:latin typeface="Arial"/>
                <a:cs typeface="Arial"/>
              </a:rPr>
              <a:t>.</a:t>
            </a:r>
            <a:r>
              <a:rPr sz="1100" spc="-1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erklären,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ausgewählt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haben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didaktischen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Überlegungen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hinter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Entscheidungen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stehen.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Fokus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liegt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praktischen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Diskussion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darüber,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(akademische) Pflegeausbildung</a:t>
            </a:r>
            <a:r>
              <a:rPr sz="1100" dirty="0">
                <a:latin typeface="Arial"/>
                <a:cs typeface="Arial"/>
              </a:rPr>
              <a:t> integriert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Reflexion und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reflektieren,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zukünftigen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einbringen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 smtClean="0">
                <a:latin typeface="Arial"/>
                <a:cs typeface="Arial"/>
              </a:rPr>
              <a:t>können</a:t>
            </a:r>
            <a:r>
              <a:rPr lang="de-DE" sz="1100" dirty="0" smtClean="0">
                <a:latin typeface="Arial"/>
                <a:cs typeface="Arial"/>
              </a:rPr>
              <a:t>,</a:t>
            </a:r>
            <a:r>
              <a:rPr sz="1100" spc="495" dirty="0" smtClean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diskutieren,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Erstellung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Integration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/Lernformate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aufgetreten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sind.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Gemeinsam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Strategie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kontinuierlichen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Weiterentwicklung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Module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überlegen,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Technologien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Lehralltag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(akademische)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Ausbildung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langfristig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attraktiver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zukunftsorientierter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gestalten.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5732</Words>
  <Application>Microsoft Macintosh PowerPoint</Application>
  <PresentationFormat>Benutzerdefiniert</PresentationFormat>
  <Paragraphs>524</Paragraphs>
  <Slides>41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41</vt:i4>
      </vt:variant>
    </vt:vector>
  </HeadingPairs>
  <TitlesOfParts>
    <vt:vector size="42" baseType="lpstr">
      <vt:lpstr>Office Theme</vt:lpstr>
      <vt:lpstr>PowerPoint-Präsentation</vt:lpstr>
      <vt:lpstr>PowerPoint-Präsentation</vt:lpstr>
      <vt:lpstr>PowerPoint-Präsentation</vt:lpstr>
      <vt:lpstr>Informations- und Datenkompetenz</vt:lpstr>
      <vt:lpstr>Recherche und Auswahl von KI-Tools</vt:lpstr>
      <vt:lpstr>Anwendung</vt:lpstr>
      <vt:lpstr>Präsentation und Feedback</vt:lpstr>
      <vt:lpstr>PowerPoint-Präsentation</vt:lpstr>
      <vt:lpstr>PowerPoint-Präsentation</vt:lpstr>
      <vt:lpstr>Digitale Inhalte für Lehrende in den Pflegeberufen</vt:lpstr>
      <vt:lpstr>Recherche und Erfassung</vt:lpstr>
      <vt:lpstr>Kreativität und Innovation</vt:lpstr>
      <vt:lpstr>Unterstützungsmöglichkeiten erkunden</vt:lpstr>
      <vt:lpstr>Präsentation in der Onlinebesprechung</vt:lpstr>
      <vt:lpstr>PowerPoint-Präsentation</vt:lpstr>
      <vt:lpstr>PowerPoint-Präsentation</vt:lpstr>
      <vt:lpstr>Digitale Kommunikation und Zusammenarbeit in der Pflegeausbildung</vt:lpstr>
      <vt:lpstr>Digitale Tools zur Kommunikation</vt:lpstr>
      <vt:lpstr>Ethik und Datenschutz</vt:lpstr>
      <vt:lpstr>Erstellung einer digitalen Kommunikationsstrategie</vt:lpstr>
      <vt:lpstr>Digitale Zusammenarbeit und Datensicherheit im Bildungsbereich</vt:lpstr>
      <vt:lpstr>Präsentation und Diskussion</vt:lpstr>
      <vt:lpstr>PowerPoint-Präsentation</vt:lpstr>
      <vt:lpstr>PowerPoint-Präsentation</vt:lpstr>
      <vt:lpstr>Digitale Süchte, Mobbing und Datenschutz</vt:lpstr>
      <vt:lpstr>Erkennung von digitalen Süchten und Cybermobbing</vt:lpstr>
      <vt:lpstr>Datenschutz und digitale Zusammenarbeit</vt:lpstr>
      <vt:lpstr>Präsentation und Reflexion</vt:lpstr>
      <vt:lpstr>PowerPoint-Präsentation</vt:lpstr>
      <vt:lpstr>PowerPoint-Präsentation</vt:lpstr>
      <vt:lpstr>Problemlösung</vt:lpstr>
      <vt:lpstr>Kritische Reflexion über KI-Produkte und ethische Aspekte</vt:lpstr>
      <vt:lpstr>Lebenslanges Lernen und Wissensweitergabe</vt:lpstr>
      <vt:lpstr>Nutzung von KI durch Auszubildende/Studierende</vt:lpstr>
      <vt:lpstr>Präsentation und Diskussion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Tim Tischendorf</dc:creator>
  <cp:lastModifiedBy>x</cp:lastModifiedBy>
  <cp:revision>55</cp:revision>
  <dcterms:created xsi:type="dcterms:W3CDTF">2025-04-25T06:51:13Z</dcterms:created>
  <dcterms:modified xsi:type="dcterms:W3CDTF">2025-08-02T16:06:32Z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2025-02-16T00:00:00Z</vt:filetime>
  </property>
  <property fmtid="{D5CDD505-2E9C-101B-9397-08002B2CF9AE}" pid="3" name="Creator">
    <vt:lpwstr>Acrobat PDFMaker 24 für Word</vt:lpwstr>
  </property>
  <property fmtid="{D5CDD505-2E9C-101B-9397-08002B2CF9AE}" pid="4" name="LastSaved">
    <vt:filetime>2025-04-25T00:00:00Z</vt:filetime>
  </property>
  <property fmtid="{D5CDD505-2E9C-101B-9397-08002B2CF9AE}" pid="5" name="Producer">
    <vt:lpwstr>Adobe PDF Library 24.5.175</vt:lpwstr>
  </property>
  <property fmtid="{D5CDD505-2E9C-101B-9397-08002B2CF9AE}" pid="6" name="SourceModified">
    <vt:lpwstr>D:20250216193528</vt:lpwstr>
  </property>
</Properties>
</file>