
<file path=[Content_Types].xml><?xml version="1.0" encoding="utf-8"?>
<Types xmlns="http://schemas.openxmlformats.org/package/2006/content-types">
  <Default Extension="jpg" ContentType="image/jp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</p:sldIdLst>
  <p:sldSz cx="11430000" cy="11696700"/>
  <p:notesSz cx="11430000" cy="11696700"/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x" initials="x" lastIdx="8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5" d="100"/>
          <a:sy n="75" d="100"/>
        </p:scale>
        <p:origin x="408" y="-2744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commentAuthors" Target="commentAuthors.xml"/><Relationship Id="rId8" Type="http://schemas.openxmlformats.org/officeDocument/2006/relationships/slide" Target="slides/slide7.xml"/><Relationship Id="rId51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567213" y="3314954"/>
            <a:ext cx="6428422" cy="224561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350" b="0" i="0">
                <a:solidFill>
                  <a:srgbClr val="3056B7"/>
                </a:solidFill>
                <a:latin typeface="Palatino Linotype"/>
                <a:cs typeface="Palatino Linotype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134427" y="5988304"/>
            <a:ext cx="5293995" cy="267335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650" b="0" i="0">
                <a:solidFill>
                  <a:srgbClr val="141F3E"/>
                </a:solidFill>
                <a:latin typeface="Palatino Linotype"/>
                <a:cs typeface="Palatino Linotype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11/3/2025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350" b="0" i="0">
                <a:solidFill>
                  <a:srgbClr val="3056B7"/>
                </a:solidFill>
                <a:latin typeface="Palatino Linotype"/>
                <a:cs typeface="Palatino Linotype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1650" b="0" i="0">
                <a:solidFill>
                  <a:srgbClr val="141F3E"/>
                </a:solidFill>
                <a:latin typeface="Palatino Linotype"/>
                <a:cs typeface="Palatino Linotype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11/3/2025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350" b="0" i="0">
                <a:solidFill>
                  <a:srgbClr val="3056B7"/>
                </a:solidFill>
                <a:latin typeface="Palatino Linotype"/>
                <a:cs typeface="Palatino Linotype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378142" y="2459482"/>
            <a:ext cx="3289839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3894867" y="2459482"/>
            <a:ext cx="3289839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11/3/2025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350" b="0" i="0">
                <a:solidFill>
                  <a:srgbClr val="3056B7"/>
                </a:solidFill>
                <a:latin typeface="Palatino Linotype"/>
                <a:cs typeface="Palatino Linotype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11/3/2025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11/3/2025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‹Nr.›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586994" y="455930"/>
            <a:ext cx="10134726" cy="135436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350" b="0" i="0">
                <a:solidFill>
                  <a:srgbClr val="3056B7"/>
                </a:solidFill>
                <a:latin typeface="Palatino Linotype"/>
                <a:cs typeface="Palatino Linotype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5986945" y="2157476"/>
            <a:ext cx="4739005" cy="341058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650" b="0" i="0">
                <a:solidFill>
                  <a:srgbClr val="141F3E"/>
                </a:solidFill>
                <a:latin typeface="Palatino Linotype"/>
                <a:cs typeface="Palatino Linotype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71369" y="9944862"/>
            <a:ext cx="2420112" cy="5346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8142" y="9944862"/>
            <a:ext cx="1739455" cy="5346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11/3/2025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45252" y="9944862"/>
            <a:ext cx="1739455" cy="5346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‹Nr.›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12.png"/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32.png"/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31.png"/><Relationship Id="rId4" Type="http://schemas.openxmlformats.org/officeDocument/2006/relationships/image" Target="../media/image30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7" Type="http://schemas.openxmlformats.org/officeDocument/2006/relationships/image" Target="../media/image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gamma.app/?utm_source=made-with-gamma" TargetMode="External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hyperlink" Target="https://gamma.app/?utm_source=made-with-gamma" TargetMode="External"/><Relationship Id="rId4" Type="http://schemas.openxmlformats.org/officeDocument/2006/relationships/image" Target="../media/image3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7" Type="http://schemas.openxmlformats.org/officeDocument/2006/relationships/image" Target="../media/image4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gamma.app/?utm_source=made-with-gamma" TargetMode="External"/><Relationship Id="rId5" Type="http://schemas.openxmlformats.org/officeDocument/2006/relationships/image" Target="../media/image43.jpg"/><Relationship Id="rId4" Type="http://schemas.openxmlformats.org/officeDocument/2006/relationships/image" Target="../media/image42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44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hyperlink" Target="https://www.digitale-agenda.de/digitale-medien-definition/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48.png"/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7.png"/><Relationship Id="rId5" Type="http://schemas.openxmlformats.org/officeDocument/2006/relationships/image" Target="../media/image46.png"/><Relationship Id="rId4" Type="http://schemas.openxmlformats.org/officeDocument/2006/relationships/image" Target="../media/image45.jp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png"/><Relationship Id="rId13" Type="http://schemas.openxmlformats.org/officeDocument/2006/relationships/image" Target="../media/image57.png"/><Relationship Id="rId3" Type="http://schemas.openxmlformats.org/officeDocument/2006/relationships/hyperlink" Target="https://www.barrierefreiheit-dienstekonsolidierung.bund.de/Webs/PB/DE/barrierefreie_it/pruefen/produktorientierter-test/screenreader/screenreader-test-node.html" TargetMode="External"/><Relationship Id="rId7" Type="http://schemas.openxmlformats.org/officeDocument/2006/relationships/image" Target="../media/image51.png"/><Relationship Id="rId12" Type="http://schemas.openxmlformats.org/officeDocument/2006/relationships/image" Target="../media/image56.png"/><Relationship Id="rId17" Type="http://schemas.openxmlformats.org/officeDocument/2006/relationships/image" Target="../media/image61.png"/><Relationship Id="rId2" Type="http://schemas.openxmlformats.org/officeDocument/2006/relationships/image" Target="../media/image49.png"/><Relationship Id="rId16" Type="http://schemas.openxmlformats.org/officeDocument/2006/relationships/image" Target="../media/image6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11" Type="http://schemas.openxmlformats.org/officeDocument/2006/relationships/image" Target="../media/image55.png"/><Relationship Id="rId5" Type="http://schemas.openxmlformats.org/officeDocument/2006/relationships/hyperlink" Target="https://gamma.app/?utm_source=made-with-gamma" TargetMode="External"/><Relationship Id="rId15" Type="http://schemas.openxmlformats.org/officeDocument/2006/relationships/image" Target="../media/image59.png"/><Relationship Id="rId10" Type="http://schemas.openxmlformats.org/officeDocument/2006/relationships/image" Target="../media/image54.png"/><Relationship Id="rId4" Type="http://schemas.openxmlformats.org/officeDocument/2006/relationships/image" Target="../media/image50.png"/><Relationship Id="rId9" Type="http://schemas.openxmlformats.org/officeDocument/2006/relationships/image" Target="../media/image53.png"/><Relationship Id="rId14" Type="http://schemas.openxmlformats.org/officeDocument/2006/relationships/image" Target="../media/image58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13" Type="http://schemas.openxmlformats.org/officeDocument/2006/relationships/image" Target="../media/image69.png"/><Relationship Id="rId3" Type="http://schemas.openxmlformats.org/officeDocument/2006/relationships/image" Target="../media/image62.png"/><Relationship Id="rId7" Type="http://schemas.openxmlformats.org/officeDocument/2006/relationships/hyperlink" Target="https://gamma.app/?utm_source=made-with-gamma" TargetMode="External"/><Relationship Id="rId12" Type="http://schemas.openxmlformats.org/officeDocument/2006/relationships/image" Target="../media/image48.png"/><Relationship Id="rId2" Type="http://schemas.openxmlformats.org/officeDocument/2006/relationships/hyperlink" Target="https://doi.org/10.14512/tatup.28.2.s52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5.png"/><Relationship Id="rId11" Type="http://schemas.openxmlformats.org/officeDocument/2006/relationships/image" Target="../media/image68.png"/><Relationship Id="rId5" Type="http://schemas.openxmlformats.org/officeDocument/2006/relationships/image" Target="../media/image64.png"/><Relationship Id="rId10" Type="http://schemas.openxmlformats.org/officeDocument/2006/relationships/image" Target="../media/image67.jpg"/><Relationship Id="rId4" Type="http://schemas.openxmlformats.org/officeDocument/2006/relationships/image" Target="../media/image63.png"/><Relationship Id="rId9" Type="http://schemas.openxmlformats.org/officeDocument/2006/relationships/image" Target="../media/image66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6.png"/><Relationship Id="rId13" Type="http://schemas.openxmlformats.org/officeDocument/2006/relationships/image" Target="../media/image81.png"/><Relationship Id="rId18" Type="http://schemas.openxmlformats.org/officeDocument/2006/relationships/image" Target="../media/image86.png"/><Relationship Id="rId3" Type="http://schemas.openxmlformats.org/officeDocument/2006/relationships/image" Target="../media/image71.png"/><Relationship Id="rId21" Type="http://schemas.openxmlformats.org/officeDocument/2006/relationships/image" Target="../media/image4.png"/><Relationship Id="rId7" Type="http://schemas.openxmlformats.org/officeDocument/2006/relationships/image" Target="../media/image75.png"/><Relationship Id="rId12" Type="http://schemas.openxmlformats.org/officeDocument/2006/relationships/image" Target="../media/image80.png"/><Relationship Id="rId17" Type="http://schemas.openxmlformats.org/officeDocument/2006/relationships/image" Target="../media/image85.png"/><Relationship Id="rId2" Type="http://schemas.openxmlformats.org/officeDocument/2006/relationships/image" Target="../media/image70.png"/><Relationship Id="rId16" Type="http://schemas.openxmlformats.org/officeDocument/2006/relationships/image" Target="../media/image84.png"/><Relationship Id="rId20" Type="http://schemas.openxmlformats.org/officeDocument/2006/relationships/hyperlink" Target="https://gamma.app/?utm_source=made-with-gamma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4.png"/><Relationship Id="rId11" Type="http://schemas.openxmlformats.org/officeDocument/2006/relationships/image" Target="../media/image79.png"/><Relationship Id="rId5" Type="http://schemas.openxmlformats.org/officeDocument/2006/relationships/image" Target="../media/image73.png"/><Relationship Id="rId15" Type="http://schemas.openxmlformats.org/officeDocument/2006/relationships/image" Target="../media/image83.png"/><Relationship Id="rId10" Type="http://schemas.openxmlformats.org/officeDocument/2006/relationships/image" Target="../media/image78.png"/><Relationship Id="rId19" Type="http://schemas.openxmlformats.org/officeDocument/2006/relationships/image" Target="../media/image87.jpg"/><Relationship Id="rId4" Type="http://schemas.openxmlformats.org/officeDocument/2006/relationships/image" Target="../media/image72.png"/><Relationship Id="rId9" Type="http://schemas.openxmlformats.org/officeDocument/2006/relationships/image" Target="../media/image77.png"/><Relationship Id="rId14" Type="http://schemas.openxmlformats.org/officeDocument/2006/relationships/image" Target="../media/image82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png"/><Relationship Id="rId7" Type="http://schemas.openxmlformats.org/officeDocument/2006/relationships/image" Target="../media/image4.png"/><Relationship Id="rId2" Type="http://schemas.openxmlformats.org/officeDocument/2006/relationships/image" Target="../media/image88.png"/><Relationship Id="rId1" Type="http://schemas.openxmlformats.org/officeDocument/2006/relationships/slideLayout" Target="../slideLayouts/slideLayout3.xml"/><Relationship Id="rId6" Type="http://schemas.openxmlformats.org/officeDocument/2006/relationships/hyperlink" Target="https://gamma.app/?utm_source=made-with-gamma" TargetMode="External"/><Relationship Id="rId5" Type="http://schemas.openxmlformats.org/officeDocument/2006/relationships/image" Target="../media/image91.jpg"/><Relationship Id="rId4" Type="http://schemas.openxmlformats.org/officeDocument/2006/relationships/image" Target="../media/image90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2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4.jpg"/><Relationship Id="rId5" Type="http://schemas.openxmlformats.org/officeDocument/2006/relationships/image" Target="../media/image93.png"/><Relationship Id="rId4" Type="http://schemas.openxmlformats.org/officeDocument/2006/relationships/hyperlink" Target="https://europass.europa.eu/de/europass-tools/test-your-digital-skills" TargetMode="Externa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hyperlink" Target="https://link.springer.com/article/10.1365/s40702-024-01044-9" TargetMode="External"/><Relationship Id="rId2" Type="http://schemas.openxmlformats.org/officeDocument/2006/relationships/image" Target="../media/image9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hyperlink" Target="https://gamma.app/?utm_source=made-with-gamma" TargetMode="External"/><Relationship Id="rId4" Type="http://schemas.openxmlformats.org/officeDocument/2006/relationships/image" Target="../media/image9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hyperlink" Target="https://gamma.app/?utm_source=made-with-gamma" TargetMode="External"/><Relationship Id="rId4" Type="http://schemas.openxmlformats.org/officeDocument/2006/relationships/image" Target="../media/image3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2.png"/><Relationship Id="rId13" Type="http://schemas.openxmlformats.org/officeDocument/2006/relationships/image" Target="../media/image6.png"/><Relationship Id="rId3" Type="http://schemas.openxmlformats.org/officeDocument/2006/relationships/image" Target="../media/image97.png"/><Relationship Id="rId7" Type="http://schemas.openxmlformats.org/officeDocument/2006/relationships/image" Target="../media/image101.png"/><Relationship Id="rId12" Type="http://schemas.openxmlformats.org/officeDocument/2006/relationships/image" Target="../media/image10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0.png"/><Relationship Id="rId11" Type="http://schemas.openxmlformats.org/officeDocument/2006/relationships/image" Target="../media/image4.png"/><Relationship Id="rId5" Type="http://schemas.openxmlformats.org/officeDocument/2006/relationships/image" Target="../media/image99.png"/><Relationship Id="rId10" Type="http://schemas.openxmlformats.org/officeDocument/2006/relationships/hyperlink" Target="https://gamma.app/?utm_source=made-with-gamma" TargetMode="External"/><Relationship Id="rId4" Type="http://schemas.openxmlformats.org/officeDocument/2006/relationships/image" Target="../media/image98.png"/><Relationship Id="rId9" Type="http://schemas.openxmlformats.org/officeDocument/2006/relationships/image" Target="../media/image103.png"/><Relationship Id="rId14" Type="http://schemas.openxmlformats.org/officeDocument/2006/relationships/image" Target="../media/image105.jp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7.png"/><Relationship Id="rId5" Type="http://schemas.openxmlformats.org/officeDocument/2006/relationships/image" Target="../media/image26.png"/><Relationship Id="rId4" Type="http://schemas.openxmlformats.org/officeDocument/2006/relationships/image" Target="../media/image106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7" Type="http://schemas.openxmlformats.org/officeDocument/2006/relationships/image" Target="../media/image111.png"/><Relationship Id="rId2" Type="http://schemas.openxmlformats.org/officeDocument/2006/relationships/image" Target="../media/image108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0.png"/><Relationship Id="rId5" Type="http://schemas.openxmlformats.org/officeDocument/2006/relationships/image" Target="../media/image109.png"/><Relationship Id="rId4" Type="http://schemas.openxmlformats.org/officeDocument/2006/relationships/image" Target="../media/image4.pn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1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3.png"/><Relationship Id="rId2" Type="http://schemas.openxmlformats.org/officeDocument/2006/relationships/hyperlink" Target="https://www.bsi.bund.de/DE/Themen/Verbraucherinnen-und-Verbraucher/verbraucherinnen-und-verbraucher_node.html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4.jpg"/><Relationship Id="rId5" Type="http://schemas.openxmlformats.org/officeDocument/2006/relationships/image" Target="../media/image4.png"/><Relationship Id="rId4" Type="http://schemas.openxmlformats.org/officeDocument/2006/relationships/hyperlink" Target="https://gamma.app/?utm_source=made-with-gamma" TargetMode="Externa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117.png"/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6.png"/><Relationship Id="rId5" Type="http://schemas.openxmlformats.org/officeDocument/2006/relationships/image" Target="../media/image9.png"/><Relationship Id="rId4" Type="http://schemas.openxmlformats.org/officeDocument/2006/relationships/image" Target="../media/image115.jpg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9.png"/><Relationship Id="rId3" Type="http://schemas.openxmlformats.org/officeDocument/2006/relationships/image" Target="../media/image118.png"/><Relationship Id="rId7" Type="http://schemas.openxmlformats.org/officeDocument/2006/relationships/image" Target="../media/image116.png"/><Relationship Id="rId2" Type="http://schemas.openxmlformats.org/officeDocument/2006/relationships/hyperlink" Target="https://www.bsi.bund.de/DE/Themen/Verbraucherinnen-und-Verbraucher/Informationen-und-Empfehlungen/Cyber-Sicherheitsempfehlungen/Accountschutz/Zwei-Faktor-Authentisierung/zwei-faktor-authentisierung_node.html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4.png"/><Relationship Id="rId4" Type="http://schemas.openxmlformats.org/officeDocument/2006/relationships/hyperlink" Target="https://gamma.app/?utm_source=made-with-gamma" TargetMode="Externa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1.png"/><Relationship Id="rId2" Type="http://schemas.openxmlformats.org/officeDocument/2006/relationships/image" Target="../media/image120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.png"/><Relationship Id="rId5" Type="http://schemas.openxmlformats.org/officeDocument/2006/relationships/hyperlink" Target="https://gamma.app/?utm_source=made-with-gamma" TargetMode="External"/><Relationship Id="rId4" Type="http://schemas.openxmlformats.org/officeDocument/2006/relationships/image" Target="../media/image122.jp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7.jp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3.png"/><Relationship Id="rId2" Type="http://schemas.openxmlformats.org/officeDocument/2006/relationships/hyperlink" Target="https://www.bsi.bund.de/DE/Themen/Verbraucherinnen-und-Verbraucher/Cyber-Sicherheitslage/Methoden-der-Cyber-Kriminalitaet/Spam-Phishing-Co/Passwortdiebstahl-durch-Phishing/Wie-erkenne-ich-Phishing-in-E-Mails-und-auf-Webseiten/wie-erkenne-ich-phishing-in-e-mails-und-auf-webseiten_node.html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4.jpg"/><Relationship Id="rId5" Type="http://schemas.openxmlformats.org/officeDocument/2006/relationships/image" Target="../media/image4.png"/><Relationship Id="rId4" Type="http://schemas.openxmlformats.org/officeDocument/2006/relationships/hyperlink" Target="https://gamma.app/?utm_source=made-with-gamma" TargetMode="External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7.png"/><Relationship Id="rId3" Type="http://schemas.openxmlformats.org/officeDocument/2006/relationships/image" Target="../media/image126.png"/><Relationship Id="rId7" Type="http://schemas.openxmlformats.org/officeDocument/2006/relationships/hyperlink" Target="https://www.bsi.bund.de/DE/Themen/Verbraucherinnen-und-Verbraucher/Informationen-und-Empfehlungen/Cyber-Sicherheitsempfehlungen/cyber-sicherheitsempfehlungen_node.html" TargetMode="External"/><Relationship Id="rId2" Type="http://schemas.openxmlformats.org/officeDocument/2006/relationships/image" Target="../media/image125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20.png"/><Relationship Id="rId5" Type="http://schemas.openxmlformats.org/officeDocument/2006/relationships/image" Target="../media/image4.png"/><Relationship Id="rId4" Type="http://schemas.openxmlformats.org/officeDocument/2006/relationships/hyperlink" Target="https://gamma.app/?utm_source=made-with-gamma" TargetMode="Externa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9.png"/><Relationship Id="rId2" Type="http://schemas.openxmlformats.org/officeDocument/2006/relationships/image" Target="../media/image12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hyperlink" Target="https://gamma.app/?utm_source=made-with-gamma" TargetMode="External"/><Relationship Id="rId4" Type="http://schemas.openxmlformats.org/officeDocument/2006/relationships/image" Target="../media/image130.png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png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4.png"/><Relationship Id="rId7" Type="http://schemas.openxmlformats.org/officeDocument/2006/relationships/image" Target="../media/image4.png"/><Relationship Id="rId2" Type="http://schemas.openxmlformats.org/officeDocument/2006/relationships/hyperlink" Target="https://www.destatis.de/DE/Presse/Pressemitteilungen/2024/01/PD24_033_23_12.html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gamma.app/?utm_source=made-with-gamma" TargetMode="External"/><Relationship Id="rId5" Type="http://schemas.openxmlformats.org/officeDocument/2006/relationships/image" Target="../media/image16.png"/><Relationship Id="rId4" Type="http://schemas.openxmlformats.org/officeDocument/2006/relationships/image" Target="../media/image15.png"/><Relationship Id="rId9" Type="http://schemas.openxmlformats.org/officeDocument/2006/relationships/image" Target="../media/image18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hyperlink" Target="https://gamma.app/?utm_source=made-with-gamma" TargetMode="External"/><Relationship Id="rId3" Type="http://schemas.openxmlformats.org/officeDocument/2006/relationships/image" Target="../media/image20.png"/><Relationship Id="rId7" Type="http://schemas.openxmlformats.org/officeDocument/2006/relationships/image" Target="../media/image23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png"/><Relationship Id="rId5" Type="http://schemas.openxmlformats.org/officeDocument/2006/relationships/image" Target="../media/image5.png"/><Relationship Id="rId4" Type="http://schemas.openxmlformats.org/officeDocument/2006/relationships/image" Target="../media/image21.png"/><Relationship Id="rId9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990091" y="981709"/>
            <a:ext cx="5583555" cy="5803284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algn="just">
              <a:lnSpc>
                <a:spcPct val="100000"/>
              </a:lnSpc>
              <a:spcBef>
                <a:spcPts val="95"/>
              </a:spcBef>
            </a:pPr>
            <a:r>
              <a:rPr sz="1100" b="1" spc="-10" dirty="0">
                <a:latin typeface="Arial"/>
                <a:cs typeface="Arial"/>
              </a:rPr>
              <a:t>Einleitende</a:t>
            </a:r>
            <a:r>
              <a:rPr sz="1100" b="1" spc="5" dirty="0">
                <a:latin typeface="Arial"/>
                <a:cs typeface="Arial"/>
              </a:rPr>
              <a:t> </a:t>
            </a:r>
            <a:r>
              <a:rPr sz="1100" b="1" spc="-10" dirty="0">
                <a:latin typeface="Arial"/>
                <a:cs typeface="Arial"/>
              </a:rPr>
              <a:t>Fallbeschreibung</a:t>
            </a:r>
            <a:endParaRPr sz="1100" dirty="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195"/>
              </a:spcBef>
            </a:pPr>
            <a:endParaRPr sz="1100" dirty="0">
              <a:latin typeface="Arial"/>
              <a:cs typeface="Arial"/>
            </a:endParaRPr>
          </a:p>
          <a:p>
            <a:pPr marL="12700" marR="5080" algn="just">
              <a:lnSpc>
                <a:spcPct val="110200"/>
              </a:lnSpc>
            </a:pPr>
            <a:r>
              <a:rPr sz="1100" b="1" dirty="0">
                <a:latin typeface="Arial"/>
                <a:cs typeface="Arial"/>
              </a:rPr>
              <a:t>Szenario: </a:t>
            </a:r>
            <a:r>
              <a:rPr sz="1100" dirty="0">
                <a:latin typeface="Arial"/>
                <a:cs typeface="Arial"/>
              </a:rPr>
              <a:t>Sie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arbeiten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als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erfahrene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Lehrkraft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an</a:t>
            </a:r>
            <a:r>
              <a:rPr sz="1100" spc="-5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einer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Pflegebildungseinrichtung,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</a:t>
            </a:r>
            <a:r>
              <a:rPr sz="1100" spc="-45" dirty="0">
                <a:latin typeface="Arial"/>
                <a:cs typeface="Arial"/>
              </a:rPr>
              <a:t> </a:t>
            </a:r>
            <a:r>
              <a:rPr sz="1100" spc="-20" dirty="0">
                <a:latin typeface="Arial"/>
                <a:cs typeface="Arial"/>
              </a:rPr>
              <a:t>sich </a:t>
            </a:r>
            <a:r>
              <a:rPr sz="1100" dirty="0">
                <a:latin typeface="Arial"/>
                <a:cs typeface="Arial"/>
              </a:rPr>
              <a:t>zunehmend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mit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den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Herausforderungen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der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Digitalisierung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auseinandersetzen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muss.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spc="-20" dirty="0">
                <a:latin typeface="Arial"/>
                <a:cs typeface="Arial"/>
              </a:rPr>
              <a:t>Ihre </a:t>
            </a:r>
            <a:r>
              <a:rPr sz="1100" dirty="0">
                <a:latin typeface="Arial"/>
                <a:cs typeface="Arial"/>
              </a:rPr>
              <a:t>Schulleitung</a:t>
            </a:r>
            <a:r>
              <a:rPr sz="1100" spc="1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hat</a:t>
            </a:r>
            <a:r>
              <a:rPr sz="1100" spc="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beschlossen,</a:t>
            </a:r>
            <a:r>
              <a:rPr sz="1100" spc="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</a:t>
            </a:r>
            <a:r>
              <a:rPr sz="1100" spc="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Lehrpläne</a:t>
            </a:r>
            <a:r>
              <a:rPr sz="1100" spc="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zu</a:t>
            </a:r>
            <a:r>
              <a:rPr sz="1100" spc="1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modernisieren,</a:t>
            </a:r>
            <a:r>
              <a:rPr sz="1100" spc="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um</a:t>
            </a:r>
            <a:r>
              <a:rPr sz="1100" spc="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digitale</a:t>
            </a:r>
            <a:r>
              <a:rPr sz="1100" spc="2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Kompetenzen </a:t>
            </a:r>
            <a:r>
              <a:rPr sz="1100" dirty="0">
                <a:latin typeface="Arial"/>
                <a:cs typeface="Arial"/>
              </a:rPr>
              <a:t>sowohl</a:t>
            </a:r>
            <a:r>
              <a:rPr sz="1100" spc="28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bei</a:t>
            </a:r>
            <a:r>
              <a:rPr sz="1100" spc="27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den</a:t>
            </a:r>
            <a:r>
              <a:rPr sz="1100" spc="28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Lehrenden</a:t>
            </a:r>
            <a:r>
              <a:rPr sz="1100" spc="28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als</a:t>
            </a:r>
            <a:r>
              <a:rPr sz="1100" spc="28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auch</a:t>
            </a:r>
            <a:r>
              <a:rPr sz="1100" spc="28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bei</a:t>
            </a:r>
            <a:r>
              <a:rPr sz="1100" spc="28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den</a:t>
            </a:r>
            <a:r>
              <a:rPr sz="1100" spc="28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Lernenden</a:t>
            </a:r>
            <a:r>
              <a:rPr sz="1100" spc="28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zu</a:t>
            </a:r>
            <a:r>
              <a:rPr sz="1100" spc="28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fördern.</a:t>
            </a:r>
            <a:r>
              <a:rPr sz="1100" spc="28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Ziel</a:t>
            </a:r>
            <a:r>
              <a:rPr sz="1100" spc="28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ist</a:t>
            </a:r>
            <a:r>
              <a:rPr sz="1100" spc="28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es,</a:t>
            </a:r>
            <a:r>
              <a:rPr sz="1100" spc="280" dirty="0">
                <a:latin typeface="Arial"/>
                <a:cs typeface="Arial"/>
              </a:rPr>
              <a:t> </a:t>
            </a:r>
            <a:r>
              <a:rPr sz="1100" spc="-25" dirty="0">
                <a:latin typeface="Arial"/>
                <a:cs typeface="Arial"/>
              </a:rPr>
              <a:t>die </a:t>
            </a:r>
            <a:r>
              <a:rPr sz="1100" dirty="0">
                <a:latin typeface="Arial"/>
                <a:cs typeface="Arial"/>
              </a:rPr>
              <a:t>Pflegeausbildung</a:t>
            </a:r>
            <a:r>
              <a:rPr sz="1100" spc="19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zukunftsfähig</a:t>
            </a:r>
            <a:r>
              <a:rPr sz="1100" spc="19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zu</a:t>
            </a:r>
            <a:r>
              <a:rPr sz="1100" spc="19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gestalten</a:t>
            </a:r>
            <a:r>
              <a:rPr sz="1100" spc="19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und</a:t>
            </a:r>
            <a:r>
              <a:rPr sz="1100" spc="19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den</a:t>
            </a:r>
            <a:r>
              <a:rPr sz="1100" spc="20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steigenden</a:t>
            </a:r>
            <a:r>
              <a:rPr sz="1100" spc="19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Anforderungen</a:t>
            </a:r>
            <a:r>
              <a:rPr sz="1100" spc="19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einer </a:t>
            </a:r>
            <a:r>
              <a:rPr sz="1100" dirty="0">
                <a:latin typeface="Arial"/>
                <a:cs typeface="Arial"/>
              </a:rPr>
              <a:t>digitalisierten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Arbeitswelt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gerecht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zu</a:t>
            </a:r>
            <a:r>
              <a:rPr sz="1100" spc="-4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werden.</a:t>
            </a:r>
            <a:endParaRPr sz="1100" dirty="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185"/>
              </a:spcBef>
            </a:pPr>
            <a:endParaRPr sz="1100" dirty="0">
              <a:latin typeface="Arial"/>
              <a:cs typeface="Arial"/>
            </a:endParaRPr>
          </a:p>
          <a:p>
            <a:pPr marL="12700" marR="5715" algn="just">
              <a:lnSpc>
                <a:spcPct val="110200"/>
              </a:lnSpc>
            </a:pPr>
            <a:r>
              <a:rPr sz="1100" dirty="0">
                <a:latin typeface="Arial"/>
                <a:cs typeface="Arial"/>
              </a:rPr>
              <a:t>Im</a:t>
            </a:r>
            <a:r>
              <a:rPr sz="1100" spc="4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Rahmen</a:t>
            </a:r>
            <a:r>
              <a:rPr sz="1100" spc="6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dieser</a:t>
            </a:r>
            <a:r>
              <a:rPr sz="1100" spc="6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Initiative</a:t>
            </a:r>
            <a:r>
              <a:rPr sz="1100" spc="6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haben</a:t>
            </a:r>
            <a:r>
              <a:rPr sz="1100" spc="6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Sie</a:t>
            </a:r>
            <a:r>
              <a:rPr sz="1100" spc="6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</a:t>
            </a:r>
            <a:r>
              <a:rPr sz="1100" spc="6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Aufgabe</a:t>
            </a:r>
            <a:r>
              <a:rPr sz="1100" spc="6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übernommen,</a:t>
            </a:r>
            <a:r>
              <a:rPr sz="1100" spc="6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gemeinsam</a:t>
            </a:r>
            <a:r>
              <a:rPr sz="1100" spc="5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mit</a:t>
            </a:r>
            <a:r>
              <a:rPr sz="1100" spc="6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Ihrem </a:t>
            </a:r>
            <a:r>
              <a:rPr sz="1100" dirty="0">
                <a:latin typeface="Arial"/>
                <a:cs typeface="Arial"/>
              </a:rPr>
              <a:t>Kollegium</a:t>
            </a:r>
            <a:r>
              <a:rPr sz="1100" spc="-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praxisorientierte Ansätze für die Integration digitaler Werkzeuge und </a:t>
            </a:r>
            <a:r>
              <a:rPr sz="1100" spc="-10" dirty="0">
                <a:latin typeface="Arial"/>
                <a:cs typeface="Arial"/>
              </a:rPr>
              <a:t>Methoden </a:t>
            </a:r>
            <a:r>
              <a:rPr sz="1100" dirty="0">
                <a:latin typeface="Arial"/>
                <a:cs typeface="Arial"/>
              </a:rPr>
              <a:t>in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den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Unterricht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zu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entwickeln.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Hierfür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sollen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Sie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sich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mit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verschiedenen</a:t>
            </a:r>
            <a:r>
              <a:rPr sz="1100" spc="-4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Aspekten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digitaler </a:t>
            </a:r>
            <a:r>
              <a:rPr sz="1100" dirty="0">
                <a:latin typeface="Arial"/>
                <a:cs typeface="Arial"/>
              </a:rPr>
              <a:t>Kompetenzen</a:t>
            </a:r>
            <a:r>
              <a:rPr sz="1100" spc="3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beschäftigen,</a:t>
            </a:r>
            <a:r>
              <a:rPr sz="1100" spc="3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wie</a:t>
            </a:r>
            <a:r>
              <a:rPr sz="1100" spc="3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der</a:t>
            </a:r>
            <a:r>
              <a:rPr sz="1100" spc="3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sicheren</a:t>
            </a:r>
            <a:r>
              <a:rPr sz="1100" spc="3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Nutzung</a:t>
            </a:r>
            <a:r>
              <a:rPr sz="1100" spc="3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von</a:t>
            </a:r>
            <a:r>
              <a:rPr sz="1100" spc="3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Daten</a:t>
            </a:r>
            <a:r>
              <a:rPr sz="1100" spc="3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und</a:t>
            </a:r>
            <a:r>
              <a:rPr sz="1100" spc="3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der</a:t>
            </a:r>
            <a:r>
              <a:rPr sz="1100" spc="32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digitalen </a:t>
            </a:r>
            <a:r>
              <a:rPr sz="1100" dirty="0">
                <a:latin typeface="Arial"/>
                <a:cs typeface="Arial"/>
              </a:rPr>
              <a:t>Identität,</a:t>
            </a:r>
            <a:r>
              <a:rPr sz="1100" spc="19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der</a:t>
            </a:r>
            <a:r>
              <a:rPr sz="1100" spc="19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Gestaltung</a:t>
            </a:r>
            <a:r>
              <a:rPr sz="1100" spc="19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interaktiver</a:t>
            </a:r>
            <a:r>
              <a:rPr sz="1100" spc="19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Inhalte,</a:t>
            </a:r>
            <a:r>
              <a:rPr sz="1100" spc="19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der</a:t>
            </a:r>
            <a:r>
              <a:rPr sz="1100" spc="19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Problemlösungskompetenz</a:t>
            </a:r>
            <a:r>
              <a:rPr sz="1100" spc="19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sowie</a:t>
            </a:r>
            <a:r>
              <a:rPr sz="1100" spc="190" dirty="0">
                <a:latin typeface="Arial"/>
                <a:cs typeface="Arial"/>
              </a:rPr>
              <a:t> </a:t>
            </a:r>
            <a:r>
              <a:rPr sz="1100" spc="-25" dirty="0">
                <a:latin typeface="Arial"/>
                <a:cs typeface="Arial"/>
              </a:rPr>
              <a:t>der </a:t>
            </a:r>
            <a:r>
              <a:rPr sz="1100" dirty="0">
                <a:latin typeface="Arial"/>
                <a:cs typeface="Arial"/>
              </a:rPr>
              <a:t>Vermittlung</a:t>
            </a:r>
            <a:r>
              <a:rPr sz="1100" spc="-5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grundlegender</a:t>
            </a:r>
            <a:r>
              <a:rPr sz="1100" spc="-5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Datenkompetenzen.</a:t>
            </a:r>
            <a:endParaRPr sz="1100" dirty="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190"/>
              </a:spcBef>
            </a:pPr>
            <a:endParaRPr sz="1100" dirty="0">
              <a:latin typeface="Arial"/>
              <a:cs typeface="Arial"/>
            </a:endParaRPr>
          </a:p>
          <a:p>
            <a:pPr marL="12700" marR="6350" algn="just">
              <a:lnSpc>
                <a:spcPct val="110200"/>
              </a:lnSpc>
            </a:pPr>
            <a:r>
              <a:rPr sz="1100" b="1" dirty="0">
                <a:latin typeface="Arial"/>
                <a:cs typeface="Arial"/>
              </a:rPr>
              <a:t>Hintergrund:</a:t>
            </a:r>
            <a:r>
              <a:rPr sz="1100" b="1" spc="30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Um</a:t>
            </a:r>
            <a:r>
              <a:rPr sz="1100" spc="26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diese</a:t>
            </a:r>
            <a:r>
              <a:rPr sz="1100" spc="26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Themen</a:t>
            </a:r>
            <a:r>
              <a:rPr sz="1100" spc="26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greifbar</a:t>
            </a:r>
            <a:r>
              <a:rPr sz="1100" spc="26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zu</a:t>
            </a:r>
            <a:r>
              <a:rPr sz="1100" spc="254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machen,</a:t>
            </a:r>
            <a:r>
              <a:rPr sz="1100" spc="26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werden</a:t>
            </a:r>
            <a:r>
              <a:rPr sz="1100" spc="26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Sie</a:t>
            </a:r>
            <a:r>
              <a:rPr sz="1100" spc="254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im</a:t>
            </a:r>
            <a:r>
              <a:rPr sz="1100" spc="26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Rahmen</a:t>
            </a:r>
            <a:r>
              <a:rPr sz="1100" spc="27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einer </a:t>
            </a:r>
            <a:r>
              <a:rPr sz="1100" dirty="0">
                <a:latin typeface="Arial"/>
                <a:cs typeface="Arial"/>
              </a:rPr>
              <a:t>Fortbildung</a:t>
            </a:r>
            <a:r>
              <a:rPr sz="1100" spc="5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in</a:t>
            </a:r>
            <a:r>
              <a:rPr sz="1100" spc="5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fiktive,</a:t>
            </a:r>
            <a:r>
              <a:rPr sz="1100" spc="5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aber</a:t>
            </a:r>
            <a:r>
              <a:rPr sz="1100" spc="4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realitätsnahe</a:t>
            </a:r>
            <a:r>
              <a:rPr sz="1100" spc="5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Szenarien</a:t>
            </a:r>
            <a:r>
              <a:rPr sz="1100" spc="5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versetzt.</a:t>
            </a:r>
            <a:r>
              <a:rPr sz="1100" spc="4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In</a:t>
            </a:r>
            <a:r>
              <a:rPr sz="1100" spc="5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diesen</a:t>
            </a:r>
            <a:r>
              <a:rPr sz="1100" spc="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Szenarien</a:t>
            </a:r>
            <a:r>
              <a:rPr sz="1100" spc="5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erleben </a:t>
            </a:r>
            <a:r>
              <a:rPr sz="1100" dirty="0">
                <a:latin typeface="Arial"/>
                <a:cs typeface="Arial"/>
              </a:rPr>
              <a:t>Sie</a:t>
            </a:r>
            <a:r>
              <a:rPr sz="1100" spc="28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typische</a:t>
            </a:r>
            <a:r>
              <a:rPr sz="1100" spc="28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Herausforderungen</a:t>
            </a:r>
            <a:r>
              <a:rPr sz="1100" spc="28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aus</a:t>
            </a:r>
            <a:r>
              <a:rPr sz="1100" spc="28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dem</a:t>
            </a:r>
            <a:r>
              <a:rPr sz="1100" spc="27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Schulalltag,</a:t>
            </a:r>
            <a:r>
              <a:rPr sz="1100" spc="28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wie</a:t>
            </a:r>
            <a:r>
              <a:rPr sz="1100" spc="28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technische</a:t>
            </a:r>
            <a:r>
              <a:rPr sz="1100" spc="28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Probleme,</a:t>
            </a:r>
            <a:r>
              <a:rPr sz="1100" spc="285" dirty="0">
                <a:latin typeface="Arial"/>
                <a:cs typeface="Arial"/>
              </a:rPr>
              <a:t> </a:t>
            </a:r>
            <a:r>
              <a:rPr sz="1100" spc="-25" dirty="0">
                <a:latin typeface="Arial"/>
                <a:cs typeface="Arial"/>
              </a:rPr>
              <a:t>die </a:t>
            </a:r>
            <a:r>
              <a:rPr sz="1100" dirty="0">
                <a:latin typeface="Arial"/>
                <a:cs typeface="Arial"/>
              </a:rPr>
              <a:t>Planung</a:t>
            </a:r>
            <a:r>
              <a:rPr sz="1100" spc="-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barrierefreier</a:t>
            </a:r>
            <a:r>
              <a:rPr sz="1100" spc="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digitaler</a:t>
            </a:r>
            <a:r>
              <a:rPr sz="1100" spc="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Inhalte</a:t>
            </a:r>
            <a:r>
              <a:rPr sz="1100" spc="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oder</a:t>
            </a:r>
            <a:r>
              <a:rPr sz="1100" spc="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den Umgang</a:t>
            </a:r>
            <a:r>
              <a:rPr sz="1100" spc="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mit</a:t>
            </a:r>
            <a:r>
              <a:rPr sz="1100" spc="1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Datenschutz</a:t>
            </a:r>
            <a:r>
              <a:rPr sz="1100" spc="1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und</a:t>
            </a:r>
            <a:r>
              <a:rPr sz="1100" spc="1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Sicherheit. </a:t>
            </a:r>
            <a:r>
              <a:rPr sz="1100" dirty="0">
                <a:latin typeface="Arial"/>
                <a:cs typeface="Arial"/>
              </a:rPr>
              <a:t>Ihre</a:t>
            </a:r>
            <a:r>
              <a:rPr sz="1100" spc="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Aufgabe</a:t>
            </a:r>
            <a:r>
              <a:rPr sz="1100" spc="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ist</a:t>
            </a:r>
            <a:r>
              <a:rPr sz="1100" spc="1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es,</a:t>
            </a:r>
            <a:r>
              <a:rPr sz="1100" spc="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Lösungen</a:t>
            </a:r>
            <a:r>
              <a:rPr sz="1100" spc="1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zu</a:t>
            </a:r>
            <a:r>
              <a:rPr sz="1100" spc="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erarbeiten,</a:t>
            </a:r>
            <a:r>
              <a:rPr sz="1100" spc="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</a:t>
            </a:r>
            <a:r>
              <a:rPr sz="1100" spc="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sowohl</a:t>
            </a:r>
            <a:r>
              <a:rPr sz="1100" spc="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für</a:t>
            </a:r>
            <a:r>
              <a:rPr sz="1100" spc="1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Sie</a:t>
            </a:r>
            <a:r>
              <a:rPr sz="1100" spc="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als</a:t>
            </a:r>
            <a:r>
              <a:rPr sz="1100" spc="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Lehrende</a:t>
            </a:r>
            <a:r>
              <a:rPr sz="1100" spc="1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als</a:t>
            </a:r>
            <a:r>
              <a:rPr sz="1100" spc="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auch</a:t>
            </a:r>
            <a:r>
              <a:rPr sz="1100" spc="10" dirty="0">
                <a:latin typeface="Arial"/>
                <a:cs typeface="Arial"/>
              </a:rPr>
              <a:t> </a:t>
            </a:r>
            <a:r>
              <a:rPr sz="1100" spc="-25" dirty="0">
                <a:latin typeface="Arial"/>
                <a:cs typeface="Arial"/>
              </a:rPr>
              <a:t>für </a:t>
            </a:r>
            <a:r>
              <a:rPr sz="1100" dirty="0">
                <a:latin typeface="Arial"/>
                <a:cs typeface="Arial"/>
              </a:rPr>
              <a:t>Ihre</a:t>
            </a:r>
            <a:r>
              <a:rPr sz="1100" spc="21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Auszubildenden</a:t>
            </a:r>
            <a:r>
              <a:rPr sz="1100" spc="2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praktisch</a:t>
            </a:r>
            <a:r>
              <a:rPr sz="1100" spc="2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umsetzbar</a:t>
            </a:r>
            <a:r>
              <a:rPr sz="1100" spc="21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sind.</a:t>
            </a:r>
            <a:r>
              <a:rPr sz="1100" spc="21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Ziel</a:t>
            </a:r>
            <a:r>
              <a:rPr sz="1100" spc="2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ist</a:t>
            </a:r>
            <a:r>
              <a:rPr sz="1100" spc="21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es,</a:t>
            </a:r>
            <a:r>
              <a:rPr sz="1100" spc="21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dass</a:t>
            </a:r>
            <a:r>
              <a:rPr sz="1100" spc="2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Sie</a:t>
            </a:r>
            <a:r>
              <a:rPr sz="1100" spc="21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</a:t>
            </a:r>
            <a:r>
              <a:rPr sz="1100" spc="22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gewonnenen </a:t>
            </a:r>
            <a:r>
              <a:rPr sz="1100" dirty="0">
                <a:latin typeface="Arial"/>
                <a:cs typeface="Arial"/>
              </a:rPr>
              <a:t>Erkenntnisse</a:t>
            </a:r>
            <a:r>
              <a:rPr sz="1100" spc="7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direkt</a:t>
            </a:r>
            <a:r>
              <a:rPr sz="1100" spc="7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in</a:t>
            </a:r>
            <a:r>
              <a:rPr sz="1100" spc="7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Ihren</a:t>
            </a:r>
            <a:r>
              <a:rPr sz="1100" spc="7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eigenen</a:t>
            </a:r>
            <a:r>
              <a:rPr sz="1100" spc="7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Unterricht</a:t>
            </a:r>
            <a:r>
              <a:rPr sz="1100" spc="7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übertragen</a:t>
            </a:r>
            <a:r>
              <a:rPr sz="1100" spc="7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können</a:t>
            </a:r>
            <a:r>
              <a:rPr sz="1100" spc="7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und</a:t>
            </a:r>
            <a:r>
              <a:rPr sz="1100" spc="7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so</a:t>
            </a:r>
            <a:r>
              <a:rPr sz="1100" spc="7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nicht</a:t>
            </a:r>
            <a:r>
              <a:rPr sz="1100" spc="7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nur</a:t>
            </a:r>
            <a:r>
              <a:rPr sz="1100" spc="75" dirty="0">
                <a:latin typeface="Arial"/>
                <a:cs typeface="Arial"/>
              </a:rPr>
              <a:t> </a:t>
            </a:r>
            <a:r>
              <a:rPr sz="1100" spc="-20" dirty="0">
                <a:latin typeface="Arial"/>
                <a:cs typeface="Arial"/>
              </a:rPr>
              <a:t>Ihre </a:t>
            </a:r>
            <a:r>
              <a:rPr sz="1100" dirty="0">
                <a:latin typeface="Arial"/>
                <a:cs typeface="Arial"/>
              </a:rPr>
              <a:t>eigene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digitale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Kompetenz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stärken,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sondern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auch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Ihrer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Lernenden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fördern.</a:t>
            </a:r>
            <a:endParaRPr sz="1100" dirty="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190"/>
              </a:spcBef>
            </a:pPr>
            <a:endParaRPr sz="1100" dirty="0">
              <a:latin typeface="Arial"/>
              <a:cs typeface="Arial"/>
            </a:endParaRPr>
          </a:p>
          <a:p>
            <a:pPr marL="12700" marR="5080" indent="-635" algn="just">
              <a:lnSpc>
                <a:spcPct val="110200"/>
              </a:lnSpc>
            </a:pPr>
            <a:r>
              <a:rPr sz="1100" spc="-10" dirty="0">
                <a:latin typeface="Arial"/>
                <a:cs typeface="Arial"/>
              </a:rPr>
              <a:t>Während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der</a:t>
            </a:r>
            <a:r>
              <a:rPr sz="1100" spc="-1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Fortbildung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reflektieren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Sie</a:t>
            </a:r>
            <a:r>
              <a:rPr sz="1100" spc="-1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gemeinsam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mit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den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anderen</a:t>
            </a:r>
            <a:r>
              <a:rPr sz="1100" spc="-1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Teilnehmenden</a:t>
            </a:r>
            <a:r>
              <a:rPr sz="1100" spc="-15" dirty="0">
                <a:latin typeface="Arial"/>
                <a:cs typeface="Arial"/>
              </a:rPr>
              <a:t> </a:t>
            </a:r>
            <a:r>
              <a:rPr sz="1100" spc="-20" dirty="0">
                <a:latin typeface="Arial"/>
                <a:cs typeface="Arial"/>
              </a:rPr>
              <a:t>Ihre </a:t>
            </a:r>
            <a:r>
              <a:rPr sz="1100" dirty="0">
                <a:latin typeface="Arial"/>
                <a:cs typeface="Arial"/>
              </a:rPr>
              <a:t>Erfahrungen,</a:t>
            </a:r>
            <a:r>
              <a:rPr sz="1100" spc="38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diskutieren</a:t>
            </a:r>
            <a:r>
              <a:rPr sz="1100" spc="38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</a:t>
            </a:r>
            <a:r>
              <a:rPr sz="1100" spc="38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Herausforderungen</a:t>
            </a:r>
            <a:r>
              <a:rPr sz="1100" spc="38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und</a:t>
            </a:r>
            <a:r>
              <a:rPr sz="1100" spc="38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entwickeln</a:t>
            </a:r>
            <a:r>
              <a:rPr sz="1100" spc="38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Strategien,</a:t>
            </a:r>
            <a:r>
              <a:rPr sz="1100" spc="38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um</a:t>
            </a:r>
            <a:r>
              <a:rPr sz="1100" spc="375" dirty="0">
                <a:latin typeface="Arial"/>
                <a:cs typeface="Arial"/>
              </a:rPr>
              <a:t> </a:t>
            </a:r>
            <a:r>
              <a:rPr sz="1100" spc="-25" dirty="0">
                <a:latin typeface="Arial"/>
                <a:cs typeface="Arial"/>
              </a:rPr>
              <a:t>die </a:t>
            </a:r>
            <a:r>
              <a:rPr sz="1100" dirty="0">
                <a:latin typeface="Arial"/>
                <a:cs typeface="Arial"/>
              </a:rPr>
              <a:t>Digitalisierung</a:t>
            </a:r>
            <a:r>
              <a:rPr sz="1100" spc="-1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an</a:t>
            </a:r>
            <a:r>
              <a:rPr sz="1100" spc="-1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Ihrer</a:t>
            </a:r>
            <a:r>
              <a:rPr sz="1100" spc="-1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Schule</a:t>
            </a:r>
            <a:r>
              <a:rPr sz="1100" spc="-1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nachhaltig</a:t>
            </a:r>
            <a:r>
              <a:rPr sz="1100" spc="-1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voranzutreiben.</a:t>
            </a:r>
            <a:r>
              <a:rPr sz="1100" spc="-1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Dieses</a:t>
            </a:r>
            <a:r>
              <a:rPr sz="1100" spc="-1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praxisnahe</a:t>
            </a:r>
            <a:r>
              <a:rPr sz="1100" spc="-1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Training</a:t>
            </a:r>
            <a:r>
              <a:rPr sz="1100" spc="-15" dirty="0">
                <a:latin typeface="Arial"/>
                <a:cs typeface="Arial"/>
              </a:rPr>
              <a:t> </a:t>
            </a:r>
            <a:r>
              <a:rPr sz="1100" spc="-20" dirty="0">
                <a:latin typeface="Arial"/>
                <a:cs typeface="Arial"/>
              </a:rPr>
              <a:t>soll</a:t>
            </a:r>
            <a:r>
              <a:rPr lang="de-DE" sz="1100" spc="-2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Ihnen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zeigen,</a:t>
            </a:r>
            <a:r>
              <a:rPr sz="1100" spc="-45" dirty="0">
                <a:latin typeface="Arial"/>
                <a:cs typeface="Arial"/>
              </a:rPr>
              <a:t> </a:t>
            </a:r>
            <a:r>
              <a:rPr sz="1100" spc="-20" dirty="0">
                <a:latin typeface="Arial"/>
                <a:cs typeface="Arial"/>
              </a:rPr>
              <a:t>wie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digitale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Werkzeuge</a:t>
            </a:r>
            <a:r>
              <a:rPr sz="1100" spc="-4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und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Konzepte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sinnvoll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spc="-20" dirty="0">
                <a:latin typeface="Arial"/>
                <a:cs typeface="Arial"/>
              </a:rPr>
              <a:t>in</a:t>
            </a:r>
            <a:r>
              <a:rPr sz="1100" spc="-4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der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Pflegelehre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angewendet </a:t>
            </a:r>
            <a:r>
              <a:rPr sz="1100" dirty="0">
                <a:latin typeface="Arial"/>
                <a:cs typeface="Arial"/>
              </a:rPr>
              <a:t>werden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können,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um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eine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moderne,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qualitativ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hochwertige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Ausbildung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zu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gewährleisten.</a:t>
            </a:r>
            <a:endParaRPr sz="1100" dirty="0">
              <a:latin typeface="Arial"/>
              <a:cs typeface="Arial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6468871" y="9868915"/>
            <a:ext cx="110489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spc="-50" dirty="0">
                <a:latin typeface="Arial"/>
                <a:cs typeface="Arial"/>
              </a:rPr>
              <a:t>1</a:t>
            </a:r>
            <a:endParaRPr sz="12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-12"/>
            <a:ext cx="11430000" cy="6439535"/>
          </a:xfrm>
          <a:custGeom>
            <a:avLst/>
            <a:gdLst/>
            <a:ahLst/>
            <a:cxnLst/>
            <a:rect l="l" t="t" r="r" b="b"/>
            <a:pathLst>
              <a:path w="11430000" h="6439535">
                <a:moveTo>
                  <a:pt x="11430000" y="0"/>
                </a:moveTo>
                <a:lnTo>
                  <a:pt x="0" y="0"/>
                </a:lnTo>
                <a:lnTo>
                  <a:pt x="0" y="6438912"/>
                </a:lnTo>
                <a:lnTo>
                  <a:pt x="11430000" y="6438912"/>
                </a:lnTo>
                <a:lnTo>
                  <a:pt x="11430000" y="0"/>
                </a:lnTo>
                <a:close/>
              </a:path>
            </a:pathLst>
          </a:custGeom>
          <a:solidFill>
            <a:srgbClr val="FAFBFD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3" name="object 3">
            <a:hlinkClick r:id="rId2"/>
          </p:cNvPr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9579612" y="5922011"/>
            <a:ext cx="1746527" cy="417193"/>
          </a:xfrm>
          <a:prstGeom prst="rect">
            <a:avLst/>
          </a:prstGeom>
        </p:spPr>
      </p:pic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4874005" y="2131568"/>
            <a:ext cx="5415915" cy="1069340"/>
          </a:xfrm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2700" marR="5080">
              <a:lnSpc>
                <a:spcPts val="4200"/>
              </a:lnSpc>
              <a:spcBef>
                <a:spcPts val="15"/>
              </a:spcBef>
            </a:pPr>
            <a:r>
              <a:rPr spc="60" dirty="0"/>
              <a:t>Digitale</a:t>
            </a:r>
            <a:r>
              <a:rPr spc="45" dirty="0"/>
              <a:t> </a:t>
            </a:r>
            <a:r>
              <a:rPr spc="55" dirty="0"/>
              <a:t>Identität:</a:t>
            </a:r>
            <a:r>
              <a:rPr spc="50" dirty="0"/>
              <a:t> </a:t>
            </a:r>
            <a:r>
              <a:rPr lang="de-DE" spc="55" dirty="0"/>
              <a:t>s</a:t>
            </a:r>
            <a:r>
              <a:rPr spc="55" dirty="0"/>
              <a:t>chützen </a:t>
            </a:r>
            <a:r>
              <a:rPr spc="75" dirty="0"/>
              <a:t>und</a:t>
            </a:r>
            <a:r>
              <a:rPr spc="50" dirty="0"/>
              <a:t> </a:t>
            </a:r>
            <a:r>
              <a:rPr lang="de-DE" spc="45" dirty="0"/>
              <a:t>r</a:t>
            </a:r>
            <a:r>
              <a:rPr spc="45" dirty="0"/>
              <a:t>eflektieren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4874005" y="3415500"/>
            <a:ext cx="5650230" cy="83756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-635" algn="just">
              <a:lnSpc>
                <a:spcPct val="131500"/>
              </a:lnSpc>
              <a:spcBef>
                <a:spcPts val="100"/>
              </a:spcBef>
            </a:pP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In</a:t>
            </a:r>
            <a:r>
              <a:rPr sz="1350" spc="-6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25" dirty="0">
                <a:solidFill>
                  <a:srgbClr val="141F3E"/>
                </a:solidFill>
                <a:latin typeface="Trebuchet MS"/>
                <a:cs typeface="Trebuchet MS"/>
              </a:rPr>
              <a:t>dieser</a:t>
            </a:r>
            <a:r>
              <a:rPr sz="1350" spc="-7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20" dirty="0">
                <a:solidFill>
                  <a:srgbClr val="141F3E"/>
                </a:solidFill>
                <a:latin typeface="Trebuchet MS"/>
                <a:cs typeface="Trebuchet MS"/>
              </a:rPr>
              <a:t>Übung</a:t>
            </a:r>
            <a:r>
              <a:rPr sz="1350" spc="-6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25" dirty="0">
                <a:solidFill>
                  <a:srgbClr val="141F3E"/>
                </a:solidFill>
                <a:latin typeface="Trebuchet MS"/>
                <a:cs typeface="Trebuchet MS"/>
              </a:rPr>
              <a:t>lernen</a:t>
            </a:r>
            <a:r>
              <a:rPr sz="1350" spc="-6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20" dirty="0">
                <a:solidFill>
                  <a:srgbClr val="141F3E"/>
                </a:solidFill>
                <a:latin typeface="Trebuchet MS"/>
                <a:cs typeface="Trebuchet MS"/>
              </a:rPr>
              <a:t>Sie,</a:t>
            </a:r>
            <a:r>
              <a:rPr sz="1350" spc="-6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Ihre</a:t>
            </a:r>
            <a:r>
              <a:rPr sz="1350" spc="-5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25" dirty="0">
                <a:solidFill>
                  <a:srgbClr val="141F3E"/>
                </a:solidFill>
                <a:latin typeface="Trebuchet MS"/>
                <a:cs typeface="Trebuchet MS"/>
              </a:rPr>
              <a:t>digitale</a:t>
            </a:r>
            <a:r>
              <a:rPr sz="1350" spc="-6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25" dirty="0">
                <a:solidFill>
                  <a:srgbClr val="141F3E"/>
                </a:solidFill>
                <a:latin typeface="Trebuchet MS"/>
                <a:cs typeface="Trebuchet MS"/>
              </a:rPr>
              <a:t>Identität</a:t>
            </a:r>
            <a:r>
              <a:rPr sz="1350" spc="-6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zu</a:t>
            </a:r>
            <a:r>
              <a:rPr sz="1350" spc="-6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30" dirty="0">
                <a:solidFill>
                  <a:srgbClr val="141F3E"/>
                </a:solidFill>
                <a:latin typeface="Trebuchet MS"/>
                <a:cs typeface="Trebuchet MS"/>
              </a:rPr>
              <a:t>verstehen,</a:t>
            </a:r>
            <a:r>
              <a:rPr sz="1350" spc="-6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zu</a:t>
            </a:r>
            <a:r>
              <a:rPr sz="1350" spc="-6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schützen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und</a:t>
            </a:r>
            <a:r>
              <a:rPr sz="1350" spc="-4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20" dirty="0">
                <a:solidFill>
                  <a:srgbClr val="141F3E"/>
                </a:solidFill>
                <a:latin typeface="Trebuchet MS"/>
                <a:cs typeface="Trebuchet MS"/>
              </a:rPr>
              <a:t>kritisch</a:t>
            </a:r>
            <a:r>
              <a:rPr sz="1350" spc="-3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zu</a:t>
            </a:r>
            <a:r>
              <a:rPr sz="1350" spc="-30" dirty="0">
                <a:solidFill>
                  <a:srgbClr val="141F3E"/>
                </a:solidFill>
                <a:latin typeface="Trebuchet MS"/>
                <a:cs typeface="Trebuchet MS"/>
              </a:rPr>
              <a:t> reflektieren.</a:t>
            </a:r>
            <a:r>
              <a:rPr sz="1350" spc="-4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Wir</a:t>
            </a:r>
            <a:r>
              <a:rPr sz="1350" spc="-3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25" dirty="0">
                <a:solidFill>
                  <a:srgbClr val="141F3E"/>
                </a:solidFill>
                <a:latin typeface="Trebuchet MS"/>
                <a:cs typeface="Trebuchet MS"/>
              </a:rPr>
              <a:t>behandeln</a:t>
            </a:r>
            <a:r>
              <a:rPr sz="1350" spc="-4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30" dirty="0">
                <a:solidFill>
                  <a:srgbClr val="141F3E"/>
                </a:solidFill>
                <a:latin typeface="Trebuchet MS"/>
                <a:cs typeface="Trebuchet MS"/>
              </a:rPr>
              <a:t>Datenschutzrechte,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analysieren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Ihren</a:t>
            </a:r>
            <a:r>
              <a:rPr sz="1350" spc="-3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digitalen</a:t>
            </a:r>
            <a:r>
              <a:rPr sz="1350" spc="-3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Fußabdruck</a:t>
            </a:r>
            <a:r>
              <a:rPr sz="1350" spc="-3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und</a:t>
            </a:r>
            <a:r>
              <a:rPr sz="1350" spc="-4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üben</a:t>
            </a:r>
            <a:r>
              <a:rPr sz="1350" spc="-3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praktische</a:t>
            </a:r>
            <a:r>
              <a:rPr sz="1350" spc="-3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Schutzmaßnahmen.</a:t>
            </a:r>
            <a:endParaRPr sz="1350">
              <a:latin typeface="Trebuchet MS"/>
              <a:cs typeface="Trebuchet MS"/>
            </a:endParaRPr>
          </a:p>
        </p:txBody>
      </p:sp>
      <p:pic>
        <p:nvPicPr>
          <p:cNvPr id="6" name="object 6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4285996" cy="6438264"/>
          </a:xfrm>
          <a:prstGeom prst="rect">
            <a:avLst/>
          </a:prstGeom>
        </p:spPr>
      </p:pic>
      <p:sp>
        <p:nvSpPr>
          <p:cNvPr id="7" name="object 7"/>
          <p:cNvSpPr txBox="1"/>
          <p:nvPr/>
        </p:nvSpPr>
        <p:spPr>
          <a:xfrm>
            <a:off x="4924996" y="4660455"/>
            <a:ext cx="5593080" cy="6705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1000" dirty="0">
                <a:solidFill>
                  <a:srgbClr val="141F3E"/>
                </a:solidFill>
                <a:latin typeface="Trebuchet MS"/>
                <a:cs typeface="Trebuchet MS"/>
              </a:rPr>
              <a:t>Dieses</a:t>
            </a:r>
            <a:r>
              <a:rPr sz="1000" spc="-4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000" dirty="0">
                <a:solidFill>
                  <a:srgbClr val="141F3E"/>
                </a:solidFill>
                <a:latin typeface="Trebuchet MS"/>
                <a:cs typeface="Trebuchet MS"/>
              </a:rPr>
              <a:t>Werk</a:t>
            </a:r>
            <a:r>
              <a:rPr sz="1000" spc="-3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000" dirty="0">
                <a:solidFill>
                  <a:srgbClr val="141F3E"/>
                </a:solidFill>
                <a:latin typeface="Trebuchet MS"/>
                <a:cs typeface="Trebuchet MS"/>
              </a:rPr>
              <a:t>(Texte,</a:t>
            </a:r>
            <a:r>
              <a:rPr sz="1000" spc="-3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000" spc="-10" dirty="0">
                <a:solidFill>
                  <a:srgbClr val="141F3E"/>
                </a:solidFill>
                <a:latin typeface="Trebuchet MS"/>
                <a:cs typeface="Trebuchet MS"/>
              </a:rPr>
              <a:t>Grafiken,</a:t>
            </a:r>
            <a:r>
              <a:rPr sz="1000" spc="-3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000" spc="-10" dirty="0">
                <a:solidFill>
                  <a:srgbClr val="141F3E"/>
                </a:solidFill>
                <a:latin typeface="Trebuchet MS"/>
                <a:cs typeface="Trebuchet MS"/>
              </a:rPr>
              <a:t>Inhalte)</a:t>
            </a:r>
            <a:r>
              <a:rPr sz="1000" spc="-3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000" dirty="0">
                <a:solidFill>
                  <a:srgbClr val="141F3E"/>
                </a:solidFill>
                <a:latin typeface="Trebuchet MS"/>
                <a:cs typeface="Trebuchet MS"/>
              </a:rPr>
              <a:t>wurde</a:t>
            </a:r>
            <a:r>
              <a:rPr sz="1000" spc="-3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000" dirty="0">
                <a:solidFill>
                  <a:srgbClr val="141F3E"/>
                </a:solidFill>
                <a:latin typeface="Trebuchet MS"/>
                <a:cs typeface="Trebuchet MS"/>
              </a:rPr>
              <a:t>von</a:t>
            </a:r>
            <a:r>
              <a:rPr sz="1000" spc="-3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000" dirty="0">
                <a:solidFill>
                  <a:srgbClr val="141F3E"/>
                </a:solidFill>
                <a:latin typeface="Trebuchet MS"/>
                <a:cs typeface="Trebuchet MS"/>
              </a:rPr>
              <a:t>Laura</a:t>
            </a:r>
            <a:r>
              <a:rPr sz="1000" spc="-3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000" dirty="0">
                <a:solidFill>
                  <a:srgbClr val="141F3E"/>
                </a:solidFill>
                <a:latin typeface="Trebuchet MS"/>
                <a:cs typeface="Trebuchet MS"/>
              </a:rPr>
              <a:t>Hinsche</a:t>
            </a:r>
            <a:r>
              <a:rPr sz="1000" spc="-3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000" dirty="0">
                <a:solidFill>
                  <a:srgbClr val="141F3E"/>
                </a:solidFill>
                <a:latin typeface="Trebuchet MS"/>
                <a:cs typeface="Trebuchet MS"/>
              </a:rPr>
              <a:t>und</a:t>
            </a:r>
            <a:r>
              <a:rPr sz="1000" spc="-3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000" dirty="0">
                <a:solidFill>
                  <a:srgbClr val="141F3E"/>
                </a:solidFill>
                <a:latin typeface="Trebuchet MS"/>
                <a:cs typeface="Trebuchet MS"/>
              </a:rPr>
              <a:t>TIm</a:t>
            </a:r>
            <a:r>
              <a:rPr sz="1000" spc="-3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000" dirty="0">
                <a:solidFill>
                  <a:srgbClr val="141F3E"/>
                </a:solidFill>
                <a:latin typeface="Trebuchet MS"/>
                <a:cs typeface="Trebuchet MS"/>
              </a:rPr>
              <a:t>Tischendorf</a:t>
            </a:r>
            <a:r>
              <a:rPr sz="1000" spc="-3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000" dirty="0">
                <a:solidFill>
                  <a:srgbClr val="141F3E"/>
                </a:solidFill>
                <a:latin typeface="Trebuchet MS"/>
                <a:cs typeface="Trebuchet MS"/>
              </a:rPr>
              <a:t>erstellt</a:t>
            </a:r>
            <a:r>
              <a:rPr sz="1000" spc="-3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000" spc="-25" dirty="0">
                <a:solidFill>
                  <a:srgbClr val="141F3E"/>
                </a:solidFill>
                <a:latin typeface="Trebuchet MS"/>
                <a:cs typeface="Trebuchet MS"/>
              </a:rPr>
              <a:t>und </a:t>
            </a:r>
            <a:r>
              <a:rPr sz="1000" dirty="0">
                <a:solidFill>
                  <a:srgbClr val="141F3E"/>
                </a:solidFill>
                <a:latin typeface="Trebuchet MS"/>
                <a:cs typeface="Trebuchet MS"/>
              </a:rPr>
              <a:t>steht</a:t>
            </a:r>
            <a:r>
              <a:rPr sz="1000" spc="-2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000" dirty="0">
                <a:solidFill>
                  <a:srgbClr val="141F3E"/>
                </a:solidFill>
                <a:latin typeface="Trebuchet MS"/>
                <a:cs typeface="Trebuchet MS"/>
              </a:rPr>
              <a:t>unter</a:t>
            </a:r>
            <a:r>
              <a:rPr sz="1000" spc="-1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000" dirty="0">
                <a:solidFill>
                  <a:srgbClr val="141F3E"/>
                </a:solidFill>
                <a:latin typeface="Trebuchet MS"/>
                <a:cs typeface="Trebuchet MS"/>
              </a:rPr>
              <a:t>der</a:t>
            </a:r>
            <a:r>
              <a:rPr sz="1000" spc="-1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000" dirty="0">
                <a:solidFill>
                  <a:srgbClr val="141F3E"/>
                </a:solidFill>
                <a:latin typeface="Trebuchet MS"/>
                <a:cs typeface="Trebuchet MS"/>
              </a:rPr>
              <a:t>Lizenz</a:t>
            </a:r>
            <a:r>
              <a:rPr sz="1000" spc="-10" dirty="0">
                <a:solidFill>
                  <a:srgbClr val="141F3E"/>
                </a:solidFill>
                <a:latin typeface="Trebuchet MS"/>
                <a:cs typeface="Trebuchet MS"/>
              </a:rPr>
              <a:t> Creative</a:t>
            </a:r>
            <a:r>
              <a:rPr sz="1000" spc="-2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000" dirty="0">
                <a:solidFill>
                  <a:srgbClr val="141F3E"/>
                </a:solidFill>
                <a:latin typeface="Trebuchet MS"/>
                <a:cs typeface="Trebuchet MS"/>
              </a:rPr>
              <a:t>Commons</a:t>
            </a:r>
            <a:r>
              <a:rPr sz="1000" spc="-2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000" spc="-10" dirty="0">
                <a:solidFill>
                  <a:srgbClr val="141F3E"/>
                </a:solidFill>
                <a:latin typeface="Trebuchet MS"/>
                <a:cs typeface="Trebuchet MS"/>
              </a:rPr>
              <a:t>Namensnennung</a:t>
            </a:r>
            <a:r>
              <a:rPr sz="1000" spc="-1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000" dirty="0">
                <a:solidFill>
                  <a:srgbClr val="141F3E"/>
                </a:solidFill>
                <a:latin typeface="Trebuchet MS"/>
                <a:cs typeface="Trebuchet MS"/>
              </a:rPr>
              <a:t>4.0</a:t>
            </a:r>
            <a:r>
              <a:rPr sz="1000" spc="-2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000" dirty="0">
                <a:solidFill>
                  <a:srgbClr val="141F3E"/>
                </a:solidFill>
                <a:latin typeface="Trebuchet MS"/>
                <a:cs typeface="Trebuchet MS"/>
              </a:rPr>
              <a:t>International</a:t>
            </a:r>
            <a:r>
              <a:rPr sz="1000" spc="-2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000" dirty="0">
                <a:solidFill>
                  <a:srgbClr val="141F3E"/>
                </a:solidFill>
                <a:latin typeface="Trebuchet MS"/>
                <a:cs typeface="Trebuchet MS"/>
              </a:rPr>
              <a:t>(CC</a:t>
            </a:r>
            <a:r>
              <a:rPr sz="1000" spc="-1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000" dirty="0">
                <a:solidFill>
                  <a:srgbClr val="141F3E"/>
                </a:solidFill>
                <a:latin typeface="Trebuchet MS"/>
                <a:cs typeface="Trebuchet MS"/>
              </a:rPr>
              <a:t>BY</a:t>
            </a:r>
            <a:r>
              <a:rPr sz="1000" spc="-2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000" dirty="0">
                <a:solidFill>
                  <a:srgbClr val="141F3E"/>
                </a:solidFill>
                <a:latin typeface="Trebuchet MS"/>
                <a:cs typeface="Trebuchet MS"/>
              </a:rPr>
              <a:t>4.0).</a:t>
            </a:r>
            <a:r>
              <a:rPr sz="1000" spc="-2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br>
              <a:rPr lang="de-DE" sz="1000" spc="-20" dirty="0">
                <a:solidFill>
                  <a:srgbClr val="141F3E"/>
                </a:solidFill>
                <a:latin typeface="Trebuchet MS"/>
                <a:cs typeface="Trebuchet MS"/>
              </a:rPr>
            </a:br>
            <a:r>
              <a:rPr sz="1000" spc="-10" dirty="0">
                <a:solidFill>
                  <a:srgbClr val="141F3E"/>
                </a:solidFill>
                <a:latin typeface="Trebuchet MS"/>
                <a:cs typeface="Trebuchet MS"/>
              </a:rPr>
              <a:t>Erstellt </a:t>
            </a:r>
            <a:r>
              <a:rPr sz="1000" dirty="0">
                <a:solidFill>
                  <a:srgbClr val="141F3E"/>
                </a:solidFill>
                <a:latin typeface="Trebuchet MS"/>
                <a:cs typeface="Trebuchet MS"/>
              </a:rPr>
              <a:t>mit</a:t>
            </a:r>
            <a:r>
              <a:rPr sz="1000" spc="-4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000" dirty="0">
                <a:solidFill>
                  <a:srgbClr val="141F3E"/>
                </a:solidFill>
                <a:latin typeface="Trebuchet MS"/>
                <a:cs typeface="Trebuchet MS"/>
              </a:rPr>
              <a:t>Unterstützung</a:t>
            </a:r>
            <a:r>
              <a:rPr sz="1000" spc="-4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000" dirty="0">
                <a:solidFill>
                  <a:srgbClr val="141F3E"/>
                </a:solidFill>
                <a:latin typeface="Trebuchet MS"/>
                <a:cs typeface="Trebuchet MS"/>
              </a:rPr>
              <a:t>von</a:t>
            </a:r>
            <a:r>
              <a:rPr sz="1000" spc="-4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000" dirty="0">
                <a:solidFill>
                  <a:srgbClr val="141F3E"/>
                </a:solidFill>
                <a:latin typeface="Trebuchet MS"/>
                <a:cs typeface="Trebuchet MS"/>
              </a:rPr>
              <a:t>Gamma</a:t>
            </a:r>
            <a:r>
              <a:rPr sz="1000" spc="-3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000" spc="-10" dirty="0">
                <a:solidFill>
                  <a:srgbClr val="141F3E"/>
                </a:solidFill>
                <a:latin typeface="Trebuchet MS"/>
                <a:cs typeface="Trebuchet MS"/>
              </a:rPr>
              <a:t>(gamma.app).</a:t>
            </a:r>
            <a:endParaRPr sz="1000" dirty="0"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  <a:spcBef>
                <a:spcPts val="275"/>
              </a:spcBef>
            </a:pPr>
            <a:r>
              <a:rPr sz="1000" spc="-10" dirty="0">
                <a:solidFill>
                  <a:srgbClr val="141F3E"/>
                </a:solidFill>
                <a:latin typeface="Trebuchet MS"/>
                <a:cs typeface="Trebuchet MS"/>
              </a:rPr>
              <a:t>Lizenzdetails:</a:t>
            </a:r>
            <a:r>
              <a:rPr sz="1000" spc="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000" spc="-10" dirty="0">
                <a:solidFill>
                  <a:srgbClr val="141F3E"/>
                </a:solidFill>
                <a:latin typeface="Trebuchet MS"/>
                <a:cs typeface="Trebuchet MS"/>
              </a:rPr>
              <a:t>https://creativecommons.org/licenses/by/4.0/</a:t>
            </a:r>
            <a:endParaRPr sz="1000" dirty="0">
              <a:latin typeface="Trebuchet MS"/>
              <a:cs typeface="Trebuchet MS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-12"/>
            <a:ext cx="11430000" cy="6439535"/>
          </a:xfrm>
          <a:custGeom>
            <a:avLst/>
            <a:gdLst/>
            <a:ahLst/>
            <a:cxnLst/>
            <a:rect l="l" t="t" r="r" b="b"/>
            <a:pathLst>
              <a:path w="11430000" h="6439535">
                <a:moveTo>
                  <a:pt x="11430000" y="0"/>
                </a:moveTo>
                <a:lnTo>
                  <a:pt x="0" y="0"/>
                </a:lnTo>
                <a:lnTo>
                  <a:pt x="0" y="6438912"/>
                </a:lnTo>
                <a:lnTo>
                  <a:pt x="11430000" y="6438912"/>
                </a:lnTo>
                <a:lnTo>
                  <a:pt x="11430000" y="0"/>
                </a:lnTo>
                <a:close/>
              </a:path>
            </a:pathLst>
          </a:custGeom>
          <a:solidFill>
            <a:srgbClr val="FAFBF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2390775" y="2698745"/>
            <a:ext cx="8353425" cy="10160"/>
          </a:xfrm>
          <a:custGeom>
            <a:avLst/>
            <a:gdLst/>
            <a:ahLst/>
            <a:cxnLst/>
            <a:rect l="l" t="t" r="r" b="b"/>
            <a:pathLst>
              <a:path w="8353425" h="10160">
                <a:moveTo>
                  <a:pt x="8346528" y="0"/>
                </a:moveTo>
                <a:lnTo>
                  <a:pt x="6896" y="0"/>
                </a:lnTo>
                <a:lnTo>
                  <a:pt x="4648" y="457"/>
                </a:lnTo>
                <a:lnTo>
                  <a:pt x="927" y="2336"/>
                </a:lnTo>
                <a:lnTo>
                  <a:pt x="0" y="3467"/>
                </a:lnTo>
                <a:lnTo>
                  <a:pt x="0" y="6096"/>
                </a:lnTo>
                <a:lnTo>
                  <a:pt x="927" y="7200"/>
                </a:lnTo>
                <a:lnTo>
                  <a:pt x="4648" y="9067"/>
                </a:lnTo>
                <a:lnTo>
                  <a:pt x="6896" y="9537"/>
                </a:lnTo>
                <a:lnTo>
                  <a:pt x="8346528" y="9537"/>
                </a:lnTo>
                <a:lnTo>
                  <a:pt x="8348776" y="9067"/>
                </a:lnTo>
                <a:lnTo>
                  <a:pt x="8352497" y="7200"/>
                </a:lnTo>
                <a:lnTo>
                  <a:pt x="8353425" y="6096"/>
                </a:lnTo>
                <a:lnTo>
                  <a:pt x="8353425" y="3467"/>
                </a:lnTo>
                <a:lnTo>
                  <a:pt x="8352497" y="2336"/>
                </a:lnTo>
                <a:lnTo>
                  <a:pt x="8348776" y="457"/>
                </a:lnTo>
                <a:lnTo>
                  <a:pt x="8346528" y="0"/>
                </a:lnTo>
                <a:close/>
              </a:path>
            </a:pathLst>
          </a:custGeom>
          <a:solidFill>
            <a:srgbClr val="1F4B8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4095741" y="3775073"/>
            <a:ext cx="6649084" cy="9525"/>
          </a:xfrm>
          <a:custGeom>
            <a:avLst/>
            <a:gdLst/>
            <a:ahLst/>
            <a:cxnLst/>
            <a:rect l="l" t="t" r="r" b="b"/>
            <a:pathLst>
              <a:path w="6649084" h="9525">
                <a:moveTo>
                  <a:pt x="6641566" y="0"/>
                </a:moveTo>
                <a:lnTo>
                  <a:pt x="6908" y="0"/>
                </a:lnTo>
                <a:lnTo>
                  <a:pt x="4660" y="457"/>
                </a:lnTo>
                <a:lnTo>
                  <a:pt x="927" y="2324"/>
                </a:lnTo>
                <a:lnTo>
                  <a:pt x="0" y="3454"/>
                </a:lnTo>
                <a:lnTo>
                  <a:pt x="0" y="6083"/>
                </a:lnTo>
                <a:lnTo>
                  <a:pt x="927" y="7200"/>
                </a:lnTo>
                <a:lnTo>
                  <a:pt x="4660" y="9055"/>
                </a:lnTo>
                <a:lnTo>
                  <a:pt x="6908" y="9525"/>
                </a:lnTo>
                <a:lnTo>
                  <a:pt x="6641566" y="9525"/>
                </a:lnTo>
                <a:lnTo>
                  <a:pt x="6643801" y="9055"/>
                </a:lnTo>
                <a:lnTo>
                  <a:pt x="6647535" y="7200"/>
                </a:lnTo>
                <a:lnTo>
                  <a:pt x="6648462" y="6083"/>
                </a:lnTo>
                <a:lnTo>
                  <a:pt x="6648462" y="3454"/>
                </a:lnTo>
                <a:lnTo>
                  <a:pt x="6647535" y="2324"/>
                </a:lnTo>
                <a:lnTo>
                  <a:pt x="6643801" y="457"/>
                </a:lnTo>
                <a:lnTo>
                  <a:pt x="6641566" y="0"/>
                </a:lnTo>
                <a:close/>
              </a:path>
            </a:pathLst>
          </a:custGeom>
          <a:solidFill>
            <a:srgbClr val="5E96F0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5" name="object 5">
            <a:hlinkClick r:id="rId2"/>
          </p:cNvPr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9579612" y="5923280"/>
            <a:ext cx="1746527" cy="417193"/>
          </a:xfrm>
          <a:prstGeom prst="rect">
            <a:avLst/>
          </a:prstGeom>
        </p:spPr>
      </p:pic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383158" rIns="0" bIns="0" rtlCol="0">
            <a:spAutoFit/>
          </a:bodyPr>
          <a:lstStyle/>
          <a:p>
            <a:pPr marL="13335">
              <a:lnSpc>
                <a:spcPct val="100000"/>
              </a:lnSpc>
              <a:spcBef>
                <a:spcPts val="95"/>
              </a:spcBef>
            </a:pPr>
            <a:r>
              <a:rPr spc="190" dirty="0"/>
              <a:t>Was</a:t>
            </a:r>
            <a:r>
              <a:rPr spc="-130" dirty="0"/>
              <a:t> </a:t>
            </a:r>
            <a:r>
              <a:rPr spc="100" dirty="0"/>
              <a:t>ist</a:t>
            </a:r>
            <a:r>
              <a:rPr spc="-100" dirty="0"/>
              <a:t> </a:t>
            </a:r>
            <a:r>
              <a:rPr spc="114" dirty="0"/>
              <a:t>digitale</a:t>
            </a:r>
            <a:r>
              <a:rPr spc="-105" dirty="0"/>
              <a:t> </a:t>
            </a:r>
            <a:r>
              <a:rPr spc="110" dirty="0"/>
              <a:t>Identität?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2463800" y="1890776"/>
            <a:ext cx="7360284" cy="306260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50" spc="50" dirty="0">
                <a:solidFill>
                  <a:srgbClr val="141F3E"/>
                </a:solidFill>
                <a:latin typeface="Palatino Linotype"/>
                <a:cs typeface="Palatino Linotype"/>
              </a:rPr>
              <a:t>Kontextdaten</a:t>
            </a:r>
            <a:endParaRPr sz="1650" dirty="0">
              <a:latin typeface="Palatino Linotype"/>
              <a:cs typeface="Palatino Linotype"/>
            </a:endParaRPr>
          </a:p>
          <a:p>
            <a:pPr marL="12700">
              <a:lnSpc>
                <a:spcPct val="100000"/>
              </a:lnSpc>
              <a:spcBef>
                <a:spcPts val="1015"/>
              </a:spcBef>
            </a:pPr>
            <a:r>
              <a:rPr sz="1350" spc="-30" dirty="0">
                <a:solidFill>
                  <a:srgbClr val="141F3E"/>
                </a:solidFill>
                <a:latin typeface="Trebuchet MS"/>
                <a:cs typeface="Trebuchet MS"/>
              </a:rPr>
              <a:t>Standort,</a:t>
            </a:r>
            <a:r>
              <a:rPr sz="1350" spc="-5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35" dirty="0">
                <a:solidFill>
                  <a:srgbClr val="141F3E"/>
                </a:solidFill>
                <a:latin typeface="Trebuchet MS"/>
                <a:cs typeface="Trebuchet MS"/>
              </a:rPr>
              <a:t>Geräteinformationen</a:t>
            </a:r>
            <a:r>
              <a:rPr sz="1350" spc="-4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-</a:t>
            </a:r>
            <a:r>
              <a:rPr sz="1350" spc="-3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25" dirty="0">
                <a:solidFill>
                  <a:srgbClr val="141F3E"/>
                </a:solidFill>
                <a:latin typeface="Trebuchet MS"/>
                <a:cs typeface="Trebuchet MS"/>
              </a:rPr>
              <a:t>Daten</a:t>
            </a:r>
            <a:r>
              <a:rPr sz="1350" spc="-4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20" dirty="0">
                <a:solidFill>
                  <a:srgbClr val="141F3E"/>
                </a:solidFill>
                <a:latin typeface="Trebuchet MS"/>
                <a:cs typeface="Trebuchet MS"/>
              </a:rPr>
              <a:t>über</a:t>
            </a:r>
            <a:r>
              <a:rPr sz="1350" spc="-4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20" dirty="0">
                <a:solidFill>
                  <a:srgbClr val="141F3E"/>
                </a:solidFill>
                <a:latin typeface="Trebuchet MS"/>
                <a:cs typeface="Trebuchet MS"/>
              </a:rPr>
              <a:t>Ihre</a:t>
            </a:r>
            <a:r>
              <a:rPr sz="1350" spc="-4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25" dirty="0">
                <a:solidFill>
                  <a:srgbClr val="141F3E"/>
                </a:solidFill>
                <a:latin typeface="Trebuchet MS"/>
                <a:cs typeface="Trebuchet MS"/>
              </a:rPr>
              <a:t>Umgebung</a:t>
            </a:r>
            <a:r>
              <a:rPr sz="1350" spc="-4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und</a:t>
            </a:r>
            <a:r>
              <a:rPr sz="1350" spc="-4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Nutzungskontext</a:t>
            </a:r>
            <a:endParaRPr sz="1350" dirty="0">
              <a:latin typeface="Trebuchet MS"/>
              <a:cs typeface="Trebuchet MS"/>
            </a:endParaRPr>
          </a:p>
          <a:p>
            <a:pPr>
              <a:lnSpc>
                <a:spcPct val="100000"/>
              </a:lnSpc>
            </a:pPr>
            <a:endParaRPr sz="1350" dirty="0">
              <a:latin typeface="Trebuchet MS"/>
              <a:cs typeface="Trebuchet MS"/>
            </a:endParaRPr>
          </a:p>
          <a:p>
            <a:pPr>
              <a:lnSpc>
                <a:spcPct val="100000"/>
              </a:lnSpc>
              <a:spcBef>
                <a:spcPts val="645"/>
              </a:spcBef>
            </a:pPr>
            <a:endParaRPr sz="1350" dirty="0">
              <a:latin typeface="Trebuchet MS"/>
              <a:cs typeface="Trebuchet MS"/>
            </a:endParaRPr>
          </a:p>
          <a:p>
            <a:pPr marL="1717675">
              <a:lnSpc>
                <a:spcPct val="100000"/>
              </a:lnSpc>
              <a:spcBef>
                <a:spcPts val="5"/>
              </a:spcBef>
            </a:pPr>
            <a:r>
              <a:rPr sz="1650" spc="50" dirty="0">
                <a:solidFill>
                  <a:srgbClr val="141F3E"/>
                </a:solidFill>
                <a:latin typeface="Palatino Linotype"/>
                <a:cs typeface="Palatino Linotype"/>
              </a:rPr>
              <a:t>Verhaltensdaten</a:t>
            </a:r>
            <a:endParaRPr sz="1650" dirty="0">
              <a:latin typeface="Palatino Linotype"/>
              <a:cs typeface="Palatino Linotype"/>
            </a:endParaRPr>
          </a:p>
          <a:p>
            <a:pPr marL="1717675">
              <a:lnSpc>
                <a:spcPct val="100000"/>
              </a:lnSpc>
              <a:spcBef>
                <a:spcPts val="1010"/>
              </a:spcBef>
            </a:pPr>
            <a:r>
              <a:rPr sz="1350" spc="-50" dirty="0">
                <a:solidFill>
                  <a:srgbClr val="141F3E"/>
                </a:solidFill>
                <a:latin typeface="Trebuchet MS"/>
                <a:cs typeface="Trebuchet MS"/>
              </a:rPr>
              <a:t>Klickverhalten,</a:t>
            </a:r>
            <a:r>
              <a:rPr sz="1350" spc="-3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45" dirty="0">
                <a:solidFill>
                  <a:srgbClr val="141F3E"/>
                </a:solidFill>
                <a:latin typeface="Trebuchet MS"/>
                <a:cs typeface="Trebuchet MS"/>
              </a:rPr>
              <a:t>Suchhistorie</a:t>
            </a:r>
            <a:r>
              <a:rPr sz="1350" spc="-2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-</a:t>
            </a:r>
            <a:r>
              <a:rPr sz="1350" spc="-3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35" dirty="0">
                <a:solidFill>
                  <a:srgbClr val="141F3E"/>
                </a:solidFill>
                <a:latin typeface="Trebuchet MS"/>
                <a:cs typeface="Trebuchet MS"/>
              </a:rPr>
              <a:t>Daten,</a:t>
            </a:r>
            <a:r>
              <a:rPr sz="1350" spc="-2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20" dirty="0">
                <a:solidFill>
                  <a:srgbClr val="141F3E"/>
                </a:solidFill>
                <a:latin typeface="Trebuchet MS"/>
                <a:cs typeface="Trebuchet MS"/>
              </a:rPr>
              <a:t>die </a:t>
            </a:r>
            <a:r>
              <a:rPr sz="1350" spc="-25" dirty="0">
                <a:solidFill>
                  <a:srgbClr val="141F3E"/>
                </a:solidFill>
                <a:latin typeface="Trebuchet MS"/>
                <a:cs typeface="Trebuchet MS"/>
              </a:rPr>
              <a:t>Ihre</a:t>
            </a:r>
            <a:r>
              <a:rPr sz="1350" spc="-3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55" dirty="0">
                <a:solidFill>
                  <a:srgbClr val="141F3E"/>
                </a:solidFill>
                <a:latin typeface="Trebuchet MS"/>
                <a:cs typeface="Trebuchet MS"/>
              </a:rPr>
              <a:t>Online</a:t>
            </a:r>
            <a:r>
              <a:rPr lang="de-DE" sz="1350" spc="-55" dirty="0">
                <a:solidFill>
                  <a:srgbClr val="141F3E"/>
                </a:solidFill>
                <a:latin typeface="Trebuchet MS"/>
                <a:cs typeface="Trebuchet MS"/>
              </a:rPr>
              <a:t>a</a:t>
            </a:r>
            <a:r>
              <a:rPr sz="1350" spc="-45" dirty="0">
                <a:solidFill>
                  <a:srgbClr val="141F3E"/>
                </a:solidFill>
                <a:latin typeface="Trebuchet MS"/>
                <a:cs typeface="Trebuchet MS"/>
              </a:rPr>
              <a:t>ktivitäten</a:t>
            </a:r>
            <a:r>
              <a:rPr sz="1350" spc="-2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beschreiben</a:t>
            </a:r>
            <a:endParaRPr sz="1350" dirty="0">
              <a:latin typeface="Trebuchet MS"/>
              <a:cs typeface="Trebuchet MS"/>
            </a:endParaRPr>
          </a:p>
          <a:p>
            <a:pPr>
              <a:lnSpc>
                <a:spcPct val="100000"/>
              </a:lnSpc>
            </a:pPr>
            <a:endParaRPr sz="1350" dirty="0">
              <a:latin typeface="Trebuchet MS"/>
              <a:cs typeface="Trebuchet MS"/>
            </a:endParaRPr>
          </a:p>
          <a:p>
            <a:pPr>
              <a:lnSpc>
                <a:spcPct val="100000"/>
              </a:lnSpc>
              <a:spcBef>
                <a:spcPts val="730"/>
              </a:spcBef>
            </a:pPr>
            <a:endParaRPr sz="1350" dirty="0">
              <a:latin typeface="Trebuchet MS"/>
              <a:cs typeface="Trebuchet MS"/>
            </a:endParaRPr>
          </a:p>
          <a:p>
            <a:pPr marL="3422650">
              <a:lnSpc>
                <a:spcPct val="100000"/>
              </a:lnSpc>
            </a:pPr>
            <a:r>
              <a:rPr sz="1650" spc="65" dirty="0">
                <a:solidFill>
                  <a:srgbClr val="141F3E"/>
                </a:solidFill>
                <a:latin typeface="Palatino Linotype"/>
                <a:cs typeface="Palatino Linotype"/>
              </a:rPr>
              <a:t>Persönliche</a:t>
            </a:r>
            <a:r>
              <a:rPr sz="1650" spc="80" dirty="0">
                <a:solidFill>
                  <a:srgbClr val="141F3E"/>
                </a:solidFill>
                <a:latin typeface="Palatino Linotype"/>
                <a:cs typeface="Palatino Linotype"/>
              </a:rPr>
              <a:t> </a:t>
            </a:r>
            <a:r>
              <a:rPr sz="1650" spc="55" dirty="0">
                <a:solidFill>
                  <a:srgbClr val="141F3E"/>
                </a:solidFill>
                <a:latin typeface="Palatino Linotype"/>
                <a:cs typeface="Palatino Linotype"/>
              </a:rPr>
              <a:t>Daten</a:t>
            </a:r>
            <a:endParaRPr sz="1650" dirty="0">
              <a:latin typeface="Palatino Linotype"/>
              <a:cs typeface="Palatino Linotype"/>
            </a:endParaRPr>
          </a:p>
          <a:p>
            <a:pPr marL="3422015" marR="88265">
              <a:lnSpc>
                <a:spcPct val="134100"/>
              </a:lnSpc>
              <a:spcBef>
                <a:spcPts val="464"/>
              </a:spcBef>
            </a:pPr>
            <a:r>
              <a:rPr sz="1350" spc="-35" dirty="0">
                <a:solidFill>
                  <a:srgbClr val="141F3E"/>
                </a:solidFill>
                <a:latin typeface="Trebuchet MS"/>
                <a:cs typeface="Trebuchet MS"/>
              </a:rPr>
              <a:t>Name,</a:t>
            </a:r>
            <a:r>
              <a:rPr sz="1350" spc="-6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35" dirty="0">
                <a:solidFill>
                  <a:srgbClr val="141F3E"/>
                </a:solidFill>
                <a:latin typeface="Trebuchet MS"/>
                <a:cs typeface="Trebuchet MS"/>
              </a:rPr>
              <a:t>Alter,</a:t>
            </a:r>
            <a:r>
              <a:rPr sz="1350" spc="-5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35" dirty="0">
                <a:solidFill>
                  <a:srgbClr val="141F3E"/>
                </a:solidFill>
                <a:latin typeface="Trebuchet MS"/>
                <a:cs typeface="Trebuchet MS"/>
              </a:rPr>
              <a:t>Adresse</a:t>
            </a:r>
            <a:r>
              <a:rPr sz="1350" spc="-5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-</a:t>
            </a:r>
            <a:r>
              <a:rPr sz="1350" spc="-5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35" dirty="0">
                <a:solidFill>
                  <a:srgbClr val="141F3E"/>
                </a:solidFill>
                <a:latin typeface="Trebuchet MS"/>
                <a:cs typeface="Trebuchet MS"/>
              </a:rPr>
              <a:t>Informationen,</a:t>
            </a:r>
            <a:r>
              <a:rPr sz="1350" spc="-5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30" dirty="0">
                <a:solidFill>
                  <a:srgbClr val="141F3E"/>
                </a:solidFill>
                <a:latin typeface="Trebuchet MS"/>
                <a:cs typeface="Trebuchet MS"/>
              </a:rPr>
              <a:t>die</a:t>
            </a:r>
            <a:r>
              <a:rPr sz="1350" spc="-5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30" dirty="0">
                <a:solidFill>
                  <a:srgbClr val="141F3E"/>
                </a:solidFill>
                <a:latin typeface="Trebuchet MS"/>
                <a:cs typeface="Trebuchet MS"/>
              </a:rPr>
              <a:t>Sie</a:t>
            </a:r>
            <a:r>
              <a:rPr sz="1350" spc="-5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direkt identifizieren</a:t>
            </a:r>
            <a:endParaRPr sz="1350" dirty="0">
              <a:latin typeface="Trebuchet MS"/>
              <a:cs typeface="Trebuchet MS"/>
            </a:endParaRPr>
          </a:p>
        </p:txBody>
      </p:sp>
      <p:grpSp>
        <p:nvGrpSpPr>
          <p:cNvPr id="8" name="object 8"/>
          <p:cNvGrpSpPr/>
          <p:nvPr/>
        </p:nvGrpSpPr>
        <p:grpSpPr>
          <a:xfrm>
            <a:off x="600075" y="1722831"/>
            <a:ext cx="1704975" cy="981075"/>
            <a:chOff x="600075" y="1722831"/>
            <a:chExt cx="1704975" cy="981075"/>
          </a:xfrm>
        </p:grpSpPr>
        <p:sp>
          <p:nvSpPr>
            <p:cNvPr id="9" name="object 9"/>
            <p:cNvSpPr/>
            <p:nvPr/>
          </p:nvSpPr>
          <p:spPr>
            <a:xfrm>
              <a:off x="600075" y="1722831"/>
              <a:ext cx="1704975" cy="981075"/>
            </a:xfrm>
            <a:custGeom>
              <a:avLst/>
              <a:gdLst/>
              <a:ahLst/>
              <a:cxnLst/>
              <a:rect l="l" t="t" r="r" b="b"/>
              <a:pathLst>
                <a:path w="1704975" h="981075">
                  <a:moveTo>
                    <a:pt x="1686382" y="0"/>
                  </a:moveTo>
                  <a:lnTo>
                    <a:pt x="18592" y="0"/>
                  </a:lnTo>
                  <a:lnTo>
                    <a:pt x="15849" y="546"/>
                  </a:lnTo>
                  <a:lnTo>
                    <a:pt x="0" y="18592"/>
                  </a:lnTo>
                  <a:lnTo>
                    <a:pt x="0" y="962482"/>
                  </a:lnTo>
                  <a:lnTo>
                    <a:pt x="18592" y="981075"/>
                  </a:lnTo>
                  <a:lnTo>
                    <a:pt x="1686382" y="981075"/>
                  </a:lnTo>
                  <a:lnTo>
                    <a:pt x="1704975" y="962482"/>
                  </a:lnTo>
                  <a:lnTo>
                    <a:pt x="1704975" y="18592"/>
                  </a:lnTo>
                  <a:lnTo>
                    <a:pt x="1689125" y="546"/>
                  </a:lnTo>
                  <a:lnTo>
                    <a:pt x="1686382" y="0"/>
                  </a:lnTo>
                  <a:close/>
                </a:path>
              </a:pathLst>
            </a:custGeom>
            <a:solidFill>
              <a:srgbClr val="1F4B8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0" name="object 10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84059" y="2151481"/>
              <a:ext cx="70662" cy="145999"/>
            </a:xfrm>
            <a:prstGeom prst="rect">
              <a:avLst/>
            </a:prstGeom>
          </p:spPr>
        </p:pic>
      </p:grpSp>
      <p:grpSp>
        <p:nvGrpSpPr>
          <p:cNvPr id="11" name="object 11"/>
          <p:cNvGrpSpPr/>
          <p:nvPr/>
        </p:nvGrpSpPr>
        <p:grpSpPr>
          <a:xfrm>
            <a:off x="600075" y="2789665"/>
            <a:ext cx="3409950" cy="990600"/>
            <a:chOff x="600075" y="2789665"/>
            <a:chExt cx="3409950" cy="990600"/>
          </a:xfrm>
        </p:grpSpPr>
        <p:sp>
          <p:nvSpPr>
            <p:cNvPr id="12" name="object 12"/>
            <p:cNvSpPr/>
            <p:nvPr/>
          </p:nvSpPr>
          <p:spPr>
            <a:xfrm>
              <a:off x="600075" y="2789665"/>
              <a:ext cx="3409950" cy="990600"/>
            </a:xfrm>
            <a:custGeom>
              <a:avLst/>
              <a:gdLst/>
              <a:ahLst/>
              <a:cxnLst/>
              <a:rect l="l" t="t" r="r" b="b"/>
              <a:pathLst>
                <a:path w="3409950" h="990600">
                  <a:moveTo>
                    <a:pt x="3391357" y="0"/>
                  </a:moveTo>
                  <a:lnTo>
                    <a:pt x="18592" y="0"/>
                  </a:lnTo>
                  <a:lnTo>
                    <a:pt x="15849" y="546"/>
                  </a:lnTo>
                  <a:lnTo>
                    <a:pt x="0" y="18592"/>
                  </a:lnTo>
                  <a:lnTo>
                    <a:pt x="0" y="972007"/>
                  </a:lnTo>
                  <a:lnTo>
                    <a:pt x="18592" y="990600"/>
                  </a:lnTo>
                  <a:lnTo>
                    <a:pt x="3391357" y="990600"/>
                  </a:lnTo>
                  <a:lnTo>
                    <a:pt x="3409950" y="972007"/>
                  </a:lnTo>
                  <a:lnTo>
                    <a:pt x="3409950" y="18592"/>
                  </a:lnTo>
                  <a:lnTo>
                    <a:pt x="3394100" y="546"/>
                  </a:lnTo>
                  <a:lnTo>
                    <a:pt x="3391357" y="0"/>
                  </a:lnTo>
                  <a:close/>
                </a:path>
              </a:pathLst>
            </a:custGeom>
            <a:solidFill>
              <a:srgbClr val="5E96F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3" name="object 13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775737" y="3228957"/>
              <a:ext cx="103657" cy="144678"/>
            </a:xfrm>
            <a:prstGeom prst="rect">
              <a:avLst/>
            </a:prstGeom>
          </p:spPr>
        </p:pic>
      </p:grpSp>
      <p:grpSp>
        <p:nvGrpSpPr>
          <p:cNvPr id="14" name="object 14"/>
          <p:cNvGrpSpPr/>
          <p:nvPr/>
        </p:nvGrpSpPr>
        <p:grpSpPr>
          <a:xfrm>
            <a:off x="600075" y="3865989"/>
            <a:ext cx="5114925" cy="1266825"/>
            <a:chOff x="600075" y="3865989"/>
            <a:chExt cx="5114925" cy="1266825"/>
          </a:xfrm>
        </p:grpSpPr>
        <p:sp>
          <p:nvSpPr>
            <p:cNvPr id="15" name="object 15"/>
            <p:cNvSpPr/>
            <p:nvPr/>
          </p:nvSpPr>
          <p:spPr>
            <a:xfrm>
              <a:off x="600075" y="3865989"/>
              <a:ext cx="5114925" cy="1266825"/>
            </a:xfrm>
            <a:custGeom>
              <a:avLst/>
              <a:gdLst/>
              <a:ahLst/>
              <a:cxnLst/>
              <a:rect l="l" t="t" r="r" b="b"/>
              <a:pathLst>
                <a:path w="5114925" h="1266825">
                  <a:moveTo>
                    <a:pt x="5096332" y="0"/>
                  </a:moveTo>
                  <a:lnTo>
                    <a:pt x="18592" y="0"/>
                  </a:lnTo>
                  <a:lnTo>
                    <a:pt x="15849" y="546"/>
                  </a:lnTo>
                  <a:lnTo>
                    <a:pt x="0" y="18592"/>
                  </a:lnTo>
                  <a:lnTo>
                    <a:pt x="0" y="1248232"/>
                  </a:lnTo>
                  <a:lnTo>
                    <a:pt x="18592" y="1266825"/>
                  </a:lnTo>
                  <a:lnTo>
                    <a:pt x="5096332" y="1266825"/>
                  </a:lnTo>
                  <a:lnTo>
                    <a:pt x="5114925" y="1248232"/>
                  </a:lnTo>
                  <a:lnTo>
                    <a:pt x="5114925" y="18592"/>
                  </a:lnTo>
                  <a:lnTo>
                    <a:pt x="5099075" y="546"/>
                  </a:lnTo>
                  <a:lnTo>
                    <a:pt x="5096332" y="0"/>
                  </a:lnTo>
                  <a:close/>
                </a:path>
              </a:pathLst>
            </a:custGeom>
            <a:solidFill>
              <a:srgbClr val="ADCAF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6" name="object 16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776067" y="4438188"/>
              <a:ext cx="102196" cy="148056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1430000" cy="7772400"/>
          </a:xfrm>
          <a:custGeom>
            <a:avLst/>
            <a:gdLst/>
            <a:ahLst/>
            <a:cxnLst/>
            <a:rect l="l" t="t" r="r" b="b"/>
            <a:pathLst>
              <a:path w="11430000" h="7772400">
                <a:moveTo>
                  <a:pt x="11430000" y="0"/>
                </a:moveTo>
                <a:lnTo>
                  <a:pt x="0" y="0"/>
                </a:lnTo>
                <a:lnTo>
                  <a:pt x="0" y="7772400"/>
                </a:lnTo>
                <a:lnTo>
                  <a:pt x="11430000" y="7772400"/>
                </a:lnTo>
                <a:lnTo>
                  <a:pt x="11430000" y="0"/>
                </a:lnTo>
                <a:close/>
              </a:path>
            </a:pathLst>
          </a:custGeom>
          <a:solidFill>
            <a:srgbClr val="FAFBFD">
              <a:alpha val="850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587755" y="466597"/>
            <a:ext cx="3862070" cy="5359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130" dirty="0"/>
              <a:t>Datenschutzrechte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726078" y="1288880"/>
            <a:ext cx="4062729" cy="2130425"/>
          </a:xfrm>
          <a:prstGeom prst="rect">
            <a:avLst/>
          </a:prstGeom>
        </p:spPr>
        <p:txBody>
          <a:bodyPr vert="horz" wrap="square" lIns="0" tIns="61594" rIns="0" bIns="0" rtlCol="0">
            <a:spAutoFit/>
          </a:bodyPr>
          <a:lstStyle/>
          <a:p>
            <a:pPr marL="12700" marR="5080" indent="3288029" algn="r">
              <a:lnSpc>
                <a:spcPct val="138700"/>
              </a:lnSpc>
              <a:spcBef>
                <a:spcPts val="484"/>
              </a:spcBef>
            </a:pPr>
            <a:r>
              <a:rPr sz="1650" spc="-20" dirty="0">
                <a:solidFill>
                  <a:srgbClr val="141F3E"/>
                </a:solidFill>
                <a:latin typeface="Palatino Linotype"/>
                <a:cs typeface="Palatino Linotype"/>
              </a:rPr>
              <a:t>Analyse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Öffnen</a:t>
            </a:r>
            <a:r>
              <a:rPr sz="1350" spc="-6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Sie</a:t>
            </a:r>
            <a:r>
              <a:rPr sz="1350" spc="-6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eine</a:t>
            </a:r>
            <a:r>
              <a:rPr sz="1350" spc="-6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Plattform</a:t>
            </a:r>
            <a:r>
              <a:rPr sz="1350" spc="-6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oder</a:t>
            </a:r>
            <a:r>
              <a:rPr sz="1350" spc="-6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einen</a:t>
            </a:r>
            <a:r>
              <a:rPr sz="1350" spc="-7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Dienst,</a:t>
            </a:r>
            <a:r>
              <a:rPr sz="1350" spc="-6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den</a:t>
            </a:r>
            <a:r>
              <a:rPr sz="1350" spc="-6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25" dirty="0">
                <a:solidFill>
                  <a:srgbClr val="141F3E"/>
                </a:solidFill>
                <a:latin typeface="Trebuchet MS"/>
                <a:cs typeface="Trebuchet MS"/>
              </a:rPr>
              <a:t>Sie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nutzen</a:t>
            </a:r>
            <a:r>
              <a:rPr sz="1350" spc="-8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(z.</a:t>
            </a:r>
            <a:r>
              <a:rPr sz="1350" spc="-7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B.</a:t>
            </a:r>
            <a:r>
              <a:rPr sz="1350" spc="-6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Google,</a:t>
            </a:r>
            <a:r>
              <a:rPr sz="1350" spc="-7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Facebook,</a:t>
            </a:r>
            <a:r>
              <a:rPr sz="1350" spc="-6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Amazon).</a:t>
            </a:r>
            <a:r>
              <a:rPr sz="1350" spc="-7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Suchen</a:t>
            </a:r>
            <a:r>
              <a:rPr sz="1350" spc="-6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25" dirty="0">
                <a:solidFill>
                  <a:srgbClr val="141F3E"/>
                </a:solidFill>
                <a:latin typeface="Trebuchet MS"/>
                <a:cs typeface="Trebuchet MS"/>
              </a:rPr>
              <a:t>Sie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in</a:t>
            </a:r>
            <a:r>
              <a:rPr sz="1350" spc="-6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den</a:t>
            </a:r>
            <a:r>
              <a:rPr sz="1350" spc="-6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Einstellungen</a:t>
            </a:r>
            <a:r>
              <a:rPr sz="1350" spc="-6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die</a:t>
            </a:r>
            <a:r>
              <a:rPr sz="1350" spc="-6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Option</a:t>
            </a:r>
            <a:r>
              <a:rPr sz="1350" spc="-6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zur</a:t>
            </a:r>
            <a:r>
              <a:rPr sz="1350" spc="-6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Datenverwaltung</a:t>
            </a:r>
            <a:endParaRPr sz="1350" dirty="0">
              <a:latin typeface="Trebuchet MS"/>
              <a:cs typeface="Trebuchet MS"/>
            </a:endParaRPr>
          </a:p>
          <a:p>
            <a:pPr marL="703580" marR="5715" indent="-190500" algn="r">
              <a:lnSpc>
                <a:spcPct val="134300"/>
              </a:lnSpc>
            </a:pP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oder</a:t>
            </a:r>
            <a:r>
              <a:rPr sz="1350" spc="-4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zum</a:t>
            </a:r>
            <a:r>
              <a:rPr sz="1350" spc="-4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Datenschutz.</a:t>
            </a:r>
            <a:r>
              <a:rPr sz="1350" spc="15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Welche</a:t>
            </a:r>
            <a:r>
              <a:rPr sz="1350" spc="-3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Daten</a:t>
            </a:r>
            <a:r>
              <a:rPr sz="1350" spc="-4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werden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gespeichert?</a:t>
            </a:r>
            <a:r>
              <a:rPr sz="1350" spc="-5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Gibt</a:t>
            </a:r>
            <a:r>
              <a:rPr sz="1350" spc="-5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es</a:t>
            </a:r>
            <a:r>
              <a:rPr sz="1350" spc="-5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eine</a:t>
            </a:r>
            <a:r>
              <a:rPr sz="1350" spc="-4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Option,</a:t>
            </a:r>
            <a:r>
              <a:rPr sz="1350" spc="-4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die</a:t>
            </a:r>
            <a:r>
              <a:rPr sz="1350" spc="-4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Daten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herunterzuladen</a:t>
            </a:r>
            <a:r>
              <a:rPr sz="1350" spc="-5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oder</a:t>
            </a:r>
            <a:r>
              <a:rPr sz="1350" spc="-5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anzusehen?</a:t>
            </a:r>
            <a:endParaRPr sz="1350" dirty="0">
              <a:latin typeface="Trebuchet MS"/>
              <a:cs typeface="Trebuchet MS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587832" y="3955796"/>
            <a:ext cx="4088129" cy="180975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598930">
              <a:lnSpc>
                <a:spcPct val="100000"/>
              </a:lnSpc>
              <a:spcBef>
                <a:spcPts val="100"/>
              </a:spcBef>
            </a:pPr>
            <a:r>
              <a:rPr sz="1650" dirty="0">
                <a:solidFill>
                  <a:srgbClr val="141F3E"/>
                </a:solidFill>
                <a:latin typeface="Palatino Linotype"/>
                <a:cs typeface="Palatino Linotype"/>
              </a:rPr>
              <a:t>Reflexion</a:t>
            </a:r>
            <a:r>
              <a:rPr sz="1650" spc="355" dirty="0">
                <a:solidFill>
                  <a:srgbClr val="141F3E"/>
                </a:solidFill>
                <a:latin typeface="Palatino Linotype"/>
                <a:cs typeface="Palatino Linotype"/>
              </a:rPr>
              <a:t> </a:t>
            </a:r>
            <a:r>
              <a:rPr lang="uk-UA" sz="1650" dirty="0">
                <a:solidFill>
                  <a:srgbClr val="141F3E"/>
                </a:solidFill>
                <a:latin typeface="Palatino Linotype"/>
                <a:cs typeface="Palatino Linotype"/>
              </a:rPr>
              <a:t>&amp;</a:t>
            </a:r>
            <a:r>
              <a:rPr lang="de-DE" sz="1650" dirty="0">
                <a:solidFill>
                  <a:srgbClr val="141F3E"/>
                </a:solidFill>
                <a:latin typeface="Palatino Linotype"/>
                <a:cs typeface="Palatino Linotype"/>
              </a:rPr>
              <a:t> </a:t>
            </a:r>
            <a:r>
              <a:rPr sz="1650" spc="-10" dirty="0">
                <a:solidFill>
                  <a:srgbClr val="141F3E"/>
                </a:solidFill>
                <a:latin typeface="Palatino Linotype"/>
                <a:cs typeface="Palatino Linotype"/>
              </a:rPr>
              <a:t>Diskussion</a:t>
            </a:r>
            <a:endParaRPr sz="1650" dirty="0">
              <a:latin typeface="Palatino Linotype"/>
              <a:cs typeface="Palatino Linotype"/>
            </a:endParaRPr>
          </a:p>
          <a:p>
            <a:pPr marL="12700" marR="104775" indent="41275" algn="just">
              <a:lnSpc>
                <a:spcPct val="134100"/>
              </a:lnSpc>
              <a:spcBef>
                <a:spcPts val="465"/>
              </a:spcBef>
            </a:pP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Welche</a:t>
            </a:r>
            <a:r>
              <a:rPr sz="1350" spc="-4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Daten</a:t>
            </a:r>
            <a:r>
              <a:rPr sz="1350" spc="-4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haben</a:t>
            </a:r>
            <a:r>
              <a:rPr sz="1350" spc="-3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Sie</a:t>
            </a:r>
            <a:r>
              <a:rPr sz="1350" spc="-4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gefunden?</a:t>
            </a:r>
            <a:r>
              <a:rPr sz="1350" spc="-3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Waren</a:t>
            </a:r>
            <a:r>
              <a:rPr sz="1350" spc="-4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Sie</a:t>
            </a:r>
            <a:r>
              <a:rPr sz="1350" spc="-3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20" dirty="0">
                <a:solidFill>
                  <a:srgbClr val="141F3E"/>
                </a:solidFill>
                <a:latin typeface="Trebuchet MS"/>
                <a:cs typeface="Trebuchet MS"/>
              </a:rPr>
              <a:t>über die</a:t>
            </a:r>
            <a:r>
              <a:rPr sz="1350" spc="-8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Menge</a:t>
            </a:r>
            <a:r>
              <a:rPr sz="1350" spc="-7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oder</a:t>
            </a:r>
            <a:r>
              <a:rPr sz="1350" spc="-7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20" dirty="0">
                <a:solidFill>
                  <a:srgbClr val="141F3E"/>
                </a:solidFill>
                <a:latin typeface="Trebuchet MS"/>
                <a:cs typeface="Trebuchet MS"/>
              </a:rPr>
              <a:t>Art</a:t>
            </a:r>
            <a:r>
              <a:rPr sz="1350" spc="-7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der</a:t>
            </a:r>
            <a:r>
              <a:rPr sz="1350" spc="-7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gespeicherten</a:t>
            </a:r>
            <a:r>
              <a:rPr sz="1350" spc="-8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Informationen überrascht?</a:t>
            </a:r>
            <a:endParaRPr sz="1350" dirty="0">
              <a:latin typeface="Trebuchet MS"/>
              <a:cs typeface="Trebuchet MS"/>
            </a:endParaRPr>
          </a:p>
          <a:p>
            <a:pPr marL="12700" marR="803910" indent="-635" algn="just">
              <a:lnSpc>
                <a:spcPct val="129299"/>
              </a:lnSpc>
              <a:spcBef>
                <a:spcPts val="894"/>
              </a:spcBef>
            </a:pPr>
            <a:r>
              <a:rPr sz="1350" spc="-30" dirty="0">
                <a:solidFill>
                  <a:srgbClr val="141F3E"/>
                </a:solidFill>
                <a:latin typeface="Trebuchet MS"/>
                <a:cs typeface="Trebuchet MS"/>
              </a:rPr>
              <a:t>Wie</a:t>
            </a:r>
            <a:r>
              <a:rPr sz="1350" spc="-7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20" dirty="0">
                <a:solidFill>
                  <a:srgbClr val="141F3E"/>
                </a:solidFill>
                <a:latin typeface="Trebuchet MS"/>
                <a:cs typeface="Trebuchet MS"/>
              </a:rPr>
              <a:t>leicht</a:t>
            </a:r>
            <a:r>
              <a:rPr sz="1350" spc="-6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20" dirty="0">
                <a:solidFill>
                  <a:srgbClr val="141F3E"/>
                </a:solidFill>
                <a:latin typeface="Trebuchet MS"/>
                <a:cs typeface="Trebuchet MS"/>
              </a:rPr>
              <a:t>oder</a:t>
            </a:r>
            <a:r>
              <a:rPr sz="1350" spc="-6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20" dirty="0">
                <a:solidFill>
                  <a:srgbClr val="141F3E"/>
                </a:solidFill>
                <a:latin typeface="Trebuchet MS"/>
                <a:cs typeface="Trebuchet MS"/>
              </a:rPr>
              <a:t>schwierig</a:t>
            </a:r>
            <a:r>
              <a:rPr sz="1350" spc="-6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20" dirty="0">
                <a:solidFill>
                  <a:srgbClr val="141F3E"/>
                </a:solidFill>
                <a:latin typeface="Trebuchet MS"/>
                <a:cs typeface="Trebuchet MS"/>
              </a:rPr>
              <a:t>war</a:t>
            </a:r>
            <a:r>
              <a:rPr sz="1350" spc="-7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35" dirty="0">
                <a:solidFill>
                  <a:srgbClr val="141F3E"/>
                </a:solidFill>
                <a:latin typeface="Trebuchet MS"/>
                <a:cs typeface="Trebuchet MS"/>
              </a:rPr>
              <a:t>es</a:t>
            </a:r>
            <a:r>
              <a:rPr sz="1350" spc="-6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20" dirty="0">
                <a:solidFill>
                  <a:srgbClr val="141F3E"/>
                </a:solidFill>
                <a:latin typeface="Trebuchet MS"/>
                <a:cs typeface="Trebuchet MS"/>
              </a:rPr>
              <a:t>für</a:t>
            </a:r>
            <a:r>
              <a:rPr sz="1350" spc="-7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20" dirty="0">
                <a:solidFill>
                  <a:srgbClr val="141F3E"/>
                </a:solidFill>
                <a:latin typeface="Trebuchet MS"/>
                <a:cs typeface="Trebuchet MS"/>
              </a:rPr>
              <a:t>Sie,</a:t>
            </a:r>
            <a:r>
              <a:rPr sz="1350" spc="-6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25" dirty="0">
                <a:solidFill>
                  <a:srgbClr val="141F3E"/>
                </a:solidFill>
                <a:latin typeface="Trebuchet MS"/>
                <a:cs typeface="Trebuchet MS"/>
              </a:rPr>
              <a:t>die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entsprechenden</a:t>
            </a:r>
            <a:r>
              <a:rPr sz="1350" spc="-4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Optionen</a:t>
            </a:r>
            <a:r>
              <a:rPr sz="1350" spc="-4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zu</a:t>
            </a:r>
            <a:r>
              <a:rPr sz="1350" spc="-4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finden?</a:t>
            </a:r>
            <a:endParaRPr sz="1350" dirty="0">
              <a:latin typeface="Trebuchet MS"/>
              <a:cs typeface="Trebuchet MS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6645484" y="2292578"/>
            <a:ext cx="4077335" cy="273748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50" dirty="0">
                <a:solidFill>
                  <a:srgbClr val="141F3E"/>
                </a:solidFill>
                <a:latin typeface="Palatino Linotype"/>
                <a:cs typeface="Palatino Linotype"/>
              </a:rPr>
              <a:t>Anfrage</a:t>
            </a:r>
            <a:r>
              <a:rPr sz="1650" spc="75" dirty="0">
                <a:solidFill>
                  <a:srgbClr val="141F3E"/>
                </a:solidFill>
                <a:latin typeface="Palatino Linotype"/>
                <a:cs typeface="Palatino Linotype"/>
              </a:rPr>
              <a:t> </a:t>
            </a:r>
            <a:r>
              <a:rPr sz="1650" dirty="0">
                <a:solidFill>
                  <a:srgbClr val="141F3E"/>
                </a:solidFill>
                <a:latin typeface="Palatino Linotype"/>
                <a:cs typeface="Palatino Linotype"/>
              </a:rPr>
              <a:t>&amp;</a:t>
            </a:r>
            <a:r>
              <a:rPr sz="1650" spc="75" dirty="0">
                <a:solidFill>
                  <a:srgbClr val="141F3E"/>
                </a:solidFill>
                <a:latin typeface="Palatino Linotype"/>
                <a:cs typeface="Palatino Linotype"/>
              </a:rPr>
              <a:t> </a:t>
            </a:r>
            <a:r>
              <a:rPr sz="1650" spc="-10" dirty="0">
                <a:solidFill>
                  <a:srgbClr val="141F3E"/>
                </a:solidFill>
                <a:latin typeface="Palatino Linotype"/>
                <a:cs typeface="Palatino Linotype"/>
              </a:rPr>
              <a:t>Reflexion</a:t>
            </a:r>
            <a:endParaRPr sz="1650" dirty="0">
              <a:latin typeface="Palatino Linotype"/>
              <a:cs typeface="Palatino Linotype"/>
            </a:endParaRPr>
          </a:p>
          <a:p>
            <a:pPr marL="12700" marR="27305">
              <a:lnSpc>
                <a:spcPct val="134100"/>
              </a:lnSpc>
              <a:spcBef>
                <a:spcPts val="465"/>
              </a:spcBef>
            </a:pPr>
            <a:r>
              <a:rPr sz="1350" spc="-30" dirty="0">
                <a:solidFill>
                  <a:srgbClr val="141F3E"/>
                </a:solidFill>
                <a:latin typeface="Trebuchet MS"/>
                <a:cs typeface="Trebuchet MS"/>
              </a:rPr>
              <a:t>Schreiben</a:t>
            </a:r>
            <a:r>
              <a:rPr sz="1350" spc="-6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20" dirty="0">
                <a:solidFill>
                  <a:srgbClr val="141F3E"/>
                </a:solidFill>
                <a:latin typeface="Trebuchet MS"/>
                <a:cs typeface="Trebuchet MS"/>
              </a:rPr>
              <a:t>Sie</a:t>
            </a:r>
            <a:r>
              <a:rPr sz="1350" spc="-6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25" dirty="0">
                <a:solidFill>
                  <a:srgbClr val="141F3E"/>
                </a:solidFill>
                <a:latin typeface="Trebuchet MS"/>
                <a:cs typeface="Trebuchet MS"/>
              </a:rPr>
              <a:t>eine</a:t>
            </a:r>
            <a:r>
              <a:rPr sz="1350" spc="-6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25" dirty="0">
                <a:solidFill>
                  <a:srgbClr val="141F3E"/>
                </a:solidFill>
                <a:latin typeface="Trebuchet MS"/>
                <a:cs typeface="Trebuchet MS"/>
              </a:rPr>
              <a:t>kurze</a:t>
            </a:r>
            <a:r>
              <a:rPr sz="1350" spc="-6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30" dirty="0">
                <a:solidFill>
                  <a:srgbClr val="141F3E"/>
                </a:solidFill>
                <a:latin typeface="Trebuchet MS"/>
                <a:cs typeface="Trebuchet MS"/>
              </a:rPr>
              <a:t>Anfrage</a:t>
            </a:r>
            <a:r>
              <a:rPr sz="1350" spc="-6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25" dirty="0">
                <a:solidFill>
                  <a:srgbClr val="141F3E"/>
                </a:solidFill>
                <a:latin typeface="Trebuchet MS"/>
                <a:cs typeface="Trebuchet MS"/>
              </a:rPr>
              <a:t>(fiktiv</a:t>
            </a:r>
            <a:r>
              <a:rPr sz="1350" spc="-6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25" dirty="0">
                <a:solidFill>
                  <a:srgbClr val="141F3E"/>
                </a:solidFill>
                <a:latin typeface="Trebuchet MS"/>
                <a:cs typeface="Trebuchet MS"/>
              </a:rPr>
              <a:t>oder</a:t>
            </a:r>
            <a:r>
              <a:rPr sz="1350" spc="-6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30" dirty="0">
                <a:solidFill>
                  <a:srgbClr val="141F3E"/>
                </a:solidFill>
                <a:latin typeface="Trebuchet MS"/>
                <a:cs typeface="Trebuchet MS"/>
              </a:rPr>
              <a:t>real),</a:t>
            </a:r>
            <a:r>
              <a:rPr sz="1350" spc="-5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25" dirty="0">
                <a:solidFill>
                  <a:srgbClr val="141F3E"/>
                </a:solidFill>
                <a:latin typeface="Trebuchet MS"/>
                <a:cs typeface="Trebuchet MS"/>
              </a:rPr>
              <a:t>um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Auskunft</a:t>
            </a:r>
            <a:r>
              <a:rPr sz="1350" spc="-4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über</a:t>
            </a:r>
            <a:r>
              <a:rPr sz="1350" spc="-4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gespeicherte</a:t>
            </a:r>
            <a:r>
              <a:rPr sz="1350" spc="-3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Daten</a:t>
            </a:r>
            <a:r>
              <a:rPr sz="1350" spc="-3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zu</a:t>
            </a:r>
            <a:r>
              <a:rPr sz="1350" spc="-4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verlangen.</a:t>
            </a:r>
            <a:endParaRPr sz="1350" dirty="0">
              <a:latin typeface="Trebuchet MS"/>
              <a:cs typeface="Trebuchet MS"/>
            </a:endParaRPr>
          </a:p>
          <a:p>
            <a:pPr>
              <a:lnSpc>
                <a:spcPct val="100000"/>
              </a:lnSpc>
            </a:pPr>
            <a:endParaRPr sz="1350" dirty="0">
              <a:latin typeface="Trebuchet MS"/>
              <a:cs typeface="Trebuchet MS"/>
            </a:endParaRPr>
          </a:p>
          <a:p>
            <a:pPr>
              <a:lnSpc>
                <a:spcPct val="100000"/>
              </a:lnSpc>
              <a:spcBef>
                <a:spcPts val="620"/>
              </a:spcBef>
            </a:pPr>
            <a:endParaRPr sz="1350" dirty="0">
              <a:latin typeface="Trebuchet MS"/>
              <a:cs typeface="Trebuchet MS"/>
            </a:endParaRPr>
          </a:p>
          <a:p>
            <a:pPr marL="12700" marR="5080">
              <a:lnSpc>
                <a:spcPct val="133400"/>
              </a:lnSpc>
            </a:pP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Überlegen</a:t>
            </a:r>
            <a:r>
              <a:rPr sz="1350" spc="-7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Sie,</a:t>
            </a:r>
            <a:r>
              <a:rPr sz="1350" spc="-6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in</a:t>
            </a:r>
            <a:r>
              <a:rPr sz="1350" spc="-5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welchen</a:t>
            </a:r>
            <a:r>
              <a:rPr sz="1350" spc="-6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Situationen</a:t>
            </a:r>
            <a:r>
              <a:rPr sz="1350" spc="-6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Sie</a:t>
            </a:r>
            <a:r>
              <a:rPr sz="1350" spc="-6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20" dirty="0">
                <a:solidFill>
                  <a:srgbClr val="141F3E"/>
                </a:solidFill>
                <a:latin typeface="Trebuchet MS"/>
                <a:cs typeface="Trebuchet MS"/>
              </a:rPr>
              <a:t>eine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Berichtigung</a:t>
            </a:r>
            <a:r>
              <a:rPr sz="1350" spc="-3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oder</a:t>
            </a:r>
            <a:r>
              <a:rPr sz="1350" spc="-4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Löschung</a:t>
            </a:r>
            <a:r>
              <a:rPr sz="1350" spc="-3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Ihrer</a:t>
            </a:r>
            <a:r>
              <a:rPr sz="1350" spc="-4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Daten</a:t>
            </a:r>
            <a:r>
              <a:rPr sz="1350" spc="-3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fordern </a:t>
            </a:r>
            <a:r>
              <a:rPr sz="1350" spc="-25" dirty="0">
                <a:solidFill>
                  <a:srgbClr val="141F3E"/>
                </a:solidFill>
                <a:latin typeface="Trebuchet MS"/>
                <a:cs typeface="Trebuchet MS"/>
              </a:rPr>
              <a:t>könnten.</a:t>
            </a:r>
            <a:r>
              <a:rPr sz="1350" spc="-6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25" dirty="0">
                <a:solidFill>
                  <a:srgbClr val="141F3E"/>
                </a:solidFill>
                <a:latin typeface="Trebuchet MS"/>
                <a:cs typeface="Trebuchet MS"/>
              </a:rPr>
              <a:t>Formulieren</a:t>
            </a:r>
            <a:r>
              <a:rPr sz="1350" spc="-6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20" dirty="0">
                <a:solidFill>
                  <a:srgbClr val="141F3E"/>
                </a:solidFill>
                <a:latin typeface="Trebuchet MS"/>
                <a:cs typeface="Trebuchet MS"/>
              </a:rPr>
              <a:t>Sie</a:t>
            </a:r>
            <a:r>
              <a:rPr sz="1350" spc="-6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20" dirty="0">
                <a:solidFill>
                  <a:srgbClr val="141F3E"/>
                </a:solidFill>
                <a:latin typeface="Trebuchet MS"/>
                <a:cs typeface="Trebuchet MS"/>
              </a:rPr>
              <a:t>eine</a:t>
            </a:r>
            <a:r>
              <a:rPr sz="1350" spc="-6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20" dirty="0">
                <a:solidFill>
                  <a:srgbClr val="141F3E"/>
                </a:solidFill>
                <a:latin typeface="Trebuchet MS"/>
                <a:cs typeface="Trebuchet MS"/>
              </a:rPr>
              <a:t>kurze</a:t>
            </a:r>
            <a:r>
              <a:rPr sz="1350" spc="-6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25" dirty="0">
                <a:solidFill>
                  <a:srgbClr val="141F3E"/>
                </a:solidFill>
                <a:latin typeface="Trebuchet MS"/>
                <a:cs typeface="Trebuchet MS"/>
              </a:rPr>
              <a:t>Anfrage,</a:t>
            </a:r>
            <a:r>
              <a:rPr sz="1350" spc="-6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20" dirty="0">
                <a:solidFill>
                  <a:srgbClr val="141F3E"/>
                </a:solidFill>
                <a:latin typeface="Trebuchet MS"/>
                <a:cs typeface="Trebuchet MS"/>
              </a:rPr>
              <a:t>um</a:t>
            </a:r>
            <a:r>
              <a:rPr sz="1350" spc="-5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20" dirty="0">
                <a:solidFill>
                  <a:srgbClr val="141F3E"/>
                </a:solidFill>
                <a:latin typeface="Trebuchet MS"/>
                <a:cs typeface="Trebuchet MS"/>
              </a:rPr>
              <a:t>z.</a:t>
            </a:r>
            <a:r>
              <a:rPr sz="1350" spc="-5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25" dirty="0">
                <a:solidFill>
                  <a:srgbClr val="141F3E"/>
                </a:solidFill>
                <a:latin typeface="Trebuchet MS"/>
                <a:cs typeface="Trebuchet MS"/>
              </a:rPr>
              <a:t>B.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die</a:t>
            </a:r>
            <a:r>
              <a:rPr sz="1350" spc="-7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Löschung</a:t>
            </a:r>
            <a:r>
              <a:rPr sz="1350" spc="-7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eines</a:t>
            </a:r>
            <a:r>
              <a:rPr sz="1350" spc="-7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alten</a:t>
            </a:r>
            <a:r>
              <a:rPr sz="1350" spc="-7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Accounts</a:t>
            </a:r>
            <a:r>
              <a:rPr sz="1350" spc="-7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oder</a:t>
            </a:r>
            <a:r>
              <a:rPr sz="1350" spc="-7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die</a:t>
            </a:r>
            <a:r>
              <a:rPr sz="1350" spc="-7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Korrektur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falscher</a:t>
            </a:r>
            <a:r>
              <a:rPr sz="1350" spc="-5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Daten</a:t>
            </a:r>
            <a:r>
              <a:rPr sz="1350" spc="-4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anzufordern.</a:t>
            </a:r>
            <a:endParaRPr sz="1350" dirty="0">
              <a:latin typeface="Trebuchet MS"/>
              <a:cs typeface="Trebuchet MS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6645656" y="5605526"/>
            <a:ext cx="4093845" cy="115252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50" spc="55" dirty="0">
                <a:solidFill>
                  <a:srgbClr val="141F3E"/>
                </a:solidFill>
                <a:latin typeface="Palatino Linotype"/>
                <a:cs typeface="Palatino Linotype"/>
              </a:rPr>
              <a:t>Informationssammlung</a:t>
            </a:r>
            <a:endParaRPr sz="1650" dirty="0">
              <a:latin typeface="Palatino Linotype"/>
              <a:cs typeface="Palatino Linotype"/>
            </a:endParaRPr>
          </a:p>
          <a:p>
            <a:pPr marL="12700" marR="5080" indent="-635" algn="l">
              <a:lnSpc>
                <a:spcPct val="131300"/>
              </a:lnSpc>
              <a:spcBef>
                <a:spcPts val="509"/>
              </a:spcBef>
            </a:pPr>
            <a:r>
              <a:rPr sz="1350" spc="-30" dirty="0">
                <a:solidFill>
                  <a:srgbClr val="141F3E"/>
                </a:solidFill>
                <a:latin typeface="Trebuchet MS"/>
                <a:cs typeface="Trebuchet MS"/>
              </a:rPr>
              <a:t>Erstellen</a:t>
            </a:r>
            <a:r>
              <a:rPr sz="1350" spc="-7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Sie</a:t>
            </a:r>
            <a:r>
              <a:rPr sz="1350" spc="-6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20" dirty="0">
                <a:solidFill>
                  <a:srgbClr val="141F3E"/>
                </a:solidFill>
                <a:latin typeface="Trebuchet MS"/>
                <a:cs typeface="Trebuchet MS"/>
              </a:rPr>
              <a:t>eine</a:t>
            </a:r>
            <a:r>
              <a:rPr sz="1350" spc="-6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20" dirty="0">
                <a:solidFill>
                  <a:srgbClr val="141F3E"/>
                </a:solidFill>
                <a:latin typeface="Trebuchet MS"/>
                <a:cs typeface="Trebuchet MS"/>
              </a:rPr>
              <a:t>kurze</a:t>
            </a:r>
            <a:r>
              <a:rPr sz="1350" spc="-7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25" dirty="0">
                <a:solidFill>
                  <a:srgbClr val="141F3E"/>
                </a:solidFill>
                <a:latin typeface="Trebuchet MS"/>
                <a:cs typeface="Trebuchet MS"/>
              </a:rPr>
              <a:t>Checkliste,</a:t>
            </a:r>
            <a:r>
              <a:rPr sz="1350" spc="-5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die</a:t>
            </a:r>
            <a:r>
              <a:rPr sz="1350" spc="-6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die</a:t>
            </a:r>
            <a:r>
              <a:rPr sz="1350" spc="-6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Wichtigkeit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und</a:t>
            </a:r>
            <a:r>
              <a:rPr sz="1350" spc="-7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die</a:t>
            </a:r>
            <a:r>
              <a:rPr sz="1350" spc="-6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Herausforderungen</a:t>
            </a:r>
            <a:r>
              <a:rPr sz="1350" spc="-6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lang="de-DE" sz="1350" spc="-60" dirty="0">
                <a:solidFill>
                  <a:srgbClr val="141F3E"/>
                </a:solidFill>
                <a:latin typeface="Trebuchet MS"/>
                <a:cs typeface="Trebuchet MS"/>
              </a:rPr>
              <a:t>bezüglich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der</a:t>
            </a:r>
            <a:r>
              <a:rPr sz="1350" spc="-7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eigenen</a:t>
            </a:r>
            <a:r>
              <a:rPr sz="1350" spc="-6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Rechte</a:t>
            </a:r>
            <a:r>
              <a:rPr sz="1350" spc="-6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sowie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den</a:t>
            </a:r>
            <a:r>
              <a:rPr sz="1350" spc="-3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Umgang</a:t>
            </a:r>
            <a:r>
              <a:rPr sz="1350" spc="-2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damit</a:t>
            </a:r>
            <a:r>
              <a:rPr sz="1350" spc="-3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darstellt.</a:t>
            </a:r>
            <a:endParaRPr sz="1350" dirty="0">
              <a:latin typeface="Trebuchet MS"/>
              <a:cs typeface="Trebuchet MS"/>
            </a:endParaRPr>
          </a:p>
        </p:txBody>
      </p:sp>
      <p:pic>
        <p:nvPicPr>
          <p:cNvPr id="8" name="object 8">
            <a:hlinkClick r:id="rId2"/>
          </p:cNvPr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9580246" y="7255230"/>
            <a:ext cx="1746528" cy="417192"/>
          </a:xfrm>
          <a:prstGeom prst="rect">
            <a:avLst/>
          </a:prstGeom>
        </p:spPr>
      </p:pic>
      <p:grpSp>
        <p:nvGrpSpPr>
          <p:cNvPr id="9" name="object 9"/>
          <p:cNvGrpSpPr/>
          <p:nvPr/>
        </p:nvGrpSpPr>
        <p:grpSpPr>
          <a:xfrm>
            <a:off x="4945377" y="1267122"/>
            <a:ext cx="1548130" cy="6029325"/>
            <a:chOff x="4945377" y="1267122"/>
            <a:chExt cx="1548130" cy="6029325"/>
          </a:xfrm>
        </p:grpSpPr>
        <p:sp>
          <p:nvSpPr>
            <p:cNvPr id="10" name="object 10"/>
            <p:cNvSpPr/>
            <p:nvPr/>
          </p:nvSpPr>
          <p:spPr>
            <a:xfrm>
              <a:off x="4945367" y="1267129"/>
              <a:ext cx="779145" cy="6029325"/>
            </a:xfrm>
            <a:custGeom>
              <a:avLst/>
              <a:gdLst/>
              <a:ahLst/>
              <a:cxnLst/>
              <a:rect l="l" t="t" r="r" b="b"/>
              <a:pathLst>
                <a:path w="779145" h="6029325">
                  <a:moveTo>
                    <a:pt x="600075" y="378371"/>
                  </a:moveTo>
                  <a:lnTo>
                    <a:pt x="599135" y="376123"/>
                  </a:lnTo>
                  <a:lnTo>
                    <a:pt x="595414" y="372402"/>
                  </a:lnTo>
                  <a:lnTo>
                    <a:pt x="593178" y="371475"/>
                  </a:lnTo>
                  <a:lnTo>
                    <a:pt x="6883" y="371475"/>
                  </a:lnTo>
                  <a:lnTo>
                    <a:pt x="4648" y="372402"/>
                  </a:lnTo>
                  <a:lnTo>
                    <a:pt x="927" y="376123"/>
                  </a:lnTo>
                  <a:lnTo>
                    <a:pt x="0" y="378371"/>
                  </a:lnTo>
                  <a:lnTo>
                    <a:pt x="0" y="383628"/>
                  </a:lnTo>
                  <a:lnTo>
                    <a:pt x="927" y="385876"/>
                  </a:lnTo>
                  <a:lnTo>
                    <a:pt x="4648" y="389610"/>
                  </a:lnTo>
                  <a:lnTo>
                    <a:pt x="6883" y="390525"/>
                  </a:lnTo>
                  <a:lnTo>
                    <a:pt x="593178" y="390525"/>
                  </a:lnTo>
                  <a:lnTo>
                    <a:pt x="595414" y="389610"/>
                  </a:lnTo>
                  <a:lnTo>
                    <a:pt x="599135" y="385876"/>
                  </a:lnTo>
                  <a:lnTo>
                    <a:pt x="600075" y="383628"/>
                  </a:lnTo>
                  <a:lnTo>
                    <a:pt x="600075" y="378371"/>
                  </a:lnTo>
                  <a:close/>
                </a:path>
                <a:path w="779145" h="6029325">
                  <a:moveTo>
                    <a:pt x="778662" y="6896"/>
                  </a:moveTo>
                  <a:lnTo>
                    <a:pt x="777735" y="4648"/>
                  </a:lnTo>
                  <a:lnTo>
                    <a:pt x="774014" y="927"/>
                  </a:lnTo>
                  <a:lnTo>
                    <a:pt x="771766" y="0"/>
                  </a:lnTo>
                  <a:lnTo>
                    <a:pt x="766508" y="0"/>
                  </a:lnTo>
                  <a:lnTo>
                    <a:pt x="764260" y="927"/>
                  </a:lnTo>
                  <a:lnTo>
                    <a:pt x="760526" y="4648"/>
                  </a:lnTo>
                  <a:lnTo>
                    <a:pt x="759612" y="6896"/>
                  </a:lnTo>
                  <a:lnTo>
                    <a:pt x="759612" y="6022429"/>
                  </a:lnTo>
                  <a:lnTo>
                    <a:pt x="760526" y="6024677"/>
                  </a:lnTo>
                  <a:lnTo>
                    <a:pt x="764260" y="6028398"/>
                  </a:lnTo>
                  <a:lnTo>
                    <a:pt x="766508" y="6029325"/>
                  </a:lnTo>
                  <a:lnTo>
                    <a:pt x="771766" y="6029325"/>
                  </a:lnTo>
                  <a:lnTo>
                    <a:pt x="774014" y="6028398"/>
                  </a:lnTo>
                  <a:lnTo>
                    <a:pt x="777735" y="6024677"/>
                  </a:lnTo>
                  <a:lnTo>
                    <a:pt x="778662" y="6022429"/>
                  </a:lnTo>
                  <a:lnTo>
                    <a:pt x="778662" y="6896"/>
                  </a:lnTo>
                  <a:close/>
                </a:path>
              </a:pathLst>
            </a:custGeom>
            <a:solidFill>
              <a:srgbClr val="CFD2D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5526403" y="1457623"/>
              <a:ext cx="381000" cy="390525"/>
            </a:xfrm>
            <a:custGeom>
              <a:avLst/>
              <a:gdLst/>
              <a:ahLst/>
              <a:cxnLst/>
              <a:rect l="l" t="t" r="r" b="b"/>
              <a:pathLst>
                <a:path w="381000" h="390525">
                  <a:moveTo>
                    <a:pt x="362407" y="0"/>
                  </a:moveTo>
                  <a:lnTo>
                    <a:pt x="18580" y="0"/>
                  </a:lnTo>
                  <a:lnTo>
                    <a:pt x="15849" y="546"/>
                  </a:lnTo>
                  <a:lnTo>
                    <a:pt x="0" y="18592"/>
                  </a:lnTo>
                  <a:lnTo>
                    <a:pt x="0" y="371932"/>
                  </a:lnTo>
                  <a:lnTo>
                    <a:pt x="18580" y="390525"/>
                  </a:lnTo>
                  <a:lnTo>
                    <a:pt x="362407" y="390525"/>
                  </a:lnTo>
                  <a:lnTo>
                    <a:pt x="381000" y="371932"/>
                  </a:lnTo>
                  <a:lnTo>
                    <a:pt x="381000" y="18592"/>
                  </a:lnTo>
                  <a:lnTo>
                    <a:pt x="365137" y="546"/>
                  </a:lnTo>
                  <a:lnTo>
                    <a:pt x="362407" y="0"/>
                  </a:lnTo>
                  <a:close/>
                </a:path>
              </a:pathLst>
            </a:custGeom>
            <a:solidFill>
              <a:srgbClr val="E9EBF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5893115" y="2495848"/>
              <a:ext cx="600075" cy="19050"/>
            </a:xfrm>
            <a:custGeom>
              <a:avLst/>
              <a:gdLst/>
              <a:ahLst/>
              <a:cxnLst/>
              <a:rect l="l" t="t" r="r" b="b"/>
              <a:pathLst>
                <a:path w="600075" h="19050">
                  <a:moveTo>
                    <a:pt x="593178" y="0"/>
                  </a:moveTo>
                  <a:lnTo>
                    <a:pt x="6883" y="0"/>
                  </a:lnTo>
                  <a:lnTo>
                    <a:pt x="4648" y="927"/>
                  </a:lnTo>
                  <a:lnTo>
                    <a:pt x="927" y="4648"/>
                  </a:lnTo>
                  <a:lnTo>
                    <a:pt x="0" y="6896"/>
                  </a:lnTo>
                  <a:lnTo>
                    <a:pt x="0" y="12153"/>
                  </a:lnTo>
                  <a:lnTo>
                    <a:pt x="927" y="14401"/>
                  </a:lnTo>
                  <a:lnTo>
                    <a:pt x="4648" y="18122"/>
                  </a:lnTo>
                  <a:lnTo>
                    <a:pt x="6883" y="19050"/>
                  </a:lnTo>
                  <a:lnTo>
                    <a:pt x="593178" y="19050"/>
                  </a:lnTo>
                  <a:lnTo>
                    <a:pt x="595414" y="18122"/>
                  </a:lnTo>
                  <a:lnTo>
                    <a:pt x="599135" y="14401"/>
                  </a:lnTo>
                  <a:lnTo>
                    <a:pt x="600074" y="12153"/>
                  </a:lnTo>
                  <a:lnTo>
                    <a:pt x="600074" y="6896"/>
                  </a:lnTo>
                  <a:lnTo>
                    <a:pt x="599135" y="4648"/>
                  </a:lnTo>
                  <a:lnTo>
                    <a:pt x="595414" y="927"/>
                  </a:lnTo>
                  <a:lnTo>
                    <a:pt x="593178" y="0"/>
                  </a:lnTo>
                  <a:close/>
                </a:path>
              </a:pathLst>
            </a:custGeom>
            <a:solidFill>
              <a:srgbClr val="CFD2D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5521641" y="2314873"/>
              <a:ext cx="390525" cy="390525"/>
            </a:xfrm>
            <a:custGeom>
              <a:avLst/>
              <a:gdLst/>
              <a:ahLst/>
              <a:cxnLst/>
              <a:rect l="l" t="t" r="r" b="b"/>
              <a:pathLst>
                <a:path w="390525" h="390525">
                  <a:moveTo>
                    <a:pt x="371932" y="0"/>
                  </a:moveTo>
                  <a:lnTo>
                    <a:pt x="18580" y="0"/>
                  </a:lnTo>
                  <a:lnTo>
                    <a:pt x="15849" y="546"/>
                  </a:lnTo>
                  <a:lnTo>
                    <a:pt x="0" y="18592"/>
                  </a:lnTo>
                  <a:lnTo>
                    <a:pt x="0" y="371932"/>
                  </a:lnTo>
                  <a:lnTo>
                    <a:pt x="18580" y="390525"/>
                  </a:lnTo>
                  <a:lnTo>
                    <a:pt x="371932" y="390525"/>
                  </a:lnTo>
                  <a:lnTo>
                    <a:pt x="390525" y="371932"/>
                  </a:lnTo>
                  <a:lnTo>
                    <a:pt x="390525" y="18592"/>
                  </a:lnTo>
                  <a:lnTo>
                    <a:pt x="374662" y="546"/>
                  </a:lnTo>
                  <a:lnTo>
                    <a:pt x="371932" y="0"/>
                  </a:lnTo>
                  <a:close/>
                </a:path>
              </a:pathLst>
            </a:custGeom>
            <a:solidFill>
              <a:srgbClr val="E9EBF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/>
            <p:nvPr/>
          </p:nvSpPr>
          <p:spPr>
            <a:xfrm>
              <a:off x="4945377" y="4172248"/>
              <a:ext cx="600075" cy="19050"/>
            </a:xfrm>
            <a:custGeom>
              <a:avLst/>
              <a:gdLst/>
              <a:ahLst/>
              <a:cxnLst/>
              <a:rect l="l" t="t" r="r" b="b"/>
              <a:pathLst>
                <a:path w="600075" h="19050">
                  <a:moveTo>
                    <a:pt x="593178" y="0"/>
                  </a:moveTo>
                  <a:lnTo>
                    <a:pt x="6883" y="0"/>
                  </a:lnTo>
                  <a:lnTo>
                    <a:pt x="4648" y="927"/>
                  </a:lnTo>
                  <a:lnTo>
                    <a:pt x="927" y="4648"/>
                  </a:lnTo>
                  <a:lnTo>
                    <a:pt x="0" y="6896"/>
                  </a:lnTo>
                  <a:lnTo>
                    <a:pt x="0" y="12153"/>
                  </a:lnTo>
                  <a:lnTo>
                    <a:pt x="927" y="14401"/>
                  </a:lnTo>
                  <a:lnTo>
                    <a:pt x="4648" y="18122"/>
                  </a:lnTo>
                  <a:lnTo>
                    <a:pt x="6883" y="19050"/>
                  </a:lnTo>
                  <a:lnTo>
                    <a:pt x="593178" y="19050"/>
                  </a:lnTo>
                  <a:lnTo>
                    <a:pt x="595414" y="18122"/>
                  </a:lnTo>
                  <a:lnTo>
                    <a:pt x="599135" y="14401"/>
                  </a:lnTo>
                  <a:lnTo>
                    <a:pt x="600074" y="12153"/>
                  </a:lnTo>
                  <a:lnTo>
                    <a:pt x="600074" y="6896"/>
                  </a:lnTo>
                  <a:lnTo>
                    <a:pt x="599135" y="4648"/>
                  </a:lnTo>
                  <a:lnTo>
                    <a:pt x="595414" y="927"/>
                  </a:lnTo>
                  <a:lnTo>
                    <a:pt x="593178" y="0"/>
                  </a:lnTo>
                  <a:close/>
                </a:path>
              </a:pathLst>
            </a:custGeom>
            <a:solidFill>
              <a:srgbClr val="CFD2D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5526403" y="3991273"/>
              <a:ext cx="381000" cy="381000"/>
            </a:xfrm>
            <a:custGeom>
              <a:avLst/>
              <a:gdLst/>
              <a:ahLst/>
              <a:cxnLst/>
              <a:rect l="l" t="t" r="r" b="b"/>
              <a:pathLst>
                <a:path w="381000" h="381000">
                  <a:moveTo>
                    <a:pt x="362407" y="0"/>
                  </a:moveTo>
                  <a:lnTo>
                    <a:pt x="18580" y="0"/>
                  </a:lnTo>
                  <a:lnTo>
                    <a:pt x="15849" y="546"/>
                  </a:lnTo>
                  <a:lnTo>
                    <a:pt x="0" y="18592"/>
                  </a:lnTo>
                  <a:lnTo>
                    <a:pt x="0" y="362407"/>
                  </a:lnTo>
                  <a:lnTo>
                    <a:pt x="18580" y="381000"/>
                  </a:lnTo>
                  <a:lnTo>
                    <a:pt x="362407" y="381000"/>
                  </a:lnTo>
                  <a:lnTo>
                    <a:pt x="381000" y="362407"/>
                  </a:lnTo>
                  <a:lnTo>
                    <a:pt x="381000" y="18592"/>
                  </a:lnTo>
                  <a:lnTo>
                    <a:pt x="365137" y="546"/>
                  </a:lnTo>
                  <a:lnTo>
                    <a:pt x="362407" y="0"/>
                  </a:lnTo>
                  <a:close/>
                </a:path>
              </a:pathLst>
            </a:custGeom>
            <a:solidFill>
              <a:srgbClr val="E9EBF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5893115" y="5810548"/>
              <a:ext cx="600075" cy="19050"/>
            </a:xfrm>
            <a:custGeom>
              <a:avLst/>
              <a:gdLst/>
              <a:ahLst/>
              <a:cxnLst/>
              <a:rect l="l" t="t" r="r" b="b"/>
              <a:pathLst>
                <a:path w="600075" h="19050">
                  <a:moveTo>
                    <a:pt x="593178" y="0"/>
                  </a:moveTo>
                  <a:lnTo>
                    <a:pt x="6883" y="0"/>
                  </a:lnTo>
                  <a:lnTo>
                    <a:pt x="4648" y="927"/>
                  </a:lnTo>
                  <a:lnTo>
                    <a:pt x="927" y="4648"/>
                  </a:lnTo>
                  <a:lnTo>
                    <a:pt x="0" y="6896"/>
                  </a:lnTo>
                  <a:lnTo>
                    <a:pt x="0" y="12153"/>
                  </a:lnTo>
                  <a:lnTo>
                    <a:pt x="927" y="14401"/>
                  </a:lnTo>
                  <a:lnTo>
                    <a:pt x="4648" y="18122"/>
                  </a:lnTo>
                  <a:lnTo>
                    <a:pt x="6883" y="19050"/>
                  </a:lnTo>
                  <a:lnTo>
                    <a:pt x="593178" y="19050"/>
                  </a:lnTo>
                  <a:lnTo>
                    <a:pt x="595414" y="18122"/>
                  </a:lnTo>
                  <a:lnTo>
                    <a:pt x="599135" y="14401"/>
                  </a:lnTo>
                  <a:lnTo>
                    <a:pt x="600074" y="12153"/>
                  </a:lnTo>
                  <a:lnTo>
                    <a:pt x="600074" y="6896"/>
                  </a:lnTo>
                  <a:lnTo>
                    <a:pt x="599135" y="4648"/>
                  </a:lnTo>
                  <a:lnTo>
                    <a:pt x="595414" y="927"/>
                  </a:lnTo>
                  <a:lnTo>
                    <a:pt x="593178" y="0"/>
                  </a:lnTo>
                  <a:close/>
                </a:path>
              </a:pathLst>
            </a:custGeom>
            <a:solidFill>
              <a:srgbClr val="CFD2D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5521641" y="5629573"/>
              <a:ext cx="390525" cy="390525"/>
            </a:xfrm>
            <a:custGeom>
              <a:avLst/>
              <a:gdLst/>
              <a:ahLst/>
              <a:cxnLst/>
              <a:rect l="l" t="t" r="r" b="b"/>
              <a:pathLst>
                <a:path w="390525" h="390525">
                  <a:moveTo>
                    <a:pt x="371932" y="0"/>
                  </a:moveTo>
                  <a:lnTo>
                    <a:pt x="18580" y="0"/>
                  </a:lnTo>
                  <a:lnTo>
                    <a:pt x="15849" y="546"/>
                  </a:lnTo>
                  <a:lnTo>
                    <a:pt x="0" y="18592"/>
                  </a:lnTo>
                  <a:lnTo>
                    <a:pt x="0" y="371932"/>
                  </a:lnTo>
                  <a:lnTo>
                    <a:pt x="18580" y="390525"/>
                  </a:lnTo>
                  <a:lnTo>
                    <a:pt x="371932" y="390525"/>
                  </a:lnTo>
                  <a:lnTo>
                    <a:pt x="390525" y="371932"/>
                  </a:lnTo>
                  <a:lnTo>
                    <a:pt x="390525" y="18592"/>
                  </a:lnTo>
                  <a:lnTo>
                    <a:pt x="374662" y="546"/>
                  </a:lnTo>
                  <a:lnTo>
                    <a:pt x="371932" y="0"/>
                  </a:lnTo>
                  <a:close/>
                </a:path>
              </a:pathLst>
            </a:custGeom>
            <a:solidFill>
              <a:srgbClr val="E9EBF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8" name="object 18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5675597" y="1579840"/>
              <a:ext cx="81064" cy="176796"/>
            </a:xfrm>
            <a:prstGeom prst="rect">
              <a:avLst/>
            </a:prstGeom>
          </p:spPr>
        </p:pic>
        <p:pic>
          <p:nvPicPr>
            <p:cNvPr id="19" name="object 19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5648002" y="2438941"/>
              <a:ext cx="125526" cy="175196"/>
            </a:xfrm>
            <a:prstGeom prst="rect">
              <a:avLst/>
            </a:prstGeom>
          </p:spPr>
        </p:pic>
        <p:pic>
          <p:nvPicPr>
            <p:cNvPr id="20" name="object 20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5649938" y="4104444"/>
              <a:ext cx="123748" cy="179285"/>
            </a:xfrm>
            <a:prstGeom prst="rect">
              <a:avLst/>
            </a:prstGeom>
          </p:spPr>
        </p:pic>
        <p:pic>
          <p:nvPicPr>
            <p:cNvPr id="21" name="object 21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5642039" y="5752401"/>
              <a:ext cx="136207" cy="176187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1430000" cy="6972300"/>
          </a:xfrm>
          <a:custGeom>
            <a:avLst/>
            <a:gdLst/>
            <a:ahLst/>
            <a:cxnLst/>
            <a:rect l="l" t="t" r="r" b="b"/>
            <a:pathLst>
              <a:path w="11430000" h="6972300">
                <a:moveTo>
                  <a:pt x="11430000" y="0"/>
                </a:moveTo>
                <a:lnTo>
                  <a:pt x="0" y="0"/>
                </a:lnTo>
                <a:lnTo>
                  <a:pt x="0" y="6972300"/>
                </a:lnTo>
                <a:lnTo>
                  <a:pt x="11430000" y="6972300"/>
                </a:lnTo>
                <a:lnTo>
                  <a:pt x="11430000" y="0"/>
                </a:lnTo>
                <a:close/>
              </a:path>
            </a:pathLst>
          </a:custGeom>
          <a:solidFill>
            <a:srgbClr val="FAFBFD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3" name="object 3">
            <a:hlinkClick r:id="rId2"/>
          </p:cNvPr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9579612" y="6457316"/>
            <a:ext cx="1746527" cy="417193"/>
          </a:xfrm>
          <a:prstGeom prst="rect">
            <a:avLst/>
          </a:prstGeom>
        </p:spPr>
      </p:pic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587755" y="2607817"/>
            <a:ext cx="7889875" cy="5359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60" dirty="0"/>
              <a:t>Ihren</a:t>
            </a:r>
            <a:r>
              <a:rPr spc="290" dirty="0"/>
              <a:t> </a:t>
            </a:r>
            <a:r>
              <a:rPr spc="55" dirty="0"/>
              <a:t>digitalen</a:t>
            </a:r>
            <a:r>
              <a:rPr spc="290" dirty="0"/>
              <a:t> </a:t>
            </a:r>
            <a:r>
              <a:rPr spc="70" dirty="0"/>
              <a:t>Fußabdruck</a:t>
            </a:r>
            <a:r>
              <a:rPr spc="285" dirty="0"/>
              <a:t> </a:t>
            </a:r>
            <a:r>
              <a:rPr spc="45" dirty="0"/>
              <a:t>überprüfen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1701800" y="3577081"/>
            <a:ext cx="5837555" cy="266890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50" spc="75" dirty="0">
                <a:solidFill>
                  <a:srgbClr val="141F3E"/>
                </a:solidFill>
                <a:latin typeface="Palatino Linotype"/>
                <a:cs typeface="Palatino Linotype"/>
              </a:rPr>
              <a:t>Suchmaschine</a:t>
            </a:r>
            <a:r>
              <a:rPr sz="1650" spc="330" dirty="0">
                <a:solidFill>
                  <a:srgbClr val="141F3E"/>
                </a:solidFill>
                <a:latin typeface="Palatino Linotype"/>
                <a:cs typeface="Palatino Linotype"/>
              </a:rPr>
              <a:t> </a:t>
            </a:r>
            <a:r>
              <a:rPr sz="1650" spc="55" dirty="0">
                <a:solidFill>
                  <a:srgbClr val="141F3E"/>
                </a:solidFill>
                <a:latin typeface="Palatino Linotype"/>
                <a:cs typeface="Palatino Linotype"/>
              </a:rPr>
              <a:t>nutzen</a:t>
            </a:r>
            <a:endParaRPr sz="1650">
              <a:latin typeface="Palatino Linotype"/>
              <a:cs typeface="Palatino Linotype"/>
            </a:endParaRPr>
          </a:p>
          <a:p>
            <a:pPr marL="12700">
              <a:lnSpc>
                <a:spcPct val="100000"/>
              </a:lnSpc>
              <a:spcBef>
                <a:spcPts val="1020"/>
              </a:spcBef>
            </a:pP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Geben</a:t>
            </a:r>
            <a:r>
              <a:rPr sz="1350" spc="-5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Sie</a:t>
            </a:r>
            <a:r>
              <a:rPr sz="1350" spc="-5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Ihren</a:t>
            </a:r>
            <a:r>
              <a:rPr sz="1350" spc="-5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Namen</a:t>
            </a:r>
            <a:r>
              <a:rPr sz="1350" spc="-5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in</a:t>
            </a:r>
            <a:r>
              <a:rPr sz="1350" spc="-5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verschiedene</a:t>
            </a:r>
            <a:r>
              <a:rPr sz="1350" spc="-4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Suchmaschinen</a:t>
            </a:r>
            <a:r>
              <a:rPr sz="1350" spc="-5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20" dirty="0">
                <a:solidFill>
                  <a:srgbClr val="141F3E"/>
                </a:solidFill>
                <a:latin typeface="Trebuchet MS"/>
                <a:cs typeface="Trebuchet MS"/>
              </a:rPr>
              <a:t>ein.</a:t>
            </a:r>
            <a:endParaRPr sz="1350">
              <a:latin typeface="Trebuchet MS"/>
              <a:cs typeface="Trebuchet MS"/>
            </a:endParaRPr>
          </a:p>
          <a:p>
            <a:pPr>
              <a:lnSpc>
                <a:spcPct val="100000"/>
              </a:lnSpc>
            </a:pPr>
            <a:endParaRPr sz="1350">
              <a:latin typeface="Trebuchet MS"/>
              <a:cs typeface="Trebuchet MS"/>
            </a:endParaRPr>
          </a:p>
          <a:p>
            <a:pPr>
              <a:lnSpc>
                <a:spcPct val="100000"/>
              </a:lnSpc>
              <a:spcBef>
                <a:spcPts val="340"/>
              </a:spcBef>
            </a:pPr>
            <a:endParaRPr sz="1350"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sz="1650" spc="75" dirty="0">
                <a:solidFill>
                  <a:srgbClr val="141F3E"/>
                </a:solidFill>
                <a:latin typeface="Palatino Linotype"/>
                <a:cs typeface="Palatino Linotype"/>
              </a:rPr>
              <a:t>Ergebnisse</a:t>
            </a:r>
            <a:r>
              <a:rPr sz="1650" spc="-20" dirty="0">
                <a:solidFill>
                  <a:srgbClr val="141F3E"/>
                </a:solidFill>
                <a:latin typeface="Palatino Linotype"/>
                <a:cs typeface="Palatino Linotype"/>
              </a:rPr>
              <a:t> </a:t>
            </a:r>
            <a:r>
              <a:rPr sz="1650" spc="45" dirty="0">
                <a:solidFill>
                  <a:srgbClr val="141F3E"/>
                </a:solidFill>
                <a:latin typeface="Palatino Linotype"/>
                <a:cs typeface="Palatino Linotype"/>
              </a:rPr>
              <a:t>analysieren</a:t>
            </a:r>
            <a:endParaRPr sz="1650">
              <a:latin typeface="Palatino Linotype"/>
              <a:cs typeface="Palatino Linotype"/>
            </a:endParaRPr>
          </a:p>
          <a:p>
            <a:pPr marL="12700">
              <a:lnSpc>
                <a:spcPct val="100000"/>
              </a:lnSpc>
              <a:spcBef>
                <a:spcPts val="1010"/>
              </a:spcBef>
            </a:pP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Überprüfen</a:t>
            </a:r>
            <a:r>
              <a:rPr sz="1350" spc="-6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Sie</a:t>
            </a:r>
            <a:r>
              <a:rPr sz="1350" spc="-5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die</a:t>
            </a:r>
            <a:r>
              <a:rPr sz="1350" spc="-6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Suchergebnisse</a:t>
            </a:r>
            <a:r>
              <a:rPr sz="1350" spc="-5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auf</a:t>
            </a:r>
            <a:r>
              <a:rPr sz="1350" spc="-5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sensible</a:t>
            </a:r>
            <a:r>
              <a:rPr sz="1350" spc="-6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oder</a:t>
            </a:r>
            <a:r>
              <a:rPr sz="1350" spc="-6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problematische</a:t>
            </a:r>
            <a:r>
              <a:rPr sz="1350" spc="-6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Inhalte.</a:t>
            </a:r>
            <a:endParaRPr sz="1350">
              <a:latin typeface="Trebuchet MS"/>
              <a:cs typeface="Trebuchet MS"/>
            </a:endParaRPr>
          </a:p>
          <a:p>
            <a:pPr>
              <a:lnSpc>
                <a:spcPct val="100000"/>
              </a:lnSpc>
            </a:pPr>
            <a:endParaRPr sz="1350">
              <a:latin typeface="Trebuchet MS"/>
              <a:cs typeface="Trebuchet MS"/>
            </a:endParaRPr>
          </a:p>
          <a:p>
            <a:pPr>
              <a:lnSpc>
                <a:spcPct val="100000"/>
              </a:lnSpc>
              <a:spcBef>
                <a:spcPts val="345"/>
              </a:spcBef>
            </a:pPr>
            <a:endParaRPr sz="1350"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</a:pPr>
            <a:r>
              <a:rPr sz="1650" spc="45" dirty="0">
                <a:solidFill>
                  <a:srgbClr val="141F3E"/>
                </a:solidFill>
                <a:latin typeface="Palatino Linotype"/>
                <a:cs typeface="Palatino Linotype"/>
              </a:rPr>
              <a:t>Selbstreflexion</a:t>
            </a:r>
            <a:endParaRPr sz="1650">
              <a:latin typeface="Palatino Linotype"/>
              <a:cs typeface="Palatino Linotype"/>
            </a:endParaRPr>
          </a:p>
          <a:p>
            <a:pPr marL="12700">
              <a:lnSpc>
                <a:spcPct val="100000"/>
              </a:lnSpc>
              <a:spcBef>
                <a:spcPts val="1019"/>
              </a:spcBef>
            </a:pPr>
            <a:r>
              <a:rPr sz="1350" spc="-25" dirty="0">
                <a:solidFill>
                  <a:srgbClr val="141F3E"/>
                </a:solidFill>
                <a:latin typeface="Trebuchet MS"/>
                <a:cs typeface="Trebuchet MS"/>
              </a:rPr>
              <a:t>Notieren</a:t>
            </a:r>
            <a:r>
              <a:rPr sz="1350" spc="-4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20" dirty="0">
                <a:solidFill>
                  <a:srgbClr val="141F3E"/>
                </a:solidFill>
                <a:latin typeface="Trebuchet MS"/>
                <a:cs typeface="Trebuchet MS"/>
              </a:rPr>
              <a:t>Sie</a:t>
            </a:r>
            <a:r>
              <a:rPr sz="1350" spc="-4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25" dirty="0">
                <a:solidFill>
                  <a:srgbClr val="141F3E"/>
                </a:solidFill>
                <a:latin typeface="Trebuchet MS"/>
                <a:cs typeface="Trebuchet MS"/>
              </a:rPr>
              <a:t>problematische</a:t>
            </a:r>
            <a:r>
              <a:rPr sz="1350" spc="-4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20" dirty="0">
                <a:solidFill>
                  <a:srgbClr val="141F3E"/>
                </a:solidFill>
                <a:latin typeface="Trebuchet MS"/>
                <a:cs typeface="Trebuchet MS"/>
              </a:rPr>
              <a:t>Inhalte</a:t>
            </a:r>
            <a:r>
              <a:rPr sz="1350" spc="-4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und</a:t>
            </a:r>
            <a:r>
              <a:rPr sz="1350" spc="-5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20" dirty="0">
                <a:solidFill>
                  <a:srgbClr val="141F3E"/>
                </a:solidFill>
                <a:latin typeface="Trebuchet MS"/>
                <a:cs typeface="Trebuchet MS"/>
              </a:rPr>
              <a:t>überlegen</a:t>
            </a:r>
            <a:r>
              <a:rPr sz="1350" spc="-4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20" dirty="0">
                <a:solidFill>
                  <a:srgbClr val="141F3E"/>
                </a:solidFill>
                <a:latin typeface="Trebuchet MS"/>
                <a:cs typeface="Trebuchet MS"/>
              </a:rPr>
              <a:t>Sie</a:t>
            </a:r>
            <a:r>
              <a:rPr sz="1350" spc="-4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Lösungsansätze.</a:t>
            </a:r>
            <a:endParaRPr sz="1350">
              <a:latin typeface="Trebuchet MS"/>
              <a:cs typeface="Trebuchet MS"/>
            </a:endParaRPr>
          </a:p>
        </p:txBody>
      </p:sp>
      <p:pic>
        <p:nvPicPr>
          <p:cNvPr id="6" name="object 6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11427967" cy="2142476"/>
          </a:xfrm>
          <a:prstGeom prst="rect">
            <a:avLst/>
          </a:prstGeom>
        </p:spPr>
      </p:pic>
      <p:grpSp>
        <p:nvGrpSpPr>
          <p:cNvPr id="7" name="object 7"/>
          <p:cNvGrpSpPr/>
          <p:nvPr/>
        </p:nvGrpSpPr>
        <p:grpSpPr>
          <a:xfrm>
            <a:off x="600075" y="3408626"/>
            <a:ext cx="857250" cy="3086735"/>
            <a:chOff x="600075" y="3408626"/>
            <a:chExt cx="857250" cy="3086735"/>
          </a:xfrm>
        </p:grpSpPr>
        <p:sp>
          <p:nvSpPr>
            <p:cNvPr id="8" name="object 8"/>
            <p:cNvSpPr/>
            <p:nvPr/>
          </p:nvSpPr>
          <p:spPr>
            <a:xfrm>
              <a:off x="600075" y="3408628"/>
              <a:ext cx="857250" cy="3086735"/>
            </a:xfrm>
            <a:custGeom>
              <a:avLst/>
              <a:gdLst/>
              <a:ahLst/>
              <a:cxnLst/>
              <a:rect l="l" t="t" r="r" b="b"/>
              <a:pathLst>
                <a:path w="857250" h="3086735">
                  <a:moveTo>
                    <a:pt x="857250" y="2057400"/>
                  </a:moveTo>
                  <a:lnTo>
                    <a:pt x="428625" y="2228850"/>
                  </a:lnTo>
                  <a:lnTo>
                    <a:pt x="0" y="2057400"/>
                  </a:lnTo>
                  <a:lnTo>
                    <a:pt x="0" y="2914662"/>
                  </a:lnTo>
                  <a:lnTo>
                    <a:pt x="428625" y="3086112"/>
                  </a:lnTo>
                  <a:lnTo>
                    <a:pt x="857250" y="2914662"/>
                  </a:lnTo>
                  <a:lnTo>
                    <a:pt x="857250" y="2057400"/>
                  </a:lnTo>
                  <a:close/>
                </a:path>
                <a:path w="857250" h="3086735">
                  <a:moveTo>
                    <a:pt x="857250" y="1028700"/>
                  </a:moveTo>
                  <a:lnTo>
                    <a:pt x="428625" y="1200150"/>
                  </a:lnTo>
                  <a:lnTo>
                    <a:pt x="0" y="1028700"/>
                  </a:lnTo>
                  <a:lnTo>
                    <a:pt x="0" y="1885950"/>
                  </a:lnTo>
                  <a:lnTo>
                    <a:pt x="428625" y="2057400"/>
                  </a:lnTo>
                  <a:lnTo>
                    <a:pt x="857250" y="1885950"/>
                  </a:lnTo>
                  <a:lnTo>
                    <a:pt x="857250" y="1028700"/>
                  </a:lnTo>
                  <a:close/>
                </a:path>
                <a:path w="857250" h="3086735">
                  <a:moveTo>
                    <a:pt x="857250" y="0"/>
                  </a:moveTo>
                  <a:lnTo>
                    <a:pt x="428625" y="171450"/>
                  </a:lnTo>
                  <a:lnTo>
                    <a:pt x="0" y="0"/>
                  </a:lnTo>
                  <a:lnTo>
                    <a:pt x="0" y="857262"/>
                  </a:lnTo>
                  <a:lnTo>
                    <a:pt x="428625" y="1028700"/>
                  </a:lnTo>
                  <a:lnTo>
                    <a:pt x="857250" y="857262"/>
                  </a:lnTo>
                  <a:lnTo>
                    <a:pt x="857250" y="0"/>
                  </a:lnTo>
                  <a:close/>
                </a:path>
              </a:pathLst>
            </a:custGeom>
            <a:solidFill>
              <a:srgbClr val="E9EBF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9" name="object 9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962465" y="4884960"/>
              <a:ext cx="125526" cy="175196"/>
            </a:xfrm>
            <a:prstGeom prst="rect">
              <a:avLst/>
            </a:prstGeom>
          </p:spPr>
        </p:pic>
        <p:pic>
          <p:nvPicPr>
            <p:cNvPr id="10" name="object 10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989296" y="3854410"/>
              <a:ext cx="81064" cy="176796"/>
            </a:xfrm>
            <a:prstGeom prst="rect">
              <a:avLst/>
            </a:prstGeom>
          </p:spPr>
        </p:pic>
        <p:pic>
          <p:nvPicPr>
            <p:cNvPr id="11" name="object 11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964401" y="5912670"/>
              <a:ext cx="123748" cy="179285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1430000" cy="6705600"/>
          </a:xfrm>
          <a:custGeom>
            <a:avLst/>
            <a:gdLst/>
            <a:ahLst/>
            <a:cxnLst/>
            <a:rect l="l" t="t" r="r" b="b"/>
            <a:pathLst>
              <a:path w="11430000" h="6705600">
                <a:moveTo>
                  <a:pt x="11430000" y="0"/>
                </a:moveTo>
                <a:lnTo>
                  <a:pt x="0" y="0"/>
                </a:lnTo>
                <a:lnTo>
                  <a:pt x="0" y="6705600"/>
                </a:lnTo>
                <a:lnTo>
                  <a:pt x="11430000" y="6705600"/>
                </a:lnTo>
                <a:lnTo>
                  <a:pt x="11430000" y="0"/>
                </a:lnTo>
                <a:close/>
              </a:path>
            </a:pathLst>
          </a:custGeom>
          <a:solidFill>
            <a:srgbClr val="FAFBFD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00075" y="1352550"/>
            <a:ext cx="3244669" cy="2004059"/>
          </a:xfrm>
          <a:prstGeom prst="rect">
            <a:avLst/>
          </a:prstGeom>
        </p:spPr>
      </p:pic>
      <p:pic>
        <p:nvPicPr>
          <p:cNvPr id="4" name="object 4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4095750" y="1352550"/>
            <a:ext cx="3244659" cy="2004059"/>
          </a:xfrm>
          <a:prstGeom prst="rect">
            <a:avLst/>
          </a:prstGeom>
        </p:spPr>
      </p:pic>
      <p:pic>
        <p:nvPicPr>
          <p:cNvPr id="5" name="object 5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7591425" y="1352550"/>
            <a:ext cx="3244658" cy="2004059"/>
          </a:xfrm>
          <a:prstGeom prst="rect">
            <a:avLst/>
          </a:prstGeom>
        </p:spPr>
      </p:pic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3335">
              <a:lnSpc>
                <a:spcPct val="100000"/>
              </a:lnSpc>
              <a:spcBef>
                <a:spcPts val="95"/>
              </a:spcBef>
            </a:pPr>
            <a:r>
              <a:rPr dirty="0"/>
              <a:t>Metadaten</a:t>
            </a:r>
            <a:r>
              <a:rPr spc="130" dirty="0"/>
              <a:t> </a:t>
            </a:r>
            <a:r>
              <a:rPr dirty="0"/>
              <a:t>in</a:t>
            </a:r>
            <a:r>
              <a:rPr spc="204" dirty="0"/>
              <a:t> </a:t>
            </a:r>
            <a:r>
              <a:rPr dirty="0"/>
              <a:t>Bildern</a:t>
            </a:r>
            <a:r>
              <a:rPr spc="204" dirty="0"/>
              <a:t> </a:t>
            </a:r>
            <a:r>
              <a:rPr spc="-10" dirty="0"/>
              <a:t>anpassen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587755" y="3567938"/>
            <a:ext cx="3104515" cy="6121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50" dirty="0">
                <a:solidFill>
                  <a:srgbClr val="141F3E"/>
                </a:solidFill>
                <a:latin typeface="Palatino Linotype"/>
                <a:cs typeface="Palatino Linotype"/>
              </a:rPr>
              <a:t>Bild</a:t>
            </a:r>
            <a:r>
              <a:rPr sz="1650" spc="135" dirty="0">
                <a:solidFill>
                  <a:srgbClr val="141F3E"/>
                </a:solidFill>
                <a:latin typeface="Palatino Linotype"/>
                <a:cs typeface="Palatino Linotype"/>
              </a:rPr>
              <a:t> </a:t>
            </a:r>
            <a:r>
              <a:rPr sz="1650" spc="55" dirty="0">
                <a:solidFill>
                  <a:srgbClr val="141F3E"/>
                </a:solidFill>
                <a:latin typeface="Palatino Linotype"/>
                <a:cs typeface="Palatino Linotype"/>
              </a:rPr>
              <a:t>auswählen</a:t>
            </a:r>
            <a:endParaRPr sz="1650">
              <a:latin typeface="Palatino Linotype"/>
              <a:cs typeface="Palatino Linotype"/>
            </a:endParaRPr>
          </a:p>
          <a:p>
            <a:pPr marL="12700">
              <a:lnSpc>
                <a:spcPct val="100000"/>
              </a:lnSpc>
              <a:spcBef>
                <a:spcPts val="1020"/>
              </a:spcBef>
            </a:pP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Wählen</a:t>
            </a:r>
            <a:r>
              <a:rPr sz="1350" spc="-10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Sie</a:t>
            </a:r>
            <a:r>
              <a:rPr sz="1350" spc="-9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ein</a:t>
            </a:r>
            <a:r>
              <a:rPr sz="1350" spc="-9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Foto</a:t>
            </a:r>
            <a:r>
              <a:rPr sz="1350" spc="-9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aus</a:t>
            </a:r>
            <a:r>
              <a:rPr sz="1350" spc="-10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Ihrem</a:t>
            </a:r>
            <a:r>
              <a:rPr sz="1350" spc="-9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Gerät</a:t>
            </a:r>
            <a:r>
              <a:rPr sz="1350" spc="-9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20" dirty="0">
                <a:solidFill>
                  <a:srgbClr val="141F3E"/>
                </a:solidFill>
                <a:latin typeface="Trebuchet MS"/>
                <a:cs typeface="Trebuchet MS"/>
              </a:rPr>
              <a:t>aus.</a:t>
            </a:r>
            <a:endParaRPr sz="1350">
              <a:latin typeface="Trebuchet MS"/>
              <a:cs typeface="Trebuchet MS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4083640" y="3567938"/>
            <a:ext cx="2649220" cy="87820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50" spc="65" dirty="0">
                <a:solidFill>
                  <a:srgbClr val="141F3E"/>
                </a:solidFill>
                <a:latin typeface="Palatino Linotype"/>
                <a:cs typeface="Palatino Linotype"/>
              </a:rPr>
              <a:t>Metadaten</a:t>
            </a:r>
            <a:r>
              <a:rPr sz="1650" spc="-5" dirty="0">
                <a:solidFill>
                  <a:srgbClr val="141F3E"/>
                </a:solidFill>
                <a:latin typeface="Palatino Linotype"/>
                <a:cs typeface="Palatino Linotype"/>
              </a:rPr>
              <a:t> </a:t>
            </a:r>
            <a:r>
              <a:rPr sz="1650" spc="55" dirty="0">
                <a:solidFill>
                  <a:srgbClr val="141F3E"/>
                </a:solidFill>
                <a:latin typeface="Palatino Linotype"/>
                <a:cs typeface="Palatino Linotype"/>
              </a:rPr>
              <a:t>prüfen</a:t>
            </a:r>
            <a:endParaRPr sz="1650" dirty="0">
              <a:latin typeface="Palatino Linotype"/>
              <a:cs typeface="Palatino Linotype"/>
            </a:endParaRPr>
          </a:p>
          <a:p>
            <a:pPr marL="12700" marR="5080">
              <a:lnSpc>
                <a:spcPct val="129200"/>
              </a:lnSpc>
              <a:spcBef>
                <a:spcPts val="545"/>
              </a:spcBef>
            </a:pP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Nutzen</a:t>
            </a:r>
            <a:r>
              <a:rPr sz="1350" spc="-7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Sie</a:t>
            </a:r>
            <a:r>
              <a:rPr sz="1350" spc="-8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Tools</a:t>
            </a:r>
            <a:r>
              <a:rPr sz="1350" spc="-6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wie</a:t>
            </a:r>
            <a:r>
              <a:rPr sz="1350" spc="-6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den</a:t>
            </a:r>
            <a:r>
              <a:rPr sz="1350" spc="-6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Windows Explorer</a:t>
            </a:r>
            <a:r>
              <a:rPr sz="1350" spc="-6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oder</a:t>
            </a:r>
            <a:r>
              <a:rPr sz="1350" spc="-5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Online-Exif-Viewer.</a:t>
            </a:r>
            <a:endParaRPr sz="1350" dirty="0">
              <a:latin typeface="Trebuchet MS"/>
              <a:cs typeface="Trebuchet MS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7579106" y="3567938"/>
            <a:ext cx="2657475" cy="87820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50" dirty="0">
                <a:solidFill>
                  <a:srgbClr val="141F3E"/>
                </a:solidFill>
                <a:latin typeface="Palatino Linotype"/>
                <a:cs typeface="Palatino Linotype"/>
              </a:rPr>
              <a:t>Daten</a:t>
            </a:r>
            <a:r>
              <a:rPr sz="1650" spc="160" dirty="0">
                <a:solidFill>
                  <a:srgbClr val="141F3E"/>
                </a:solidFill>
                <a:latin typeface="Palatino Linotype"/>
                <a:cs typeface="Palatino Linotype"/>
              </a:rPr>
              <a:t> </a:t>
            </a:r>
            <a:r>
              <a:rPr sz="1650" spc="55" dirty="0">
                <a:solidFill>
                  <a:srgbClr val="141F3E"/>
                </a:solidFill>
                <a:latin typeface="Palatino Linotype"/>
                <a:cs typeface="Palatino Linotype"/>
              </a:rPr>
              <a:t>anpassen</a:t>
            </a:r>
            <a:endParaRPr sz="1650">
              <a:latin typeface="Palatino Linotype"/>
              <a:cs typeface="Palatino Linotype"/>
            </a:endParaRPr>
          </a:p>
          <a:p>
            <a:pPr marL="12700" marR="5080">
              <a:lnSpc>
                <a:spcPct val="129200"/>
              </a:lnSpc>
              <a:spcBef>
                <a:spcPts val="545"/>
              </a:spcBef>
            </a:pP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Entfernen</a:t>
            </a:r>
            <a:r>
              <a:rPr sz="1350" spc="-9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oder</a:t>
            </a:r>
            <a:r>
              <a:rPr sz="1350" spc="-8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ändern</a:t>
            </a:r>
            <a:r>
              <a:rPr sz="1350" spc="-8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Sie</a:t>
            </a:r>
            <a:r>
              <a:rPr sz="1350" spc="-8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sensible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Informationen</a:t>
            </a:r>
            <a:r>
              <a:rPr sz="1350" spc="-5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wie</a:t>
            </a:r>
            <a:r>
              <a:rPr sz="1350" spc="-6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Standortdaten.</a:t>
            </a:r>
            <a:endParaRPr sz="1350">
              <a:latin typeface="Trebuchet MS"/>
              <a:cs typeface="Trebuchet MS"/>
            </a:endParaRPr>
          </a:p>
        </p:txBody>
      </p:sp>
      <p:grpSp>
        <p:nvGrpSpPr>
          <p:cNvPr id="10" name="object 10"/>
          <p:cNvGrpSpPr/>
          <p:nvPr/>
        </p:nvGrpSpPr>
        <p:grpSpPr>
          <a:xfrm>
            <a:off x="600075" y="4675140"/>
            <a:ext cx="10734675" cy="1933575"/>
            <a:chOff x="600075" y="4675140"/>
            <a:chExt cx="10734675" cy="1933575"/>
          </a:xfrm>
        </p:grpSpPr>
        <p:sp>
          <p:nvSpPr>
            <p:cNvPr id="11" name="object 11"/>
            <p:cNvSpPr/>
            <p:nvPr/>
          </p:nvSpPr>
          <p:spPr>
            <a:xfrm>
              <a:off x="600075" y="4675140"/>
              <a:ext cx="10229850" cy="1552575"/>
            </a:xfrm>
            <a:custGeom>
              <a:avLst/>
              <a:gdLst/>
              <a:ahLst/>
              <a:cxnLst/>
              <a:rect l="l" t="t" r="r" b="b"/>
              <a:pathLst>
                <a:path w="10229850" h="1552575">
                  <a:moveTo>
                    <a:pt x="10211257" y="0"/>
                  </a:moveTo>
                  <a:lnTo>
                    <a:pt x="18592" y="0"/>
                  </a:lnTo>
                  <a:lnTo>
                    <a:pt x="15849" y="546"/>
                  </a:lnTo>
                  <a:lnTo>
                    <a:pt x="0" y="18592"/>
                  </a:lnTo>
                  <a:lnTo>
                    <a:pt x="0" y="1533982"/>
                  </a:lnTo>
                  <a:lnTo>
                    <a:pt x="18592" y="1552574"/>
                  </a:lnTo>
                  <a:lnTo>
                    <a:pt x="10211257" y="1552574"/>
                  </a:lnTo>
                  <a:lnTo>
                    <a:pt x="10229850" y="1533982"/>
                  </a:lnTo>
                  <a:lnTo>
                    <a:pt x="10229850" y="18592"/>
                  </a:lnTo>
                  <a:lnTo>
                    <a:pt x="10214000" y="546"/>
                  </a:lnTo>
                  <a:lnTo>
                    <a:pt x="10211257" y="0"/>
                  </a:lnTo>
                  <a:close/>
                </a:path>
              </a:pathLst>
            </a:custGeom>
            <a:solidFill>
              <a:srgbClr val="B5D5F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2" name="object 12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792955" y="4932314"/>
              <a:ext cx="171449" cy="171450"/>
            </a:xfrm>
            <a:prstGeom prst="rect">
              <a:avLst/>
            </a:prstGeom>
          </p:spPr>
        </p:pic>
        <p:pic>
          <p:nvPicPr>
            <p:cNvPr id="13" name="object 13">
              <a:hlinkClick r:id="rId6"/>
            </p:cNvPr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9580244" y="6189615"/>
              <a:ext cx="1754492" cy="419096"/>
            </a:xfrm>
            <a:prstGeom prst="rect">
              <a:avLst/>
            </a:prstGeom>
          </p:spPr>
        </p:pic>
      </p:grpSp>
      <p:sp>
        <p:nvSpPr>
          <p:cNvPr id="14" name="object 14"/>
          <p:cNvSpPr txBox="1"/>
          <p:nvPr/>
        </p:nvSpPr>
        <p:spPr>
          <a:xfrm>
            <a:off x="1144016" y="4833562"/>
            <a:ext cx="9357360" cy="11137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-635">
              <a:lnSpc>
                <a:spcPct val="132200"/>
              </a:lnSpc>
              <a:spcBef>
                <a:spcPts val="100"/>
              </a:spcBef>
            </a:pPr>
            <a:r>
              <a:rPr sz="1350" dirty="0">
                <a:latin typeface="Trebuchet MS"/>
                <a:cs typeface="Trebuchet MS"/>
              </a:rPr>
              <a:t>Ein</a:t>
            </a:r>
            <a:r>
              <a:rPr sz="1350" spc="-45" dirty="0">
                <a:latin typeface="Trebuchet MS"/>
                <a:cs typeface="Trebuchet MS"/>
              </a:rPr>
              <a:t> </a:t>
            </a:r>
            <a:r>
              <a:rPr sz="1350" b="1" spc="-10" dirty="0">
                <a:latin typeface="Trebuchet MS"/>
                <a:cs typeface="Trebuchet MS"/>
              </a:rPr>
              <a:t>Online-Exif-</a:t>
            </a:r>
            <a:r>
              <a:rPr sz="1350" b="1" dirty="0">
                <a:latin typeface="Trebuchet MS"/>
                <a:cs typeface="Trebuchet MS"/>
              </a:rPr>
              <a:t>Viewer</a:t>
            </a:r>
            <a:r>
              <a:rPr sz="1350" b="1" spc="-40" dirty="0">
                <a:latin typeface="Trebuchet MS"/>
                <a:cs typeface="Trebuchet MS"/>
              </a:rPr>
              <a:t> </a:t>
            </a:r>
            <a:r>
              <a:rPr sz="1350" dirty="0">
                <a:latin typeface="Trebuchet MS"/>
                <a:cs typeface="Trebuchet MS"/>
              </a:rPr>
              <a:t>ist</a:t>
            </a:r>
            <a:r>
              <a:rPr sz="1350" spc="-40" dirty="0">
                <a:latin typeface="Trebuchet MS"/>
                <a:cs typeface="Trebuchet MS"/>
              </a:rPr>
              <a:t> </a:t>
            </a:r>
            <a:r>
              <a:rPr sz="1350" dirty="0">
                <a:latin typeface="Trebuchet MS"/>
                <a:cs typeface="Trebuchet MS"/>
              </a:rPr>
              <a:t>ein</a:t>
            </a:r>
            <a:r>
              <a:rPr sz="1350" spc="-45" dirty="0">
                <a:latin typeface="Trebuchet MS"/>
                <a:cs typeface="Trebuchet MS"/>
              </a:rPr>
              <a:t> </a:t>
            </a:r>
            <a:r>
              <a:rPr sz="1350" spc="-10" dirty="0">
                <a:latin typeface="Trebuchet MS"/>
                <a:cs typeface="Trebuchet MS"/>
              </a:rPr>
              <a:t>webbasier</a:t>
            </a:r>
            <a:r>
              <a:rPr lang="de-DE" sz="1350" spc="-10" dirty="0">
                <a:latin typeface="Trebuchet MS"/>
                <a:cs typeface="Trebuchet MS"/>
              </a:rPr>
              <a:t>t</a:t>
            </a:r>
            <a:r>
              <a:rPr sz="1350" spc="-10" dirty="0">
                <a:latin typeface="Trebuchet MS"/>
                <a:cs typeface="Trebuchet MS"/>
              </a:rPr>
              <a:t>es</a:t>
            </a:r>
            <a:r>
              <a:rPr sz="1350" spc="-75" dirty="0">
                <a:latin typeface="Trebuchet MS"/>
                <a:cs typeface="Trebuchet MS"/>
              </a:rPr>
              <a:t> </a:t>
            </a:r>
            <a:r>
              <a:rPr sz="1350" dirty="0">
                <a:latin typeface="Trebuchet MS"/>
                <a:cs typeface="Trebuchet MS"/>
              </a:rPr>
              <a:t>Tool,</a:t>
            </a:r>
            <a:r>
              <a:rPr sz="1350" spc="-50" dirty="0">
                <a:latin typeface="Trebuchet MS"/>
                <a:cs typeface="Trebuchet MS"/>
              </a:rPr>
              <a:t> </a:t>
            </a:r>
            <a:r>
              <a:rPr sz="1350" dirty="0">
                <a:latin typeface="Trebuchet MS"/>
                <a:cs typeface="Trebuchet MS"/>
              </a:rPr>
              <a:t>mit</a:t>
            </a:r>
            <a:r>
              <a:rPr sz="1350" spc="-45" dirty="0">
                <a:latin typeface="Trebuchet MS"/>
                <a:cs typeface="Trebuchet MS"/>
              </a:rPr>
              <a:t> </a:t>
            </a:r>
            <a:r>
              <a:rPr sz="1350" dirty="0">
                <a:latin typeface="Trebuchet MS"/>
                <a:cs typeface="Trebuchet MS"/>
              </a:rPr>
              <a:t>dem</a:t>
            </a:r>
            <a:r>
              <a:rPr sz="1350" spc="-45" dirty="0">
                <a:latin typeface="Trebuchet MS"/>
                <a:cs typeface="Trebuchet MS"/>
              </a:rPr>
              <a:t> </a:t>
            </a:r>
            <a:r>
              <a:rPr sz="1350" dirty="0">
                <a:latin typeface="Trebuchet MS"/>
                <a:cs typeface="Trebuchet MS"/>
              </a:rPr>
              <a:t>sich</a:t>
            </a:r>
            <a:r>
              <a:rPr sz="1350" spc="-45" dirty="0">
                <a:latin typeface="Trebuchet MS"/>
                <a:cs typeface="Trebuchet MS"/>
              </a:rPr>
              <a:t> </a:t>
            </a:r>
            <a:r>
              <a:rPr sz="1350" b="1" spc="-10" dirty="0">
                <a:latin typeface="Trebuchet MS"/>
                <a:cs typeface="Trebuchet MS"/>
              </a:rPr>
              <a:t>EXIF-</a:t>
            </a:r>
            <a:r>
              <a:rPr sz="1350" b="1" dirty="0">
                <a:latin typeface="Trebuchet MS"/>
                <a:cs typeface="Trebuchet MS"/>
              </a:rPr>
              <a:t>Metadaten</a:t>
            </a:r>
            <a:r>
              <a:rPr sz="1350" b="1" spc="-45" dirty="0">
                <a:latin typeface="Trebuchet MS"/>
                <a:cs typeface="Trebuchet MS"/>
              </a:rPr>
              <a:t> </a:t>
            </a:r>
            <a:r>
              <a:rPr sz="1350" dirty="0">
                <a:latin typeface="Trebuchet MS"/>
                <a:cs typeface="Trebuchet MS"/>
              </a:rPr>
              <a:t>von</a:t>
            </a:r>
            <a:r>
              <a:rPr sz="1350" spc="-45" dirty="0">
                <a:latin typeface="Trebuchet MS"/>
                <a:cs typeface="Trebuchet MS"/>
              </a:rPr>
              <a:t> </a:t>
            </a:r>
            <a:r>
              <a:rPr sz="1350" spc="-10" dirty="0">
                <a:latin typeface="Trebuchet MS"/>
                <a:cs typeface="Trebuchet MS"/>
              </a:rPr>
              <a:t>Bilddateien</a:t>
            </a:r>
            <a:r>
              <a:rPr sz="1350" spc="-45" dirty="0">
                <a:latin typeface="Trebuchet MS"/>
                <a:cs typeface="Trebuchet MS"/>
              </a:rPr>
              <a:t> </a:t>
            </a:r>
            <a:r>
              <a:rPr sz="1350" dirty="0">
                <a:latin typeface="Trebuchet MS"/>
                <a:cs typeface="Trebuchet MS"/>
              </a:rPr>
              <a:t>auslesen</a:t>
            </a:r>
            <a:r>
              <a:rPr sz="1350" spc="-45" dirty="0">
                <a:latin typeface="Trebuchet MS"/>
                <a:cs typeface="Trebuchet MS"/>
              </a:rPr>
              <a:t> </a:t>
            </a:r>
            <a:r>
              <a:rPr sz="1350" dirty="0">
                <a:latin typeface="Trebuchet MS"/>
                <a:cs typeface="Trebuchet MS"/>
              </a:rPr>
              <a:t>lassen.</a:t>
            </a:r>
            <a:r>
              <a:rPr sz="1350" spc="-45" dirty="0">
                <a:latin typeface="Trebuchet MS"/>
                <a:cs typeface="Trebuchet MS"/>
              </a:rPr>
              <a:t> </a:t>
            </a:r>
            <a:r>
              <a:rPr sz="1350" spc="-10" dirty="0">
                <a:latin typeface="Trebuchet MS"/>
                <a:cs typeface="Trebuchet MS"/>
              </a:rPr>
              <a:t>EXIF- Daten</a:t>
            </a:r>
            <a:r>
              <a:rPr sz="1350" spc="-35" dirty="0">
                <a:latin typeface="Trebuchet MS"/>
                <a:cs typeface="Trebuchet MS"/>
              </a:rPr>
              <a:t> </a:t>
            </a:r>
            <a:r>
              <a:rPr sz="1350" spc="-20" dirty="0">
                <a:latin typeface="Trebuchet MS"/>
                <a:cs typeface="Trebuchet MS"/>
              </a:rPr>
              <a:t>enthalten</a:t>
            </a:r>
            <a:r>
              <a:rPr sz="1350" spc="-40" dirty="0">
                <a:latin typeface="Trebuchet MS"/>
                <a:cs typeface="Trebuchet MS"/>
              </a:rPr>
              <a:t> </a:t>
            </a:r>
            <a:r>
              <a:rPr sz="1350" spc="-20" dirty="0">
                <a:latin typeface="Trebuchet MS"/>
                <a:cs typeface="Trebuchet MS"/>
              </a:rPr>
              <a:t>Informationen</a:t>
            </a:r>
            <a:r>
              <a:rPr sz="1350" spc="-30" dirty="0">
                <a:latin typeface="Trebuchet MS"/>
                <a:cs typeface="Trebuchet MS"/>
              </a:rPr>
              <a:t> </a:t>
            </a:r>
            <a:r>
              <a:rPr sz="1350" dirty="0">
                <a:latin typeface="Trebuchet MS"/>
                <a:cs typeface="Trebuchet MS"/>
              </a:rPr>
              <a:t>wie</a:t>
            </a:r>
            <a:r>
              <a:rPr sz="1350" spc="-25" dirty="0">
                <a:latin typeface="Trebuchet MS"/>
                <a:cs typeface="Trebuchet MS"/>
              </a:rPr>
              <a:t> </a:t>
            </a:r>
            <a:r>
              <a:rPr sz="1350" b="1" spc="-25" dirty="0">
                <a:latin typeface="Trebuchet MS"/>
                <a:cs typeface="Trebuchet MS"/>
              </a:rPr>
              <a:t>Kameramodell,</a:t>
            </a:r>
            <a:r>
              <a:rPr sz="1350" b="1" spc="-35" dirty="0">
                <a:latin typeface="Trebuchet MS"/>
                <a:cs typeface="Trebuchet MS"/>
              </a:rPr>
              <a:t> </a:t>
            </a:r>
            <a:r>
              <a:rPr sz="1350" b="1" spc="-20" dirty="0">
                <a:latin typeface="Trebuchet MS"/>
                <a:cs typeface="Trebuchet MS"/>
              </a:rPr>
              <a:t>Aufnahmezeit,</a:t>
            </a:r>
            <a:r>
              <a:rPr sz="1350" b="1" spc="-30" dirty="0">
                <a:latin typeface="Trebuchet MS"/>
                <a:cs typeface="Trebuchet MS"/>
              </a:rPr>
              <a:t> </a:t>
            </a:r>
            <a:r>
              <a:rPr sz="1350" b="1" spc="-20" dirty="0">
                <a:latin typeface="Trebuchet MS"/>
                <a:cs typeface="Trebuchet MS"/>
              </a:rPr>
              <a:t>Blende,</a:t>
            </a:r>
            <a:r>
              <a:rPr sz="1350" b="1" spc="-30" dirty="0">
                <a:latin typeface="Trebuchet MS"/>
                <a:cs typeface="Trebuchet MS"/>
              </a:rPr>
              <a:t> </a:t>
            </a:r>
            <a:r>
              <a:rPr sz="1350" b="1" spc="-20" dirty="0">
                <a:latin typeface="Trebuchet MS"/>
                <a:cs typeface="Trebuchet MS"/>
              </a:rPr>
              <a:t>Verschlusszeit,</a:t>
            </a:r>
            <a:r>
              <a:rPr sz="1350" b="1" spc="-35" dirty="0">
                <a:latin typeface="Trebuchet MS"/>
                <a:cs typeface="Trebuchet MS"/>
              </a:rPr>
              <a:t> </a:t>
            </a:r>
            <a:r>
              <a:rPr sz="1350" b="1" spc="-25" dirty="0">
                <a:latin typeface="Trebuchet MS"/>
                <a:cs typeface="Trebuchet MS"/>
              </a:rPr>
              <a:t>GPS-</a:t>
            </a:r>
            <a:r>
              <a:rPr sz="1350" b="1" spc="-20" dirty="0">
                <a:latin typeface="Trebuchet MS"/>
                <a:cs typeface="Trebuchet MS"/>
              </a:rPr>
              <a:t>Koordinaten</a:t>
            </a:r>
            <a:r>
              <a:rPr sz="1350" b="1" spc="-25" dirty="0">
                <a:latin typeface="Trebuchet MS"/>
                <a:cs typeface="Trebuchet MS"/>
              </a:rPr>
              <a:t> und Bearbeitungssoftware</a:t>
            </a:r>
            <a:r>
              <a:rPr sz="1350" spc="-25" dirty="0">
                <a:latin typeface="Trebuchet MS"/>
                <a:cs typeface="Trebuchet MS"/>
              </a:rPr>
              <a:t>.</a:t>
            </a:r>
            <a:r>
              <a:rPr sz="1350" spc="-55" dirty="0">
                <a:latin typeface="Trebuchet MS"/>
                <a:cs typeface="Trebuchet MS"/>
              </a:rPr>
              <a:t> </a:t>
            </a:r>
            <a:r>
              <a:rPr sz="1350" spc="-20" dirty="0">
                <a:latin typeface="Trebuchet MS"/>
                <a:cs typeface="Trebuchet MS"/>
              </a:rPr>
              <a:t>Nutzer</a:t>
            </a:r>
            <a:r>
              <a:rPr lang="de-DE" sz="1350" spc="-20" dirty="0">
                <a:latin typeface="Trebuchet MS"/>
                <a:cs typeface="Trebuchet MS"/>
              </a:rPr>
              <a:t>innen und Nutzer</a:t>
            </a:r>
            <a:r>
              <a:rPr sz="1350" spc="-50" dirty="0">
                <a:latin typeface="Trebuchet MS"/>
                <a:cs typeface="Trebuchet MS"/>
              </a:rPr>
              <a:t> </a:t>
            </a:r>
            <a:r>
              <a:rPr sz="1350" spc="-20" dirty="0">
                <a:latin typeface="Trebuchet MS"/>
                <a:cs typeface="Trebuchet MS"/>
              </a:rPr>
              <a:t>können</a:t>
            </a:r>
            <a:r>
              <a:rPr sz="1350" spc="-50" dirty="0">
                <a:latin typeface="Trebuchet MS"/>
                <a:cs typeface="Trebuchet MS"/>
              </a:rPr>
              <a:t> </a:t>
            </a:r>
            <a:r>
              <a:rPr sz="1350" spc="-20" dirty="0">
                <a:latin typeface="Trebuchet MS"/>
                <a:cs typeface="Trebuchet MS"/>
              </a:rPr>
              <a:t>einfach</a:t>
            </a:r>
            <a:r>
              <a:rPr sz="1350" spc="-55" dirty="0">
                <a:latin typeface="Trebuchet MS"/>
                <a:cs typeface="Trebuchet MS"/>
              </a:rPr>
              <a:t> </a:t>
            </a:r>
            <a:r>
              <a:rPr sz="1350" spc="-10" dirty="0">
                <a:latin typeface="Trebuchet MS"/>
                <a:cs typeface="Trebuchet MS"/>
              </a:rPr>
              <a:t>ein</a:t>
            </a:r>
            <a:r>
              <a:rPr sz="1350" spc="-45" dirty="0">
                <a:latin typeface="Trebuchet MS"/>
                <a:cs typeface="Trebuchet MS"/>
              </a:rPr>
              <a:t> </a:t>
            </a:r>
            <a:r>
              <a:rPr sz="1350" spc="-10" dirty="0">
                <a:latin typeface="Trebuchet MS"/>
                <a:cs typeface="Trebuchet MS"/>
              </a:rPr>
              <a:t>Bild</a:t>
            </a:r>
            <a:r>
              <a:rPr sz="1350" spc="-55" dirty="0">
                <a:latin typeface="Trebuchet MS"/>
                <a:cs typeface="Trebuchet MS"/>
              </a:rPr>
              <a:t> </a:t>
            </a:r>
            <a:r>
              <a:rPr sz="1350" spc="-20" dirty="0">
                <a:latin typeface="Trebuchet MS"/>
                <a:cs typeface="Trebuchet MS"/>
              </a:rPr>
              <a:t>hochladen</a:t>
            </a:r>
            <a:r>
              <a:rPr sz="1350" spc="-50" dirty="0">
                <a:latin typeface="Trebuchet MS"/>
                <a:cs typeface="Trebuchet MS"/>
              </a:rPr>
              <a:t> </a:t>
            </a:r>
            <a:r>
              <a:rPr sz="1350" spc="-10" dirty="0">
                <a:latin typeface="Trebuchet MS"/>
                <a:cs typeface="Trebuchet MS"/>
              </a:rPr>
              <a:t>oder</a:t>
            </a:r>
            <a:r>
              <a:rPr sz="1350" spc="-50" dirty="0">
                <a:latin typeface="Trebuchet MS"/>
                <a:cs typeface="Trebuchet MS"/>
              </a:rPr>
              <a:t> </a:t>
            </a:r>
            <a:r>
              <a:rPr sz="1350" spc="-20" dirty="0">
                <a:latin typeface="Trebuchet MS"/>
                <a:cs typeface="Trebuchet MS"/>
              </a:rPr>
              <a:t>eine</a:t>
            </a:r>
            <a:r>
              <a:rPr sz="1350" spc="-45" dirty="0">
                <a:latin typeface="Trebuchet MS"/>
                <a:cs typeface="Trebuchet MS"/>
              </a:rPr>
              <a:t> </a:t>
            </a:r>
            <a:r>
              <a:rPr sz="1350" spc="-10" dirty="0">
                <a:latin typeface="Trebuchet MS"/>
                <a:cs typeface="Trebuchet MS"/>
              </a:rPr>
              <a:t>URL</a:t>
            </a:r>
            <a:r>
              <a:rPr sz="1350" spc="-50" dirty="0">
                <a:latin typeface="Trebuchet MS"/>
                <a:cs typeface="Trebuchet MS"/>
              </a:rPr>
              <a:t> </a:t>
            </a:r>
            <a:r>
              <a:rPr sz="1350" spc="-20" dirty="0">
                <a:latin typeface="Trebuchet MS"/>
                <a:cs typeface="Trebuchet MS"/>
              </a:rPr>
              <a:t>eingeben,</a:t>
            </a:r>
            <a:r>
              <a:rPr sz="1350" spc="-40" dirty="0">
                <a:latin typeface="Trebuchet MS"/>
                <a:cs typeface="Trebuchet MS"/>
              </a:rPr>
              <a:t> </a:t>
            </a:r>
            <a:r>
              <a:rPr sz="1350" spc="-10" dirty="0">
                <a:latin typeface="Trebuchet MS"/>
                <a:cs typeface="Trebuchet MS"/>
              </a:rPr>
              <a:t>um</a:t>
            </a:r>
            <a:r>
              <a:rPr sz="1350" spc="-55" dirty="0">
                <a:latin typeface="Trebuchet MS"/>
                <a:cs typeface="Trebuchet MS"/>
              </a:rPr>
              <a:t> </a:t>
            </a:r>
            <a:r>
              <a:rPr sz="1350" spc="-10" dirty="0">
                <a:latin typeface="Trebuchet MS"/>
                <a:cs typeface="Trebuchet MS"/>
              </a:rPr>
              <a:t>die</a:t>
            </a:r>
            <a:r>
              <a:rPr sz="1350" spc="-55" dirty="0">
                <a:latin typeface="Trebuchet MS"/>
                <a:cs typeface="Trebuchet MS"/>
              </a:rPr>
              <a:t> </a:t>
            </a:r>
            <a:r>
              <a:rPr sz="1350" spc="-20" dirty="0">
                <a:latin typeface="Trebuchet MS"/>
                <a:cs typeface="Trebuchet MS"/>
              </a:rPr>
              <a:t>gespeicherten</a:t>
            </a:r>
            <a:r>
              <a:rPr sz="1350" spc="-50" dirty="0">
                <a:latin typeface="Trebuchet MS"/>
                <a:cs typeface="Trebuchet MS"/>
              </a:rPr>
              <a:t> </a:t>
            </a:r>
            <a:r>
              <a:rPr sz="1350" spc="-10" dirty="0">
                <a:latin typeface="Trebuchet MS"/>
                <a:cs typeface="Trebuchet MS"/>
              </a:rPr>
              <a:t>Metadaten </a:t>
            </a:r>
            <a:r>
              <a:rPr sz="1350" dirty="0">
                <a:latin typeface="Trebuchet MS"/>
                <a:cs typeface="Trebuchet MS"/>
              </a:rPr>
              <a:t>anzuzeigen,</a:t>
            </a:r>
            <a:r>
              <a:rPr sz="1350" spc="-55" dirty="0">
                <a:latin typeface="Trebuchet MS"/>
                <a:cs typeface="Trebuchet MS"/>
              </a:rPr>
              <a:t> </a:t>
            </a:r>
            <a:r>
              <a:rPr sz="1350" dirty="0">
                <a:latin typeface="Trebuchet MS"/>
                <a:cs typeface="Trebuchet MS"/>
              </a:rPr>
              <a:t>ohne</a:t>
            </a:r>
            <a:r>
              <a:rPr sz="1350" spc="-55" dirty="0">
                <a:latin typeface="Trebuchet MS"/>
                <a:cs typeface="Trebuchet MS"/>
              </a:rPr>
              <a:t> </a:t>
            </a:r>
            <a:r>
              <a:rPr sz="1350" dirty="0">
                <a:latin typeface="Trebuchet MS"/>
                <a:cs typeface="Trebuchet MS"/>
              </a:rPr>
              <a:t>spezielle</a:t>
            </a:r>
            <a:r>
              <a:rPr sz="1350" spc="-55" dirty="0">
                <a:latin typeface="Trebuchet MS"/>
                <a:cs typeface="Trebuchet MS"/>
              </a:rPr>
              <a:t> </a:t>
            </a:r>
            <a:r>
              <a:rPr sz="1350" dirty="0">
                <a:latin typeface="Trebuchet MS"/>
                <a:cs typeface="Trebuchet MS"/>
              </a:rPr>
              <a:t>Software</a:t>
            </a:r>
            <a:r>
              <a:rPr sz="1350" spc="-50" dirty="0">
                <a:latin typeface="Trebuchet MS"/>
                <a:cs typeface="Trebuchet MS"/>
              </a:rPr>
              <a:t> </a:t>
            </a:r>
            <a:r>
              <a:rPr sz="1350" dirty="0">
                <a:latin typeface="Trebuchet MS"/>
                <a:cs typeface="Trebuchet MS"/>
              </a:rPr>
              <a:t>installieren</a:t>
            </a:r>
            <a:r>
              <a:rPr sz="1350" spc="-50" dirty="0">
                <a:latin typeface="Trebuchet MS"/>
                <a:cs typeface="Trebuchet MS"/>
              </a:rPr>
              <a:t> </a:t>
            </a:r>
            <a:r>
              <a:rPr sz="1350" dirty="0">
                <a:latin typeface="Trebuchet MS"/>
                <a:cs typeface="Trebuchet MS"/>
              </a:rPr>
              <a:t>zu</a:t>
            </a:r>
            <a:r>
              <a:rPr sz="1350" spc="-55" dirty="0">
                <a:latin typeface="Trebuchet MS"/>
                <a:cs typeface="Trebuchet MS"/>
              </a:rPr>
              <a:t> </a:t>
            </a:r>
            <a:r>
              <a:rPr sz="1350" spc="-10" dirty="0">
                <a:latin typeface="Trebuchet MS"/>
                <a:cs typeface="Trebuchet MS"/>
              </a:rPr>
              <a:t>müssen.</a:t>
            </a:r>
            <a:endParaRPr sz="1350" dirty="0">
              <a:latin typeface="Trebuchet MS"/>
              <a:cs typeface="Trebuchet MS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1430000" cy="6439535"/>
          </a:xfrm>
          <a:custGeom>
            <a:avLst/>
            <a:gdLst/>
            <a:ahLst/>
            <a:cxnLst/>
            <a:rect l="l" t="t" r="r" b="b"/>
            <a:pathLst>
              <a:path w="11430000" h="6439535">
                <a:moveTo>
                  <a:pt x="11430000" y="0"/>
                </a:moveTo>
                <a:lnTo>
                  <a:pt x="0" y="0"/>
                </a:lnTo>
                <a:lnTo>
                  <a:pt x="0" y="6438912"/>
                </a:lnTo>
                <a:lnTo>
                  <a:pt x="11430000" y="6438912"/>
                </a:lnTo>
                <a:lnTo>
                  <a:pt x="11430000" y="0"/>
                </a:lnTo>
                <a:close/>
              </a:path>
            </a:pathLst>
          </a:custGeom>
          <a:solidFill>
            <a:srgbClr val="FAFBFD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00075" y="2713355"/>
            <a:ext cx="429259" cy="428624"/>
          </a:xfrm>
          <a:prstGeom prst="rect">
            <a:avLst/>
          </a:prstGeom>
        </p:spPr>
      </p:pic>
      <p:pic>
        <p:nvPicPr>
          <p:cNvPr id="4" name="object 4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4109085" y="2726690"/>
            <a:ext cx="400049" cy="399440"/>
          </a:xfrm>
          <a:prstGeom prst="rect">
            <a:avLst/>
          </a:prstGeom>
        </p:spPr>
      </p:pic>
      <p:pic>
        <p:nvPicPr>
          <p:cNvPr id="5" name="object 5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7591425" y="2713355"/>
            <a:ext cx="429247" cy="428624"/>
          </a:xfrm>
          <a:prstGeom prst="rect">
            <a:avLst/>
          </a:prstGeom>
        </p:spPr>
      </p:pic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587880" y="1912833"/>
            <a:ext cx="9660890" cy="5359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algn="l">
              <a:lnSpc>
                <a:spcPct val="100000"/>
              </a:lnSpc>
              <a:spcBef>
                <a:spcPts val="95"/>
              </a:spcBef>
              <a:tabLst>
                <a:tab pos="4797425" algn="l"/>
                <a:tab pos="5937250" algn="l"/>
              </a:tabLst>
            </a:pPr>
            <a:r>
              <a:rPr spc="-20" dirty="0"/>
              <a:t>Tracking-</a:t>
            </a:r>
            <a:r>
              <a:rPr spc="-10" dirty="0"/>
              <a:t>Einstellungen</a:t>
            </a:r>
            <a:r>
              <a:rPr lang="de-DE" dirty="0"/>
              <a:t> </a:t>
            </a:r>
            <a:r>
              <a:rPr spc="-25"/>
              <a:t>und</a:t>
            </a:r>
            <a:r>
              <a:rPr lang="de-DE" dirty="0"/>
              <a:t> </a:t>
            </a:r>
            <a:r>
              <a:rPr spc="-10" dirty="0"/>
              <a:t>Cookie-Verwaltung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587755" y="3319526"/>
            <a:ext cx="3218815" cy="88836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50" dirty="0">
                <a:solidFill>
                  <a:srgbClr val="141F3E"/>
                </a:solidFill>
                <a:latin typeface="Palatino Linotype"/>
                <a:cs typeface="Palatino Linotype"/>
              </a:rPr>
              <a:t>Inkognito-</a:t>
            </a:r>
            <a:r>
              <a:rPr sz="1650" spc="-10" dirty="0">
                <a:solidFill>
                  <a:srgbClr val="141F3E"/>
                </a:solidFill>
                <a:latin typeface="Palatino Linotype"/>
                <a:cs typeface="Palatino Linotype"/>
              </a:rPr>
              <a:t>Modus</a:t>
            </a:r>
            <a:endParaRPr sz="1650">
              <a:latin typeface="Palatino Linotype"/>
              <a:cs typeface="Palatino Linotype"/>
            </a:endParaRPr>
          </a:p>
          <a:p>
            <a:pPr marL="12700" marR="5080">
              <a:lnSpc>
                <a:spcPct val="134100"/>
              </a:lnSpc>
              <a:spcBef>
                <a:spcPts val="465"/>
              </a:spcBef>
            </a:pP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Aktivieren</a:t>
            </a:r>
            <a:r>
              <a:rPr sz="1350" spc="-9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Sie</a:t>
            </a:r>
            <a:r>
              <a:rPr sz="1350" spc="-9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den</a:t>
            </a:r>
            <a:r>
              <a:rPr sz="1350" spc="-8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privaten</a:t>
            </a:r>
            <a:r>
              <a:rPr sz="1350" spc="-10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Browsermodus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für</a:t>
            </a:r>
            <a:r>
              <a:rPr sz="1350" spc="-2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mehr</a:t>
            </a:r>
            <a:r>
              <a:rPr sz="1350" spc="-2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Anonymität.</a:t>
            </a:r>
            <a:endParaRPr sz="1350">
              <a:latin typeface="Trebuchet MS"/>
              <a:cs typeface="Trebuchet MS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4083468" y="3319526"/>
            <a:ext cx="3074035" cy="88836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50" dirty="0">
                <a:solidFill>
                  <a:srgbClr val="141F3E"/>
                </a:solidFill>
                <a:latin typeface="Palatino Linotype"/>
                <a:cs typeface="Palatino Linotype"/>
              </a:rPr>
              <a:t>Cookie-</a:t>
            </a:r>
            <a:r>
              <a:rPr sz="1650" spc="50" dirty="0">
                <a:solidFill>
                  <a:srgbClr val="141F3E"/>
                </a:solidFill>
                <a:latin typeface="Palatino Linotype"/>
                <a:cs typeface="Palatino Linotype"/>
              </a:rPr>
              <a:t>Einstellungen</a:t>
            </a:r>
            <a:endParaRPr sz="1650">
              <a:latin typeface="Palatino Linotype"/>
              <a:cs typeface="Palatino Linotype"/>
            </a:endParaRPr>
          </a:p>
          <a:p>
            <a:pPr marL="12700" marR="5080">
              <a:lnSpc>
                <a:spcPct val="134100"/>
              </a:lnSpc>
              <a:spcBef>
                <a:spcPts val="465"/>
              </a:spcBef>
            </a:pP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Lehnen</a:t>
            </a:r>
            <a:r>
              <a:rPr sz="1350" spc="-8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Sie</a:t>
            </a:r>
            <a:r>
              <a:rPr sz="1350" spc="-7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nicht</a:t>
            </a:r>
            <a:r>
              <a:rPr sz="1350" spc="-8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notwendige</a:t>
            </a:r>
            <a:r>
              <a:rPr sz="1350" spc="-7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Cookies</a:t>
            </a:r>
            <a:r>
              <a:rPr sz="1350" spc="-7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25" dirty="0">
                <a:solidFill>
                  <a:srgbClr val="141F3E"/>
                </a:solidFill>
                <a:latin typeface="Trebuchet MS"/>
                <a:cs typeface="Trebuchet MS"/>
              </a:rPr>
              <a:t>ab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und</a:t>
            </a:r>
            <a:r>
              <a:rPr sz="1350" spc="-4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löschen</a:t>
            </a:r>
            <a:r>
              <a:rPr sz="1350" spc="-3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Sie</a:t>
            </a:r>
            <a:r>
              <a:rPr sz="1350" spc="-3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regelmäßig</a:t>
            </a:r>
            <a:r>
              <a:rPr sz="1350" spc="-3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den</a:t>
            </a:r>
            <a:r>
              <a:rPr sz="1350" spc="-3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Cache.</a:t>
            </a:r>
            <a:endParaRPr sz="1350">
              <a:latin typeface="Trebuchet MS"/>
              <a:cs typeface="Trebuchet MS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7579106" y="3319526"/>
            <a:ext cx="2941320" cy="11633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50" spc="-25" dirty="0">
                <a:solidFill>
                  <a:srgbClr val="141F3E"/>
                </a:solidFill>
                <a:latin typeface="Palatino Linotype"/>
                <a:cs typeface="Palatino Linotype"/>
              </a:rPr>
              <a:t>App-</a:t>
            </a:r>
            <a:r>
              <a:rPr sz="1650" spc="-10" dirty="0">
                <a:solidFill>
                  <a:srgbClr val="141F3E"/>
                </a:solidFill>
                <a:latin typeface="Palatino Linotype"/>
                <a:cs typeface="Palatino Linotype"/>
              </a:rPr>
              <a:t>Berechtigungen</a:t>
            </a:r>
            <a:endParaRPr sz="1650">
              <a:latin typeface="Palatino Linotype"/>
              <a:cs typeface="Palatino Linotype"/>
            </a:endParaRPr>
          </a:p>
          <a:p>
            <a:pPr marL="12700" marR="5080">
              <a:lnSpc>
                <a:spcPct val="135600"/>
              </a:lnSpc>
              <a:spcBef>
                <a:spcPts val="390"/>
              </a:spcBef>
            </a:pP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Überprüfen</a:t>
            </a:r>
            <a:r>
              <a:rPr sz="1350" spc="-3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und</a:t>
            </a:r>
            <a:r>
              <a:rPr sz="1350" spc="-3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beschränken</a:t>
            </a:r>
            <a:r>
              <a:rPr sz="1350" spc="-3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Sie</a:t>
            </a:r>
            <a:r>
              <a:rPr sz="1350" spc="-3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25" dirty="0">
                <a:solidFill>
                  <a:srgbClr val="141F3E"/>
                </a:solidFill>
                <a:latin typeface="Trebuchet MS"/>
                <a:cs typeface="Trebuchet MS"/>
              </a:rPr>
              <a:t>die Standortfreigabe</a:t>
            </a:r>
            <a:r>
              <a:rPr sz="1350" spc="-4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und</a:t>
            </a:r>
            <a:r>
              <a:rPr sz="1350" spc="-3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20" dirty="0">
                <a:solidFill>
                  <a:srgbClr val="141F3E"/>
                </a:solidFill>
                <a:latin typeface="Trebuchet MS"/>
                <a:cs typeface="Trebuchet MS"/>
              </a:rPr>
              <a:t>Werbetracking </a:t>
            </a:r>
            <a:r>
              <a:rPr sz="1350" spc="-25" dirty="0">
                <a:solidFill>
                  <a:srgbClr val="141F3E"/>
                </a:solidFill>
                <a:latin typeface="Trebuchet MS"/>
                <a:cs typeface="Trebuchet MS"/>
              </a:rPr>
              <a:t>in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Apps.</a:t>
            </a:r>
            <a:endParaRPr sz="1350">
              <a:latin typeface="Trebuchet MS"/>
              <a:cs typeface="Trebuchet MS"/>
            </a:endParaRPr>
          </a:p>
        </p:txBody>
      </p:sp>
      <p:pic>
        <p:nvPicPr>
          <p:cNvPr id="10" name="object 10">
            <a:hlinkClick r:id="rId5"/>
          </p:cNvPr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9580246" y="5933732"/>
            <a:ext cx="1746528" cy="41719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-12"/>
            <a:ext cx="11430000" cy="6439535"/>
          </a:xfrm>
          <a:custGeom>
            <a:avLst/>
            <a:gdLst/>
            <a:ahLst/>
            <a:cxnLst/>
            <a:rect l="l" t="t" r="r" b="b"/>
            <a:pathLst>
              <a:path w="11430000" h="6439535">
                <a:moveTo>
                  <a:pt x="11430000" y="0"/>
                </a:moveTo>
                <a:lnTo>
                  <a:pt x="0" y="0"/>
                </a:lnTo>
                <a:lnTo>
                  <a:pt x="0" y="6438912"/>
                </a:lnTo>
                <a:lnTo>
                  <a:pt x="11430000" y="6438912"/>
                </a:lnTo>
                <a:lnTo>
                  <a:pt x="11430000" y="0"/>
                </a:lnTo>
                <a:close/>
              </a:path>
            </a:pathLst>
          </a:custGeom>
          <a:solidFill>
            <a:srgbClr val="FAFBFD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3" name="object 3"/>
          <p:cNvGrpSpPr/>
          <p:nvPr/>
        </p:nvGrpSpPr>
        <p:grpSpPr>
          <a:xfrm>
            <a:off x="600075" y="2398396"/>
            <a:ext cx="2886075" cy="1533525"/>
            <a:chOff x="600075" y="2398396"/>
            <a:chExt cx="2886075" cy="1533525"/>
          </a:xfrm>
        </p:grpSpPr>
        <p:sp>
          <p:nvSpPr>
            <p:cNvPr id="4" name="object 4"/>
            <p:cNvSpPr/>
            <p:nvPr/>
          </p:nvSpPr>
          <p:spPr>
            <a:xfrm>
              <a:off x="600075" y="2398396"/>
              <a:ext cx="2886075" cy="1533525"/>
            </a:xfrm>
            <a:custGeom>
              <a:avLst/>
              <a:gdLst/>
              <a:ahLst/>
              <a:cxnLst/>
              <a:rect l="l" t="t" r="r" b="b"/>
              <a:pathLst>
                <a:path w="2886075" h="1533525">
                  <a:moveTo>
                    <a:pt x="2867482" y="0"/>
                  </a:moveTo>
                  <a:lnTo>
                    <a:pt x="18592" y="0"/>
                  </a:lnTo>
                  <a:lnTo>
                    <a:pt x="15849" y="546"/>
                  </a:lnTo>
                  <a:lnTo>
                    <a:pt x="0" y="18592"/>
                  </a:lnTo>
                  <a:lnTo>
                    <a:pt x="0" y="1514932"/>
                  </a:lnTo>
                  <a:lnTo>
                    <a:pt x="18592" y="1533525"/>
                  </a:lnTo>
                  <a:lnTo>
                    <a:pt x="2867482" y="1533525"/>
                  </a:lnTo>
                  <a:lnTo>
                    <a:pt x="2886075" y="1514932"/>
                  </a:lnTo>
                  <a:lnTo>
                    <a:pt x="2886075" y="18592"/>
                  </a:lnTo>
                  <a:lnTo>
                    <a:pt x="2870225" y="546"/>
                  </a:lnTo>
                  <a:lnTo>
                    <a:pt x="2867482" y="0"/>
                  </a:lnTo>
                  <a:close/>
                </a:path>
              </a:pathLst>
            </a:custGeom>
            <a:solidFill>
              <a:srgbClr val="E9EBF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" name="object 5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776754" y="2644427"/>
              <a:ext cx="1257873" cy="148480"/>
            </a:xfrm>
            <a:prstGeom prst="rect">
              <a:avLst/>
            </a:prstGeom>
          </p:spPr>
        </p:pic>
      </p:grpSp>
      <p:sp>
        <p:nvSpPr>
          <p:cNvPr id="6" name="object 6"/>
          <p:cNvSpPr txBox="1"/>
          <p:nvPr/>
        </p:nvSpPr>
        <p:spPr>
          <a:xfrm>
            <a:off x="758444" y="2877546"/>
            <a:ext cx="2490470" cy="5772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-635">
              <a:lnSpc>
                <a:spcPct val="134100"/>
              </a:lnSpc>
              <a:spcBef>
                <a:spcPts val="100"/>
              </a:spcBef>
            </a:pP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Stellen</a:t>
            </a:r>
            <a:r>
              <a:rPr sz="1350" spc="-8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Sie</a:t>
            </a:r>
            <a:r>
              <a:rPr sz="1350" spc="-7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Ihre</a:t>
            </a:r>
            <a:r>
              <a:rPr sz="1350" spc="-8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Erkenntnisse</a:t>
            </a:r>
            <a:r>
              <a:rPr sz="1350" spc="-8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25" dirty="0">
                <a:solidFill>
                  <a:srgbClr val="141F3E"/>
                </a:solidFill>
                <a:latin typeface="Trebuchet MS"/>
                <a:cs typeface="Trebuchet MS"/>
              </a:rPr>
              <a:t>und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Maßnahmen</a:t>
            </a:r>
            <a:r>
              <a:rPr sz="1350" spc="-3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in</a:t>
            </a:r>
            <a:r>
              <a:rPr sz="1350" spc="-3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der</a:t>
            </a:r>
            <a:r>
              <a:rPr sz="1350" spc="-3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Gruppe</a:t>
            </a:r>
            <a:r>
              <a:rPr sz="1350" spc="-3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20" dirty="0">
                <a:solidFill>
                  <a:srgbClr val="141F3E"/>
                </a:solidFill>
                <a:latin typeface="Trebuchet MS"/>
                <a:cs typeface="Trebuchet MS"/>
              </a:rPr>
              <a:t>vor.</a:t>
            </a:r>
            <a:endParaRPr sz="1350">
              <a:latin typeface="Trebuchet MS"/>
              <a:cs typeface="Trebuchet MS"/>
            </a:endParaRPr>
          </a:p>
        </p:txBody>
      </p:sp>
      <p:grpSp>
        <p:nvGrpSpPr>
          <p:cNvPr id="7" name="object 7"/>
          <p:cNvGrpSpPr/>
          <p:nvPr/>
        </p:nvGrpSpPr>
        <p:grpSpPr>
          <a:xfrm>
            <a:off x="3657600" y="2398396"/>
            <a:ext cx="2886075" cy="1533525"/>
            <a:chOff x="3657600" y="2398396"/>
            <a:chExt cx="2886075" cy="1533525"/>
          </a:xfrm>
        </p:grpSpPr>
        <p:sp>
          <p:nvSpPr>
            <p:cNvPr id="8" name="object 8"/>
            <p:cNvSpPr/>
            <p:nvPr/>
          </p:nvSpPr>
          <p:spPr>
            <a:xfrm>
              <a:off x="3657600" y="2398396"/>
              <a:ext cx="2886075" cy="1533525"/>
            </a:xfrm>
            <a:custGeom>
              <a:avLst/>
              <a:gdLst/>
              <a:ahLst/>
              <a:cxnLst/>
              <a:rect l="l" t="t" r="r" b="b"/>
              <a:pathLst>
                <a:path w="2886075" h="1533525">
                  <a:moveTo>
                    <a:pt x="2867482" y="0"/>
                  </a:moveTo>
                  <a:lnTo>
                    <a:pt x="18592" y="0"/>
                  </a:lnTo>
                  <a:lnTo>
                    <a:pt x="15849" y="546"/>
                  </a:lnTo>
                  <a:lnTo>
                    <a:pt x="0" y="18592"/>
                  </a:lnTo>
                  <a:lnTo>
                    <a:pt x="0" y="1514932"/>
                  </a:lnTo>
                  <a:lnTo>
                    <a:pt x="18592" y="1533525"/>
                  </a:lnTo>
                  <a:lnTo>
                    <a:pt x="2867482" y="1533525"/>
                  </a:lnTo>
                  <a:lnTo>
                    <a:pt x="2886075" y="1514932"/>
                  </a:lnTo>
                  <a:lnTo>
                    <a:pt x="2886075" y="18592"/>
                  </a:lnTo>
                  <a:lnTo>
                    <a:pt x="2870225" y="546"/>
                  </a:lnTo>
                  <a:lnTo>
                    <a:pt x="2867482" y="0"/>
                  </a:lnTo>
                  <a:close/>
                </a:path>
              </a:pathLst>
            </a:custGeom>
            <a:solidFill>
              <a:srgbClr val="E9EBF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9" name="object 9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831536" y="2637388"/>
              <a:ext cx="1115455" cy="155524"/>
            </a:xfrm>
            <a:prstGeom prst="rect">
              <a:avLst/>
            </a:prstGeom>
          </p:spPr>
        </p:pic>
      </p:grpSp>
      <p:sp>
        <p:nvSpPr>
          <p:cNvPr id="10" name="object 10"/>
          <p:cNvSpPr txBox="1"/>
          <p:nvPr/>
        </p:nvSpPr>
        <p:spPr>
          <a:xfrm>
            <a:off x="3815588" y="2883719"/>
            <a:ext cx="2244725" cy="829371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>
              <a:lnSpc>
                <a:spcPct val="131300"/>
              </a:lnSpc>
              <a:spcBef>
                <a:spcPts val="95"/>
              </a:spcBef>
            </a:pP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Tauschen</a:t>
            </a:r>
            <a:r>
              <a:rPr sz="1350" spc="-3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Sie</a:t>
            </a:r>
            <a:r>
              <a:rPr sz="1350" spc="-3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sich</a:t>
            </a:r>
            <a:r>
              <a:rPr sz="1350" spc="-3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20" dirty="0">
                <a:solidFill>
                  <a:srgbClr val="141F3E"/>
                </a:solidFill>
                <a:latin typeface="Trebuchet MS"/>
                <a:cs typeface="Trebuchet MS"/>
              </a:rPr>
              <a:t>über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Herausforderungen</a:t>
            </a:r>
            <a:r>
              <a:rPr sz="1350" spc="-2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und</a:t>
            </a:r>
            <a:r>
              <a:rPr sz="1350" spc="-20" dirty="0">
                <a:solidFill>
                  <a:srgbClr val="141F3E"/>
                </a:solidFill>
                <a:latin typeface="Trebuchet MS"/>
                <a:cs typeface="Trebuchet MS"/>
              </a:rPr>
              <a:t> Best</a:t>
            </a:r>
            <a:r>
              <a:rPr lang="de-DE" sz="1350" spc="-20" dirty="0">
                <a:solidFill>
                  <a:srgbClr val="141F3E"/>
                </a:solidFill>
                <a:latin typeface="Trebuchet MS"/>
                <a:cs typeface="Trebuchet MS"/>
              </a:rPr>
              <a:t>-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Practice</a:t>
            </a:r>
            <a:r>
              <a:rPr lang="de-DE" sz="1350" spc="-65" dirty="0">
                <a:solidFill>
                  <a:srgbClr val="141F3E"/>
                </a:solidFill>
                <a:latin typeface="Trebuchet MS"/>
                <a:cs typeface="Trebuchet MS"/>
              </a:rPr>
              <a:t>-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Beispiele</a:t>
            </a:r>
            <a:r>
              <a:rPr sz="1350" spc="-6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20" dirty="0">
                <a:solidFill>
                  <a:srgbClr val="141F3E"/>
                </a:solidFill>
                <a:latin typeface="Trebuchet MS"/>
                <a:cs typeface="Trebuchet MS"/>
              </a:rPr>
              <a:t>aus.</a:t>
            </a:r>
            <a:endParaRPr sz="1350" dirty="0">
              <a:latin typeface="Trebuchet MS"/>
              <a:cs typeface="Trebuchet MS"/>
            </a:endParaRPr>
          </a:p>
        </p:txBody>
      </p:sp>
      <p:grpSp>
        <p:nvGrpSpPr>
          <p:cNvPr id="11" name="object 11"/>
          <p:cNvGrpSpPr/>
          <p:nvPr/>
        </p:nvGrpSpPr>
        <p:grpSpPr>
          <a:xfrm>
            <a:off x="600075" y="4103371"/>
            <a:ext cx="5943600" cy="1266825"/>
            <a:chOff x="600075" y="4103371"/>
            <a:chExt cx="5943600" cy="1266825"/>
          </a:xfrm>
        </p:grpSpPr>
        <p:sp>
          <p:nvSpPr>
            <p:cNvPr id="12" name="object 12"/>
            <p:cNvSpPr/>
            <p:nvPr/>
          </p:nvSpPr>
          <p:spPr>
            <a:xfrm>
              <a:off x="600075" y="4103371"/>
              <a:ext cx="5943600" cy="1266825"/>
            </a:xfrm>
            <a:custGeom>
              <a:avLst/>
              <a:gdLst/>
              <a:ahLst/>
              <a:cxnLst/>
              <a:rect l="l" t="t" r="r" b="b"/>
              <a:pathLst>
                <a:path w="5943600" h="1266825">
                  <a:moveTo>
                    <a:pt x="5925007" y="0"/>
                  </a:moveTo>
                  <a:lnTo>
                    <a:pt x="18592" y="0"/>
                  </a:lnTo>
                  <a:lnTo>
                    <a:pt x="15849" y="546"/>
                  </a:lnTo>
                  <a:lnTo>
                    <a:pt x="0" y="18592"/>
                  </a:lnTo>
                  <a:lnTo>
                    <a:pt x="0" y="1248232"/>
                  </a:lnTo>
                  <a:lnTo>
                    <a:pt x="18592" y="1266825"/>
                  </a:lnTo>
                  <a:lnTo>
                    <a:pt x="5925007" y="1266825"/>
                  </a:lnTo>
                  <a:lnTo>
                    <a:pt x="5943600" y="1248232"/>
                  </a:lnTo>
                  <a:lnTo>
                    <a:pt x="5943600" y="18592"/>
                  </a:lnTo>
                  <a:lnTo>
                    <a:pt x="5927750" y="546"/>
                  </a:lnTo>
                  <a:lnTo>
                    <a:pt x="5925007" y="0"/>
                  </a:lnTo>
                  <a:close/>
                </a:path>
              </a:pathLst>
            </a:custGeom>
            <a:solidFill>
              <a:srgbClr val="E9EBF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3" name="object 13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75079" y="4341983"/>
              <a:ext cx="1242783" cy="210464"/>
            </a:xfrm>
            <a:prstGeom prst="rect">
              <a:avLst/>
            </a:prstGeom>
          </p:spPr>
        </p:pic>
      </p:grpSp>
      <p:sp>
        <p:nvSpPr>
          <p:cNvPr id="14" name="object 14"/>
          <p:cNvSpPr txBox="1"/>
          <p:nvPr/>
        </p:nvSpPr>
        <p:spPr>
          <a:xfrm>
            <a:off x="758444" y="4582140"/>
            <a:ext cx="5181600" cy="5772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34100"/>
              </a:lnSpc>
              <a:spcBef>
                <a:spcPts val="100"/>
              </a:spcBef>
            </a:pPr>
            <a:r>
              <a:rPr sz="1350" spc="-20" dirty="0">
                <a:solidFill>
                  <a:srgbClr val="141F3E"/>
                </a:solidFill>
                <a:latin typeface="Trebuchet MS"/>
                <a:cs typeface="Trebuchet MS"/>
              </a:rPr>
              <a:t>Entwickeln</a:t>
            </a:r>
            <a:r>
              <a:rPr sz="1350" spc="-6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Sie</a:t>
            </a:r>
            <a:r>
              <a:rPr sz="1350" spc="-5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20" dirty="0">
                <a:solidFill>
                  <a:srgbClr val="141F3E"/>
                </a:solidFill>
                <a:latin typeface="Trebuchet MS"/>
                <a:cs typeface="Trebuchet MS"/>
              </a:rPr>
              <a:t>einen</a:t>
            </a:r>
            <a:r>
              <a:rPr sz="1350" spc="-6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20" dirty="0">
                <a:solidFill>
                  <a:srgbClr val="141F3E"/>
                </a:solidFill>
                <a:latin typeface="Trebuchet MS"/>
                <a:cs typeface="Trebuchet MS"/>
              </a:rPr>
              <a:t>persönlichen</a:t>
            </a:r>
            <a:r>
              <a:rPr sz="1350" spc="-6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Plan</a:t>
            </a:r>
            <a:r>
              <a:rPr sz="1350" spc="-5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20" dirty="0">
                <a:solidFill>
                  <a:srgbClr val="141F3E"/>
                </a:solidFill>
                <a:latin typeface="Trebuchet MS"/>
                <a:cs typeface="Trebuchet MS"/>
              </a:rPr>
              <a:t>für</a:t>
            </a:r>
            <a:r>
              <a:rPr sz="1350" spc="-6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den</a:t>
            </a:r>
            <a:r>
              <a:rPr sz="1350" spc="-6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20" dirty="0">
                <a:solidFill>
                  <a:srgbClr val="141F3E"/>
                </a:solidFill>
                <a:latin typeface="Trebuchet MS"/>
                <a:cs typeface="Trebuchet MS"/>
              </a:rPr>
              <a:t>Schutz</a:t>
            </a:r>
            <a:r>
              <a:rPr sz="1350" spc="-6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Ihrer</a:t>
            </a:r>
            <a:r>
              <a:rPr sz="1350" spc="-6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digitalen Identität.</a:t>
            </a:r>
            <a:endParaRPr sz="1350">
              <a:latin typeface="Trebuchet MS"/>
              <a:cs typeface="Trebuchet MS"/>
            </a:endParaRPr>
          </a:p>
        </p:txBody>
      </p:sp>
      <p:sp>
        <p:nvSpPr>
          <p:cNvPr id="15" name="object 15"/>
          <p:cNvSpPr txBox="1">
            <a:spLocks noGrp="1"/>
          </p:cNvSpPr>
          <p:nvPr>
            <p:ph type="title"/>
          </p:nvPr>
        </p:nvSpPr>
        <p:spPr>
          <a:xfrm>
            <a:off x="587754" y="1021183"/>
            <a:ext cx="6270246" cy="55713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-635">
              <a:lnSpc>
                <a:spcPct val="106700"/>
              </a:lnSpc>
              <a:spcBef>
                <a:spcPts val="100"/>
              </a:spcBef>
            </a:pPr>
            <a:r>
              <a:rPr spc="130" dirty="0"/>
              <a:t>Refle</a:t>
            </a:r>
            <a:r>
              <a:rPr lang="de-DE" spc="130" dirty="0"/>
              <a:t>x</a:t>
            </a:r>
            <a:r>
              <a:rPr spc="130" dirty="0"/>
              <a:t>ion</a:t>
            </a:r>
            <a:r>
              <a:rPr spc="-140" dirty="0"/>
              <a:t> </a:t>
            </a:r>
            <a:r>
              <a:rPr spc="175" dirty="0"/>
              <a:t>und</a:t>
            </a:r>
            <a:r>
              <a:rPr spc="-135" dirty="0"/>
              <a:t> </a:t>
            </a:r>
            <a:r>
              <a:rPr spc="125" dirty="0"/>
              <a:t>nächste </a:t>
            </a:r>
            <a:r>
              <a:rPr spc="110" dirty="0"/>
              <a:t>Schritte</a:t>
            </a:r>
          </a:p>
        </p:txBody>
      </p:sp>
      <p:grpSp>
        <p:nvGrpSpPr>
          <p:cNvPr id="16" name="object 16"/>
          <p:cNvGrpSpPr/>
          <p:nvPr/>
        </p:nvGrpSpPr>
        <p:grpSpPr>
          <a:xfrm>
            <a:off x="7143750" y="0"/>
            <a:ext cx="4286250" cy="6438900"/>
            <a:chOff x="7143750" y="0"/>
            <a:chExt cx="4286250" cy="6438900"/>
          </a:xfrm>
        </p:grpSpPr>
        <p:pic>
          <p:nvPicPr>
            <p:cNvPr id="17" name="object 17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7143750" y="0"/>
              <a:ext cx="4286249" cy="6438644"/>
            </a:xfrm>
            <a:prstGeom prst="rect">
              <a:avLst/>
            </a:prstGeom>
          </p:spPr>
        </p:pic>
        <p:pic>
          <p:nvPicPr>
            <p:cNvPr id="18" name="object 18">
              <a:hlinkClick r:id="rId6"/>
            </p:cNvPr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9580245" y="5925820"/>
              <a:ext cx="1754492" cy="419099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990091" y="981709"/>
            <a:ext cx="5584190" cy="3285197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algn="just">
              <a:spcBef>
                <a:spcPts val="95"/>
              </a:spcBef>
            </a:pPr>
            <a:r>
              <a:rPr sz="1100" b="1" spc="-10" dirty="0">
                <a:latin typeface="Arial"/>
                <a:cs typeface="Arial"/>
              </a:rPr>
              <a:t>Fallbeschreibung:</a:t>
            </a:r>
            <a:r>
              <a:rPr sz="1100" b="1" spc="-30" dirty="0">
                <a:latin typeface="Arial"/>
                <a:cs typeface="Arial"/>
              </a:rPr>
              <a:t> </a:t>
            </a:r>
            <a:r>
              <a:rPr lang="bg-BG" sz="1100" b="1" dirty="0">
                <a:latin typeface="Arial"/>
                <a:cs typeface="Arial"/>
              </a:rPr>
              <a:t>„</a:t>
            </a:r>
            <a:r>
              <a:rPr sz="1100" b="1" dirty="0">
                <a:latin typeface="Arial"/>
                <a:cs typeface="Arial"/>
              </a:rPr>
              <a:t>Digitale</a:t>
            </a:r>
            <a:r>
              <a:rPr sz="1100" b="1" spc="-30" dirty="0">
                <a:latin typeface="Arial"/>
                <a:cs typeface="Arial"/>
              </a:rPr>
              <a:t> </a:t>
            </a:r>
            <a:r>
              <a:rPr sz="1100" b="1" dirty="0">
                <a:latin typeface="Arial"/>
                <a:cs typeface="Arial"/>
              </a:rPr>
              <a:t>Inhalte</a:t>
            </a:r>
            <a:r>
              <a:rPr sz="1100" b="1" spc="-35" dirty="0">
                <a:latin typeface="Arial"/>
                <a:cs typeface="Arial"/>
              </a:rPr>
              <a:t> </a:t>
            </a:r>
            <a:r>
              <a:rPr sz="1100" b="1" dirty="0">
                <a:latin typeface="Arial"/>
                <a:cs typeface="Arial"/>
              </a:rPr>
              <a:t>in</a:t>
            </a:r>
            <a:r>
              <a:rPr sz="1100" b="1" spc="-30" dirty="0">
                <a:latin typeface="Arial"/>
                <a:cs typeface="Arial"/>
              </a:rPr>
              <a:t> </a:t>
            </a:r>
            <a:r>
              <a:rPr sz="1100" b="1" dirty="0">
                <a:latin typeface="Arial"/>
                <a:cs typeface="Arial"/>
              </a:rPr>
              <a:t>der</a:t>
            </a:r>
            <a:r>
              <a:rPr sz="1100" b="1" spc="-30" dirty="0">
                <a:latin typeface="Arial"/>
                <a:cs typeface="Arial"/>
              </a:rPr>
              <a:t> </a:t>
            </a:r>
            <a:r>
              <a:rPr sz="1100" b="1" spc="-10" dirty="0">
                <a:latin typeface="Arial"/>
                <a:cs typeface="Arial"/>
              </a:rPr>
              <a:t>Pflegelehre:</a:t>
            </a:r>
            <a:r>
              <a:rPr sz="1100" b="1" spc="-35" dirty="0">
                <a:latin typeface="Arial"/>
                <a:cs typeface="Arial"/>
              </a:rPr>
              <a:t> </a:t>
            </a:r>
            <a:r>
              <a:rPr sz="1100" b="1" spc="-10" dirty="0">
                <a:latin typeface="Arial"/>
                <a:cs typeface="Arial"/>
              </a:rPr>
              <a:t>Grundlagen</a:t>
            </a:r>
            <a:r>
              <a:rPr sz="1100" b="1" spc="-30" dirty="0">
                <a:latin typeface="Arial"/>
                <a:cs typeface="Arial"/>
              </a:rPr>
              <a:t> </a:t>
            </a:r>
            <a:r>
              <a:rPr sz="1100" b="1" spc="-10" dirty="0">
                <a:latin typeface="Arial"/>
                <a:cs typeface="Arial"/>
              </a:rPr>
              <a:t>und</a:t>
            </a:r>
            <a:r>
              <a:rPr sz="1100" b="1" spc="-30" dirty="0">
                <a:latin typeface="Arial"/>
                <a:cs typeface="Arial"/>
              </a:rPr>
              <a:t> </a:t>
            </a:r>
            <a:r>
              <a:rPr sz="1100" b="1" spc="-10" dirty="0">
                <a:latin typeface="Arial"/>
                <a:cs typeface="Arial"/>
              </a:rPr>
              <a:t>Praxis</a:t>
            </a:r>
            <a:r>
              <a:rPr lang="de-DE" sz="1100" b="1" spc="-10" dirty="0">
                <a:latin typeface="Arial"/>
                <a:cs typeface="Arial"/>
              </a:rPr>
              <a:t>“ </a:t>
            </a:r>
            <a:endParaRPr sz="1100" dirty="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195"/>
              </a:spcBef>
            </a:pPr>
            <a:endParaRPr sz="1100" dirty="0">
              <a:latin typeface="Arial"/>
              <a:cs typeface="Arial"/>
            </a:endParaRPr>
          </a:p>
          <a:p>
            <a:pPr marL="12700" marR="6350" algn="just">
              <a:lnSpc>
                <a:spcPct val="110200"/>
              </a:lnSpc>
            </a:pPr>
            <a:r>
              <a:rPr sz="1100" dirty="0">
                <a:latin typeface="Arial"/>
                <a:cs typeface="Arial"/>
              </a:rPr>
              <a:t>Für</a:t>
            </a:r>
            <a:r>
              <a:rPr sz="1100" spc="45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ein</a:t>
            </a:r>
            <a:r>
              <a:rPr sz="1100" spc="459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neues</a:t>
            </a:r>
            <a:r>
              <a:rPr sz="1100" spc="459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Unterrichtsprojekt</a:t>
            </a:r>
            <a:r>
              <a:rPr sz="1100" spc="459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möchten</a:t>
            </a:r>
            <a:r>
              <a:rPr sz="1100" spc="45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Sie</a:t>
            </a:r>
            <a:r>
              <a:rPr sz="1100" spc="459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digitale</a:t>
            </a:r>
            <a:r>
              <a:rPr sz="1100" spc="459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Inhalte</a:t>
            </a:r>
            <a:r>
              <a:rPr sz="1100" spc="459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einsetzen,</a:t>
            </a:r>
            <a:r>
              <a:rPr sz="1100" spc="45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um</a:t>
            </a:r>
            <a:r>
              <a:rPr sz="1100" spc="455" dirty="0">
                <a:latin typeface="Arial"/>
                <a:cs typeface="Arial"/>
              </a:rPr>
              <a:t> </a:t>
            </a:r>
            <a:r>
              <a:rPr sz="1100" spc="-25" dirty="0">
                <a:latin typeface="Arial"/>
                <a:cs typeface="Arial"/>
              </a:rPr>
              <a:t>den </a:t>
            </a:r>
            <a:r>
              <a:rPr sz="1100" spc="-10" dirty="0">
                <a:latin typeface="Arial"/>
                <a:cs typeface="Arial"/>
              </a:rPr>
              <a:t>Pflegeprozess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anschaulich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zu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vermitteln.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Bisher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haben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Sie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hauptsächlich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mit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traditionellen </a:t>
            </a:r>
            <a:r>
              <a:rPr sz="1100" dirty="0">
                <a:latin typeface="Arial"/>
                <a:cs typeface="Arial"/>
              </a:rPr>
              <a:t>Lehrmethoden</a:t>
            </a:r>
            <a:r>
              <a:rPr sz="1100" spc="16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gearbeitet,</a:t>
            </a:r>
            <a:r>
              <a:rPr sz="1100" spc="16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doch</a:t>
            </a:r>
            <a:r>
              <a:rPr sz="1100" spc="16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</a:t>
            </a:r>
            <a:r>
              <a:rPr sz="1100" spc="16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Auszubildenden</a:t>
            </a:r>
            <a:r>
              <a:rPr sz="1100" spc="16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zeigen</a:t>
            </a:r>
            <a:r>
              <a:rPr sz="1100" spc="16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wenig</a:t>
            </a:r>
            <a:r>
              <a:rPr sz="1100" spc="16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Interesse</a:t>
            </a:r>
            <a:r>
              <a:rPr sz="1100" spc="16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an</a:t>
            </a:r>
            <a:r>
              <a:rPr sz="1100" spc="16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langen </a:t>
            </a:r>
            <a:r>
              <a:rPr sz="1100" dirty="0">
                <a:latin typeface="Arial"/>
                <a:cs typeface="Arial"/>
              </a:rPr>
              <a:t>Texten</a:t>
            </a:r>
            <a:r>
              <a:rPr sz="1100" spc="160" dirty="0">
                <a:latin typeface="Arial"/>
                <a:cs typeface="Arial"/>
              </a:rPr>
              <a:t>  </a:t>
            </a:r>
            <a:r>
              <a:rPr sz="1100" dirty="0">
                <a:latin typeface="Arial"/>
                <a:cs typeface="Arial"/>
              </a:rPr>
              <a:t>und</a:t>
            </a:r>
            <a:r>
              <a:rPr sz="1100" spc="160" dirty="0">
                <a:latin typeface="Arial"/>
                <a:cs typeface="Arial"/>
              </a:rPr>
              <a:t>  </a:t>
            </a:r>
            <a:r>
              <a:rPr sz="1100" dirty="0">
                <a:latin typeface="Arial"/>
                <a:cs typeface="Arial"/>
              </a:rPr>
              <a:t>statischen</a:t>
            </a:r>
            <a:r>
              <a:rPr sz="1100" spc="160" dirty="0">
                <a:latin typeface="Arial"/>
                <a:cs typeface="Arial"/>
              </a:rPr>
              <a:t>  </a:t>
            </a:r>
            <a:r>
              <a:rPr sz="1100" dirty="0">
                <a:latin typeface="Arial"/>
                <a:cs typeface="Arial"/>
              </a:rPr>
              <a:t>Arbeitsblättern.</a:t>
            </a:r>
            <a:r>
              <a:rPr sz="1100" spc="160" dirty="0">
                <a:latin typeface="Arial"/>
                <a:cs typeface="Arial"/>
              </a:rPr>
              <a:t>  </a:t>
            </a:r>
            <a:r>
              <a:rPr sz="1100" dirty="0">
                <a:latin typeface="Arial"/>
                <a:cs typeface="Arial"/>
              </a:rPr>
              <a:t>Sie</a:t>
            </a:r>
            <a:r>
              <a:rPr sz="1100" spc="160" dirty="0">
                <a:latin typeface="Arial"/>
                <a:cs typeface="Arial"/>
              </a:rPr>
              <a:t>  </a:t>
            </a:r>
            <a:r>
              <a:rPr sz="1100" dirty="0">
                <a:latin typeface="Arial"/>
                <a:cs typeface="Arial"/>
              </a:rPr>
              <a:t>möchten</a:t>
            </a:r>
            <a:r>
              <a:rPr sz="1100" spc="160" dirty="0">
                <a:latin typeface="Arial"/>
                <a:cs typeface="Arial"/>
              </a:rPr>
              <a:t>  </a:t>
            </a:r>
            <a:r>
              <a:rPr sz="1100" dirty="0">
                <a:latin typeface="Arial"/>
                <a:cs typeface="Arial"/>
              </a:rPr>
              <a:t>daher</a:t>
            </a:r>
            <a:r>
              <a:rPr sz="1100" spc="165" dirty="0">
                <a:latin typeface="Arial"/>
                <a:cs typeface="Arial"/>
              </a:rPr>
              <a:t>  </a:t>
            </a:r>
            <a:r>
              <a:rPr sz="1100" dirty="0">
                <a:latin typeface="Arial"/>
                <a:cs typeface="Arial"/>
              </a:rPr>
              <a:t>ein</a:t>
            </a:r>
            <a:r>
              <a:rPr sz="1100" spc="160" dirty="0">
                <a:latin typeface="Arial"/>
                <a:cs typeface="Arial"/>
              </a:rPr>
              <a:t>  </a:t>
            </a:r>
            <a:r>
              <a:rPr sz="1100" dirty="0">
                <a:latin typeface="Arial"/>
                <a:cs typeface="Arial"/>
              </a:rPr>
              <a:t>interaktives</a:t>
            </a:r>
            <a:r>
              <a:rPr sz="1100" spc="160" dirty="0">
                <a:latin typeface="Arial"/>
                <a:cs typeface="Arial"/>
              </a:rPr>
              <a:t>  </a:t>
            </a:r>
            <a:r>
              <a:rPr sz="1100" spc="-25" dirty="0">
                <a:latin typeface="Arial"/>
                <a:cs typeface="Arial"/>
              </a:rPr>
              <a:t>und </a:t>
            </a:r>
            <a:r>
              <a:rPr sz="1100" dirty="0">
                <a:latin typeface="Arial"/>
                <a:cs typeface="Arial"/>
              </a:rPr>
              <a:t>ansprechendes</a:t>
            </a:r>
            <a:r>
              <a:rPr sz="1100" spc="8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Lernmaterial</a:t>
            </a:r>
            <a:r>
              <a:rPr sz="1100" spc="8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entwickeln,</a:t>
            </a:r>
            <a:r>
              <a:rPr sz="1100" spc="8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das</a:t>
            </a:r>
            <a:r>
              <a:rPr sz="1100" spc="8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verschiedene</a:t>
            </a:r>
            <a:r>
              <a:rPr sz="1100" spc="7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digitale</a:t>
            </a:r>
            <a:r>
              <a:rPr sz="1100" spc="8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Formate</a:t>
            </a:r>
            <a:r>
              <a:rPr sz="1100" spc="8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wie</a:t>
            </a:r>
            <a:r>
              <a:rPr sz="1100" spc="8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Videos, </a:t>
            </a:r>
            <a:r>
              <a:rPr sz="1100" dirty="0">
                <a:latin typeface="Arial"/>
                <a:cs typeface="Arial"/>
              </a:rPr>
              <a:t>Infografiken</a:t>
            </a:r>
            <a:r>
              <a:rPr sz="1100" spc="-4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und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Simulationen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integriert.</a:t>
            </a:r>
            <a:endParaRPr sz="1100" dirty="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185"/>
              </a:spcBef>
            </a:pPr>
            <a:endParaRPr sz="1100" dirty="0">
              <a:latin typeface="Arial"/>
              <a:cs typeface="Arial"/>
            </a:endParaRPr>
          </a:p>
          <a:p>
            <a:pPr marL="12700" marR="5080" algn="just">
              <a:lnSpc>
                <a:spcPct val="110200"/>
              </a:lnSpc>
            </a:pPr>
            <a:r>
              <a:rPr sz="1100" dirty="0">
                <a:latin typeface="Arial"/>
                <a:cs typeface="Arial"/>
              </a:rPr>
              <a:t>Die</a:t>
            </a:r>
            <a:r>
              <a:rPr sz="1100" spc="1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Herausforderung</a:t>
            </a:r>
            <a:r>
              <a:rPr sz="1100" spc="1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besteht</a:t>
            </a:r>
            <a:r>
              <a:rPr sz="1100" spc="1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darin,</a:t>
            </a:r>
            <a:r>
              <a:rPr sz="1100" spc="1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Materialien</a:t>
            </a:r>
            <a:r>
              <a:rPr sz="1100" spc="1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zu</a:t>
            </a:r>
            <a:r>
              <a:rPr sz="1100" spc="1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gestalten,</a:t>
            </a:r>
            <a:r>
              <a:rPr sz="1100" spc="1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</a:t>
            </a:r>
            <a:r>
              <a:rPr sz="1100" spc="1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nicht</a:t>
            </a:r>
            <a:r>
              <a:rPr sz="1100" spc="1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nur</a:t>
            </a:r>
            <a:r>
              <a:rPr sz="1100" spc="12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pädagogisch </a:t>
            </a:r>
            <a:r>
              <a:rPr sz="1100" dirty="0">
                <a:latin typeface="Arial"/>
                <a:cs typeface="Arial"/>
              </a:rPr>
              <a:t>sinnvoll,</a:t>
            </a:r>
            <a:r>
              <a:rPr sz="1100" spc="8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sondern</a:t>
            </a:r>
            <a:r>
              <a:rPr sz="1100" spc="8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auch</a:t>
            </a:r>
            <a:r>
              <a:rPr sz="1100" spc="8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barrierefrei</a:t>
            </a:r>
            <a:r>
              <a:rPr sz="1100" spc="8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sind.</a:t>
            </a:r>
            <a:r>
              <a:rPr sz="1100" spc="8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Sie</a:t>
            </a:r>
            <a:r>
              <a:rPr sz="1100" spc="8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erstellen</a:t>
            </a:r>
            <a:r>
              <a:rPr sz="1100" spc="8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beispielsweise</a:t>
            </a:r>
            <a:r>
              <a:rPr sz="1100" spc="8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eine</a:t>
            </a:r>
            <a:r>
              <a:rPr sz="1100" spc="8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Infografik</a:t>
            </a:r>
            <a:r>
              <a:rPr sz="1100" spc="85" dirty="0">
                <a:latin typeface="Arial"/>
                <a:cs typeface="Arial"/>
              </a:rPr>
              <a:t> </a:t>
            </a:r>
            <a:r>
              <a:rPr sz="1100" spc="-25" dirty="0">
                <a:latin typeface="Arial"/>
                <a:cs typeface="Arial"/>
              </a:rPr>
              <a:t>zum </a:t>
            </a:r>
            <a:r>
              <a:rPr sz="1100" spc="-10" dirty="0">
                <a:latin typeface="Arial"/>
                <a:cs typeface="Arial"/>
              </a:rPr>
              <a:t>Pflegeprozess,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</a:t>
            </a:r>
            <a:r>
              <a:rPr sz="1100" spc="-4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mit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klaren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Schriftarten,</a:t>
            </a:r>
            <a:r>
              <a:rPr sz="1100" spc="-4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ausreichendem</a:t>
            </a:r>
            <a:r>
              <a:rPr sz="1100" spc="-4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Kontrast</a:t>
            </a:r>
            <a:r>
              <a:rPr lang="de-DE" sz="1100" dirty="0">
                <a:latin typeface="Arial"/>
                <a:cs typeface="Arial"/>
              </a:rPr>
              <a:t>,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ergänzenden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spc="-20" dirty="0">
                <a:latin typeface="Arial"/>
                <a:cs typeface="Arial"/>
              </a:rPr>
              <a:t>ALT- </a:t>
            </a:r>
            <a:r>
              <a:rPr sz="1100" dirty="0">
                <a:latin typeface="Arial"/>
                <a:cs typeface="Arial"/>
              </a:rPr>
              <a:t>Texten</a:t>
            </a:r>
            <a:r>
              <a:rPr sz="1100" spc="24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versehen</a:t>
            </a:r>
            <a:r>
              <a:rPr sz="1100" spc="25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ist</a:t>
            </a:r>
            <a:r>
              <a:rPr sz="1100" spc="24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</a:t>
            </a:r>
            <a:r>
              <a:rPr lang="de-DE" sz="1100" dirty="0" err="1">
                <a:latin typeface="Arial"/>
                <a:cs typeface="Arial"/>
              </a:rPr>
              <a:t>nd</a:t>
            </a:r>
            <a:r>
              <a:rPr lang="de-DE" sz="1100" dirty="0">
                <a:latin typeface="Arial"/>
                <a:cs typeface="Arial"/>
              </a:rPr>
              <a:t> somit</a:t>
            </a:r>
            <a:r>
              <a:rPr sz="1100" spc="25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auch</a:t>
            </a:r>
            <a:r>
              <a:rPr sz="1100" spc="25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für</a:t>
            </a:r>
            <a:r>
              <a:rPr sz="1100" spc="24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sehbeeinträchtigte</a:t>
            </a:r>
            <a:r>
              <a:rPr sz="1100" spc="25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Auszubildende</a:t>
            </a:r>
            <a:r>
              <a:rPr sz="1100" spc="24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nutzbar</a:t>
            </a:r>
            <a:r>
              <a:rPr sz="1100" spc="24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sein</a:t>
            </a:r>
            <a:r>
              <a:rPr lang="de-DE" sz="1100" spc="-10" dirty="0">
                <a:latin typeface="Arial"/>
                <a:cs typeface="Arial"/>
              </a:rPr>
              <a:t> kann</a:t>
            </a:r>
            <a:r>
              <a:rPr sz="1100" spc="-10" dirty="0">
                <a:latin typeface="Arial"/>
                <a:cs typeface="Arial"/>
              </a:rPr>
              <a:t>. </a:t>
            </a:r>
            <a:r>
              <a:rPr sz="1100" dirty="0">
                <a:latin typeface="Arial"/>
                <a:cs typeface="Arial"/>
              </a:rPr>
              <a:t>Zusätzlich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entwickeln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Sie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ein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kurzes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Lehrvideo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mit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Untertiteln,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das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wichtigsten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Schritte </a:t>
            </a:r>
            <a:r>
              <a:rPr sz="1100" dirty="0">
                <a:latin typeface="Arial"/>
                <a:cs typeface="Arial"/>
              </a:rPr>
              <a:t>des</a:t>
            </a:r>
            <a:r>
              <a:rPr sz="1100" spc="3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Pflegeprozesses</a:t>
            </a:r>
            <a:r>
              <a:rPr sz="1100" spc="3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veranschaulicht.</a:t>
            </a:r>
            <a:r>
              <a:rPr sz="1100" spc="3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Nach</a:t>
            </a:r>
            <a:r>
              <a:rPr sz="1100" spc="3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Abschluss</a:t>
            </a:r>
            <a:r>
              <a:rPr sz="1100" spc="3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des</a:t>
            </a:r>
            <a:r>
              <a:rPr sz="1100" spc="3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Projekts</a:t>
            </a:r>
            <a:r>
              <a:rPr sz="1100" spc="3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reflektieren</a:t>
            </a:r>
            <a:r>
              <a:rPr sz="1100" spc="335" dirty="0">
                <a:latin typeface="Arial"/>
                <a:cs typeface="Arial"/>
              </a:rPr>
              <a:t> </a:t>
            </a:r>
            <a:r>
              <a:rPr sz="1100" spc="-25" dirty="0">
                <a:latin typeface="Arial"/>
                <a:cs typeface="Arial"/>
              </a:rPr>
              <a:t>Sie </a:t>
            </a:r>
            <a:r>
              <a:rPr sz="1100" dirty="0">
                <a:latin typeface="Arial"/>
                <a:cs typeface="Arial"/>
              </a:rPr>
              <a:t>gemeinsam</a:t>
            </a:r>
            <a:r>
              <a:rPr sz="1100" spc="10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mit</a:t>
            </a:r>
            <a:r>
              <a:rPr sz="1100" spc="114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den</a:t>
            </a:r>
            <a:r>
              <a:rPr sz="1100" spc="114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Auszubildenden,</a:t>
            </a:r>
            <a:r>
              <a:rPr sz="1100" spc="114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wie</a:t>
            </a:r>
            <a:r>
              <a:rPr sz="1100" spc="114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digitale</a:t>
            </a:r>
            <a:r>
              <a:rPr sz="1100" spc="11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Inhalte</a:t>
            </a:r>
            <a:r>
              <a:rPr sz="1100" spc="114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den</a:t>
            </a:r>
            <a:r>
              <a:rPr sz="1100" spc="114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Unterricht</a:t>
            </a:r>
            <a:r>
              <a:rPr sz="1100" spc="114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bereichern</a:t>
            </a:r>
            <a:r>
              <a:rPr sz="1100" spc="114" dirty="0">
                <a:latin typeface="Arial"/>
                <a:cs typeface="Arial"/>
              </a:rPr>
              <a:t> </a:t>
            </a:r>
            <a:r>
              <a:rPr sz="1100" spc="-25" dirty="0">
                <a:latin typeface="Arial"/>
                <a:cs typeface="Arial"/>
              </a:rPr>
              <a:t>und </a:t>
            </a:r>
            <a:r>
              <a:rPr sz="1100" dirty="0">
                <a:latin typeface="Arial"/>
                <a:cs typeface="Arial"/>
              </a:rPr>
              <a:t>welche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weiteren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Inhalte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digitalisiert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werden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könnten.</a:t>
            </a:r>
            <a:endParaRPr sz="1100" dirty="0">
              <a:latin typeface="Arial"/>
              <a:cs typeface="Arial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6468871" y="9868915"/>
            <a:ext cx="110489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spc="-50" dirty="0">
                <a:latin typeface="Arial"/>
                <a:cs typeface="Arial"/>
              </a:rPr>
              <a:t>1</a:t>
            </a:r>
            <a:endParaRPr sz="12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-12"/>
            <a:ext cx="11430000" cy="6439535"/>
          </a:xfrm>
          <a:custGeom>
            <a:avLst/>
            <a:gdLst/>
            <a:ahLst/>
            <a:cxnLst/>
            <a:rect l="l" t="t" r="r" b="b"/>
            <a:pathLst>
              <a:path w="11430000" h="6439535">
                <a:moveTo>
                  <a:pt x="11430000" y="0"/>
                </a:moveTo>
                <a:lnTo>
                  <a:pt x="0" y="0"/>
                </a:lnTo>
                <a:lnTo>
                  <a:pt x="0" y="6438912"/>
                </a:lnTo>
                <a:lnTo>
                  <a:pt x="11430000" y="6438912"/>
                </a:lnTo>
                <a:lnTo>
                  <a:pt x="11430000" y="0"/>
                </a:lnTo>
                <a:close/>
              </a:path>
            </a:pathLst>
          </a:custGeom>
          <a:solidFill>
            <a:srgbClr val="FAF9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587755" y="1722374"/>
            <a:ext cx="5320030" cy="1602105"/>
          </a:xfrm>
          <a:prstGeom prst="rect">
            <a:avLst/>
          </a:prstGeom>
        </p:spPr>
        <p:txBody>
          <a:bodyPr vert="horz" wrap="square" lIns="0" tIns="10795" rIns="0" bIns="0" rtlCol="0">
            <a:spAutoFit/>
          </a:bodyPr>
          <a:lstStyle/>
          <a:p>
            <a:pPr marL="12700" marR="5080">
              <a:lnSpc>
                <a:spcPts val="4200"/>
              </a:lnSpc>
              <a:spcBef>
                <a:spcPts val="85"/>
              </a:spcBef>
            </a:pPr>
            <a:r>
              <a:rPr spc="210" dirty="0">
                <a:solidFill>
                  <a:srgbClr val="3E3BCF"/>
                </a:solidFill>
                <a:latin typeface="Book Antiqua"/>
                <a:cs typeface="Book Antiqua"/>
              </a:rPr>
              <a:t>Digitale</a:t>
            </a:r>
            <a:r>
              <a:rPr spc="135" dirty="0">
                <a:solidFill>
                  <a:srgbClr val="3E3BCF"/>
                </a:solidFill>
                <a:latin typeface="Book Antiqua"/>
                <a:cs typeface="Book Antiqua"/>
              </a:rPr>
              <a:t> </a:t>
            </a:r>
            <a:r>
              <a:rPr spc="204" dirty="0">
                <a:solidFill>
                  <a:srgbClr val="3E3BCF"/>
                </a:solidFill>
                <a:latin typeface="Book Antiqua"/>
                <a:cs typeface="Book Antiqua"/>
              </a:rPr>
              <a:t>Inhalte</a:t>
            </a:r>
            <a:r>
              <a:rPr spc="140" dirty="0">
                <a:solidFill>
                  <a:srgbClr val="3E3BCF"/>
                </a:solidFill>
                <a:latin typeface="Book Antiqua"/>
                <a:cs typeface="Book Antiqua"/>
              </a:rPr>
              <a:t> </a:t>
            </a:r>
            <a:r>
              <a:rPr spc="200" dirty="0">
                <a:solidFill>
                  <a:srgbClr val="3E3BCF"/>
                </a:solidFill>
                <a:latin typeface="Book Antiqua"/>
                <a:cs typeface="Book Antiqua"/>
              </a:rPr>
              <a:t>in</a:t>
            </a:r>
            <a:r>
              <a:rPr spc="140" dirty="0">
                <a:solidFill>
                  <a:srgbClr val="3E3BCF"/>
                </a:solidFill>
                <a:latin typeface="Book Antiqua"/>
                <a:cs typeface="Book Antiqua"/>
              </a:rPr>
              <a:t> </a:t>
            </a:r>
            <a:r>
              <a:rPr spc="200" dirty="0">
                <a:solidFill>
                  <a:srgbClr val="3E3BCF"/>
                </a:solidFill>
                <a:latin typeface="Book Antiqua"/>
                <a:cs typeface="Book Antiqua"/>
              </a:rPr>
              <a:t>der </a:t>
            </a:r>
            <a:r>
              <a:rPr spc="204" dirty="0">
                <a:solidFill>
                  <a:srgbClr val="3E3BCF"/>
                </a:solidFill>
                <a:latin typeface="Book Antiqua"/>
                <a:cs typeface="Book Antiqua"/>
              </a:rPr>
              <a:t>Pflegelehre:</a:t>
            </a:r>
            <a:r>
              <a:rPr spc="165" dirty="0">
                <a:solidFill>
                  <a:srgbClr val="3E3BCF"/>
                </a:solidFill>
                <a:latin typeface="Book Antiqua"/>
                <a:cs typeface="Book Antiqua"/>
              </a:rPr>
              <a:t> </a:t>
            </a:r>
            <a:r>
              <a:rPr spc="240" dirty="0">
                <a:solidFill>
                  <a:srgbClr val="3E3BCF"/>
                </a:solidFill>
                <a:latin typeface="Book Antiqua"/>
                <a:cs typeface="Book Antiqua"/>
              </a:rPr>
              <a:t>Grundlagen</a:t>
            </a: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spc="280" dirty="0">
                <a:solidFill>
                  <a:srgbClr val="3E3BCF"/>
                </a:solidFill>
                <a:latin typeface="Book Antiqua"/>
                <a:cs typeface="Book Antiqua"/>
              </a:rPr>
              <a:t>und</a:t>
            </a:r>
            <a:r>
              <a:rPr spc="125" dirty="0">
                <a:solidFill>
                  <a:srgbClr val="3E3BCF"/>
                </a:solidFill>
                <a:latin typeface="Book Antiqua"/>
                <a:cs typeface="Book Antiqua"/>
              </a:rPr>
              <a:t> </a:t>
            </a:r>
            <a:r>
              <a:rPr spc="200" dirty="0">
                <a:solidFill>
                  <a:srgbClr val="3E3BCF"/>
                </a:solidFill>
                <a:latin typeface="Book Antiqua"/>
                <a:cs typeface="Book Antiqua"/>
              </a:rPr>
              <a:t>Praxis</a:t>
            </a:r>
          </a:p>
        </p:txBody>
      </p:sp>
      <p:grpSp>
        <p:nvGrpSpPr>
          <p:cNvPr id="4" name="object 4"/>
          <p:cNvGrpSpPr/>
          <p:nvPr/>
        </p:nvGrpSpPr>
        <p:grpSpPr>
          <a:xfrm>
            <a:off x="7143750" y="0"/>
            <a:ext cx="4286250" cy="6438900"/>
            <a:chOff x="7143750" y="0"/>
            <a:chExt cx="4286250" cy="6438900"/>
          </a:xfrm>
        </p:grpSpPr>
        <p:pic>
          <p:nvPicPr>
            <p:cNvPr id="5" name="object 5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7143750" y="0"/>
              <a:ext cx="4286249" cy="6438644"/>
            </a:xfrm>
            <a:prstGeom prst="rect">
              <a:avLst/>
            </a:prstGeom>
          </p:spPr>
        </p:pic>
        <p:pic>
          <p:nvPicPr>
            <p:cNvPr id="6" name="object 6">
              <a:hlinkClick r:id="rId3"/>
            </p:cNvPr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9580245" y="5925820"/>
              <a:ext cx="1754492" cy="419099"/>
            </a:xfrm>
            <a:prstGeom prst="rect">
              <a:avLst/>
            </a:prstGeom>
          </p:spPr>
        </p:pic>
      </p:grpSp>
      <p:sp>
        <p:nvSpPr>
          <p:cNvPr id="7" name="object 7"/>
          <p:cNvSpPr txBox="1"/>
          <p:nvPr/>
        </p:nvSpPr>
        <p:spPr>
          <a:xfrm>
            <a:off x="587755" y="3542030"/>
            <a:ext cx="5806440" cy="214376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marR="5080">
              <a:lnSpc>
                <a:spcPct val="133800"/>
              </a:lnSpc>
              <a:spcBef>
                <a:spcPts val="105"/>
              </a:spcBef>
            </a:pPr>
            <a:r>
              <a:rPr sz="1350" spc="60" dirty="0">
                <a:solidFill>
                  <a:srgbClr val="484858"/>
                </a:solidFill>
                <a:latin typeface="Tahoma"/>
                <a:cs typeface="Tahoma"/>
              </a:rPr>
              <a:t>Willkommen</a:t>
            </a:r>
            <a:r>
              <a:rPr sz="1350" spc="-4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spc="60" dirty="0">
                <a:solidFill>
                  <a:srgbClr val="484858"/>
                </a:solidFill>
                <a:latin typeface="Tahoma"/>
                <a:cs typeface="Tahoma"/>
              </a:rPr>
              <a:t>zu</a:t>
            </a:r>
            <a:r>
              <a:rPr sz="1350" spc="-5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spc="65" dirty="0">
                <a:solidFill>
                  <a:srgbClr val="484858"/>
                </a:solidFill>
                <a:latin typeface="Tahoma"/>
                <a:cs typeface="Tahoma"/>
              </a:rPr>
              <a:t>unserem</a:t>
            </a:r>
            <a:r>
              <a:rPr sz="1350" spc="-5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spc="65" dirty="0">
                <a:solidFill>
                  <a:srgbClr val="484858"/>
                </a:solidFill>
                <a:latin typeface="Tahoma"/>
                <a:cs typeface="Tahoma"/>
              </a:rPr>
              <a:t>Workshop</a:t>
            </a:r>
            <a:r>
              <a:rPr sz="1350" spc="-5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spc="60" dirty="0">
                <a:solidFill>
                  <a:srgbClr val="484858"/>
                </a:solidFill>
                <a:latin typeface="Tahoma"/>
                <a:cs typeface="Tahoma"/>
              </a:rPr>
              <a:t>über</a:t>
            </a:r>
            <a:r>
              <a:rPr sz="1350" spc="-4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spc="45" dirty="0">
                <a:solidFill>
                  <a:srgbClr val="484858"/>
                </a:solidFill>
                <a:latin typeface="Tahoma"/>
                <a:cs typeface="Tahoma"/>
              </a:rPr>
              <a:t>digitale</a:t>
            </a:r>
            <a:r>
              <a:rPr sz="1350" spc="-5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spc="55" dirty="0">
                <a:solidFill>
                  <a:srgbClr val="484858"/>
                </a:solidFill>
                <a:latin typeface="Tahoma"/>
                <a:cs typeface="Tahoma"/>
              </a:rPr>
              <a:t>Inhalte</a:t>
            </a:r>
            <a:r>
              <a:rPr sz="1350" spc="-5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in</a:t>
            </a:r>
            <a:r>
              <a:rPr sz="1350" spc="-4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spc="30" dirty="0">
                <a:solidFill>
                  <a:srgbClr val="484858"/>
                </a:solidFill>
                <a:latin typeface="Tahoma"/>
                <a:cs typeface="Tahoma"/>
              </a:rPr>
              <a:t>der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Pflegelehre.</a:t>
            </a:r>
            <a:r>
              <a:rPr sz="1350" spc="14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Wir</a:t>
            </a:r>
            <a:r>
              <a:rPr sz="1350" spc="14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werden</a:t>
            </a:r>
            <a:r>
              <a:rPr sz="1350" spc="14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die</a:t>
            </a:r>
            <a:r>
              <a:rPr sz="1350" spc="15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Grundlagen</a:t>
            </a:r>
            <a:r>
              <a:rPr sz="1350" spc="14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erkunden,</a:t>
            </a:r>
            <a:r>
              <a:rPr sz="1350" spc="14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praktische</a:t>
            </a:r>
            <a:r>
              <a:rPr sz="1350" spc="14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spc="-10" dirty="0">
                <a:solidFill>
                  <a:srgbClr val="484858"/>
                </a:solidFill>
                <a:latin typeface="Tahoma"/>
                <a:cs typeface="Tahoma"/>
              </a:rPr>
              <a:t>Fähigkeiten </a:t>
            </a:r>
            <a:r>
              <a:rPr sz="1350" spc="45" dirty="0">
                <a:solidFill>
                  <a:srgbClr val="484858"/>
                </a:solidFill>
                <a:latin typeface="Tahoma"/>
                <a:cs typeface="Tahoma"/>
              </a:rPr>
              <a:t>entwickeln</a:t>
            </a:r>
            <a:r>
              <a:rPr sz="1350" spc="10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spc="60" dirty="0">
                <a:solidFill>
                  <a:srgbClr val="484858"/>
                </a:solidFill>
                <a:latin typeface="Tahoma"/>
                <a:cs typeface="Tahoma"/>
              </a:rPr>
              <a:t>und</a:t>
            </a:r>
            <a:r>
              <a:rPr sz="1350" spc="9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spc="50" dirty="0">
                <a:solidFill>
                  <a:srgbClr val="484858"/>
                </a:solidFill>
                <a:latin typeface="Tahoma"/>
                <a:cs typeface="Tahoma"/>
              </a:rPr>
              <a:t>über</a:t>
            </a:r>
            <a:r>
              <a:rPr sz="1350" spc="10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spc="20" dirty="0">
                <a:solidFill>
                  <a:srgbClr val="484858"/>
                </a:solidFill>
                <a:latin typeface="Tahoma"/>
                <a:cs typeface="Tahoma"/>
              </a:rPr>
              <a:t>Barrierefreiheit</a:t>
            </a:r>
            <a:r>
              <a:rPr sz="1350" spc="10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spc="20" dirty="0">
                <a:solidFill>
                  <a:srgbClr val="484858"/>
                </a:solidFill>
                <a:latin typeface="Tahoma"/>
                <a:cs typeface="Tahoma"/>
              </a:rPr>
              <a:t>reflektieren.</a:t>
            </a:r>
            <a:r>
              <a:rPr sz="1350" spc="9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spc="55" dirty="0">
                <a:solidFill>
                  <a:srgbClr val="484858"/>
                </a:solidFill>
                <a:latin typeface="Tahoma"/>
                <a:cs typeface="Tahoma"/>
              </a:rPr>
              <a:t>Gemeinsam</a:t>
            </a:r>
            <a:r>
              <a:rPr sz="1350" spc="11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spc="-10" dirty="0">
                <a:solidFill>
                  <a:srgbClr val="484858"/>
                </a:solidFill>
                <a:latin typeface="Tahoma"/>
                <a:cs typeface="Tahoma"/>
              </a:rPr>
              <a:t>gestalten </a:t>
            </a:r>
            <a:r>
              <a:rPr sz="1350" spc="50" dirty="0">
                <a:solidFill>
                  <a:srgbClr val="484858"/>
                </a:solidFill>
                <a:latin typeface="Tahoma"/>
                <a:cs typeface="Tahoma"/>
              </a:rPr>
              <a:t>wir</a:t>
            </a:r>
            <a:r>
              <a:rPr sz="1350" spc="-5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die</a:t>
            </a:r>
            <a:r>
              <a:rPr sz="1350" spc="-4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spc="65" dirty="0">
                <a:solidFill>
                  <a:srgbClr val="484858"/>
                </a:solidFill>
                <a:latin typeface="Tahoma"/>
                <a:cs typeface="Tahoma"/>
              </a:rPr>
              <a:t>Zukunft</a:t>
            </a:r>
            <a:r>
              <a:rPr sz="1350" spc="-5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spc="55" dirty="0">
                <a:solidFill>
                  <a:srgbClr val="484858"/>
                </a:solidFill>
                <a:latin typeface="Tahoma"/>
                <a:cs typeface="Tahoma"/>
              </a:rPr>
              <a:t>der</a:t>
            </a:r>
            <a:r>
              <a:rPr sz="1350" spc="-5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spc="50" dirty="0">
                <a:solidFill>
                  <a:srgbClr val="484858"/>
                </a:solidFill>
                <a:latin typeface="Tahoma"/>
                <a:cs typeface="Tahoma"/>
              </a:rPr>
              <a:t>digitalen</a:t>
            </a:r>
            <a:r>
              <a:rPr sz="1350" spc="-5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spc="55" dirty="0">
                <a:solidFill>
                  <a:srgbClr val="484858"/>
                </a:solidFill>
                <a:latin typeface="Tahoma"/>
                <a:cs typeface="Tahoma"/>
              </a:rPr>
              <a:t>Bildung</a:t>
            </a:r>
            <a:r>
              <a:rPr sz="1350" spc="-5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spc="60" dirty="0">
                <a:solidFill>
                  <a:srgbClr val="484858"/>
                </a:solidFill>
                <a:latin typeface="Tahoma"/>
                <a:cs typeface="Tahoma"/>
              </a:rPr>
              <a:t>im</a:t>
            </a:r>
            <a:r>
              <a:rPr sz="1350" spc="-5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spc="50" dirty="0">
                <a:solidFill>
                  <a:srgbClr val="484858"/>
                </a:solidFill>
                <a:latin typeface="Tahoma"/>
                <a:cs typeface="Tahoma"/>
              </a:rPr>
              <a:t>Gesundheitswesen.</a:t>
            </a:r>
            <a:endParaRPr sz="1350" dirty="0">
              <a:latin typeface="Tahoma"/>
              <a:cs typeface="Tahoma"/>
            </a:endParaRPr>
          </a:p>
          <a:p>
            <a:pPr>
              <a:lnSpc>
                <a:spcPct val="100000"/>
              </a:lnSpc>
              <a:spcBef>
                <a:spcPts val="770"/>
              </a:spcBef>
            </a:pPr>
            <a:endParaRPr sz="1350" dirty="0">
              <a:latin typeface="Tahoma"/>
              <a:cs typeface="Tahoma"/>
            </a:endParaRPr>
          </a:p>
          <a:p>
            <a:pPr marL="30480" marR="136525" algn="just">
              <a:lnSpc>
                <a:spcPct val="110000"/>
              </a:lnSpc>
            </a:pPr>
            <a:r>
              <a:rPr sz="1000" spc="10" dirty="0">
                <a:solidFill>
                  <a:srgbClr val="484858"/>
                </a:solidFill>
                <a:latin typeface="Tahoma"/>
                <a:cs typeface="Tahoma"/>
              </a:rPr>
              <a:t>Dieses</a:t>
            </a:r>
            <a:r>
              <a:rPr sz="1000" spc="14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000" spc="10" dirty="0">
                <a:solidFill>
                  <a:srgbClr val="484858"/>
                </a:solidFill>
                <a:latin typeface="Tahoma"/>
                <a:cs typeface="Tahoma"/>
              </a:rPr>
              <a:t>Werk</a:t>
            </a:r>
            <a:r>
              <a:rPr sz="1000" spc="14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000" spc="10" dirty="0">
                <a:solidFill>
                  <a:srgbClr val="484858"/>
                </a:solidFill>
                <a:latin typeface="Tahoma"/>
                <a:cs typeface="Tahoma"/>
              </a:rPr>
              <a:t>(Texte,</a:t>
            </a:r>
            <a:r>
              <a:rPr sz="1000" spc="14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000" spc="10" dirty="0">
                <a:solidFill>
                  <a:srgbClr val="484858"/>
                </a:solidFill>
                <a:latin typeface="Tahoma"/>
                <a:cs typeface="Tahoma"/>
              </a:rPr>
              <a:t>Grafiken,</a:t>
            </a:r>
            <a:r>
              <a:rPr sz="1000" spc="14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000" spc="10" dirty="0">
                <a:solidFill>
                  <a:srgbClr val="484858"/>
                </a:solidFill>
                <a:latin typeface="Tahoma"/>
                <a:cs typeface="Tahoma"/>
              </a:rPr>
              <a:t>Inhalte)</a:t>
            </a:r>
            <a:r>
              <a:rPr sz="1000" spc="14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000" spc="10" dirty="0">
                <a:solidFill>
                  <a:srgbClr val="484858"/>
                </a:solidFill>
                <a:latin typeface="Tahoma"/>
                <a:cs typeface="Tahoma"/>
              </a:rPr>
              <a:t>wurde</a:t>
            </a:r>
            <a:r>
              <a:rPr sz="1000" spc="14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000" spc="10" dirty="0">
                <a:solidFill>
                  <a:srgbClr val="484858"/>
                </a:solidFill>
                <a:latin typeface="Tahoma"/>
                <a:cs typeface="Tahoma"/>
              </a:rPr>
              <a:t>von</a:t>
            </a:r>
            <a:r>
              <a:rPr sz="1000" spc="14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000" spc="10" dirty="0">
                <a:solidFill>
                  <a:srgbClr val="484858"/>
                </a:solidFill>
                <a:latin typeface="Tahoma"/>
                <a:cs typeface="Tahoma"/>
              </a:rPr>
              <a:t>Laura</a:t>
            </a:r>
            <a:r>
              <a:rPr sz="1000" spc="14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000" spc="10" dirty="0">
                <a:solidFill>
                  <a:srgbClr val="484858"/>
                </a:solidFill>
                <a:latin typeface="Tahoma"/>
                <a:cs typeface="Tahoma"/>
              </a:rPr>
              <a:t>Hinsche</a:t>
            </a:r>
            <a:r>
              <a:rPr sz="1000" spc="14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000" spc="10" dirty="0">
                <a:solidFill>
                  <a:srgbClr val="484858"/>
                </a:solidFill>
                <a:latin typeface="Tahoma"/>
                <a:cs typeface="Tahoma"/>
              </a:rPr>
              <a:t>und</a:t>
            </a:r>
            <a:r>
              <a:rPr sz="1000" spc="14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000" spc="10" dirty="0">
                <a:solidFill>
                  <a:srgbClr val="484858"/>
                </a:solidFill>
                <a:latin typeface="Tahoma"/>
                <a:cs typeface="Tahoma"/>
              </a:rPr>
              <a:t>Tim</a:t>
            </a:r>
            <a:r>
              <a:rPr sz="1000" spc="14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000" spc="10" dirty="0">
                <a:solidFill>
                  <a:srgbClr val="484858"/>
                </a:solidFill>
                <a:latin typeface="Tahoma"/>
                <a:cs typeface="Tahoma"/>
              </a:rPr>
              <a:t>Tischendorf</a:t>
            </a:r>
            <a:r>
              <a:rPr sz="1000" spc="14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000" spc="-10" dirty="0">
                <a:solidFill>
                  <a:srgbClr val="484858"/>
                </a:solidFill>
                <a:latin typeface="Tahoma"/>
                <a:cs typeface="Tahoma"/>
              </a:rPr>
              <a:t>erstellt </a:t>
            </a:r>
            <a:r>
              <a:rPr sz="1000" spc="20" dirty="0">
                <a:solidFill>
                  <a:srgbClr val="484858"/>
                </a:solidFill>
                <a:latin typeface="Tahoma"/>
                <a:cs typeface="Tahoma"/>
              </a:rPr>
              <a:t>und</a:t>
            </a:r>
            <a:r>
              <a:rPr sz="1000" spc="7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000" spc="20" dirty="0">
                <a:solidFill>
                  <a:srgbClr val="484858"/>
                </a:solidFill>
                <a:latin typeface="Tahoma"/>
                <a:cs typeface="Tahoma"/>
              </a:rPr>
              <a:t>steht</a:t>
            </a:r>
            <a:r>
              <a:rPr sz="1000" spc="6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000" spc="20" dirty="0">
                <a:solidFill>
                  <a:srgbClr val="484858"/>
                </a:solidFill>
                <a:latin typeface="Tahoma"/>
                <a:cs typeface="Tahoma"/>
              </a:rPr>
              <a:t>unter</a:t>
            </a:r>
            <a:r>
              <a:rPr sz="1000" spc="7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000" spc="20" dirty="0">
                <a:solidFill>
                  <a:srgbClr val="484858"/>
                </a:solidFill>
                <a:latin typeface="Tahoma"/>
                <a:cs typeface="Tahoma"/>
              </a:rPr>
              <a:t>der</a:t>
            </a:r>
            <a:r>
              <a:rPr sz="1000" spc="7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000" spc="20" dirty="0">
                <a:solidFill>
                  <a:srgbClr val="484858"/>
                </a:solidFill>
                <a:latin typeface="Tahoma"/>
                <a:cs typeface="Tahoma"/>
              </a:rPr>
              <a:t>Lizenz</a:t>
            </a:r>
            <a:r>
              <a:rPr sz="1000" spc="7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000" spc="20" dirty="0">
                <a:solidFill>
                  <a:srgbClr val="484858"/>
                </a:solidFill>
                <a:latin typeface="Tahoma"/>
                <a:cs typeface="Tahoma"/>
              </a:rPr>
              <a:t>Creative</a:t>
            </a:r>
            <a:r>
              <a:rPr sz="1000" spc="7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000" spc="45" dirty="0">
                <a:solidFill>
                  <a:srgbClr val="484858"/>
                </a:solidFill>
                <a:latin typeface="Tahoma"/>
                <a:cs typeface="Tahoma"/>
              </a:rPr>
              <a:t>Commons</a:t>
            </a:r>
            <a:r>
              <a:rPr sz="1000" spc="7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000" spc="20" dirty="0">
                <a:solidFill>
                  <a:srgbClr val="484858"/>
                </a:solidFill>
                <a:latin typeface="Tahoma"/>
                <a:cs typeface="Tahoma"/>
              </a:rPr>
              <a:t>Namensnennung</a:t>
            </a:r>
            <a:r>
              <a:rPr sz="1000" spc="7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000" spc="20" dirty="0">
                <a:solidFill>
                  <a:srgbClr val="484858"/>
                </a:solidFill>
                <a:latin typeface="Tahoma"/>
                <a:cs typeface="Tahoma"/>
              </a:rPr>
              <a:t>4.0</a:t>
            </a:r>
            <a:r>
              <a:rPr sz="1000" spc="7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000" spc="20" dirty="0">
                <a:solidFill>
                  <a:srgbClr val="484858"/>
                </a:solidFill>
                <a:latin typeface="Tahoma"/>
                <a:cs typeface="Tahoma"/>
              </a:rPr>
              <a:t>International</a:t>
            </a:r>
            <a:r>
              <a:rPr sz="1000" spc="7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000" spc="20" dirty="0">
                <a:solidFill>
                  <a:srgbClr val="484858"/>
                </a:solidFill>
                <a:latin typeface="Tahoma"/>
                <a:cs typeface="Tahoma"/>
              </a:rPr>
              <a:t>(CC</a:t>
            </a:r>
            <a:r>
              <a:rPr sz="1000" spc="7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000" spc="50" dirty="0">
                <a:solidFill>
                  <a:srgbClr val="484858"/>
                </a:solidFill>
                <a:latin typeface="Tahoma"/>
                <a:cs typeface="Tahoma"/>
              </a:rPr>
              <a:t>BY</a:t>
            </a:r>
            <a:r>
              <a:rPr sz="1000" spc="7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000" spc="-10" dirty="0">
                <a:solidFill>
                  <a:srgbClr val="484858"/>
                </a:solidFill>
                <a:latin typeface="Tahoma"/>
                <a:cs typeface="Tahoma"/>
              </a:rPr>
              <a:t>4.0). </a:t>
            </a:r>
            <a:r>
              <a:rPr sz="1000" spc="10" dirty="0">
                <a:solidFill>
                  <a:srgbClr val="484858"/>
                </a:solidFill>
                <a:latin typeface="Tahoma"/>
                <a:cs typeface="Tahoma"/>
              </a:rPr>
              <a:t>Erstellt</a:t>
            </a:r>
            <a:r>
              <a:rPr sz="1000" spc="11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000" spc="10" dirty="0">
                <a:solidFill>
                  <a:srgbClr val="484858"/>
                </a:solidFill>
                <a:latin typeface="Tahoma"/>
                <a:cs typeface="Tahoma"/>
              </a:rPr>
              <a:t>mit</a:t>
            </a:r>
            <a:r>
              <a:rPr sz="1000" spc="11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000" spc="10" dirty="0">
                <a:solidFill>
                  <a:srgbClr val="484858"/>
                </a:solidFill>
                <a:latin typeface="Tahoma"/>
                <a:cs typeface="Tahoma"/>
              </a:rPr>
              <a:t>Unterstützung</a:t>
            </a:r>
            <a:r>
              <a:rPr sz="1000" spc="114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000" spc="10" dirty="0">
                <a:solidFill>
                  <a:srgbClr val="484858"/>
                </a:solidFill>
                <a:latin typeface="Tahoma"/>
                <a:cs typeface="Tahoma"/>
              </a:rPr>
              <a:t>von</a:t>
            </a:r>
            <a:r>
              <a:rPr sz="1000" spc="11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000" spc="50" dirty="0">
                <a:solidFill>
                  <a:srgbClr val="484858"/>
                </a:solidFill>
                <a:latin typeface="Tahoma"/>
                <a:cs typeface="Tahoma"/>
              </a:rPr>
              <a:t>Gamma</a:t>
            </a:r>
            <a:r>
              <a:rPr sz="1000" spc="11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000" spc="-10" dirty="0">
                <a:solidFill>
                  <a:srgbClr val="484858"/>
                </a:solidFill>
                <a:latin typeface="Tahoma"/>
                <a:cs typeface="Tahoma"/>
              </a:rPr>
              <a:t>(gamma.app).</a:t>
            </a:r>
            <a:br>
              <a:rPr lang="de-DE" sz="1000" dirty="0">
                <a:latin typeface="Tahoma"/>
                <a:cs typeface="Tahoma"/>
              </a:rPr>
            </a:br>
            <a:r>
              <a:rPr sz="1000" spc="10" dirty="0">
                <a:solidFill>
                  <a:srgbClr val="484858"/>
                </a:solidFill>
                <a:latin typeface="Tahoma"/>
                <a:cs typeface="Tahoma"/>
              </a:rPr>
              <a:t>Lizenzdetails:</a:t>
            </a:r>
            <a:r>
              <a:rPr lang="de-DE" sz="1000" spc="35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000" spc="-10" dirty="0">
                <a:solidFill>
                  <a:srgbClr val="484858"/>
                </a:solidFill>
                <a:latin typeface="Tahoma"/>
                <a:cs typeface="Tahoma"/>
              </a:rPr>
              <a:t>https://creativecommons.org/licenses/by/4.0/</a:t>
            </a:r>
            <a:endParaRPr sz="1000" dirty="0">
              <a:latin typeface="Tahoma"/>
              <a:cs typeface="Tahoma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-12"/>
            <a:ext cx="11430000" cy="7982584"/>
          </a:xfrm>
          <a:custGeom>
            <a:avLst/>
            <a:gdLst/>
            <a:ahLst/>
            <a:cxnLst/>
            <a:rect l="l" t="t" r="r" b="b"/>
            <a:pathLst>
              <a:path w="11430000" h="7982584">
                <a:moveTo>
                  <a:pt x="11430000" y="0"/>
                </a:moveTo>
                <a:lnTo>
                  <a:pt x="0" y="0"/>
                </a:lnTo>
                <a:lnTo>
                  <a:pt x="0" y="7981962"/>
                </a:lnTo>
                <a:lnTo>
                  <a:pt x="11430000" y="7981962"/>
                </a:lnTo>
                <a:lnTo>
                  <a:pt x="11430000" y="0"/>
                </a:lnTo>
                <a:close/>
              </a:path>
            </a:pathLst>
          </a:custGeom>
          <a:solidFill>
            <a:srgbClr val="FAF9FF">
              <a:alpha val="850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587755" y="455930"/>
            <a:ext cx="6179820" cy="5359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250" dirty="0">
                <a:solidFill>
                  <a:srgbClr val="3E3BCF"/>
                </a:solidFill>
                <a:latin typeface="Book Antiqua"/>
                <a:cs typeface="Book Antiqua"/>
              </a:rPr>
              <a:t>Grundlagen</a:t>
            </a:r>
            <a:r>
              <a:rPr spc="-20" dirty="0">
                <a:solidFill>
                  <a:srgbClr val="3E3BCF"/>
                </a:solidFill>
                <a:latin typeface="Book Antiqua"/>
                <a:cs typeface="Book Antiqua"/>
              </a:rPr>
              <a:t> </a:t>
            </a:r>
            <a:r>
              <a:rPr spc="190" dirty="0">
                <a:solidFill>
                  <a:srgbClr val="3E3BCF"/>
                </a:solidFill>
                <a:latin typeface="Book Antiqua"/>
                <a:cs typeface="Book Antiqua"/>
              </a:rPr>
              <a:t>digitaler</a:t>
            </a:r>
            <a:r>
              <a:rPr spc="-85" dirty="0">
                <a:solidFill>
                  <a:srgbClr val="3E3BCF"/>
                </a:solidFill>
                <a:latin typeface="Book Antiqua"/>
                <a:cs typeface="Book Antiqua"/>
              </a:rPr>
              <a:t> </a:t>
            </a:r>
            <a:r>
              <a:rPr spc="190" dirty="0">
                <a:solidFill>
                  <a:srgbClr val="3E3BCF"/>
                </a:solidFill>
                <a:latin typeface="Book Antiqua"/>
                <a:cs typeface="Book Antiqua"/>
              </a:rPr>
              <a:t>Inhalte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1058672" y="1444244"/>
            <a:ext cx="2748280" cy="55454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1068705" algn="l"/>
              </a:tabLst>
            </a:pPr>
            <a:r>
              <a:rPr sz="1650" spc="60" dirty="0">
                <a:solidFill>
                  <a:srgbClr val="484858"/>
                </a:solidFill>
                <a:latin typeface="Book Antiqua"/>
                <a:cs typeface="Book Antiqua"/>
              </a:rPr>
              <a:t>Digitale</a:t>
            </a:r>
            <a:r>
              <a:rPr lang="de-DE" sz="1650" dirty="0">
                <a:solidFill>
                  <a:srgbClr val="484858"/>
                </a:solidFill>
                <a:latin typeface="Book Antiqua"/>
                <a:cs typeface="Book Antiqua"/>
              </a:rPr>
              <a:t> </a:t>
            </a:r>
            <a:r>
              <a:rPr sz="1650" spc="60" dirty="0">
                <a:solidFill>
                  <a:srgbClr val="484858"/>
                </a:solidFill>
                <a:latin typeface="Book Antiqua"/>
                <a:cs typeface="Book Antiqua"/>
              </a:rPr>
              <a:t>Inhaltsformen</a:t>
            </a:r>
            <a:endParaRPr sz="1650" dirty="0">
              <a:latin typeface="Book Antiqua"/>
              <a:cs typeface="Book Antiqua"/>
            </a:endParaRPr>
          </a:p>
          <a:p>
            <a:pPr marL="12700" marR="5080">
              <a:lnSpc>
                <a:spcPct val="133300"/>
              </a:lnSpc>
              <a:spcBef>
                <a:spcPts val="450"/>
              </a:spcBef>
            </a:pP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Texte,</a:t>
            </a:r>
            <a:r>
              <a:rPr sz="1350" spc="7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Audiodateien,</a:t>
            </a:r>
            <a:r>
              <a:rPr sz="1350" spc="6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Videos</a:t>
            </a:r>
            <a:r>
              <a:rPr sz="1350" spc="6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spc="-25" dirty="0">
                <a:solidFill>
                  <a:srgbClr val="484858"/>
                </a:solidFill>
                <a:latin typeface="Tahoma"/>
                <a:cs typeface="Tahoma"/>
              </a:rPr>
              <a:t>und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Bilder</a:t>
            </a:r>
            <a:r>
              <a:rPr sz="1350" spc="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spc="50" dirty="0">
                <a:solidFill>
                  <a:srgbClr val="484858"/>
                </a:solidFill>
                <a:latin typeface="Tahoma"/>
                <a:cs typeface="Tahoma"/>
              </a:rPr>
              <a:t>bilden</a:t>
            </a:r>
            <a:r>
              <a:rPr sz="1350" spc="1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spc="50" dirty="0">
                <a:solidFill>
                  <a:srgbClr val="484858"/>
                </a:solidFill>
                <a:latin typeface="Tahoma"/>
                <a:cs typeface="Tahoma"/>
              </a:rPr>
              <a:t>die</a:t>
            </a:r>
            <a:r>
              <a:rPr sz="1350" spc="-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spc="50" dirty="0">
                <a:solidFill>
                  <a:srgbClr val="484858"/>
                </a:solidFill>
                <a:latin typeface="Tahoma"/>
                <a:cs typeface="Tahoma"/>
              </a:rPr>
              <a:t>Basis</a:t>
            </a:r>
            <a:r>
              <a:rPr sz="1350" spc="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spc="35" dirty="0">
                <a:solidFill>
                  <a:srgbClr val="484858"/>
                </a:solidFill>
                <a:latin typeface="Tahoma"/>
                <a:cs typeface="Tahoma"/>
              </a:rPr>
              <a:t>digitaler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Medien</a:t>
            </a:r>
            <a:r>
              <a:rPr sz="1350" spc="8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in</a:t>
            </a:r>
            <a:r>
              <a:rPr sz="1350" spc="9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der</a:t>
            </a:r>
            <a:r>
              <a:rPr sz="1350" spc="8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Lehre.</a:t>
            </a:r>
            <a:r>
              <a:rPr sz="1350" spc="8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Texte</a:t>
            </a:r>
            <a:r>
              <a:rPr sz="1350" spc="8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spc="-10" dirty="0">
                <a:solidFill>
                  <a:srgbClr val="484858"/>
                </a:solidFill>
                <a:latin typeface="Tahoma"/>
                <a:cs typeface="Tahoma"/>
              </a:rPr>
              <a:t>können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beispielsweise</a:t>
            </a:r>
            <a:r>
              <a:rPr sz="1350" spc="25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kurze,</a:t>
            </a:r>
            <a:r>
              <a:rPr sz="1350" spc="24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spc="-10" dirty="0">
                <a:solidFill>
                  <a:srgbClr val="484858"/>
                </a:solidFill>
                <a:latin typeface="Tahoma"/>
                <a:cs typeface="Tahoma"/>
              </a:rPr>
              <a:t>prägnante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Erklärungen,</a:t>
            </a:r>
            <a:r>
              <a:rPr sz="1350" spc="31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spc="-10" dirty="0">
                <a:solidFill>
                  <a:srgbClr val="484858"/>
                </a:solidFill>
                <a:latin typeface="Tahoma"/>
                <a:cs typeface="Tahoma"/>
              </a:rPr>
              <a:t>detaillierte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Beschreibungen</a:t>
            </a:r>
            <a:r>
              <a:rPr sz="1350" spc="254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von</a:t>
            </a:r>
            <a:r>
              <a:rPr sz="1350" spc="254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spc="-10" dirty="0">
                <a:solidFill>
                  <a:srgbClr val="484858"/>
                </a:solidFill>
                <a:latin typeface="Tahoma"/>
                <a:cs typeface="Tahoma"/>
              </a:rPr>
              <a:t>Vorgängen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oder</a:t>
            </a:r>
            <a:r>
              <a:rPr sz="1350" spc="17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Fallbeispiele</a:t>
            </a:r>
            <a:r>
              <a:rPr sz="1350" spc="18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sein.</a:t>
            </a:r>
            <a:r>
              <a:rPr sz="1350" spc="17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spc="-10" dirty="0">
                <a:solidFill>
                  <a:srgbClr val="484858"/>
                </a:solidFill>
                <a:latin typeface="Tahoma"/>
                <a:cs typeface="Tahoma"/>
              </a:rPr>
              <a:t>Audio-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Dateien</a:t>
            </a:r>
            <a:r>
              <a:rPr sz="1350" spc="17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eignen</a:t>
            </a:r>
            <a:r>
              <a:rPr sz="1350" spc="17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sich</a:t>
            </a:r>
            <a:r>
              <a:rPr sz="1350" spc="17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spc="-10" dirty="0">
                <a:solidFill>
                  <a:srgbClr val="484858"/>
                </a:solidFill>
                <a:latin typeface="Tahoma"/>
                <a:cs typeface="Tahoma"/>
              </a:rPr>
              <a:t>hervorragend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für</a:t>
            </a:r>
            <a:r>
              <a:rPr sz="1350" spc="23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Vorlesungen,</a:t>
            </a:r>
            <a:r>
              <a:rPr sz="1350" spc="23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Interviews</a:t>
            </a:r>
            <a:r>
              <a:rPr sz="1350" spc="24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spc="-20" dirty="0">
                <a:solidFill>
                  <a:srgbClr val="484858"/>
                </a:solidFill>
                <a:latin typeface="Tahoma"/>
                <a:cs typeface="Tahoma"/>
              </a:rPr>
              <a:t>oder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Erläuterungen</a:t>
            </a:r>
            <a:r>
              <a:rPr sz="1350" spc="35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spc="-10" dirty="0">
                <a:solidFill>
                  <a:srgbClr val="484858"/>
                </a:solidFill>
                <a:latin typeface="Tahoma"/>
                <a:cs typeface="Tahoma"/>
              </a:rPr>
              <a:t>komplexer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Sachverhalte.</a:t>
            </a:r>
            <a:r>
              <a:rPr sz="1350" spc="254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Videos</a:t>
            </a:r>
            <a:r>
              <a:rPr sz="1350" spc="254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spc="-10" dirty="0">
                <a:solidFill>
                  <a:srgbClr val="484858"/>
                </a:solidFill>
                <a:latin typeface="Tahoma"/>
                <a:cs typeface="Tahoma"/>
              </a:rPr>
              <a:t>ermöglichen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eine</a:t>
            </a:r>
            <a:r>
              <a:rPr sz="1350" spc="12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spc="-10" dirty="0">
                <a:solidFill>
                  <a:srgbClr val="484858"/>
                </a:solidFill>
                <a:latin typeface="Tahoma"/>
                <a:cs typeface="Tahoma"/>
              </a:rPr>
              <a:t>dynamischere </a:t>
            </a:r>
            <a:r>
              <a:rPr sz="1350" spc="10" dirty="0">
                <a:solidFill>
                  <a:srgbClr val="484858"/>
                </a:solidFill>
                <a:latin typeface="Tahoma"/>
                <a:cs typeface="Tahoma"/>
              </a:rPr>
              <a:t>Wissensvermittlung</a:t>
            </a:r>
            <a:r>
              <a:rPr sz="1350" spc="31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spc="-10" dirty="0">
                <a:solidFill>
                  <a:srgbClr val="484858"/>
                </a:solidFill>
                <a:latin typeface="Tahoma"/>
                <a:cs typeface="Tahoma"/>
              </a:rPr>
              <a:t>durch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Demonstra</a:t>
            </a:r>
            <a:r>
              <a:rPr lang="de-DE" sz="1350" dirty="0">
                <a:solidFill>
                  <a:srgbClr val="484858"/>
                </a:solidFill>
                <a:latin typeface="Tahoma"/>
                <a:cs typeface="Tahoma"/>
              </a:rPr>
              <a:t>-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tionen,</a:t>
            </a:r>
            <a:r>
              <a:rPr sz="1350" spc="44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spc="-10" dirty="0">
                <a:solidFill>
                  <a:srgbClr val="484858"/>
                </a:solidFill>
                <a:latin typeface="Tahoma"/>
                <a:cs typeface="Tahoma"/>
              </a:rPr>
              <a:t>Simulationen </a:t>
            </a:r>
            <a:r>
              <a:rPr sz="1350" spc="10" dirty="0">
                <a:solidFill>
                  <a:srgbClr val="484858"/>
                </a:solidFill>
                <a:latin typeface="Tahoma"/>
                <a:cs typeface="Tahoma"/>
              </a:rPr>
              <a:t>oder</a:t>
            </a:r>
            <a:r>
              <a:rPr sz="1350" spc="22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spc="10" dirty="0">
                <a:solidFill>
                  <a:srgbClr val="484858"/>
                </a:solidFill>
                <a:latin typeface="Tahoma"/>
                <a:cs typeface="Tahoma"/>
              </a:rPr>
              <a:t>Patientenbefragungen.</a:t>
            </a:r>
            <a:r>
              <a:rPr sz="1350" spc="23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spc="-10" dirty="0">
                <a:solidFill>
                  <a:srgbClr val="484858"/>
                </a:solidFill>
                <a:latin typeface="Tahoma"/>
                <a:cs typeface="Tahoma"/>
              </a:rPr>
              <a:t>Bilder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visualisieren</a:t>
            </a:r>
            <a:r>
              <a:rPr sz="1350" spc="30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spc="-10" dirty="0">
                <a:solidFill>
                  <a:srgbClr val="484858"/>
                </a:solidFill>
                <a:latin typeface="Tahoma"/>
                <a:cs typeface="Tahoma"/>
              </a:rPr>
              <a:t>komplexe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Zusammenhänge,</a:t>
            </a:r>
            <a:r>
              <a:rPr sz="1350" spc="45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spc="-10" dirty="0">
                <a:solidFill>
                  <a:srgbClr val="484858"/>
                </a:solidFill>
                <a:latin typeface="Tahoma"/>
                <a:cs typeface="Tahoma"/>
              </a:rPr>
              <a:t>anatomische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Strukturen</a:t>
            </a:r>
            <a:r>
              <a:rPr sz="1350" spc="19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oder</a:t>
            </a:r>
            <a:r>
              <a:rPr sz="1350" spc="20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spc="-10" dirty="0">
                <a:solidFill>
                  <a:srgbClr val="484858"/>
                </a:solidFill>
                <a:latin typeface="Tahoma"/>
                <a:cs typeface="Tahoma"/>
              </a:rPr>
              <a:t>medizinische Geräte.</a:t>
            </a:r>
            <a:endParaRPr sz="1350" dirty="0">
              <a:latin typeface="Tahoma"/>
              <a:cs typeface="Tahoma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4525009" y="1443482"/>
            <a:ext cx="2806700" cy="530796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50" spc="155" dirty="0">
                <a:solidFill>
                  <a:srgbClr val="484858"/>
                </a:solidFill>
                <a:latin typeface="Book Antiqua"/>
                <a:cs typeface="Book Antiqua"/>
              </a:rPr>
              <a:t>Wichtige</a:t>
            </a:r>
            <a:r>
              <a:rPr lang="de-DE" sz="1650" dirty="0">
                <a:solidFill>
                  <a:srgbClr val="484858"/>
                </a:solidFill>
                <a:latin typeface="Book Antiqua"/>
                <a:cs typeface="Book Antiqua"/>
              </a:rPr>
              <a:t> </a:t>
            </a:r>
            <a:r>
              <a:rPr sz="1650" spc="135" dirty="0">
                <a:solidFill>
                  <a:srgbClr val="484858"/>
                </a:solidFill>
                <a:latin typeface="Book Antiqua"/>
                <a:cs typeface="Book Antiqua"/>
              </a:rPr>
              <a:t>Dateiformate</a:t>
            </a:r>
            <a:endParaRPr sz="1650" dirty="0">
              <a:latin typeface="Book Antiqua"/>
              <a:cs typeface="Book Antiqua"/>
            </a:endParaRPr>
          </a:p>
          <a:p>
            <a:pPr marL="12700" marR="5080">
              <a:lnSpc>
                <a:spcPct val="133700"/>
              </a:lnSpc>
              <a:spcBef>
                <a:spcPts val="630"/>
              </a:spcBef>
            </a:pPr>
            <a:r>
              <a:rPr sz="1350" spc="10" dirty="0">
                <a:solidFill>
                  <a:srgbClr val="484858"/>
                </a:solidFill>
                <a:latin typeface="Tahoma"/>
                <a:cs typeface="Tahoma"/>
              </a:rPr>
              <a:t>.docx</a:t>
            </a:r>
            <a:r>
              <a:rPr sz="1350" spc="9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spc="10" dirty="0">
                <a:solidFill>
                  <a:srgbClr val="484858"/>
                </a:solidFill>
                <a:latin typeface="Tahoma"/>
                <a:cs typeface="Tahoma"/>
              </a:rPr>
              <a:t>für</a:t>
            </a:r>
            <a:r>
              <a:rPr sz="1350" spc="9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spc="10" dirty="0">
                <a:solidFill>
                  <a:srgbClr val="484858"/>
                </a:solidFill>
                <a:latin typeface="Tahoma"/>
                <a:cs typeface="Tahoma"/>
              </a:rPr>
              <a:t>die</a:t>
            </a:r>
            <a:r>
              <a:rPr sz="1350" spc="9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spc="10" dirty="0">
                <a:solidFill>
                  <a:srgbClr val="484858"/>
                </a:solidFill>
                <a:latin typeface="Tahoma"/>
                <a:cs typeface="Tahoma"/>
              </a:rPr>
              <a:t>Zusammenarbeit,</a:t>
            </a:r>
            <a:r>
              <a:rPr sz="1350" spc="8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spc="-20" dirty="0">
                <a:solidFill>
                  <a:srgbClr val="484858"/>
                </a:solidFill>
                <a:latin typeface="Tahoma"/>
                <a:cs typeface="Tahoma"/>
              </a:rPr>
              <a:t>.pdf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für</a:t>
            </a:r>
            <a:r>
              <a:rPr sz="1350" spc="16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die</a:t>
            </a:r>
            <a:r>
              <a:rPr sz="1350" spc="16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Archivierung</a:t>
            </a:r>
            <a:r>
              <a:rPr sz="1350" spc="16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spc="-25" dirty="0">
                <a:solidFill>
                  <a:srgbClr val="484858"/>
                </a:solidFill>
                <a:latin typeface="Tahoma"/>
                <a:cs typeface="Tahoma"/>
              </a:rPr>
              <a:t>und</a:t>
            </a:r>
            <a:r>
              <a:rPr sz="1350" spc="50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dauerhafte</a:t>
            </a:r>
            <a:r>
              <a:rPr sz="1350" spc="28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Darstellung.</a:t>
            </a:r>
            <a:r>
              <a:rPr sz="1350" spc="29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spc="-10" dirty="0">
                <a:solidFill>
                  <a:srgbClr val="484858"/>
                </a:solidFill>
                <a:latin typeface="Tahoma"/>
                <a:cs typeface="Tahoma"/>
              </a:rPr>
              <a:t>.docx-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Dateien</a:t>
            </a:r>
            <a:r>
              <a:rPr sz="1350" spc="17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bieten</a:t>
            </a:r>
            <a:r>
              <a:rPr sz="1350" spc="17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die</a:t>
            </a:r>
            <a:r>
              <a:rPr sz="1350" spc="17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Möglichkeit</a:t>
            </a:r>
            <a:r>
              <a:rPr sz="1350" spc="17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spc="-25" dirty="0">
                <a:solidFill>
                  <a:srgbClr val="484858"/>
                </a:solidFill>
                <a:latin typeface="Tahoma"/>
                <a:cs typeface="Tahoma"/>
              </a:rPr>
              <a:t>zur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gemeinsamen</a:t>
            </a:r>
            <a:r>
              <a:rPr sz="1350" spc="31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Bearbeitung</a:t>
            </a:r>
            <a:r>
              <a:rPr sz="1350" spc="30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spc="-25" dirty="0">
                <a:solidFill>
                  <a:srgbClr val="484858"/>
                </a:solidFill>
                <a:latin typeface="Tahoma"/>
                <a:cs typeface="Tahoma"/>
              </a:rPr>
              <a:t>und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Versionierung</a:t>
            </a:r>
            <a:r>
              <a:rPr sz="1350" spc="21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von</a:t>
            </a:r>
            <a:r>
              <a:rPr sz="1350" spc="21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spc="-10" dirty="0">
                <a:solidFill>
                  <a:srgbClr val="484858"/>
                </a:solidFill>
                <a:latin typeface="Tahoma"/>
                <a:cs typeface="Tahoma"/>
              </a:rPr>
              <a:t>Dokumenten.</a:t>
            </a:r>
            <a:endParaRPr sz="1350" dirty="0">
              <a:latin typeface="Tahoma"/>
              <a:cs typeface="Tahoma"/>
            </a:endParaRPr>
          </a:p>
          <a:p>
            <a:pPr marL="12700" marR="43180">
              <a:lnSpc>
                <a:spcPct val="133700"/>
              </a:lnSpc>
            </a:pP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PDFs</a:t>
            </a:r>
            <a:r>
              <a:rPr sz="1350" spc="24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gewährleisten</a:t>
            </a:r>
            <a:r>
              <a:rPr sz="1350" spc="25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hingegen</a:t>
            </a:r>
            <a:r>
              <a:rPr sz="1350" spc="25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spc="-20" dirty="0">
                <a:solidFill>
                  <a:srgbClr val="484858"/>
                </a:solidFill>
                <a:latin typeface="Tahoma"/>
                <a:cs typeface="Tahoma"/>
              </a:rPr>
              <a:t>eine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konsistente</a:t>
            </a:r>
            <a:r>
              <a:rPr sz="1350" spc="29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Darstellung</a:t>
            </a:r>
            <a:r>
              <a:rPr sz="1350" spc="29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lang="de-DE" sz="1350" spc="-20" dirty="0">
                <a:solidFill>
                  <a:srgbClr val="484858"/>
                </a:solidFill>
                <a:latin typeface="Tahoma"/>
                <a:cs typeface="Tahoma"/>
              </a:rPr>
              <a:t>auf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verschiedene</a:t>
            </a:r>
            <a:r>
              <a:rPr lang="de-DE" sz="1350" dirty="0" err="1">
                <a:solidFill>
                  <a:srgbClr val="484858"/>
                </a:solidFill>
                <a:latin typeface="Tahoma"/>
                <a:cs typeface="Tahoma"/>
              </a:rPr>
              <a:t>n</a:t>
            </a:r>
            <a:r>
              <a:rPr sz="1350" spc="25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Geräte</a:t>
            </a:r>
            <a:r>
              <a:rPr lang="de-DE" sz="1350" dirty="0" err="1">
                <a:solidFill>
                  <a:srgbClr val="484858"/>
                </a:solidFill>
                <a:latin typeface="Tahoma"/>
                <a:cs typeface="Tahoma"/>
              </a:rPr>
              <a:t>n</a:t>
            </a:r>
            <a:r>
              <a:rPr sz="1350" spc="25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spc="-25" dirty="0">
                <a:solidFill>
                  <a:srgbClr val="484858"/>
                </a:solidFill>
                <a:latin typeface="Tahoma"/>
                <a:cs typeface="Tahoma"/>
              </a:rPr>
              <a:t>und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Plattformen,</a:t>
            </a:r>
            <a:r>
              <a:rPr sz="1350" spc="24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besonders</a:t>
            </a:r>
            <a:r>
              <a:rPr sz="1350" spc="24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wichtig</a:t>
            </a:r>
            <a:r>
              <a:rPr sz="1350" spc="24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spc="-25" dirty="0">
                <a:solidFill>
                  <a:srgbClr val="484858"/>
                </a:solidFill>
                <a:latin typeface="Tahoma"/>
                <a:cs typeface="Tahoma"/>
              </a:rPr>
              <a:t>für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den</a:t>
            </a:r>
            <a:r>
              <a:rPr sz="1350" spc="20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langfristigen</a:t>
            </a:r>
            <a:r>
              <a:rPr sz="1350" spc="204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Zugriff</a:t>
            </a:r>
            <a:r>
              <a:rPr sz="1350" spc="21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spc="-25" dirty="0">
                <a:solidFill>
                  <a:srgbClr val="484858"/>
                </a:solidFill>
                <a:latin typeface="Tahoma"/>
                <a:cs typeface="Tahoma"/>
              </a:rPr>
              <a:t>auf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Lernmaterialien.</a:t>
            </a:r>
            <a:r>
              <a:rPr sz="1350" spc="27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Weitere</a:t>
            </a:r>
            <a:r>
              <a:rPr sz="1350" spc="28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spc="-10" dirty="0">
                <a:solidFill>
                  <a:srgbClr val="484858"/>
                </a:solidFill>
                <a:latin typeface="Tahoma"/>
                <a:cs typeface="Tahoma"/>
              </a:rPr>
              <a:t>relevante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Formate</a:t>
            </a:r>
            <a:r>
              <a:rPr sz="1350" spc="22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sind</a:t>
            </a:r>
            <a:r>
              <a:rPr sz="1350" spc="21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beispielsweise</a:t>
            </a:r>
            <a:r>
              <a:rPr sz="1350" spc="22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spc="-25" dirty="0">
                <a:solidFill>
                  <a:srgbClr val="484858"/>
                </a:solidFill>
                <a:latin typeface="Tahoma"/>
                <a:cs typeface="Tahoma"/>
              </a:rPr>
              <a:t>MP3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für</a:t>
            </a:r>
            <a:r>
              <a:rPr sz="1350" spc="15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Audiodateien,</a:t>
            </a:r>
            <a:r>
              <a:rPr sz="1350" spc="16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MP4</a:t>
            </a:r>
            <a:r>
              <a:rPr sz="1350" spc="16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für</a:t>
            </a:r>
            <a:r>
              <a:rPr sz="1350" spc="15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spc="-10" dirty="0">
                <a:solidFill>
                  <a:srgbClr val="484858"/>
                </a:solidFill>
                <a:latin typeface="Tahoma"/>
                <a:cs typeface="Tahoma"/>
              </a:rPr>
              <a:t>Videos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und</a:t>
            </a:r>
            <a:r>
              <a:rPr sz="1350" spc="14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JPG/PNG</a:t>
            </a:r>
            <a:r>
              <a:rPr sz="1350" spc="14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für</a:t>
            </a:r>
            <a:r>
              <a:rPr sz="1350" spc="14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Bilder.</a:t>
            </a:r>
            <a:r>
              <a:rPr sz="1350" spc="14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Die</a:t>
            </a:r>
            <a:r>
              <a:rPr sz="1350" spc="14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spc="-20" dirty="0">
                <a:solidFill>
                  <a:srgbClr val="484858"/>
                </a:solidFill>
                <a:latin typeface="Tahoma"/>
                <a:cs typeface="Tahoma"/>
              </a:rPr>
              <a:t>Wahl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des</a:t>
            </a:r>
            <a:r>
              <a:rPr sz="1350" spc="14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Formats</a:t>
            </a:r>
            <a:r>
              <a:rPr sz="1350" spc="15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hängt</a:t>
            </a:r>
            <a:r>
              <a:rPr sz="1350" spc="15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stark</a:t>
            </a:r>
            <a:r>
              <a:rPr sz="1350" spc="15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spc="-25" dirty="0">
                <a:solidFill>
                  <a:srgbClr val="484858"/>
                </a:solidFill>
                <a:latin typeface="Tahoma"/>
                <a:cs typeface="Tahoma"/>
              </a:rPr>
              <a:t>vom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jeweiligen</a:t>
            </a:r>
            <a:r>
              <a:rPr sz="1350" spc="204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Inhalt</a:t>
            </a:r>
            <a:r>
              <a:rPr sz="1350" spc="20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spc="-25" dirty="0">
                <a:solidFill>
                  <a:srgbClr val="484858"/>
                </a:solidFill>
                <a:latin typeface="Tahoma"/>
                <a:cs typeface="Tahoma"/>
              </a:rPr>
              <a:t>und </a:t>
            </a:r>
            <a:r>
              <a:rPr sz="1350" spc="10" dirty="0">
                <a:solidFill>
                  <a:srgbClr val="484858"/>
                </a:solidFill>
                <a:latin typeface="Tahoma"/>
                <a:cs typeface="Tahoma"/>
              </a:rPr>
              <a:t>Verwendungszweck</a:t>
            </a:r>
            <a:r>
              <a:rPr sz="1350" spc="34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spc="-25" dirty="0">
                <a:solidFill>
                  <a:srgbClr val="484858"/>
                </a:solidFill>
                <a:latin typeface="Tahoma"/>
                <a:cs typeface="Tahoma"/>
              </a:rPr>
              <a:t>ab.</a:t>
            </a:r>
            <a:endParaRPr sz="1350" dirty="0">
              <a:latin typeface="Tahoma"/>
              <a:cs typeface="Tahoma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7992871" y="1443482"/>
            <a:ext cx="2803525" cy="561331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50" spc="110" dirty="0">
                <a:solidFill>
                  <a:srgbClr val="484858"/>
                </a:solidFill>
                <a:latin typeface="Book Antiqua"/>
                <a:cs typeface="Book Antiqua"/>
              </a:rPr>
              <a:t>Barrierefreiheit</a:t>
            </a:r>
            <a:endParaRPr sz="1650" dirty="0">
              <a:latin typeface="Book Antiqua"/>
              <a:cs typeface="Book Antiqua"/>
            </a:endParaRPr>
          </a:p>
          <a:p>
            <a:pPr marL="12700" marR="5080">
              <a:lnSpc>
                <a:spcPct val="133700"/>
              </a:lnSpc>
              <a:spcBef>
                <a:spcPts val="630"/>
              </a:spcBef>
            </a:pP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Klare</a:t>
            </a:r>
            <a:r>
              <a:rPr sz="1350" spc="22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Schriftarten</a:t>
            </a:r>
            <a:r>
              <a:rPr sz="1350" spc="22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und</a:t>
            </a:r>
            <a:r>
              <a:rPr sz="1350" spc="22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ALT-</a:t>
            </a:r>
            <a:r>
              <a:rPr sz="1350" spc="-10" dirty="0">
                <a:solidFill>
                  <a:srgbClr val="484858"/>
                </a:solidFill>
                <a:latin typeface="Tahoma"/>
                <a:cs typeface="Tahoma"/>
              </a:rPr>
              <a:t>Texte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ermöglichen</a:t>
            </a:r>
            <a:r>
              <a:rPr sz="1350" spc="29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spc="-10" dirty="0">
                <a:solidFill>
                  <a:srgbClr val="484858"/>
                </a:solidFill>
                <a:latin typeface="Tahoma"/>
                <a:cs typeface="Tahoma"/>
              </a:rPr>
              <a:t>inklusive </a:t>
            </a:r>
            <a:r>
              <a:rPr sz="1350" spc="10" dirty="0">
                <a:solidFill>
                  <a:srgbClr val="484858"/>
                </a:solidFill>
                <a:latin typeface="Tahoma"/>
                <a:cs typeface="Tahoma"/>
              </a:rPr>
              <a:t>Bildungs</a:t>
            </a:r>
            <a:r>
              <a:rPr lang="de-DE" sz="1350" spc="10" dirty="0">
                <a:solidFill>
                  <a:srgbClr val="484858"/>
                </a:solidFill>
                <a:latin typeface="Tahoma"/>
                <a:cs typeface="Tahoma"/>
              </a:rPr>
              <a:t>-</a:t>
            </a:r>
            <a:r>
              <a:rPr sz="1350" spc="10" dirty="0">
                <a:solidFill>
                  <a:srgbClr val="484858"/>
                </a:solidFill>
                <a:latin typeface="Tahoma"/>
                <a:cs typeface="Tahoma"/>
              </a:rPr>
              <a:t>erfahrungen.</a:t>
            </a:r>
            <a:r>
              <a:rPr sz="1350" spc="16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spc="10" dirty="0">
                <a:solidFill>
                  <a:srgbClr val="484858"/>
                </a:solidFill>
                <a:latin typeface="Tahoma"/>
                <a:cs typeface="Tahoma"/>
              </a:rPr>
              <a:t>Die</a:t>
            </a:r>
            <a:r>
              <a:rPr sz="1350" spc="17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spc="10" dirty="0">
                <a:solidFill>
                  <a:srgbClr val="484858"/>
                </a:solidFill>
                <a:latin typeface="Tahoma"/>
                <a:cs typeface="Tahoma"/>
              </a:rPr>
              <a:t>Wahl</a:t>
            </a:r>
            <a:r>
              <a:rPr sz="1350" spc="17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spc="-25" dirty="0">
                <a:solidFill>
                  <a:srgbClr val="484858"/>
                </a:solidFill>
                <a:latin typeface="Tahoma"/>
                <a:cs typeface="Tahoma"/>
              </a:rPr>
              <a:t>der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Schriftart</a:t>
            </a:r>
            <a:r>
              <a:rPr sz="1350" spc="13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sollte</a:t>
            </a:r>
            <a:r>
              <a:rPr sz="1350" spc="14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auf</a:t>
            </a:r>
            <a:r>
              <a:rPr sz="1350" spc="14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eine</a:t>
            </a:r>
            <a:r>
              <a:rPr sz="1350" spc="14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spc="-20" dirty="0">
                <a:solidFill>
                  <a:srgbClr val="484858"/>
                </a:solidFill>
                <a:latin typeface="Tahoma"/>
                <a:cs typeface="Tahoma"/>
              </a:rPr>
              <a:t>gute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Lesbarkeit</a:t>
            </a:r>
            <a:r>
              <a:rPr sz="1350" spc="22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ausgerichtet</a:t>
            </a:r>
            <a:r>
              <a:rPr sz="1350" spc="22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sein,</a:t>
            </a:r>
            <a:r>
              <a:rPr sz="1350" spc="21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spc="-20" dirty="0">
                <a:solidFill>
                  <a:srgbClr val="484858"/>
                </a:solidFill>
                <a:latin typeface="Tahoma"/>
                <a:cs typeface="Tahoma"/>
              </a:rPr>
              <a:t>z.</a:t>
            </a:r>
            <a:r>
              <a:rPr lang="de-DE" sz="1350" spc="-20" dirty="0">
                <a:solidFill>
                  <a:srgbClr val="484858"/>
                </a:solidFill>
                <a:latin typeface="Tahoma"/>
                <a:cs typeface="Tahoma"/>
              </a:rPr>
              <a:t> </a:t>
            </a:r>
            <a:r>
              <a:rPr sz="1350" spc="-20" dirty="0">
                <a:solidFill>
                  <a:srgbClr val="484858"/>
                </a:solidFill>
                <a:latin typeface="Tahoma"/>
                <a:cs typeface="Tahoma"/>
              </a:rPr>
              <a:t>B.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Arial</a:t>
            </a:r>
            <a:r>
              <a:rPr sz="1350" spc="15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oder</a:t>
            </a:r>
            <a:r>
              <a:rPr sz="1350" spc="15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Times</a:t>
            </a:r>
            <a:r>
              <a:rPr sz="1350" spc="14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New</a:t>
            </a:r>
            <a:r>
              <a:rPr sz="1350" spc="15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Roman.</a:t>
            </a:r>
            <a:r>
              <a:rPr sz="1350" spc="14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spc="-25" dirty="0">
                <a:solidFill>
                  <a:srgbClr val="484858"/>
                </a:solidFill>
                <a:latin typeface="Tahoma"/>
                <a:cs typeface="Tahoma"/>
              </a:rPr>
              <a:t>Die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Schriftgröße</a:t>
            </a:r>
            <a:r>
              <a:rPr sz="1350" spc="21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sollte</a:t>
            </a:r>
            <a:r>
              <a:rPr sz="1350" spc="22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spc="-10" dirty="0">
                <a:solidFill>
                  <a:srgbClr val="484858"/>
                </a:solidFill>
                <a:latin typeface="Tahoma"/>
                <a:cs typeface="Tahoma"/>
              </a:rPr>
              <a:t>ausreichend</a:t>
            </a:r>
            <a:r>
              <a:rPr sz="1350" spc="50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groß</a:t>
            </a:r>
            <a:r>
              <a:rPr sz="1350" spc="13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sein</a:t>
            </a:r>
            <a:r>
              <a:rPr sz="1350" spc="14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(mind.</a:t>
            </a:r>
            <a:r>
              <a:rPr sz="1350" spc="14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12</a:t>
            </a:r>
            <a:r>
              <a:rPr lang="de-DE" sz="135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pt).</a:t>
            </a:r>
            <a:r>
              <a:rPr sz="1350" spc="14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spc="-10" dirty="0">
                <a:solidFill>
                  <a:srgbClr val="484858"/>
                </a:solidFill>
                <a:latin typeface="Tahoma"/>
                <a:cs typeface="Tahoma"/>
              </a:rPr>
              <a:t>Bilder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sollten</a:t>
            </a:r>
            <a:r>
              <a:rPr sz="1350" spc="12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stets</a:t>
            </a:r>
            <a:r>
              <a:rPr sz="1350" spc="12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mit</a:t>
            </a:r>
            <a:r>
              <a:rPr sz="1350" spc="12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spc="-10" dirty="0">
                <a:solidFill>
                  <a:srgbClr val="484858"/>
                </a:solidFill>
                <a:latin typeface="Tahoma"/>
                <a:cs typeface="Tahoma"/>
              </a:rPr>
              <a:t>aussagekräftigen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ALT-Texten</a:t>
            </a:r>
            <a:r>
              <a:rPr sz="1350" spc="254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versehen</a:t>
            </a:r>
            <a:r>
              <a:rPr sz="1350" spc="26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werden,</a:t>
            </a:r>
            <a:r>
              <a:rPr sz="1350" spc="25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spc="-25" dirty="0">
                <a:solidFill>
                  <a:srgbClr val="484858"/>
                </a:solidFill>
                <a:latin typeface="Tahoma"/>
                <a:cs typeface="Tahoma"/>
              </a:rPr>
              <a:t>die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den</a:t>
            </a:r>
            <a:r>
              <a:rPr sz="1350" spc="12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Inhalt</a:t>
            </a:r>
            <a:r>
              <a:rPr sz="1350" spc="13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des</a:t>
            </a:r>
            <a:r>
              <a:rPr sz="1350" spc="12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Bildes</a:t>
            </a:r>
            <a:r>
              <a:rPr sz="1350" spc="12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für</a:t>
            </a:r>
            <a:r>
              <a:rPr sz="1350" spc="13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spc="-10" dirty="0">
                <a:solidFill>
                  <a:srgbClr val="484858"/>
                </a:solidFill>
                <a:latin typeface="Tahoma"/>
                <a:cs typeface="Tahoma"/>
              </a:rPr>
              <a:t>Nutzer</a:t>
            </a:r>
            <a:r>
              <a:rPr lang="de-DE" sz="1350" spc="-10" dirty="0">
                <a:solidFill>
                  <a:srgbClr val="484858"/>
                </a:solidFill>
                <a:latin typeface="Tahoma"/>
                <a:cs typeface="Tahoma"/>
              </a:rPr>
              <a:t>innen und Nutzer</a:t>
            </a:r>
            <a:r>
              <a:rPr lang="de-DE" sz="1350" spc="50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mit</a:t>
            </a:r>
            <a:r>
              <a:rPr sz="1350" spc="254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Sehbehinderung</a:t>
            </a:r>
            <a:r>
              <a:rPr sz="1350" spc="25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spc="-10" dirty="0">
                <a:solidFill>
                  <a:srgbClr val="484858"/>
                </a:solidFill>
                <a:latin typeface="Tahoma"/>
                <a:cs typeface="Tahoma"/>
              </a:rPr>
              <a:t>beschreiben.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Auch</a:t>
            </a:r>
            <a:r>
              <a:rPr sz="1350" spc="17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die</a:t>
            </a:r>
            <a:r>
              <a:rPr sz="1350" spc="16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Verwendung</a:t>
            </a:r>
            <a:r>
              <a:rPr sz="1350" spc="16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von</a:t>
            </a:r>
            <a:r>
              <a:rPr sz="1350" spc="16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spc="-10" dirty="0">
                <a:solidFill>
                  <a:srgbClr val="484858"/>
                </a:solidFill>
                <a:latin typeface="Tahoma"/>
                <a:cs typeface="Tahoma"/>
              </a:rPr>
              <a:t>Farben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sollte</a:t>
            </a:r>
            <a:r>
              <a:rPr sz="1350" spc="15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bedacht</a:t>
            </a:r>
            <a:r>
              <a:rPr sz="1350" spc="15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sein:</a:t>
            </a:r>
            <a:r>
              <a:rPr sz="1350" spc="15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spc="-10" dirty="0">
                <a:solidFill>
                  <a:srgbClr val="484858"/>
                </a:solidFill>
                <a:latin typeface="Tahoma"/>
                <a:cs typeface="Tahoma"/>
              </a:rPr>
              <a:t>Ausreichender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Kontrast</a:t>
            </a:r>
            <a:r>
              <a:rPr sz="1350" spc="19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zwischen</a:t>
            </a:r>
            <a:r>
              <a:rPr sz="1350" spc="19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Text</a:t>
            </a:r>
            <a:r>
              <a:rPr sz="1350" spc="19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spc="-25" dirty="0">
                <a:solidFill>
                  <a:srgbClr val="484858"/>
                </a:solidFill>
                <a:latin typeface="Tahoma"/>
                <a:cs typeface="Tahoma"/>
              </a:rPr>
              <a:t>und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Hintergrund</a:t>
            </a:r>
            <a:r>
              <a:rPr sz="1350" spc="18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ist</a:t>
            </a:r>
            <a:r>
              <a:rPr sz="1350" spc="20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wichtig.</a:t>
            </a:r>
            <a:r>
              <a:rPr sz="1350" spc="19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spc="-10" dirty="0">
                <a:solidFill>
                  <a:srgbClr val="484858"/>
                </a:solidFill>
                <a:latin typeface="Tahoma"/>
                <a:cs typeface="Tahoma"/>
              </a:rPr>
              <a:t>Videos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sollten</a:t>
            </a:r>
            <a:r>
              <a:rPr sz="1350" spc="16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mit</a:t>
            </a:r>
            <a:r>
              <a:rPr sz="1350" spc="16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Untertiteln</a:t>
            </a:r>
            <a:r>
              <a:rPr sz="1350" spc="16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spc="-10" dirty="0">
                <a:solidFill>
                  <a:srgbClr val="484858"/>
                </a:solidFill>
                <a:latin typeface="Tahoma"/>
                <a:cs typeface="Tahoma"/>
              </a:rPr>
              <a:t>versehen sein.</a:t>
            </a:r>
            <a:endParaRPr sz="1350" dirty="0">
              <a:latin typeface="Tahoma"/>
              <a:cs typeface="Tahoma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587755" y="7240092"/>
            <a:ext cx="1127125" cy="2311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350" u="sng" spc="-10" dirty="0">
                <a:solidFill>
                  <a:srgbClr val="3E3BCF"/>
                </a:solidFill>
                <a:uFill>
                  <a:solidFill>
                    <a:srgbClr val="3E3BCF"/>
                  </a:solidFill>
                </a:uFill>
                <a:latin typeface="Arial Black"/>
                <a:cs typeface="Arial Black"/>
                <a:hlinkClick r:id="rId2"/>
              </a:rPr>
              <a:t>Weiterlesen</a:t>
            </a:r>
            <a:endParaRPr sz="1350" dirty="0">
              <a:latin typeface="Arial Black"/>
              <a:cs typeface="Arial Black"/>
            </a:endParaRPr>
          </a:p>
        </p:txBody>
      </p:sp>
      <p:sp>
        <p:nvSpPr>
          <p:cNvPr id="8" name="object 8"/>
          <p:cNvSpPr/>
          <p:nvPr/>
        </p:nvSpPr>
        <p:spPr>
          <a:xfrm>
            <a:off x="600078" y="1456480"/>
            <a:ext cx="304800" cy="304800"/>
          </a:xfrm>
          <a:custGeom>
            <a:avLst/>
            <a:gdLst/>
            <a:ahLst/>
            <a:cxnLst/>
            <a:rect l="l" t="t" r="r" b="b"/>
            <a:pathLst>
              <a:path w="304800" h="304800">
                <a:moveTo>
                  <a:pt x="286207" y="0"/>
                </a:moveTo>
                <a:lnTo>
                  <a:pt x="18580" y="0"/>
                </a:lnTo>
                <a:lnTo>
                  <a:pt x="15849" y="546"/>
                </a:lnTo>
                <a:lnTo>
                  <a:pt x="0" y="18592"/>
                </a:lnTo>
                <a:lnTo>
                  <a:pt x="0" y="286207"/>
                </a:lnTo>
                <a:lnTo>
                  <a:pt x="18580" y="304800"/>
                </a:lnTo>
                <a:lnTo>
                  <a:pt x="286207" y="304800"/>
                </a:lnTo>
                <a:lnTo>
                  <a:pt x="304800" y="286207"/>
                </a:lnTo>
                <a:lnTo>
                  <a:pt x="304800" y="18592"/>
                </a:lnTo>
                <a:lnTo>
                  <a:pt x="288937" y="546"/>
                </a:lnTo>
                <a:lnTo>
                  <a:pt x="286207" y="0"/>
                </a:lnTo>
                <a:close/>
              </a:path>
            </a:pathLst>
          </a:custGeom>
          <a:solidFill>
            <a:srgbClr val="EAE8F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4067175" y="1457163"/>
            <a:ext cx="304800" cy="304800"/>
          </a:xfrm>
          <a:custGeom>
            <a:avLst/>
            <a:gdLst/>
            <a:ahLst/>
            <a:cxnLst/>
            <a:rect l="l" t="t" r="r" b="b"/>
            <a:pathLst>
              <a:path w="304800" h="304800">
                <a:moveTo>
                  <a:pt x="286207" y="0"/>
                </a:moveTo>
                <a:lnTo>
                  <a:pt x="18592" y="0"/>
                </a:lnTo>
                <a:lnTo>
                  <a:pt x="15849" y="546"/>
                </a:lnTo>
                <a:lnTo>
                  <a:pt x="0" y="18592"/>
                </a:lnTo>
                <a:lnTo>
                  <a:pt x="0" y="286207"/>
                </a:lnTo>
                <a:lnTo>
                  <a:pt x="18592" y="304800"/>
                </a:lnTo>
                <a:lnTo>
                  <a:pt x="286207" y="304800"/>
                </a:lnTo>
                <a:lnTo>
                  <a:pt x="304800" y="286207"/>
                </a:lnTo>
                <a:lnTo>
                  <a:pt x="304800" y="18592"/>
                </a:lnTo>
                <a:lnTo>
                  <a:pt x="288950" y="546"/>
                </a:lnTo>
                <a:lnTo>
                  <a:pt x="286207" y="0"/>
                </a:lnTo>
                <a:close/>
              </a:path>
            </a:pathLst>
          </a:custGeom>
          <a:solidFill>
            <a:srgbClr val="EAE8F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7534275" y="1457163"/>
            <a:ext cx="304800" cy="304800"/>
          </a:xfrm>
          <a:custGeom>
            <a:avLst/>
            <a:gdLst/>
            <a:ahLst/>
            <a:cxnLst/>
            <a:rect l="l" t="t" r="r" b="b"/>
            <a:pathLst>
              <a:path w="304800" h="304800">
                <a:moveTo>
                  <a:pt x="286207" y="0"/>
                </a:moveTo>
                <a:lnTo>
                  <a:pt x="18592" y="0"/>
                </a:lnTo>
                <a:lnTo>
                  <a:pt x="15849" y="546"/>
                </a:lnTo>
                <a:lnTo>
                  <a:pt x="0" y="18592"/>
                </a:lnTo>
                <a:lnTo>
                  <a:pt x="0" y="286207"/>
                </a:lnTo>
                <a:lnTo>
                  <a:pt x="18592" y="304800"/>
                </a:lnTo>
                <a:lnTo>
                  <a:pt x="286207" y="304800"/>
                </a:lnTo>
                <a:lnTo>
                  <a:pt x="304799" y="286207"/>
                </a:lnTo>
                <a:lnTo>
                  <a:pt x="304799" y="18592"/>
                </a:lnTo>
                <a:lnTo>
                  <a:pt x="288950" y="546"/>
                </a:lnTo>
                <a:lnTo>
                  <a:pt x="286207" y="0"/>
                </a:lnTo>
                <a:close/>
              </a:path>
            </a:pathLst>
          </a:custGeom>
          <a:solidFill>
            <a:srgbClr val="EAE8F3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1" name="object 11">
            <a:hlinkClick r:id="rId3"/>
          </p:cNvPr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9579612" y="7460376"/>
            <a:ext cx="1753867" cy="41894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990091" y="981709"/>
            <a:ext cx="5584190" cy="3472176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algn="just">
              <a:spcBef>
                <a:spcPts val="95"/>
              </a:spcBef>
            </a:pPr>
            <a:r>
              <a:rPr sz="1100" b="1" spc="-10" dirty="0">
                <a:latin typeface="Arial"/>
                <a:cs typeface="Arial"/>
              </a:rPr>
              <a:t>Fallbeschreibung:</a:t>
            </a:r>
            <a:r>
              <a:rPr sz="1100" b="1" spc="-20" dirty="0">
                <a:latin typeface="Arial"/>
                <a:cs typeface="Arial"/>
              </a:rPr>
              <a:t> </a:t>
            </a:r>
            <a:r>
              <a:rPr lang="bg-BG" sz="1100" b="1" spc="-10" dirty="0">
                <a:latin typeface="Arial"/>
                <a:cs typeface="Arial"/>
              </a:rPr>
              <a:t>„</a:t>
            </a:r>
            <a:r>
              <a:rPr sz="1100" b="1" spc="-10" dirty="0">
                <a:latin typeface="Arial"/>
                <a:cs typeface="Arial"/>
              </a:rPr>
              <a:t>Informations-</a:t>
            </a:r>
            <a:r>
              <a:rPr sz="1100" b="1" spc="-15" dirty="0">
                <a:latin typeface="Arial"/>
                <a:cs typeface="Arial"/>
              </a:rPr>
              <a:t> </a:t>
            </a:r>
            <a:r>
              <a:rPr sz="1100" b="1" spc="-10" dirty="0">
                <a:latin typeface="Arial"/>
                <a:cs typeface="Arial"/>
              </a:rPr>
              <a:t>und</a:t>
            </a:r>
            <a:r>
              <a:rPr sz="1100" b="1" spc="-15" dirty="0">
                <a:latin typeface="Arial"/>
                <a:cs typeface="Arial"/>
              </a:rPr>
              <a:t> </a:t>
            </a:r>
            <a:r>
              <a:rPr sz="1100" b="1" spc="-10" dirty="0">
                <a:latin typeface="Arial"/>
                <a:cs typeface="Arial"/>
              </a:rPr>
              <a:t>Datenkompetenz:</a:t>
            </a:r>
            <a:r>
              <a:rPr sz="1100" b="1" spc="-20" dirty="0">
                <a:latin typeface="Arial"/>
                <a:cs typeface="Arial"/>
              </a:rPr>
              <a:t> </a:t>
            </a:r>
            <a:r>
              <a:rPr sz="1100" b="1" spc="-10" dirty="0">
                <a:latin typeface="Arial"/>
                <a:cs typeface="Arial"/>
              </a:rPr>
              <a:t>Grundlagen</a:t>
            </a:r>
            <a:r>
              <a:rPr sz="1100" b="1" spc="-20" dirty="0">
                <a:latin typeface="Arial"/>
                <a:cs typeface="Arial"/>
              </a:rPr>
              <a:t> </a:t>
            </a:r>
            <a:r>
              <a:rPr sz="1100" b="1" spc="-10" dirty="0">
                <a:latin typeface="Arial"/>
                <a:cs typeface="Arial"/>
              </a:rPr>
              <a:t>und Übungen</a:t>
            </a:r>
            <a:r>
              <a:rPr lang="de-DE" sz="1100" b="1" spc="-10" dirty="0">
                <a:latin typeface="Arial"/>
                <a:cs typeface="Arial"/>
              </a:rPr>
              <a:t>“ </a:t>
            </a:r>
            <a:endParaRPr sz="1100" dirty="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200"/>
              </a:spcBef>
            </a:pPr>
            <a:endParaRPr sz="1100" dirty="0">
              <a:latin typeface="Arial"/>
              <a:cs typeface="Arial"/>
            </a:endParaRPr>
          </a:p>
          <a:p>
            <a:pPr marL="12700" marR="6350" algn="just">
              <a:lnSpc>
                <a:spcPct val="110100"/>
              </a:lnSpc>
            </a:pPr>
            <a:r>
              <a:rPr sz="1100" dirty="0">
                <a:latin typeface="Arial"/>
                <a:cs typeface="Arial"/>
              </a:rPr>
              <a:t>Sie</a:t>
            </a:r>
            <a:r>
              <a:rPr sz="1100" spc="9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sind</a:t>
            </a:r>
            <a:r>
              <a:rPr sz="1100" spc="10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Lehrkraft</a:t>
            </a:r>
            <a:r>
              <a:rPr sz="1100" spc="10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an</a:t>
            </a:r>
            <a:r>
              <a:rPr sz="1100" spc="10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einer</a:t>
            </a:r>
            <a:r>
              <a:rPr sz="1100" spc="9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Pflegebildungseinrichtung</a:t>
            </a:r>
            <a:r>
              <a:rPr sz="1100" spc="10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und</a:t>
            </a:r>
            <a:r>
              <a:rPr sz="1100" spc="10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stehen</a:t>
            </a:r>
            <a:r>
              <a:rPr sz="1100" spc="10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vor</a:t>
            </a:r>
            <a:r>
              <a:rPr sz="1100" spc="9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der</a:t>
            </a:r>
            <a:r>
              <a:rPr sz="1100" spc="10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Aufgabe,</a:t>
            </a:r>
            <a:r>
              <a:rPr sz="1100" spc="100" dirty="0">
                <a:latin typeface="Arial"/>
                <a:cs typeface="Arial"/>
              </a:rPr>
              <a:t> </a:t>
            </a:r>
            <a:r>
              <a:rPr sz="1100" spc="-20" dirty="0">
                <a:latin typeface="Arial"/>
                <a:cs typeface="Arial"/>
              </a:rPr>
              <a:t>eine </a:t>
            </a:r>
            <a:r>
              <a:rPr sz="1100" dirty="0">
                <a:latin typeface="Arial"/>
                <a:cs typeface="Arial"/>
              </a:rPr>
              <a:t>Lehrveranstaltungsreihe</a:t>
            </a:r>
            <a:r>
              <a:rPr sz="1100" spc="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über</a:t>
            </a:r>
            <a:r>
              <a:rPr sz="1100" spc="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den</a:t>
            </a:r>
            <a:r>
              <a:rPr sz="1100" spc="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„Pflegenotstand</a:t>
            </a:r>
            <a:r>
              <a:rPr sz="1100" spc="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in</a:t>
            </a:r>
            <a:r>
              <a:rPr sz="1100" spc="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Deutschland“</a:t>
            </a:r>
            <a:r>
              <a:rPr sz="1100" spc="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zu</a:t>
            </a:r>
            <a:r>
              <a:rPr sz="1100" spc="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entwickeln.</a:t>
            </a:r>
            <a:r>
              <a:rPr sz="1100" spc="2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Neben der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Vermittlung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theoretischer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Inhalte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möchten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Sie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den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Lernenden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praktische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Kompetenzen </a:t>
            </a:r>
            <a:r>
              <a:rPr sz="1100" dirty="0">
                <a:latin typeface="Arial"/>
                <a:cs typeface="Arial"/>
              </a:rPr>
              <a:t>an</a:t>
            </a:r>
            <a:r>
              <a:rPr sz="1100" spc="10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</a:t>
            </a:r>
            <a:r>
              <a:rPr sz="1100" spc="10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Hand</a:t>
            </a:r>
            <a:r>
              <a:rPr sz="1100" spc="10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geben,</a:t>
            </a:r>
            <a:r>
              <a:rPr sz="1100" spc="10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um</a:t>
            </a:r>
            <a:r>
              <a:rPr sz="1100" spc="10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eigenständig</a:t>
            </a:r>
            <a:r>
              <a:rPr sz="1100" spc="10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Informationen</a:t>
            </a:r>
            <a:r>
              <a:rPr sz="1100" spc="10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zu</a:t>
            </a:r>
            <a:r>
              <a:rPr sz="1100" spc="10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recherchieren,</a:t>
            </a:r>
            <a:r>
              <a:rPr sz="1100" spc="10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Daten</a:t>
            </a:r>
            <a:r>
              <a:rPr sz="1100" spc="10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kritisch</a:t>
            </a:r>
            <a:r>
              <a:rPr sz="1100" spc="105" dirty="0">
                <a:latin typeface="Arial"/>
                <a:cs typeface="Arial"/>
              </a:rPr>
              <a:t> </a:t>
            </a:r>
            <a:r>
              <a:rPr sz="1100" spc="-25" dirty="0">
                <a:latin typeface="Arial"/>
                <a:cs typeface="Arial"/>
              </a:rPr>
              <a:t>zu </a:t>
            </a:r>
            <a:r>
              <a:rPr sz="1100" dirty="0">
                <a:latin typeface="Arial"/>
                <a:cs typeface="Arial"/>
              </a:rPr>
              <a:t>bewerten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und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diese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anschaulich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aufzubereiten.</a:t>
            </a:r>
            <a:endParaRPr sz="1100" dirty="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190"/>
              </a:spcBef>
            </a:pPr>
            <a:endParaRPr sz="1100" dirty="0">
              <a:latin typeface="Arial"/>
              <a:cs typeface="Arial"/>
            </a:endParaRPr>
          </a:p>
          <a:p>
            <a:pPr marL="12700" marR="5080" algn="just">
              <a:lnSpc>
                <a:spcPct val="110200"/>
              </a:lnSpc>
            </a:pPr>
            <a:r>
              <a:rPr sz="1100" dirty="0">
                <a:latin typeface="Arial"/>
                <a:cs typeface="Arial"/>
              </a:rPr>
              <a:t>Für</a:t>
            </a:r>
            <a:r>
              <a:rPr sz="1100" spc="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</a:t>
            </a:r>
            <a:r>
              <a:rPr sz="1100" spc="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Unterrichtsplanung</a:t>
            </a:r>
            <a:r>
              <a:rPr sz="1100" spc="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entscheiden</a:t>
            </a:r>
            <a:r>
              <a:rPr sz="1100" spc="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Sie</a:t>
            </a:r>
            <a:r>
              <a:rPr sz="1100" spc="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sich,</a:t>
            </a:r>
            <a:r>
              <a:rPr sz="1100" spc="4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eine</a:t>
            </a:r>
            <a:r>
              <a:rPr sz="1100" spc="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Projektaufgabe</a:t>
            </a:r>
            <a:r>
              <a:rPr sz="1100" spc="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zu</a:t>
            </a:r>
            <a:r>
              <a:rPr sz="1100" spc="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integrieren:</a:t>
            </a:r>
            <a:r>
              <a:rPr sz="1100" spc="45" dirty="0">
                <a:latin typeface="Arial"/>
                <a:cs typeface="Arial"/>
              </a:rPr>
              <a:t> </a:t>
            </a:r>
            <a:r>
              <a:rPr sz="1100" spc="-25" dirty="0">
                <a:latin typeface="Arial"/>
                <a:cs typeface="Arial"/>
              </a:rPr>
              <a:t>Die </a:t>
            </a:r>
            <a:r>
              <a:rPr sz="1100" dirty="0">
                <a:latin typeface="Arial"/>
                <a:cs typeface="Arial"/>
              </a:rPr>
              <a:t>Lernenden</a:t>
            </a:r>
            <a:r>
              <a:rPr sz="1100" spc="35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sollen</a:t>
            </a:r>
            <a:r>
              <a:rPr sz="1100" spc="35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sich</a:t>
            </a:r>
            <a:r>
              <a:rPr sz="1100" spc="35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in</a:t>
            </a:r>
            <a:r>
              <a:rPr sz="1100" spc="35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Teams</a:t>
            </a:r>
            <a:r>
              <a:rPr sz="1100" spc="36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mit</a:t>
            </a:r>
            <a:r>
              <a:rPr sz="1100" spc="35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der</a:t>
            </a:r>
            <a:r>
              <a:rPr sz="1100" spc="35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Recherche</a:t>
            </a:r>
            <a:r>
              <a:rPr sz="1100" spc="35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und</a:t>
            </a:r>
            <a:r>
              <a:rPr sz="1100" spc="35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Visualisierung</a:t>
            </a:r>
            <a:r>
              <a:rPr sz="1100" spc="35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von</a:t>
            </a:r>
            <a:r>
              <a:rPr sz="1100" spc="35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Daten </a:t>
            </a:r>
            <a:r>
              <a:rPr sz="1100" dirty="0">
                <a:latin typeface="Arial"/>
                <a:cs typeface="Arial"/>
              </a:rPr>
              <a:t>beschäftigen,</a:t>
            </a:r>
            <a:r>
              <a:rPr sz="1100" spc="44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beispielsweise</a:t>
            </a:r>
            <a:r>
              <a:rPr sz="1100" spc="45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zur</a:t>
            </a:r>
            <a:r>
              <a:rPr sz="1100" spc="4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regionalen</a:t>
            </a:r>
            <a:r>
              <a:rPr sz="1100" spc="44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Verteilung</a:t>
            </a:r>
            <a:r>
              <a:rPr sz="1100" spc="44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von</a:t>
            </a:r>
            <a:r>
              <a:rPr sz="1100" spc="45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Pflegekräften</a:t>
            </a:r>
            <a:r>
              <a:rPr sz="1100" spc="45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oder</a:t>
            </a:r>
            <a:r>
              <a:rPr sz="1100" spc="450" dirty="0">
                <a:latin typeface="Arial"/>
                <a:cs typeface="Arial"/>
              </a:rPr>
              <a:t> </a:t>
            </a:r>
            <a:r>
              <a:rPr sz="1100" spc="-25" dirty="0">
                <a:latin typeface="Arial"/>
                <a:cs typeface="Arial"/>
              </a:rPr>
              <a:t>der </a:t>
            </a:r>
            <a:r>
              <a:rPr sz="1100" dirty="0">
                <a:latin typeface="Arial"/>
                <a:cs typeface="Arial"/>
              </a:rPr>
              <a:t>Altersstruktur</a:t>
            </a:r>
            <a:r>
              <a:rPr sz="1100" spc="47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im</a:t>
            </a:r>
            <a:r>
              <a:rPr sz="1100" spc="47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Pflegeberuf.</a:t>
            </a:r>
            <a:r>
              <a:rPr sz="1100" spc="48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Ihre</a:t>
            </a:r>
            <a:r>
              <a:rPr sz="1100" spc="47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Herausforderung</a:t>
            </a:r>
            <a:r>
              <a:rPr sz="1100" spc="47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besteht</a:t>
            </a:r>
            <a:r>
              <a:rPr sz="1100" spc="48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darin,</a:t>
            </a:r>
            <a:r>
              <a:rPr sz="1100" spc="47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den</a:t>
            </a:r>
            <a:r>
              <a:rPr sz="1100" spc="47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Lernenden </a:t>
            </a:r>
            <a:r>
              <a:rPr sz="1100" dirty="0">
                <a:latin typeface="Arial"/>
                <a:cs typeface="Arial"/>
              </a:rPr>
              <a:t>methodisch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beizubringen,</a:t>
            </a:r>
            <a:r>
              <a:rPr sz="1100" spc="-1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wie</a:t>
            </a:r>
            <a:r>
              <a:rPr sz="1100" spc="-1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sie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Fakten</a:t>
            </a:r>
            <a:r>
              <a:rPr sz="1100" spc="-1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prüfen,</a:t>
            </a:r>
            <a:r>
              <a:rPr sz="1100" spc="-1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Quellen</a:t>
            </a:r>
            <a:r>
              <a:rPr sz="1100" spc="-1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bewerten</a:t>
            </a:r>
            <a:r>
              <a:rPr sz="1100" spc="-1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und</a:t>
            </a:r>
            <a:r>
              <a:rPr sz="1100" spc="-1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Desinformationen </a:t>
            </a:r>
            <a:r>
              <a:rPr sz="1100" dirty="0">
                <a:latin typeface="Arial"/>
                <a:cs typeface="Arial"/>
              </a:rPr>
              <a:t>erkennen. Am Ende</a:t>
            </a:r>
            <a:r>
              <a:rPr sz="1100" spc="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der</a:t>
            </a:r>
            <a:r>
              <a:rPr sz="1100" spc="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Einheit</a:t>
            </a:r>
            <a:r>
              <a:rPr sz="1100" spc="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sollen</a:t>
            </a:r>
            <a:r>
              <a:rPr sz="1100" spc="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 Auszubildenden</a:t>
            </a:r>
            <a:r>
              <a:rPr sz="1100" spc="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ihre Ergebnisse</a:t>
            </a:r>
            <a:r>
              <a:rPr sz="1100" spc="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in</a:t>
            </a:r>
            <a:r>
              <a:rPr sz="1100" spc="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Form </a:t>
            </a:r>
            <a:r>
              <a:rPr sz="1100" spc="-10" dirty="0">
                <a:latin typeface="Arial"/>
                <a:cs typeface="Arial"/>
              </a:rPr>
              <a:t>eines </a:t>
            </a:r>
            <a:r>
              <a:rPr sz="1100" dirty="0">
                <a:latin typeface="Arial"/>
                <a:cs typeface="Arial"/>
              </a:rPr>
              <a:t>Diagramms</a:t>
            </a:r>
            <a:r>
              <a:rPr sz="1100" spc="14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präsentieren</a:t>
            </a:r>
            <a:r>
              <a:rPr sz="1100" spc="1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und</a:t>
            </a:r>
            <a:r>
              <a:rPr sz="1100" spc="1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reflektieren,</a:t>
            </a:r>
            <a:r>
              <a:rPr sz="1100" spc="1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welche</a:t>
            </a:r>
            <a:r>
              <a:rPr sz="1100" spc="1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zusätzlichen</a:t>
            </a:r>
            <a:r>
              <a:rPr sz="1100" spc="14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Daten</a:t>
            </a:r>
            <a:r>
              <a:rPr sz="1100" spc="1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für</a:t>
            </a:r>
            <a:r>
              <a:rPr sz="1100" spc="1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eine</a:t>
            </a:r>
            <a:r>
              <a:rPr sz="1100" spc="14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fundierte </a:t>
            </a:r>
            <a:r>
              <a:rPr sz="1100" dirty="0">
                <a:latin typeface="Arial"/>
                <a:cs typeface="Arial"/>
              </a:rPr>
              <a:t>Diskussion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hilfreich</a:t>
            </a:r>
            <a:r>
              <a:rPr sz="1100" spc="-1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gewesen</a:t>
            </a:r>
            <a:r>
              <a:rPr sz="1100" spc="-1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wären.</a:t>
            </a:r>
            <a:r>
              <a:rPr sz="1100" spc="-1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Ihre</a:t>
            </a:r>
            <a:r>
              <a:rPr sz="1100" spc="-1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Aufgabe</a:t>
            </a:r>
            <a:r>
              <a:rPr sz="1100" spc="-1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ist</a:t>
            </a:r>
            <a:r>
              <a:rPr sz="1100" spc="-1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es,</a:t>
            </a:r>
            <a:r>
              <a:rPr sz="1100" spc="-1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</a:t>
            </a:r>
            <a:r>
              <a:rPr sz="1100" spc="-1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Inhalte</a:t>
            </a:r>
            <a:r>
              <a:rPr sz="1100" spc="-1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so</a:t>
            </a:r>
            <a:r>
              <a:rPr sz="1100" spc="-1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zu</a:t>
            </a:r>
            <a:r>
              <a:rPr sz="1100" spc="-1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gestalten,</a:t>
            </a:r>
            <a:r>
              <a:rPr sz="1100" spc="-15" dirty="0">
                <a:latin typeface="Arial"/>
                <a:cs typeface="Arial"/>
              </a:rPr>
              <a:t> </a:t>
            </a:r>
            <a:r>
              <a:rPr sz="1100" spc="-20" dirty="0">
                <a:latin typeface="Arial"/>
                <a:cs typeface="Arial"/>
              </a:rPr>
              <a:t>dass </a:t>
            </a:r>
            <a:r>
              <a:rPr sz="1100" dirty="0">
                <a:latin typeface="Arial"/>
                <a:cs typeface="Arial"/>
              </a:rPr>
              <a:t>sie</a:t>
            </a:r>
            <a:r>
              <a:rPr sz="1100" spc="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sowohl</a:t>
            </a:r>
            <a:r>
              <a:rPr sz="1100" spc="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motivierend</a:t>
            </a:r>
            <a:r>
              <a:rPr sz="1100" spc="1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als</a:t>
            </a:r>
            <a:r>
              <a:rPr sz="1100" spc="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auch</a:t>
            </a:r>
            <a:r>
              <a:rPr sz="1100" spc="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praxisnah</a:t>
            </a:r>
            <a:r>
              <a:rPr sz="1100" spc="1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sind</a:t>
            </a:r>
            <a:r>
              <a:rPr sz="1100" spc="1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und</a:t>
            </a:r>
            <a:r>
              <a:rPr sz="1100" spc="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</a:t>
            </a:r>
            <a:r>
              <a:rPr sz="1100" spc="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Bedeutung</a:t>
            </a:r>
            <a:r>
              <a:rPr sz="1100" spc="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von</a:t>
            </a:r>
            <a:r>
              <a:rPr sz="1100" spc="1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Datenkompetenz unterstreichen.</a:t>
            </a:r>
            <a:endParaRPr sz="1100" dirty="0">
              <a:latin typeface="Arial"/>
              <a:cs typeface="Arial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6468871" y="9868915"/>
            <a:ext cx="110489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spc="-50" dirty="0">
                <a:latin typeface="Arial"/>
                <a:cs typeface="Arial"/>
              </a:rPr>
              <a:t>1</a:t>
            </a:r>
            <a:endParaRPr sz="12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-12"/>
            <a:ext cx="11430000" cy="6439535"/>
          </a:xfrm>
          <a:custGeom>
            <a:avLst/>
            <a:gdLst/>
            <a:ahLst/>
            <a:cxnLst/>
            <a:rect l="l" t="t" r="r" b="b"/>
            <a:pathLst>
              <a:path w="11430000" h="6439535">
                <a:moveTo>
                  <a:pt x="11430000" y="0"/>
                </a:moveTo>
                <a:lnTo>
                  <a:pt x="0" y="0"/>
                </a:lnTo>
                <a:lnTo>
                  <a:pt x="0" y="6438912"/>
                </a:lnTo>
                <a:lnTo>
                  <a:pt x="11430000" y="6438912"/>
                </a:lnTo>
                <a:lnTo>
                  <a:pt x="11430000" y="0"/>
                </a:lnTo>
                <a:close/>
              </a:path>
            </a:pathLst>
          </a:custGeom>
          <a:solidFill>
            <a:srgbClr val="FAF9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8467725" y="2274571"/>
            <a:ext cx="2362200" cy="171450"/>
          </a:xfrm>
          <a:custGeom>
            <a:avLst/>
            <a:gdLst/>
            <a:ahLst/>
            <a:cxnLst/>
            <a:rect l="l" t="t" r="r" b="b"/>
            <a:pathLst>
              <a:path w="2362200" h="171450">
                <a:moveTo>
                  <a:pt x="2343607" y="0"/>
                </a:moveTo>
                <a:lnTo>
                  <a:pt x="18592" y="0"/>
                </a:lnTo>
                <a:lnTo>
                  <a:pt x="15849" y="546"/>
                </a:lnTo>
                <a:lnTo>
                  <a:pt x="0" y="18592"/>
                </a:lnTo>
                <a:lnTo>
                  <a:pt x="0" y="152857"/>
                </a:lnTo>
                <a:lnTo>
                  <a:pt x="18592" y="171450"/>
                </a:lnTo>
                <a:lnTo>
                  <a:pt x="2343607" y="171450"/>
                </a:lnTo>
                <a:lnTo>
                  <a:pt x="2362199" y="152857"/>
                </a:lnTo>
                <a:lnTo>
                  <a:pt x="2362199" y="18592"/>
                </a:lnTo>
                <a:lnTo>
                  <a:pt x="2346350" y="546"/>
                </a:lnTo>
                <a:lnTo>
                  <a:pt x="2343607" y="0"/>
                </a:lnTo>
                <a:close/>
              </a:path>
            </a:pathLst>
          </a:custGeom>
          <a:solidFill>
            <a:srgbClr val="EAE8F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587755" y="1379474"/>
            <a:ext cx="7416800" cy="5359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204" dirty="0">
                <a:solidFill>
                  <a:srgbClr val="3E3BCF"/>
                </a:solidFill>
                <a:latin typeface="Book Antiqua"/>
                <a:cs typeface="Book Antiqua"/>
              </a:rPr>
              <a:t>Digitale</a:t>
            </a:r>
            <a:r>
              <a:rPr spc="140" dirty="0">
                <a:solidFill>
                  <a:srgbClr val="3E3BCF"/>
                </a:solidFill>
                <a:latin typeface="Book Antiqua"/>
                <a:cs typeface="Book Antiqua"/>
              </a:rPr>
              <a:t> </a:t>
            </a:r>
            <a:r>
              <a:rPr spc="210" dirty="0">
                <a:solidFill>
                  <a:srgbClr val="3E3BCF"/>
                </a:solidFill>
                <a:latin typeface="Book Antiqua"/>
                <a:cs typeface="Book Antiqua"/>
              </a:rPr>
              <a:t>Inhalte</a:t>
            </a:r>
            <a:r>
              <a:rPr spc="250" dirty="0">
                <a:solidFill>
                  <a:srgbClr val="3E3BCF"/>
                </a:solidFill>
                <a:latin typeface="Book Antiqua"/>
                <a:cs typeface="Book Antiqua"/>
              </a:rPr>
              <a:t> </a:t>
            </a:r>
            <a:r>
              <a:rPr spc="200" dirty="0">
                <a:solidFill>
                  <a:srgbClr val="3E3BCF"/>
                </a:solidFill>
                <a:latin typeface="Book Antiqua"/>
                <a:cs typeface="Book Antiqua"/>
              </a:rPr>
              <a:t>in</a:t>
            </a:r>
            <a:r>
              <a:rPr spc="245" dirty="0">
                <a:solidFill>
                  <a:srgbClr val="3E3BCF"/>
                </a:solidFill>
                <a:latin typeface="Book Antiqua"/>
                <a:cs typeface="Book Antiqua"/>
              </a:rPr>
              <a:t> </a:t>
            </a:r>
            <a:r>
              <a:rPr spc="225" dirty="0">
                <a:solidFill>
                  <a:srgbClr val="3E3BCF"/>
                </a:solidFill>
                <a:latin typeface="Book Antiqua"/>
                <a:cs typeface="Book Antiqua"/>
              </a:rPr>
              <a:t>der</a:t>
            </a:r>
            <a:r>
              <a:rPr spc="150" dirty="0">
                <a:solidFill>
                  <a:srgbClr val="3E3BCF"/>
                </a:solidFill>
                <a:latin typeface="Book Antiqua"/>
                <a:cs typeface="Book Antiqua"/>
              </a:rPr>
              <a:t> </a:t>
            </a:r>
            <a:r>
              <a:rPr spc="225" dirty="0">
                <a:solidFill>
                  <a:srgbClr val="3E3BCF"/>
                </a:solidFill>
                <a:latin typeface="Book Antiqua"/>
                <a:cs typeface="Book Antiqua"/>
              </a:rPr>
              <a:t>Pädagogik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586994" y="3423920"/>
            <a:ext cx="2362200" cy="969644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000" spc="125" dirty="0">
                <a:solidFill>
                  <a:srgbClr val="484858"/>
                </a:solidFill>
                <a:latin typeface="Book Antiqua"/>
                <a:cs typeface="Book Antiqua"/>
              </a:rPr>
              <a:t>Analyse</a:t>
            </a:r>
            <a:endParaRPr sz="2000">
              <a:latin typeface="Book Antiqua"/>
              <a:cs typeface="Book Antiqua"/>
            </a:endParaRPr>
          </a:p>
          <a:p>
            <a:pPr marL="12700" marR="5080">
              <a:lnSpc>
                <a:spcPct val="133700"/>
              </a:lnSpc>
              <a:spcBef>
                <a:spcPts val="705"/>
              </a:spcBef>
            </a:pP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Wo</a:t>
            </a:r>
            <a:r>
              <a:rPr sz="1350" spc="3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nutzen</a:t>
            </a:r>
            <a:r>
              <a:rPr sz="1350" spc="4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Sie</a:t>
            </a:r>
            <a:r>
              <a:rPr sz="1350" spc="3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digitale</a:t>
            </a:r>
            <a:r>
              <a:rPr sz="1350" spc="4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spc="-10" dirty="0">
                <a:solidFill>
                  <a:srgbClr val="484858"/>
                </a:solidFill>
                <a:latin typeface="Tahoma"/>
                <a:cs typeface="Tahoma"/>
              </a:rPr>
              <a:t>Inhalte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in</a:t>
            </a:r>
            <a:r>
              <a:rPr sz="1350" spc="14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Ihrer</a:t>
            </a:r>
            <a:r>
              <a:rPr sz="1350" spc="14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täglichen</a:t>
            </a:r>
            <a:r>
              <a:rPr sz="1350" spc="14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spc="-10" dirty="0">
                <a:solidFill>
                  <a:srgbClr val="484858"/>
                </a:solidFill>
                <a:latin typeface="Tahoma"/>
                <a:cs typeface="Tahoma"/>
              </a:rPr>
              <a:t>Praxis?</a:t>
            </a:r>
            <a:endParaRPr sz="1350">
              <a:latin typeface="Tahoma"/>
              <a:cs typeface="Tahoma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3209035" y="3182366"/>
            <a:ext cx="2026285" cy="151320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000" spc="155" dirty="0">
                <a:solidFill>
                  <a:srgbClr val="484858"/>
                </a:solidFill>
                <a:latin typeface="Book Antiqua"/>
                <a:cs typeface="Book Antiqua"/>
              </a:rPr>
              <a:t>Refle</a:t>
            </a:r>
            <a:r>
              <a:rPr lang="de-DE" sz="2000" spc="155" dirty="0">
                <a:solidFill>
                  <a:srgbClr val="484858"/>
                </a:solidFill>
                <a:latin typeface="Book Antiqua"/>
                <a:cs typeface="Book Antiqua"/>
              </a:rPr>
              <a:t>x</a:t>
            </a:r>
            <a:r>
              <a:rPr sz="2000" spc="155" dirty="0">
                <a:solidFill>
                  <a:srgbClr val="484858"/>
                </a:solidFill>
                <a:latin typeface="Book Antiqua"/>
                <a:cs typeface="Book Antiqua"/>
              </a:rPr>
              <a:t>ion</a:t>
            </a:r>
            <a:endParaRPr sz="2000" dirty="0">
              <a:latin typeface="Book Antiqua"/>
              <a:cs typeface="Book Antiqua"/>
            </a:endParaRPr>
          </a:p>
          <a:p>
            <a:pPr marL="12700" marR="5080">
              <a:lnSpc>
                <a:spcPct val="132600"/>
              </a:lnSpc>
              <a:spcBef>
                <a:spcPts val="725"/>
              </a:spcBef>
            </a:pP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Wo</a:t>
            </a:r>
            <a:r>
              <a:rPr sz="1350" spc="14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könnten</a:t>
            </a:r>
            <a:r>
              <a:rPr sz="1350" spc="14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Sie</a:t>
            </a:r>
            <a:r>
              <a:rPr sz="1350" spc="14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spc="-10" dirty="0">
                <a:solidFill>
                  <a:srgbClr val="484858"/>
                </a:solidFill>
                <a:latin typeface="Tahoma"/>
                <a:cs typeface="Tahoma"/>
              </a:rPr>
              <a:t>digitale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Inhalte</a:t>
            </a:r>
            <a:r>
              <a:rPr sz="1350" spc="10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ergänzend</a:t>
            </a:r>
            <a:r>
              <a:rPr sz="1350" spc="10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zu</a:t>
            </a:r>
            <a:r>
              <a:rPr sz="1350" spc="10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spc="-25" dirty="0">
                <a:solidFill>
                  <a:srgbClr val="484858"/>
                </a:solidFill>
                <a:latin typeface="Tahoma"/>
                <a:cs typeface="Tahoma"/>
              </a:rPr>
              <a:t>den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bestehenden</a:t>
            </a:r>
            <a:r>
              <a:rPr sz="1350" spc="35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spc="-10" dirty="0">
                <a:solidFill>
                  <a:srgbClr val="484858"/>
                </a:solidFill>
                <a:latin typeface="Tahoma"/>
                <a:cs typeface="Tahoma"/>
              </a:rPr>
              <a:t>Strukturen einsetzen?</a:t>
            </a:r>
            <a:endParaRPr sz="1350" dirty="0">
              <a:latin typeface="Tahoma"/>
              <a:cs typeface="Tahoma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5831078" y="2925572"/>
            <a:ext cx="2120265" cy="1787503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000" spc="175" dirty="0">
                <a:solidFill>
                  <a:srgbClr val="484858"/>
                </a:solidFill>
                <a:latin typeface="Book Antiqua"/>
                <a:cs typeface="Book Antiqua"/>
              </a:rPr>
              <a:t>Einbinden</a:t>
            </a:r>
            <a:endParaRPr sz="2000" dirty="0">
              <a:latin typeface="Book Antiqua"/>
              <a:cs typeface="Book Antiqua"/>
            </a:endParaRPr>
          </a:p>
          <a:p>
            <a:pPr marL="12700" marR="5080">
              <a:lnSpc>
                <a:spcPct val="133700"/>
              </a:lnSpc>
              <a:spcBef>
                <a:spcPts val="705"/>
              </a:spcBef>
            </a:pP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Erstellen</a:t>
            </a:r>
            <a:r>
              <a:rPr sz="1350" spc="13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Sie</a:t>
            </a:r>
            <a:r>
              <a:rPr sz="1350" spc="13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eine</a:t>
            </a:r>
            <a:r>
              <a:rPr sz="1350" spc="12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Liste</a:t>
            </a:r>
            <a:r>
              <a:rPr sz="1350" spc="13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spc="-25" dirty="0">
                <a:solidFill>
                  <a:srgbClr val="484858"/>
                </a:solidFill>
                <a:latin typeface="Tahoma"/>
                <a:cs typeface="Tahoma"/>
              </a:rPr>
              <a:t>mit </a:t>
            </a:r>
            <a:r>
              <a:rPr sz="1350" spc="-10" dirty="0">
                <a:solidFill>
                  <a:srgbClr val="484858"/>
                </a:solidFill>
                <a:latin typeface="Tahoma"/>
                <a:cs typeface="Tahoma"/>
              </a:rPr>
              <a:t>Implementierungs- </a:t>
            </a:r>
            <a:r>
              <a:rPr lang="de-DE" sz="1350" dirty="0">
                <a:solidFill>
                  <a:srgbClr val="484858"/>
                </a:solidFill>
                <a:latin typeface="Tahoma"/>
                <a:cs typeface="Tahoma"/>
              </a:rPr>
              <a:t>m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öglichkeiten</a:t>
            </a:r>
            <a:r>
              <a:rPr lang="de-DE" sz="1350" spc="32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spc="-10" dirty="0">
                <a:solidFill>
                  <a:srgbClr val="484858"/>
                </a:solidFill>
                <a:latin typeface="Tahoma"/>
                <a:cs typeface="Tahoma"/>
              </a:rPr>
              <a:t>digitaler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Inhalte</a:t>
            </a:r>
            <a:r>
              <a:rPr sz="1350" spc="10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lang="de-DE" sz="1350" dirty="0">
                <a:solidFill>
                  <a:srgbClr val="484858"/>
                </a:solidFill>
                <a:latin typeface="Tahoma"/>
                <a:cs typeface="Tahoma"/>
              </a:rPr>
              <a:t>zur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Gestaltung</a:t>
            </a:r>
            <a:r>
              <a:rPr sz="1350" spc="9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spc="-25" dirty="0">
                <a:solidFill>
                  <a:srgbClr val="484858"/>
                </a:solidFill>
                <a:latin typeface="Tahoma"/>
                <a:cs typeface="Tahoma"/>
              </a:rPr>
              <a:t>von </a:t>
            </a:r>
            <a:r>
              <a:rPr sz="1350" spc="-10" dirty="0">
                <a:solidFill>
                  <a:srgbClr val="484858"/>
                </a:solidFill>
                <a:latin typeface="Tahoma"/>
                <a:cs typeface="Tahoma"/>
              </a:rPr>
              <a:t>Arbeitsaufträgen</a:t>
            </a:r>
            <a:r>
              <a:rPr lang="de-DE" sz="1350" spc="-10" dirty="0">
                <a:solidFill>
                  <a:srgbClr val="484858"/>
                </a:solidFill>
                <a:latin typeface="Tahoma"/>
                <a:cs typeface="Tahoma"/>
              </a:rPr>
              <a:t>.</a:t>
            </a:r>
            <a:endParaRPr sz="1350" dirty="0">
              <a:latin typeface="Tahoma"/>
              <a:cs typeface="Tahoma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8452357" y="2679446"/>
            <a:ext cx="1931670" cy="1774189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000" spc="180" dirty="0">
                <a:solidFill>
                  <a:srgbClr val="484858"/>
                </a:solidFill>
                <a:latin typeface="Book Antiqua"/>
                <a:cs typeface="Book Antiqua"/>
              </a:rPr>
              <a:t>Überprüfen</a:t>
            </a:r>
            <a:endParaRPr sz="2000" dirty="0">
              <a:latin typeface="Book Antiqua"/>
              <a:cs typeface="Book Antiqua"/>
            </a:endParaRPr>
          </a:p>
          <a:p>
            <a:pPr marL="12700" marR="5080">
              <a:lnSpc>
                <a:spcPct val="132500"/>
              </a:lnSpc>
              <a:spcBef>
                <a:spcPts val="635"/>
              </a:spcBef>
            </a:pP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Überprüfen</a:t>
            </a:r>
            <a:r>
              <a:rPr sz="1350" spc="15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Sie,</a:t>
            </a:r>
            <a:r>
              <a:rPr sz="1350" spc="15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ob</a:t>
            </a:r>
            <a:r>
              <a:rPr sz="1350" spc="15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spc="-25" dirty="0">
                <a:solidFill>
                  <a:srgbClr val="484858"/>
                </a:solidFill>
                <a:latin typeface="Tahoma"/>
                <a:cs typeface="Tahoma"/>
              </a:rPr>
              <a:t>die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digitalen</a:t>
            </a:r>
            <a:r>
              <a:rPr sz="1350" spc="4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Inhalte</a:t>
            </a:r>
            <a:r>
              <a:rPr sz="1350" spc="4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für</a:t>
            </a:r>
            <a:r>
              <a:rPr sz="1350" spc="5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spc="-20" dirty="0">
                <a:solidFill>
                  <a:srgbClr val="484858"/>
                </a:solidFill>
                <a:latin typeface="Tahoma"/>
                <a:cs typeface="Tahoma"/>
              </a:rPr>
              <a:t>Ihre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Arbeit</a:t>
            </a:r>
            <a:r>
              <a:rPr sz="1350" spc="17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nutzbar</a:t>
            </a:r>
            <a:r>
              <a:rPr sz="1350" spc="17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spc="-25" dirty="0">
                <a:solidFill>
                  <a:srgbClr val="484858"/>
                </a:solidFill>
                <a:latin typeface="Tahoma"/>
                <a:cs typeface="Tahoma"/>
              </a:rPr>
              <a:t>und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pädagogisch</a:t>
            </a:r>
            <a:r>
              <a:rPr sz="1350" spc="31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spc="-10" dirty="0">
                <a:solidFill>
                  <a:srgbClr val="484858"/>
                </a:solidFill>
                <a:latin typeface="Tahoma"/>
                <a:cs typeface="Tahoma"/>
              </a:rPr>
              <a:t>sinnhaft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eingesetzt</a:t>
            </a:r>
            <a:r>
              <a:rPr sz="1350" spc="26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spc="-20" dirty="0">
                <a:solidFill>
                  <a:srgbClr val="484858"/>
                </a:solidFill>
                <a:latin typeface="Tahoma"/>
                <a:cs typeface="Tahoma"/>
              </a:rPr>
              <a:t>sind.</a:t>
            </a:r>
            <a:endParaRPr sz="1350" dirty="0">
              <a:latin typeface="Tahoma"/>
              <a:cs typeface="Tahoma"/>
            </a:endParaRPr>
          </a:p>
        </p:txBody>
      </p:sp>
      <p:pic>
        <p:nvPicPr>
          <p:cNvPr id="9" name="object 9">
            <a:hlinkClick r:id="rId2"/>
          </p:cNvPr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9580246" y="5906402"/>
            <a:ext cx="1746528" cy="417194"/>
          </a:xfrm>
          <a:prstGeom prst="rect">
            <a:avLst/>
          </a:prstGeom>
        </p:spPr>
      </p:pic>
      <p:sp>
        <p:nvSpPr>
          <p:cNvPr id="10" name="object 10"/>
          <p:cNvSpPr/>
          <p:nvPr/>
        </p:nvSpPr>
        <p:spPr>
          <a:xfrm>
            <a:off x="5848350" y="2531281"/>
            <a:ext cx="2362200" cy="171450"/>
          </a:xfrm>
          <a:custGeom>
            <a:avLst/>
            <a:gdLst/>
            <a:ahLst/>
            <a:cxnLst/>
            <a:rect l="l" t="t" r="r" b="b"/>
            <a:pathLst>
              <a:path w="2362200" h="171450">
                <a:moveTo>
                  <a:pt x="2343607" y="0"/>
                </a:moveTo>
                <a:lnTo>
                  <a:pt x="18592" y="0"/>
                </a:lnTo>
                <a:lnTo>
                  <a:pt x="15849" y="546"/>
                </a:lnTo>
                <a:lnTo>
                  <a:pt x="0" y="18592"/>
                </a:lnTo>
                <a:lnTo>
                  <a:pt x="0" y="152857"/>
                </a:lnTo>
                <a:lnTo>
                  <a:pt x="18592" y="171450"/>
                </a:lnTo>
                <a:lnTo>
                  <a:pt x="2343607" y="171450"/>
                </a:lnTo>
                <a:lnTo>
                  <a:pt x="2362200" y="152857"/>
                </a:lnTo>
                <a:lnTo>
                  <a:pt x="2362200" y="18592"/>
                </a:lnTo>
                <a:lnTo>
                  <a:pt x="2346350" y="546"/>
                </a:lnTo>
                <a:lnTo>
                  <a:pt x="2343607" y="0"/>
                </a:lnTo>
                <a:close/>
              </a:path>
            </a:pathLst>
          </a:custGeom>
          <a:solidFill>
            <a:srgbClr val="EAE8F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600075" y="3029803"/>
            <a:ext cx="2362200" cy="171450"/>
          </a:xfrm>
          <a:custGeom>
            <a:avLst/>
            <a:gdLst/>
            <a:ahLst/>
            <a:cxnLst/>
            <a:rect l="l" t="t" r="r" b="b"/>
            <a:pathLst>
              <a:path w="2362200" h="171450">
                <a:moveTo>
                  <a:pt x="2343607" y="0"/>
                </a:moveTo>
                <a:lnTo>
                  <a:pt x="18592" y="0"/>
                </a:lnTo>
                <a:lnTo>
                  <a:pt x="15849" y="546"/>
                </a:lnTo>
                <a:lnTo>
                  <a:pt x="0" y="18592"/>
                </a:lnTo>
                <a:lnTo>
                  <a:pt x="0" y="152857"/>
                </a:lnTo>
                <a:lnTo>
                  <a:pt x="18592" y="171450"/>
                </a:lnTo>
                <a:lnTo>
                  <a:pt x="2343607" y="171450"/>
                </a:lnTo>
                <a:lnTo>
                  <a:pt x="2362200" y="152857"/>
                </a:lnTo>
                <a:lnTo>
                  <a:pt x="2362200" y="18592"/>
                </a:lnTo>
                <a:lnTo>
                  <a:pt x="2346350" y="546"/>
                </a:lnTo>
                <a:lnTo>
                  <a:pt x="2343607" y="0"/>
                </a:lnTo>
                <a:close/>
              </a:path>
            </a:pathLst>
          </a:custGeom>
          <a:solidFill>
            <a:srgbClr val="EAE8F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3219450" y="2773095"/>
            <a:ext cx="2371725" cy="171450"/>
          </a:xfrm>
          <a:custGeom>
            <a:avLst/>
            <a:gdLst/>
            <a:ahLst/>
            <a:cxnLst/>
            <a:rect l="l" t="t" r="r" b="b"/>
            <a:pathLst>
              <a:path w="2371725" h="171450">
                <a:moveTo>
                  <a:pt x="2353132" y="0"/>
                </a:moveTo>
                <a:lnTo>
                  <a:pt x="18592" y="0"/>
                </a:lnTo>
                <a:lnTo>
                  <a:pt x="15849" y="546"/>
                </a:lnTo>
                <a:lnTo>
                  <a:pt x="0" y="18592"/>
                </a:lnTo>
                <a:lnTo>
                  <a:pt x="0" y="152857"/>
                </a:lnTo>
                <a:lnTo>
                  <a:pt x="18592" y="171450"/>
                </a:lnTo>
                <a:lnTo>
                  <a:pt x="2353132" y="171450"/>
                </a:lnTo>
                <a:lnTo>
                  <a:pt x="2371725" y="152857"/>
                </a:lnTo>
                <a:lnTo>
                  <a:pt x="2371725" y="18592"/>
                </a:lnTo>
                <a:lnTo>
                  <a:pt x="2355875" y="546"/>
                </a:lnTo>
                <a:lnTo>
                  <a:pt x="2353132" y="0"/>
                </a:lnTo>
                <a:close/>
              </a:path>
            </a:pathLst>
          </a:custGeom>
          <a:solidFill>
            <a:srgbClr val="EAE8F3"/>
          </a:solid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-12"/>
            <a:ext cx="11430000" cy="7296784"/>
          </a:xfrm>
          <a:custGeom>
            <a:avLst/>
            <a:gdLst/>
            <a:ahLst/>
            <a:cxnLst/>
            <a:rect l="l" t="t" r="r" b="b"/>
            <a:pathLst>
              <a:path w="11430000" h="7296784">
                <a:moveTo>
                  <a:pt x="11430000" y="0"/>
                </a:moveTo>
                <a:lnTo>
                  <a:pt x="0" y="0"/>
                </a:lnTo>
                <a:lnTo>
                  <a:pt x="0" y="7296162"/>
                </a:lnTo>
                <a:lnTo>
                  <a:pt x="11430000" y="7296162"/>
                </a:lnTo>
                <a:lnTo>
                  <a:pt x="11430000" y="0"/>
                </a:lnTo>
                <a:close/>
              </a:path>
            </a:pathLst>
          </a:custGeom>
          <a:solidFill>
            <a:srgbClr val="FAF9FF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3" name="object 3">
            <a:hlinkClick r:id="rId2"/>
          </p:cNvPr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9579612" y="6784975"/>
            <a:ext cx="1746527" cy="417194"/>
          </a:xfrm>
          <a:prstGeom prst="rect">
            <a:avLst/>
          </a:prstGeom>
        </p:spPr>
      </p:pic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4874005" y="455930"/>
            <a:ext cx="5847715" cy="5359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225" dirty="0">
                <a:solidFill>
                  <a:srgbClr val="3E3BCF"/>
                </a:solidFill>
                <a:latin typeface="Book Antiqua"/>
                <a:cs typeface="Book Antiqua"/>
              </a:rPr>
              <a:t>Pflegeprozess</a:t>
            </a:r>
            <a:r>
              <a:rPr spc="5" dirty="0">
                <a:solidFill>
                  <a:srgbClr val="3E3BCF"/>
                </a:solidFill>
                <a:latin typeface="Book Antiqua"/>
                <a:cs typeface="Book Antiqua"/>
              </a:rPr>
              <a:t> </a:t>
            </a:r>
            <a:r>
              <a:rPr spc="180" dirty="0">
                <a:solidFill>
                  <a:srgbClr val="3E3BCF"/>
                </a:solidFill>
                <a:latin typeface="Book Antiqua"/>
                <a:cs typeface="Book Antiqua"/>
              </a:rPr>
              <a:t>visualisieren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6074155" y="1424432"/>
            <a:ext cx="4471670" cy="89408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50" spc="190" dirty="0">
                <a:solidFill>
                  <a:srgbClr val="484858"/>
                </a:solidFill>
                <a:latin typeface="Book Antiqua"/>
                <a:cs typeface="Book Antiqua"/>
              </a:rPr>
              <a:t>Thema</a:t>
            </a:r>
            <a:r>
              <a:rPr sz="1650" spc="165" dirty="0">
                <a:solidFill>
                  <a:srgbClr val="484858"/>
                </a:solidFill>
                <a:latin typeface="Book Antiqua"/>
                <a:cs typeface="Book Antiqua"/>
              </a:rPr>
              <a:t> </a:t>
            </a:r>
            <a:r>
              <a:rPr sz="1650" spc="150" dirty="0">
                <a:solidFill>
                  <a:srgbClr val="484858"/>
                </a:solidFill>
                <a:latin typeface="Book Antiqua"/>
                <a:cs typeface="Book Antiqua"/>
              </a:rPr>
              <a:t>wählen</a:t>
            </a:r>
            <a:endParaRPr sz="1650" dirty="0">
              <a:latin typeface="Book Antiqua"/>
              <a:cs typeface="Book Antiqua"/>
            </a:endParaRPr>
          </a:p>
          <a:p>
            <a:pPr marL="12700" marR="5080" indent="-635">
              <a:lnSpc>
                <a:spcPct val="129700"/>
              </a:lnSpc>
              <a:spcBef>
                <a:spcPts val="695"/>
              </a:spcBef>
            </a:pP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Entscheiden</a:t>
            </a:r>
            <a:r>
              <a:rPr sz="1350" spc="12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Sie</a:t>
            </a:r>
            <a:r>
              <a:rPr sz="1350" spc="12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sich</a:t>
            </a:r>
            <a:r>
              <a:rPr sz="1350" spc="12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für</a:t>
            </a:r>
            <a:r>
              <a:rPr sz="1350" spc="12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ein</a:t>
            </a:r>
            <a:r>
              <a:rPr sz="1350" spc="12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relevantes</a:t>
            </a:r>
            <a:r>
              <a:rPr sz="1350" spc="114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Pflegethema,</a:t>
            </a:r>
            <a:r>
              <a:rPr sz="1350" spc="114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spc="-20" dirty="0">
                <a:solidFill>
                  <a:srgbClr val="484858"/>
                </a:solidFill>
                <a:latin typeface="Tahoma"/>
                <a:cs typeface="Tahoma"/>
              </a:rPr>
              <a:t>z.</a:t>
            </a:r>
            <a:r>
              <a:rPr lang="de-DE" sz="1350" spc="-20" dirty="0">
                <a:solidFill>
                  <a:srgbClr val="484858"/>
                </a:solidFill>
                <a:latin typeface="Tahoma"/>
                <a:cs typeface="Tahoma"/>
              </a:rPr>
              <a:t> </a:t>
            </a:r>
            <a:r>
              <a:rPr sz="1350" spc="-20" dirty="0">
                <a:solidFill>
                  <a:srgbClr val="484858"/>
                </a:solidFill>
                <a:latin typeface="Tahoma"/>
                <a:cs typeface="Tahoma"/>
              </a:rPr>
              <a:t>B. </a:t>
            </a:r>
            <a:r>
              <a:rPr lang="de-DE" sz="1400" dirty="0"/>
              <a:t>„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Schritte</a:t>
            </a:r>
            <a:r>
              <a:rPr sz="1350" spc="17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des</a:t>
            </a:r>
            <a:r>
              <a:rPr sz="1350" spc="15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spc="-10" dirty="0">
                <a:solidFill>
                  <a:srgbClr val="484858"/>
                </a:solidFill>
                <a:latin typeface="Tahoma"/>
                <a:cs typeface="Tahoma"/>
              </a:rPr>
              <a:t>Pflegeprozesses</a:t>
            </a:r>
            <a:r>
              <a:rPr lang="de-DE" sz="1400" dirty="0"/>
              <a:t>“</a:t>
            </a:r>
            <a:r>
              <a:rPr sz="1350" spc="-10" dirty="0">
                <a:solidFill>
                  <a:srgbClr val="484858"/>
                </a:solidFill>
                <a:latin typeface="Tahoma"/>
                <a:cs typeface="Tahoma"/>
              </a:rPr>
              <a:t>.</a:t>
            </a:r>
            <a:endParaRPr sz="1350" dirty="0">
              <a:latin typeface="Tahoma"/>
              <a:cs typeface="Tahoma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6074155" y="2852420"/>
            <a:ext cx="4198620" cy="9074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50" spc="120" dirty="0">
                <a:solidFill>
                  <a:srgbClr val="484858"/>
                </a:solidFill>
                <a:latin typeface="Book Antiqua"/>
                <a:cs typeface="Book Antiqua"/>
              </a:rPr>
              <a:t>Daten</a:t>
            </a:r>
            <a:r>
              <a:rPr sz="1650" spc="180" dirty="0">
                <a:solidFill>
                  <a:srgbClr val="484858"/>
                </a:solidFill>
                <a:latin typeface="Book Antiqua"/>
                <a:cs typeface="Book Antiqua"/>
              </a:rPr>
              <a:t> </a:t>
            </a:r>
            <a:r>
              <a:rPr sz="1650" spc="110" dirty="0">
                <a:solidFill>
                  <a:srgbClr val="484858"/>
                </a:solidFill>
                <a:latin typeface="Book Antiqua"/>
                <a:cs typeface="Book Antiqua"/>
              </a:rPr>
              <a:t>sammeln</a:t>
            </a:r>
            <a:endParaRPr sz="1650" dirty="0">
              <a:latin typeface="Book Antiqua"/>
              <a:cs typeface="Book Antiqua"/>
            </a:endParaRPr>
          </a:p>
          <a:p>
            <a:pPr marL="12700" marR="5080">
              <a:lnSpc>
                <a:spcPct val="133700"/>
              </a:lnSpc>
              <a:spcBef>
                <a:spcPts val="630"/>
              </a:spcBef>
            </a:pP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Recherchieren</a:t>
            </a:r>
            <a:r>
              <a:rPr sz="1350" spc="13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Sie</a:t>
            </a:r>
            <a:r>
              <a:rPr sz="1350" spc="13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lang="de-DE" sz="1350" dirty="0">
                <a:solidFill>
                  <a:srgbClr val="484858"/>
                </a:solidFill>
                <a:latin typeface="Tahoma"/>
                <a:cs typeface="Tahoma"/>
              </a:rPr>
              <a:t>zwei</a:t>
            </a:r>
            <a:r>
              <a:rPr sz="1350" spc="14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bis</a:t>
            </a:r>
            <a:r>
              <a:rPr sz="1350" spc="13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lang="de-DE" sz="1350" dirty="0">
                <a:solidFill>
                  <a:srgbClr val="484858"/>
                </a:solidFill>
                <a:latin typeface="Tahoma"/>
                <a:cs typeface="Tahoma"/>
              </a:rPr>
              <a:t>drei</a:t>
            </a:r>
            <a:r>
              <a:rPr sz="1350" spc="14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wichtige</a:t>
            </a:r>
            <a:r>
              <a:rPr sz="1350" spc="13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Datenpunkte</a:t>
            </a:r>
            <a:r>
              <a:rPr sz="1350" spc="13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spc="-20" dirty="0">
                <a:solidFill>
                  <a:srgbClr val="484858"/>
                </a:solidFill>
                <a:latin typeface="Tahoma"/>
                <a:cs typeface="Tahoma"/>
              </a:rPr>
              <a:t>oder </a:t>
            </a:r>
            <a:r>
              <a:rPr sz="1350" spc="-10" dirty="0">
                <a:solidFill>
                  <a:srgbClr val="484858"/>
                </a:solidFill>
                <a:latin typeface="Tahoma"/>
                <a:cs typeface="Tahoma"/>
              </a:rPr>
              <a:t>Prozessschritte.</a:t>
            </a:r>
            <a:endParaRPr sz="1350" dirty="0">
              <a:latin typeface="Tahoma"/>
              <a:cs typeface="Tahoma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6073394" y="4290314"/>
            <a:ext cx="4285615" cy="9074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50" spc="85" dirty="0">
                <a:solidFill>
                  <a:srgbClr val="484858"/>
                </a:solidFill>
                <a:latin typeface="Book Antiqua"/>
                <a:cs typeface="Book Antiqua"/>
              </a:rPr>
              <a:t>Visualisieren</a:t>
            </a:r>
            <a:endParaRPr sz="1650">
              <a:latin typeface="Book Antiqua"/>
              <a:cs typeface="Book Antiqua"/>
            </a:endParaRPr>
          </a:p>
          <a:p>
            <a:pPr marL="13970" marR="5080" indent="-635">
              <a:lnSpc>
                <a:spcPct val="133700"/>
              </a:lnSpc>
              <a:spcBef>
                <a:spcPts val="630"/>
              </a:spcBef>
            </a:pP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Erstellen</a:t>
            </a:r>
            <a:r>
              <a:rPr sz="1350" spc="13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Sie</a:t>
            </a:r>
            <a:r>
              <a:rPr sz="1350" spc="12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ein</a:t>
            </a:r>
            <a:r>
              <a:rPr sz="1350" spc="114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Diagramm</a:t>
            </a:r>
            <a:r>
              <a:rPr sz="1350" spc="12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oder</a:t>
            </a:r>
            <a:r>
              <a:rPr sz="1350" spc="12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eine</a:t>
            </a:r>
            <a:r>
              <a:rPr sz="1350" spc="12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Grafik</a:t>
            </a:r>
            <a:r>
              <a:rPr sz="1350" spc="12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mit</a:t>
            </a:r>
            <a:r>
              <a:rPr sz="1350" spc="12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spc="-10" dirty="0">
                <a:solidFill>
                  <a:srgbClr val="484858"/>
                </a:solidFill>
                <a:latin typeface="Tahoma"/>
                <a:cs typeface="Tahoma"/>
              </a:rPr>
              <a:t>klarer Struktur.</a:t>
            </a:r>
            <a:endParaRPr sz="1350">
              <a:latin typeface="Tahoma"/>
              <a:cs typeface="Tahoma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6073394" y="5718302"/>
            <a:ext cx="4257040" cy="90805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50" spc="125" dirty="0">
                <a:solidFill>
                  <a:srgbClr val="484858"/>
                </a:solidFill>
                <a:latin typeface="Book Antiqua"/>
                <a:cs typeface="Book Antiqua"/>
              </a:rPr>
              <a:t>Reflektieren</a:t>
            </a:r>
            <a:endParaRPr sz="1650">
              <a:latin typeface="Book Antiqua"/>
              <a:cs typeface="Book Antiqua"/>
            </a:endParaRPr>
          </a:p>
          <a:p>
            <a:pPr marL="12700" marR="5080">
              <a:lnSpc>
                <a:spcPct val="134100"/>
              </a:lnSpc>
              <a:spcBef>
                <a:spcPts val="620"/>
              </a:spcBef>
            </a:pP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Überlegen</a:t>
            </a:r>
            <a:r>
              <a:rPr sz="1350" spc="10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Sie,</a:t>
            </a:r>
            <a:r>
              <a:rPr sz="1350" spc="10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wie</a:t>
            </a:r>
            <a:r>
              <a:rPr sz="1350" spc="11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Infografiken</a:t>
            </a:r>
            <a:r>
              <a:rPr sz="1350" spc="114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Ihre</a:t>
            </a:r>
            <a:r>
              <a:rPr sz="1350" spc="9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Lehre</a:t>
            </a:r>
            <a:r>
              <a:rPr sz="1350" spc="11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spc="-10" dirty="0">
                <a:solidFill>
                  <a:srgbClr val="484858"/>
                </a:solidFill>
                <a:latin typeface="Tahoma"/>
                <a:cs typeface="Tahoma"/>
              </a:rPr>
              <a:t>bereichern können.</a:t>
            </a:r>
            <a:endParaRPr sz="1350">
              <a:latin typeface="Tahoma"/>
              <a:cs typeface="Tahoma"/>
            </a:endParaRPr>
          </a:p>
        </p:txBody>
      </p:sp>
      <p:pic>
        <p:nvPicPr>
          <p:cNvPr id="9" name="object 9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4286173" cy="7295514"/>
          </a:xfrm>
          <a:prstGeom prst="rect">
            <a:avLst/>
          </a:prstGeom>
        </p:spPr>
      </p:pic>
      <p:grpSp>
        <p:nvGrpSpPr>
          <p:cNvPr id="10" name="object 10"/>
          <p:cNvGrpSpPr/>
          <p:nvPr/>
        </p:nvGrpSpPr>
        <p:grpSpPr>
          <a:xfrm>
            <a:off x="4950461" y="1266629"/>
            <a:ext cx="971550" cy="5562600"/>
            <a:chOff x="4950461" y="1266629"/>
            <a:chExt cx="971550" cy="5562600"/>
          </a:xfrm>
        </p:grpSpPr>
        <p:sp>
          <p:nvSpPr>
            <p:cNvPr id="11" name="object 11"/>
            <p:cNvSpPr/>
            <p:nvPr/>
          </p:nvSpPr>
          <p:spPr>
            <a:xfrm>
              <a:off x="5133810" y="1266634"/>
              <a:ext cx="788670" cy="5562600"/>
            </a:xfrm>
            <a:custGeom>
              <a:avLst/>
              <a:gdLst/>
              <a:ahLst/>
              <a:cxnLst/>
              <a:rect l="l" t="t" r="r" b="b"/>
              <a:pathLst>
                <a:path w="788670" h="5562600">
                  <a:moveTo>
                    <a:pt x="19050" y="6883"/>
                  </a:moveTo>
                  <a:lnTo>
                    <a:pt x="18122" y="4635"/>
                  </a:lnTo>
                  <a:lnTo>
                    <a:pt x="14401" y="914"/>
                  </a:lnTo>
                  <a:lnTo>
                    <a:pt x="12153" y="0"/>
                  </a:lnTo>
                  <a:lnTo>
                    <a:pt x="6896" y="0"/>
                  </a:lnTo>
                  <a:lnTo>
                    <a:pt x="4648" y="914"/>
                  </a:lnTo>
                  <a:lnTo>
                    <a:pt x="927" y="4635"/>
                  </a:lnTo>
                  <a:lnTo>
                    <a:pt x="0" y="6883"/>
                  </a:lnTo>
                  <a:lnTo>
                    <a:pt x="0" y="5555704"/>
                  </a:lnTo>
                  <a:lnTo>
                    <a:pt x="927" y="5557939"/>
                  </a:lnTo>
                  <a:lnTo>
                    <a:pt x="4648" y="5561660"/>
                  </a:lnTo>
                  <a:lnTo>
                    <a:pt x="6896" y="5562587"/>
                  </a:lnTo>
                  <a:lnTo>
                    <a:pt x="12153" y="5562587"/>
                  </a:lnTo>
                  <a:lnTo>
                    <a:pt x="14401" y="5561660"/>
                  </a:lnTo>
                  <a:lnTo>
                    <a:pt x="18122" y="5557939"/>
                  </a:lnTo>
                  <a:lnTo>
                    <a:pt x="19050" y="5555704"/>
                  </a:lnTo>
                  <a:lnTo>
                    <a:pt x="19050" y="6883"/>
                  </a:lnTo>
                  <a:close/>
                </a:path>
                <a:path w="788670" h="5562600">
                  <a:moveTo>
                    <a:pt x="788200" y="378358"/>
                  </a:moveTo>
                  <a:lnTo>
                    <a:pt x="787260" y="376110"/>
                  </a:lnTo>
                  <a:lnTo>
                    <a:pt x="783539" y="372389"/>
                  </a:lnTo>
                  <a:lnTo>
                    <a:pt x="781304" y="371475"/>
                  </a:lnTo>
                  <a:lnTo>
                    <a:pt x="195008" y="371475"/>
                  </a:lnTo>
                  <a:lnTo>
                    <a:pt x="192773" y="372389"/>
                  </a:lnTo>
                  <a:lnTo>
                    <a:pt x="189039" y="376110"/>
                  </a:lnTo>
                  <a:lnTo>
                    <a:pt x="188125" y="378358"/>
                  </a:lnTo>
                  <a:lnTo>
                    <a:pt x="188125" y="383616"/>
                  </a:lnTo>
                  <a:lnTo>
                    <a:pt x="189039" y="385864"/>
                  </a:lnTo>
                  <a:lnTo>
                    <a:pt x="192773" y="389585"/>
                  </a:lnTo>
                  <a:lnTo>
                    <a:pt x="195008" y="390525"/>
                  </a:lnTo>
                  <a:lnTo>
                    <a:pt x="781304" y="390525"/>
                  </a:lnTo>
                  <a:lnTo>
                    <a:pt x="783539" y="389585"/>
                  </a:lnTo>
                  <a:lnTo>
                    <a:pt x="787260" y="385864"/>
                  </a:lnTo>
                  <a:lnTo>
                    <a:pt x="788200" y="383616"/>
                  </a:lnTo>
                  <a:lnTo>
                    <a:pt x="788200" y="378358"/>
                  </a:lnTo>
                  <a:close/>
                </a:path>
              </a:pathLst>
            </a:custGeom>
            <a:solidFill>
              <a:srgbClr val="D0CED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4950461" y="1457118"/>
              <a:ext cx="390525" cy="390525"/>
            </a:xfrm>
            <a:custGeom>
              <a:avLst/>
              <a:gdLst/>
              <a:ahLst/>
              <a:cxnLst/>
              <a:rect l="l" t="t" r="r" b="b"/>
              <a:pathLst>
                <a:path w="390525" h="390525">
                  <a:moveTo>
                    <a:pt x="371932" y="0"/>
                  </a:moveTo>
                  <a:lnTo>
                    <a:pt x="18580" y="0"/>
                  </a:lnTo>
                  <a:lnTo>
                    <a:pt x="15849" y="546"/>
                  </a:lnTo>
                  <a:lnTo>
                    <a:pt x="0" y="18592"/>
                  </a:lnTo>
                  <a:lnTo>
                    <a:pt x="0" y="371932"/>
                  </a:lnTo>
                  <a:lnTo>
                    <a:pt x="18580" y="390525"/>
                  </a:lnTo>
                  <a:lnTo>
                    <a:pt x="371932" y="390525"/>
                  </a:lnTo>
                  <a:lnTo>
                    <a:pt x="390525" y="371932"/>
                  </a:lnTo>
                  <a:lnTo>
                    <a:pt x="390525" y="18592"/>
                  </a:lnTo>
                  <a:lnTo>
                    <a:pt x="374662" y="546"/>
                  </a:lnTo>
                  <a:lnTo>
                    <a:pt x="371932" y="0"/>
                  </a:lnTo>
                  <a:close/>
                </a:path>
              </a:pathLst>
            </a:custGeom>
            <a:solidFill>
              <a:srgbClr val="EAE8F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5321935" y="3076368"/>
              <a:ext cx="600075" cy="19050"/>
            </a:xfrm>
            <a:custGeom>
              <a:avLst/>
              <a:gdLst/>
              <a:ahLst/>
              <a:cxnLst/>
              <a:rect l="l" t="t" r="r" b="b"/>
              <a:pathLst>
                <a:path w="600075" h="19050">
                  <a:moveTo>
                    <a:pt x="593178" y="0"/>
                  </a:moveTo>
                  <a:lnTo>
                    <a:pt x="6883" y="0"/>
                  </a:lnTo>
                  <a:lnTo>
                    <a:pt x="4648" y="927"/>
                  </a:lnTo>
                  <a:lnTo>
                    <a:pt x="927" y="4648"/>
                  </a:lnTo>
                  <a:lnTo>
                    <a:pt x="0" y="6896"/>
                  </a:lnTo>
                  <a:lnTo>
                    <a:pt x="0" y="12153"/>
                  </a:lnTo>
                  <a:lnTo>
                    <a:pt x="927" y="14401"/>
                  </a:lnTo>
                  <a:lnTo>
                    <a:pt x="4648" y="18122"/>
                  </a:lnTo>
                  <a:lnTo>
                    <a:pt x="6883" y="19050"/>
                  </a:lnTo>
                  <a:lnTo>
                    <a:pt x="593178" y="19050"/>
                  </a:lnTo>
                  <a:lnTo>
                    <a:pt x="595414" y="18122"/>
                  </a:lnTo>
                  <a:lnTo>
                    <a:pt x="599135" y="14401"/>
                  </a:lnTo>
                  <a:lnTo>
                    <a:pt x="600074" y="12153"/>
                  </a:lnTo>
                  <a:lnTo>
                    <a:pt x="600074" y="6896"/>
                  </a:lnTo>
                  <a:lnTo>
                    <a:pt x="599135" y="4648"/>
                  </a:lnTo>
                  <a:lnTo>
                    <a:pt x="595414" y="927"/>
                  </a:lnTo>
                  <a:lnTo>
                    <a:pt x="593178" y="0"/>
                  </a:lnTo>
                  <a:close/>
                </a:path>
              </a:pathLst>
            </a:custGeom>
            <a:solidFill>
              <a:srgbClr val="D0CED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/>
            <p:nvPr/>
          </p:nvSpPr>
          <p:spPr>
            <a:xfrm>
              <a:off x="4950461" y="2895393"/>
              <a:ext cx="390525" cy="381000"/>
            </a:xfrm>
            <a:custGeom>
              <a:avLst/>
              <a:gdLst/>
              <a:ahLst/>
              <a:cxnLst/>
              <a:rect l="l" t="t" r="r" b="b"/>
              <a:pathLst>
                <a:path w="390525" h="381000">
                  <a:moveTo>
                    <a:pt x="371932" y="0"/>
                  </a:moveTo>
                  <a:lnTo>
                    <a:pt x="18580" y="0"/>
                  </a:lnTo>
                  <a:lnTo>
                    <a:pt x="15849" y="546"/>
                  </a:lnTo>
                  <a:lnTo>
                    <a:pt x="0" y="18592"/>
                  </a:lnTo>
                  <a:lnTo>
                    <a:pt x="0" y="362407"/>
                  </a:lnTo>
                  <a:lnTo>
                    <a:pt x="18580" y="381000"/>
                  </a:lnTo>
                  <a:lnTo>
                    <a:pt x="371932" y="381000"/>
                  </a:lnTo>
                  <a:lnTo>
                    <a:pt x="390525" y="362407"/>
                  </a:lnTo>
                  <a:lnTo>
                    <a:pt x="390525" y="18592"/>
                  </a:lnTo>
                  <a:lnTo>
                    <a:pt x="374662" y="546"/>
                  </a:lnTo>
                  <a:lnTo>
                    <a:pt x="371932" y="0"/>
                  </a:lnTo>
                  <a:close/>
                </a:path>
              </a:pathLst>
            </a:custGeom>
            <a:solidFill>
              <a:srgbClr val="EAE8F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5321935" y="4505118"/>
              <a:ext cx="600075" cy="19050"/>
            </a:xfrm>
            <a:custGeom>
              <a:avLst/>
              <a:gdLst/>
              <a:ahLst/>
              <a:cxnLst/>
              <a:rect l="l" t="t" r="r" b="b"/>
              <a:pathLst>
                <a:path w="600075" h="19050">
                  <a:moveTo>
                    <a:pt x="593178" y="0"/>
                  </a:moveTo>
                  <a:lnTo>
                    <a:pt x="6883" y="0"/>
                  </a:lnTo>
                  <a:lnTo>
                    <a:pt x="4648" y="927"/>
                  </a:lnTo>
                  <a:lnTo>
                    <a:pt x="927" y="4648"/>
                  </a:lnTo>
                  <a:lnTo>
                    <a:pt x="0" y="6896"/>
                  </a:lnTo>
                  <a:lnTo>
                    <a:pt x="0" y="12153"/>
                  </a:lnTo>
                  <a:lnTo>
                    <a:pt x="927" y="14401"/>
                  </a:lnTo>
                  <a:lnTo>
                    <a:pt x="4648" y="18122"/>
                  </a:lnTo>
                  <a:lnTo>
                    <a:pt x="6883" y="19049"/>
                  </a:lnTo>
                  <a:lnTo>
                    <a:pt x="593178" y="19049"/>
                  </a:lnTo>
                  <a:lnTo>
                    <a:pt x="595414" y="18122"/>
                  </a:lnTo>
                  <a:lnTo>
                    <a:pt x="599135" y="14401"/>
                  </a:lnTo>
                  <a:lnTo>
                    <a:pt x="600074" y="12153"/>
                  </a:lnTo>
                  <a:lnTo>
                    <a:pt x="600074" y="6896"/>
                  </a:lnTo>
                  <a:lnTo>
                    <a:pt x="599135" y="4648"/>
                  </a:lnTo>
                  <a:lnTo>
                    <a:pt x="595414" y="927"/>
                  </a:lnTo>
                  <a:lnTo>
                    <a:pt x="593178" y="0"/>
                  </a:lnTo>
                  <a:close/>
                </a:path>
              </a:pathLst>
            </a:custGeom>
            <a:solidFill>
              <a:srgbClr val="D0CED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4950461" y="4324143"/>
              <a:ext cx="390525" cy="390525"/>
            </a:xfrm>
            <a:custGeom>
              <a:avLst/>
              <a:gdLst/>
              <a:ahLst/>
              <a:cxnLst/>
              <a:rect l="l" t="t" r="r" b="b"/>
              <a:pathLst>
                <a:path w="390525" h="390525">
                  <a:moveTo>
                    <a:pt x="371932" y="0"/>
                  </a:moveTo>
                  <a:lnTo>
                    <a:pt x="18580" y="0"/>
                  </a:lnTo>
                  <a:lnTo>
                    <a:pt x="15849" y="546"/>
                  </a:lnTo>
                  <a:lnTo>
                    <a:pt x="0" y="18592"/>
                  </a:lnTo>
                  <a:lnTo>
                    <a:pt x="0" y="371932"/>
                  </a:lnTo>
                  <a:lnTo>
                    <a:pt x="18580" y="390524"/>
                  </a:lnTo>
                  <a:lnTo>
                    <a:pt x="371932" y="390524"/>
                  </a:lnTo>
                  <a:lnTo>
                    <a:pt x="390525" y="371932"/>
                  </a:lnTo>
                  <a:lnTo>
                    <a:pt x="390525" y="18592"/>
                  </a:lnTo>
                  <a:lnTo>
                    <a:pt x="374662" y="546"/>
                  </a:lnTo>
                  <a:lnTo>
                    <a:pt x="371932" y="0"/>
                  </a:lnTo>
                  <a:close/>
                </a:path>
              </a:pathLst>
            </a:custGeom>
            <a:solidFill>
              <a:srgbClr val="EAE8F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5321935" y="5943393"/>
              <a:ext cx="600075" cy="19050"/>
            </a:xfrm>
            <a:custGeom>
              <a:avLst/>
              <a:gdLst/>
              <a:ahLst/>
              <a:cxnLst/>
              <a:rect l="l" t="t" r="r" b="b"/>
              <a:pathLst>
                <a:path w="600075" h="19050">
                  <a:moveTo>
                    <a:pt x="593178" y="0"/>
                  </a:moveTo>
                  <a:lnTo>
                    <a:pt x="6883" y="0"/>
                  </a:lnTo>
                  <a:lnTo>
                    <a:pt x="4648" y="927"/>
                  </a:lnTo>
                  <a:lnTo>
                    <a:pt x="927" y="4648"/>
                  </a:lnTo>
                  <a:lnTo>
                    <a:pt x="0" y="6896"/>
                  </a:lnTo>
                  <a:lnTo>
                    <a:pt x="0" y="12153"/>
                  </a:lnTo>
                  <a:lnTo>
                    <a:pt x="927" y="14401"/>
                  </a:lnTo>
                  <a:lnTo>
                    <a:pt x="4648" y="18122"/>
                  </a:lnTo>
                  <a:lnTo>
                    <a:pt x="6883" y="19049"/>
                  </a:lnTo>
                  <a:lnTo>
                    <a:pt x="593178" y="19049"/>
                  </a:lnTo>
                  <a:lnTo>
                    <a:pt x="595414" y="18122"/>
                  </a:lnTo>
                  <a:lnTo>
                    <a:pt x="599135" y="14401"/>
                  </a:lnTo>
                  <a:lnTo>
                    <a:pt x="600074" y="12153"/>
                  </a:lnTo>
                  <a:lnTo>
                    <a:pt x="600074" y="6896"/>
                  </a:lnTo>
                  <a:lnTo>
                    <a:pt x="599135" y="4648"/>
                  </a:lnTo>
                  <a:lnTo>
                    <a:pt x="595414" y="927"/>
                  </a:lnTo>
                  <a:lnTo>
                    <a:pt x="593178" y="0"/>
                  </a:lnTo>
                  <a:close/>
                </a:path>
              </a:pathLst>
            </a:custGeom>
            <a:solidFill>
              <a:srgbClr val="D0CED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4950461" y="5762418"/>
              <a:ext cx="390525" cy="381000"/>
            </a:xfrm>
            <a:custGeom>
              <a:avLst/>
              <a:gdLst/>
              <a:ahLst/>
              <a:cxnLst/>
              <a:rect l="l" t="t" r="r" b="b"/>
              <a:pathLst>
                <a:path w="390525" h="381000">
                  <a:moveTo>
                    <a:pt x="371932" y="0"/>
                  </a:moveTo>
                  <a:lnTo>
                    <a:pt x="18580" y="0"/>
                  </a:lnTo>
                  <a:lnTo>
                    <a:pt x="15849" y="546"/>
                  </a:lnTo>
                  <a:lnTo>
                    <a:pt x="0" y="18592"/>
                  </a:lnTo>
                  <a:lnTo>
                    <a:pt x="0" y="362407"/>
                  </a:lnTo>
                  <a:lnTo>
                    <a:pt x="18580" y="380999"/>
                  </a:lnTo>
                  <a:lnTo>
                    <a:pt x="371932" y="380999"/>
                  </a:lnTo>
                  <a:lnTo>
                    <a:pt x="390525" y="362407"/>
                  </a:lnTo>
                  <a:lnTo>
                    <a:pt x="390525" y="18592"/>
                  </a:lnTo>
                  <a:lnTo>
                    <a:pt x="374662" y="546"/>
                  </a:lnTo>
                  <a:lnTo>
                    <a:pt x="371932" y="0"/>
                  </a:lnTo>
                  <a:close/>
                </a:path>
              </a:pathLst>
            </a:custGeom>
            <a:solidFill>
              <a:srgbClr val="EAE8F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9" name="object 19"/>
          <p:cNvSpPr txBox="1"/>
          <p:nvPr/>
        </p:nvSpPr>
        <p:spPr>
          <a:xfrm>
            <a:off x="5072888" y="1483107"/>
            <a:ext cx="152400" cy="3302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000" spc="-50" dirty="0">
                <a:solidFill>
                  <a:srgbClr val="484858"/>
                </a:solidFill>
                <a:latin typeface="Book Antiqua"/>
                <a:cs typeface="Book Antiqua"/>
              </a:rPr>
              <a:t>1</a:t>
            </a:r>
            <a:endParaRPr sz="2000">
              <a:latin typeface="Book Antiqua"/>
              <a:cs typeface="Book Antiqua"/>
            </a:endParaRPr>
          </a:p>
        </p:txBody>
      </p:sp>
      <p:grpSp>
        <p:nvGrpSpPr>
          <p:cNvPr id="20" name="object 20"/>
          <p:cNvGrpSpPr/>
          <p:nvPr/>
        </p:nvGrpSpPr>
        <p:grpSpPr>
          <a:xfrm>
            <a:off x="5068511" y="3000379"/>
            <a:ext cx="148590" cy="3046730"/>
            <a:chOff x="5068511" y="3000379"/>
            <a:chExt cx="148590" cy="3046730"/>
          </a:xfrm>
        </p:grpSpPr>
        <p:pic>
          <p:nvPicPr>
            <p:cNvPr id="21" name="object 21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5070601" y="3000379"/>
              <a:ext cx="146050" cy="178790"/>
            </a:xfrm>
            <a:prstGeom prst="rect">
              <a:avLst/>
            </a:prstGeom>
          </p:spPr>
        </p:pic>
        <p:pic>
          <p:nvPicPr>
            <p:cNvPr id="22" name="object 22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5068511" y="5869156"/>
              <a:ext cx="143179" cy="177419"/>
            </a:xfrm>
            <a:prstGeom prst="rect">
              <a:avLst/>
            </a:prstGeom>
          </p:spPr>
        </p:pic>
        <p:pic>
          <p:nvPicPr>
            <p:cNvPr id="23" name="object 23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5068586" y="4439036"/>
              <a:ext cx="141249" cy="181267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1430000" cy="6600825"/>
          </a:xfrm>
          <a:custGeom>
            <a:avLst/>
            <a:gdLst/>
            <a:ahLst/>
            <a:cxnLst/>
            <a:rect l="l" t="t" r="r" b="b"/>
            <a:pathLst>
              <a:path w="11430000" h="6600825">
                <a:moveTo>
                  <a:pt x="11430000" y="0"/>
                </a:moveTo>
                <a:lnTo>
                  <a:pt x="0" y="0"/>
                </a:lnTo>
                <a:lnTo>
                  <a:pt x="0" y="6600825"/>
                </a:lnTo>
                <a:lnTo>
                  <a:pt x="11430000" y="6600825"/>
                </a:lnTo>
                <a:lnTo>
                  <a:pt x="11430000" y="0"/>
                </a:lnTo>
                <a:close/>
              </a:path>
            </a:pathLst>
          </a:custGeom>
          <a:solidFill>
            <a:srgbClr val="FAF9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587755" y="455930"/>
            <a:ext cx="6548755" cy="5359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  <a:tabLst>
                <a:tab pos="2903855" algn="l"/>
                <a:tab pos="4609465" algn="l"/>
              </a:tabLst>
            </a:pPr>
            <a:r>
              <a:rPr spc="190" dirty="0">
                <a:solidFill>
                  <a:srgbClr val="3E3BCF"/>
                </a:solidFill>
                <a:latin typeface="Book Antiqua"/>
                <a:cs typeface="Book Antiqua"/>
              </a:rPr>
              <a:t>Barrierefreie</a:t>
            </a:r>
            <a:r>
              <a:rPr dirty="0">
                <a:solidFill>
                  <a:srgbClr val="3E3BCF"/>
                </a:solidFill>
                <a:latin typeface="Book Antiqua"/>
                <a:cs typeface="Book Antiqua"/>
              </a:rPr>
              <a:t>	</a:t>
            </a:r>
            <a:r>
              <a:rPr spc="200" dirty="0">
                <a:solidFill>
                  <a:srgbClr val="3E3BCF"/>
                </a:solidFill>
                <a:latin typeface="Book Antiqua"/>
                <a:cs typeface="Book Antiqua"/>
              </a:rPr>
              <a:t>Inhalte</a:t>
            </a:r>
            <a:r>
              <a:rPr dirty="0">
                <a:solidFill>
                  <a:srgbClr val="3E3BCF"/>
                </a:solidFill>
                <a:latin typeface="Book Antiqua"/>
                <a:cs typeface="Book Antiqua"/>
              </a:rPr>
              <a:t>	</a:t>
            </a:r>
            <a:r>
              <a:rPr spc="190" dirty="0">
                <a:solidFill>
                  <a:srgbClr val="3E3BCF"/>
                </a:solidFill>
                <a:latin typeface="Book Antiqua"/>
                <a:cs typeface="Book Antiqua"/>
              </a:rPr>
              <a:t>gestalten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587755" y="1367282"/>
            <a:ext cx="9154795" cy="2311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350" spc="10" dirty="0">
                <a:solidFill>
                  <a:srgbClr val="484858"/>
                </a:solidFill>
                <a:latin typeface="Tahoma"/>
                <a:cs typeface="Tahoma"/>
              </a:rPr>
              <a:t>Nutzen</a:t>
            </a:r>
            <a:r>
              <a:rPr sz="1350" spc="6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spc="10" dirty="0">
                <a:solidFill>
                  <a:srgbClr val="484858"/>
                </a:solidFill>
                <a:latin typeface="Tahoma"/>
                <a:cs typeface="Tahoma"/>
              </a:rPr>
              <a:t>Sie</a:t>
            </a:r>
            <a:r>
              <a:rPr sz="1350" spc="6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spc="10" dirty="0">
                <a:solidFill>
                  <a:srgbClr val="484858"/>
                </a:solidFill>
                <a:latin typeface="Tahoma"/>
                <a:cs typeface="Tahoma"/>
              </a:rPr>
              <a:t>eine</a:t>
            </a:r>
            <a:r>
              <a:rPr sz="1350" spc="7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spc="10" dirty="0">
                <a:solidFill>
                  <a:srgbClr val="484858"/>
                </a:solidFill>
                <a:latin typeface="Tahoma"/>
                <a:cs typeface="Tahoma"/>
              </a:rPr>
              <a:t>von</a:t>
            </a:r>
            <a:r>
              <a:rPr sz="1350" spc="7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spc="10" dirty="0">
                <a:solidFill>
                  <a:srgbClr val="484858"/>
                </a:solidFill>
                <a:latin typeface="Tahoma"/>
                <a:cs typeface="Tahoma"/>
              </a:rPr>
              <a:t>Ihnen</a:t>
            </a:r>
            <a:r>
              <a:rPr sz="1350" spc="7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spc="10" dirty="0">
                <a:solidFill>
                  <a:srgbClr val="484858"/>
                </a:solidFill>
                <a:latin typeface="Tahoma"/>
                <a:cs typeface="Tahoma"/>
              </a:rPr>
              <a:t>erstellte</a:t>
            </a:r>
            <a:r>
              <a:rPr sz="1350" spc="6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spc="10" dirty="0">
                <a:solidFill>
                  <a:srgbClr val="484858"/>
                </a:solidFill>
                <a:latin typeface="Tahoma"/>
                <a:cs typeface="Tahoma"/>
              </a:rPr>
              <a:t>Aufgabe</a:t>
            </a:r>
            <a:r>
              <a:rPr sz="1350" spc="6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spc="10" dirty="0">
                <a:solidFill>
                  <a:srgbClr val="484858"/>
                </a:solidFill>
                <a:latin typeface="Tahoma"/>
                <a:cs typeface="Tahoma"/>
              </a:rPr>
              <a:t>und</a:t>
            </a:r>
            <a:r>
              <a:rPr sz="1350" spc="6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spc="10" dirty="0">
                <a:solidFill>
                  <a:srgbClr val="484858"/>
                </a:solidFill>
                <a:latin typeface="Tahoma"/>
                <a:cs typeface="Tahoma"/>
              </a:rPr>
              <a:t>die</a:t>
            </a:r>
            <a:r>
              <a:rPr sz="1350" spc="6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spc="10" dirty="0">
                <a:solidFill>
                  <a:srgbClr val="484858"/>
                </a:solidFill>
                <a:latin typeface="Tahoma"/>
                <a:cs typeface="Tahoma"/>
              </a:rPr>
              <a:t>Abbildungen,</a:t>
            </a:r>
            <a:r>
              <a:rPr sz="1350" spc="6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spc="10" dirty="0">
                <a:solidFill>
                  <a:srgbClr val="484858"/>
                </a:solidFill>
                <a:latin typeface="Tahoma"/>
                <a:cs typeface="Tahoma"/>
              </a:rPr>
              <a:t>die</a:t>
            </a:r>
            <a:r>
              <a:rPr sz="1350" spc="7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spc="10" dirty="0">
                <a:solidFill>
                  <a:srgbClr val="484858"/>
                </a:solidFill>
                <a:latin typeface="Tahoma"/>
                <a:cs typeface="Tahoma"/>
              </a:rPr>
              <a:t>Sie</a:t>
            </a:r>
            <a:r>
              <a:rPr sz="1350" spc="7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spc="10" dirty="0">
                <a:solidFill>
                  <a:srgbClr val="484858"/>
                </a:solidFill>
                <a:latin typeface="Tahoma"/>
                <a:cs typeface="Tahoma"/>
              </a:rPr>
              <a:t>für</a:t>
            </a:r>
            <a:r>
              <a:rPr sz="1350" spc="6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spc="10" dirty="0">
                <a:solidFill>
                  <a:srgbClr val="484858"/>
                </a:solidFill>
                <a:latin typeface="Tahoma"/>
                <a:cs typeface="Tahoma"/>
              </a:rPr>
              <a:t>die</a:t>
            </a:r>
            <a:r>
              <a:rPr sz="1350" spc="7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spc="10" dirty="0">
                <a:solidFill>
                  <a:srgbClr val="484858"/>
                </a:solidFill>
                <a:latin typeface="Tahoma"/>
                <a:cs typeface="Tahoma"/>
              </a:rPr>
              <a:t>Aufgabenstellung</a:t>
            </a:r>
            <a:r>
              <a:rPr sz="1350" spc="6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spc="10" dirty="0">
                <a:solidFill>
                  <a:srgbClr val="484858"/>
                </a:solidFill>
                <a:latin typeface="Tahoma"/>
                <a:cs typeface="Tahoma"/>
              </a:rPr>
              <a:t>eingefügt</a:t>
            </a:r>
            <a:r>
              <a:rPr sz="1350" spc="6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spc="-10" dirty="0">
                <a:solidFill>
                  <a:srgbClr val="484858"/>
                </a:solidFill>
                <a:latin typeface="Tahoma"/>
                <a:cs typeface="Tahoma"/>
              </a:rPr>
              <a:t>haben.</a:t>
            </a:r>
            <a:endParaRPr sz="1350">
              <a:latin typeface="Tahoma"/>
              <a:cs typeface="Tahoma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586994" y="1976120"/>
            <a:ext cx="3075940" cy="150772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50" spc="130" dirty="0">
                <a:solidFill>
                  <a:srgbClr val="3E3BCF"/>
                </a:solidFill>
                <a:latin typeface="Book Antiqua"/>
                <a:cs typeface="Book Antiqua"/>
              </a:rPr>
              <a:t>ALT-</a:t>
            </a:r>
            <a:r>
              <a:rPr sz="1650" spc="110" dirty="0">
                <a:solidFill>
                  <a:srgbClr val="3E3BCF"/>
                </a:solidFill>
                <a:latin typeface="Book Antiqua"/>
                <a:cs typeface="Book Antiqua"/>
              </a:rPr>
              <a:t>Texte</a:t>
            </a:r>
            <a:r>
              <a:rPr sz="1650" spc="25" dirty="0">
                <a:solidFill>
                  <a:srgbClr val="3E3BCF"/>
                </a:solidFill>
                <a:latin typeface="Book Antiqua"/>
                <a:cs typeface="Book Antiqua"/>
              </a:rPr>
              <a:t> </a:t>
            </a:r>
            <a:r>
              <a:rPr sz="1650" spc="95" dirty="0">
                <a:solidFill>
                  <a:srgbClr val="3E3BCF"/>
                </a:solidFill>
                <a:latin typeface="Book Antiqua"/>
                <a:cs typeface="Book Antiqua"/>
              </a:rPr>
              <a:t>hinzufügen</a:t>
            </a:r>
            <a:endParaRPr sz="1650" dirty="0">
              <a:latin typeface="Book Antiqua"/>
              <a:cs typeface="Book Antiqua"/>
            </a:endParaRPr>
          </a:p>
          <a:p>
            <a:pPr marL="13335" marR="5080">
              <a:lnSpc>
                <a:spcPct val="132400"/>
              </a:lnSpc>
              <a:spcBef>
                <a:spcPts val="1185"/>
              </a:spcBef>
            </a:pP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Nutzen</a:t>
            </a:r>
            <a:r>
              <a:rPr sz="1350" spc="16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Sie</a:t>
            </a:r>
            <a:r>
              <a:rPr sz="1350" spc="17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eine</a:t>
            </a:r>
            <a:r>
              <a:rPr sz="1350" spc="16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Abbildung</a:t>
            </a:r>
            <a:r>
              <a:rPr sz="1350" spc="16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spc="-25" dirty="0">
                <a:solidFill>
                  <a:srgbClr val="484858"/>
                </a:solidFill>
                <a:latin typeface="Tahoma"/>
                <a:cs typeface="Tahoma"/>
              </a:rPr>
              <a:t>und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beschreiben</a:t>
            </a:r>
            <a:r>
              <a:rPr sz="1350" spc="19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Sie</a:t>
            </a:r>
            <a:r>
              <a:rPr sz="1350" spc="19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diese</a:t>
            </a:r>
            <a:r>
              <a:rPr sz="1350" spc="19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prägnant</a:t>
            </a:r>
            <a:r>
              <a:rPr sz="1350" spc="19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spc="-25" dirty="0">
                <a:solidFill>
                  <a:srgbClr val="484858"/>
                </a:solidFill>
                <a:latin typeface="Tahoma"/>
                <a:cs typeface="Tahoma"/>
              </a:rPr>
              <a:t>für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Screenreader-Nutzer</a:t>
            </a:r>
            <a:r>
              <a:rPr lang="de-DE" sz="1350" dirty="0">
                <a:solidFill>
                  <a:srgbClr val="484858"/>
                </a:solidFill>
                <a:latin typeface="Tahoma"/>
                <a:cs typeface="Tahoma"/>
              </a:rPr>
              <a:t>/-innen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.</a:t>
            </a:r>
            <a:r>
              <a:rPr sz="1350" spc="229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Erfassen</a:t>
            </a:r>
            <a:r>
              <a:rPr sz="1350" spc="24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Sie</a:t>
            </a:r>
            <a:r>
              <a:rPr sz="1350" spc="229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spc="-25" dirty="0">
                <a:solidFill>
                  <a:srgbClr val="484858"/>
                </a:solidFill>
                <a:latin typeface="Tahoma"/>
                <a:cs typeface="Tahoma"/>
              </a:rPr>
              <a:t>den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Bildinhalt</a:t>
            </a:r>
            <a:r>
              <a:rPr sz="1350" spc="16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in</a:t>
            </a:r>
            <a:r>
              <a:rPr sz="1350" spc="17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wenigen</a:t>
            </a:r>
            <a:r>
              <a:rPr sz="1350" spc="17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spc="-10" dirty="0">
                <a:solidFill>
                  <a:srgbClr val="484858"/>
                </a:solidFill>
                <a:latin typeface="Tahoma"/>
                <a:cs typeface="Tahoma"/>
              </a:rPr>
              <a:t>Worten.</a:t>
            </a:r>
            <a:endParaRPr sz="1350" dirty="0">
              <a:latin typeface="Tahoma"/>
              <a:cs typeface="Tahoma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4145534" y="1976120"/>
            <a:ext cx="2656840" cy="15170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50" spc="135" dirty="0">
                <a:solidFill>
                  <a:srgbClr val="3E3BCF"/>
                </a:solidFill>
                <a:latin typeface="Book Antiqua"/>
                <a:cs typeface="Book Antiqua"/>
              </a:rPr>
              <a:t>Schriftarten</a:t>
            </a:r>
            <a:r>
              <a:rPr sz="1650" spc="50" dirty="0">
                <a:solidFill>
                  <a:srgbClr val="3E3BCF"/>
                </a:solidFill>
                <a:latin typeface="Book Antiqua"/>
                <a:cs typeface="Book Antiqua"/>
              </a:rPr>
              <a:t> </a:t>
            </a:r>
            <a:r>
              <a:rPr sz="1650" spc="185" dirty="0">
                <a:solidFill>
                  <a:srgbClr val="3E3BCF"/>
                </a:solidFill>
                <a:latin typeface="Book Antiqua"/>
                <a:cs typeface="Book Antiqua"/>
              </a:rPr>
              <a:t>und</a:t>
            </a:r>
            <a:r>
              <a:rPr sz="1650" spc="55" dirty="0">
                <a:solidFill>
                  <a:srgbClr val="3E3BCF"/>
                </a:solidFill>
                <a:latin typeface="Book Antiqua"/>
                <a:cs typeface="Book Antiqua"/>
              </a:rPr>
              <a:t> </a:t>
            </a:r>
            <a:r>
              <a:rPr sz="1650" spc="145" dirty="0">
                <a:solidFill>
                  <a:srgbClr val="3E3BCF"/>
                </a:solidFill>
                <a:latin typeface="Book Antiqua"/>
                <a:cs typeface="Book Antiqua"/>
              </a:rPr>
              <a:t>Farben</a:t>
            </a:r>
            <a:endParaRPr sz="1650" dirty="0">
              <a:latin typeface="Book Antiqua"/>
              <a:cs typeface="Book Antiqua"/>
            </a:endParaRPr>
          </a:p>
          <a:p>
            <a:pPr marL="12700" marR="39370">
              <a:lnSpc>
                <a:spcPct val="132400"/>
              </a:lnSpc>
              <a:spcBef>
                <a:spcPts val="1185"/>
              </a:spcBef>
            </a:pP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Wählen</a:t>
            </a:r>
            <a:r>
              <a:rPr sz="1350" spc="6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Sie</a:t>
            </a:r>
            <a:r>
              <a:rPr sz="1350" spc="6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gut</a:t>
            </a:r>
            <a:r>
              <a:rPr sz="1350" spc="6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lesbare</a:t>
            </a:r>
            <a:r>
              <a:rPr sz="1350" spc="6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spc="-10" dirty="0">
                <a:solidFill>
                  <a:srgbClr val="484858"/>
                </a:solidFill>
                <a:latin typeface="Tahoma"/>
                <a:cs typeface="Tahoma"/>
              </a:rPr>
              <a:t>Schriften.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Achten</a:t>
            </a:r>
            <a:r>
              <a:rPr sz="1350" spc="12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Sie</a:t>
            </a:r>
            <a:r>
              <a:rPr sz="1350" spc="12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auf</a:t>
            </a:r>
            <a:r>
              <a:rPr sz="1350" spc="12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spc="-10" dirty="0">
                <a:solidFill>
                  <a:srgbClr val="484858"/>
                </a:solidFill>
                <a:latin typeface="Tahoma"/>
                <a:cs typeface="Tahoma"/>
              </a:rPr>
              <a:t>ausreichende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Kontraste</a:t>
            </a:r>
            <a:r>
              <a:rPr sz="1350" spc="21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zwischen</a:t>
            </a:r>
            <a:r>
              <a:rPr sz="1350" spc="21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Text</a:t>
            </a:r>
            <a:r>
              <a:rPr sz="1350" spc="22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spc="-25" dirty="0">
                <a:solidFill>
                  <a:srgbClr val="484858"/>
                </a:solidFill>
                <a:latin typeface="Tahoma"/>
                <a:cs typeface="Tahoma"/>
              </a:rPr>
              <a:t>und </a:t>
            </a:r>
            <a:r>
              <a:rPr sz="1350" spc="-10" dirty="0">
                <a:solidFill>
                  <a:srgbClr val="484858"/>
                </a:solidFill>
                <a:latin typeface="Tahoma"/>
                <a:cs typeface="Tahoma"/>
              </a:rPr>
              <a:t>Hintergrund.</a:t>
            </a:r>
            <a:endParaRPr sz="1350" dirty="0">
              <a:latin typeface="Tahoma"/>
              <a:cs typeface="Tahoma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7704073" y="1976120"/>
            <a:ext cx="3029585" cy="179006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50" spc="125" dirty="0">
                <a:solidFill>
                  <a:srgbClr val="3E3BCF"/>
                </a:solidFill>
                <a:latin typeface="Book Antiqua"/>
                <a:cs typeface="Book Antiqua"/>
              </a:rPr>
              <a:t>Refle</a:t>
            </a:r>
            <a:r>
              <a:rPr lang="de-DE" sz="1650" spc="125" dirty="0">
                <a:solidFill>
                  <a:srgbClr val="3E3BCF"/>
                </a:solidFill>
                <a:latin typeface="Book Antiqua"/>
                <a:cs typeface="Book Antiqua"/>
              </a:rPr>
              <a:t>x</a:t>
            </a:r>
            <a:r>
              <a:rPr sz="1650" spc="125" dirty="0">
                <a:solidFill>
                  <a:srgbClr val="3E3BCF"/>
                </a:solidFill>
                <a:latin typeface="Book Antiqua"/>
                <a:cs typeface="Book Antiqua"/>
              </a:rPr>
              <a:t>ion</a:t>
            </a:r>
            <a:endParaRPr sz="1650" dirty="0">
              <a:latin typeface="Book Antiqua"/>
              <a:cs typeface="Book Antiqua"/>
            </a:endParaRPr>
          </a:p>
          <a:p>
            <a:pPr marL="12700" marR="5080">
              <a:lnSpc>
                <a:spcPct val="132400"/>
              </a:lnSpc>
              <a:spcBef>
                <a:spcPts val="1185"/>
              </a:spcBef>
            </a:pP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Reflektieren</a:t>
            </a:r>
            <a:r>
              <a:rPr sz="1350" spc="12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Sie,</a:t>
            </a:r>
            <a:r>
              <a:rPr sz="1350" spc="12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in</a:t>
            </a:r>
            <a:r>
              <a:rPr sz="1350" spc="114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welchen</a:t>
            </a:r>
            <a:r>
              <a:rPr sz="1350" spc="114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spc="-10" dirty="0">
                <a:solidFill>
                  <a:srgbClr val="484858"/>
                </a:solidFill>
                <a:latin typeface="Tahoma"/>
                <a:cs typeface="Tahoma"/>
              </a:rPr>
              <a:t>Bereichen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Sie</a:t>
            </a:r>
            <a:r>
              <a:rPr sz="1350" spc="14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künftig</a:t>
            </a:r>
            <a:r>
              <a:rPr sz="1350" spc="13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stärker</a:t>
            </a:r>
            <a:r>
              <a:rPr sz="1350" spc="14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auf</a:t>
            </a:r>
            <a:r>
              <a:rPr sz="1350" spc="14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spc="-10" dirty="0">
                <a:solidFill>
                  <a:srgbClr val="484858"/>
                </a:solidFill>
                <a:latin typeface="Tahoma"/>
                <a:cs typeface="Tahoma"/>
              </a:rPr>
              <a:t>Barrierefreiheit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achten</a:t>
            </a:r>
            <a:r>
              <a:rPr sz="1350" spc="14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und</a:t>
            </a:r>
            <a:r>
              <a:rPr sz="1350" spc="14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erstellen</a:t>
            </a:r>
            <a:r>
              <a:rPr sz="1350" spc="15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Sie</a:t>
            </a:r>
            <a:r>
              <a:rPr sz="1350" spc="14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eine</a:t>
            </a:r>
            <a:r>
              <a:rPr sz="1350" spc="15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spc="-20" dirty="0">
                <a:solidFill>
                  <a:srgbClr val="484858"/>
                </a:solidFill>
                <a:latin typeface="Tahoma"/>
                <a:cs typeface="Tahoma"/>
              </a:rPr>
              <a:t>kurze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Übersicht</a:t>
            </a:r>
            <a:r>
              <a:rPr sz="1350" spc="20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lang="de-DE" sz="1350" dirty="0">
                <a:solidFill>
                  <a:srgbClr val="484858"/>
                </a:solidFill>
                <a:latin typeface="Tahoma"/>
                <a:cs typeface="Tahoma"/>
              </a:rPr>
              <a:t>mit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Hinweise</a:t>
            </a:r>
            <a:r>
              <a:rPr lang="de-DE" sz="1350" dirty="0" err="1">
                <a:solidFill>
                  <a:srgbClr val="484858"/>
                </a:solidFill>
                <a:latin typeface="Tahoma"/>
                <a:cs typeface="Tahoma"/>
              </a:rPr>
              <a:t>n</a:t>
            </a:r>
            <a:r>
              <a:rPr sz="1350" spc="204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spc="-25" dirty="0">
                <a:solidFill>
                  <a:srgbClr val="484858"/>
                </a:solidFill>
                <a:latin typeface="Tahoma"/>
                <a:cs typeface="Tahoma"/>
              </a:rPr>
              <a:t>auf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unterstützende</a:t>
            </a:r>
            <a:r>
              <a:rPr lang="de-DE" sz="1350" spc="38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spc="-10" dirty="0">
                <a:solidFill>
                  <a:srgbClr val="484858"/>
                </a:solidFill>
                <a:latin typeface="Tahoma"/>
                <a:cs typeface="Tahoma"/>
              </a:rPr>
              <a:t>Tools/Anwendungen.</a:t>
            </a:r>
            <a:endParaRPr sz="1350" dirty="0">
              <a:latin typeface="Tahoma"/>
              <a:cs typeface="Tahoma"/>
            </a:endParaRPr>
          </a:p>
        </p:txBody>
      </p:sp>
      <p:grpSp>
        <p:nvGrpSpPr>
          <p:cNvPr id="8" name="object 8"/>
          <p:cNvGrpSpPr/>
          <p:nvPr/>
        </p:nvGrpSpPr>
        <p:grpSpPr>
          <a:xfrm>
            <a:off x="600075" y="4143375"/>
            <a:ext cx="10734675" cy="2366645"/>
            <a:chOff x="600075" y="4143375"/>
            <a:chExt cx="10734675" cy="2366645"/>
          </a:xfrm>
        </p:grpSpPr>
        <p:sp>
          <p:nvSpPr>
            <p:cNvPr id="9" name="object 9"/>
            <p:cNvSpPr/>
            <p:nvPr/>
          </p:nvSpPr>
          <p:spPr>
            <a:xfrm>
              <a:off x="600075" y="4143375"/>
              <a:ext cx="10229850" cy="1981200"/>
            </a:xfrm>
            <a:custGeom>
              <a:avLst/>
              <a:gdLst/>
              <a:ahLst/>
              <a:cxnLst/>
              <a:rect l="l" t="t" r="r" b="b"/>
              <a:pathLst>
                <a:path w="10229850" h="1981200">
                  <a:moveTo>
                    <a:pt x="10211257" y="0"/>
                  </a:moveTo>
                  <a:lnTo>
                    <a:pt x="18592" y="0"/>
                  </a:lnTo>
                  <a:lnTo>
                    <a:pt x="15849" y="546"/>
                  </a:lnTo>
                  <a:lnTo>
                    <a:pt x="0" y="18592"/>
                  </a:lnTo>
                  <a:lnTo>
                    <a:pt x="0" y="1962607"/>
                  </a:lnTo>
                  <a:lnTo>
                    <a:pt x="18592" y="1981200"/>
                  </a:lnTo>
                  <a:lnTo>
                    <a:pt x="10211257" y="1981200"/>
                  </a:lnTo>
                  <a:lnTo>
                    <a:pt x="10229850" y="1962607"/>
                  </a:lnTo>
                  <a:lnTo>
                    <a:pt x="10229850" y="18592"/>
                  </a:lnTo>
                  <a:lnTo>
                    <a:pt x="10214000" y="546"/>
                  </a:lnTo>
                  <a:lnTo>
                    <a:pt x="10211257" y="0"/>
                  </a:lnTo>
                  <a:close/>
                </a:path>
              </a:pathLst>
            </a:custGeom>
            <a:solidFill>
              <a:srgbClr val="B5D5F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0" name="object 10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792955" y="4410074"/>
              <a:ext cx="171449" cy="171450"/>
            </a:xfrm>
            <a:prstGeom prst="rect">
              <a:avLst/>
            </a:prstGeom>
          </p:spPr>
        </p:pic>
        <p:pic>
          <p:nvPicPr>
            <p:cNvPr id="11" name="object 11">
              <a:hlinkClick r:id="rId3"/>
            </p:cNvPr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162050" y="5381625"/>
              <a:ext cx="1590672" cy="466722"/>
            </a:xfrm>
            <a:prstGeom prst="rect">
              <a:avLst/>
            </a:prstGeom>
          </p:spPr>
        </p:pic>
        <p:pic>
          <p:nvPicPr>
            <p:cNvPr id="12" name="object 12">
              <a:hlinkClick r:id="rId5"/>
            </p:cNvPr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9580244" y="6090666"/>
              <a:ext cx="1754492" cy="419099"/>
            </a:xfrm>
            <a:prstGeom prst="rect">
              <a:avLst/>
            </a:prstGeom>
          </p:spPr>
        </p:pic>
        <p:pic>
          <p:nvPicPr>
            <p:cNvPr id="13" name="object 13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169988" y="4442701"/>
              <a:ext cx="217589" cy="125488"/>
            </a:xfrm>
            <a:prstGeom prst="rect">
              <a:avLst/>
            </a:prstGeom>
          </p:spPr>
        </p:pic>
        <p:pic>
          <p:nvPicPr>
            <p:cNvPr id="14" name="object 14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448706" y="4442701"/>
              <a:ext cx="1919424" cy="127749"/>
            </a:xfrm>
            <a:prstGeom prst="rect">
              <a:avLst/>
            </a:prstGeom>
          </p:spPr>
        </p:pic>
        <p:pic>
          <p:nvPicPr>
            <p:cNvPr id="15" name="object 15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3421141" y="4442703"/>
              <a:ext cx="652602" cy="128079"/>
            </a:xfrm>
            <a:prstGeom prst="rect">
              <a:avLst/>
            </a:prstGeom>
          </p:spPr>
        </p:pic>
        <p:pic>
          <p:nvPicPr>
            <p:cNvPr id="16" name="object 16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4128420" y="4437087"/>
              <a:ext cx="1024321" cy="162077"/>
            </a:xfrm>
            <a:prstGeom prst="rect">
              <a:avLst/>
            </a:prstGeom>
          </p:spPr>
        </p:pic>
        <p:sp>
          <p:nvSpPr>
            <p:cNvPr id="17" name="object 17"/>
            <p:cNvSpPr/>
            <p:nvPr/>
          </p:nvSpPr>
          <p:spPr>
            <a:xfrm>
              <a:off x="5213918" y="4437926"/>
              <a:ext cx="768985" cy="132715"/>
            </a:xfrm>
            <a:custGeom>
              <a:avLst/>
              <a:gdLst/>
              <a:ahLst/>
              <a:cxnLst/>
              <a:rect l="l" t="t" r="r" b="b"/>
              <a:pathLst>
                <a:path w="768985" h="132714">
                  <a:moveTo>
                    <a:pt x="23736" y="5613"/>
                  </a:moveTo>
                  <a:lnTo>
                    <a:pt x="0" y="5613"/>
                  </a:lnTo>
                  <a:lnTo>
                    <a:pt x="0" y="130263"/>
                  </a:lnTo>
                  <a:lnTo>
                    <a:pt x="16268" y="130263"/>
                  </a:lnTo>
                  <a:lnTo>
                    <a:pt x="16268" y="22860"/>
                  </a:lnTo>
                  <a:lnTo>
                    <a:pt x="31864" y="22860"/>
                  </a:lnTo>
                  <a:lnTo>
                    <a:pt x="23736" y="5613"/>
                  </a:lnTo>
                  <a:close/>
                </a:path>
                <a:path w="768985" h="132714">
                  <a:moveTo>
                    <a:pt x="112166" y="22860"/>
                  </a:moveTo>
                  <a:lnTo>
                    <a:pt x="94767" y="22860"/>
                  </a:lnTo>
                  <a:lnTo>
                    <a:pt x="94767" y="130263"/>
                  </a:lnTo>
                  <a:lnTo>
                    <a:pt x="112166" y="130263"/>
                  </a:lnTo>
                  <a:lnTo>
                    <a:pt x="112166" y="22860"/>
                  </a:lnTo>
                  <a:close/>
                </a:path>
                <a:path w="768985" h="132714">
                  <a:moveTo>
                    <a:pt x="31864" y="22860"/>
                  </a:moveTo>
                  <a:lnTo>
                    <a:pt x="16268" y="22860"/>
                  </a:lnTo>
                  <a:lnTo>
                    <a:pt x="50101" y="95935"/>
                  </a:lnTo>
                  <a:lnTo>
                    <a:pt x="60655" y="95935"/>
                  </a:lnTo>
                  <a:lnTo>
                    <a:pt x="70425" y="75006"/>
                  </a:lnTo>
                  <a:lnTo>
                    <a:pt x="56438" y="75006"/>
                  </a:lnTo>
                  <a:lnTo>
                    <a:pt x="31864" y="22860"/>
                  </a:lnTo>
                  <a:close/>
                </a:path>
                <a:path w="768985" h="132714">
                  <a:moveTo>
                    <a:pt x="112166" y="5613"/>
                  </a:moveTo>
                  <a:lnTo>
                    <a:pt x="87998" y="5613"/>
                  </a:lnTo>
                  <a:lnTo>
                    <a:pt x="56438" y="75006"/>
                  </a:lnTo>
                  <a:lnTo>
                    <a:pt x="70425" y="75006"/>
                  </a:lnTo>
                  <a:lnTo>
                    <a:pt x="94767" y="22860"/>
                  </a:lnTo>
                  <a:lnTo>
                    <a:pt x="112166" y="22860"/>
                  </a:lnTo>
                  <a:lnTo>
                    <a:pt x="112166" y="5613"/>
                  </a:lnTo>
                  <a:close/>
                </a:path>
                <a:path w="768985" h="132714">
                  <a:moveTo>
                    <a:pt x="182143" y="34163"/>
                  </a:moveTo>
                  <a:lnTo>
                    <a:pt x="176047" y="34163"/>
                  </a:lnTo>
                  <a:lnTo>
                    <a:pt x="166377" y="35006"/>
                  </a:lnTo>
                  <a:lnTo>
                    <a:pt x="133743" y="63533"/>
                  </a:lnTo>
                  <a:lnTo>
                    <a:pt x="130606" y="84048"/>
                  </a:lnTo>
                  <a:lnTo>
                    <a:pt x="131416" y="94985"/>
                  </a:lnTo>
                  <a:lnTo>
                    <a:pt x="159154" y="129289"/>
                  </a:lnTo>
                  <a:lnTo>
                    <a:pt x="179997" y="132435"/>
                  </a:lnTo>
                  <a:lnTo>
                    <a:pt x="183984" y="132435"/>
                  </a:lnTo>
                  <a:lnTo>
                    <a:pt x="213575" y="124574"/>
                  </a:lnTo>
                  <a:lnTo>
                    <a:pt x="213575" y="118706"/>
                  </a:lnTo>
                  <a:lnTo>
                    <a:pt x="169684" y="118706"/>
                  </a:lnTo>
                  <a:lnTo>
                    <a:pt x="161747" y="115836"/>
                  </a:lnTo>
                  <a:lnTo>
                    <a:pt x="147396" y="85140"/>
                  </a:lnTo>
                  <a:lnTo>
                    <a:pt x="215430" y="85140"/>
                  </a:lnTo>
                  <a:lnTo>
                    <a:pt x="215430" y="73209"/>
                  </a:lnTo>
                  <a:lnTo>
                    <a:pt x="147385" y="73209"/>
                  </a:lnTo>
                  <a:lnTo>
                    <a:pt x="147739" y="69126"/>
                  </a:lnTo>
                  <a:lnTo>
                    <a:pt x="170687" y="47129"/>
                  </a:lnTo>
                  <a:lnTo>
                    <a:pt x="207076" y="47129"/>
                  </a:lnTo>
                  <a:lnTo>
                    <a:pt x="201015" y="40970"/>
                  </a:lnTo>
                  <a:lnTo>
                    <a:pt x="196913" y="38341"/>
                  </a:lnTo>
                  <a:lnTo>
                    <a:pt x="187542" y="35006"/>
                  </a:lnTo>
                  <a:lnTo>
                    <a:pt x="182143" y="34163"/>
                  </a:lnTo>
                  <a:close/>
                </a:path>
                <a:path w="768985" h="132714">
                  <a:moveTo>
                    <a:pt x="213575" y="107403"/>
                  </a:moveTo>
                  <a:lnTo>
                    <a:pt x="212610" y="107403"/>
                  </a:lnTo>
                  <a:lnTo>
                    <a:pt x="211264" y="108470"/>
                  </a:lnTo>
                  <a:lnTo>
                    <a:pt x="209562" y="109601"/>
                  </a:lnTo>
                  <a:lnTo>
                    <a:pt x="183464" y="118706"/>
                  </a:lnTo>
                  <a:lnTo>
                    <a:pt x="213575" y="118706"/>
                  </a:lnTo>
                  <a:lnTo>
                    <a:pt x="213575" y="107403"/>
                  </a:lnTo>
                  <a:close/>
                </a:path>
                <a:path w="768985" h="132714">
                  <a:moveTo>
                    <a:pt x="207076" y="47129"/>
                  </a:moveTo>
                  <a:lnTo>
                    <a:pt x="179527" y="47129"/>
                  </a:lnTo>
                  <a:lnTo>
                    <a:pt x="183304" y="47764"/>
                  </a:lnTo>
                  <a:lnTo>
                    <a:pt x="189411" y="50279"/>
                  </a:lnTo>
                  <a:lnTo>
                    <a:pt x="199342" y="73209"/>
                  </a:lnTo>
                  <a:lnTo>
                    <a:pt x="215430" y="73209"/>
                  </a:lnTo>
                  <a:lnTo>
                    <a:pt x="215388" y="68846"/>
                  </a:lnTo>
                  <a:lnTo>
                    <a:pt x="214599" y="63533"/>
                  </a:lnTo>
                  <a:lnTo>
                    <a:pt x="214490" y="62801"/>
                  </a:lnTo>
                  <a:lnTo>
                    <a:pt x="210743" y="52476"/>
                  </a:lnTo>
                  <a:lnTo>
                    <a:pt x="208038" y="48107"/>
                  </a:lnTo>
                  <a:lnTo>
                    <a:pt x="207076" y="47129"/>
                  </a:lnTo>
                  <a:close/>
                </a:path>
                <a:path w="768985" h="132714">
                  <a:moveTo>
                    <a:pt x="249148" y="36753"/>
                  </a:moveTo>
                  <a:lnTo>
                    <a:pt x="232613" y="36753"/>
                  </a:lnTo>
                  <a:lnTo>
                    <a:pt x="232613" y="130263"/>
                  </a:lnTo>
                  <a:lnTo>
                    <a:pt x="249148" y="130263"/>
                  </a:lnTo>
                  <a:lnTo>
                    <a:pt x="249148" y="60439"/>
                  </a:lnTo>
                  <a:lnTo>
                    <a:pt x="253301" y="57099"/>
                  </a:lnTo>
                  <a:lnTo>
                    <a:pt x="257568" y="54381"/>
                  </a:lnTo>
                  <a:lnTo>
                    <a:pt x="266306" y="50190"/>
                  </a:lnTo>
                  <a:lnTo>
                    <a:pt x="270535" y="49149"/>
                  </a:lnTo>
                  <a:lnTo>
                    <a:pt x="305557" y="49149"/>
                  </a:lnTo>
                  <a:lnTo>
                    <a:pt x="305199" y="48296"/>
                  </a:lnTo>
                  <a:lnTo>
                    <a:pt x="304374" y="47129"/>
                  </a:lnTo>
                  <a:lnTo>
                    <a:pt x="249148" y="47129"/>
                  </a:lnTo>
                  <a:lnTo>
                    <a:pt x="249148" y="36753"/>
                  </a:lnTo>
                  <a:close/>
                </a:path>
                <a:path w="768985" h="132714">
                  <a:moveTo>
                    <a:pt x="305557" y="49149"/>
                  </a:moveTo>
                  <a:lnTo>
                    <a:pt x="278803" y="49149"/>
                  </a:lnTo>
                  <a:lnTo>
                    <a:pt x="282079" y="49720"/>
                  </a:lnTo>
                  <a:lnTo>
                    <a:pt x="286880" y="52006"/>
                  </a:lnTo>
                  <a:lnTo>
                    <a:pt x="293268" y="72720"/>
                  </a:lnTo>
                  <a:lnTo>
                    <a:pt x="293268" y="130263"/>
                  </a:lnTo>
                  <a:lnTo>
                    <a:pt x="309791" y="130263"/>
                  </a:lnTo>
                  <a:lnTo>
                    <a:pt x="309737" y="68719"/>
                  </a:lnTo>
                  <a:lnTo>
                    <a:pt x="309281" y="61460"/>
                  </a:lnTo>
                  <a:lnTo>
                    <a:pt x="307753" y="54381"/>
                  </a:lnTo>
                  <a:lnTo>
                    <a:pt x="305557" y="49149"/>
                  </a:lnTo>
                  <a:close/>
                </a:path>
                <a:path w="768985" h="132714">
                  <a:moveTo>
                    <a:pt x="288607" y="34163"/>
                  </a:moveTo>
                  <a:lnTo>
                    <a:pt x="273608" y="34163"/>
                  </a:lnTo>
                  <a:lnTo>
                    <a:pt x="268541" y="35280"/>
                  </a:lnTo>
                  <a:lnTo>
                    <a:pt x="258927" y="39738"/>
                  </a:lnTo>
                  <a:lnTo>
                    <a:pt x="254063" y="42951"/>
                  </a:lnTo>
                  <a:lnTo>
                    <a:pt x="249148" y="47129"/>
                  </a:lnTo>
                  <a:lnTo>
                    <a:pt x="304374" y="47129"/>
                  </a:lnTo>
                  <a:lnTo>
                    <a:pt x="301624" y="43243"/>
                  </a:lnTo>
                  <a:lnTo>
                    <a:pt x="296176" y="37185"/>
                  </a:lnTo>
                  <a:lnTo>
                    <a:pt x="288607" y="34163"/>
                  </a:lnTo>
                  <a:close/>
                </a:path>
                <a:path w="768985" h="132714">
                  <a:moveTo>
                    <a:pt x="328015" y="106984"/>
                  </a:moveTo>
                  <a:lnTo>
                    <a:pt x="327139" y="106984"/>
                  </a:lnTo>
                  <a:lnTo>
                    <a:pt x="327139" y="124650"/>
                  </a:lnTo>
                  <a:lnTo>
                    <a:pt x="330885" y="126555"/>
                  </a:lnTo>
                  <a:lnTo>
                    <a:pt x="335622" y="128333"/>
                  </a:lnTo>
                  <a:lnTo>
                    <a:pt x="347442" y="131800"/>
                  </a:lnTo>
                  <a:lnTo>
                    <a:pt x="347889" y="131800"/>
                  </a:lnTo>
                  <a:lnTo>
                    <a:pt x="353186" y="132524"/>
                  </a:lnTo>
                  <a:lnTo>
                    <a:pt x="366433" y="132524"/>
                  </a:lnTo>
                  <a:lnTo>
                    <a:pt x="371982" y="131800"/>
                  </a:lnTo>
                  <a:lnTo>
                    <a:pt x="380834" y="128892"/>
                  </a:lnTo>
                  <a:lnTo>
                    <a:pt x="384797" y="126771"/>
                  </a:lnTo>
                  <a:lnTo>
                    <a:pt x="391540" y="121412"/>
                  </a:lnTo>
                  <a:lnTo>
                    <a:pt x="393293" y="119214"/>
                  </a:lnTo>
                  <a:lnTo>
                    <a:pt x="356730" y="119214"/>
                  </a:lnTo>
                  <a:lnTo>
                    <a:pt x="353225" y="118745"/>
                  </a:lnTo>
                  <a:lnTo>
                    <a:pt x="329425" y="108051"/>
                  </a:lnTo>
                  <a:lnTo>
                    <a:pt x="328015" y="106984"/>
                  </a:lnTo>
                  <a:close/>
                </a:path>
                <a:path w="768985" h="132714">
                  <a:moveTo>
                    <a:pt x="369684" y="34493"/>
                  </a:moveTo>
                  <a:lnTo>
                    <a:pt x="364235" y="34493"/>
                  </a:lnTo>
                  <a:lnTo>
                    <a:pt x="356342" y="34990"/>
                  </a:lnTo>
                  <a:lnTo>
                    <a:pt x="327583" y="54610"/>
                  </a:lnTo>
                  <a:lnTo>
                    <a:pt x="327583" y="69176"/>
                  </a:lnTo>
                  <a:lnTo>
                    <a:pt x="361835" y="91173"/>
                  </a:lnTo>
                  <a:lnTo>
                    <a:pt x="364578" y="91757"/>
                  </a:lnTo>
                  <a:lnTo>
                    <a:pt x="372148" y="93535"/>
                  </a:lnTo>
                  <a:lnTo>
                    <a:pt x="375932" y="95135"/>
                  </a:lnTo>
                  <a:lnTo>
                    <a:pt x="380212" y="98920"/>
                  </a:lnTo>
                  <a:lnTo>
                    <a:pt x="381279" y="101739"/>
                  </a:lnTo>
                  <a:lnTo>
                    <a:pt x="381279" y="108381"/>
                  </a:lnTo>
                  <a:lnTo>
                    <a:pt x="363004" y="119214"/>
                  </a:lnTo>
                  <a:lnTo>
                    <a:pt x="393293" y="119214"/>
                  </a:lnTo>
                  <a:lnTo>
                    <a:pt x="393992" y="118338"/>
                  </a:lnTo>
                  <a:lnTo>
                    <a:pt x="397332" y="111137"/>
                  </a:lnTo>
                  <a:lnTo>
                    <a:pt x="398157" y="107327"/>
                  </a:lnTo>
                  <a:lnTo>
                    <a:pt x="398157" y="96393"/>
                  </a:lnTo>
                  <a:lnTo>
                    <a:pt x="363715" y="75641"/>
                  </a:lnTo>
                  <a:lnTo>
                    <a:pt x="360984" y="75044"/>
                  </a:lnTo>
                  <a:lnTo>
                    <a:pt x="353593" y="73202"/>
                  </a:lnTo>
                  <a:lnTo>
                    <a:pt x="350024" y="71615"/>
                  </a:lnTo>
                  <a:lnTo>
                    <a:pt x="345566" y="67767"/>
                  </a:lnTo>
                  <a:lnTo>
                    <a:pt x="344449" y="64858"/>
                  </a:lnTo>
                  <a:lnTo>
                    <a:pt x="344449" y="56540"/>
                  </a:lnTo>
                  <a:lnTo>
                    <a:pt x="346328" y="53251"/>
                  </a:lnTo>
                  <a:lnTo>
                    <a:pt x="353834" y="48895"/>
                  </a:lnTo>
                  <a:lnTo>
                    <a:pt x="358432" y="47802"/>
                  </a:lnTo>
                  <a:lnTo>
                    <a:pt x="394563" y="47802"/>
                  </a:lnTo>
                  <a:lnTo>
                    <a:pt x="394563" y="41275"/>
                  </a:lnTo>
                  <a:lnTo>
                    <a:pt x="390804" y="39319"/>
                  </a:lnTo>
                  <a:lnTo>
                    <a:pt x="386181" y="37706"/>
                  </a:lnTo>
                  <a:lnTo>
                    <a:pt x="375157" y="35140"/>
                  </a:lnTo>
                  <a:lnTo>
                    <a:pt x="369684" y="34493"/>
                  </a:lnTo>
                  <a:close/>
                </a:path>
                <a:path w="768985" h="132714">
                  <a:moveTo>
                    <a:pt x="394563" y="47802"/>
                  </a:moveTo>
                  <a:lnTo>
                    <a:pt x="369150" y="47802"/>
                  </a:lnTo>
                  <a:lnTo>
                    <a:pt x="374383" y="48729"/>
                  </a:lnTo>
                  <a:lnTo>
                    <a:pt x="384759" y="52412"/>
                  </a:lnTo>
                  <a:lnTo>
                    <a:pt x="389458" y="54914"/>
                  </a:lnTo>
                  <a:lnTo>
                    <a:pt x="393674" y="58102"/>
                  </a:lnTo>
                  <a:lnTo>
                    <a:pt x="394563" y="58102"/>
                  </a:lnTo>
                  <a:lnTo>
                    <a:pt x="394563" y="47802"/>
                  </a:lnTo>
                  <a:close/>
                </a:path>
                <a:path w="768985" h="132714">
                  <a:moveTo>
                    <a:pt x="457631" y="34582"/>
                  </a:moveTo>
                  <a:lnTo>
                    <a:pt x="445617" y="34582"/>
                  </a:lnTo>
                  <a:lnTo>
                    <a:pt x="439419" y="35674"/>
                  </a:lnTo>
                  <a:lnTo>
                    <a:pt x="407606" y="68338"/>
                  </a:lnTo>
                  <a:lnTo>
                    <a:pt x="406450" y="75425"/>
                  </a:lnTo>
                  <a:lnTo>
                    <a:pt x="406450" y="91897"/>
                  </a:lnTo>
                  <a:lnTo>
                    <a:pt x="428066" y="127406"/>
                  </a:lnTo>
                  <a:lnTo>
                    <a:pt x="445503" y="132359"/>
                  </a:lnTo>
                  <a:lnTo>
                    <a:pt x="455752" y="132359"/>
                  </a:lnTo>
                  <a:lnTo>
                    <a:pt x="458635" y="132143"/>
                  </a:lnTo>
                  <a:lnTo>
                    <a:pt x="462743" y="131368"/>
                  </a:lnTo>
                  <a:lnTo>
                    <a:pt x="465607" y="130708"/>
                  </a:lnTo>
                  <a:lnTo>
                    <a:pt x="468414" y="129933"/>
                  </a:lnTo>
                  <a:lnTo>
                    <a:pt x="470407" y="129425"/>
                  </a:lnTo>
                  <a:lnTo>
                    <a:pt x="472630" y="128663"/>
                  </a:lnTo>
                  <a:lnTo>
                    <a:pt x="477558" y="126593"/>
                  </a:lnTo>
                  <a:lnTo>
                    <a:pt x="481253" y="124993"/>
                  </a:lnTo>
                  <a:lnTo>
                    <a:pt x="481253" y="118706"/>
                  </a:lnTo>
                  <a:lnTo>
                    <a:pt x="443064" y="118706"/>
                  </a:lnTo>
                  <a:lnTo>
                    <a:pt x="436117" y="115633"/>
                  </a:lnTo>
                  <a:lnTo>
                    <a:pt x="431101" y="109461"/>
                  </a:lnTo>
                  <a:lnTo>
                    <a:pt x="427810" y="104374"/>
                  </a:lnTo>
                  <a:lnTo>
                    <a:pt x="425461" y="98374"/>
                  </a:lnTo>
                  <a:lnTo>
                    <a:pt x="424141" y="91897"/>
                  </a:lnTo>
                  <a:lnTo>
                    <a:pt x="424052" y="91459"/>
                  </a:lnTo>
                  <a:lnTo>
                    <a:pt x="436496" y="51371"/>
                  </a:lnTo>
                  <a:lnTo>
                    <a:pt x="443420" y="48221"/>
                  </a:lnTo>
                  <a:lnTo>
                    <a:pt x="481253" y="48221"/>
                  </a:lnTo>
                  <a:lnTo>
                    <a:pt x="481253" y="41770"/>
                  </a:lnTo>
                  <a:lnTo>
                    <a:pt x="477316" y="39878"/>
                  </a:lnTo>
                  <a:lnTo>
                    <a:pt x="472859" y="38201"/>
                  </a:lnTo>
                  <a:lnTo>
                    <a:pt x="462838" y="35306"/>
                  </a:lnTo>
                  <a:lnTo>
                    <a:pt x="457631" y="34582"/>
                  </a:lnTo>
                  <a:close/>
                </a:path>
                <a:path w="768985" h="132714">
                  <a:moveTo>
                    <a:pt x="481253" y="107327"/>
                  </a:moveTo>
                  <a:lnTo>
                    <a:pt x="480288" y="107327"/>
                  </a:lnTo>
                  <a:lnTo>
                    <a:pt x="476529" y="110680"/>
                  </a:lnTo>
                  <a:lnTo>
                    <a:pt x="472224" y="113411"/>
                  </a:lnTo>
                  <a:lnTo>
                    <a:pt x="462495" y="117652"/>
                  </a:lnTo>
                  <a:lnTo>
                    <a:pt x="457365" y="118706"/>
                  </a:lnTo>
                  <a:lnTo>
                    <a:pt x="481253" y="118706"/>
                  </a:lnTo>
                  <a:lnTo>
                    <a:pt x="481253" y="107327"/>
                  </a:lnTo>
                  <a:close/>
                </a:path>
                <a:path w="768985" h="132714">
                  <a:moveTo>
                    <a:pt x="481253" y="48221"/>
                  </a:moveTo>
                  <a:lnTo>
                    <a:pt x="454850" y="48221"/>
                  </a:lnTo>
                  <a:lnTo>
                    <a:pt x="457834" y="48641"/>
                  </a:lnTo>
                  <a:lnTo>
                    <a:pt x="464045" y="50317"/>
                  </a:lnTo>
                  <a:lnTo>
                    <a:pt x="480288" y="59436"/>
                  </a:lnTo>
                  <a:lnTo>
                    <a:pt x="481253" y="59436"/>
                  </a:lnTo>
                  <a:lnTo>
                    <a:pt x="481253" y="48221"/>
                  </a:lnTo>
                  <a:close/>
                </a:path>
                <a:path w="768985" h="132714">
                  <a:moveTo>
                    <a:pt x="512800" y="0"/>
                  </a:moveTo>
                  <a:lnTo>
                    <a:pt x="496265" y="0"/>
                  </a:lnTo>
                  <a:lnTo>
                    <a:pt x="496265" y="130263"/>
                  </a:lnTo>
                  <a:lnTo>
                    <a:pt x="512800" y="130263"/>
                  </a:lnTo>
                  <a:lnTo>
                    <a:pt x="512800" y="60439"/>
                  </a:lnTo>
                  <a:lnTo>
                    <a:pt x="516953" y="57099"/>
                  </a:lnTo>
                  <a:lnTo>
                    <a:pt x="521220" y="54381"/>
                  </a:lnTo>
                  <a:lnTo>
                    <a:pt x="529958" y="50190"/>
                  </a:lnTo>
                  <a:lnTo>
                    <a:pt x="534187" y="49149"/>
                  </a:lnTo>
                  <a:lnTo>
                    <a:pt x="569209" y="49149"/>
                  </a:lnTo>
                  <a:lnTo>
                    <a:pt x="568851" y="48296"/>
                  </a:lnTo>
                  <a:lnTo>
                    <a:pt x="568026" y="47129"/>
                  </a:lnTo>
                  <a:lnTo>
                    <a:pt x="512800" y="47129"/>
                  </a:lnTo>
                  <a:lnTo>
                    <a:pt x="512800" y="0"/>
                  </a:lnTo>
                  <a:close/>
                </a:path>
                <a:path w="768985" h="132714">
                  <a:moveTo>
                    <a:pt x="569209" y="49149"/>
                  </a:moveTo>
                  <a:lnTo>
                    <a:pt x="542455" y="49149"/>
                  </a:lnTo>
                  <a:lnTo>
                    <a:pt x="545731" y="49720"/>
                  </a:lnTo>
                  <a:lnTo>
                    <a:pt x="550532" y="52006"/>
                  </a:lnTo>
                  <a:lnTo>
                    <a:pt x="556920" y="72720"/>
                  </a:lnTo>
                  <a:lnTo>
                    <a:pt x="556920" y="130263"/>
                  </a:lnTo>
                  <a:lnTo>
                    <a:pt x="573443" y="130263"/>
                  </a:lnTo>
                  <a:lnTo>
                    <a:pt x="573389" y="68719"/>
                  </a:lnTo>
                  <a:lnTo>
                    <a:pt x="572933" y="61460"/>
                  </a:lnTo>
                  <a:lnTo>
                    <a:pt x="571405" y="54381"/>
                  </a:lnTo>
                  <a:lnTo>
                    <a:pt x="569209" y="49149"/>
                  </a:lnTo>
                  <a:close/>
                </a:path>
                <a:path w="768985" h="132714">
                  <a:moveTo>
                    <a:pt x="552259" y="34163"/>
                  </a:moveTo>
                  <a:lnTo>
                    <a:pt x="537260" y="34163"/>
                  </a:lnTo>
                  <a:lnTo>
                    <a:pt x="532193" y="35280"/>
                  </a:lnTo>
                  <a:lnTo>
                    <a:pt x="522579" y="39738"/>
                  </a:lnTo>
                  <a:lnTo>
                    <a:pt x="517715" y="42951"/>
                  </a:lnTo>
                  <a:lnTo>
                    <a:pt x="512800" y="47129"/>
                  </a:lnTo>
                  <a:lnTo>
                    <a:pt x="568026" y="47129"/>
                  </a:lnTo>
                  <a:lnTo>
                    <a:pt x="565276" y="43243"/>
                  </a:lnTo>
                  <a:lnTo>
                    <a:pt x="559828" y="37185"/>
                  </a:lnTo>
                  <a:lnTo>
                    <a:pt x="552259" y="34163"/>
                  </a:lnTo>
                  <a:close/>
                </a:path>
                <a:path w="768985" h="132714">
                  <a:moveTo>
                    <a:pt x="641629" y="34163"/>
                  </a:moveTo>
                  <a:lnTo>
                    <a:pt x="635533" y="34163"/>
                  </a:lnTo>
                  <a:lnTo>
                    <a:pt x="625863" y="35006"/>
                  </a:lnTo>
                  <a:lnTo>
                    <a:pt x="593229" y="63533"/>
                  </a:lnTo>
                  <a:lnTo>
                    <a:pt x="590092" y="84048"/>
                  </a:lnTo>
                  <a:lnTo>
                    <a:pt x="590902" y="94985"/>
                  </a:lnTo>
                  <a:lnTo>
                    <a:pt x="618640" y="129289"/>
                  </a:lnTo>
                  <a:lnTo>
                    <a:pt x="639483" y="132435"/>
                  </a:lnTo>
                  <a:lnTo>
                    <a:pt x="643470" y="132435"/>
                  </a:lnTo>
                  <a:lnTo>
                    <a:pt x="673061" y="124574"/>
                  </a:lnTo>
                  <a:lnTo>
                    <a:pt x="673061" y="118706"/>
                  </a:lnTo>
                  <a:lnTo>
                    <a:pt x="629170" y="118706"/>
                  </a:lnTo>
                  <a:lnTo>
                    <a:pt x="621233" y="115836"/>
                  </a:lnTo>
                  <a:lnTo>
                    <a:pt x="606882" y="85140"/>
                  </a:lnTo>
                  <a:lnTo>
                    <a:pt x="674916" y="85140"/>
                  </a:lnTo>
                  <a:lnTo>
                    <a:pt x="674916" y="73209"/>
                  </a:lnTo>
                  <a:lnTo>
                    <a:pt x="606871" y="73209"/>
                  </a:lnTo>
                  <a:lnTo>
                    <a:pt x="607225" y="69126"/>
                  </a:lnTo>
                  <a:lnTo>
                    <a:pt x="630173" y="47129"/>
                  </a:lnTo>
                  <a:lnTo>
                    <a:pt x="666562" y="47129"/>
                  </a:lnTo>
                  <a:lnTo>
                    <a:pt x="660501" y="40970"/>
                  </a:lnTo>
                  <a:lnTo>
                    <a:pt x="656399" y="38341"/>
                  </a:lnTo>
                  <a:lnTo>
                    <a:pt x="647028" y="35006"/>
                  </a:lnTo>
                  <a:lnTo>
                    <a:pt x="641629" y="34163"/>
                  </a:lnTo>
                  <a:close/>
                </a:path>
                <a:path w="768985" h="132714">
                  <a:moveTo>
                    <a:pt x="673061" y="107403"/>
                  </a:moveTo>
                  <a:lnTo>
                    <a:pt x="672096" y="107403"/>
                  </a:lnTo>
                  <a:lnTo>
                    <a:pt x="670750" y="108470"/>
                  </a:lnTo>
                  <a:lnTo>
                    <a:pt x="669048" y="109601"/>
                  </a:lnTo>
                  <a:lnTo>
                    <a:pt x="642950" y="118706"/>
                  </a:lnTo>
                  <a:lnTo>
                    <a:pt x="673061" y="118706"/>
                  </a:lnTo>
                  <a:lnTo>
                    <a:pt x="673061" y="107403"/>
                  </a:lnTo>
                  <a:close/>
                </a:path>
                <a:path w="768985" h="132714">
                  <a:moveTo>
                    <a:pt x="666562" y="47129"/>
                  </a:moveTo>
                  <a:lnTo>
                    <a:pt x="639013" y="47129"/>
                  </a:lnTo>
                  <a:lnTo>
                    <a:pt x="642790" y="47764"/>
                  </a:lnTo>
                  <a:lnTo>
                    <a:pt x="648897" y="50279"/>
                  </a:lnTo>
                  <a:lnTo>
                    <a:pt x="658828" y="73209"/>
                  </a:lnTo>
                  <a:lnTo>
                    <a:pt x="674916" y="73209"/>
                  </a:lnTo>
                  <a:lnTo>
                    <a:pt x="674874" y="68846"/>
                  </a:lnTo>
                  <a:lnTo>
                    <a:pt x="674085" y="63533"/>
                  </a:lnTo>
                  <a:lnTo>
                    <a:pt x="673976" y="62801"/>
                  </a:lnTo>
                  <a:lnTo>
                    <a:pt x="670229" y="52476"/>
                  </a:lnTo>
                  <a:lnTo>
                    <a:pt x="667524" y="48107"/>
                  </a:lnTo>
                  <a:lnTo>
                    <a:pt x="666562" y="47129"/>
                  </a:lnTo>
                  <a:close/>
                </a:path>
                <a:path w="768985" h="132714">
                  <a:moveTo>
                    <a:pt x="707872" y="36753"/>
                  </a:moveTo>
                  <a:lnTo>
                    <a:pt x="691337" y="36753"/>
                  </a:lnTo>
                  <a:lnTo>
                    <a:pt x="691337" y="130263"/>
                  </a:lnTo>
                  <a:lnTo>
                    <a:pt x="707872" y="130263"/>
                  </a:lnTo>
                  <a:lnTo>
                    <a:pt x="707872" y="60439"/>
                  </a:lnTo>
                  <a:lnTo>
                    <a:pt x="712025" y="57099"/>
                  </a:lnTo>
                  <a:lnTo>
                    <a:pt x="716292" y="54381"/>
                  </a:lnTo>
                  <a:lnTo>
                    <a:pt x="725030" y="50190"/>
                  </a:lnTo>
                  <a:lnTo>
                    <a:pt x="729259" y="49149"/>
                  </a:lnTo>
                  <a:lnTo>
                    <a:pt x="764281" y="49149"/>
                  </a:lnTo>
                  <a:lnTo>
                    <a:pt x="763923" y="48296"/>
                  </a:lnTo>
                  <a:lnTo>
                    <a:pt x="763098" y="47129"/>
                  </a:lnTo>
                  <a:lnTo>
                    <a:pt x="707872" y="47129"/>
                  </a:lnTo>
                  <a:lnTo>
                    <a:pt x="707872" y="36753"/>
                  </a:lnTo>
                  <a:close/>
                </a:path>
                <a:path w="768985" h="132714">
                  <a:moveTo>
                    <a:pt x="764281" y="49149"/>
                  </a:moveTo>
                  <a:lnTo>
                    <a:pt x="737527" y="49149"/>
                  </a:lnTo>
                  <a:lnTo>
                    <a:pt x="740803" y="49720"/>
                  </a:lnTo>
                  <a:lnTo>
                    <a:pt x="745604" y="52006"/>
                  </a:lnTo>
                  <a:lnTo>
                    <a:pt x="751992" y="72720"/>
                  </a:lnTo>
                  <a:lnTo>
                    <a:pt x="751992" y="130263"/>
                  </a:lnTo>
                  <a:lnTo>
                    <a:pt x="768515" y="130263"/>
                  </a:lnTo>
                  <a:lnTo>
                    <a:pt x="768461" y="68719"/>
                  </a:lnTo>
                  <a:lnTo>
                    <a:pt x="768005" y="61460"/>
                  </a:lnTo>
                  <a:lnTo>
                    <a:pt x="766477" y="54381"/>
                  </a:lnTo>
                  <a:lnTo>
                    <a:pt x="764281" y="49149"/>
                  </a:lnTo>
                  <a:close/>
                </a:path>
                <a:path w="768985" h="132714">
                  <a:moveTo>
                    <a:pt x="747331" y="34163"/>
                  </a:moveTo>
                  <a:lnTo>
                    <a:pt x="732332" y="34163"/>
                  </a:lnTo>
                  <a:lnTo>
                    <a:pt x="727265" y="35280"/>
                  </a:lnTo>
                  <a:lnTo>
                    <a:pt x="717651" y="39738"/>
                  </a:lnTo>
                  <a:lnTo>
                    <a:pt x="712787" y="42951"/>
                  </a:lnTo>
                  <a:lnTo>
                    <a:pt x="707872" y="47129"/>
                  </a:lnTo>
                  <a:lnTo>
                    <a:pt x="763098" y="47129"/>
                  </a:lnTo>
                  <a:lnTo>
                    <a:pt x="760348" y="43243"/>
                  </a:lnTo>
                  <a:lnTo>
                    <a:pt x="754900" y="37185"/>
                  </a:lnTo>
                  <a:lnTo>
                    <a:pt x="747331" y="34163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8" name="object 18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6049284" y="4442701"/>
              <a:ext cx="240017" cy="127330"/>
            </a:xfrm>
            <a:prstGeom prst="rect">
              <a:avLst/>
            </a:prstGeom>
          </p:spPr>
        </p:pic>
        <p:pic>
          <p:nvPicPr>
            <p:cNvPr id="19" name="object 19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6339744" y="4437923"/>
              <a:ext cx="2215978" cy="165674"/>
            </a:xfrm>
            <a:prstGeom prst="rect">
              <a:avLst/>
            </a:prstGeom>
          </p:spPr>
        </p:pic>
        <p:pic>
          <p:nvPicPr>
            <p:cNvPr id="20" name="object 20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8613199" y="4437919"/>
              <a:ext cx="997126" cy="132867"/>
            </a:xfrm>
            <a:prstGeom prst="rect">
              <a:avLst/>
            </a:prstGeom>
          </p:spPr>
        </p:pic>
        <p:sp>
          <p:nvSpPr>
            <p:cNvPr id="21" name="object 21"/>
            <p:cNvSpPr/>
            <p:nvPr/>
          </p:nvSpPr>
          <p:spPr>
            <a:xfrm>
              <a:off x="9670484" y="4437087"/>
              <a:ext cx="523240" cy="167005"/>
            </a:xfrm>
            <a:custGeom>
              <a:avLst/>
              <a:gdLst/>
              <a:ahLst/>
              <a:cxnLst/>
              <a:rect l="l" t="t" r="r" b="b"/>
              <a:pathLst>
                <a:path w="523240" h="167004">
                  <a:moveTo>
                    <a:pt x="89661" y="6451"/>
                  </a:moveTo>
                  <a:lnTo>
                    <a:pt x="3162" y="6451"/>
                  </a:lnTo>
                  <a:lnTo>
                    <a:pt x="3162" y="21183"/>
                  </a:lnTo>
                  <a:lnTo>
                    <a:pt x="70053" y="21183"/>
                  </a:lnTo>
                  <a:lnTo>
                    <a:pt x="0" y="115697"/>
                  </a:lnTo>
                  <a:lnTo>
                    <a:pt x="0" y="131102"/>
                  </a:lnTo>
                  <a:lnTo>
                    <a:pt x="91414" y="131102"/>
                  </a:lnTo>
                  <a:lnTo>
                    <a:pt x="91414" y="116370"/>
                  </a:lnTo>
                  <a:lnTo>
                    <a:pt x="18808" y="116370"/>
                  </a:lnTo>
                  <a:lnTo>
                    <a:pt x="89661" y="21437"/>
                  </a:lnTo>
                  <a:lnTo>
                    <a:pt x="89661" y="6451"/>
                  </a:lnTo>
                  <a:close/>
                </a:path>
                <a:path w="523240" h="167004">
                  <a:moveTo>
                    <a:pt x="123088" y="37592"/>
                  </a:moveTo>
                  <a:lnTo>
                    <a:pt x="106552" y="37592"/>
                  </a:lnTo>
                  <a:lnTo>
                    <a:pt x="106552" y="104597"/>
                  </a:lnTo>
                  <a:lnTo>
                    <a:pt x="133134" y="133692"/>
                  </a:lnTo>
                  <a:lnTo>
                    <a:pt x="143040" y="133692"/>
                  </a:lnTo>
                  <a:lnTo>
                    <a:pt x="148132" y="132600"/>
                  </a:lnTo>
                  <a:lnTo>
                    <a:pt x="157171" y="128231"/>
                  </a:lnTo>
                  <a:lnTo>
                    <a:pt x="162115" y="124968"/>
                  </a:lnTo>
                  <a:lnTo>
                    <a:pt x="167208" y="120726"/>
                  </a:lnTo>
                  <a:lnTo>
                    <a:pt x="183730" y="120726"/>
                  </a:lnTo>
                  <a:lnTo>
                    <a:pt x="183730" y="118770"/>
                  </a:lnTo>
                  <a:lnTo>
                    <a:pt x="137766" y="118770"/>
                  </a:lnTo>
                  <a:lnTo>
                    <a:pt x="134061" y="118148"/>
                  </a:lnTo>
                  <a:lnTo>
                    <a:pt x="123088" y="95796"/>
                  </a:lnTo>
                  <a:lnTo>
                    <a:pt x="123088" y="37592"/>
                  </a:lnTo>
                  <a:close/>
                </a:path>
                <a:path w="523240" h="167004">
                  <a:moveTo>
                    <a:pt x="183730" y="120726"/>
                  </a:moveTo>
                  <a:lnTo>
                    <a:pt x="167208" y="120726"/>
                  </a:lnTo>
                  <a:lnTo>
                    <a:pt x="167208" y="131102"/>
                  </a:lnTo>
                  <a:lnTo>
                    <a:pt x="183730" y="131102"/>
                  </a:lnTo>
                  <a:lnTo>
                    <a:pt x="183730" y="120726"/>
                  </a:lnTo>
                  <a:close/>
                </a:path>
                <a:path w="523240" h="167004">
                  <a:moveTo>
                    <a:pt x="183730" y="37592"/>
                  </a:moveTo>
                  <a:lnTo>
                    <a:pt x="167208" y="37592"/>
                  </a:lnTo>
                  <a:lnTo>
                    <a:pt x="167208" y="107416"/>
                  </a:lnTo>
                  <a:lnTo>
                    <a:pt x="163398" y="110591"/>
                  </a:lnTo>
                  <a:lnTo>
                    <a:pt x="159207" y="113271"/>
                  </a:lnTo>
                  <a:lnTo>
                    <a:pt x="150063" y="117627"/>
                  </a:lnTo>
                  <a:lnTo>
                    <a:pt x="145504" y="118770"/>
                  </a:lnTo>
                  <a:lnTo>
                    <a:pt x="183730" y="118770"/>
                  </a:lnTo>
                  <a:lnTo>
                    <a:pt x="183730" y="37592"/>
                  </a:lnTo>
                  <a:close/>
                </a:path>
                <a:path w="523240" h="167004">
                  <a:moveTo>
                    <a:pt x="212128" y="146088"/>
                  </a:moveTo>
                  <a:lnTo>
                    <a:pt x="211239" y="146088"/>
                  </a:lnTo>
                  <a:lnTo>
                    <a:pt x="211239" y="162496"/>
                  </a:lnTo>
                  <a:lnTo>
                    <a:pt x="215582" y="163728"/>
                  </a:lnTo>
                  <a:lnTo>
                    <a:pt x="220256" y="164706"/>
                  </a:lnTo>
                  <a:lnTo>
                    <a:pt x="230276" y="166154"/>
                  </a:lnTo>
                  <a:lnTo>
                    <a:pt x="235178" y="166509"/>
                  </a:lnTo>
                  <a:lnTo>
                    <a:pt x="239991" y="166509"/>
                  </a:lnTo>
                  <a:lnTo>
                    <a:pt x="275502" y="152450"/>
                  </a:lnTo>
                  <a:lnTo>
                    <a:pt x="238264" y="152450"/>
                  </a:lnTo>
                  <a:lnTo>
                    <a:pt x="235445" y="152222"/>
                  </a:lnTo>
                  <a:lnTo>
                    <a:pt x="213232" y="146532"/>
                  </a:lnTo>
                  <a:lnTo>
                    <a:pt x="212128" y="146088"/>
                  </a:lnTo>
                  <a:close/>
                </a:path>
                <a:path w="523240" h="167004">
                  <a:moveTo>
                    <a:pt x="284200" y="118706"/>
                  </a:moveTo>
                  <a:lnTo>
                    <a:pt x="267677" y="118706"/>
                  </a:lnTo>
                  <a:lnTo>
                    <a:pt x="267589" y="131569"/>
                  </a:lnTo>
                  <a:lnTo>
                    <a:pt x="267296" y="134200"/>
                  </a:lnTo>
                  <a:lnTo>
                    <a:pt x="257644" y="149352"/>
                  </a:lnTo>
                  <a:lnTo>
                    <a:pt x="257506" y="149352"/>
                  </a:lnTo>
                  <a:lnTo>
                    <a:pt x="250723" y="151803"/>
                  </a:lnTo>
                  <a:lnTo>
                    <a:pt x="246405" y="152450"/>
                  </a:lnTo>
                  <a:lnTo>
                    <a:pt x="275502" y="152450"/>
                  </a:lnTo>
                  <a:lnTo>
                    <a:pt x="278071" y="149023"/>
                  </a:lnTo>
                  <a:lnTo>
                    <a:pt x="281476" y="141085"/>
                  </a:lnTo>
                  <a:lnTo>
                    <a:pt x="283519" y="131569"/>
                  </a:lnTo>
                  <a:lnTo>
                    <a:pt x="284056" y="122828"/>
                  </a:lnTo>
                  <a:lnTo>
                    <a:pt x="284082" y="122389"/>
                  </a:lnTo>
                  <a:lnTo>
                    <a:pt x="284200" y="118706"/>
                  </a:lnTo>
                  <a:close/>
                </a:path>
                <a:path w="523240" h="167004">
                  <a:moveTo>
                    <a:pt x="248335" y="35001"/>
                  </a:moveTo>
                  <a:lnTo>
                    <a:pt x="237845" y="35001"/>
                  </a:lnTo>
                  <a:lnTo>
                    <a:pt x="232638" y="36080"/>
                  </a:lnTo>
                  <a:lnTo>
                    <a:pt x="203061" y="68630"/>
                  </a:lnTo>
                  <a:lnTo>
                    <a:pt x="202984" y="68834"/>
                  </a:lnTo>
                  <a:lnTo>
                    <a:pt x="201890" y="75407"/>
                  </a:lnTo>
                  <a:lnTo>
                    <a:pt x="201841" y="83464"/>
                  </a:lnTo>
                  <a:lnTo>
                    <a:pt x="202436" y="93510"/>
                  </a:lnTo>
                  <a:lnTo>
                    <a:pt x="202462" y="93951"/>
                  </a:lnTo>
                  <a:lnTo>
                    <a:pt x="223418" y="126542"/>
                  </a:lnTo>
                  <a:lnTo>
                    <a:pt x="238493" y="129514"/>
                  </a:lnTo>
                  <a:lnTo>
                    <a:pt x="244944" y="129514"/>
                  </a:lnTo>
                  <a:lnTo>
                    <a:pt x="250304" y="128638"/>
                  </a:lnTo>
                  <a:lnTo>
                    <a:pt x="258864" y="125120"/>
                  </a:lnTo>
                  <a:lnTo>
                    <a:pt x="263220" y="122389"/>
                  </a:lnTo>
                  <a:lnTo>
                    <a:pt x="267677" y="118706"/>
                  </a:lnTo>
                  <a:lnTo>
                    <a:pt x="284200" y="118706"/>
                  </a:lnTo>
                  <a:lnTo>
                    <a:pt x="284200" y="114947"/>
                  </a:lnTo>
                  <a:lnTo>
                    <a:pt x="233984" y="114947"/>
                  </a:lnTo>
                  <a:lnTo>
                    <a:pt x="228053" y="112242"/>
                  </a:lnTo>
                  <a:lnTo>
                    <a:pt x="220725" y="101409"/>
                  </a:lnTo>
                  <a:lnTo>
                    <a:pt x="218999" y="93951"/>
                  </a:lnTo>
                  <a:lnTo>
                    <a:pt x="218897" y="83134"/>
                  </a:lnTo>
                  <a:lnTo>
                    <a:pt x="219329" y="75704"/>
                  </a:lnTo>
                  <a:lnTo>
                    <a:pt x="219347" y="75407"/>
                  </a:lnTo>
                  <a:lnTo>
                    <a:pt x="220656" y="68834"/>
                  </a:lnTo>
                  <a:lnTo>
                    <a:pt x="220697" y="68630"/>
                  </a:lnTo>
                  <a:lnTo>
                    <a:pt x="222947" y="62806"/>
                  </a:lnTo>
                  <a:lnTo>
                    <a:pt x="226098" y="57937"/>
                  </a:lnTo>
                  <a:lnTo>
                    <a:pt x="230911" y="52070"/>
                  </a:lnTo>
                  <a:lnTo>
                    <a:pt x="237502" y="49149"/>
                  </a:lnTo>
                  <a:lnTo>
                    <a:pt x="284200" y="49149"/>
                  </a:lnTo>
                  <a:lnTo>
                    <a:pt x="284200" y="41605"/>
                  </a:lnTo>
                  <a:lnTo>
                    <a:pt x="267677" y="41605"/>
                  </a:lnTo>
                  <a:lnTo>
                    <a:pt x="263931" y="39484"/>
                  </a:lnTo>
                  <a:lnTo>
                    <a:pt x="260184" y="37858"/>
                  </a:lnTo>
                  <a:lnTo>
                    <a:pt x="252742" y="35572"/>
                  </a:lnTo>
                  <a:lnTo>
                    <a:pt x="248335" y="35001"/>
                  </a:lnTo>
                  <a:close/>
                </a:path>
                <a:path w="523240" h="167004">
                  <a:moveTo>
                    <a:pt x="284200" y="49149"/>
                  </a:moveTo>
                  <a:lnTo>
                    <a:pt x="249339" y="49149"/>
                  </a:lnTo>
                  <a:lnTo>
                    <a:pt x="252806" y="49542"/>
                  </a:lnTo>
                  <a:lnTo>
                    <a:pt x="259778" y="51168"/>
                  </a:lnTo>
                  <a:lnTo>
                    <a:pt x="263575" y="52527"/>
                  </a:lnTo>
                  <a:lnTo>
                    <a:pt x="267677" y="54419"/>
                  </a:lnTo>
                  <a:lnTo>
                    <a:pt x="267677" y="105740"/>
                  </a:lnTo>
                  <a:lnTo>
                    <a:pt x="264045" y="108635"/>
                  </a:lnTo>
                  <a:lnTo>
                    <a:pt x="259956" y="110896"/>
                  </a:lnTo>
                  <a:lnTo>
                    <a:pt x="250875" y="114134"/>
                  </a:lnTo>
                  <a:lnTo>
                    <a:pt x="246468" y="114947"/>
                  </a:lnTo>
                  <a:lnTo>
                    <a:pt x="284200" y="114947"/>
                  </a:lnTo>
                  <a:lnTo>
                    <a:pt x="284200" y="49149"/>
                  </a:lnTo>
                  <a:close/>
                </a:path>
                <a:path w="523240" h="167004">
                  <a:moveTo>
                    <a:pt x="284200" y="37592"/>
                  </a:moveTo>
                  <a:lnTo>
                    <a:pt x="268643" y="37592"/>
                  </a:lnTo>
                  <a:lnTo>
                    <a:pt x="267677" y="41605"/>
                  </a:lnTo>
                  <a:lnTo>
                    <a:pt x="284200" y="41605"/>
                  </a:lnTo>
                  <a:lnTo>
                    <a:pt x="284200" y="37592"/>
                  </a:lnTo>
                  <a:close/>
                </a:path>
                <a:path w="523240" h="167004">
                  <a:moveTo>
                    <a:pt x="324192" y="37922"/>
                  </a:moveTo>
                  <a:lnTo>
                    <a:pt x="307670" y="37922"/>
                  </a:lnTo>
                  <a:lnTo>
                    <a:pt x="307670" y="131102"/>
                  </a:lnTo>
                  <a:lnTo>
                    <a:pt x="324192" y="131102"/>
                  </a:lnTo>
                  <a:lnTo>
                    <a:pt x="324192" y="64719"/>
                  </a:lnTo>
                  <a:lnTo>
                    <a:pt x="328117" y="61087"/>
                  </a:lnTo>
                  <a:lnTo>
                    <a:pt x="332282" y="58356"/>
                  </a:lnTo>
                  <a:lnTo>
                    <a:pt x="341071" y="54673"/>
                  </a:lnTo>
                  <a:lnTo>
                    <a:pt x="344461" y="53962"/>
                  </a:lnTo>
                  <a:lnTo>
                    <a:pt x="359702" y="53962"/>
                  </a:lnTo>
                  <a:lnTo>
                    <a:pt x="359702" y="51485"/>
                  </a:lnTo>
                  <a:lnTo>
                    <a:pt x="324192" y="51485"/>
                  </a:lnTo>
                  <a:lnTo>
                    <a:pt x="324192" y="37922"/>
                  </a:lnTo>
                  <a:close/>
                </a:path>
                <a:path w="523240" h="167004">
                  <a:moveTo>
                    <a:pt x="359702" y="53962"/>
                  </a:moveTo>
                  <a:lnTo>
                    <a:pt x="356285" y="53962"/>
                  </a:lnTo>
                  <a:lnTo>
                    <a:pt x="357593" y="54165"/>
                  </a:lnTo>
                  <a:lnTo>
                    <a:pt x="358825" y="54508"/>
                  </a:lnTo>
                  <a:lnTo>
                    <a:pt x="359702" y="54508"/>
                  </a:lnTo>
                  <a:lnTo>
                    <a:pt x="359702" y="53962"/>
                  </a:lnTo>
                  <a:close/>
                </a:path>
                <a:path w="523240" h="167004">
                  <a:moveTo>
                    <a:pt x="358647" y="37922"/>
                  </a:moveTo>
                  <a:lnTo>
                    <a:pt x="347424" y="37922"/>
                  </a:lnTo>
                  <a:lnTo>
                    <a:pt x="344449" y="38633"/>
                  </a:lnTo>
                  <a:lnTo>
                    <a:pt x="335483" y="42824"/>
                  </a:lnTo>
                  <a:lnTo>
                    <a:pt x="330225" y="46405"/>
                  </a:lnTo>
                  <a:lnTo>
                    <a:pt x="324192" y="51485"/>
                  </a:lnTo>
                  <a:lnTo>
                    <a:pt x="359702" y="51485"/>
                  </a:lnTo>
                  <a:lnTo>
                    <a:pt x="359702" y="38100"/>
                  </a:lnTo>
                  <a:lnTo>
                    <a:pt x="358647" y="37922"/>
                  </a:lnTo>
                  <a:close/>
                </a:path>
                <a:path w="523240" h="167004">
                  <a:moveTo>
                    <a:pt x="389318" y="37592"/>
                  </a:moveTo>
                  <a:lnTo>
                    <a:pt x="372795" y="37592"/>
                  </a:lnTo>
                  <a:lnTo>
                    <a:pt x="372795" y="131102"/>
                  </a:lnTo>
                  <a:lnTo>
                    <a:pt x="389318" y="131102"/>
                  </a:lnTo>
                  <a:lnTo>
                    <a:pt x="389318" y="37592"/>
                  </a:lnTo>
                  <a:close/>
                </a:path>
                <a:path w="523240" h="167004">
                  <a:moveTo>
                    <a:pt x="390461" y="5613"/>
                  </a:moveTo>
                  <a:lnTo>
                    <a:pt x="371652" y="5613"/>
                  </a:lnTo>
                  <a:lnTo>
                    <a:pt x="371652" y="21932"/>
                  </a:lnTo>
                  <a:lnTo>
                    <a:pt x="390461" y="21932"/>
                  </a:lnTo>
                  <a:lnTo>
                    <a:pt x="390461" y="5613"/>
                  </a:lnTo>
                  <a:close/>
                </a:path>
                <a:path w="523240" h="167004">
                  <a:moveTo>
                    <a:pt x="431863" y="50647"/>
                  </a:moveTo>
                  <a:lnTo>
                    <a:pt x="415340" y="50647"/>
                  </a:lnTo>
                  <a:lnTo>
                    <a:pt x="415340" y="131102"/>
                  </a:lnTo>
                  <a:lnTo>
                    <a:pt x="431863" y="131102"/>
                  </a:lnTo>
                  <a:lnTo>
                    <a:pt x="431863" y="50647"/>
                  </a:lnTo>
                  <a:close/>
                </a:path>
                <a:path w="523240" h="167004">
                  <a:moveTo>
                    <a:pt x="489775" y="50647"/>
                  </a:moveTo>
                  <a:lnTo>
                    <a:pt x="473252" y="50647"/>
                  </a:lnTo>
                  <a:lnTo>
                    <a:pt x="473252" y="131102"/>
                  </a:lnTo>
                  <a:lnTo>
                    <a:pt x="489775" y="131102"/>
                  </a:lnTo>
                  <a:lnTo>
                    <a:pt x="489775" y="50647"/>
                  </a:lnTo>
                  <a:close/>
                </a:path>
                <a:path w="523240" h="167004">
                  <a:moveTo>
                    <a:pt x="458673" y="37592"/>
                  </a:moveTo>
                  <a:lnTo>
                    <a:pt x="404177" y="37592"/>
                  </a:lnTo>
                  <a:lnTo>
                    <a:pt x="404177" y="50647"/>
                  </a:lnTo>
                  <a:lnTo>
                    <a:pt x="458673" y="50647"/>
                  </a:lnTo>
                  <a:lnTo>
                    <a:pt x="458673" y="37592"/>
                  </a:lnTo>
                  <a:close/>
                </a:path>
                <a:path w="523240" h="167004">
                  <a:moveTo>
                    <a:pt x="516585" y="37592"/>
                  </a:moveTo>
                  <a:lnTo>
                    <a:pt x="462089" y="37592"/>
                  </a:lnTo>
                  <a:lnTo>
                    <a:pt x="462089" y="50647"/>
                  </a:lnTo>
                  <a:lnTo>
                    <a:pt x="516585" y="50647"/>
                  </a:lnTo>
                  <a:lnTo>
                    <a:pt x="516585" y="37592"/>
                  </a:lnTo>
                  <a:close/>
                </a:path>
                <a:path w="523240" h="167004">
                  <a:moveTo>
                    <a:pt x="451357" y="0"/>
                  </a:moveTo>
                  <a:lnTo>
                    <a:pt x="448309" y="0"/>
                  </a:lnTo>
                  <a:lnTo>
                    <a:pt x="440816" y="549"/>
                  </a:lnTo>
                  <a:lnTo>
                    <a:pt x="415340" y="34493"/>
                  </a:lnTo>
                  <a:lnTo>
                    <a:pt x="415340" y="37592"/>
                  </a:lnTo>
                  <a:lnTo>
                    <a:pt x="431342" y="37592"/>
                  </a:lnTo>
                  <a:lnTo>
                    <a:pt x="431342" y="26593"/>
                  </a:lnTo>
                  <a:lnTo>
                    <a:pt x="432815" y="21196"/>
                  </a:lnTo>
                  <a:lnTo>
                    <a:pt x="438734" y="15227"/>
                  </a:lnTo>
                  <a:lnTo>
                    <a:pt x="443712" y="13728"/>
                  </a:lnTo>
                  <a:lnTo>
                    <a:pt x="465277" y="13728"/>
                  </a:lnTo>
                  <a:lnTo>
                    <a:pt x="465277" y="1511"/>
                  </a:lnTo>
                  <a:lnTo>
                    <a:pt x="462864" y="1117"/>
                  </a:lnTo>
                  <a:lnTo>
                    <a:pt x="460197" y="774"/>
                  </a:lnTo>
                  <a:lnTo>
                    <a:pt x="454342" y="152"/>
                  </a:lnTo>
                  <a:lnTo>
                    <a:pt x="451357" y="0"/>
                  </a:lnTo>
                  <a:close/>
                </a:path>
                <a:path w="523240" h="167004">
                  <a:moveTo>
                    <a:pt x="509269" y="0"/>
                  </a:moveTo>
                  <a:lnTo>
                    <a:pt x="506221" y="0"/>
                  </a:lnTo>
                  <a:lnTo>
                    <a:pt x="498728" y="549"/>
                  </a:lnTo>
                  <a:lnTo>
                    <a:pt x="473252" y="34493"/>
                  </a:lnTo>
                  <a:lnTo>
                    <a:pt x="473252" y="37592"/>
                  </a:lnTo>
                  <a:lnTo>
                    <a:pt x="489254" y="37592"/>
                  </a:lnTo>
                  <a:lnTo>
                    <a:pt x="489254" y="26593"/>
                  </a:lnTo>
                  <a:lnTo>
                    <a:pt x="490727" y="21196"/>
                  </a:lnTo>
                  <a:lnTo>
                    <a:pt x="496646" y="15227"/>
                  </a:lnTo>
                  <a:lnTo>
                    <a:pt x="501611" y="13728"/>
                  </a:lnTo>
                  <a:lnTo>
                    <a:pt x="523189" y="13728"/>
                  </a:lnTo>
                  <a:lnTo>
                    <a:pt x="523189" y="1511"/>
                  </a:lnTo>
                  <a:lnTo>
                    <a:pt x="520776" y="1117"/>
                  </a:lnTo>
                  <a:lnTo>
                    <a:pt x="518109" y="774"/>
                  </a:lnTo>
                  <a:lnTo>
                    <a:pt x="512254" y="152"/>
                  </a:lnTo>
                  <a:lnTo>
                    <a:pt x="509269" y="0"/>
                  </a:lnTo>
                  <a:close/>
                </a:path>
                <a:path w="523240" h="167004">
                  <a:moveTo>
                    <a:pt x="465277" y="13728"/>
                  </a:moveTo>
                  <a:lnTo>
                    <a:pt x="452843" y="13728"/>
                  </a:lnTo>
                  <a:lnTo>
                    <a:pt x="455307" y="13970"/>
                  </a:lnTo>
                  <a:lnTo>
                    <a:pt x="460819" y="14922"/>
                  </a:lnTo>
                  <a:lnTo>
                    <a:pt x="462927" y="15405"/>
                  </a:lnTo>
                  <a:lnTo>
                    <a:pt x="464388" y="15913"/>
                  </a:lnTo>
                  <a:lnTo>
                    <a:pt x="465277" y="15913"/>
                  </a:lnTo>
                  <a:lnTo>
                    <a:pt x="465277" y="13728"/>
                  </a:lnTo>
                  <a:close/>
                </a:path>
                <a:path w="523240" h="167004">
                  <a:moveTo>
                    <a:pt x="523189" y="13728"/>
                  </a:moveTo>
                  <a:lnTo>
                    <a:pt x="510755" y="13728"/>
                  </a:lnTo>
                  <a:lnTo>
                    <a:pt x="513219" y="13970"/>
                  </a:lnTo>
                  <a:lnTo>
                    <a:pt x="518731" y="14922"/>
                  </a:lnTo>
                  <a:lnTo>
                    <a:pt x="520839" y="15405"/>
                  </a:lnTo>
                  <a:lnTo>
                    <a:pt x="522300" y="15913"/>
                  </a:lnTo>
                  <a:lnTo>
                    <a:pt x="523189" y="15913"/>
                  </a:lnTo>
                  <a:lnTo>
                    <a:pt x="523189" y="13728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2" name="object 22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10236468" y="4437090"/>
              <a:ext cx="252857" cy="133692"/>
            </a:xfrm>
            <a:prstGeom prst="rect">
              <a:avLst/>
            </a:prstGeom>
          </p:spPr>
        </p:pic>
      </p:grpSp>
      <p:sp>
        <p:nvSpPr>
          <p:cNvPr id="23" name="object 23"/>
          <p:cNvSpPr txBox="1"/>
          <p:nvPr/>
        </p:nvSpPr>
        <p:spPr>
          <a:xfrm>
            <a:off x="1144016" y="4659121"/>
            <a:ext cx="9361170" cy="2311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350" spc="-10" dirty="0">
                <a:latin typeface="Tahoma"/>
                <a:cs typeface="Tahoma"/>
              </a:rPr>
              <a:t>digitale</a:t>
            </a:r>
            <a:r>
              <a:rPr sz="1350" spc="-70" dirty="0">
                <a:latin typeface="Tahoma"/>
                <a:cs typeface="Tahoma"/>
              </a:rPr>
              <a:t> </a:t>
            </a:r>
            <a:r>
              <a:rPr sz="1350" dirty="0">
                <a:latin typeface="Tahoma"/>
                <a:cs typeface="Tahoma"/>
              </a:rPr>
              <a:t>Inhalte</a:t>
            </a:r>
            <a:r>
              <a:rPr sz="1350" spc="-70" dirty="0">
                <a:latin typeface="Tahoma"/>
                <a:cs typeface="Tahoma"/>
              </a:rPr>
              <a:t> </a:t>
            </a:r>
            <a:r>
              <a:rPr sz="1350" spc="-10" dirty="0">
                <a:latin typeface="Tahoma"/>
                <a:cs typeface="Tahoma"/>
              </a:rPr>
              <a:t>ermöglicht.</a:t>
            </a:r>
            <a:r>
              <a:rPr sz="1350" spc="-60" dirty="0">
                <a:latin typeface="Tahoma"/>
                <a:cs typeface="Tahoma"/>
              </a:rPr>
              <a:t> </a:t>
            </a:r>
            <a:r>
              <a:rPr sz="1350" dirty="0">
                <a:latin typeface="Tahoma"/>
                <a:cs typeface="Tahoma"/>
              </a:rPr>
              <a:t>Er</a:t>
            </a:r>
            <a:r>
              <a:rPr sz="1350" spc="-65" dirty="0">
                <a:latin typeface="Tahoma"/>
                <a:cs typeface="Tahoma"/>
              </a:rPr>
              <a:t> </a:t>
            </a:r>
            <a:r>
              <a:rPr sz="1350" dirty="0">
                <a:latin typeface="Tahoma"/>
                <a:cs typeface="Tahoma"/>
              </a:rPr>
              <a:t>wandelt</a:t>
            </a:r>
            <a:r>
              <a:rPr sz="1350" spc="-55" dirty="0">
                <a:latin typeface="Tahoma"/>
                <a:cs typeface="Tahoma"/>
              </a:rPr>
              <a:t> </a:t>
            </a:r>
            <a:r>
              <a:rPr sz="1350" spc="-10" dirty="0">
                <a:latin typeface="Tahoma"/>
                <a:cs typeface="Tahoma"/>
              </a:rPr>
              <a:t>Bildschirmtexte</a:t>
            </a:r>
            <a:r>
              <a:rPr sz="1350" spc="-60" dirty="0">
                <a:latin typeface="Tahoma"/>
                <a:cs typeface="Tahoma"/>
              </a:rPr>
              <a:t> </a:t>
            </a:r>
            <a:r>
              <a:rPr sz="1350" dirty="0">
                <a:latin typeface="Tahoma"/>
                <a:cs typeface="Tahoma"/>
              </a:rPr>
              <a:t>in</a:t>
            </a:r>
            <a:r>
              <a:rPr sz="1350" spc="-85" dirty="0">
                <a:latin typeface="Tahoma"/>
                <a:cs typeface="Tahoma"/>
              </a:rPr>
              <a:t> </a:t>
            </a:r>
            <a:r>
              <a:rPr sz="1350" spc="-10" dirty="0">
                <a:latin typeface="Arial Black"/>
                <a:cs typeface="Arial Black"/>
              </a:rPr>
              <a:t>synthetische</a:t>
            </a:r>
            <a:r>
              <a:rPr sz="1350" spc="-95" dirty="0">
                <a:latin typeface="Arial Black"/>
                <a:cs typeface="Arial Black"/>
              </a:rPr>
              <a:t> </a:t>
            </a:r>
            <a:r>
              <a:rPr sz="1350" spc="-10" dirty="0">
                <a:latin typeface="Arial Black"/>
                <a:cs typeface="Arial Black"/>
              </a:rPr>
              <a:t>Sprache</a:t>
            </a:r>
            <a:r>
              <a:rPr sz="1350" spc="-100" dirty="0">
                <a:latin typeface="Arial Black"/>
                <a:cs typeface="Arial Black"/>
              </a:rPr>
              <a:t> </a:t>
            </a:r>
            <a:r>
              <a:rPr sz="1350" dirty="0">
                <a:latin typeface="Tahoma"/>
                <a:cs typeface="Tahoma"/>
              </a:rPr>
              <a:t>um</a:t>
            </a:r>
            <a:r>
              <a:rPr sz="1350" spc="-65" dirty="0">
                <a:latin typeface="Tahoma"/>
                <a:cs typeface="Tahoma"/>
              </a:rPr>
              <a:t> </a:t>
            </a:r>
            <a:r>
              <a:rPr sz="1350" dirty="0">
                <a:latin typeface="Tahoma"/>
                <a:cs typeface="Tahoma"/>
              </a:rPr>
              <a:t>oder</a:t>
            </a:r>
            <a:r>
              <a:rPr sz="1350" spc="-60" dirty="0">
                <a:latin typeface="Tahoma"/>
                <a:cs typeface="Tahoma"/>
              </a:rPr>
              <a:t> </a:t>
            </a:r>
            <a:r>
              <a:rPr sz="1350" dirty="0">
                <a:latin typeface="Tahoma"/>
                <a:cs typeface="Tahoma"/>
              </a:rPr>
              <a:t>gibt</a:t>
            </a:r>
            <a:r>
              <a:rPr sz="1350" spc="-65" dirty="0">
                <a:latin typeface="Tahoma"/>
                <a:cs typeface="Tahoma"/>
              </a:rPr>
              <a:t> </a:t>
            </a:r>
            <a:r>
              <a:rPr sz="1350" dirty="0">
                <a:latin typeface="Tahoma"/>
                <a:cs typeface="Tahoma"/>
              </a:rPr>
              <a:t>sie</a:t>
            </a:r>
            <a:r>
              <a:rPr sz="1350" spc="-65" dirty="0">
                <a:latin typeface="Tahoma"/>
                <a:cs typeface="Tahoma"/>
              </a:rPr>
              <a:t> </a:t>
            </a:r>
            <a:r>
              <a:rPr sz="1350" dirty="0">
                <a:latin typeface="Tahoma"/>
                <a:cs typeface="Tahoma"/>
              </a:rPr>
              <a:t>als</a:t>
            </a:r>
            <a:r>
              <a:rPr sz="1350" spc="-65" dirty="0">
                <a:latin typeface="Tahoma"/>
                <a:cs typeface="Tahoma"/>
              </a:rPr>
              <a:t> </a:t>
            </a:r>
            <a:r>
              <a:rPr sz="1350" spc="-10" dirty="0">
                <a:latin typeface="Arial Black"/>
                <a:cs typeface="Arial Black"/>
              </a:rPr>
              <a:t>Braille-Ausgabe</a:t>
            </a:r>
            <a:endParaRPr sz="1350">
              <a:latin typeface="Arial Black"/>
              <a:cs typeface="Arial Black"/>
            </a:endParaRPr>
          </a:p>
        </p:txBody>
      </p:sp>
      <p:grpSp>
        <p:nvGrpSpPr>
          <p:cNvPr id="24" name="object 24"/>
          <p:cNvGrpSpPr/>
          <p:nvPr/>
        </p:nvGrpSpPr>
        <p:grpSpPr>
          <a:xfrm>
            <a:off x="1161812" y="4981921"/>
            <a:ext cx="1957070" cy="701040"/>
            <a:chOff x="1161812" y="4981921"/>
            <a:chExt cx="1957070" cy="701040"/>
          </a:xfrm>
        </p:grpSpPr>
        <p:pic>
          <p:nvPicPr>
            <p:cNvPr id="25" name="object 25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1161812" y="4981921"/>
              <a:ext cx="253619" cy="133692"/>
            </a:xfrm>
            <a:prstGeom prst="rect">
              <a:avLst/>
            </a:prstGeom>
          </p:spPr>
        </p:pic>
        <p:sp>
          <p:nvSpPr>
            <p:cNvPr id="26" name="object 26"/>
            <p:cNvSpPr/>
            <p:nvPr/>
          </p:nvSpPr>
          <p:spPr>
            <a:xfrm>
              <a:off x="1472796" y="4987536"/>
              <a:ext cx="389890" cy="128270"/>
            </a:xfrm>
            <a:custGeom>
              <a:avLst/>
              <a:gdLst/>
              <a:ahLst/>
              <a:cxnLst/>
              <a:rect l="l" t="t" r="r" b="b"/>
              <a:pathLst>
                <a:path w="389889" h="128270">
                  <a:moveTo>
                    <a:pt x="51536" y="29375"/>
                  </a:moveTo>
                  <a:lnTo>
                    <a:pt x="45453" y="29375"/>
                  </a:lnTo>
                  <a:lnTo>
                    <a:pt x="35783" y="30220"/>
                  </a:lnTo>
                  <a:lnTo>
                    <a:pt x="3143" y="58753"/>
                  </a:lnTo>
                  <a:lnTo>
                    <a:pt x="0" y="79273"/>
                  </a:lnTo>
                  <a:lnTo>
                    <a:pt x="809" y="90205"/>
                  </a:lnTo>
                  <a:lnTo>
                    <a:pt x="28560" y="124509"/>
                  </a:lnTo>
                  <a:lnTo>
                    <a:pt x="49403" y="127660"/>
                  </a:lnTo>
                  <a:lnTo>
                    <a:pt x="53390" y="127660"/>
                  </a:lnTo>
                  <a:lnTo>
                    <a:pt x="82981" y="119786"/>
                  </a:lnTo>
                  <a:lnTo>
                    <a:pt x="82981" y="113931"/>
                  </a:lnTo>
                  <a:lnTo>
                    <a:pt x="39090" y="113931"/>
                  </a:lnTo>
                  <a:lnTo>
                    <a:pt x="31153" y="111061"/>
                  </a:lnTo>
                  <a:lnTo>
                    <a:pt x="16789" y="80365"/>
                  </a:lnTo>
                  <a:lnTo>
                    <a:pt x="84823" y="80365"/>
                  </a:lnTo>
                  <a:lnTo>
                    <a:pt x="84823" y="68300"/>
                  </a:lnTo>
                  <a:lnTo>
                    <a:pt x="16789" y="68300"/>
                  </a:lnTo>
                  <a:lnTo>
                    <a:pt x="17145" y="64338"/>
                  </a:lnTo>
                  <a:lnTo>
                    <a:pt x="40081" y="42354"/>
                  </a:lnTo>
                  <a:lnTo>
                    <a:pt x="76482" y="42354"/>
                  </a:lnTo>
                  <a:lnTo>
                    <a:pt x="70408" y="36182"/>
                  </a:lnTo>
                  <a:lnTo>
                    <a:pt x="66306" y="33566"/>
                  </a:lnTo>
                  <a:lnTo>
                    <a:pt x="56954" y="30220"/>
                  </a:lnTo>
                  <a:lnTo>
                    <a:pt x="51536" y="29375"/>
                  </a:lnTo>
                  <a:close/>
                </a:path>
                <a:path w="389889" h="128270">
                  <a:moveTo>
                    <a:pt x="82981" y="102628"/>
                  </a:moveTo>
                  <a:lnTo>
                    <a:pt x="82016" y="102628"/>
                  </a:lnTo>
                  <a:lnTo>
                    <a:pt x="80670" y="103695"/>
                  </a:lnTo>
                  <a:lnTo>
                    <a:pt x="78968" y="104825"/>
                  </a:lnTo>
                  <a:lnTo>
                    <a:pt x="52857" y="113931"/>
                  </a:lnTo>
                  <a:lnTo>
                    <a:pt x="82981" y="113931"/>
                  </a:lnTo>
                  <a:lnTo>
                    <a:pt x="82981" y="102628"/>
                  </a:lnTo>
                  <a:close/>
                </a:path>
                <a:path w="389889" h="128270">
                  <a:moveTo>
                    <a:pt x="76482" y="42354"/>
                  </a:moveTo>
                  <a:lnTo>
                    <a:pt x="48933" y="42354"/>
                  </a:lnTo>
                  <a:lnTo>
                    <a:pt x="52698" y="42976"/>
                  </a:lnTo>
                  <a:lnTo>
                    <a:pt x="58800" y="45491"/>
                  </a:lnTo>
                  <a:lnTo>
                    <a:pt x="68745" y="68300"/>
                  </a:lnTo>
                  <a:lnTo>
                    <a:pt x="84823" y="68300"/>
                  </a:lnTo>
                  <a:lnTo>
                    <a:pt x="84781" y="64058"/>
                  </a:lnTo>
                  <a:lnTo>
                    <a:pt x="83991" y="58753"/>
                  </a:lnTo>
                  <a:lnTo>
                    <a:pt x="83883" y="58026"/>
                  </a:lnTo>
                  <a:lnTo>
                    <a:pt x="80137" y="47701"/>
                  </a:lnTo>
                  <a:lnTo>
                    <a:pt x="77444" y="43332"/>
                  </a:lnTo>
                  <a:lnTo>
                    <a:pt x="76482" y="42354"/>
                  </a:lnTo>
                  <a:close/>
                </a:path>
                <a:path w="389889" h="128270">
                  <a:moveTo>
                    <a:pt x="118135" y="31978"/>
                  </a:moveTo>
                  <a:lnTo>
                    <a:pt x="101612" y="31978"/>
                  </a:lnTo>
                  <a:lnTo>
                    <a:pt x="101612" y="125488"/>
                  </a:lnTo>
                  <a:lnTo>
                    <a:pt x="118135" y="125488"/>
                  </a:lnTo>
                  <a:lnTo>
                    <a:pt x="118135" y="31978"/>
                  </a:lnTo>
                  <a:close/>
                </a:path>
                <a:path w="389889" h="128270">
                  <a:moveTo>
                    <a:pt x="119278" y="0"/>
                  </a:moveTo>
                  <a:lnTo>
                    <a:pt x="100469" y="0"/>
                  </a:lnTo>
                  <a:lnTo>
                    <a:pt x="100469" y="16319"/>
                  </a:lnTo>
                  <a:lnTo>
                    <a:pt x="119278" y="16319"/>
                  </a:lnTo>
                  <a:lnTo>
                    <a:pt x="119278" y="0"/>
                  </a:lnTo>
                  <a:close/>
                </a:path>
                <a:path w="389889" h="128270">
                  <a:moveTo>
                    <a:pt x="158927" y="31978"/>
                  </a:moveTo>
                  <a:lnTo>
                    <a:pt x="142405" y="31978"/>
                  </a:lnTo>
                  <a:lnTo>
                    <a:pt x="142405" y="125488"/>
                  </a:lnTo>
                  <a:lnTo>
                    <a:pt x="158927" y="125488"/>
                  </a:lnTo>
                  <a:lnTo>
                    <a:pt x="158927" y="55664"/>
                  </a:lnTo>
                  <a:lnTo>
                    <a:pt x="163093" y="52311"/>
                  </a:lnTo>
                  <a:lnTo>
                    <a:pt x="167360" y="49593"/>
                  </a:lnTo>
                  <a:lnTo>
                    <a:pt x="176085" y="45415"/>
                  </a:lnTo>
                  <a:lnTo>
                    <a:pt x="180327" y="44361"/>
                  </a:lnTo>
                  <a:lnTo>
                    <a:pt x="215344" y="44361"/>
                  </a:lnTo>
                  <a:lnTo>
                    <a:pt x="214985" y="43508"/>
                  </a:lnTo>
                  <a:lnTo>
                    <a:pt x="214167" y="42354"/>
                  </a:lnTo>
                  <a:lnTo>
                    <a:pt x="158927" y="42354"/>
                  </a:lnTo>
                  <a:lnTo>
                    <a:pt x="158927" y="31978"/>
                  </a:lnTo>
                  <a:close/>
                </a:path>
                <a:path w="389889" h="128270">
                  <a:moveTo>
                    <a:pt x="215344" y="44361"/>
                  </a:moveTo>
                  <a:lnTo>
                    <a:pt x="188582" y="44361"/>
                  </a:lnTo>
                  <a:lnTo>
                    <a:pt x="191871" y="44932"/>
                  </a:lnTo>
                  <a:lnTo>
                    <a:pt x="196672" y="47218"/>
                  </a:lnTo>
                  <a:lnTo>
                    <a:pt x="203060" y="67944"/>
                  </a:lnTo>
                  <a:lnTo>
                    <a:pt x="203060" y="125488"/>
                  </a:lnTo>
                  <a:lnTo>
                    <a:pt x="219583" y="125488"/>
                  </a:lnTo>
                  <a:lnTo>
                    <a:pt x="219529" y="63944"/>
                  </a:lnTo>
                  <a:lnTo>
                    <a:pt x="219073" y="56677"/>
                  </a:lnTo>
                  <a:lnTo>
                    <a:pt x="217543" y="49593"/>
                  </a:lnTo>
                  <a:lnTo>
                    <a:pt x="215344" y="44361"/>
                  </a:lnTo>
                  <a:close/>
                </a:path>
                <a:path w="389889" h="128270">
                  <a:moveTo>
                    <a:pt x="198399" y="29375"/>
                  </a:moveTo>
                  <a:lnTo>
                    <a:pt x="183400" y="29375"/>
                  </a:lnTo>
                  <a:lnTo>
                    <a:pt x="178333" y="30492"/>
                  </a:lnTo>
                  <a:lnTo>
                    <a:pt x="168719" y="34963"/>
                  </a:lnTo>
                  <a:lnTo>
                    <a:pt x="163855" y="38163"/>
                  </a:lnTo>
                  <a:lnTo>
                    <a:pt x="158927" y="42354"/>
                  </a:lnTo>
                  <a:lnTo>
                    <a:pt x="214167" y="42354"/>
                  </a:lnTo>
                  <a:lnTo>
                    <a:pt x="211404" y="38455"/>
                  </a:lnTo>
                  <a:lnTo>
                    <a:pt x="205955" y="32410"/>
                  </a:lnTo>
                  <a:lnTo>
                    <a:pt x="198399" y="29375"/>
                  </a:lnTo>
                  <a:close/>
                </a:path>
                <a:path w="389889" h="128270">
                  <a:moveTo>
                    <a:pt x="287756" y="29375"/>
                  </a:moveTo>
                  <a:lnTo>
                    <a:pt x="281673" y="29375"/>
                  </a:lnTo>
                  <a:lnTo>
                    <a:pt x="272003" y="30220"/>
                  </a:lnTo>
                  <a:lnTo>
                    <a:pt x="239363" y="58753"/>
                  </a:lnTo>
                  <a:lnTo>
                    <a:pt x="237037" y="68300"/>
                  </a:lnTo>
                  <a:lnTo>
                    <a:pt x="237005" y="68428"/>
                  </a:lnTo>
                  <a:lnTo>
                    <a:pt x="243511" y="108102"/>
                  </a:lnTo>
                  <a:lnTo>
                    <a:pt x="285623" y="127660"/>
                  </a:lnTo>
                  <a:lnTo>
                    <a:pt x="289610" y="127660"/>
                  </a:lnTo>
                  <a:lnTo>
                    <a:pt x="319201" y="119786"/>
                  </a:lnTo>
                  <a:lnTo>
                    <a:pt x="319201" y="113931"/>
                  </a:lnTo>
                  <a:lnTo>
                    <a:pt x="275310" y="113931"/>
                  </a:lnTo>
                  <a:lnTo>
                    <a:pt x="267373" y="111061"/>
                  </a:lnTo>
                  <a:lnTo>
                    <a:pt x="253009" y="80365"/>
                  </a:lnTo>
                  <a:lnTo>
                    <a:pt x="321043" y="80365"/>
                  </a:lnTo>
                  <a:lnTo>
                    <a:pt x="321043" y="68300"/>
                  </a:lnTo>
                  <a:lnTo>
                    <a:pt x="253009" y="68300"/>
                  </a:lnTo>
                  <a:lnTo>
                    <a:pt x="253365" y="64338"/>
                  </a:lnTo>
                  <a:lnTo>
                    <a:pt x="276301" y="42354"/>
                  </a:lnTo>
                  <a:lnTo>
                    <a:pt x="312702" y="42354"/>
                  </a:lnTo>
                  <a:lnTo>
                    <a:pt x="306628" y="36182"/>
                  </a:lnTo>
                  <a:lnTo>
                    <a:pt x="302526" y="33566"/>
                  </a:lnTo>
                  <a:lnTo>
                    <a:pt x="293174" y="30220"/>
                  </a:lnTo>
                  <a:lnTo>
                    <a:pt x="287756" y="29375"/>
                  </a:lnTo>
                  <a:close/>
                </a:path>
                <a:path w="389889" h="128270">
                  <a:moveTo>
                    <a:pt x="319201" y="102628"/>
                  </a:moveTo>
                  <a:lnTo>
                    <a:pt x="318236" y="102628"/>
                  </a:lnTo>
                  <a:lnTo>
                    <a:pt x="316890" y="103695"/>
                  </a:lnTo>
                  <a:lnTo>
                    <a:pt x="315188" y="104825"/>
                  </a:lnTo>
                  <a:lnTo>
                    <a:pt x="289077" y="113931"/>
                  </a:lnTo>
                  <a:lnTo>
                    <a:pt x="319201" y="113931"/>
                  </a:lnTo>
                  <a:lnTo>
                    <a:pt x="319201" y="102628"/>
                  </a:lnTo>
                  <a:close/>
                </a:path>
                <a:path w="389889" h="128270">
                  <a:moveTo>
                    <a:pt x="312702" y="42354"/>
                  </a:moveTo>
                  <a:lnTo>
                    <a:pt x="285153" y="42354"/>
                  </a:lnTo>
                  <a:lnTo>
                    <a:pt x="288918" y="42976"/>
                  </a:lnTo>
                  <a:lnTo>
                    <a:pt x="295020" y="45491"/>
                  </a:lnTo>
                  <a:lnTo>
                    <a:pt x="304965" y="68300"/>
                  </a:lnTo>
                  <a:lnTo>
                    <a:pt x="321043" y="68300"/>
                  </a:lnTo>
                  <a:lnTo>
                    <a:pt x="313664" y="43332"/>
                  </a:lnTo>
                  <a:lnTo>
                    <a:pt x="312702" y="42354"/>
                  </a:lnTo>
                  <a:close/>
                </a:path>
                <a:path w="389889" h="128270">
                  <a:moveTo>
                    <a:pt x="353999" y="32181"/>
                  </a:moveTo>
                  <a:lnTo>
                    <a:pt x="337477" y="32181"/>
                  </a:lnTo>
                  <a:lnTo>
                    <a:pt x="337477" y="125488"/>
                  </a:lnTo>
                  <a:lnTo>
                    <a:pt x="353999" y="125488"/>
                  </a:lnTo>
                  <a:lnTo>
                    <a:pt x="353999" y="59093"/>
                  </a:lnTo>
                  <a:lnTo>
                    <a:pt x="357936" y="55473"/>
                  </a:lnTo>
                  <a:lnTo>
                    <a:pt x="362089" y="52730"/>
                  </a:lnTo>
                  <a:lnTo>
                    <a:pt x="370878" y="49047"/>
                  </a:lnTo>
                  <a:lnTo>
                    <a:pt x="374325" y="48336"/>
                  </a:lnTo>
                  <a:lnTo>
                    <a:pt x="389521" y="48336"/>
                  </a:lnTo>
                  <a:lnTo>
                    <a:pt x="389521" y="45872"/>
                  </a:lnTo>
                  <a:lnTo>
                    <a:pt x="353999" y="45872"/>
                  </a:lnTo>
                  <a:lnTo>
                    <a:pt x="353999" y="32181"/>
                  </a:lnTo>
                  <a:close/>
                </a:path>
                <a:path w="389889" h="128270">
                  <a:moveTo>
                    <a:pt x="389521" y="48336"/>
                  </a:moveTo>
                  <a:lnTo>
                    <a:pt x="386105" y="48336"/>
                  </a:lnTo>
                  <a:lnTo>
                    <a:pt x="387400" y="48552"/>
                  </a:lnTo>
                  <a:lnTo>
                    <a:pt x="388632" y="48882"/>
                  </a:lnTo>
                  <a:lnTo>
                    <a:pt x="389521" y="48882"/>
                  </a:lnTo>
                  <a:lnTo>
                    <a:pt x="389521" y="48336"/>
                  </a:lnTo>
                  <a:close/>
                </a:path>
                <a:path w="389889" h="128270">
                  <a:moveTo>
                    <a:pt x="387515" y="32181"/>
                  </a:moveTo>
                  <a:lnTo>
                    <a:pt x="377764" y="32181"/>
                  </a:lnTo>
                  <a:lnTo>
                    <a:pt x="374269" y="33019"/>
                  </a:lnTo>
                  <a:lnTo>
                    <a:pt x="365302" y="37210"/>
                  </a:lnTo>
                  <a:lnTo>
                    <a:pt x="360045" y="40792"/>
                  </a:lnTo>
                  <a:lnTo>
                    <a:pt x="353999" y="45872"/>
                  </a:lnTo>
                  <a:lnTo>
                    <a:pt x="389521" y="45872"/>
                  </a:lnTo>
                  <a:lnTo>
                    <a:pt x="389521" y="32473"/>
                  </a:lnTo>
                  <a:lnTo>
                    <a:pt x="387515" y="32181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7" name="object 27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1933507" y="4982751"/>
              <a:ext cx="816648" cy="132867"/>
            </a:xfrm>
            <a:prstGeom prst="rect">
              <a:avLst/>
            </a:prstGeom>
          </p:spPr>
        </p:pic>
        <p:sp>
          <p:nvSpPr>
            <p:cNvPr id="28" name="object 28"/>
            <p:cNvSpPr/>
            <p:nvPr/>
          </p:nvSpPr>
          <p:spPr>
            <a:xfrm>
              <a:off x="2818399" y="5017253"/>
              <a:ext cx="300355" cy="98425"/>
            </a:xfrm>
            <a:custGeom>
              <a:avLst/>
              <a:gdLst/>
              <a:ahLst/>
              <a:cxnLst/>
              <a:rect l="l" t="t" r="r" b="b"/>
              <a:pathLst>
                <a:path w="300355" h="98425">
                  <a:moveTo>
                    <a:pt x="74209" y="13893"/>
                  </a:moveTo>
                  <a:lnTo>
                    <a:pt x="41109" y="13893"/>
                  </a:lnTo>
                  <a:lnTo>
                    <a:pt x="44246" y="14096"/>
                  </a:lnTo>
                  <a:lnTo>
                    <a:pt x="50342" y="14935"/>
                  </a:lnTo>
                  <a:lnTo>
                    <a:pt x="52920" y="15786"/>
                  </a:lnTo>
                  <a:lnTo>
                    <a:pt x="55029" y="17068"/>
                  </a:lnTo>
                  <a:lnTo>
                    <a:pt x="57137" y="18300"/>
                  </a:lnTo>
                  <a:lnTo>
                    <a:pt x="58775" y="20040"/>
                  </a:lnTo>
                  <a:lnTo>
                    <a:pt x="61125" y="24561"/>
                  </a:lnTo>
                  <a:lnTo>
                    <a:pt x="61709" y="27533"/>
                  </a:lnTo>
                  <a:lnTo>
                    <a:pt x="61709" y="34239"/>
                  </a:lnTo>
                  <a:lnTo>
                    <a:pt x="53035" y="34683"/>
                  </a:lnTo>
                  <a:lnTo>
                    <a:pt x="44945" y="35369"/>
                  </a:lnTo>
                  <a:lnTo>
                    <a:pt x="7159" y="47586"/>
                  </a:lnTo>
                  <a:lnTo>
                    <a:pt x="0" y="62166"/>
                  </a:lnTo>
                  <a:lnTo>
                    <a:pt x="32" y="72999"/>
                  </a:lnTo>
                  <a:lnTo>
                    <a:pt x="25755" y="98361"/>
                  </a:lnTo>
                  <a:lnTo>
                    <a:pt x="34721" y="98361"/>
                  </a:lnTo>
                  <a:lnTo>
                    <a:pt x="38544" y="97967"/>
                  </a:lnTo>
                  <a:lnTo>
                    <a:pt x="43992" y="96405"/>
                  </a:lnTo>
                  <a:lnTo>
                    <a:pt x="46824" y="95288"/>
                  </a:lnTo>
                  <a:lnTo>
                    <a:pt x="49758" y="93840"/>
                  </a:lnTo>
                  <a:lnTo>
                    <a:pt x="51866" y="92836"/>
                  </a:lnTo>
                  <a:lnTo>
                    <a:pt x="54051" y="91478"/>
                  </a:lnTo>
                  <a:lnTo>
                    <a:pt x="58559" y="88074"/>
                  </a:lnTo>
                  <a:lnTo>
                    <a:pt x="60363" y="86753"/>
                  </a:lnTo>
                  <a:lnTo>
                    <a:pt x="61709" y="85801"/>
                  </a:lnTo>
                  <a:lnTo>
                    <a:pt x="78143" y="85801"/>
                  </a:lnTo>
                  <a:lnTo>
                    <a:pt x="78143" y="83883"/>
                  </a:lnTo>
                  <a:lnTo>
                    <a:pt x="29591" y="83883"/>
                  </a:lnTo>
                  <a:lnTo>
                    <a:pt x="24968" y="82511"/>
                  </a:lnTo>
                  <a:lnTo>
                    <a:pt x="18643" y="77038"/>
                  </a:lnTo>
                  <a:lnTo>
                    <a:pt x="17056" y="72999"/>
                  </a:lnTo>
                  <a:lnTo>
                    <a:pt x="17056" y="62890"/>
                  </a:lnTo>
                  <a:lnTo>
                    <a:pt x="57785" y="47129"/>
                  </a:lnTo>
                  <a:lnTo>
                    <a:pt x="61709" y="46799"/>
                  </a:lnTo>
                  <a:lnTo>
                    <a:pt x="78143" y="46799"/>
                  </a:lnTo>
                  <a:lnTo>
                    <a:pt x="78143" y="25946"/>
                  </a:lnTo>
                  <a:lnTo>
                    <a:pt x="77266" y="20980"/>
                  </a:lnTo>
                  <a:lnTo>
                    <a:pt x="74296" y="14096"/>
                  </a:lnTo>
                  <a:lnTo>
                    <a:pt x="74209" y="13893"/>
                  </a:lnTo>
                  <a:close/>
                </a:path>
                <a:path w="300355" h="98425">
                  <a:moveTo>
                    <a:pt x="78143" y="85801"/>
                  </a:moveTo>
                  <a:lnTo>
                    <a:pt x="61709" y="85801"/>
                  </a:lnTo>
                  <a:lnTo>
                    <a:pt x="61709" y="95770"/>
                  </a:lnTo>
                  <a:lnTo>
                    <a:pt x="78143" y="95770"/>
                  </a:lnTo>
                  <a:lnTo>
                    <a:pt x="78143" y="85801"/>
                  </a:lnTo>
                  <a:close/>
                </a:path>
                <a:path w="300355" h="98425">
                  <a:moveTo>
                    <a:pt x="78143" y="46799"/>
                  </a:moveTo>
                  <a:lnTo>
                    <a:pt x="61709" y="46799"/>
                  </a:lnTo>
                  <a:lnTo>
                    <a:pt x="61604" y="72834"/>
                  </a:lnTo>
                  <a:lnTo>
                    <a:pt x="58013" y="75869"/>
                  </a:lnTo>
                  <a:lnTo>
                    <a:pt x="54063" y="78511"/>
                  </a:lnTo>
                  <a:lnTo>
                    <a:pt x="45618" y="82803"/>
                  </a:lnTo>
                  <a:lnTo>
                    <a:pt x="40906" y="83883"/>
                  </a:lnTo>
                  <a:lnTo>
                    <a:pt x="78143" y="83883"/>
                  </a:lnTo>
                  <a:lnTo>
                    <a:pt x="78143" y="46799"/>
                  </a:lnTo>
                  <a:close/>
                </a:path>
                <a:path w="300355" h="98425">
                  <a:moveTo>
                    <a:pt x="44716" y="0"/>
                  </a:moveTo>
                  <a:lnTo>
                    <a:pt x="32410" y="0"/>
                  </a:lnTo>
                  <a:lnTo>
                    <a:pt x="26784" y="495"/>
                  </a:lnTo>
                  <a:lnTo>
                    <a:pt x="15417" y="2501"/>
                  </a:lnTo>
                  <a:lnTo>
                    <a:pt x="11049" y="3428"/>
                  </a:lnTo>
                  <a:lnTo>
                    <a:pt x="7816" y="4317"/>
                  </a:lnTo>
                  <a:lnTo>
                    <a:pt x="8001" y="4317"/>
                  </a:lnTo>
                  <a:lnTo>
                    <a:pt x="8001" y="20256"/>
                  </a:lnTo>
                  <a:lnTo>
                    <a:pt x="8966" y="20256"/>
                  </a:lnTo>
                  <a:lnTo>
                    <a:pt x="13837" y="18300"/>
                  </a:lnTo>
                  <a:lnTo>
                    <a:pt x="19278" y="16611"/>
                  </a:lnTo>
                  <a:lnTo>
                    <a:pt x="29591" y="14439"/>
                  </a:lnTo>
                  <a:lnTo>
                    <a:pt x="34074" y="13893"/>
                  </a:lnTo>
                  <a:lnTo>
                    <a:pt x="74209" y="13893"/>
                  </a:lnTo>
                  <a:lnTo>
                    <a:pt x="73748" y="12826"/>
                  </a:lnTo>
                  <a:lnTo>
                    <a:pt x="71081" y="9512"/>
                  </a:lnTo>
                  <a:lnTo>
                    <a:pt x="63817" y="4317"/>
                  </a:lnTo>
                  <a:lnTo>
                    <a:pt x="59664" y="2501"/>
                  </a:lnTo>
                  <a:lnTo>
                    <a:pt x="50393" y="495"/>
                  </a:lnTo>
                  <a:lnTo>
                    <a:pt x="44716" y="0"/>
                  </a:lnTo>
                  <a:close/>
                </a:path>
                <a:path w="300355" h="98425">
                  <a:moveTo>
                    <a:pt x="114122" y="2260"/>
                  </a:moveTo>
                  <a:lnTo>
                    <a:pt x="97599" y="2260"/>
                  </a:lnTo>
                  <a:lnTo>
                    <a:pt x="97599" y="69253"/>
                  </a:lnTo>
                  <a:lnTo>
                    <a:pt x="124167" y="98361"/>
                  </a:lnTo>
                  <a:lnTo>
                    <a:pt x="134073" y="98361"/>
                  </a:lnTo>
                  <a:lnTo>
                    <a:pt x="139179" y="97256"/>
                  </a:lnTo>
                  <a:lnTo>
                    <a:pt x="148231" y="92887"/>
                  </a:lnTo>
                  <a:lnTo>
                    <a:pt x="153149" y="89623"/>
                  </a:lnTo>
                  <a:lnTo>
                    <a:pt x="158242" y="85382"/>
                  </a:lnTo>
                  <a:lnTo>
                    <a:pt x="174777" y="85382"/>
                  </a:lnTo>
                  <a:lnTo>
                    <a:pt x="174777" y="83438"/>
                  </a:lnTo>
                  <a:lnTo>
                    <a:pt x="128800" y="83438"/>
                  </a:lnTo>
                  <a:lnTo>
                    <a:pt x="125095" y="82816"/>
                  </a:lnTo>
                  <a:lnTo>
                    <a:pt x="114122" y="60464"/>
                  </a:lnTo>
                  <a:lnTo>
                    <a:pt x="114122" y="2260"/>
                  </a:lnTo>
                  <a:close/>
                </a:path>
                <a:path w="300355" h="98425">
                  <a:moveTo>
                    <a:pt x="174777" y="85382"/>
                  </a:moveTo>
                  <a:lnTo>
                    <a:pt x="158242" y="85382"/>
                  </a:lnTo>
                  <a:lnTo>
                    <a:pt x="158242" y="95770"/>
                  </a:lnTo>
                  <a:lnTo>
                    <a:pt x="174777" y="95770"/>
                  </a:lnTo>
                  <a:lnTo>
                    <a:pt x="174777" y="85382"/>
                  </a:lnTo>
                  <a:close/>
                </a:path>
                <a:path w="300355" h="98425">
                  <a:moveTo>
                    <a:pt x="174777" y="2260"/>
                  </a:moveTo>
                  <a:lnTo>
                    <a:pt x="158242" y="2260"/>
                  </a:lnTo>
                  <a:lnTo>
                    <a:pt x="158242" y="72072"/>
                  </a:lnTo>
                  <a:lnTo>
                    <a:pt x="154444" y="75260"/>
                  </a:lnTo>
                  <a:lnTo>
                    <a:pt x="150253" y="77939"/>
                  </a:lnTo>
                  <a:lnTo>
                    <a:pt x="141109" y="82283"/>
                  </a:lnTo>
                  <a:lnTo>
                    <a:pt x="136554" y="83438"/>
                  </a:lnTo>
                  <a:lnTo>
                    <a:pt x="174777" y="83438"/>
                  </a:lnTo>
                  <a:lnTo>
                    <a:pt x="174777" y="2260"/>
                  </a:lnTo>
                  <a:close/>
                </a:path>
                <a:path w="300355" h="98425">
                  <a:moveTo>
                    <a:pt x="191414" y="72491"/>
                  </a:moveTo>
                  <a:lnTo>
                    <a:pt x="190525" y="72491"/>
                  </a:lnTo>
                  <a:lnTo>
                    <a:pt x="190525" y="90157"/>
                  </a:lnTo>
                  <a:lnTo>
                    <a:pt x="194284" y="92062"/>
                  </a:lnTo>
                  <a:lnTo>
                    <a:pt x="199009" y="93840"/>
                  </a:lnTo>
                  <a:lnTo>
                    <a:pt x="210828" y="97307"/>
                  </a:lnTo>
                  <a:lnTo>
                    <a:pt x="211277" y="97307"/>
                  </a:lnTo>
                  <a:lnTo>
                    <a:pt x="216585" y="98031"/>
                  </a:lnTo>
                  <a:lnTo>
                    <a:pt x="229819" y="98031"/>
                  </a:lnTo>
                  <a:lnTo>
                    <a:pt x="235381" y="97307"/>
                  </a:lnTo>
                  <a:lnTo>
                    <a:pt x="244221" y="94399"/>
                  </a:lnTo>
                  <a:lnTo>
                    <a:pt x="248196" y="92278"/>
                  </a:lnTo>
                  <a:lnTo>
                    <a:pt x="254939" y="86918"/>
                  </a:lnTo>
                  <a:lnTo>
                    <a:pt x="256675" y="84721"/>
                  </a:lnTo>
                  <a:lnTo>
                    <a:pt x="220129" y="84721"/>
                  </a:lnTo>
                  <a:lnTo>
                    <a:pt x="216623" y="84239"/>
                  </a:lnTo>
                  <a:lnTo>
                    <a:pt x="192811" y="73558"/>
                  </a:lnTo>
                  <a:lnTo>
                    <a:pt x="191414" y="72491"/>
                  </a:lnTo>
                  <a:close/>
                </a:path>
                <a:path w="300355" h="98425">
                  <a:moveTo>
                    <a:pt x="233070" y="0"/>
                  </a:moveTo>
                  <a:lnTo>
                    <a:pt x="227622" y="0"/>
                  </a:lnTo>
                  <a:lnTo>
                    <a:pt x="219728" y="495"/>
                  </a:lnTo>
                  <a:lnTo>
                    <a:pt x="190969" y="20116"/>
                  </a:lnTo>
                  <a:lnTo>
                    <a:pt x="190969" y="34683"/>
                  </a:lnTo>
                  <a:lnTo>
                    <a:pt x="225221" y="56667"/>
                  </a:lnTo>
                  <a:lnTo>
                    <a:pt x="227977" y="57264"/>
                  </a:lnTo>
                  <a:lnTo>
                    <a:pt x="235534" y="59042"/>
                  </a:lnTo>
                  <a:lnTo>
                    <a:pt x="239331" y="60629"/>
                  </a:lnTo>
                  <a:lnTo>
                    <a:pt x="243611" y="64427"/>
                  </a:lnTo>
                  <a:lnTo>
                    <a:pt x="244678" y="67246"/>
                  </a:lnTo>
                  <a:lnTo>
                    <a:pt x="244678" y="73888"/>
                  </a:lnTo>
                  <a:lnTo>
                    <a:pt x="226390" y="84721"/>
                  </a:lnTo>
                  <a:lnTo>
                    <a:pt x="256675" y="84721"/>
                  </a:lnTo>
                  <a:lnTo>
                    <a:pt x="257378" y="83832"/>
                  </a:lnTo>
                  <a:lnTo>
                    <a:pt x="260718" y="76644"/>
                  </a:lnTo>
                  <a:lnTo>
                    <a:pt x="261556" y="72834"/>
                  </a:lnTo>
                  <a:lnTo>
                    <a:pt x="261556" y="61887"/>
                  </a:lnTo>
                  <a:lnTo>
                    <a:pt x="227114" y="41147"/>
                  </a:lnTo>
                  <a:lnTo>
                    <a:pt x="224370" y="40538"/>
                  </a:lnTo>
                  <a:lnTo>
                    <a:pt x="216992" y="38696"/>
                  </a:lnTo>
                  <a:lnTo>
                    <a:pt x="213410" y="37122"/>
                  </a:lnTo>
                  <a:lnTo>
                    <a:pt x="208965" y="33273"/>
                  </a:lnTo>
                  <a:lnTo>
                    <a:pt x="207848" y="30352"/>
                  </a:lnTo>
                  <a:lnTo>
                    <a:pt x="207848" y="22047"/>
                  </a:lnTo>
                  <a:lnTo>
                    <a:pt x="209727" y="18745"/>
                  </a:lnTo>
                  <a:lnTo>
                    <a:pt x="217220" y="14401"/>
                  </a:lnTo>
                  <a:lnTo>
                    <a:pt x="221818" y="13309"/>
                  </a:lnTo>
                  <a:lnTo>
                    <a:pt x="257949" y="13309"/>
                  </a:lnTo>
                  <a:lnTo>
                    <a:pt x="257949" y="6781"/>
                  </a:lnTo>
                  <a:lnTo>
                    <a:pt x="254203" y="4825"/>
                  </a:lnTo>
                  <a:lnTo>
                    <a:pt x="249567" y="3200"/>
                  </a:lnTo>
                  <a:lnTo>
                    <a:pt x="238556" y="634"/>
                  </a:lnTo>
                  <a:lnTo>
                    <a:pt x="233070" y="0"/>
                  </a:lnTo>
                  <a:close/>
                </a:path>
                <a:path w="300355" h="98425">
                  <a:moveTo>
                    <a:pt x="257949" y="13309"/>
                  </a:moveTo>
                  <a:lnTo>
                    <a:pt x="232549" y="13309"/>
                  </a:lnTo>
                  <a:lnTo>
                    <a:pt x="237782" y="14223"/>
                  </a:lnTo>
                  <a:lnTo>
                    <a:pt x="248145" y="17906"/>
                  </a:lnTo>
                  <a:lnTo>
                    <a:pt x="252857" y="20421"/>
                  </a:lnTo>
                  <a:lnTo>
                    <a:pt x="257073" y="23609"/>
                  </a:lnTo>
                  <a:lnTo>
                    <a:pt x="257949" y="23609"/>
                  </a:lnTo>
                  <a:lnTo>
                    <a:pt x="257949" y="13309"/>
                  </a:lnTo>
                  <a:close/>
                </a:path>
                <a:path w="300355" h="98425">
                  <a:moveTo>
                    <a:pt x="300075" y="71907"/>
                  </a:moveTo>
                  <a:lnTo>
                    <a:pt x="279069" y="71907"/>
                  </a:lnTo>
                  <a:lnTo>
                    <a:pt x="279069" y="95770"/>
                  </a:lnTo>
                  <a:lnTo>
                    <a:pt x="300075" y="95770"/>
                  </a:lnTo>
                  <a:lnTo>
                    <a:pt x="300075" y="71907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" name="object 29">
              <a:hlinkClick r:id="rId3"/>
            </p:cNvPr>
            <p:cNvSpPr/>
            <p:nvPr/>
          </p:nvSpPr>
          <p:spPr>
            <a:xfrm>
              <a:off x="1338346" y="5557982"/>
              <a:ext cx="553085" cy="125095"/>
            </a:xfrm>
            <a:custGeom>
              <a:avLst/>
              <a:gdLst/>
              <a:ahLst/>
              <a:cxnLst/>
              <a:rect l="l" t="t" r="r" b="b"/>
              <a:pathLst>
                <a:path w="553085" h="125095">
                  <a:moveTo>
                    <a:pt x="30340" y="0"/>
                  </a:moveTo>
                  <a:lnTo>
                    <a:pt x="0" y="0"/>
                  </a:lnTo>
                  <a:lnTo>
                    <a:pt x="0" y="122732"/>
                  </a:lnTo>
                  <a:lnTo>
                    <a:pt x="30340" y="122732"/>
                  </a:lnTo>
                  <a:lnTo>
                    <a:pt x="30340" y="92773"/>
                  </a:lnTo>
                  <a:lnTo>
                    <a:pt x="46012" y="72250"/>
                  </a:lnTo>
                  <a:lnTo>
                    <a:pt x="79338" y="72250"/>
                  </a:lnTo>
                  <a:lnTo>
                    <a:pt x="66661" y="46380"/>
                  </a:lnTo>
                  <a:lnTo>
                    <a:pt x="30340" y="46380"/>
                  </a:lnTo>
                  <a:lnTo>
                    <a:pt x="30340" y="0"/>
                  </a:lnTo>
                  <a:close/>
                </a:path>
                <a:path w="553085" h="125095">
                  <a:moveTo>
                    <a:pt x="79338" y="72250"/>
                  </a:moveTo>
                  <a:lnTo>
                    <a:pt x="46012" y="72250"/>
                  </a:lnTo>
                  <a:lnTo>
                    <a:pt x="66713" y="122732"/>
                  </a:lnTo>
                  <a:lnTo>
                    <a:pt x="104076" y="122732"/>
                  </a:lnTo>
                  <a:lnTo>
                    <a:pt x="79338" y="72250"/>
                  </a:lnTo>
                  <a:close/>
                </a:path>
                <a:path w="553085" h="125095">
                  <a:moveTo>
                    <a:pt x="102463" y="0"/>
                  </a:moveTo>
                  <a:lnTo>
                    <a:pt x="62115" y="0"/>
                  </a:lnTo>
                  <a:lnTo>
                    <a:pt x="30340" y="46380"/>
                  </a:lnTo>
                  <a:lnTo>
                    <a:pt x="66597" y="46380"/>
                  </a:lnTo>
                  <a:lnTo>
                    <a:pt x="102463" y="0"/>
                  </a:lnTo>
                  <a:close/>
                </a:path>
                <a:path w="553085" h="125095">
                  <a:moveTo>
                    <a:pt x="139865" y="0"/>
                  </a:moveTo>
                  <a:lnTo>
                    <a:pt x="112534" y="0"/>
                  </a:lnTo>
                  <a:lnTo>
                    <a:pt x="112534" y="122732"/>
                  </a:lnTo>
                  <a:lnTo>
                    <a:pt x="139865" y="122732"/>
                  </a:lnTo>
                  <a:lnTo>
                    <a:pt x="139865" y="0"/>
                  </a:lnTo>
                  <a:close/>
                </a:path>
                <a:path w="553085" h="125095">
                  <a:moveTo>
                    <a:pt x="185572" y="0"/>
                  </a:moveTo>
                  <a:lnTo>
                    <a:pt x="158318" y="0"/>
                  </a:lnTo>
                  <a:lnTo>
                    <a:pt x="158318" y="23190"/>
                  </a:lnTo>
                  <a:lnTo>
                    <a:pt x="185572" y="23190"/>
                  </a:lnTo>
                  <a:lnTo>
                    <a:pt x="185572" y="0"/>
                  </a:lnTo>
                  <a:close/>
                </a:path>
                <a:path w="553085" h="125095">
                  <a:moveTo>
                    <a:pt x="185572" y="33820"/>
                  </a:moveTo>
                  <a:lnTo>
                    <a:pt x="158318" y="33820"/>
                  </a:lnTo>
                  <a:lnTo>
                    <a:pt x="158318" y="122720"/>
                  </a:lnTo>
                  <a:lnTo>
                    <a:pt x="185572" y="122720"/>
                  </a:lnTo>
                  <a:lnTo>
                    <a:pt x="185572" y="33820"/>
                  </a:lnTo>
                  <a:close/>
                </a:path>
                <a:path w="553085" h="125095">
                  <a:moveTo>
                    <a:pt x="241211" y="31813"/>
                  </a:moveTo>
                  <a:lnTo>
                    <a:pt x="232905" y="31813"/>
                  </a:lnTo>
                  <a:lnTo>
                    <a:pt x="226098" y="33172"/>
                  </a:lnTo>
                  <a:lnTo>
                    <a:pt x="201002" y="61899"/>
                  </a:lnTo>
                  <a:lnTo>
                    <a:pt x="199758" y="69507"/>
                  </a:lnTo>
                  <a:lnTo>
                    <a:pt x="199830" y="87896"/>
                  </a:lnTo>
                  <a:lnTo>
                    <a:pt x="229323" y="123863"/>
                  </a:lnTo>
                  <a:lnTo>
                    <a:pt x="235610" y="124739"/>
                  </a:lnTo>
                  <a:lnTo>
                    <a:pt x="250964" y="124739"/>
                  </a:lnTo>
                  <a:lnTo>
                    <a:pt x="279143" y="101879"/>
                  </a:lnTo>
                  <a:lnTo>
                    <a:pt x="237324" y="101879"/>
                  </a:lnTo>
                  <a:lnTo>
                    <a:pt x="233794" y="99987"/>
                  </a:lnTo>
                  <a:lnTo>
                    <a:pt x="228257" y="92417"/>
                  </a:lnTo>
                  <a:lnTo>
                    <a:pt x="226872" y="86868"/>
                  </a:lnTo>
                  <a:lnTo>
                    <a:pt x="226872" y="71374"/>
                  </a:lnTo>
                  <a:lnTo>
                    <a:pt x="228269" y="65265"/>
                  </a:lnTo>
                  <a:lnTo>
                    <a:pt x="233857" y="57188"/>
                  </a:lnTo>
                  <a:lnTo>
                    <a:pt x="237502" y="55168"/>
                  </a:lnTo>
                  <a:lnTo>
                    <a:pt x="278334" y="55168"/>
                  </a:lnTo>
                  <a:lnTo>
                    <a:pt x="275542" y="49183"/>
                  </a:lnTo>
                  <a:lnTo>
                    <a:pt x="249400" y="32299"/>
                  </a:lnTo>
                  <a:lnTo>
                    <a:pt x="241211" y="31813"/>
                  </a:lnTo>
                  <a:close/>
                </a:path>
                <a:path w="553085" h="125095">
                  <a:moveTo>
                    <a:pt x="256082" y="87896"/>
                  </a:moveTo>
                  <a:lnTo>
                    <a:pt x="254934" y="92417"/>
                  </a:lnTo>
                  <a:lnTo>
                    <a:pt x="254876" y="92646"/>
                  </a:lnTo>
                  <a:lnTo>
                    <a:pt x="253047" y="96164"/>
                  </a:lnTo>
                  <a:lnTo>
                    <a:pt x="248183" y="100736"/>
                  </a:lnTo>
                  <a:lnTo>
                    <a:pt x="245186" y="101879"/>
                  </a:lnTo>
                  <a:lnTo>
                    <a:pt x="279143" y="101879"/>
                  </a:lnTo>
                  <a:lnTo>
                    <a:pt x="280568" y="98336"/>
                  </a:lnTo>
                  <a:lnTo>
                    <a:pt x="281990" y="91579"/>
                  </a:lnTo>
                  <a:lnTo>
                    <a:pt x="256082" y="87896"/>
                  </a:lnTo>
                  <a:close/>
                </a:path>
                <a:path w="553085" h="125095">
                  <a:moveTo>
                    <a:pt x="278334" y="55168"/>
                  </a:moveTo>
                  <a:lnTo>
                    <a:pt x="245579" y="55168"/>
                  </a:lnTo>
                  <a:lnTo>
                    <a:pt x="248437" y="56134"/>
                  </a:lnTo>
                  <a:lnTo>
                    <a:pt x="252679" y="59982"/>
                  </a:lnTo>
                  <a:lnTo>
                    <a:pt x="254139" y="62839"/>
                  </a:lnTo>
                  <a:lnTo>
                    <a:pt x="254939" y="66636"/>
                  </a:lnTo>
                  <a:lnTo>
                    <a:pt x="280593" y="62369"/>
                  </a:lnTo>
                  <a:lnTo>
                    <a:pt x="278407" y="55325"/>
                  </a:lnTo>
                  <a:lnTo>
                    <a:pt x="278334" y="55168"/>
                  </a:lnTo>
                  <a:close/>
                </a:path>
                <a:path w="553085" h="125095">
                  <a:moveTo>
                    <a:pt x="322338" y="0"/>
                  </a:moveTo>
                  <a:lnTo>
                    <a:pt x="294474" y="0"/>
                  </a:lnTo>
                  <a:lnTo>
                    <a:pt x="294474" y="122732"/>
                  </a:lnTo>
                  <a:lnTo>
                    <a:pt x="322338" y="122732"/>
                  </a:lnTo>
                  <a:lnTo>
                    <a:pt x="322338" y="99618"/>
                  </a:lnTo>
                  <a:lnTo>
                    <a:pt x="332600" y="87083"/>
                  </a:lnTo>
                  <a:lnTo>
                    <a:pt x="361070" y="87083"/>
                  </a:lnTo>
                  <a:lnTo>
                    <a:pt x="350735" y="64960"/>
                  </a:lnTo>
                  <a:lnTo>
                    <a:pt x="352057" y="63347"/>
                  </a:lnTo>
                  <a:lnTo>
                    <a:pt x="322338" y="63347"/>
                  </a:lnTo>
                  <a:lnTo>
                    <a:pt x="322338" y="0"/>
                  </a:lnTo>
                  <a:close/>
                </a:path>
                <a:path w="553085" h="125095">
                  <a:moveTo>
                    <a:pt x="361070" y="87083"/>
                  </a:moveTo>
                  <a:lnTo>
                    <a:pt x="332600" y="87083"/>
                  </a:lnTo>
                  <a:lnTo>
                    <a:pt x="347014" y="122732"/>
                  </a:lnTo>
                  <a:lnTo>
                    <a:pt x="377723" y="122732"/>
                  </a:lnTo>
                  <a:lnTo>
                    <a:pt x="361070" y="87083"/>
                  </a:lnTo>
                  <a:close/>
                </a:path>
                <a:path w="553085" h="125095">
                  <a:moveTo>
                    <a:pt x="376250" y="33820"/>
                  </a:moveTo>
                  <a:lnTo>
                    <a:pt x="342696" y="33820"/>
                  </a:lnTo>
                  <a:lnTo>
                    <a:pt x="322338" y="63347"/>
                  </a:lnTo>
                  <a:lnTo>
                    <a:pt x="352057" y="63347"/>
                  </a:lnTo>
                  <a:lnTo>
                    <a:pt x="376250" y="33820"/>
                  </a:lnTo>
                  <a:close/>
                </a:path>
                <a:path w="553085" h="125095">
                  <a:moveTo>
                    <a:pt x="432866" y="31813"/>
                  </a:moveTo>
                  <a:lnTo>
                    <a:pt x="422681" y="31813"/>
                  </a:lnTo>
                  <a:lnTo>
                    <a:pt x="413780" y="32618"/>
                  </a:lnTo>
                  <a:lnTo>
                    <a:pt x="385167" y="59585"/>
                  </a:lnTo>
                  <a:lnTo>
                    <a:pt x="382498" y="78447"/>
                  </a:lnTo>
                  <a:lnTo>
                    <a:pt x="382706" y="82880"/>
                  </a:lnTo>
                  <a:lnTo>
                    <a:pt x="406654" y="123075"/>
                  </a:lnTo>
                  <a:lnTo>
                    <a:pt x="414070" y="124739"/>
                  </a:lnTo>
                  <a:lnTo>
                    <a:pt x="423481" y="124739"/>
                  </a:lnTo>
                  <a:lnTo>
                    <a:pt x="459231" y="108635"/>
                  </a:lnTo>
                  <a:lnTo>
                    <a:pt x="461029" y="104724"/>
                  </a:lnTo>
                  <a:lnTo>
                    <a:pt x="419849" y="104724"/>
                  </a:lnTo>
                  <a:lnTo>
                    <a:pt x="416407" y="102806"/>
                  </a:lnTo>
                  <a:lnTo>
                    <a:pt x="413778" y="98958"/>
                  </a:lnTo>
                  <a:lnTo>
                    <a:pt x="411899" y="96278"/>
                  </a:lnTo>
                  <a:lnTo>
                    <a:pt x="410718" y="92202"/>
                  </a:lnTo>
                  <a:lnTo>
                    <a:pt x="410222" y="86728"/>
                  </a:lnTo>
                  <a:lnTo>
                    <a:pt x="464870" y="86728"/>
                  </a:lnTo>
                  <a:lnTo>
                    <a:pt x="464870" y="82880"/>
                  </a:lnTo>
                  <a:lnTo>
                    <a:pt x="464582" y="74502"/>
                  </a:lnTo>
                  <a:lnTo>
                    <a:pt x="464113" y="70408"/>
                  </a:lnTo>
                  <a:lnTo>
                    <a:pt x="410298" y="70408"/>
                  </a:lnTo>
                  <a:lnTo>
                    <a:pt x="410743" y="65100"/>
                  </a:lnTo>
                  <a:lnTo>
                    <a:pt x="411784" y="61112"/>
                  </a:lnTo>
                  <a:lnTo>
                    <a:pt x="413435" y="58432"/>
                  </a:lnTo>
                  <a:lnTo>
                    <a:pt x="415911" y="54330"/>
                  </a:lnTo>
                  <a:lnTo>
                    <a:pt x="416026" y="54140"/>
                  </a:lnTo>
                  <a:lnTo>
                    <a:pt x="419493" y="51993"/>
                  </a:lnTo>
                  <a:lnTo>
                    <a:pt x="459274" y="51993"/>
                  </a:lnTo>
                  <a:lnTo>
                    <a:pt x="457174" y="47015"/>
                  </a:lnTo>
                  <a:lnTo>
                    <a:pt x="452691" y="41440"/>
                  </a:lnTo>
                  <a:lnTo>
                    <a:pt x="440905" y="33731"/>
                  </a:lnTo>
                  <a:lnTo>
                    <a:pt x="432866" y="31813"/>
                  </a:lnTo>
                  <a:close/>
                </a:path>
                <a:path w="553085" h="125095">
                  <a:moveTo>
                    <a:pt x="436486" y="96608"/>
                  </a:moveTo>
                  <a:lnTo>
                    <a:pt x="426770" y="104724"/>
                  </a:lnTo>
                  <a:lnTo>
                    <a:pt x="461029" y="104724"/>
                  </a:lnTo>
                  <a:lnTo>
                    <a:pt x="463334" y="99707"/>
                  </a:lnTo>
                  <a:lnTo>
                    <a:pt x="436486" y="96608"/>
                  </a:lnTo>
                  <a:close/>
                </a:path>
                <a:path w="553085" h="125095">
                  <a:moveTo>
                    <a:pt x="459274" y="51993"/>
                  </a:moveTo>
                  <a:lnTo>
                    <a:pt x="427570" y="51993"/>
                  </a:lnTo>
                  <a:lnTo>
                    <a:pt x="430593" y="53416"/>
                  </a:lnTo>
                  <a:lnTo>
                    <a:pt x="435190" y="59105"/>
                  </a:lnTo>
                  <a:lnTo>
                    <a:pt x="436613" y="63817"/>
                  </a:lnTo>
                  <a:lnTo>
                    <a:pt x="437146" y="70408"/>
                  </a:lnTo>
                  <a:lnTo>
                    <a:pt x="464113" y="70408"/>
                  </a:lnTo>
                  <a:lnTo>
                    <a:pt x="463718" y="66952"/>
                  </a:lnTo>
                  <a:lnTo>
                    <a:pt x="462277" y="60229"/>
                  </a:lnTo>
                  <a:lnTo>
                    <a:pt x="460260" y="54330"/>
                  </a:lnTo>
                  <a:lnTo>
                    <a:pt x="459274" y="51993"/>
                  </a:lnTo>
                  <a:close/>
                </a:path>
                <a:path w="553085" h="125095">
                  <a:moveTo>
                    <a:pt x="502742" y="33820"/>
                  </a:moveTo>
                  <a:lnTo>
                    <a:pt x="477354" y="33820"/>
                  </a:lnTo>
                  <a:lnTo>
                    <a:pt x="477354" y="122732"/>
                  </a:lnTo>
                  <a:lnTo>
                    <a:pt x="504609" y="122732"/>
                  </a:lnTo>
                  <a:lnTo>
                    <a:pt x="504609" y="71945"/>
                  </a:lnTo>
                  <a:lnTo>
                    <a:pt x="505637" y="66332"/>
                  </a:lnTo>
                  <a:lnTo>
                    <a:pt x="509752" y="60083"/>
                  </a:lnTo>
                  <a:lnTo>
                    <a:pt x="512432" y="58521"/>
                  </a:lnTo>
                  <a:lnTo>
                    <a:pt x="552189" y="58521"/>
                  </a:lnTo>
                  <a:lnTo>
                    <a:pt x="552164" y="57999"/>
                  </a:lnTo>
                  <a:lnTo>
                    <a:pt x="550965" y="50928"/>
                  </a:lnTo>
                  <a:lnTo>
                    <a:pt x="550079" y="48298"/>
                  </a:lnTo>
                  <a:lnTo>
                    <a:pt x="502742" y="48298"/>
                  </a:lnTo>
                  <a:lnTo>
                    <a:pt x="502742" y="33820"/>
                  </a:lnTo>
                  <a:close/>
                </a:path>
                <a:path w="553085" h="125095">
                  <a:moveTo>
                    <a:pt x="552189" y="58521"/>
                  </a:moveTo>
                  <a:lnTo>
                    <a:pt x="518718" y="58521"/>
                  </a:lnTo>
                  <a:lnTo>
                    <a:pt x="521042" y="59677"/>
                  </a:lnTo>
                  <a:lnTo>
                    <a:pt x="524344" y="64312"/>
                  </a:lnTo>
                  <a:lnTo>
                    <a:pt x="525170" y="68262"/>
                  </a:lnTo>
                  <a:lnTo>
                    <a:pt x="525170" y="122732"/>
                  </a:lnTo>
                  <a:lnTo>
                    <a:pt x="552564" y="122732"/>
                  </a:lnTo>
                  <a:lnTo>
                    <a:pt x="552471" y="64312"/>
                  </a:lnTo>
                  <a:lnTo>
                    <a:pt x="552265" y="60083"/>
                  </a:lnTo>
                  <a:lnTo>
                    <a:pt x="552189" y="58521"/>
                  </a:lnTo>
                  <a:close/>
                </a:path>
                <a:path w="553085" h="125095">
                  <a:moveTo>
                    <a:pt x="536003" y="31813"/>
                  </a:moveTo>
                  <a:lnTo>
                    <a:pt x="522871" y="31813"/>
                  </a:lnTo>
                  <a:lnTo>
                    <a:pt x="518147" y="33083"/>
                  </a:lnTo>
                  <a:lnTo>
                    <a:pt x="510374" y="38163"/>
                  </a:lnTo>
                  <a:lnTo>
                    <a:pt x="506539" y="42392"/>
                  </a:lnTo>
                  <a:lnTo>
                    <a:pt x="502742" y="48298"/>
                  </a:lnTo>
                  <a:lnTo>
                    <a:pt x="550079" y="48298"/>
                  </a:lnTo>
                  <a:lnTo>
                    <a:pt x="548969" y="45002"/>
                  </a:lnTo>
                  <a:lnTo>
                    <a:pt x="546176" y="40220"/>
                  </a:lnTo>
                  <a:lnTo>
                    <a:pt x="541909" y="34620"/>
                  </a:lnTo>
                  <a:lnTo>
                    <a:pt x="536003" y="31813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0" name="object 30">
              <a:hlinkClick r:id="rId3"/>
            </p:cNvPr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1957760" y="5555894"/>
              <a:ext cx="227228" cy="126911"/>
            </a:xfrm>
            <a:prstGeom prst="rect">
              <a:avLst/>
            </a:prstGeom>
          </p:spPr>
        </p:pic>
        <p:sp>
          <p:nvSpPr>
            <p:cNvPr id="31" name="object 31">
              <a:hlinkClick r:id="rId3"/>
            </p:cNvPr>
            <p:cNvSpPr/>
            <p:nvPr/>
          </p:nvSpPr>
          <p:spPr>
            <a:xfrm>
              <a:off x="2251565" y="5557982"/>
              <a:ext cx="277495" cy="125095"/>
            </a:xfrm>
            <a:custGeom>
              <a:avLst/>
              <a:gdLst/>
              <a:ahLst/>
              <a:cxnLst/>
              <a:rect l="l" t="t" r="r" b="b"/>
              <a:pathLst>
                <a:path w="277494" h="125095">
                  <a:moveTo>
                    <a:pt x="27254" y="0"/>
                  </a:moveTo>
                  <a:lnTo>
                    <a:pt x="0" y="0"/>
                  </a:lnTo>
                  <a:lnTo>
                    <a:pt x="0" y="122732"/>
                  </a:lnTo>
                  <a:lnTo>
                    <a:pt x="27254" y="122732"/>
                  </a:lnTo>
                  <a:lnTo>
                    <a:pt x="27254" y="71945"/>
                  </a:lnTo>
                  <a:lnTo>
                    <a:pt x="28282" y="66332"/>
                  </a:lnTo>
                  <a:lnTo>
                    <a:pt x="32397" y="60083"/>
                  </a:lnTo>
                  <a:lnTo>
                    <a:pt x="35077" y="58521"/>
                  </a:lnTo>
                  <a:lnTo>
                    <a:pt x="74832" y="58521"/>
                  </a:lnTo>
                  <a:lnTo>
                    <a:pt x="74809" y="58038"/>
                  </a:lnTo>
                  <a:lnTo>
                    <a:pt x="73609" y="50987"/>
                  </a:lnTo>
                  <a:lnTo>
                    <a:pt x="71658" y="45212"/>
                  </a:lnTo>
                  <a:lnTo>
                    <a:pt x="27254" y="45212"/>
                  </a:lnTo>
                  <a:lnTo>
                    <a:pt x="27254" y="0"/>
                  </a:lnTo>
                  <a:close/>
                </a:path>
                <a:path w="277494" h="125095">
                  <a:moveTo>
                    <a:pt x="74832" y="58521"/>
                  </a:moveTo>
                  <a:lnTo>
                    <a:pt x="41363" y="58521"/>
                  </a:lnTo>
                  <a:lnTo>
                    <a:pt x="43688" y="59677"/>
                  </a:lnTo>
                  <a:lnTo>
                    <a:pt x="46990" y="64312"/>
                  </a:lnTo>
                  <a:lnTo>
                    <a:pt x="47815" y="68262"/>
                  </a:lnTo>
                  <a:lnTo>
                    <a:pt x="47815" y="122732"/>
                  </a:lnTo>
                  <a:lnTo>
                    <a:pt x="75209" y="122732"/>
                  </a:lnTo>
                  <a:lnTo>
                    <a:pt x="75116" y="64312"/>
                  </a:lnTo>
                  <a:lnTo>
                    <a:pt x="74909" y="60083"/>
                  </a:lnTo>
                  <a:lnTo>
                    <a:pt x="74832" y="58521"/>
                  </a:lnTo>
                  <a:close/>
                </a:path>
                <a:path w="277494" h="125095">
                  <a:moveTo>
                    <a:pt x="58712" y="31813"/>
                  </a:moveTo>
                  <a:lnTo>
                    <a:pt x="46304" y="31813"/>
                  </a:lnTo>
                  <a:lnTo>
                    <a:pt x="41973" y="32842"/>
                  </a:lnTo>
                  <a:lnTo>
                    <a:pt x="34645" y="36969"/>
                  </a:lnTo>
                  <a:lnTo>
                    <a:pt x="30962" y="40411"/>
                  </a:lnTo>
                  <a:lnTo>
                    <a:pt x="27367" y="45065"/>
                  </a:lnTo>
                  <a:lnTo>
                    <a:pt x="27254" y="45212"/>
                  </a:lnTo>
                  <a:lnTo>
                    <a:pt x="71658" y="45212"/>
                  </a:lnTo>
                  <a:lnTo>
                    <a:pt x="71608" y="45065"/>
                  </a:lnTo>
                  <a:lnTo>
                    <a:pt x="68890" y="40411"/>
                  </a:lnTo>
                  <a:lnTo>
                    <a:pt x="68808" y="40271"/>
                  </a:lnTo>
                  <a:lnTo>
                    <a:pt x="64554" y="34632"/>
                  </a:lnTo>
                  <a:lnTo>
                    <a:pt x="58712" y="31813"/>
                  </a:lnTo>
                  <a:close/>
                </a:path>
                <a:path w="277494" h="125095">
                  <a:moveTo>
                    <a:pt x="117411" y="0"/>
                  </a:moveTo>
                  <a:lnTo>
                    <a:pt x="90157" y="0"/>
                  </a:lnTo>
                  <a:lnTo>
                    <a:pt x="90157" y="23190"/>
                  </a:lnTo>
                  <a:lnTo>
                    <a:pt x="117411" y="23190"/>
                  </a:lnTo>
                  <a:lnTo>
                    <a:pt x="117411" y="0"/>
                  </a:lnTo>
                  <a:close/>
                </a:path>
                <a:path w="277494" h="125095">
                  <a:moveTo>
                    <a:pt x="117411" y="33820"/>
                  </a:moveTo>
                  <a:lnTo>
                    <a:pt x="90157" y="33820"/>
                  </a:lnTo>
                  <a:lnTo>
                    <a:pt x="90157" y="122720"/>
                  </a:lnTo>
                  <a:lnTo>
                    <a:pt x="117411" y="122720"/>
                  </a:lnTo>
                  <a:lnTo>
                    <a:pt x="117411" y="33820"/>
                  </a:lnTo>
                  <a:close/>
                </a:path>
                <a:path w="277494" h="125095">
                  <a:moveTo>
                    <a:pt x="179539" y="31813"/>
                  </a:moveTo>
                  <a:lnTo>
                    <a:pt x="169354" y="31813"/>
                  </a:lnTo>
                  <a:lnTo>
                    <a:pt x="160453" y="32618"/>
                  </a:lnTo>
                  <a:lnTo>
                    <a:pt x="131840" y="59585"/>
                  </a:lnTo>
                  <a:lnTo>
                    <a:pt x="129171" y="78447"/>
                  </a:lnTo>
                  <a:lnTo>
                    <a:pt x="129380" y="82880"/>
                  </a:lnTo>
                  <a:lnTo>
                    <a:pt x="153327" y="123075"/>
                  </a:lnTo>
                  <a:lnTo>
                    <a:pt x="160743" y="124739"/>
                  </a:lnTo>
                  <a:lnTo>
                    <a:pt x="170154" y="124739"/>
                  </a:lnTo>
                  <a:lnTo>
                    <a:pt x="205905" y="108635"/>
                  </a:lnTo>
                  <a:lnTo>
                    <a:pt x="207702" y="104724"/>
                  </a:lnTo>
                  <a:lnTo>
                    <a:pt x="166522" y="104724"/>
                  </a:lnTo>
                  <a:lnTo>
                    <a:pt x="163080" y="102806"/>
                  </a:lnTo>
                  <a:lnTo>
                    <a:pt x="160451" y="98958"/>
                  </a:lnTo>
                  <a:lnTo>
                    <a:pt x="158572" y="96278"/>
                  </a:lnTo>
                  <a:lnTo>
                    <a:pt x="157391" y="92202"/>
                  </a:lnTo>
                  <a:lnTo>
                    <a:pt x="156895" y="86728"/>
                  </a:lnTo>
                  <a:lnTo>
                    <a:pt x="211543" y="86728"/>
                  </a:lnTo>
                  <a:lnTo>
                    <a:pt x="211543" y="82880"/>
                  </a:lnTo>
                  <a:lnTo>
                    <a:pt x="211255" y="74502"/>
                  </a:lnTo>
                  <a:lnTo>
                    <a:pt x="210787" y="70408"/>
                  </a:lnTo>
                  <a:lnTo>
                    <a:pt x="156972" y="70408"/>
                  </a:lnTo>
                  <a:lnTo>
                    <a:pt x="157416" y="65100"/>
                  </a:lnTo>
                  <a:lnTo>
                    <a:pt x="158457" y="61112"/>
                  </a:lnTo>
                  <a:lnTo>
                    <a:pt x="160108" y="58432"/>
                  </a:lnTo>
                  <a:lnTo>
                    <a:pt x="162584" y="54330"/>
                  </a:lnTo>
                  <a:lnTo>
                    <a:pt x="162699" y="54140"/>
                  </a:lnTo>
                  <a:lnTo>
                    <a:pt x="166166" y="51993"/>
                  </a:lnTo>
                  <a:lnTo>
                    <a:pt x="205947" y="51993"/>
                  </a:lnTo>
                  <a:lnTo>
                    <a:pt x="203847" y="47015"/>
                  </a:lnTo>
                  <a:lnTo>
                    <a:pt x="199364" y="41440"/>
                  </a:lnTo>
                  <a:lnTo>
                    <a:pt x="187566" y="33731"/>
                  </a:lnTo>
                  <a:lnTo>
                    <a:pt x="179539" y="31813"/>
                  </a:lnTo>
                  <a:close/>
                </a:path>
                <a:path w="277494" h="125095">
                  <a:moveTo>
                    <a:pt x="183146" y="96608"/>
                  </a:moveTo>
                  <a:lnTo>
                    <a:pt x="173443" y="104724"/>
                  </a:lnTo>
                  <a:lnTo>
                    <a:pt x="207702" y="104724"/>
                  </a:lnTo>
                  <a:lnTo>
                    <a:pt x="210007" y="99707"/>
                  </a:lnTo>
                  <a:lnTo>
                    <a:pt x="183146" y="96608"/>
                  </a:lnTo>
                  <a:close/>
                </a:path>
                <a:path w="277494" h="125095">
                  <a:moveTo>
                    <a:pt x="205947" y="51993"/>
                  </a:moveTo>
                  <a:lnTo>
                    <a:pt x="174244" y="51993"/>
                  </a:lnTo>
                  <a:lnTo>
                    <a:pt x="177266" y="53416"/>
                  </a:lnTo>
                  <a:lnTo>
                    <a:pt x="181864" y="59105"/>
                  </a:lnTo>
                  <a:lnTo>
                    <a:pt x="183286" y="63817"/>
                  </a:lnTo>
                  <a:lnTo>
                    <a:pt x="183819" y="70408"/>
                  </a:lnTo>
                  <a:lnTo>
                    <a:pt x="210787" y="70408"/>
                  </a:lnTo>
                  <a:lnTo>
                    <a:pt x="210391" y="66952"/>
                  </a:lnTo>
                  <a:lnTo>
                    <a:pt x="208950" y="60229"/>
                  </a:lnTo>
                  <a:lnTo>
                    <a:pt x="206933" y="54330"/>
                  </a:lnTo>
                  <a:lnTo>
                    <a:pt x="205947" y="51993"/>
                  </a:lnTo>
                  <a:close/>
                </a:path>
                <a:path w="277494" h="125095">
                  <a:moveTo>
                    <a:pt x="246761" y="33820"/>
                  </a:moveTo>
                  <a:lnTo>
                    <a:pt x="221246" y="33820"/>
                  </a:lnTo>
                  <a:lnTo>
                    <a:pt x="221246" y="122732"/>
                  </a:lnTo>
                  <a:lnTo>
                    <a:pt x="248640" y="122732"/>
                  </a:lnTo>
                  <a:lnTo>
                    <a:pt x="248640" y="92925"/>
                  </a:lnTo>
                  <a:lnTo>
                    <a:pt x="248904" y="83098"/>
                  </a:lnTo>
                  <a:lnTo>
                    <a:pt x="257594" y="58267"/>
                  </a:lnTo>
                  <a:lnTo>
                    <a:pt x="269670" y="58267"/>
                  </a:lnTo>
                  <a:lnTo>
                    <a:pt x="273106" y="48387"/>
                  </a:lnTo>
                  <a:lnTo>
                    <a:pt x="246761" y="48387"/>
                  </a:lnTo>
                  <a:lnTo>
                    <a:pt x="246761" y="33820"/>
                  </a:lnTo>
                  <a:close/>
                </a:path>
                <a:path w="277494" h="125095">
                  <a:moveTo>
                    <a:pt x="269670" y="58267"/>
                  </a:moveTo>
                  <a:lnTo>
                    <a:pt x="263042" y="58267"/>
                  </a:lnTo>
                  <a:lnTo>
                    <a:pt x="265582" y="59105"/>
                  </a:lnTo>
                  <a:lnTo>
                    <a:pt x="268795" y="60782"/>
                  </a:lnTo>
                  <a:lnTo>
                    <a:pt x="269670" y="58267"/>
                  </a:lnTo>
                  <a:close/>
                </a:path>
                <a:path w="277494" h="125095">
                  <a:moveTo>
                    <a:pt x="268058" y="31813"/>
                  </a:moveTo>
                  <a:lnTo>
                    <a:pt x="260197" y="31813"/>
                  </a:lnTo>
                  <a:lnTo>
                    <a:pt x="256971" y="32994"/>
                  </a:lnTo>
                  <a:lnTo>
                    <a:pt x="251752" y="37744"/>
                  </a:lnTo>
                  <a:lnTo>
                    <a:pt x="249224" y="42075"/>
                  </a:lnTo>
                  <a:lnTo>
                    <a:pt x="246761" y="48387"/>
                  </a:lnTo>
                  <a:lnTo>
                    <a:pt x="273106" y="48387"/>
                  </a:lnTo>
                  <a:lnTo>
                    <a:pt x="277241" y="36499"/>
                  </a:lnTo>
                  <a:lnTo>
                    <a:pt x="272465" y="33375"/>
                  </a:lnTo>
                  <a:lnTo>
                    <a:pt x="268058" y="31813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-12"/>
            <a:ext cx="11430000" cy="10497185"/>
          </a:xfrm>
          <a:custGeom>
            <a:avLst/>
            <a:gdLst/>
            <a:ahLst/>
            <a:cxnLst/>
            <a:rect l="l" t="t" r="r" b="b"/>
            <a:pathLst>
              <a:path w="11430000" h="10497185">
                <a:moveTo>
                  <a:pt x="11430000" y="0"/>
                </a:moveTo>
                <a:lnTo>
                  <a:pt x="0" y="0"/>
                </a:lnTo>
                <a:lnTo>
                  <a:pt x="0" y="10496562"/>
                </a:lnTo>
                <a:lnTo>
                  <a:pt x="11430000" y="10496562"/>
                </a:lnTo>
                <a:lnTo>
                  <a:pt x="11430000" y="0"/>
                </a:lnTo>
                <a:close/>
              </a:path>
            </a:pathLst>
          </a:custGeom>
          <a:solidFill>
            <a:srgbClr val="FAF9FF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3" name="object 3"/>
          <p:cNvGrpSpPr/>
          <p:nvPr/>
        </p:nvGrpSpPr>
        <p:grpSpPr>
          <a:xfrm>
            <a:off x="599440" y="3940812"/>
            <a:ext cx="4905375" cy="476250"/>
            <a:chOff x="599440" y="3940812"/>
            <a:chExt cx="4905375" cy="476250"/>
          </a:xfrm>
        </p:grpSpPr>
        <p:pic>
          <p:nvPicPr>
            <p:cNvPr id="4" name="object 4">
              <a:hlinkClick r:id="rId2"/>
            </p:cNvPr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99440" y="3940812"/>
              <a:ext cx="4905372" cy="476248"/>
            </a:xfrm>
            <a:prstGeom prst="rect">
              <a:avLst/>
            </a:prstGeom>
          </p:spPr>
        </p:pic>
        <p:pic>
          <p:nvPicPr>
            <p:cNvPr id="5" name="object 5">
              <a:hlinkClick r:id="rId2"/>
            </p:cNvPr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78447" y="4111898"/>
              <a:ext cx="1218479" cy="126917"/>
            </a:xfrm>
            <a:prstGeom prst="rect">
              <a:avLst/>
            </a:prstGeom>
          </p:spPr>
        </p:pic>
        <p:sp>
          <p:nvSpPr>
            <p:cNvPr id="6" name="object 6">
              <a:hlinkClick r:id="rId2"/>
            </p:cNvPr>
            <p:cNvSpPr/>
            <p:nvPr/>
          </p:nvSpPr>
          <p:spPr>
            <a:xfrm>
              <a:off x="2061222" y="4113987"/>
              <a:ext cx="1472565" cy="125095"/>
            </a:xfrm>
            <a:custGeom>
              <a:avLst/>
              <a:gdLst/>
              <a:ahLst/>
              <a:cxnLst/>
              <a:rect l="l" t="t" r="r" b="b"/>
              <a:pathLst>
                <a:path w="1472564" h="125095">
                  <a:moveTo>
                    <a:pt x="84391" y="12"/>
                  </a:moveTo>
                  <a:lnTo>
                    <a:pt x="0" y="12"/>
                  </a:lnTo>
                  <a:lnTo>
                    <a:pt x="0" y="122745"/>
                  </a:lnTo>
                  <a:lnTo>
                    <a:pt x="34277" y="122745"/>
                  </a:lnTo>
                  <a:lnTo>
                    <a:pt x="34277" y="72593"/>
                  </a:lnTo>
                  <a:lnTo>
                    <a:pt x="77076" y="72593"/>
                  </a:lnTo>
                  <a:lnTo>
                    <a:pt x="77076" y="47815"/>
                  </a:lnTo>
                  <a:lnTo>
                    <a:pt x="34277" y="47815"/>
                  </a:lnTo>
                  <a:lnTo>
                    <a:pt x="34277" y="26377"/>
                  </a:lnTo>
                  <a:lnTo>
                    <a:pt x="84391" y="26377"/>
                  </a:lnTo>
                  <a:lnTo>
                    <a:pt x="84391" y="12"/>
                  </a:lnTo>
                  <a:close/>
                </a:path>
                <a:path w="1472564" h="125095">
                  <a:moveTo>
                    <a:pt x="136537" y="1689"/>
                  </a:moveTo>
                  <a:lnTo>
                    <a:pt x="116954" y="1689"/>
                  </a:lnTo>
                  <a:lnTo>
                    <a:pt x="116954" y="22618"/>
                  </a:lnTo>
                  <a:lnTo>
                    <a:pt x="136537" y="22618"/>
                  </a:lnTo>
                  <a:lnTo>
                    <a:pt x="136537" y="1689"/>
                  </a:lnTo>
                  <a:close/>
                </a:path>
                <a:path w="1472564" h="125095">
                  <a:moveTo>
                    <a:pt x="168719" y="1689"/>
                  </a:moveTo>
                  <a:lnTo>
                    <a:pt x="148907" y="1689"/>
                  </a:lnTo>
                  <a:lnTo>
                    <a:pt x="148907" y="22618"/>
                  </a:lnTo>
                  <a:lnTo>
                    <a:pt x="168719" y="22618"/>
                  </a:lnTo>
                  <a:lnTo>
                    <a:pt x="168719" y="1689"/>
                  </a:lnTo>
                  <a:close/>
                </a:path>
                <a:path w="1472564" h="125095">
                  <a:moveTo>
                    <a:pt x="185000" y="33832"/>
                  </a:moveTo>
                  <a:lnTo>
                    <a:pt x="154330" y="33832"/>
                  </a:lnTo>
                  <a:lnTo>
                    <a:pt x="154330" y="84709"/>
                  </a:lnTo>
                  <a:lnTo>
                    <a:pt x="153581" y="88303"/>
                  </a:lnTo>
                  <a:lnTo>
                    <a:pt x="153085" y="90424"/>
                  </a:lnTo>
                  <a:lnTo>
                    <a:pt x="148488" y="96570"/>
                  </a:lnTo>
                  <a:lnTo>
                    <a:pt x="145491" y="98132"/>
                  </a:lnTo>
                  <a:lnTo>
                    <a:pt x="138455" y="98132"/>
                  </a:lnTo>
                  <a:lnTo>
                    <a:pt x="135851" y="96951"/>
                  </a:lnTo>
                  <a:lnTo>
                    <a:pt x="132130" y="92265"/>
                  </a:lnTo>
                  <a:lnTo>
                    <a:pt x="131203" y="88303"/>
                  </a:lnTo>
                  <a:lnTo>
                    <a:pt x="131203" y="33832"/>
                  </a:lnTo>
                  <a:lnTo>
                    <a:pt x="100380" y="33832"/>
                  </a:lnTo>
                  <a:lnTo>
                    <a:pt x="100482" y="92265"/>
                  </a:lnTo>
                  <a:lnTo>
                    <a:pt x="118999" y="124752"/>
                  </a:lnTo>
                  <a:lnTo>
                    <a:pt x="133756" y="124752"/>
                  </a:lnTo>
                  <a:lnTo>
                    <a:pt x="139103" y="123494"/>
                  </a:lnTo>
                  <a:lnTo>
                    <a:pt x="147789" y="118465"/>
                  </a:lnTo>
                  <a:lnTo>
                    <a:pt x="152095" y="114261"/>
                  </a:lnTo>
                  <a:lnTo>
                    <a:pt x="156362" y="108343"/>
                  </a:lnTo>
                  <a:lnTo>
                    <a:pt x="156362" y="122745"/>
                  </a:lnTo>
                  <a:lnTo>
                    <a:pt x="185000" y="122745"/>
                  </a:lnTo>
                  <a:lnTo>
                    <a:pt x="185000" y="108343"/>
                  </a:lnTo>
                  <a:lnTo>
                    <a:pt x="185000" y="98132"/>
                  </a:lnTo>
                  <a:lnTo>
                    <a:pt x="185000" y="33832"/>
                  </a:lnTo>
                  <a:close/>
                </a:path>
                <a:path w="1472564" h="125095">
                  <a:moveTo>
                    <a:pt x="266839" y="36512"/>
                  </a:moveTo>
                  <a:lnTo>
                    <a:pt x="261467" y="33388"/>
                  </a:lnTo>
                  <a:lnTo>
                    <a:pt x="256527" y="31826"/>
                  </a:lnTo>
                  <a:lnTo>
                    <a:pt x="247675" y="31826"/>
                  </a:lnTo>
                  <a:lnTo>
                    <a:pt x="244055" y="33007"/>
                  </a:lnTo>
                  <a:lnTo>
                    <a:pt x="238175" y="37757"/>
                  </a:lnTo>
                  <a:lnTo>
                    <a:pt x="235331" y="42087"/>
                  </a:lnTo>
                  <a:lnTo>
                    <a:pt x="232562" y="48399"/>
                  </a:lnTo>
                  <a:lnTo>
                    <a:pt x="232562" y="33832"/>
                  </a:lnTo>
                  <a:lnTo>
                    <a:pt x="203860" y="33832"/>
                  </a:lnTo>
                  <a:lnTo>
                    <a:pt x="203860" y="122745"/>
                  </a:lnTo>
                  <a:lnTo>
                    <a:pt x="234670" y="122745"/>
                  </a:lnTo>
                  <a:lnTo>
                    <a:pt x="234670" y="92938"/>
                  </a:lnTo>
                  <a:lnTo>
                    <a:pt x="234975" y="83108"/>
                  </a:lnTo>
                  <a:lnTo>
                    <a:pt x="244741" y="58280"/>
                  </a:lnTo>
                  <a:lnTo>
                    <a:pt x="250875" y="58280"/>
                  </a:lnTo>
                  <a:lnTo>
                    <a:pt x="253733" y="59118"/>
                  </a:lnTo>
                  <a:lnTo>
                    <a:pt x="257352" y="60794"/>
                  </a:lnTo>
                  <a:lnTo>
                    <a:pt x="258343" y="58280"/>
                  </a:lnTo>
                  <a:lnTo>
                    <a:pt x="262204" y="48399"/>
                  </a:lnTo>
                  <a:lnTo>
                    <a:pt x="266839" y="36512"/>
                  </a:lnTo>
                  <a:close/>
                </a:path>
                <a:path w="1472564" h="125095">
                  <a:moveTo>
                    <a:pt x="399122" y="33832"/>
                  </a:moveTo>
                  <a:lnTo>
                    <a:pt x="368452" y="33832"/>
                  </a:lnTo>
                  <a:lnTo>
                    <a:pt x="368452" y="84696"/>
                  </a:lnTo>
                  <a:lnTo>
                    <a:pt x="367703" y="88303"/>
                  </a:lnTo>
                  <a:lnTo>
                    <a:pt x="367195" y="90424"/>
                  </a:lnTo>
                  <a:lnTo>
                    <a:pt x="362623" y="96558"/>
                  </a:lnTo>
                  <a:lnTo>
                    <a:pt x="359613" y="98120"/>
                  </a:lnTo>
                  <a:lnTo>
                    <a:pt x="352590" y="98120"/>
                  </a:lnTo>
                  <a:lnTo>
                    <a:pt x="349973" y="96951"/>
                  </a:lnTo>
                  <a:lnTo>
                    <a:pt x="346252" y="92265"/>
                  </a:lnTo>
                  <a:lnTo>
                    <a:pt x="345325" y="88303"/>
                  </a:lnTo>
                  <a:lnTo>
                    <a:pt x="345325" y="33832"/>
                  </a:lnTo>
                  <a:lnTo>
                    <a:pt x="314515" y="33832"/>
                  </a:lnTo>
                  <a:lnTo>
                    <a:pt x="314617" y="92265"/>
                  </a:lnTo>
                  <a:lnTo>
                    <a:pt x="333121" y="124739"/>
                  </a:lnTo>
                  <a:lnTo>
                    <a:pt x="347891" y="124739"/>
                  </a:lnTo>
                  <a:lnTo>
                    <a:pt x="353225" y="123482"/>
                  </a:lnTo>
                  <a:lnTo>
                    <a:pt x="361911" y="118465"/>
                  </a:lnTo>
                  <a:lnTo>
                    <a:pt x="366217" y="114249"/>
                  </a:lnTo>
                  <a:lnTo>
                    <a:pt x="370497" y="108331"/>
                  </a:lnTo>
                  <a:lnTo>
                    <a:pt x="370497" y="122732"/>
                  </a:lnTo>
                  <a:lnTo>
                    <a:pt x="399122" y="122732"/>
                  </a:lnTo>
                  <a:lnTo>
                    <a:pt x="399122" y="108331"/>
                  </a:lnTo>
                  <a:lnTo>
                    <a:pt x="399122" y="98120"/>
                  </a:lnTo>
                  <a:lnTo>
                    <a:pt x="399122" y="33832"/>
                  </a:lnTo>
                  <a:close/>
                </a:path>
                <a:path w="1472564" h="125095">
                  <a:moveTo>
                    <a:pt x="502297" y="122732"/>
                  </a:moveTo>
                  <a:lnTo>
                    <a:pt x="502196" y="64312"/>
                  </a:lnTo>
                  <a:lnTo>
                    <a:pt x="501954" y="60083"/>
                  </a:lnTo>
                  <a:lnTo>
                    <a:pt x="501878" y="58521"/>
                  </a:lnTo>
                  <a:lnTo>
                    <a:pt x="483654" y="31813"/>
                  </a:lnTo>
                  <a:lnTo>
                    <a:pt x="468896" y="31813"/>
                  </a:lnTo>
                  <a:lnTo>
                    <a:pt x="463562" y="33083"/>
                  </a:lnTo>
                  <a:lnTo>
                    <a:pt x="454825" y="38163"/>
                  </a:lnTo>
                  <a:lnTo>
                    <a:pt x="450507" y="42392"/>
                  </a:lnTo>
                  <a:lnTo>
                    <a:pt x="446239" y="48310"/>
                  </a:lnTo>
                  <a:lnTo>
                    <a:pt x="446239" y="33832"/>
                  </a:lnTo>
                  <a:lnTo>
                    <a:pt x="417677" y="33832"/>
                  </a:lnTo>
                  <a:lnTo>
                    <a:pt x="417677" y="122732"/>
                  </a:lnTo>
                  <a:lnTo>
                    <a:pt x="448348" y="122732"/>
                  </a:lnTo>
                  <a:lnTo>
                    <a:pt x="448348" y="71945"/>
                  </a:lnTo>
                  <a:lnTo>
                    <a:pt x="449503" y="66332"/>
                  </a:lnTo>
                  <a:lnTo>
                    <a:pt x="454126" y="60083"/>
                  </a:lnTo>
                  <a:lnTo>
                    <a:pt x="457136" y="58521"/>
                  </a:lnTo>
                  <a:lnTo>
                    <a:pt x="464223" y="58521"/>
                  </a:lnTo>
                  <a:lnTo>
                    <a:pt x="466826" y="59677"/>
                  </a:lnTo>
                  <a:lnTo>
                    <a:pt x="470547" y="64312"/>
                  </a:lnTo>
                  <a:lnTo>
                    <a:pt x="471474" y="68262"/>
                  </a:lnTo>
                  <a:lnTo>
                    <a:pt x="471474" y="122732"/>
                  </a:lnTo>
                  <a:lnTo>
                    <a:pt x="502297" y="122732"/>
                  </a:lnTo>
                  <a:close/>
                </a:path>
                <a:path w="1472564" h="125095">
                  <a:moveTo>
                    <a:pt x="604786" y="0"/>
                  </a:moveTo>
                  <a:lnTo>
                    <a:pt x="574052" y="0"/>
                  </a:lnTo>
                  <a:lnTo>
                    <a:pt x="574052" y="71056"/>
                  </a:lnTo>
                  <a:lnTo>
                    <a:pt x="573976" y="86042"/>
                  </a:lnTo>
                  <a:lnTo>
                    <a:pt x="572693" y="91351"/>
                  </a:lnTo>
                  <a:lnTo>
                    <a:pt x="567486" y="98107"/>
                  </a:lnTo>
                  <a:lnTo>
                    <a:pt x="564248" y="99796"/>
                  </a:lnTo>
                  <a:lnTo>
                    <a:pt x="556666" y="99796"/>
                  </a:lnTo>
                  <a:lnTo>
                    <a:pt x="553593" y="98107"/>
                  </a:lnTo>
                  <a:lnTo>
                    <a:pt x="548614" y="91351"/>
                  </a:lnTo>
                  <a:lnTo>
                    <a:pt x="547370" y="86042"/>
                  </a:lnTo>
                  <a:lnTo>
                    <a:pt x="547370" y="71056"/>
                  </a:lnTo>
                  <a:lnTo>
                    <a:pt x="548500" y="65849"/>
                  </a:lnTo>
                  <a:lnTo>
                    <a:pt x="548576" y="65493"/>
                  </a:lnTo>
                  <a:lnTo>
                    <a:pt x="553351" y="58978"/>
                  </a:lnTo>
                  <a:lnTo>
                    <a:pt x="556387" y="57264"/>
                  </a:lnTo>
                  <a:lnTo>
                    <a:pt x="564032" y="57264"/>
                  </a:lnTo>
                  <a:lnTo>
                    <a:pt x="567397" y="58978"/>
                  </a:lnTo>
                  <a:lnTo>
                    <a:pt x="572719" y="65849"/>
                  </a:lnTo>
                  <a:lnTo>
                    <a:pt x="574052" y="71056"/>
                  </a:lnTo>
                  <a:lnTo>
                    <a:pt x="574052" y="0"/>
                  </a:lnTo>
                  <a:lnTo>
                    <a:pt x="573824" y="0"/>
                  </a:lnTo>
                  <a:lnTo>
                    <a:pt x="573824" y="42532"/>
                  </a:lnTo>
                  <a:lnTo>
                    <a:pt x="570801" y="38963"/>
                  </a:lnTo>
                  <a:lnTo>
                    <a:pt x="567359" y="36283"/>
                  </a:lnTo>
                  <a:lnTo>
                    <a:pt x="559562" y="32715"/>
                  </a:lnTo>
                  <a:lnTo>
                    <a:pt x="555231" y="31813"/>
                  </a:lnTo>
                  <a:lnTo>
                    <a:pt x="550468" y="31813"/>
                  </a:lnTo>
                  <a:lnTo>
                    <a:pt x="519087" y="57861"/>
                  </a:lnTo>
                  <a:lnTo>
                    <a:pt x="516712" y="77355"/>
                  </a:lnTo>
                  <a:lnTo>
                    <a:pt x="517182" y="85725"/>
                  </a:lnTo>
                  <a:lnTo>
                    <a:pt x="517245" y="86868"/>
                  </a:lnTo>
                  <a:lnTo>
                    <a:pt x="535889" y="121297"/>
                  </a:lnTo>
                  <a:lnTo>
                    <a:pt x="550316" y="124739"/>
                  </a:lnTo>
                  <a:lnTo>
                    <a:pt x="555739" y="124739"/>
                  </a:lnTo>
                  <a:lnTo>
                    <a:pt x="560666" y="123456"/>
                  </a:lnTo>
                  <a:lnTo>
                    <a:pt x="568401" y="118935"/>
                  </a:lnTo>
                  <a:lnTo>
                    <a:pt x="572058" y="115176"/>
                  </a:lnTo>
                  <a:lnTo>
                    <a:pt x="576084" y="109588"/>
                  </a:lnTo>
                  <a:lnTo>
                    <a:pt x="576084" y="122732"/>
                  </a:lnTo>
                  <a:lnTo>
                    <a:pt x="604786" y="122732"/>
                  </a:lnTo>
                  <a:lnTo>
                    <a:pt x="604786" y="109588"/>
                  </a:lnTo>
                  <a:lnTo>
                    <a:pt x="604786" y="99796"/>
                  </a:lnTo>
                  <a:lnTo>
                    <a:pt x="604786" y="57264"/>
                  </a:lnTo>
                  <a:lnTo>
                    <a:pt x="604786" y="42532"/>
                  </a:lnTo>
                  <a:lnTo>
                    <a:pt x="604786" y="0"/>
                  </a:lnTo>
                  <a:close/>
                </a:path>
                <a:path w="1472564" h="125095">
                  <a:moveTo>
                    <a:pt x="812812" y="12"/>
                  </a:moveTo>
                  <a:lnTo>
                    <a:pt x="780554" y="12"/>
                  </a:lnTo>
                  <a:lnTo>
                    <a:pt x="768858" y="68630"/>
                  </a:lnTo>
                  <a:lnTo>
                    <a:pt x="763092" y="45466"/>
                  </a:lnTo>
                  <a:lnTo>
                    <a:pt x="751751" y="12"/>
                  </a:lnTo>
                  <a:lnTo>
                    <a:pt x="719455" y="12"/>
                  </a:lnTo>
                  <a:lnTo>
                    <a:pt x="702373" y="68719"/>
                  </a:lnTo>
                  <a:lnTo>
                    <a:pt x="690702" y="12"/>
                  </a:lnTo>
                  <a:lnTo>
                    <a:pt x="658279" y="12"/>
                  </a:lnTo>
                  <a:lnTo>
                    <a:pt x="682853" y="122745"/>
                  </a:lnTo>
                  <a:lnTo>
                    <a:pt x="716318" y="122745"/>
                  </a:lnTo>
                  <a:lnTo>
                    <a:pt x="729805" y="68719"/>
                  </a:lnTo>
                  <a:lnTo>
                    <a:pt x="735622" y="45466"/>
                  </a:lnTo>
                  <a:lnTo>
                    <a:pt x="754989" y="122745"/>
                  </a:lnTo>
                  <a:lnTo>
                    <a:pt x="788466" y="122745"/>
                  </a:lnTo>
                  <a:lnTo>
                    <a:pt x="799172" y="68719"/>
                  </a:lnTo>
                  <a:lnTo>
                    <a:pt x="812812" y="12"/>
                  </a:lnTo>
                  <a:close/>
                </a:path>
                <a:path w="1472564" h="125095">
                  <a:moveTo>
                    <a:pt x="852589" y="33832"/>
                  </a:moveTo>
                  <a:lnTo>
                    <a:pt x="821918" y="33832"/>
                  </a:lnTo>
                  <a:lnTo>
                    <a:pt x="821918" y="122732"/>
                  </a:lnTo>
                  <a:lnTo>
                    <a:pt x="852589" y="122732"/>
                  </a:lnTo>
                  <a:lnTo>
                    <a:pt x="852589" y="33832"/>
                  </a:lnTo>
                  <a:close/>
                </a:path>
                <a:path w="1472564" h="125095">
                  <a:moveTo>
                    <a:pt x="852589" y="12"/>
                  </a:moveTo>
                  <a:lnTo>
                    <a:pt x="821918" y="12"/>
                  </a:lnTo>
                  <a:lnTo>
                    <a:pt x="821918" y="23202"/>
                  </a:lnTo>
                  <a:lnTo>
                    <a:pt x="852589" y="23202"/>
                  </a:lnTo>
                  <a:lnTo>
                    <a:pt x="852589" y="12"/>
                  </a:lnTo>
                  <a:close/>
                </a:path>
                <a:path w="1472564" h="125095">
                  <a:moveTo>
                    <a:pt x="956830" y="12"/>
                  </a:moveTo>
                  <a:lnTo>
                    <a:pt x="926096" y="12"/>
                  </a:lnTo>
                  <a:lnTo>
                    <a:pt x="926096" y="71056"/>
                  </a:lnTo>
                  <a:lnTo>
                    <a:pt x="926020" y="86042"/>
                  </a:lnTo>
                  <a:lnTo>
                    <a:pt x="924725" y="91363"/>
                  </a:lnTo>
                  <a:lnTo>
                    <a:pt x="919543" y="98107"/>
                  </a:lnTo>
                  <a:lnTo>
                    <a:pt x="916305" y="99796"/>
                  </a:lnTo>
                  <a:lnTo>
                    <a:pt x="908710" y="99796"/>
                  </a:lnTo>
                  <a:lnTo>
                    <a:pt x="905637" y="98107"/>
                  </a:lnTo>
                  <a:lnTo>
                    <a:pt x="900671" y="91363"/>
                  </a:lnTo>
                  <a:lnTo>
                    <a:pt x="899426" y="86042"/>
                  </a:lnTo>
                  <a:lnTo>
                    <a:pt x="899426" y="71056"/>
                  </a:lnTo>
                  <a:lnTo>
                    <a:pt x="908443" y="57277"/>
                  </a:lnTo>
                  <a:lnTo>
                    <a:pt x="916076" y="57277"/>
                  </a:lnTo>
                  <a:lnTo>
                    <a:pt x="919441" y="58991"/>
                  </a:lnTo>
                  <a:lnTo>
                    <a:pt x="924763" y="65849"/>
                  </a:lnTo>
                  <a:lnTo>
                    <a:pt x="926096" y="71056"/>
                  </a:lnTo>
                  <a:lnTo>
                    <a:pt x="926096" y="12"/>
                  </a:lnTo>
                  <a:lnTo>
                    <a:pt x="925868" y="12"/>
                  </a:lnTo>
                  <a:lnTo>
                    <a:pt x="925868" y="42545"/>
                  </a:lnTo>
                  <a:lnTo>
                    <a:pt x="922858" y="38963"/>
                  </a:lnTo>
                  <a:lnTo>
                    <a:pt x="919403" y="36283"/>
                  </a:lnTo>
                  <a:lnTo>
                    <a:pt x="911618" y="32715"/>
                  </a:lnTo>
                  <a:lnTo>
                    <a:pt x="907288" y="31826"/>
                  </a:lnTo>
                  <a:lnTo>
                    <a:pt x="902512" y="31826"/>
                  </a:lnTo>
                  <a:lnTo>
                    <a:pt x="871131" y="57861"/>
                  </a:lnTo>
                  <a:lnTo>
                    <a:pt x="868756" y="77368"/>
                  </a:lnTo>
                  <a:lnTo>
                    <a:pt x="869226" y="85737"/>
                  </a:lnTo>
                  <a:lnTo>
                    <a:pt x="887933" y="121297"/>
                  </a:lnTo>
                  <a:lnTo>
                    <a:pt x="902360" y="124752"/>
                  </a:lnTo>
                  <a:lnTo>
                    <a:pt x="907783" y="124752"/>
                  </a:lnTo>
                  <a:lnTo>
                    <a:pt x="912710" y="123469"/>
                  </a:lnTo>
                  <a:lnTo>
                    <a:pt x="920445" y="118948"/>
                  </a:lnTo>
                  <a:lnTo>
                    <a:pt x="924115" y="115176"/>
                  </a:lnTo>
                  <a:lnTo>
                    <a:pt x="928128" y="109601"/>
                  </a:lnTo>
                  <a:lnTo>
                    <a:pt x="928128" y="122745"/>
                  </a:lnTo>
                  <a:lnTo>
                    <a:pt x="956830" y="122745"/>
                  </a:lnTo>
                  <a:lnTo>
                    <a:pt x="956830" y="109601"/>
                  </a:lnTo>
                  <a:lnTo>
                    <a:pt x="956830" y="99796"/>
                  </a:lnTo>
                  <a:lnTo>
                    <a:pt x="956830" y="57277"/>
                  </a:lnTo>
                  <a:lnTo>
                    <a:pt x="956830" y="42545"/>
                  </a:lnTo>
                  <a:lnTo>
                    <a:pt x="956830" y="12"/>
                  </a:lnTo>
                  <a:close/>
                </a:path>
                <a:path w="1472564" h="125095">
                  <a:moveTo>
                    <a:pt x="1064298" y="82892"/>
                  </a:moveTo>
                  <a:lnTo>
                    <a:pt x="1057986" y="52006"/>
                  </a:lnTo>
                  <a:lnTo>
                    <a:pt x="1055636" y="47028"/>
                  </a:lnTo>
                  <a:lnTo>
                    <a:pt x="1050582" y="41452"/>
                  </a:lnTo>
                  <a:lnTo>
                    <a:pt x="1043952" y="37604"/>
                  </a:lnTo>
                  <a:lnTo>
                    <a:pt x="1038517" y="35077"/>
                  </a:lnTo>
                  <a:lnTo>
                    <a:pt x="1033106" y="33528"/>
                  </a:lnTo>
                  <a:lnTo>
                    <a:pt x="1033106" y="70421"/>
                  </a:lnTo>
                  <a:lnTo>
                    <a:pt x="1002893" y="70421"/>
                  </a:lnTo>
                  <a:lnTo>
                    <a:pt x="1003401" y="65112"/>
                  </a:lnTo>
                  <a:lnTo>
                    <a:pt x="1004582" y="61125"/>
                  </a:lnTo>
                  <a:lnTo>
                    <a:pt x="1006436" y="58445"/>
                  </a:lnTo>
                  <a:lnTo>
                    <a:pt x="1009345" y="54152"/>
                  </a:lnTo>
                  <a:lnTo>
                    <a:pt x="1013244" y="52006"/>
                  </a:lnTo>
                  <a:lnTo>
                    <a:pt x="1022337" y="52006"/>
                  </a:lnTo>
                  <a:lnTo>
                    <a:pt x="1025740" y="53428"/>
                  </a:lnTo>
                  <a:lnTo>
                    <a:pt x="1030909" y="59118"/>
                  </a:lnTo>
                  <a:lnTo>
                    <a:pt x="1032510" y="63830"/>
                  </a:lnTo>
                  <a:lnTo>
                    <a:pt x="1033106" y="70421"/>
                  </a:lnTo>
                  <a:lnTo>
                    <a:pt x="1033106" y="33528"/>
                  </a:lnTo>
                  <a:lnTo>
                    <a:pt x="1032192" y="33261"/>
                  </a:lnTo>
                  <a:lnTo>
                    <a:pt x="1024966" y="32181"/>
                  </a:lnTo>
                  <a:lnTo>
                    <a:pt x="1016838" y="31826"/>
                  </a:lnTo>
                  <a:lnTo>
                    <a:pt x="1006817" y="32626"/>
                  </a:lnTo>
                  <a:lnTo>
                    <a:pt x="974623" y="59601"/>
                  </a:lnTo>
                  <a:lnTo>
                    <a:pt x="971626" y="78460"/>
                  </a:lnTo>
                  <a:lnTo>
                    <a:pt x="971994" y="85547"/>
                  </a:lnTo>
                  <a:lnTo>
                    <a:pt x="992720" y="119773"/>
                  </a:lnTo>
                  <a:lnTo>
                    <a:pt x="1017739" y="124752"/>
                  </a:lnTo>
                  <a:lnTo>
                    <a:pt x="1025118" y="124434"/>
                  </a:lnTo>
                  <a:lnTo>
                    <a:pt x="1025994" y="124434"/>
                  </a:lnTo>
                  <a:lnTo>
                    <a:pt x="1059624" y="104736"/>
                  </a:lnTo>
                  <a:lnTo>
                    <a:pt x="1062570" y="99720"/>
                  </a:lnTo>
                  <a:lnTo>
                    <a:pt x="1032357" y="96621"/>
                  </a:lnTo>
                  <a:lnTo>
                    <a:pt x="1030439" y="99301"/>
                  </a:lnTo>
                  <a:lnTo>
                    <a:pt x="1028661" y="101168"/>
                  </a:lnTo>
                  <a:lnTo>
                    <a:pt x="1027010" y="102235"/>
                  </a:lnTo>
                  <a:lnTo>
                    <a:pt x="1026045" y="102819"/>
                  </a:lnTo>
                  <a:lnTo>
                    <a:pt x="1024115" y="103949"/>
                  </a:lnTo>
                  <a:lnTo>
                    <a:pt x="1021435" y="104736"/>
                  </a:lnTo>
                  <a:lnTo>
                    <a:pt x="1013650" y="104736"/>
                  </a:lnTo>
                  <a:lnTo>
                    <a:pt x="1009777" y="102819"/>
                  </a:lnTo>
                  <a:lnTo>
                    <a:pt x="1006817" y="98971"/>
                  </a:lnTo>
                  <a:lnTo>
                    <a:pt x="1004697" y="96291"/>
                  </a:lnTo>
                  <a:lnTo>
                    <a:pt x="1003376" y="92214"/>
                  </a:lnTo>
                  <a:lnTo>
                    <a:pt x="1002817" y="86741"/>
                  </a:lnTo>
                  <a:lnTo>
                    <a:pt x="1064298" y="86741"/>
                  </a:lnTo>
                  <a:lnTo>
                    <a:pt x="1064298" y="82892"/>
                  </a:lnTo>
                  <a:close/>
                </a:path>
                <a:path w="1472564" h="125095">
                  <a:moveTo>
                    <a:pt x="1140866" y="36512"/>
                  </a:moveTo>
                  <a:lnTo>
                    <a:pt x="1135494" y="33388"/>
                  </a:lnTo>
                  <a:lnTo>
                    <a:pt x="1130541" y="31826"/>
                  </a:lnTo>
                  <a:lnTo>
                    <a:pt x="1121702" y="31826"/>
                  </a:lnTo>
                  <a:lnTo>
                    <a:pt x="1118069" y="33007"/>
                  </a:lnTo>
                  <a:lnTo>
                    <a:pt x="1112202" y="37757"/>
                  </a:lnTo>
                  <a:lnTo>
                    <a:pt x="1109345" y="42087"/>
                  </a:lnTo>
                  <a:lnTo>
                    <a:pt x="1106589" y="48399"/>
                  </a:lnTo>
                  <a:lnTo>
                    <a:pt x="1106589" y="33832"/>
                  </a:lnTo>
                  <a:lnTo>
                    <a:pt x="1077874" y="33832"/>
                  </a:lnTo>
                  <a:lnTo>
                    <a:pt x="1077874" y="122745"/>
                  </a:lnTo>
                  <a:lnTo>
                    <a:pt x="1108697" y="122745"/>
                  </a:lnTo>
                  <a:lnTo>
                    <a:pt x="1108697" y="92938"/>
                  </a:lnTo>
                  <a:lnTo>
                    <a:pt x="1108989" y="83108"/>
                  </a:lnTo>
                  <a:lnTo>
                    <a:pt x="1118768" y="58280"/>
                  </a:lnTo>
                  <a:lnTo>
                    <a:pt x="1124889" y="58280"/>
                  </a:lnTo>
                  <a:lnTo>
                    <a:pt x="1127760" y="59118"/>
                  </a:lnTo>
                  <a:lnTo>
                    <a:pt x="1131379" y="60794"/>
                  </a:lnTo>
                  <a:lnTo>
                    <a:pt x="1132357" y="58280"/>
                  </a:lnTo>
                  <a:lnTo>
                    <a:pt x="1136218" y="48399"/>
                  </a:lnTo>
                  <a:lnTo>
                    <a:pt x="1140866" y="36512"/>
                  </a:lnTo>
                  <a:close/>
                </a:path>
                <a:path w="1472564" h="125095">
                  <a:moveTo>
                    <a:pt x="1275791" y="33832"/>
                  </a:moveTo>
                  <a:lnTo>
                    <a:pt x="1244841" y="33832"/>
                  </a:lnTo>
                  <a:lnTo>
                    <a:pt x="1228737" y="90170"/>
                  </a:lnTo>
                  <a:lnTo>
                    <a:pt x="1213205" y="33832"/>
                  </a:lnTo>
                  <a:lnTo>
                    <a:pt x="1181303" y="33832"/>
                  </a:lnTo>
                  <a:lnTo>
                    <a:pt x="1214577" y="122732"/>
                  </a:lnTo>
                  <a:lnTo>
                    <a:pt x="1241780" y="122732"/>
                  </a:lnTo>
                  <a:lnTo>
                    <a:pt x="1254239" y="90170"/>
                  </a:lnTo>
                  <a:lnTo>
                    <a:pt x="1275791" y="33832"/>
                  </a:lnTo>
                  <a:close/>
                </a:path>
                <a:path w="1472564" h="125095">
                  <a:moveTo>
                    <a:pt x="1372984" y="78028"/>
                  </a:moveTo>
                  <a:lnTo>
                    <a:pt x="1372463" y="70637"/>
                  </a:lnTo>
                  <a:lnTo>
                    <a:pt x="1372374" y="69265"/>
                  </a:lnTo>
                  <a:lnTo>
                    <a:pt x="1370520" y="61226"/>
                  </a:lnTo>
                  <a:lnTo>
                    <a:pt x="1342174" y="34010"/>
                  </a:lnTo>
                  <a:lnTo>
                    <a:pt x="1342174" y="70421"/>
                  </a:lnTo>
                  <a:lnTo>
                    <a:pt x="1342174" y="86372"/>
                  </a:lnTo>
                  <a:lnTo>
                    <a:pt x="1340789" y="92240"/>
                  </a:lnTo>
                  <a:lnTo>
                    <a:pt x="1340751" y="92379"/>
                  </a:lnTo>
                  <a:lnTo>
                    <a:pt x="1335074" y="99860"/>
                  </a:lnTo>
                  <a:lnTo>
                    <a:pt x="1331442" y="101727"/>
                  </a:lnTo>
                  <a:lnTo>
                    <a:pt x="1322654" y="101727"/>
                  </a:lnTo>
                  <a:lnTo>
                    <a:pt x="1319072" y="99860"/>
                  </a:lnTo>
                  <a:lnTo>
                    <a:pt x="1317853" y="98298"/>
                  </a:lnTo>
                  <a:lnTo>
                    <a:pt x="1313357" y="92379"/>
                  </a:lnTo>
                  <a:lnTo>
                    <a:pt x="1313243" y="92240"/>
                  </a:lnTo>
                  <a:lnTo>
                    <a:pt x="1311808" y="86372"/>
                  </a:lnTo>
                  <a:lnTo>
                    <a:pt x="1311871" y="70421"/>
                  </a:lnTo>
                  <a:lnTo>
                    <a:pt x="1313268" y="64820"/>
                  </a:lnTo>
                  <a:lnTo>
                    <a:pt x="1319085" y="57175"/>
                  </a:lnTo>
                  <a:lnTo>
                    <a:pt x="1322781" y="55257"/>
                  </a:lnTo>
                  <a:lnTo>
                    <a:pt x="1331468" y="55257"/>
                  </a:lnTo>
                  <a:lnTo>
                    <a:pt x="1335036" y="57175"/>
                  </a:lnTo>
                  <a:lnTo>
                    <a:pt x="1340739" y="64681"/>
                  </a:lnTo>
                  <a:lnTo>
                    <a:pt x="1342174" y="70421"/>
                  </a:lnTo>
                  <a:lnTo>
                    <a:pt x="1342174" y="34010"/>
                  </a:lnTo>
                  <a:lnTo>
                    <a:pt x="1338084" y="32791"/>
                  </a:lnTo>
                  <a:lnTo>
                    <a:pt x="1326794" y="31826"/>
                  </a:lnTo>
                  <a:lnTo>
                    <a:pt x="1316837" y="32651"/>
                  </a:lnTo>
                  <a:lnTo>
                    <a:pt x="1284160" y="59982"/>
                  </a:lnTo>
                  <a:lnTo>
                    <a:pt x="1281061" y="78536"/>
                  </a:lnTo>
                  <a:lnTo>
                    <a:pt x="1281887" y="87820"/>
                  </a:lnTo>
                  <a:lnTo>
                    <a:pt x="1281976" y="88938"/>
                  </a:lnTo>
                  <a:lnTo>
                    <a:pt x="1309433" y="122034"/>
                  </a:lnTo>
                  <a:lnTo>
                    <a:pt x="1326870" y="124752"/>
                  </a:lnTo>
                  <a:lnTo>
                    <a:pt x="1337094" y="123939"/>
                  </a:lnTo>
                  <a:lnTo>
                    <a:pt x="1367497" y="101727"/>
                  </a:lnTo>
                  <a:lnTo>
                    <a:pt x="1369923" y="96685"/>
                  </a:lnTo>
                  <a:lnTo>
                    <a:pt x="1372222" y="87820"/>
                  </a:lnTo>
                  <a:lnTo>
                    <a:pt x="1372946" y="78536"/>
                  </a:lnTo>
                  <a:lnTo>
                    <a:pt x="1372984" y="78028"/>
                  </a:lnTo>
                  <a:close/>
                </a:path>
                <a:path w="1472564" h="125095">
                  <a:moveTo>
                    <a:pt x="1472311" y="122732"/>
                  </a:moveTo>
                  <a:lnTo>
                    <a:pt x="1472209" y="64325"/>
                  </a:lnTo>
                  <a:lnTo>
                    <a:pt x="1471980" y="60096"/>
                  </a:lnTo>
                  <a:lnTo>
                    <a:pt x="1471891" y="58534"/>
                  </a:lnTo>
                  <a:lnTo>
                    <a:pt x="1471866" y="58013"/>
                  </a:lnTo>
                  <a:lnTo>
                    <a:pt x="1470520" y="50939"/>
                  </a:lnTo>
                  <a:lnTo>
                    <a:pt x="1469517" y="48310"/>
                  </a:lnTo>
                  <a:lnTo>
                    <a:pt x="1468272" y="45021"/>
                  </a:lnTo>
                  <a:lnTo>
                    <a:pt x="1465122" y="40233"/>
                  </a:lnTo>
                  <a:lnTo>
                    <a:pt x="1460322" y="34632"/>
                  </a:lnTo>
                  <a:lnTo>
                    <a:pt x="1453680" y="31826"/>
                  </a:lnTo>
                  <a:lnTo>
                    <a:pt x="1438910" y="31826"/>
                  </a:lnTo>
                  <a:lnTo>
                    <a:pt x="1433588" y="33096"/>
                  </a:lnTo>
                  <a:lnTo>
                    <a:pt x="1424851" y="38176"/>
                  </a:lnTo>
                  <a:lnTo>
                    <a:pt x="1420533" y="42405"/>
                  </a:lnTo>
                  <a:lnTo>
                    <a:pt x="1416253" y="48310"/>
                  </a:lnTo>
                  <a:lnTo>
                    <a:pt x="1416253" y="33832"/>
                  </a:lnTo>
                  <a:lnTo>
                    <a:pt x="1387703" y="33832"/>
                  </a:lnTo>
                  <a:lnTo>
                    <a:pt x="1387703" y="122732"/>
                  </a:lnTo>
                  <a:lnTo>
                    <a:pt x="1418374" y="122732"/>
                  </a:lnTo>
                  <a:lnTo>
                    <a:pt x="1418374" y="71945"/>
                  </a:lnTo>
                  <a:lnTo>
                    <a:pt x="1419517" y="66344"/>
                  </a:lnTo>
                  <a:lnTo>
                    <a:pt x="1424139" y="60096"/>
                  </a:lnTo>
                  <a:lnTo>
                    <a:pt x="1427162" y="58534"/>
                  </a:lnTo>
                  <a:lnTo>
                    <a:pt x="1434236" y="58534"/>
                  </a:lnTo>
                  <a:lnTo>
                    <a:pt x="1436852" y="59690"/>
                  </a:lnTo>
                  <a:lnTo>
                    <a:pt x="1440573" y="64325"/>
                  </a:lnTo>
                  <a:lnTo>
                    <a:pt x="1441500" y="68262"/>
                  </a:lnTo>
                  <a:lnTo>
                    <a:pt x="1441500" y="122732"/>
                  </a:lnTo>
                  <a:lnTo>
                    <a:pt x="1472311" y="122732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7" name="object 7">
              <a:hlinkClick r:id="rId2"/>
            </p:cNvPr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596201" y="4113987"/>
              <a:ext cx="1158848" cy="124745"/>
            </a:xfrm>
            <a:prstGeom prst="rect">
              <a:avLst/>
            </a:prstGeom>
          </p:spPr>
        </p:pic>
        <p:sp>
          <p:nvSpPr>
            <p:cNvPr id="8" name="object 8">
              <a:hlinkClick r:id="rId2"/>
            </p:cNvPr>
            <p:cNvSpPr/>
            <p:nvPr/>
          </p:nvSpPr>
          <p:spPr>
            <a:xfrm>
              <a:off x="4805654" y="4111898"/>
              <a:ext cx="509270" cy="161290"/>
            </a:xfrm>
            <a:custGeom>
              <a:avLst/>
              <a:gdLst/>
              <a:ahLst/>
              <a:cxnLst/>
              <a:rect l="l" t="t" r="r" b="b"/>
              <a:pathLst>
                <a:path w="509270" h="161289">
                  <a:moveTo>
                    <a:pt x="56730" y="2095"/>
                  </a:moveTo>
                  <a:lnTo>
                    <a:pt x="0" y="2095"/>
                  </a:lnTo>
                  <a:lnTo>
                    <a:pt x="0" y="124828"/>
                  </a:lnTo>
                  <a:lnTo>
                    <a:pt x="34277" y="124828"/>
                  </a:lnTo>
                  <a:lnTo>
                    <a:pt x="34277" y="79286"/>
                  </a:lnTo>
                  <a:lnTo>
                    <a:pt x="52971" y="79286"/>
                  </a:lnTo>
                  <a:lnTo>
                    <a:pt x="88068" y="63077"/>
                  </a:lnTo>
                  <a:lnTo>
                    <a:pt x="91672" y="54419"/>
                  </a:lnTo>
                  <a:lnTo>
                    <a:pt x="34277" y="54419"/>
                  </a:lnTo>
                  <a:lnTo>
                    <a:pt x="34277" y="27038"/>
                  </a:lnTo>
                  <a:lnTo>
                    <a:pt x="92178" y="27038"/>
                  </a:lnTo>
                  <a:lnTo>
                    <a:pt x="91419" y="23753"/>
                  </a:lnTo>
                  <a:lnTo>
                    <a:pt x="65417" y="2707"/>
                  </a:lnTo>
                  <a:lnTo>
                    <a:pt x="56730" y="2095"/>
                  </a:lnTo>
                  <a:close/>
                </a:path>
                <a:path w="509270" h="161289">
                  <a:moveTo>
                    <a:pt x="92178" y="27038"/>
                  </a:moveTo>
                  <a:lnTo>
                    <a:pt x="50380" y="27038"/>
                  </a:lnTo>
                  <a:lnTo>
                    <a:pt x="54724" y="28384"/>
                  </a:lnTo>
                  <a:lnTo>
                    <a:pt x="59347" y="33743"/>
                  </a:lnTo>
                  <a:lnTo>
                    <a:pt x="60502" y="37007"/>
                  </a:lnTo>
                  <a:lnTo>
                    <a:pt x="60502" y="44818"/>
                  </a:lnTo>
                  <a:lnTo>
                    <a:pt x="59169" y="48069"/>
                  </a:lnTo>
                  <a:lnTo>
                    <a:pt x="53848" y="53149"/>
                  </a:lnTo>
                  <a:lnTo>
                    <a:pt x="49225" y="54419"/>
                  </a:lnTo>
                  <a:lnTo>
                    <a:pt x="91672" y="54419"/>
                  </a:lnTo>
                  <a:lnTo>
                    <a:pt x="93097" y="48550"/>
                  </a:lnTo>
                  <a:lnTo>
                    <a:pt x="93726" y="39763"/>
                  </a:lnTo>
                  <a:lnTo>
                    <a:pt x="93149" y="31241"/>
                  </a:lnTo>
                  <a:lnTo>
                    <a:pt x="92178" y="27038"/>
                  </a:lnTo>
                  <a:close/>
                </a:path>
                <a:path w="509270" h="161289">
                  <a:moveTo>
                    <a:pt x="141973" y="60858"/>
                  </a:moveTo>
                  <a:lnTo>
                    <a:pt x="111239" y="60858"/>
                  </a:lnTo>
                  <a:lnTo>
                    <a:pt x="111239" y="124828"/>
                  </a:lnTo>
                  <a:lnTo>
                    <a:pt x="141973" y="124828"/>
                  </a:lnTo>
                  <a:lnTo>
                    <a:pt x="141973" y="60858"/>
                  </a:lnTo>
                  <a:close/>
                </a:path>
                <a:path w="509270" h="161289">
                  <a:moveTo>
                    <a:pt x="156591" y="35915"/>
                  </a:moveTo>
                  <a:lnTo>
                    <a:pt x="99783" y="35915"/>
                  </a:lnTo>
                  <a:lnTo>
                    <a:pt x="99783" y="60858"/>
                  </a:lnTo>
                  <a:lnTo>
                    <a:pt x="156591" y="60858"/>
                  </a:lnTo>
                  <a:lnTo>
                    <a:pt x="156591" y="35915"/>
                  </a:lnTo>
                  <a:close/>
                </a:path>
                <a:path w="509270" h="161289">
                  <a:moveTo>
                    <a:pt x="145084" y="0"/>
                  </a:moveTo>
                  <a:lnTo>
                    <a:pt x="132981" y="0"/>
                  </a:lnTo>
                  <a:lnTo>
                    <a:pt x="127876" y="850"/>
                  </a:lnTo>
                  <a:lnTo>
                    <a:pt x="111239" y="28270"/>
                  </a:lnTo>
                  <a:lnTo>
                    <a:pt x="111239" y="35915"/>
                  </a:lnTo>
                  <a:lnTo>
                    <a:pt x="141973" y="35915"/>
                  </a:lnTo>
                  <a:lnTo>
                    <a:pt x="142100" y="29362"/>
                  </a:lnTo>
                  <a:lnTo>
                    <a:pt x="142849" y="25895"/>
                  </a:lnTo>
                  <a:lnTo>
                    <a:pt x="143706" y="24282"/>
                  </a:lnTo>
                  <a:lnTo>
                    <a:pt x="146113" y="22199"/>
                  </a:lnTo>
                  <a:lnTo>
                    <a:pt x="148107" y="21678"/>
                  </a:lnTo>
                  <a:lnTo>
                    <a:pt x="159920" y="21678"/>
                  </a:lnTo>
                  <a:lnTo>
                    <a:pt x="163144" y="2095"/>
                  </a:lnTo>
                  <a:lnTo>
                    <a:pt x="152895" y="698"/>
                  </a:lnTo>
                  <a:lnTo>
                    <a:pt x="145084" y="0"/>
                  </a:lnTo>
                  <a:close/>
                </a:path>
                <a:path w="509270" h="161289">
                  <a:moveTo>
                    <a:pt x="159920" y="21678"/>
                  </a:moveTo>
                  <a:lnTo>
                    <a:pt x="153123" y="21678"/>
                  </a:lnTo>
                  <a:lnTo>
                    <a:pt x="156095" y="22021"/>
                  </a:lnTo>
                  <a:lnTo>
                    <a:pt x="159753" y="22694"/>
                  </a:lnTo>
                  <a:lnTo>
                    <a:pt x="159864" y="22021"/>
                  </a:lnTo>
                  <a:lnTo>
                    <a:pt x="159920" y="21678"/>
                  </a:lnTo>
                  <a:close/>
                </a:path>
                <a:path w="509270" h="161289">
                  <a:moveTo>
                    <a:pt x="198323" y="2095"/>
                  </a:moveTo>
                  <a:lnTo>
                    <a:pt x="167576" y="2095"/>
                  </a:lnTo>
                  <a:lnTo>
                    <a:pt x="167576" y="124828"/>
                  </a:lnTo>
                  <a:lnTo>
                    <a:pt x="198323" y="124828"/>
                  </a:lnTo>
                  <a:lnTo>
                    <a:pt x="198323" y="2095"/>
                  </a:lnTo>
                  <a:close/>
                </a:path>
                <a:path w="509270" h="161289">
                  <a:moveTo>
                    <a:pt x="258178" y="33909"/>
                  </a:moveTo>
                  <a:lnTo>
                    <a:pt x="219727" y="53743"/>
                  </a:lnTo>
                  <a:lnTo>
                    <a:pt x="212966" y="80543"/>
                  </a:lnTo>
                  <a:lnTo>
                    <a:pt x="213340" y="87630"/>
                  </a:lnTo>
                  <a:lnTo>
                    <a:pt x="234061" y="121856"/>
                  </a:lnTo>
                  <a:lnTo>
                    <a:pt x="259079" y="126834"/>
                  </a:lnTo>
                  <a:lnTo>
                    <a:pt x="266461" y="126523"/>
                  </a:lnTo>
                  <a:lnTo>
                    <a:pt x="267339" y="126523"/>
                  </a:lnTo>
                  <a:lnTo>
                    <a:pt x="300971" y="106819"/>
                  </a:lnTo>
                  <a:lnTo>
                    <a:pt x="254990" y="106819"/>
                  </a:lnTo>
                  <a:lnTo>
                    <a:pt x="251117" y="104902"/>
                  </a:lnTo>
                  <a:lnTo>
                    <a:pt x="248158" y="101053"/>
                  </a:lnTo>
                  <a:lnTo>
                    <a:pt x="246049" y="98374"/>
                  </a:lnTo>
                  <a:lnTo>
                    <a:pt x="244716" y="94297"/>
                  </a:lnTo>
                  <a:lnTo>
                    <a:pt x="244157" y="88823"/>
                  </a:lnTo>
                  <a:lnTo>
                    <a:pt x="305638" y="88823"/>
                  </a:lnTo>
                  <a:lnTo>
                    <a:pt x="305638" y="84975"/>
                  </a:lnTo>
                  <a:lnTo>
                    <a:pt x="305314" y="76598"/>
                  </a:lnTo>
                  <a:lnTo>
                    <a:pt x="304786" y="72504"/>
                  </a:lnTo>
                  <a:lnTo>
                    <a:pt x="244233" y="72504"/>
                  </a:lnTo>
                  <a:lnTo>
                    <a:pt x="244741" y="67195"/>
                  </a:lnTo>
                  <a:lnTo>
                    <a:pt x="245922" y="63207"/>
                  </a:lnTo>
                  <a:lnTo>
                    <a:pt x="247777" y="60528"/>
                  </a:lnTo>
                  <a:lnTo>
                    <a:pt x="250685" y="56235"/>
                  </a:lnTo>
                  <a:lnTo>
                    <a:pt x="254584" y="54089"/>
                  </a:lnTo>
                  <a:lnTo>
                    <a:pt x="299336" y="54089"/>
                  </a:lnTo>
                  <a:lnTo>
                    <a:pt x="296976" y="49110"/>
                  </a:lnTo>
                  <a:lnTo>
                    <a:pt x="266310" y="34268"/>
                  </a:lnTo>
                  <a:lnTo>
                    <a:pt x="258178" y="33909"/>
                  </a:lnTo>
                  <a:close/>
                </a:path>
                <a:path w="509270" h="161289">
                  <a:moveTo>
                    <a:pt x="273697" y="98704"/>
                  </a:moveTo>
                  <a:lnTo>
                    <a:pt x="262775" y="106819"/>
                  </a:lnTo>
                  <a:lnTo>
                    <a:pt x="300971" y="106819"/>
                  </a:lnTo>
                  <a:lnTo>
                    <a:pt x="303911" y="101803"/>
                  </a:lnTo>
                  <a:lnTo>
                    <a:pt x="273697" y="98704"/>
                  </a:lnTo>
                  <a:close/>
                </a:path>
                <a:path w="509270" h="161289">
                  <a:moveTo>
                    <a:pt x="299336" y="54089"/>
                  </a:moveTo>
                  <a:lnTo>
                    <a:pt x="263677" y="54089"/>
                  </a:lnTo>
                  <a:lnTo>
                    <a:pt x="267081" y="55511"/>
                  </a:lnTo>
                  <a:lnTo>
                    <a:pt x="272249" y="61201"/>
                  </a:lnTo>
                  <a:lnTo>
                    <a:pt x="273850" y="65913"/>
                  </a:lnTo>
                  <a:lnTo>
                    <a:pt x="274447" y="72504"/>
                  </a:lnTo>
                  <a:lnTo>
                    <a:pt x="304786" y="72504"/>
                  </a:lnTo>
                  <a:lnTo>
                    <a:pt x="304341" y="69048"/>
                  </a:lnTo>
                  <a:lnTo>
                    <a:pt x="302718" y="62324"/>
                  </a:lnTo>
                  <a:lnTo>
                    <a:pt x="300443" y="56426"/>
                  </a:lnTo>
                  <a:lnTo>
                    <a:pt x="299336" y="54089"/>
                  </a:lnTo>
                  <a:close/>
                </a:path>
                <a:path w="509270" h="161289">
                  <a:moveTo>
                    <a:pt x="316725" y="126834"/>
                  </a:moveTo>
                  <a:lnTo>
                    <a:pt x="316640" y="128422"/>
                  </a:lnTo>
                  <a:lnTo>
                    <a:pt x="316572" y="140335"/>
                  </a:lnTo>
                  <a:lnTo>
                    <a:pt x="319570" y="147510"/>
                  </a:lnTo>
                  <a:lnTo>
                    <a:pt x="358686" y="160909"/>
                  </a:lnTo>
                  <a:lnTo>
                    <a:pt x="365721" y="160909"/>
                  </a:lnTo>
                  <a:lnTo>
                    <a:pt x="399503" y="139560"/>
                  </a:lnTo>
                  <a:lnTo>
                    <a:pt x="355053" y="139560"/>
                  </a:lnTo>
                  <a:lnTo>
                    <a:pt x="352209" y="138696"/>
                  </a:lnTo>
                  <a:lnTo>
                    <a:pt x="348399" y="135788"/>
                  </a:lnTo>
                  <a:lnTo>
                    <a:pt x="347243" y="133667"/>
                  </a:lnTo>
                  <a:lnTo>
                    <a:pt x="346481" y="130594"/>
                  </a:lnTo>
                  <a:lnTo>
                    <a:pt x="316725" y="126834"/>
                  </a:lnTo>
                  <a:close/>
                </a:path>
                <a:path w="509270" h="161289">
                  <a:moveTo>
                    <a:pt x="402598" y="108419"/>
                  </a:moveTo>
                  <a:lnTo>
                    <a:pt x="371652" y="108419"/>
                  </a:lnTo>
                  <a:lnTo>
                    <a:pt x="371579" y="128727"/>
                  </a:lnTo>
                  <a:lnTo>
                    <a:pt x="370560" y="132994"/>
                  </a:lnTo>
                  <a:lnTo>
                    <a:pt x="366191" y="138239"/>
                  </a:lnTo>
                  <a:lnTo>
                    <a:pt x="362889" y="139560"/>
                  </a:lnTo>
                  <a:lnTo>
                    <a:pt x="399503" y="139560"/>
                  </a:lnTo>
                  <a:lnTo>
                    <a:pt x="401548" y="134721"/>
                  </a:lnTo>
                  <a:lnTo>
                    <a:pt x="402615" y="129400"/>
                  </a:lnTo>
                  <a:lnTo>
                    <a:pt x="402598" y="108419"/>
                  </a:lnTo>
                  <a:close/>
                </a:path>
                <a:path w="509270" h="161289">
                  <a:moveTo>
                    <a:pt x="353314" y="33909"/>
                  </a:moveTo>
                  <a:lnTo>
                    <a:pt x="347091" y="33909"/>
                  </a:lnTo>
                  <a:lnTo>
                    <a:pt x="340132" y="34589"/>
                  </a:lnTo>
                  <a:lnTo>
                    <a:pt x="314991" y="66484"/>
                  </a:lnTo>
                  <a:lnTo>
                    <a:pt x="314388" y="76441"/>
                  </a:lnTo>
                  <a:lnTo>
                    <a:pt x="314829" y="85090"/>
                  </a:lnTo>
                  <a:lnTo>
                    <a:pt x="339677" y="120247"/>
                  </a:lnTo>
                  <a:lnTo>
                    <a:pt x="347319" y="121221"/>
                  </a:lnTo>
                  <a:lnTo>
                    <a:pt x="352793" y="121221"/>
                  </a:lnTo>
                  <a:lnTo>
                    <a:pt x="357886" y="119824"/>
                  </a:lnTo>
                  <a:lnTo>
                    <a:pt x="365620" y="115252"/>
                  </a:lnTo>
                  <a:lnTo>
                    <a:pt x="368559" y="112461"/>
                  </a:lnTo>
                  <a:lnTo>
                    <a:pt x="371652" y="108419"/>
                  </a:lnTo>
                  <a:lnTo>
                    <a:pt x="402598" y="108419"/>
                  </a:lnTo>
                  <a:lnTo>
                    <a:pt x="402589" y="97955"/>
                  </a:lnTo>
                  <a:lnTo>
                    <a:pt x="354368" y="97955"/>
                  </a:lnTo>
                  <a:lnTo>
                    <a:pt x="351129" y="96405"/>
                  </a:lnTo>
                  <a:lnTo>
                    <a:pt x="346214" y="90208"/>
                  </a:lnTo>
                  <a:lnTo>
                    <a:pt x="344982" y="85445"/>
                  </a:lnTo>
                  <a:lnTo>
                    <a:pt x="344982" y="71716"/>
                  </a:lnTo>
                  <a:lnTo>
                    <a:pt x="345995" y="67183"/>
                  </a:lnTo>
                  <a:lnTo>
                    <a:pt x="346108" y="66675"/>
                  </a:lnTo>
                  <a:lnTo>
                    <a:pt x="346151" y="66484"/>
                  </a:lnTo>
                  <a:lnTo>
                    <a:pt x="350708" y="60325"/>
                  </a:lnTo>
                  <a:lnTo>
                    <a:pt x="350812" y="60185"/>
                  </a:lnTo>
                  <a:lnTo>
                    <a:pt x="353949" y="58597"/>
                  </a:lnTo>
                  <a:lnTo>
                    <a:pt x="402557" y="58597"/>
                  </a:lnTo>
                  <a:lnTo>
                    <a:pt x="402549" y="49060"/>
                  </a:lnTo>
                  <a:lnTo>
                    <a:pt x="373837" y="49060"/>
                  </a:lnTo>
                  <a:lnTo>
                    <a:pt x="370319" y="43649"/>
                  </a:lnTo>
                  <a:lnTo>
                    <a:pt x="366534" y="39763"/>
                  </a:lnTo>
                  <a:lnTo>
                    <a:pt x="358457" y="35077"/>
                  </a:lnTo>
                  <a:lnTo>
                    <a:pt x="353314" y="33909"/>
                  </a:lnTo>
                  <a:close/>
                </a:path>
                <a:path w="509270" h="161289">
                  <a:moveTo>
                    <a:pt x="402557" y="58597"/>
                  </a:moveTo>
                  <a:lnTo>
                    <a:pt x="361784" y="58597"/>
                  </a:lnTo>
                  <a:lnTo>
                    <a:pt x="365099" y="60325"/>
                  </a:lnTo>
                  <a:lnTo>
                    <a:pt x="370522" y="67183"/>
                  </a:lnTo>
                  <a:lnTo>
                    <a:pt x="371766" y="71716"/>
                  </a:lnTo>
                  <a:lnTo>
                    <a:pt x="371786" y="85445"/>
                  </a:lnTo>
                  <a:lnTo>
                    <a:pt x="370586" y="89928"/>
                  </a:lnTo>
                  <a:lnTo>
                    <a:pt x="368247" y="92822"/>
                  </a:lnTo>
                  <a:lnTo>
                    <a:pt x="365278" y="96405"/>
                  </a:lnTo>
                  <a:lnTo>
                    <a:pt x="362204" y="97955"/>
                  </a:lnTo>
                  <a:lnTo>
                    <a:pt x="402589" y="97955"/>
                  </a:lnTo>
                  <a:lnTo>
                    <a:pt x="402557" y="58597"/>
                  </a:lnTo>
                  <a:close/>
                </a:path>
                <a:path w="509270" h="161289">
                  <a:moveTo>
                    <a:pt x="402539" y="35915"/>
                  </a:moveTo>
                  <a:lnTo>
                    <a:pt x="373837" y="35915"/>
                  </a:lnTo>
                  <a:lnTo>
                    <a:pt x="373837" y="49060"/>
                  </a:lnTo>
                  <a:lnTo>
                    <a:pt x="402549" y="49060"/>
                  </a:lnTo>
                  <a:lnTo>
                    <a:pt x="402539" y="35915"/>
                  </a:lnTo>
                  <a:close/>
                </a:path>
                <a:path w="509270" h="161289">
                  <a:moveTo>
                    <a:pt x="461632" y="33909"/>
                  </a:moveTo>
                  <a:lnTo>
                    <a:pt x="423181" y="53743"/>
                  </a:lnTo>
                  <a:lnTo>
                    <a:pt x="416420" y="80543"/>
                  </a:lnTo>
                  <a:lnTo>
                    <a:pt x="416794" y="87630"/>
                  </a:lnTo>
                  <a:lnTo>
                    <a:pt x="437515" y="121856"/>
                  </a:lnTo>
                  <a:lnTo>
                    <a:pt x="462534" y="126834"/>
                  </a:lnTo>
                  <a:lnTo>
                    <a:pt x="469915" y="126523"/>
                  </a:lnTo>
                  <a:lnTo>
                    <a:pt x="470793" y="126523"/>
                  </a:lnTo>
                  <a:lnTo>
                    <a:pt x="504425" y="106819"/>
                  </a:lnTo>
                  <a:lnTo>
                    <a:pt x="458444" y="106819"/>
                  </a:lnTo>
                  <a:lnTo>
                    <a:pt x="454571" y="104902"/>
                  </a:lnTo>
                  <a:lnTo>
                    <a:pt x="451612" y="101053"/>
                  </a:lnTo>
                  <a:lnTo>
                    <a:pt x="449503" y="98374"/>
                  </a:lnTo>
                  <a:lnTo>
                    <a:pt x="448170" y="94297"/>
                  </a:lnTo>
                  <a:lnTo>
                    <a:pt x="447611" y="88823"/>
                  </a:lnTo>
                  <a:lnTo>
                    <a:pt x="509092" y="88823"/>
                  </a:lnTo>
                  <a:lnTo>
                    <a:pt x="509092" y="84975"/>
                  </a:lnTo>
                  <a:lnTo>
                    <a:pt x="508768" y="76598"/>
                  </a:lnTo>
                  <a:lnTo>
                    <a:pt x="508240" y="72504"/>
                  </a:lnTo>
                  <a:lnTo>
                    <a:pt x="447687" y="72504"/>
                  </a:lnTo>
                  <a:lnTo>
                    <a:pt x="448195" y="67195"/>
                  </a:lnTo>
                  <a:lnTo>
                    <a:pt x="449376" y="63207"/>
                  </a:lnTo>
                  <a:lnTo>
                    <a:pt x="451231" y="60528"/>
                  </a:lnTo>
                  <a:lnTo>
                    <a:pt x="454139" y="56235"/>
                  </a:lnTo>
                  <a:lnTo>
                    <a:pt x="458038" y="54089"/>
                  </a:lnTo>
                  <a:lnTo>
                    <a:pt x="502790" y="54089"/>
                  </a:lnTo>
                  <a:lnTo>
                    <a:pt x="500430" y="49110"/>
                  </a:lnTo>
                  <a:lnTo>
                    <a:pt x="469764" y="34268"/>
                  </a:lnTo>
                  <a:lnTo>
                    <a:pt x="461632" y="33909"/>
                  </a:lnTo>
                  <a:close/>
                </a:path>
                <a:path w="509270" h="161289">
                  <a:moveTo>
                    <a:pt x="477151" y="98704"/>
                  </a:moveTo>
                  <a:lnTo>
                    <a:pt x="466229" y="106819"/>
                  </a:lnTo>
                  <a:lnTo>
                    <a:pt x="504425" y="106819"/>
                  </a:lnTo>
                  <a:lnTo>
                    <a:pt x="507365" y="101803"/>
                  </a:lnTo>
                  <a:lnTo>
                    <a:pt x="477151" y="98704"/>
                  </a:lnTo>
                  <a:close/>
                </a:path>
                <a:path w="509270" h="161289">
                  <a:moveTo>
                    <a:pt x="502790" y="54089"/>
                  </a:moveTo>
                  <a:lnTo>
                    <a:pt x="467131" y="54089"/>
                  </a:lnTo>
                  <a:lnTo>
                    <a:pt x="470534" y="55511"/>
                  </a:lnTo>
                  <a:lnTo>
                    <a:pt x="475703" y="61201"/>
                  </a:lnTo>
                  <a:lnTo>
                    <a:pt x="477304" y="65913"/>
                  </a:lnTo>
                  <a:lnTo>
                    <a:pt x="477901" y="72504"/>
                  </a:lnTo>
                  <a:lnTo>
                    <a:pt x="508240" y="72504"/>
                  </a:lnTo>
                  <a:lnTo>
                    <a:pt x="507795" y="69048"/>
                  </a:lnTo>
                  <a:lnTo>
                    <a:pt x="506172" y="62324"/>
                  </a:lnTo>
                  <a:lnTo>
                    <a:pt x="503897" y="56426"/>
                  </a:lnTo>
                  <a:lnTo>
                    <a:pt x="502790" y="54089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9" name="object 9"/>
          <p:cNvGrpSpPr/>
          <p:nvPr/>
        </p:nvGrpSpPr>
        <p:grpSpPr>
          <a:xfrm>
            <a:off x="600075" y="8912225"/>
            <a:ext cx="10734675" cy="1492885"/>
            <a:chOff x="600075" y="8912225"/>
            <a:chExt cx="10734675" cy="1492885"/>
          </a:xfrm>
        </p:grpSpPr>
        <p:sp>
          <p:nvSpPr>
            <p:cNvPr id="10" name="object 10"/>
            <p:cNvSpPr/>
            <p:nvPr/>
          </p:nvSpPr>
          <p:spPr>
            <a:xfrm>
              <a:off x="600075" y="8912225"/>
              <a:ext cx="10229850" cy="1114425"/>
            </a:xfrm>
            <a:custGeom>
              <a:avLst/>
              <a:gdLst/>
              <a:ahLst/>
              <a:cxnLst/>
              <a:rect l="l" t="t" r="r" b="b"/>
              <a:pathLst>
                <a:path w="10229850" h="1114425">
                  <a:moveTo>
                    <a:pt x="10211257" y="0"/>
                  </a:moveTo>
                  <a:lnTo>
                    <a:pt x="18592" y="0"/>
                  </a:lnTo>
                  <a:lnTo>
                    <a:pt x="15849" y="546"/>
                  </a:lnTo>
                  <a:lnTo>
                    <a:pt x="0" y="18592"/>
                  </a:lnTo>
                  <a:lnTo>
                    <a:pt x="0" y="1095832"/>
                  </a:lnTo>
                  <a:lnTo>
                    <a:pt x="18592" y="1114424"/>
                  </a:lnTo>
                  <a:lnTo>
                    <a:pt x="10211257" y="1114424"/>
                  </a:lnTo>
                  <a:lnTo>
                    <a:pt x="10229850" y="1095832"/>
                  </a:lnTo>
                  <a:lnTo>
                    <a:pt x="10229850" y="18592"/>
                  </a:lnTo>
                  <a:lnTo>
                    <a:pt x="10214000" y="546"/>
                  </a:lnTo>
                  <a:lnTo>
                    <a:pt x="10211257" y="0"/>
                  </a:lnTo>
                  <a:close/>
                </a:path>
              </a:pathLst>
            </a:custGeom>
            <a:solidFill>
              <a:srgbClr val="B5D5F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1" name="object 11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788713" y="9169400"/>
              <a:ext cx="137065" cy="137071"/>
            </a:xfrm>
            <a:prstGeom prst="rect">
              <a:avLst/>
            </a:prstGeom>
          </p:spPr>
        </p:pic>
        <p:pic>
          <p:nvPicPr>
            <p:cNvPr id="12" name="object 12">
              <a:hlinkClick r:id="rId7"/>
            </p:cNvPr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9580244" y="9985883"/>
              <a:ext cx="1754492" cy="419099"/>
            </a:xfrm>
            <a:prstGeom prst="rect">
              <a:avLst/>
            </a:prstGeom>
          </p:spPr>
        </p:pic>
        <p:sp>
          <p:nvSpPr>
            <p:cNvPr id="13" name="object 13"/>
            <p:cNvSpPr/>
            <p:nvPr/>
          </p:nvSpPr>
          <p:spPr>
            <a:xfrm>
              <a:off x="1126142" y="9196270"/>
              <a:ext cx="434340" cy="125730"/>
            </a:xfrm>
            <a:custGeom>
              <a:avLst/>
              <a:gdLst/>
              <a:ahLst/>
              <a:cxnLst/>
              <a:rect l="l" t="t" r="r" b="b"/>
              <a:pathLst>
                <a:path w="434340" h="125729">
                  <a:moveTo>
                    <a:pt x="4927" y="9829"/>
                  </a:moveTo>
                  <a:lnTo>
                    <a:pt x="0" y="23571"/>
                  </a:lnTo>
                  <a:lnTo>
                    <a:pt x="10604" y="25196"/>
                  </a:lnTo>
                  <a:lnTo>
                    <a:pt x="14020" y="25806"/>
                  </a:lnTo>
                  <a:lnTo>
                    <a:pt x="17043" y="26238"/>
                  </a:lnTo>
                  <a:lnTo>
                    <a:pt x="17260" y="26238"/>
                  </a:lnTo>
                  <a:lnTo>
                    <a:pt x="18872" y="26365"/>
                  </a:lnTo>
                  <a:lnTo>
                    <a:pt x="16827" y="27800"/>
                  </a:lnTo>
                  <a:lnTo>
                    <a:pt x="14719" y="29540"/>
                  </a:lnTo>
                  <a:lnTo>
                    <a:pt x="4927" y="38938"/>
                  </a:lnTo>
                  <a:lnTo>
                    <a:pt x="17576" y="47726"/>
                  </a:lnTo>
                  <a:lnTo>
                    <a:pt x="22694" y="38938"/>
                  </a:lnTo>
                  <a:lnTo>
                    <a:pt x="23291" y="38023"/>
                  </a:lnTo>
                  <a:lnTo>
                    <a:pt x="24472" y="35572"/>
                  </a:lnTo>
                  <a:lnTo>
                    <a:pt x="26250" y="31584"/>
                  </a:lnTo>
                  <a:lnTo>
                    <a:pt x="40068" y="31584"/>
                  </a:lnTo>
                  <a:lnTo>
                    <a:pt x="38557" y="30022"/>
                  </a:lnTo>
                  <a:lnTo>
                    <a:pt x="36537" y="28282"/>
                  </a:lnTo>
                  <a:lnTo>
                    <a:pt x="33985" y="26365"/>
                  </a:lnTo>
                  <a:lnTo>
                    <a:pt x="37769" y="26238"/>
                  </a:lnTo>
                  <a:lnTo>
                    <a:pt x="40614" y="25996"/>
                  </a:lnTo>
                  <a:lnTo>
                    <a:pt x="42532" y="25653"/>
                  </a:lnTo>
                  <a:lnTo>
                    <a:pt x="53060" y="23571"/>
                  </a:lnTo>
                  <a:lnTo>
                    <a:pt x="51135" y="17970"/>
                  </a:lnTo>
                  <a:lnTo>
                    <a:pt x="21882" y="17970"/>
                  </a:lnTo>
                  <a:lnTo>
                    <a:pt x="17919" y="15709"/>
                  </a:lnTo>
                  <a:lnTo>
                    <a:pt x="15430" y="14363"/>
                  </a:lnTo>
                  <a:lnTo>
                    <a:pt x="4927" y="9829"/>
                  </a:lnTo>
                  <a:close/>
                </a:path>
                <a:path w="434340" h="125729">
                  <a:moveTo>
                    <a:pt x="40068" y="31584"/>
                  </a:moveTo>
                  <a:lnTo>
                    <a:pt x="26250" y="31584"/>
                  </a:lnTo>
                  <a:lnTo>
                    <a:pt x="27901" y="35229"/>
                  </a:lnTo>
                  <a:lnTo>
                    <a:pt x="29083" y="37680"/>
                  </a:lnTo>
                  <a:lnTo>
                    <a:pt x="34874" y="47726"/>
                  </a:lnTo>
                  <a:lnTo>
                    <a:pt x="47180" y="38938"/>
                  </a:lnTo>
                  <a:lnTo>
                    <a:pt x="40068" y="31584"/>
                  </a:lnTo>
                  <a:close/>
                </a:path>
                <a:path w="434340" h="125729">
                  <a:moveTo>
                    <a:pt x="33985" y="0"/>
                  </a:moveTo>
                  <a:lnTo>
                    <a:pt x="18872" y="0"/>
                  </a:lnTo>
                  <a:lnTo>
                    <a:pt x="20243" y="9829"/>
                  </a:lnTo>
                  <a:lnTo>
                    <a:pt x="20472" y="11607"/>
                  </a:lnTo>
                  <a:lnTo>
                    <a:pt x="20980" y="14135"/>
                  </a:lnTo>
                  <a:lnTo>
                    <a:pt x="21882" y="17970"/>
                  </a:lnTo>
                  <a:lnTo>
                    <a:pt x="31038" y="17970"/>
                  </a:lnTo>
                  <a:lnTo>
                    <a:pt x="31681" y="15709"/>
                  </a:lnTo>
                  <a:lnTo>
                    <a:pt x="31804" y="15278"/>
                  </a:lnTo>
                  <a:lnTo>
                    <a:pt x="31902" y="14935"/>
                  </a:lnTo>
                  <a:lnTo>
                    <a:pt x="32473" y="12217"/>
                  </a:lnTo>
                  <a:lnTo>
                    <a:pt x="32753" y="9829"/>
                  </a:lnTo>
                  <a:lnTo>
                    <a:pt x="33985" y="0"/>
                  </a:lnTo>
                  <a:close/>
                </a:path>
                <a:path w="434340" h="125729">
                  <a:moveTo>
                    <a:pt x="48336" y="9829"/>
                  </a:moveTo>
                  <a:lnTo>
                    <a:pt x="38836" y="14135"/>
                  </a:lnTo>
                  <a:lnTo>
                    <a:pt x="37833" y="14566"/>
                  </a:lnTo>
                  <a:lnTo>
                    <a:pt x="36372" y="15278"/>
                  </a:lnTo>
                  <a:lnTo>
                    <a:pt x="34455" y="16281"/>
                  </a:lnTo>
                  <a:lnTo>
                    <a:pt x="33909" y="16586"/>
                  </a:lnTo>
                  <a:lnTo>
                    <a:pt x="31038" y="17970"/>
                  </a:lnTo>
                  <a:lnTo>
                    <a:pt x="51135" y="17970"/>
                  </a:lnTo>
                  <a:lnTo>
                    <a:pt x="48336" y="9829"/>
                  </a:lnTo>
                  <a:close/>
                </a:path>
                <a:path w="434340" h="125729">
                  <a:moveTo>
                    <a:pt x="131394" y="25196"/>
                  </a:moveTo>
                  <a:lnTo>
                    <a:pt x="100418" y="25196"/>
                  </a:lnTo>
                  <a:lnTo>
                    <a:pt x="100418" y="97078"/>
                  </a:lnTo>
                  <a:lnTo>
                    <a:pt x="131394" y="97078"/>
                  </a:lnTo>
                  <a:lnTo>
                    <a:pt x="131394" y="25196"/>
                  </a:lnTo>
                  <a:close/>
                </a:path>
                <a:path w="434340" h="125729">
                  <a:moveTo>
                    <a:pt x="162979" y="1625"/>
                  </a:moveTo>
                  <a:lnTo>
                    <a:pt x="68834" y="1625"/>
                  </a:lnTo>
                  <a:lnTo>
                    <a:pt x="68834" y="25196"/>
                  </a:lnTo>
                  <a:lnTo>
                    <a:pt x="162979" y="25196"/>
                  </a:lnTo>
                  <a:lnTo>
                    <a:pt x="162979" y="1625"/>
                  </a:lnTo>
                  <a:close/>
                </a:path>
                <a:path w="434340" h="125729">
                  <a:moveTo>
                    <a:pt x="249484" y="42125"/>
                  </a:moveTo>
                  <a:lnTo>
                    <a:pt x="218097" y="42125"/>
                  </a:lnTo>
                  <a:lnTo>
                    <a:pt x="220781" y="42824"/>
                  </a:lnTo>
                  <a:lnTo>
                    <a:pt x="220641" y="42824"/>
                  </a:lnTo>
                  <a:lnTo>
                    <a:pt x="223405" y="45377"/>
                  </a:lnTo>
                  <a:lnTo>
                    <a:pt x="224014" y="47332"/>
                  </a:lnTo>
                  <a:lnTo>
                    <a:pt x="224116" y="50914"/>
                  </a:lnTo>
                  <a:lnTo>
                    <a:pt x="220649" y="52222"/>
                  </a:lnTo>
                  <a:lnTo>
                    <a:pt x="217373" y="53276"/>
                  </a:lnTo>
                  <a:lnTo>
                    <a:pt x="211175" y="54876"/>
                  </a:lnTo>
                  <a:lnTo>
                    <a:pt x="204406" y="56273"/>
                  </a:lnTo>
                  <a:lnTo>
                    <a:pt x="185267" y="59931"/>
                  </a:lnTo>
                  <a:lnTo>
                    <a:pt x="179285" y="62445"/>
                  </a:lnTo>
                  <a:lnTo>
                    <a:pt x="172821" y="69214"/>
                  </a:lnTo>
                  <a:lnTo>
                    <a:pt x="171253" y="73380"/>
                  </a:lnTo>
                  <a:lnTo>
                    <a:pt x="171196" y="84391"/>
                  </a:lnTo>
                  <a:lnTo>
                    <a:pt x="173443" y="89090"/>
                  </a:lnTo>
                  <a:lnTo>
                    <a:pt x="182422" y="96735"/>
                  </a:lnTo>
                  <a:lnTo>
                    <a:pt x="189001" y="98640"/>
                  </a:lnTo>
                  <a:lnTo>
                    <a:pt x="204177" y="98640"/>
                  </a:lnTo>
                  <a:lnTo>
                    <a:pt x="225691" y="88620"/>
                  </a:lnTo>
                  <a:lnTo>
                    <a:pt x="251653" y="88620"/>
                  </a:lnTo>
                  <a:lnTo>
                    <a:pt x="251548" y="88176"/>
                  </a:lnTo>
                  <a:lnTo>
                    <a:pt x="251333" y="85623"/>
                  </a:lnTo>
                  <a:lnTo>
                    <a:pt x="251333" y="83934"/>
                  </a:lnTo>
                  <a:lnTo>
                    <a:pt x="205155" y="83934"/>
                  </a:lnTo>
                  <a:lnTo>
                    <a:pt x="202907" y="83273"/>
                  </a:lnTo>
                  <a:lnTo>
                    <a:pt x="199859" y="80619"/>
                  </a:lnTo>
                  <a:lnTo>
                    <a:pt x="199097" y="78917"/>
                  </a:lnTo>
                  <a:lnTo>
                    <a:pt x="199097" y="75006"/>
                  </a:lnTo>
                  <a:lnTo>
                    <a:pt x="199799" y="73532"/>
                  </a:lnTo>
                  <a:lnTo>
                    <a:pt x="199872" y="73380"/>
                  </a:lnTo>
                  <a:lnTo>
                    <a:pt x="202920" y="70561"/>
                  </a:lnTo>
                  <a:lnTo>
                    <a:pt x="206340" y="69214"/>
                  </a:lnTo>
                  <a:lnTo>
                    <a:pt x="212153" y="67716"/>
                  </a:lnTo>
                  <a:lnTo>
                    <a:pt x="216306" y="66713"/>
                  </a:lnTo>
                  <a:lnTo>
                    <a:pt x="220294" y="65570"/>
                  </a:lnTo>
                  <a:lnTo>
                    <a:pt x="224116" y="64261"/>
                  </a:lnTo>
                  <a:lnTo>
                    <a:pt x="251333" y="64261"/>
                  </a:lnTo>
                  <a:lnTo>
                    <a:pt x="251333" y="48577"/>
                  </a:lnTo>
                  <a:lnTo>
                    <a:pt x="250690" y="45377"/>
                  </a:lnTo>
                  <a:lnTo>
                    <a:pt x="250647" y="45161"/>
                  </a:lnTo>
                  <a:lnTo>
                    <a:pt x="249484" y="42125"/>
                  </a:lnTo>
                  <a:close/>
                </a:path>
                <a:path w="434340" h="125729">
                  <a:moveTo>
                    <a:pt x="251653" y="88620"/>
                  </a:moveTo>
                  <a:lnTo>
                    <a:pt x="225691" y="88620"/>
                  </a:lnTo>
                  <a:lnTo>
                    <a:pt x="226009" y="90614"/>
                  </a:lnTo>
                  <a:lnTo>
                    <a:pt x="226326" y="92074"/>
                  </a:lnTo>
                  <a:lnTo>
                    <a:pt x="226961" y="93941"/>
                  </a:lnTo>
                  <a:lnTo>
                    <a:pt x="227647" y="95300"/>
                  </a:lnTo>
                  <a:lnTo>
                    <a:pt x="228701" y="97078"/>
                  </a:lnTo>
                  <a:lnTo>
                    <a:pt x="254812" y="97078"/>
                  </a:lnTo>
                  <a:lnTo>
                    <a:pt x="253417" y="94348"/>
                  </a:lnTo>
                  <a:lnTo>
                    <a:pt x="252498" y="92074"/>
                  </a:lnTo>
                  <a:lnTo>
                    <a:pt x="252120" y="90614"/>
                  </a:lnTo>
                  <a:lnTo>
                    <a:pt x="251763" y="89090"/>
                  </a:lnTo>
                  <a:lnTo>
                    <a:pt x="251653" y="88620"/>
                  </a:lnTo>
                  <a:close/>
                </a:path>
                <a:path w="434340" h="125729">
                  <a:moveTo>
                    <a:pt x="251333" y="64261"/>
                  </a:moveTo>
                  <a:lnTo>
                    <a:pt x="224116" y="64261"/>
                  </a:lnTo>
                  <a:lnTo>
                    <a:pt x="224116" y="71793"/>
                  </a:lnTo>
                  <a:lnTo>
                    <a:pt x="223558" y="74472"/>
                  </a:lnTo>
                  <a:lnTo>
                    <a:pt x="221322" y="78600"/>
                  </a:lnTo>
                  <a:lnTo>
                    <a:pt x="219430" y="80352"/>
                  </a:lnTo>
                  <a:lnTo>
                    <a:pt x="213978" y="83273"/>
                  </a:lnTo>
                  <a:lnTo>
                    <a:pt x="213843" y="83273"/>
                  </a:lnTo>
                  <a:lnTo>
                    <a:pt x="211213" y="83934"/>
                  </a:lnTo>
                  <a:lnTo>
                    <a:pt x="251333" y="83934"/>
                  </a:lnTo>
                  <a:lnTo>
                    <a:pt x="251333" y="64261"/>
                  </a:lnTo>
                  <a:close/>
                </a:path>
                <a:path w="434340" h="125729">
                  <a:moveTo>
                    <a:pt x="219265" y="26365"/>
                  </a:moveTo>
                  <a:lnTo>
                    <a:pt x="205727" y="26365"/>
                  </a:lnTo>
                  <a:lnTo>
                    <a:pt x="199887" y="26809"/>
                  </a:lnTo>
                  <a:lnTo>
                    <a:pt x="200430" y="26809"/>
                  </a:lnTo>
                  <a:lnTo>
                    <a:pt x="191960" y="28219"/>
                  </a:lnTo>
                  <a:lnTo>
                    <a:pt x="173393" y="47663"/>
                  </a:lnTo>
                  <a:lnTo>
                    <a:pt x="199986" y="50330"/>
                  </a:lnTo>
                  <a:lnTo>
                    <a:pt x="200958" y="47663"/>
                  </a:lnTo>
                  <a:lnTo>
                    <a:pt x="201079" y="47332"/>
                  </a:lnTo>
                  <a:lnTo>
                    <a:pt x="202460" y="45377"/>
                  </a:lnTo>
                  <a:lnTo>
                    <a:pt x="202742" y="45161"/>
                  </a:lnTo>
                  <a:lnTo>
                    <a:pt x="206565" y="42824"/>
                  </a:lnTo>
                  <a:lnTo>
                    <a:pt x="209981" y="42125"/>
                  </a:lnTo>
                  <a:lnTo>
                    <a:pt x="249484" y="42125"/>
                  </a:lnTo>
                  <a:lnTo>
                    <a:pt x="247904" y="37998"/>
                  </a:lnTo>
                  <a:lnTo>
                    <a:pt x="246037" y="35229"/>
                  </a:lnTo>
                  <a:lnTo>
                    <a:pt x="240296" y="30454"/>
                  </a:lnTo>
                  <a:lnTo>
                    <a:pt x="236080" y="28600"/>
                  </a:lnTo>
                  <a:lnTo>
                    <a:pt x="225958" y="26809"/>
                  </a:lnTo>
                  <a:lnTo>
                    <a:pt x="219265" y="26365"/>
                  </a:lnTo>
                  <a:close/>
                </a:path>
                <a:path w="434340" h="125729">
                  <a:moveTo>
                    <a:pt x="267042" y="98640"/>
                  </a:moveTo>
                  <a:lnTo>
                    <a:pt x="266968" y="99885"/>
                  </a:lnTo>
                  <a:lnTo>
                    <a:pt x="266903" y="109143"/>
                  </a:lnTo>
                  <a:lnTo>
                    <a:pt x="269633" y="114731"/>
                  </a:lnTo>
                  <a:lnTo>
                    <a:pt x="305130" y="125145"/>
                  </a:lnTo>
                  <a:lnTo>
                    <a:pt x="311505" y="125145"/>
                  </a:lnTo>
                  <a:lnTo>
                    <a:pt x="342159" y="108546"/>
                  </a:lnTo>
                  <a:lnTo>
                    <a:pt x="301828" y="108546"/>
                  </a:lnTo>
                  <a:lnTo>
                    <a:pt x="299250" y="107873"/>
                  </a:lnTo>
                  <a:lnTo>
                    <a:pt x="295783" y="105613"/>
                  </a:lnTo>
                  <a:lnTo>
                    <a:pt x="294728" y="103962"/>
                  </a:lnTo>
                  <a:lnTo>
                    <a:pt x="294055" y="101574"/>
                  </a:lnTo>
                  <a:lnTo>
                    <a:pt x="267042" y="98640"/>
                  </a:lnTo>
                  <a:close/>
                </a:path>
                <a:path w="434340" h="125729">
                  <a:moveTo>
                    <a:pt x="344968" y="84315"/>
                  </a:moveTo>
                  <a:lnTo>
                    <a:pt x="316890" y="84315"/>
                  </a:lnTo>
                  <a:lnTo>
                    <a:pt x="316823" y="100126"/>
                  </a:lnTo>
                  <a:lnTo>
                    <a:pt x="315899" y="103441"/>
                  </a:lnTo>
                  <a:lnTo>
                    <a:pt x="311924" y="107518"/>
                  </a:lnTo>
                  <a:lnTo>
                    <a:pt x="308927" y="108546"/>
                  </a:lnTo>
                  <a:lnTo>
                    <a:pt x="342159" y="108546"/>
                  </a:lnTo>
                  <a:lnTo>
                    <a:pt x="344017" y="104774"/>
                  </a:lnTo>
                  <a:lnTo>
                    <a:pt x="344982" y="100647"/>
                  </a:lnTo>
                  <a:lnTo>
                    <a:pt x="344968" y="84315"/>
                  </a:lnTo>
                  <a:close/>
                </a:path>
                <a:path w="434340" h="125729">
                  <a:moveTo>
                    <a:pt x="300253" y="26365"/>
                  </a:moveTo>
                  <a:lnTo>
                    <a:pt x="285750" y="26365"/>
                  </a:lnTo>
                  <a:lnTo>
                    <a:pt x="278599" y="29197"/>
                  </a:lnTo>
                  <a:lnTo>
                    <a:pt x="264922" y="59448"/>
                  </a:lnTo>
                  <a:lnTo>
                    <a:pt x="264922" y="68872"/>
                  </a:lnTo>
                  <a:lnTo>
                    <a:pt x="294805" y="94284"/>
                  </a:lnTo>
                  <a:lnTo>
                    <a:pt x="299770" y="94284"/>
                  </a:lnTo>
                  <a:lnTo>
                    <a:pt x="304393" y="93192"/>
                  </a:lnTo>
                  <a:lnTo>
                    <a:pt x="311416" y="89636"/>
                  </a:lnTo>
                  <a:lnTo>
                    <a:pt x="314063" y="87469"/>
                  </a:lnTo>
                  <a:lnTo>
                    <a:pt x="316890" y="84315"/>
                  </a:lnTo>
                  <a:lnTo>
                    <a:pt x="344968" y="84315"/>
                  </a:lnTo>
                  <a:lnTo>
                    <a:pt x="344961" y="76187"/>
                  </a:lnTo>
                  <a:lnTo>
                    <a:pt x="301205" y="76187"/>
                  </a:lnTo>
                  <a:lnTo>
                    <a:pt x="298272" y="74980"/>
                  </a:lnTo>
                  <a:lnTo>
                    <a:pt x="293801" y="70154"/>
                  </a:lnTo>
                  <a:lnTo>
                    <a:pt x="292684" y="66459"/>
                  </a:lnTo>
                  <a:lnTo>
                    <a:pt x="292684" y="55778"/>
                  </a:lnTo>
                  <a:lnTo>
                    <a:pt x="293599" y="52247"/>
                  </a:lnTo>
                  <a:lnTo>
                    <a:pt x="293702" y="51852"/>
                  </a:lnTo>
                  <a:lnTo>
                    <a:pt x="293738" y="51714"/>
                  </a:lnTo>
                  <a:lnTo>
                    <a:pt x="297881" y="46913"/>
                  </a:lnTo>
                  <a:lnTo>
                    <a:pt x="297713" y="46913"/>
                  </a:lnTo>
                  <a:lnTo>
                    <a:pt x="300824" y="45580"/>
                  </a:lnTo>
                  <a:lnTo>
                    <a:pt x="344934" y="45580"/>
                  </a:lnTo>
                  <a:lnTo>
                    <a:pt x="344928" y="38150"/>
                  </a:lnTo>
                  <a:lnTo>
                    <a:pt x="318871" y="38150"/>
                  </a:lnTo>
                  <a:lnTo>
                    <a:pt x="315683" y="33947"/>
                  </a:lnTo>
                  <a:lnTo>
                    <a:pt x="312242" y="30924"/>
                  </a:lnTo>
                  <a:lnTo>
                    <a:pt x="304914" y="27279"/>
                  </a:lnTo>
                  <a:lnTo>
                    <a:pt x="300253" y="26365"/>
                  </a:lnTo>
                  <a:close/>
                </a:path>
                <a:path w="434340" h="125729">
                  <a:moveTo>
                    <a:pt x="344934" y="45580"/>
                  </a:moveTo>
                  <a:lnTo>
                    <a:pt x="307924" y="45580"/>
                  </a:lnTo>
                  <a:lnTo>
                    <a:pt x="310934" y="46913"/>
                  </a:lnTo>
                  <a:lnTo>
                    <a:pt x="315861" y="52247"/>
                  </a:lnTo>
                  <a:lnTo>
                    <a:pt x="316988" y="55778"/>
                  </a:lnTo>
                  <a:lnTo>
                    <a:pt x="317005" y="66459"/>
                  </a:lnTo>
                  <a:lnTo>
                    <a:pt x="315912" y="69938"/>
                  </a:lnTo>
                  <a:lnTo>
                    <a:pt x="311108" y="74980"/>
                  </a:lnTo>
                  <a:lnTo>
                    <a:pt x="308317" y="76187"/>
                  </a:lnTo>
                  <a:lnTo>
                    <a:pt x="344961" y="76187"/>
                  </a:lnTo>
                  <a:lnTo>
                    <a:pt x="344934" y="45580"/>
                  </a:lnTo>
                  <a:close/>
                </a:path>
                <a:path w="434340" h="125729">
                  <a:moveTo>
                    <a:pt x="344919" y="27927"/>
                  </a:moveTo>
                  <a:lnTo>
                    <a:pt x="318871" y="27927"/>
                  </a:lnTo>
                  <a:lnTo>
                    <a:pt x="318871" y="38150"/>
                  </a:lnTo>
                  <a:lnTo>
                    <a:pt x="344928" y="38150"/>
                  </a:lnTo>
                  <a:lnTo>
                    <a:pt x="344919" y="27927"/>
                  </a:lnTo>
                  <a:close/>
                </a:path>
                <a:path w="434340" h="125729">
                  <a:moveTo>
                    <a:pt x="384771" y="75399"/>
                  </a:moveTo>
                  <a:lnTo>
                    <a:pt x="357149" y="77876"/>
                  </a:lnTo>
                  <a:lnTo>
                    <a:pt x="358654" y="84124"/>
                  </a:lnTo>
                  <a:lnTo>
                    <a:pt x="358749" y="84518"/>
                  </a:lnTo>
                  <a:lnTo>
                    <a:pt x="396328" y="98640"/>
                  </a:lnTo>
                  <a:lnTo>
                    <a:pt x="405714" y="98640"/>
                  </a:lnTo>
                  <a:lnTo>
                    <a:pt x="413131" y="97523"/>
                  </a:lnTo>
                  <a:lnTo>
                    <a:pt x="424027" y="93065"/>
                  </a:lnTo>
                  <a:lnTo>
                    <a:pt x="428015" y="90055"/>
                  </a:lnTo>
                  <a:lnTo>
                    <a:pt x="431989" y="84124"/>
                  </a:lnTo>
                  <a:lnTo>
                    <a:pt x="394335" y="84124"/>
                  </a:lnTo>
                  <a:lnTo>
                    <a:pt x="391604" y="83451"/>
                  </a:lnTo>
                  <a:lnTo>
                    <a:pt x="387502" y="80759"/>
                  </a:lnTo>
                  <a:lnTo>
                    <a:pt x="385984" y="78638"/>
                  </a:lnTo>
                  <a:lnTo>
                    <a:pt x="385667" y="77876"/>
                  </a:lnTo>
                  <a:lnTo>
                    <a:pt x="384886" y="75717"/>
                  </a:lnTo>
                  <a:lnTo>
                    <a:pt x="384771" y="75399"/>
                  </a:lnTo>
                  <a:close/>
                </a:path>
                <a:path w="434340" h="125729">
                  <a:moveTo>
                    <a:pt x="404164" y="26365"/>
                  </a:moveTo>
                  <a:lnTo>
                    <a:pt x="387299" y="26365"/>
                  </a:lnTo>
                  <a:lnTo>
                    <a:pt x="380758" y="27177"/>
                  </a:lnTo>
                  <a:lnTo>
                    <a:pt x="360222" y="43497"/>
                  </a:lnTo>
                  <a:lnTo>
                    <a:pt x="360222" y="52133"/>
                  </a:lnTo>
                  <a:lnTo>
                    <a:pt x="400202" y="71551"/>
                  </a:lnTo>
                  <a:lnTo>
                    <a:pt x="404190" y="72466"/>
                  </a:lnTo>
                  <a:lnTo>
                    <a:pt x="407784" y="74244"/>
                  </a:lnTo>
                  <a:lnTo>
                    <a:pt x="408838" y="75717"/>
                  </a:lnTo>
                  <a:lnTo>
                    <a:pt x="408838" y="79311"/>
                  </a:lnTo>
                  <a:lnTo>
                    <a:pt x="407984" y="80759"/>
                  </a:lnTo>
                  <a:lnTo>
                    <a:pt x="406438" y="81851"/>
                  </a:lnTo>
                  <a:lnTo>
                    <a:pt x="404273" y="83451"/>
                  </a:lnTo>
                  <a:lnTo>
                    <a:pt x="404055" y="83451"/>
                  </a:lnTo>
                  <a:lnTo>
                    <a:pt x="401497" y="84124"/>
                  </a:lnTo>
                  <a:lnTo>
                    <a:pt x="431989" y="84124"/>
                  </a:lnTo>
                  <a:lnTo>
                    <a:pt x="433070" y="82511"/>
                  </a:lnTo>
                  <a:lnTo>
                    <a:pt x="434340" y="78638"/>
                  </a:lnTo>
                  <a:lnTo>
                    <a:pt x="434340" y="70700"/>
                  </a:lnTo>
                  <a:lnTo>
                    <a:pt x="393636" y="51307"/>
                  </a:lnTo>
                  <a:lnTo>
                    <a:pt x="389674" y="50533"/>
                  </a:lnTo>
                  <a:lnTo>
                    <a:pt x="386016" y="48793"/>
                  </a:lnTo>
                  <a:lnTo>
                    <a:pt x="385114" y="47523"/>
                  </a:lnTo>
                  <a:lnTo>
                    <a:pt x="385114" y="44310"/>
                  </a:lnTo>
                  <a:lnTo>
                    <a:pt x="385826" y="43027"/>
                  </a:lnTo>
                  <a:lnTo>
                    <a:pt x="388696" y="40906"/>
                  </a:lnTo>
                  <a:lnTo>
                    <a:pt x="390994" y="40373"/>
                  </a:lnTo>
                  <a:lnTo>
                    <a:pt x="430063" y="40373"/>
                  </a:lnTo>
                  <a:lnTo>
                    <a:pt x="427761" y="36766"/>
                  </a:lnTo>
                  <a:lnTo>
                    <a:pt x="422249" y="31470"/>
                  </a:lnTo>
                  <a:lnTo>
                    <a:pt x="418807" y="29514"/>
                  </a:lnTo>
                  <a:lnTo>
                    <a:pt x="410552" y="27000"/>
                  </a:lnTo>
                  <a:lnTo>
                    <a:pt x="404164" y="26365"/>
                  </a:lnTo>
                  <a:close/>
                </a:path>
                <a:path w="434340" h="125729">
                  <a:moveTo>
                    <a:pt x="430057" y="40373"/>
                  </a:moveTo>
                  <a:lnTo>
                    <a:pt x="397230" y="40373"/>
                  </a:lnTo>
                  <a:lnTo>
                    <a:pt x="399872" y="41059"/>
                  </a:lnTo>
                  <a:lnTo>
                    <a:pt x="402069" y="42456"/>
                  </a:lnTo>
                  <a:lnTo>
                    <a:pt x="403656" y="43497"/>
                  </a:lnTo>
                  <a:lnTo>
                    <a:pt x="404799" y="45123"/>
                  </a:lnTo>
                  <a:lnTo>
                    <a:pt x="405485" y="47332"/>
                  </a:lnTo>
                  <a:lnTo>
                    <a:pt x="431876" y="44856"/>
                  </a:lnTo>
                  <a:lnTo>
                    <a:pt x="430057" y="40373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4" name="object 14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1616213" y="9191504"/>
              <a:ext cx="8612019" cy="129395"/>
            </a:xfrm>
            <a:prstGeom prst="rect">
              <a:avLst/>
            </a:prstGeom>
          </p:spPr>
        </p:pic>
      </p:grpSp>
      <p:sp>
        <p:nvSpPr>
          <p:cNvPr id="15" name="object 15"/>
          <p:cNvSpPr txBox="1"/>
          <p:nvPr/>
        </p:nvSpPr>
        <p:spPr>
          <a:xfrm>
            <a:off x="1101344" y="9307283"/>
            <a:ext cx="9359900" cy="44618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37200"/>
              </a:lnSpc>
              <a:spcBef>
                <a:spcPts val="100"/>
              </a:spcBef>
            </a:pPr>
            <a:r>
              <a:rPr sz="1050" dirty="0">
                <a:latin typeface="Arial Black"/>
                <a:cs typeface="Arial Black"/>
              </a:rPr>
              <a:t>Screenreader</a:t>
            </a:r>
            <a:r>
              <a:rPr sz="1050" spc="-25" dirty="0">
                <a:latin typeface="Arial Black"/>
                <a:cs typeface="Arial Black"/>
              </a:rPr>
              <a:t> </a:t>
            </a:r>
            <a:r>
              <a:rPr sz="1050" dirty="0">
                <a:latin typeface="Tahoma"/>
                <a:cs typeface="Tahoma"/>
              </a:rPr>
              <a:t>lesbar</a:t>
            </a:r>
            <a:r>
              <a:rPr sz="1050" spc="-25" dirty="0">
                <a:latin typeface="Tahoma"/>
                <a:cs typeface="Tahoma"/>
              </a:rPr>
              <a:t> </a:t>
            </a:r>
            <a:r>
              <a:rPr sz="1050" dirty="0">
                <a:latin typeface="Tahoma"/>
                <a:cs typeface="Tahoma"/>
              </a:rPr>
              <a:t>machen.</a:t>
            </a:r>
            <a:r>
              <a:rPr sz="1050" spc="-20" dirty="0">
                <a:latin typeface="Tahoma"/>
                <a:cs typeface="Tahoma"/>
              </a:rPr>
              <a:t> </a:t>
            </a:r>
            <a:r>
              <a:rPr sz="1050" dirty="0">
                <a:latin typeface="Tahoma"/>
                <a:cs typeface="Tahoma"/>
              </a:rPr>
              <a:t>Sie</a:t>
            </a:r>
            <a:r>
              <a:rPr sz="1050" spc="-25" dirty="0">
                <a:latin typeface="Tahoma"/>
                <a:cs typeface="Tahoma"/>
              </a:rPr>
              <a:t> </a:t>
            </a:r>
            <a:r>
              <a:rPr sz="1050" dirty="0">
                <a:latin typeface="Tahoma"/>
                <a:cs typeface="Tahoma"/>
              </a:rPr>
              <a:t>helfen</a:t>
            </a:r>
            <a:r>
              <a:rPr sz="1050" spc="-20" dirty="0">
                <a:latin typeface="Tahoma"/>
                <a:cs typeface="Tahoma"/>
              </a:rPr>
              <a:t> </a:t>
            </a:r>
            <a:r>
              <a:rPr sz="1050" dirty="0">
                <a:latin typeface="Tahoma"/>
                <a:cs typeface="Tahoma"/>
              </a:rPr>
              <a:t>dabei,</a:t>
            </a:r>
            <a:r>
              <a:rPr sz="1050" spc="-25" dirty="0">
                <a:latin typeface="Tahoma"/>
                <a:cs typeface="Tahoma"/>
              </a:rPr>
              <a:t> </a:t>
            </a:r>
            <a:r>
              <a:rPr sz="1050" dirty="0">
                <a:latin typeface="Tahoma"/>
                <a:cs typeface="Tahoma"/>
              </a:rPr>
              <a:t>Informationen</a:t>
            </a:r>
            <a:r>
              <a:rPr sz="1050" spc="-15" dirty="0">
                <a:latin typeface="Tahoma"/>
                <a:cs typeface="Tahoma"/>
              </a:rPr>
              <a:t> </a:t>
            </a:r>
            <a:r>
              <a:rPr sz="1050" dirty="0">
                <a:latin typeface="Tahoma"/>
                <a:cs typeface="Tahoma"/>
              </a:rPr>
              <a:t>zugänglich</a:t>
            </a:r>
            <a:r>
              <a:rPr sz="1050" spc="-20" dirty="0">
                <a:latin typeface="Tahoma"/>
                <a:cs typeface="Tahoma"/>
              </a:rPr>
              <a:t> </a:t>
            </a:r>
            <a:r>
              <a:rPr sz="1050" dirty="0">
                <a:latin typeface="Tahoma"/>
                <a:cs typeface="Tahoma"/>
              </a:rPr>
              <a:t>darzustellen,</a:t>
            </a:r>
            <a:r>
              <a:rPr sz="1050" spc="-20" dirty="0">
                <a:latin typeface="Tahoma"/>
                <a:cs typeface="Tahoma"/>
              </a:rPr>
              <a:t> </a:t>
            </a:r>
            <a:r>
              <a:rPr sz="1050" dirty="0">
                <a:latin typeface="Tahoma"/>
                <a:cs typeface="Tahoma"/>
              </a:rPr>
              <a:t>indem</a:t>
            </a:r>
            <a:r>
              <a:rPr sz="1050" spc="-20" dirty="0">
                <a:latin typeface="Tahoma"/>
                <a:cs typeface="Tahoma"/>
              </a:rPr>
              <a:t> </a:t>
            </a:r>
            <a:r>
              <a:rPr sz="1050" dirty="0">
                <a:latin typeface="Tahoma"/>
                <a:cs typeface="Tahoma"/>
              </a:rPr>
              <a:t>sie</a:t>
            </a:r>
            <a:r>
              <a:rPr sz="1050" spc="-25" dirty="0">
                <a:latin typeface="Tahoma"/>
                <a:cs typeface="Tahoma"/>
              </a:rPr>
              <a:t> </a:t>
            </a:r>
            <a:r>
              <a:rPr sz="1050" dirty="0">
                <a:latin typeface="Tahoma"/>
                <a:cs typeface="Tahoma"/>
              </a:rPr>
              <a:t>z.</a:t>
            </a:r>
            <a:r>
              <a:rPr sz="1050" spc="-15" dirty="0">
                <a:latin typeface="Tahoma"/>
                <a:cs typeface="Tahoma"/>
              </a:rPr>
              <a:t> </a:t>
            </a:r>
            <a:r>
              <a:rPr sz="1050" dirty="0">
                <a:latin typeface="Tahoma"/>
                <a:cs typeface="Tahoma"/>
              </a:rPr>
              <a:t>B.</a:t>
            </a:r>
            <a:r>
              <a:rPr sz="1050" spc="-20" dirty="0">
                <a:latin typeface="Tahoma"/>
                <a:cs typeface="Tahoma"/>
              </a:rPr>
              <a:t> </a:t>
            </a:r>
            <a:r>
              <a:rPr sz="1050" dirty="0">
                <a:latin typeface="Arial Black"/>
                <a:cs typeface="Arial Black"/>
              </a:rPr>
              <a:t>Überschriften,</a:t>
            </a:r>
            <a:r>
              <a:rPr sz="1050" spc="-25" dirty="0">
                <a:latin typeface="Arial Black"/>
                <a:cs typeface="Arial Black"/>
              </a:rPr>
              <a:t> </a:t>
            </a:r>
            <a:r>
              <a:rPr sz="1050" dirty="0">
                <a:latin typeface="Arial Black"/>
                <a:cs typeface="Arial Black"/>
              </a:rPr>
              <a:t>Listen,</a:t>
            </a:r>
            <a:r>
              <a:rPr sz="1050" spc="-20" dirty="0">
                <a:latin typeface="Arial Black"/>
                <a:cs typeface="Arial Black"/>
              </a:rPr>
              <a:t> </a:t>
            </a:r>
            <a:r>
              <a:rPr sz="1050" dirty="0">
                <a:latin typeface="Arial Black"/>
                <a:cs typeface="Arial Black"/>
              </a:rPr>
              <a:t>Tabellen,</a:t>
            </a:r>
            <a:r>
              <a:rPr sz="1050" spc="-25" dirty="0">
                <a:latin typeface="Arial Black"/>
                <a:cs typeface="Arial Black"/>
              </a:rPr>
              <a:t> </a:t>
            </a:r>
            <a:r>
              <a:rPr sz="1050" dirty="0">
                <a:latin typeface="Arial Black"/>
                <a:cs typeface="Arial Black"/>
              </a:rPr>
              <a:t>Bilder</a:t>
            </a:r>
            <a:r>
              <a:rPr sz="1050" spc="-25" dirty="0">
                <a:latin typeface="Arial Black"/>
                <a:cs typeface="Arial Black"/>
              </a:rPr>
              <a:t> </a:t>
            </a:r>
            <a:r>
              <a:rPr sz="1050" spc="-20" dirty="0">
                <a:latin typeface="Arial Black"/>
                <a:cs typeface="Arial Black"/>
              </a:rPr>
              <a:t>(mit </a:t>
            </a:r>
            <a:r>
              <a:rPr sz="1050" spc="-10" dirty="0">
                <a:latin typeface="Arial Black"/>
                <a:cs typeface="Arial Black"/>
              </a:rPr>
              <a:t>A</a:t>
            </a:r>
            <a:r>
              <a:rPr lang="de-DE" sz="1050" spc="-10" dirty="0">
                <a:latin typeface="Arial Black"/>
                <a:cs typeface="Arial Black"/>
              </a:rPr>
              <a:t>LT</a:t>
            </a:r>
            <a:r>
              <a:rPr sz="1050" spc="-10" dirty="0">
                <a:latin typeface="Arial Black"/>
                <a:cs typeface="Arial Black"/>
              </a:rPr>
              <a:t>-</a:t>
            </a:r>
            <a:r>
              <a:rPr sz="1050" dirty="0">
                <a:latin typeface="Arial Black"/>
                <a:cs typeface="Arial Black"/>
              </a:rPr>
              <a:t>Texten)</a:t>
            </a:r>
            <a:r>
              <a:rPr sz="1050" spc="-45" dirty="0">
                <a:latin typeface="Arial Black"/>
                <a:cs typeface="Arial Black"/>
              </a:rPr>
              <a:t> </a:t>
            </a:r>
            <a:r>
              <a:rPr sz="1050" dirty="0">
                <a:latin typeface="Arial Black"/>
                <a:cs typeface="Arial Black"/>
              </a:rPr>
              <a:t>oder</a:t>
            </a:r>
            <a:r>
              <a:rPr sz="1050" spc="-40" dirty="0">
                <a:latin typeface="Arial Black"/>
                <a:cs typeface="Arial Black"/>
              </a:rPr>
              <a:t> </a:t>
            </a:r>
            <a:r>
              <a:rPr sz="1050" dirty="0">
                <a:latin typeface="Arial Black"/>
                <a:cs typeface="Arial Black"/>
              </a:rPr>
              <a:t>interaktive</a:t>
            </a:r>
            <a:r>
              <a:rPr sz="1050" spc="-45" dirty="0">
                <a:latin typeface="Arial Black"/>
                <a:cs typeface="Arial Black"/>
              </a:rPr>
              <a:t> </a:t>
            </a:r>
            <a:r>
              <a:rPr sz="1050" dirty="0">
                <a:latin typeface="Arial Black"/>
                <a:cs typeface="Arial Black"/>
              </a:rPr>
              <a:t>Elemente</a:t>
            </a:r>
            <a:r>
              <a:rPr sz="1050" spc="-45" dirty="0">
                <a:latin typeface="Arial Black"/>
                <a:cs typeface="Arial Black"/>
              </a:rPr>
              <a:t> </a:t>
            </a:r>
            <a:r>
              <a:rPr sz="1050" spc="-10" dirty="0">
                <a:latin typeface="Tahoma"/>
                <a:cs typeface="Tahoma"/>
              </a:rPr>
              <a:t>kennzeichnen</a:t>
            </a:r>
            <a:r>
              <a:rPr lang="de-DE" sz="1050" spc="-10" dirty="0">
                <a:latin typeface="Tahoma"/>
                <a:cs typeface="Tahoma"/>
              </a:rPr>
              <a:t>.</a:t>
            </a:r>
            <a:endParaRPr sz="1050" dirty="0">
              <a:latin typeface="Tahoma"/>
              <a:cs typeface="Tahoma"/>
            </a:endParaRPr>
          </a:p>
        </p:txBody>
      </p:sp>
      <p:sp>
        <p:nvSpPr>
          <p:cNvPr id="16" name="object 16"/>
          <p:cNvSpPr txBox="1">
            <a:spLocks noGrp="1"/>
          </p:cNvSpPr>
          <p:nvPr>
            <p:ph type="title"/>
          </p:nvPr>
        </p:nvSpPr>
        <p:spPr>
          <a:xfrm>
            <a:off x="586231" y="2599436"/>
            <a:ext cx="7927340" cy="1069340"/>
          </a:xfrm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3335" marR="5080" indent="-1270">
              <a:lnSpc>
                <a:spcPts val="4200"/>
              </a:lnSpc>
              <a:spcBef>
                <a:spcPts val="15"/>
              </a:spcBef>
            </a:pPr>
            <a:r>
              <a:rPr spc="235" dirty="0">
                <a:solidFill>
                  <a:srgbClr val="3E3BCF"/>
                </a:solidFill>
                <a:latin typeface="Book Antiqua"/>
                <a:cs typeface="Book Antiqua"/>
              </a:rPr>
              <a:t>Arbeiten</a:t>
            </a:r>
            <a:r>
              <a:rPr spc="135" dirty="0">
                <a:solidFill>
                  <a:srgbClr val="3E3BCF"/>
                </a:solidFill>
                <a:latin typeface="Book Antiqua"/>
                <a:cs typeface="Book Antiqua"/>
              </a:rPr>
              <a:t> </a:t>
            </a:r>
            <a:r>
              <a:rPr spc="235" dirty="0">
                <a:solidFill>
                  <a:srgbClr val="3E3BCF"/>
                </a:solidFill>
                <a:latin typeface="Book Antiqua"/>
                <a:cs typeface="Book Antiqua"/>
              </a:rPr>
              <a:t>mit</a:t>
            </a:r>
            <a:r>
              <a:rPr spc="135" dirty="0">
                <a:solidFill>
                  <a:srgbClr val="3E3BCF"/>
                </a:solidFill>
                <a:latin typeface="Book Antiqua"/>
                <a:cs typeface="Book Antiqua"/>
              </a:rPr>
              <a:t> </a:t>
            </a:r>
            <a:r>
              <a:rPr spc="245" dirty="0">
                <a:solidFill>
                  <a:srgbClr val="3E3BCF"/>
                </a:solidFill>
                <a:latin typeface="Book Antiqua"/>
                <a:cs typeface="Book Antiqua"/>
              </a:rPr>
              <a:t>PDFs:</a:t>
            </a:r>
            <a:r>
              <a:rPr spc="135" dirty="0">
                <a:solidFill>
                  <a:srgbClr val="3E3BCF"/>
                </a:solidFill>
                <a:latin typeface="Book Antiqua"/>
                <a:cs typeface="Book Antiqua"/>
              </a:rPr>
              <a:t> </a:t>
            </a:r>
            <a:r>
              <a:rPr spc="229" dirty="0">
                <a:solidFill>
                  <a:srgbClr val="3E3BCF"/>
                </a:solidFill>
                <a:latin typeface="Book Antiqua"/>
                <a:cs typeface="Book Antiqua"/>
              </a:rPr>
              <a:t>Bearbeitung</a:t>
            </a:r>
            <a:r>
              <a:rPr spc="130" dirty="0">
                <a:solidFill>
                  <a:srgbClr val="3E3BCF"/>
                </a:solidFill>
                <a:latin typeface="Book Antiqua"/>
                <a:cs typeface="Book Antiqua"/>
              </a:rPr>
              <a:t> </a:t>
            </a:r>
            <a:r>
              <a:rPr spc="254" dirty="0">
                <a:solidFill>
                  <a:srgbClr val="3E3BCF"/>
                </a:solidFill>
                <a:latin typeface="Book Antiqua"/>
                <a:cs typeface="Book Antiqua"/>
              </a:rPr>
              <a:t>und </a:t>
            </a:r>
            <a:r>
              <a:rPr spc="175" dirty="0">
                <a:solidFill>
                  <a:srgbClr val="3E3BCF"/>
                </a:solidFill>
                <a:latin typeface="Book Antiqua"/>
                <a:cs typeface="Book Antiqua"/>
              </a:rPr>
              <a:t>Barrierefreiheit</a:t>
            </a:r>
          </a:p>
        </p:txBody>
      </p:sp>
      <p:sp>
        <p:nvSpPr>
          <p:cNvPr id="17" name="object 17"/>
          <p:cNvSpPr txBox="1"/>
          <p:nvPr/>
        </p:nvSpPr>
        <p:spPr>
          <a:xfrm>
            <a:off x="1701800" y="4765802"/>
            <a:ext cx="6212205" cy="63222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50" spc="145" dirty="0">
                <a:solidFill>
                  <a:srgbClr val="484858"/>
                </a:solidFill>
                <a:latin typeface="Book Antiqua"/>
                <a:cs typeface="Book Antiqua"/>
              </a:rPr>
              <a:t>PDF</a:t>
            </a:r>
            <a:r>
              <a:rPr sz="1650" spc="100" dirty="0">
                <a:solidFill>
                  <a:srgbClr val="484858"/>
                </a:solidFill>
                <a:latin typeface="Book Antiqua"/>
                <a:cs typeface="Book Antiqua"/>
              </a:rPr>
              <a:t> </a:t>
            </a:r>
            <a:r>
              <a:rPr sz="1650" spc="130" dirty="0">
                <a:solidFill>
                  <a:srgbClr val="484858"/>
                </a:solidFill>
                <a:latin typeface="Book Antiqua"/>
                <a:cs typeface="Book Antiqua"/>
              </a:rPr>
              <a:t>öffnen</a:t>
            </a:r>
            <a:endParaRPr sz="1650" dirty="0">
              <a:latin typeface="Book Antiqua"/>
              <a:cs typeface="Book Antiqua"/>
            </a:endParaRPr>
          </a:p>
          <a:p>
            <a:pPr marL="12700">
              <a:spcBef>
                <a:spcPts val="1170"/>
              </a:spcBef>
            </a:pP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Öffnen</a:t>
            </a:r>
            <a:r>
              <a:rPr sz="1350" spc="6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Sie</a:t>
            </a:r>
            <a:r>
              <a:rPr sz="1350" spc="7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die</a:t>
            </a:r>
            <a:r>
              <a:rPr sz="1350" spc="7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Datei</a:t>
            </a:r>
            <a:r>
              <a:rPr sz="1350" spc="8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lang="de-DE" sz="1400" dirty="0">
                <a:latin typeface="Tahoma"/>
                <a:cs typeface="Tahoma"/>
              </a:rPr>
              <a:t>„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Cui</a:t>
            </a:r>
            <a:r>
              <a:rPr sz="1350" spc="7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bono?</a:t>
            </a:r>
            <a:r>
              <a:rPr sz="1350" spc="7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Zum</a:t>
            </a:r>
            <a:r>
              <a:rPr sz="1350" spc="6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Für</a:t>
            </a:r>
            <a:r>
              <a:rPr sz="1350" spc="7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und</a:t>
            </a:r>
            <a:r>
              <a:rPr sz="1350" spc="6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Wider</a:t>
            </a:r>
            <a:r>
              <a:rPr sz="1350" spc="7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von</a:t>
            </a:r>
            <a:r>
              <a:rPr sz="1350" spc="7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Robotik</a:t>
            </a:r>
            <a:r>
              <a:rPr sz="1350" spc="8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in</a:t>
            </a:r>
            <a:r>
              <a:rPr sz="1350" spc="7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der</a:t>
            </a:r>
            <a:r>
              <a:rPr sz="1350" spc="7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spc="-10" dirty="0">
                <a:solidFill>
                  <a:srgbClr val="484858"/>
                </a:solidFill>
                <a:latin typeface="Tahoma"/>
                <a:cs typeface="Tahoma"/>
              </a:rPr>
              <a:t>Pflege</a:t>
            </a:r>
            <a:r>
              <a:rPr lang="de-DE" sz="1400" dirty="0">
                <a:latin typeface="Tahoma"/>
                <a:cs typeface="Tahoma"/>
              </a:rPr>
              <a:t>“</a:t>
            </a:r>
            <a:r>
              <a:rPr sz="1350" spc="-10" dirty="0">
                <a:solidFill>
                  <a:srgbClr val="484858"/>
                </a:solidFill>
                <a:latin typeface="Tahoma"/>
                <a:cs typeface="Tahoma"/>
              </a:rPr>
              <a:t>.</a:t>
            </a:r>
            <a:endParaRPr sz="1350" dirty="0">
              <a:latin typeface="Tahoma"/>
              <a:cs typeface="Tahoma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1701038" y="5794502"/>
            <a:ext cx="8009890" cy="26885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50" spc="135" dirty="0">
                <a:solidFill>
                  <a:srgbClr val="484858"/>
                </a:solidFill>
                <a:latin typeface="Book Antiqua"/>
                <a:cs typeface="Book Antiqua"/>
              </a:rPr>
              <a:t>Anmerkungen</a:t>
            </a:r>
            <a:r>
              <a:rPr sz="1650" spc="225" dirty="0">
                <a:solidFill>
                  <a:srgbClr val="484858"/>
                </a:solidFill>
                <a:latin typeface="Book Antiqua"/>
                <a:cs typeface="Book Antiqua"/>
              </a:rPr>
              <a:t> </a:t>
            </a:r>
            <a:r>
              <a:rPr sz="1650" spc="95" dirty="0">
                <a:solidFill>
                  <a:srgbClr val="484858"/>
                </a:solidFill>
                <a:latin typeface="Book Antiqua"/>
                <a:cs typeface="Book Antiqua"/>
              </a:rPr>
              <a:t>hinzufügen</a:t>
            </a:r>
            <a:endParaRPr sz="1650" dirty="0">
              <a:latin typeface="Book Antiqua"/>
              <a:cs typeface="Book Antiqua"/>
            </a:endParaRPr>
          </a:p>
          <a:p>
            <a:pPr marL="12700">
              <a:lnSpc>
                <a:spcPct val="100000"/>
              </a:lnSpc>
              <a:spcBef>
                <a:spcPts val="1175"/>
              </a:spcBef>
            </a:pP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Markieren</a:t>
            </a:r>
            <a:r>
              <a:rPr sz="1350" spc="19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Sie</a:t>
            </a:r>
            <a:r>
              <a:rPr sz="1350" spc="19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Schlüsselbegriffe</a:t>
            </a:r>
            <a:r>
              <a:rPr sz="1350" spc="19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und</a:t>
            </a:r>
            <a:r>
              <a:rPr sz="1350" spc="20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fügen</a:t>
            </a:r>
            <a:r>
              <a:rPr sz="1350" spc="19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Sie</a:t>
            </a:r>
            <a:r>
              <a:rPr sz="1350" spc="20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Kommentare</a:t>
            </a:r>
            <a:r>
              <a:rPr sz="1350" spc="19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spc="-10" dirty="0">
                <a:solidFill>
                  <a:srgbClr val="484858"/>
                </a:solidFill>
                <a:latin typeface="Tahoma"/>
                <a:cs typeface="Tahoma"/>
              </a:rPr>
              <a:t>hinzu.</a:t>
            </a:r>
            <a:endParaRPr sz="1350" dirty="0">
              <a:latin typeface="Tahoma"/>
              <a:cs typeface="Tahoma"/>
            </a:endParaRPr>
          </a:p>
          <a:p>
            <a:pPr>
              <a:lnSpc>
                <a:spcPct val="100000"/>
              </a:lnSpc>
            </a:pPr>
            <a:endParaRPr sz="1350" dirty="0">
              <a:latin typeface="Tahoma"/>
              <a:cs typeface="Tahoma"/>
            </a:endParaRPr>
          </a:p>
          <a:p>
            <a:pPr>
              <a:lnSpc>
                <a:spcPct val="100000"/>
              </a:lnSpc>
              <a:spcBef>
                <a:spcPts val="65"/>
              </a:spcBef>
            </a:pPr>
            <a:endParaRPr sz="1350" dirty="0">
              <a:latin typeface="Tahoma"/>
              <a:cs typeface="Tahoma"/>
            </a:endParaRPr>
          </a:p>
          <a:p>
            <a:pPr marL="13335">
              <a:lnSpc>
                <a:spcPct val="100000"/>
              </a:lnSpc>
            </a:pPr>
            <a:r>
              <a:rPr sz="1650" spc="120" dirty="0">
                <a:solidFill>
                  <a:srgbClr val="484858"/>
                </a:solidFill>
                <a:latin typeface="Book Antiqua"/>
                <a:cs typeface="Book Antiqua"/>
              </a:rPr>
              <a:t>Metadaten</a:t>
            </a:r>
            <a:r>
              <a:rPr sz="1650" spc="204" dirty="0">
                <a:solidFill>
                  <a:srgbClr val="484858"/>
                </a:solidFill>
                <a:latin typeface="Book Antiqua"/>
                <a:cs typeface="Book Antiqua"/>
              </a:rPr>
              <a:t> </a:t>
            </a:r>
            <a:r>
              <a:rPr sz="1650" spc="140" dirty="0">
                <a:solidFill>
                  <a:srgbClr val="484858"/>
                </a:solidFill>
                <a:latin typeface="Book Antiqua"/>
                <a:cs typeface="Book Antiqua"/>
              </a:rPr>
              <a:t>prüfen</a:t>
            </a:r>
            <a:endParaRPr sz="1650" dirty="0">
              <a:latin typeface="Book Antiqua"/>
              <a:cs typeface="Book Antiqua"/>
            </a:endParaRPr>
          </a:p>
          <a:p>
            <a:pPr marL="13335">
              <a:lnSpc>
                <a:spcPct val="100000"/>
              </a:lnSpc>
              <a:spcBef>
                <a:spcPts val="1175"/>
              </a:spcBef>
            </a:pP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Überprüfen</a:t>
            </a:r>
            <a:r>
              <a:rPr sz="1350" spc="9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und</a:t>
            </a:r>
            <a:r>
              <a:rPr sz="1350" spc="10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ergänzen</a:t>
            </a:r>
            <a:r>
              <a:rPr sz="1350" spc="9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Sie</a:t>
            </a:r>
            <a:r>
              <a:rPr sz="1350" spc="10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die</a:t>
            </a:r>
            <a:r>
              <a:rPr sz="1350" spc="10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Angaben</a:t>
            </a:r>
            <a:r>
              <a:rPr sz="1350" spc="10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zu</a:t>
            </a:r>
            <a:r>
              <a:rPr sz="1350" spc="114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Titel,</a:t>
            </a:r>
            <a:r>
              <a:rPr sz="1350" spc="9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Autor</a:t>
            </a:r>
            <a:r>
              <a:rPr sz="1350" spc="10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und</a:t>
            </a:r>
            <a:r>
              <a:rPr sz="1350" spc="10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Thema</a:t>
            </a:r>
            <a:r>
              <a:rPr sz="1350" spc="9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in</a:t>
            </a:r>
            <a:r>
              <a:rPr sz="1350" spc="10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den</a:t>
            </a:r>
            <a:r>
              <a:rPr sz="1350" spc="11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spc="-10" dirty="0">
                <a:solidFill>
                  <a:srgbClr val="484858"/>
                </a:solidFill>
                <a:latin typeface="Tahoma"/>
                <a:cs typeface="Tahoma"/>
              </a:rPr>
              <a:t>Dokumenteigenschaften.</a:t>
            </a:r>
            <a:endParaRPr sz="1350" dirty="0">
              <a:latin typeface="Tahoma"/>
              <a:cs typeface="Tahoma"/>
            </a:endParaRPr>
          </a:p>
          <a:p>
            <a:pPr>
              <a:lnSpc>
                <a:spcPct val="100000"/>
              </a:lnSpc>
            </a:pPr>
            <a:endParaRPr sz="1350" dirty="0">
              <a:latin typeface="Tahoma"/>
              <a:cs typeface="Tahoma"/>
            </a:endParaRPr>
          </a:p>
          <a:p>
            <a:pPr>
              <a:lnSpc>
                <a:spcPct val="100000"/>
              </a:lnSpc>
              <a:spcBef>
                <a:spcPts val="65"/>
              </a:spcBef>
            </a:pPr>
            <a:endParaRPr sz="1350" dirty="0">
              <a:latin typeface="Tahoma"/>
              <a:cs typeface="Tahoma"/>
            </a:endParaRPr>
          </a:p>
          <a:p>
            <a:pPr marL="13335">
              <a:lnSpc>
                <a:spcPct val="100000"/>
              </a:lnSpc>
            </a:pPr>
            <a:r>
              <a:rPr sz="1650" spc="130" dirty="0">
                <a:solidFill>
                  <a:srgbClr val="484858"/>
                </a:solidFill>
                <a:latin typeface="Book Antiqua"/>
                <a:cs typeface="Book Antiqua"/>
              </a:rPr>
              <a:t>Barrierefreiheit</a:t>
            </a:r>
            <a:r>
              <a:rPr sz="1650" spc="210" dirty="0">
                <a:solidFill>
                  <a:srgbClr val="484858"/>
                </a:solidFill>
                <a:latin typeface="Book Antiqua"/>
                <a:cs typeface="Book Antiqua"/>
              </a:rPr>
              <a:t> </a:t>
            </a:r>
            <a:r>
              <a:rPr sz="1650" spc="130" dirty="0">
                <a:solidFill>
                  <a:srgbClr val="484858"/>
                </a:solidFill>
                <a:latin typeface="Book Antiqua"/>
                <a:cs typeface="Book Antiqua"/>
              </a:rPr>
              <a:t>verbessern</a:t>
            </a:r>
            <a:endParaRPr sz="1650" dirty="0">
              <a:latin typeface="Book Antiqua"/>
              <a:cs typeface="Book Antiqua"/>
            </a:endParaRPr>
          </a:p>
          <a:p>
            <a:pPr marL="13335">
              <a:lnSpc>
                <a:spcPct val="100000"/>
              </a:lnSpc>
              <a:spcBef>
                <a:spcPts val="1170"/>
              </a:spcBef>
            </a:pP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Fügen</a:t>
            </a:r>
            <a:r>
              <a:rPr sz="1350" spc="9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Sie</a:t>
            </a:r>
            <a:r>
              <a:rPr sz="1350" spc="11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Tags*</a:t>
            </a:r>
            <a:r>
              <a:rPr sz="1350" spc="10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hinzu</a:t>
            </a:r>
            <a:r>
              <a:rPr sz="1350" spc="10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und</a:t>
            </a:r>
            <a:r>
              <a:rPr sz="1350" spc="10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strukturieren</a:t>
            </a:r>
            <a:r>
              <a:rPr sz="1350" spc="9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Sie</a:t>
            </a:r>
            <a:r>
              <a:rPr sz="1350" spc="9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das</a:t>
            </a:r>
            <a:r>
              <a:rPr sz="1350" spc="10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Dokument</a:t>
            </a:r>
            <a:r>
              <a:rPr sz="1350" spc="10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spc="-10" dirty="0">
                <a:solidFill>
                  <a:srgbClr val="484858"/>
                </a:solidFill>
                <a:latin typeface="Tahoma"/>
                <a:cs typeface="Tahoma"/>
              </a:rPr>
              <a:t>logisch.</a:t>
            </a:r>
            <a:endParaRPr sz="1350" dirty="0">
              <a:latin typeface="Tahoma"/>
              <a:cs typeface="Tahoma"/>
            </a:endParaRPr>
          </a:p>
        </p:txBody>
      </p:sp>
      <p:pic>
        <p:nvPicPr>
          <p:cNvPr id="19" name="object 19"/>
          <p:cNvPicPr/>
          <p:nvPr/>
        </p:nvPicPr>
        <p:blipFill>
          <a:blip r:embed="rId10" cstate="print"/>
          <a:stretch>
            <a:fillRect/>
          </a:stretch>
        </p:blipFill>
        <p:spPr>
          <a:xfrm>
            <a:off x="0" y="0"/>
            <a:ext cx="11429314" cy="2142489"/>
          </a:xfrm>
          <a:prstGeom prst="rect">
            <a:avLst/>
          </a:prstGeom>
        </p:spPr>
      </p:pic>
      <p:sp>
        <p:nvSpPr>
          <p:cNvPr id="20" name="object 20"/>
          <p:cNvSpPr/>
          <p:nvPr/>
        </p:nvSpPr>
        <p:spPr>
          <a:xfrm>
            <a:off x="600075" y="4607636"/>
            <a:ext cx="857250" cy="4114800"/>
          </a:xfrm>
          <a:custGeom>
            <a:avLst/>
            <a:gdLst/>
            <a:ahLst/>
            <a:cxnLst/>
            <a:rect l="l" t="t" r="r" b="b"/>
            <a:pathLst>
              <a:path w="857250" h="4114800">
                <a:moveTo>
                  <a:pt x="857250" y="3086087"/>
                </a:moveTo>
                <a:lnTo>
                  <a:pt x="428625" y="3257537"/>
                </a:lnTo>
                <a:lnTo>
                  <a:pt x="0" y="3086087"/>
                </a:lnTo>
                <a:lnTo>
                  <a:pt x="0" y="3943337"/>
                </a:lnTo>
                <a:lnTo>
                  <a:pt x="428625" y="4114787"/>
                </a:lnTo>
                <a:lnTo>
                  <a:pt x="857250" y="3943337"/>
                </a:lnTo>
                <a:lnTo>
                  <a:pt x="857250" y="3086087"/>
                </a:lnTo>
                <a:close/>
              </a:path>
              <a:path w="857250" h="4114800">
                <a:moveTo>
                  <a:pt x="857250" y="2057387"/>
                </a:moveTo>
                <a:lnTo>
                  <a:pt x="428625" y="2228837"/>
                </a:lnTo>
                <a:lnTo>
                  <a:pt x="0" y="2057387"/>
                </a:lnTo>
                <a:lnTo>
                  <a:pt x="0" y="2914637"/>
                </a:lnTo>
                <a:lnTo>
                  <a:pt x="428625" y="3086087"/>
                </a:lnTo>
                <a:lnTo>
                  <a:pt x="857250" y="2914637"/>
                </a:lnTo>
                <a:lnTo>
                  <a:pt x="857250" y="2057387"/>
                </a:lnTo>
                <a:close/>
              </a:path>
              <a:path w="857250" h="4114800">
                <a:moveTo>
                  <a:pt x="857250" y="1028687"/>
                </a:moveTo>
                <a:lnTo>
                  <a:pt x="428625" y="1200137"/>
                </a:lnTo>
                <a:lnTo>
                  <a:pt x="0" y="1028687"/>
                </a:lnTo>
                <a:lnTo>
                  <a:pt x="0" y="1885937"/>
                </a:lnTo>
                <a:lnTo>
                  <a:pt x="428625" y="2057387"/>
                </a:lnTo>
                <a:lnTo>
                  <a:pt x="857250" y="1885937"/>
                </a:lnTo>
                <a:lnTo>
                  <a:pt x="857250" y="1028687"/>
                </a:lnTo>
                <a:close/>
              </a:path>
              <a:path w="857250" h="4114800">
                <a:moveTo>
                  <a:pt x="857250" y="0"/>
                </a:moveTo>
                <a:lnTo>
                  <a:pt x="428625" y="171450"/>
                </a:lnTo>
                <a:lnTo>
                  <a:pt x="0" y="0"/>
                </a:lnTo>
                <a:lnTo>
                  <a:pt x="0" y="857237"/>
                </a:lnTo>
                <a:lnTo>
                  <a:pt x="428625" y="1028687"/>
                </a:lnTo>
                <a:lnTo>
                  <a:pt x="857250" y="857237"/>
                </a:lnTo>
                <a:lnTo>
                  <a:pt x="857250" y="0"/>
                </a:lnTo>
                <a:close/>
              </a:path>
            </a:pathLst>
          </a:custGeom>
          <a:solidFill>
            <a:srgbClr val="EAE8F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 txBox="1"/>
          <p:nvPr/>
        </p:nvSpPr>
        <p:spPr>
          <a:xfrm>
            <a:off x="958850" y="4947920"/>
            <a:ext cx="152400" cy="3302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000" spc="-50" dirty="0">
                <a:solidFill>
                  <a:srgbClr val="484858"/>
                </a:solidFill>
                <a:latin typeface="Book Antiqua"/>
                <a:cs typeface="Book Antiqua"/>
              </a:rPr>
              <a:t>1</a:t>
            </a:r>
            <a:endParaRPr sz="2000">
              <a:latin typeface="Book Antiqua"/>
              <a:cs typeface="Book Antiqua"/>
            </a:endParaRPr>
          </a:p>
        </p:txBody>
      </p:sp>
      <p:grpSp>
        <p:nvGrpSpPr>
          <p:cNvPr id="22" name="object 22"/>
          <p:cNvGrpSpPr/>
          <p:nvPr/>
        </p:nvGrpSpPr>
        <p:grpSpPr>
          <a:xfrm>
            <a:off x="953711" y="6065142"/>
            <a:ext cx="148590" cy="2236470"/>
            <a:chOff x="953711" y="6065142"/>
            <a:chExt cx="148590" cy="2236470"/>
          </a:xfrm>
        </p:grpSpPr>
        <p:pic>
          <p:nvPicPr>
            <p:cNvPr id="23" name="object 23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955801" y="6065142"/>
              <a:ext cx="146050" cy="178790"/>
            </a:xfrm>
            <a:prstGeom prst="rect">
              <a:avLst/>
            </a:prstGeom>
          </p:spPr>
        </p:pic>
        <p:pic>
          <p:nvPicPr>
            <p:cNvPr id="24" name="object 24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953786" y="7093844"/>
              <a:ext cx="141249" cy="181267"/>
            </a:xfrm>
            <a:prstGeom prst="rect">
              <a:avLst/>
            </a:prstGeom>
          </p:spPr>
        </p:pic>
        <p:pic>
          <p:nvPicPr>
            <p:cNvPr id="25" name="object 25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953711" y="8123914"/>
              <a:ext cx="143179" cy="177419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-12"/>
            <a:ext cx="11430000" cy="7068184"/>
          </a:xfrm>
          <a:custGeom>
            <a:avLst/>
            <a:gdLst/>
            <a:ahLst/>
            <a:cxnLst/>
            <a:rect l="l" t="t" r="r" b="b"/>
            <a:pathLst>
              <a:path w="11430000" h="7068184">
                <a:moveTo>
                  <a:pt x="11430000" y="0"/>
                </a:moveTo>
                <a:lnTo>
                  <a:pt x="0" y="0"/>
                </a:lnTo>
                <a:lnTo>
                  <a:pt x="0" y="7067562"/>
                </a:lnTo>
                <a:lnTo>
                  <a:pt x="11430000" y="7067562"/>
                </a:lnTo>
                <a:lnTo>
                  <a:pt x="11430000" y="0"/>
                </a:lnTo>
                <a:close/>
              </a:path>
            </a:pathLst>
          </a:custGeom>
          <a:solidFill>
            <a:srgbClr val="FAF9FF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3" name="object 3"/>
          <p:cNvGrpSpPr/>
          <p:nvPr/>
        </p:nvGrpSpPr>
        <p:grpSpPr>
          <a:xfrm>
            <a:off x="4886325" y="1797686"/>
            <a:ext cx="2886075" cy="1800225"/>
            <a:chOff x="4886325" y="1797686"/>
            <a:chExt cx="2886075" cy="1800225"/>
          </a:xfrm>
        </p:grpSpPr>
        <p:sp>
          <p:nvSpPr>
            <p:cNvPr id="4" name="object 4"/>
            <p:cNvSpPr/>
            <p:nvPr/>
          </p:nvSpPr>
          <p:spPr>
            <a:xfrm>
              <a:off x="4886325" y="1797686"/>
              <a:ext cx="2886075" cy="1800225"/>
            </a:xfrm>
            <a:custGeom>
              <a:avLst/>
              <a:gdLst/>
              <a:ahLst/>
              <a:cxnLst/>
              <a:rect l="l" t="t" r="r" b="b"/>
              <a:pathLst>
                <a:path w="2886075" h="1800225">
                  <a:moveTo>
                    <a:pt x="2867482" y="0"/>
                  </a:moveTo>
                  <a:lnTo>
                    <a:pt x="18592" y="0"/>
                  </a:lnTo>
                  <a:lnTo>
                    <a:pt x="15849" y="546"/>
                  </a:lnTo>
                  <a:lnTo>
                    <a:pt x="0" y="18592"/>
                  </a:lnTo>
                  <a:lnTo>
                    <a:pt x="0" y="1781632"/>
                  </a:lnTo>
                  <a:lnTo>
                    <a:pt x="18592" y="1800225"/>
                  </a:lnTo>
                  <a:lnTo>
                    <a:pt x="2867482" y="1800225"/>
                  </a:lnTo>
                  <a:lnTo>
                    <a:pt x="2886075" y="1781632"/>
                  </a:lnTo>
                  <a:lnTo>
                    <a:pt x="2886075" y="18592"/>
                  </a:lnTo>
                  <a:lnTo>
                    <a:pt x="2870225" y="546"/>
                  </a:lnTo>
                  <a:lnTo>
                    <a:pt x="2867482" y="0"/>
                  </a:lnTo>
                  <a:close/>
                </a:path>
              </a:pathLst>
            </a:custGeom>
            <a:solidFill>
              <a:srgbClr val="EAE8F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" name="object 5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062683" y="2290511"/>
              <a:ext cx="1798002" cy="155219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074460" y="2026098"/>
              <a:ext cx="970546" cy="155740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5065563" y="2675344"/>
              <a:ext cx="1801533" cy="166509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5070661" y="2951272"/>
              <a:ext cx="2236901" cy="132854"/>
            </a:xfrm>
            <a:prstGeom prst="rect">
              <a:avLst/>
            </a:prstGeom>
          </p:spPr>
        </p:pic>
        <p:pic>
          <p:nvPicPr>
            <p:cNvPr id="9" name="object 9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5068644" y="3224822"/>
              <a:ext cx="1804207" cy="132854"/>
            </a:xfrm>
            <a:prstGeom prst="rect">
              <a:avLst/>
            </a:prstGeom>
          </p:spPr>
        </p:pic>
      </p:grpSp>
      <p:grpSp>
        <p:nvGrpSpPr>
          <p:cNvPr id="10" name="object 10"/>
          <p:cNvGrpSpPr/>
          <p:nvPr/>
        </p:nvGrpSpPr>
        <p:grpSpPr>
          <a:xfrm>
            <a:off x="7943850" y="1797686"/>
            <a:ext cx="2886075" cy="1800225"/>
            <a:chOff x="7943850" y="1797686"/>
            <a:chExt cx="2886075" cy="1800225"/>
          </a:xfrm>
        </p:grpSpPr>
        <p:sp>
          <p:nvSpPr>
            <p:cNvPr id="11" name="object 11"/>
            <p:cNvSpPr/>
            <p:nvPr/>
          </p:nvSpPr>
          <p:spPr>
            <a:xfrm>
              <a:off x="7943850" y="1797686"/>
              <a:ext cx="2886075" cy="1800225"/>
            </a:xfrm>
            <a:custGeom>
              <a:avLst/>
              <a:gdLst/>
              <a:ahLst/>
              <a:cxnLst/>
              <a:rect l="l" t="t" r="r" b="b"/>
              <a:pathLst>
                <a:path w="2886075" h="1800225">
                  <a:moveTo>
                    <a:pt x="2867482" y="0"/>
                  </a:moveTo>
                  <a:lnTo>
                    <a:pt x="18592" y="0"/>
                  </a:lnTo>
                  <a:lnTo>
                    <a:pt x="15849" y="546"/>
                  </a:lnTo>
                  <a:lnTo>
                    <a:pt x="0" y="18592"/>
                  </a:lnTo>
                  <a:lnTo>
                    <a:pt x="0" y="1781632"/>
                  </a:lnTo>
                  <a:lnTo>
                    <a:pt x="18592" y="1800225"/>
                  </a:lnTo>
                  <a:lnTo>
                    <a:pt x="2867482" y="1800225"/>
                  </a:lnTo>
                  <a:lnTo>
                    <a:pt x="2886074" y="1781632"/>
                  </a:lnTo>
                  <a:lnTo>
                    <a:pt x="2886074" y="18592"/>
                  </a:lnTo>
                  <a:lnTo>
                    <a:pt x="2870225" y="546"/>
                  </a:lnTo>
                  <a:lnTo>
                    <a:pt x="2867482" y="0"/>
                  </a:lnTo>
                  <a:close/>
                </a:path>
              </a:pathLst>
            </a:custGeom>
            <a:solidFill>
              <a:srgbClr val="EAE8F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2" name="object 12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8130186" y="2026098"/>
              <a:ext cx="2192896" cy="211594"/>
            </a:xfrm>
            <a:prstGeom prst="rect">
              <a:avLst/>
            </a:prstGeom>
          </p:spPr>
        </p:pic>
        <p:pic>
          <p:nvPicPr>
            <p:cNvPr id="13" name="object 13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8128441" y="2387315"/>
              <a:ext cx="2127885" cy="133692"/>
            </a:xfrm>
            <a:prstGeom prst="rect">
              <a:avLst/>
            </a:prstGeom>
          </p:spPr>
        </p:pic>
        <p:pic>
          <p:nvPicPr>
            <p:cNvPr id="14" name="object 14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8128449" y="2681511"/>
              <a:ext cx="1465541" cy="165684"/>
            </a:xfrm>
            <a:prstGeom prst="rect">
              <a:avLst/>
            </a:prstGeom>
          </p:spPr>
        </p:pic>
      </p:grpSp>
      <p:sp>
        <p:nvSpPr>
          <p:cNvPr id="15" name="object 15"/>
          <p:cNvSpPr txBox="1"/>
          <p:nvPr/>
        </p:nvSpPr>
        <p:spPr>
          <a:xfrm>
            <a:off x="8101838" y="2903474"/>
            <a:ext cx="2343785" cy="2311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Lehrmaterialien</a:t>
            </a:r>
            <a:r>
              <a:rPr sz="1350" spc="30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und</a:t>
            </a:r>
            <a:r>
              <a:rPr sz="1350" spc="30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spc="-10" dirty="0">
                <a:solidFill>
                  <a:srgbClr val="484858"/>
                </a:solidFill>
                <a:latin typeface="Tahoma"/>
                <a:cs typeface="Tahoma"/>
              </a:rPr>
              <a:t>Skripten.</a:t>
            </a:r>
            <a:endParaRPr sz="1350">
              <a:latin typeface="Tahoma"/>
              <a:cs typeface="Tahoma"/>
            </a:endParaRPr>
          </a:p>
        </p:txBody>
      </p:sp>
      <p:grpSp>
        <p:nvGrpSpPr>
          <p:cNvPr id="16" name="object 16"/>
          <p:cNvGrpSpPr/>
          <p:nvPr/>
        </p:nvGrpSpPr>
        <p:grpSpPr>
          <a:xfrm>
            <a:off x="4886325" y="3769361"/>
            <a:ext cx="2886075" cy="1809750"/>
            <a:chOff x="4886325" y="3769361"/>
            <a:chExt cx="2886075" cy="1809750"/>
          </a:xfrm>
        </p:grpSpPr>
        <p:sp>
          <p:nvSpPr>
            <p:cNvPr id="17" name="object 17"/>
            <p:cNvSpPr/>
            <p:nvPr/>
          </p:nvSpPr>
          <p:spPr>
            <a:xfrm>
              <a:off x="4886325" y="3769361"/>
              <a:ext cx="2886075" cy="1809750"/>
            </a:xfrm>
            <a:custGeom>
              <a:avLst/>
              <a:gdLst/>
              <a:ahLst/>
              <a:cxnLst/>
              <a:rect l="l" t="t" r="r" b="b"/>
              <a:pathLst>
                <a:path w="2886075" h="1809750">
                  <a:moveTo>
                    <a:pt x="2867482" y="0"/>
                  </a:moveTo>
                  <a:lnTo>
                    <a:pt x="18592" y="0"/>
                  </a:lnTo>
                  <a:lnTo>
                    <a:pt x="15849" y="546"/>
                  </a:lnTo>
                  <a:lnTo>
                    <a:pt x="0" y="18592"/>
                  </a:lnTo>
                  <a:lnTo>
                    <a:pt x="0" y="1791157"/>
                  </a:lnTo>
                  <a:lnTo>
                    <a:pt x="18592" y="1809750"/>
                  </a:lnTo>
                  <a:lnTo>
                    <a:pt x="2867482" y="1809750"/>
                  </a:lnTo>
                  <a:lnTo>
                    <a:pt x="2886075" y="1791157"/>
                  </a:lnTo>
                  <a:lnTo>
                    <a:pt x="2886075" y="18592"/>
                  </a:lnTo>
                  <a:lnTo>
                    <a:pt x="2870225" y="546"/>
                  </a:lnTo>
                  <a:lnTo>
                    <a:pt x="2867482" y="0"/>
                  </a:lnTo>
                  <a:close/>
                </a:path>
              </a:pathLst>
            </a:custGeom>
            <a:solidFill>
              <a:srgbClr val="EAE8F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8" name="object 18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5073745" y="3998154"/>
              <a:ext cx="911694" cy="208838"/>
            </a:xfrm>
            <a:prstGeom prst="rect">
              <a:avLst/>
            </a:prstGeom>
          </p:spPr>
        </p:pic>
        <p:pic>
          <p:nvPicPr>
            <p:cNvPr id="19" name="object 19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5062689" y="4280306"/>
              <a:ext cx="1570863" cy="148158"/>
            </a:xfrm>
            <a:prstGeom prst="rect">
              <a:avLst/>
            </a:prstGeom>
          </p:spPr>
        </p:pic>
        <p:pic>
          <p:nvPicPr>
            <p:cNvPr id="20" name="object 20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5063199" y="4647402"/>
              <a:ext cx="1612010" cy="166509"/>
            </a:xfrm>
            <a:prstGeom prst="rect">
              <a:avLst/>
            </a:prstGeom>
          </p:spPr>
        </p:pic>
        <p:pic>
          <p:nvPicPr>
            <p:cNvPr id="21" name="object 21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5056686" y="4923317"/>
              <a:ext cx="2061832" cy="165684"/>
            </a:xfrm>
            <a:prstGeom prst="rect">
              <a:avLst/>
            </a:prstGeom>
          </p:spPr>
        </p:pic>
        <p:pic>
          <p:nvPicPr>
            <p:cNvPr id="22" name="object 22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5068557" y="5171960"/>
              <a:ext cx="1625981" cy="192112"/>
            </a:xfrm>
            <a:prstGeom prst="rect">
              <a:avLst/>
            </a:prstGeom>
          </p:spPr>
        </p:pic>
      </p:grpSp>
      <p:grpSp>
        <p:nvGrpSpPr>
          <p:cNvPr id="23" name="object 23"/>
          <p:cNvGrpSpPr/>
          <p:nvPr/>
        </p:nvGrpSpPr>
        <p:grpSpPr>
          <a:xfrm>
            <a:off x="7943850" y="3769361"/>
            <a:ext cx="2886075" cy="1809750"/>
            <a:chOff x="7943850" y="3769361"/>
            <a:chExt cx="2886075" cy="1809750"/>
          </a:xfrm>
        </p:grpSpPr>
        <p:sp>
          <p:nvSpPr>
            <p:cNvPr id="24" name="object 24"/>
            <p:cNvSpPr/>
            <p:nvPr/>
          </p:nvSpPr>
          <p:spPr>
            <a:xfrm>
              <a:off x="7943850" y="3769361"/>
              <a:ext cx="2886075" cy="1809750"/>
            </a:xfrm>
            <a:custGeom>
              <a:avLst/>
              <a:gdLst/>
              <a:ahLst/>
              <a:cxnLst/>
              <a:rect l="l" t="t" r="r" b="b"/>
              <a:pathLst>
                <a:path w="2886075" h="1809750">
                  <a:moveTo>
                    <a:pt x="2867482" y="0"/>
                  </a:moveTo>
                  <a:lnTo>
                    <a:pt x="18592" y="0"/>
                  </a:lnTo>
                  <a:lnTo>
                    <a:pt x="15849" y="546"/>
                  </a:lnTo>
                  <a:lnTo>
                    <a:pt x="0" y="18592"/>
                  </a:lnTo>
                  <a:lnTo>
                    <a:pt x="0" y="1791157"/>
                  </a:lnTo>
                  <a:lnTo>
                    <a:pt x="18592" y="1809750"/>
                  </a:lnTo>
                  <a:lnTo>
                    <a:pt x="2867482" y="1809750"/>
                  </a:lnTo>
                  <a:lnTo>
                    <a:pt x="2886074" y="1791157"/>
                  </a:lnTo>
                  <a:lnTo>
                    <a:pt x="2886074" y="18592"/>
                  </a:lnTo>
                  <a:lnTo>
                    <a:pt x="2870225" y="546"/>
                  </a:lnTo>
                  <a:lnTo>
                    <a:pt x="2867482" y="0"/>
                  </a:lnTo>
                  <a:close/>
                </a:path>
              </a:pathLst>
            </a:custGeom>
            <a:solidFill>
              <a:srgbClr val="EAE8F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5" name="object 25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8120611" y="4359364"/>
              <a:ext cx="2237066" cy="166509"/>
            </a:xfrm>
            <a:prstGeom prst="rect">
              <a:avLst/>
            </a:prstGeom>
          </p:spPr>
        </p:pic>
        <p:pic>
          <p:nvPicPr>
            <p:cNvPr id="26" name="object 26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8130186" y="3998154"/>
              <a:ext cx="2323071" cy="208838"/>
            </a:xfrm>
            <a:prstGeom prst="rect">
              <a:avLst/>
            </a:prstGeom>
          </p:spPr>
        </p:pic>
        <p:pic>
          <p:nvPicPr>
            <p:cNvPr id="27" name="object 27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8113797" y="4652808"/>
              <a:ext cx="2302548" cy="165684"/>
            </a:xfrm>
            <a:prstGeom prst="rect">
              <a:avLst/>
            </a:prstGeom>
          </p:spPr>
        </p:pic>
        <p:pic>
          <p:nvPicPr>
            <p:cNvPr id="28" name="object 28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8127806" y="4933433"/>
              <a:ext cx="1365554" cy="128079"/>
            </a:xfrm>
            <a:prstGeom prst="rect">
              <a:avLst/>
            </a:prstGeom>
          </p:spPr>
        </p:pic>
      </p:grpSp>
      <p:sp>
        <p:nvSpPr>
          <p:cNvPr id="29" name="object 29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" rIns="0" bIns="0" rtlCol="0">
            <a:spAutoFit/>
          </a:bodyPr>
          <a:lstStyle/>
          <a:p>
            <a:pPr marL="4299585" marR="5080" indent="-635">
              <a:lnSpc>
                <a:spcPts val="4200"/>
              </a:lnSpc>
              <a:spcBef>
                <a:spcPts val="10"/>
              </a:spcBef>
            </a:pPr>
            <a:r>
              <a:rPr spc="305" dirty="0">
                <a:solidFill>
                  <a:srgbClr val="3E3BCF"/>
                </a:solidFill>
                <a:latin typeface="Book Antiqua"/>
                <a:cs typeface="Book Antiqua"/>
              </a:rPr>
              <a:t>Dateiformate</a:t>
            </a:r>
            <a:r>
              <a:rPr spc="-75" dirty="0">
                <a:solidFill>
                  <a:srgbClr val="3E3BCF"/>
                </a:solidFill>
                <a:latin typeface="Book Antiqua"/>
                <a:cs typeface="Book Antiqua"/>
              </a:rPr>
              <a:t> </a:t>
            </a:r>
            <a:r>
              <a:rPr spc="270" dirty="0">
                <a:solidFill>
                  <a:srgbClr val="3E3BCF"/>
                </a:solidFill>
                <a:latin typeface="Book Antiqua"/>
                <a:cs typeface="Book Antiqua"/>
              </a:rPr>
              <a:t>in</a:t>
            </a:r>
            <a:r>
              <a:rPr spc="-70" dirty="0">
                <a:solidFill>
                  <a:srgbClr val="3E3BCF"/>
                </a:solidFill>
                <a:latin typeface="Book Antiqua"/>
                <a:cs typeface="Book Antiqua"/>
              </a:rPr>
              <a:t> </a:t>
            </a:r>
            <a:r>
              <a:rPr spc="305" dirty="0">
                <a:solidFill>
                  <a:srgbClr val="3E3BCF"/>
                </a:solidFill>
                <a:latin typeface="Book Antiqua"/>
                <a:cs typeface="Book Antiqua"/>
              </a:rPr>
              <a:t>der</a:t>
            </a:r>
            <a:r>
              <a:rPr spc="-70" dirty="0">
                <a:solidFill>
                  <a:srgbClr val="3E3BCF"/>
                </a:solidFill>
                <a:latin typeface="Book Antiqua"/>
                <a:cs typeface="Book Antiqua"/>
              </a:rPr>
              <a:t> </a:t>
            </a:r>
            <a:r>
              <a:rPr spc="295" dirty="0">
                <a:solidFill>
                  <a:srgbClr val="3E3BCF"/>
                </a:solidFill>
                <a:latin typeface="Book Antiqua"/>
                <a:cs typeface="Book Antiqua"/>
              </a:rPr>
              <a:t>Lehre </a:t>
            </a:r>
            <a:r>
              <a:rPr spc="250" dirty="0">
                <a:solidFill>
                  <a:srgbClr val="3E3BCF"/>
                </a:solidFill>
                <a:latin typeface="Book Antiqua"/>
                <a:cs typeface="Book Antiqua"/>
              </a:rPr>
              <a:t>reflektieren</a:t>
            </a:r>
          </a:p>
        </p:txBody>
      </p:sp>
      <p:sp>
        <p:nvSpPr>
          <p:cNvPr id="30" name="object 30"/>
          <p:cNvSpPr txBox="1"/>
          <p:nvPr/>
        </p:nvSpPr>
        <p:spPr>
          <a:xfrm>
            <a:off x="4874005" y="5716854"/>
            <a:ext cx="5702935" cy="8509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33700"/>
              </a:lnSpc>
              <a:spcBef>
                <a:spcPts val="100"/>
              </a:spcBef>
            </a:pP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Welches</a:t>
            </a:r>
            <a:r>
              <a:rPr sz="1350" spc="14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Dateiformat</a:t>
            </a:r>
            <a:r>
              <a:rPr sz="1350" spc="15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setzen</a:t>
            </a:r>
            <a:r>
              <a:rPr sz="1350" spc="16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Sie</a:t>
            </a:r>
            <a:r>
              <a:rPr sz="1350" spc="14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bevorzugt</a:t>
            </a:r>
            <a:r>
              <a:rPr sz="1350" spc="15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ein</a:t>
            </a:r>
            <a:r>
              <a:rPr sz="1350" spc="16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und</a:t>
            </a:r>
            <a:r>
              <a:rPr sz="1350" spc="14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warum?</a:t>
            </a:r>
            <a:r>
              <a:rPr sz="1350" spc="15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Erstellen</a:t>
            </a:r>
            <a:r>
              <a:rPr sz="1350" spc="16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spc="-25" dirty="0">
                <a:solidFill>
                  <a:srgbClr val="484858"/>
                </a:solidFill>
                <a:latin typeface="Tahoma"/>
                <a:cs typeface="Tahoma"/>
              </a:rPr>
              <a:t>Sie </a:t>
            </a:r>
            <a:r>
              <a:rPr sz="1350" spc="10" dirty="0">
                <a:solidFill>
                  <a:srgbClr val="484858"/>
                </a:solidFill>
                <a:latin typeface="Tahoma"/>
                <a:cs typeface="Tahoma"/>
              </a:rPr>
              <a:t>eine</a:t>
            </a:r>
            <a:r>
              <a:rPr sz="1350" spc="13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spc="10" dirty="0">
                <a:solidFill>
                  <a:srgbClr val="484858"/>
                </a:solidFill>
                <a:latin typeface="Tahoma"/>
                <a:cs typeface="Tahoma"/>
              </a:rPr>
              <a:t>kurze</a:t>
            </a:r>
            <a:r>
              <a:rPr sz="1350" spc="14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spc="10" dirty="0">
                <a:solidFill>
                  <a:srgbClr val="484858"/>
                </a:solidFill>
                <a:latin typeface="Tahoma"/>
                <a:cs typeface="Tahoma"/>
              </a:rPr>
              <a:t>Übersicht</a:t>
            </a:r>
            <a:r>
              <a:rPr sz="1350" spc="13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spc="10" dirty="0">
                <a:solidFill>
                  <a:srgbClr val="484858"/>
                </a:solidFill>
                <a:latin typeface="Tahoma"/>
                <a:cs typeface="Tahoma"/>
              </a:rPr>
              <a:t>und</a:t>
            </a:r>
            <a:r>
              <a:rPr lang="de-DE" sz="1350" spc="13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lang="de-DE" sz="1350" spc="-10" dirty="0">
                <a:solidFill>
                  <a:srgbClr val="484858"/>
                </a:solidFill>
                <a:latin typeface="Tahoma"/>
                <a:cs typeface="Tahoma"/>
              </a:rPr>
              <a:t>zeigen </a:t>
            </a:r>
            <a:r>
              <a:rPr sz="1350" spc="10" dirty="0">
                <a:solidFill>
                  <a:srgbClr val="484858"/>
                </a:solidFill>
                <a:latin typeface="Tahoma"/>
                <a:cs typeface="Tahoma"/>
              </a:rPr>
              <a:t>Anwendungsgebiete</a:t>
            </a:r>
            <a:r>
              <a:rPr sz="1350" spc="14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spc="10" dirty="0">
                <a:solidFill>
                  <a:srgbClr val="484858"/>
                </a:solidFill>
                <a:latin typeface="Tahoma"/>
                <a:cs typeface="Tahoma"/>
              </a:rPr>
              <a:t>von</a:t>
            </a:r>
            <a:r>
              <a:rPr sz="1350" spc="13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spc="-10" dirty="0">
                <a:solidFill>
                  <a:srgbClr val="484858"/>
                </a:solidFill>
                <a:latin typeface="Tahoma"/>
                <a:cs typeface="Tahoma"/>
              </a:rPr>
              <a:t>verschiedenen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Dateiformaten</a:t>
            </a:r>
            <a:r>
              <a:rPr sz="1350" spc="229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in</a:t>
            </a:r>
            <a:r>
              <a:rPr sz="1350" spc="229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Ihrer</a:t>
            </a:r>
            <a:r>
              <a:rPr sz="1350" spc="23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pädagogischen</a:t>
            </a:r>
            <a:r>
              <a:rPr sz="1350" spc="23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spc="-10" dirty="0">
                <a:solidFill>
                  <a:srgbClr val="484858"/>
                </a:solidFill>
                <a:latin typeface="Tahoma"/>
                <a:cs typeface="Tahoma"/>
              </a:rPr>
              <a:t>Arbeit</a:t>
            </a:r>
            <a:r>
              <a:rPr lang="de-DE" sz="1350" spc="-10" dirty="0">
                <a:solidFill>
                  <a:srgbClr val="484858"/>
                </a:solidFill>
                <a:latin typeface="Tahoma"/>
                <a:cs typeface="Tahoma"/>
              </a:rPr>
              <a:t> auf</a:t>
            </a:r>
            <a:r>
              <a:rPr sz="1350" spc="-10" dirty="0">
                <a:solidFill>
                  <a:srgbClr val="484858"/>
                </a:solidFill>
                <a:latin typeface="Tahoma"/>
                <a:cs typeface="Tahoma"/>
              </a:rPr>
              <a:t>.</a:t>
            </a:r>
            <a:endParaRPr sz="1350" dirty="0">
              <a:latin typeface="Tahoma"/>
              <a:cs typeface="Tahoma"/>
            </a:endParaRPr>
          </a:p>
        </p:txBody>
      </p:sp>
      <p:pic>
        <p:nvPicPr>
          <p:cNvPr id="31" name="object 31"/>
          <p:cNvPicPr/>
          <p:nvPr/>
        </p:nvPicPr>
        <p:blipFill>
          <a:blip r:embed="rId19" cstate="print"/>
          <a:stretch>
            <a:fillRect/>
          </a:stretch>
        </p:blipFill>
        <p:spPr>
          <a:xfrm>
            <a:off x="0" y="0"/>
            <a:ext cx="4286173" cy="7066914"/>
          </a:xfrm>
          <a:prstGeom prst="rect">
            <a:avLst/>
          </a:prstGeom>
        </p:spPr>
      </p:pic>
      <p:pic>
        <p:nvPicPr>
          <p:cNvPr id="32" name="object 32">
            <a:hlinkClick r:id="rId20"/>
          </p:cNvPr>
          <p:cNvPicPr/>
          <p:nvPr/>
        </p:nvPicPr>
        <p:blipFill>
          <a:blip r:embed="rId21" cstate="print"/>
          <a:stretch>
            <a:fillRect/>
          </a:stretch>
        </p:blipFill>
        <p:spPr>
          <a:xfrm>
            <a:off x="9579612" y="6557342"/>
            <a:ext cx="1753867" cy="418945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-12"/>
            <a:ext cx="11430000" cy="6439535"/>
          </a:xfrm>
          <a:custGeom>
            <a:avLst/>
            <a:gdLst/>
            <a:ahLst/>
            <a:cxnLst/>
            <a:rect l="l" t="t" r="r" b="b"/>
            <a:pathLst>
              <a:path w="11430000" h="6439535">
                <a:moveTo>
                  <a:pt x="11430000" y="0"/>
                </a:moveTo>
                <a:lnTo>
                  <a:pt x="0" y="0"/>
                </a:lnTo>
                <a:lnTo>
                  <a:pt x="0" y="6438912"/>
                </a:lnTo>
                <a:lnTo>
                  <a:pt x="11430000" y="6438912"/>
                </a:lnTo>
                <a:lnTo>
                  <a:pt x="11430000" y="0"/>
                </a:lnTo>
                <a:close/>
              </a:path>
            </a:pathLst>
          </a:custGeom>
          <a:solidFill>
            <a:srgbClr val="FAF9FF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66750" y="1294132"/>
            <a:ext cx="294639" cy="428559"/>
          </a:xfrm>
          <a:prstGeom prst="rect">
            <a:avLst/>
          </a:prstGeom>
        </p:spPr>
      </p:pic>
      <p:pic>
        <p:nvPicPr>
          <p:cNvPr id="4" name="object 4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3703954" y="1336675"/>
            <a:ext cx="430528" cy="342480"/>
          </a:xfrm>
          <a:prstGeom prst="rect">
            <a:avLst/>
          </a:prstGeom>
        </p:spPr>
      </p:pic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586994" y="474218"/>
            <a:ext cx="5281295" cy="5359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  <a:tabLst>
                <a:tab pos="2305050" algn="l"/>
                <a:tab pos="3321050" algn="l"/>
              </a:tabLst>
            </a:pPr>
            <a:r>
              <a:rPr spc="140" dirty="0">
                <a:solidFill>
                  <a:srgbClr val="3E3BCF"/>
                </a:solidFill>
                <a:latin typeface="Book Antiqua"/>
                <a:cs typeface="Book Antiqua"/>
              </a:rPr>
              <a:t>Abschluss</a:t>
            </a:r>
            <a:r>
              <a:rPr dirty="0">
                <a:solidFill>
                  <a:srgbClr val="3E3BCF"/>
                </a:solidFill>
                <a:latin typeface="Book Antiqua"/>
                <a:cs typeface="Book Antiqua"/>
              </a:rPr>
              <a:t>	</a:t>
            </a:r>
            <a:r>
              <a:rPr spc="155" dirty="0">
                <a:solidFill>
                  <a:srgbClr val="3E3BCF"/>
                </a:solidFill>
                <a:latin typeface="Book Antiqua"/>
                <a:cs typeface="Book Antiqua"/>
              </a:rPr>
              <a:t>und</a:t>
            </a:r>
            <a:r>
              <a:rPr dirty="0">
                <a:solidFill>
                  <a:srgbClr val="3E3BCF"/>
                </a:solidFill>
                <a:latin typeface="Book Antiqua"/>
                <a:cs typeface="Book Antiqua"/>
              </a:rPr>
              <a:t>	</a:t>
            </a:r>
            <a:r>
              <a:rPr spc="120" dirty="0">
                <a:solidFill>
                  <a:srgbClr val="3E3BCF"/>
                </a:solidFill>
                <a:latin typeface="Book Antiqua"/>
                <a:cs typeface="Book Antiqua"/>
              </a:rPr>
              <a:t>Reflexion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587755" y="1744726"/>
            <a:ext cx="2680335" cy="1580515"/>
          </a:xfrm>
          <a:prstGeom prst="rect">
            <a:avLst/>
          </a:prstGeom>
        </p:spPr>
        <p:txBody>
          <a:bodyPr vert="horz" wrap="square" lIns="0" tIns="149225" rIns="0" bIns="0" rtlCol="0">
            <a:spAutoFit/>
          </a:bodyPr>
          <a:lstStyle/>
          <a:p>
            <a:pPr marL="12700" algn="just">
              <a:lnSpc>
                <a:spcPct val="100000"/>
              </a:lnSpc>
              <a:spcBef>
                <a:spcPts val="1175"/>
              </a:spcBef>
            </a:pPr>
            <a:r>
              <a:rPr sz="1650" dirty="0">
                <a:solidFill>
                  <a:srgbClr val="484858"/>
                </a:solidFill>
                <a:latin typeface="Book Antiqua"/>
                <a:cs typeface="Book Antiqua"/>
              </a:rPr>
              <a:t>Erstellte</a:t>
            </a:r>
            <a:r>
              <a:rPr lang="de-DE" sz="1650" spc="325" dirty="0">
                <a:solidFill>
                  <a:srgbClr val="484858"/>
                </a:solidFill>
                <a:latin typeface="Book Antiqua"/>
                <a:cs typeface="Book Antiqua"/>
              </a:rPr>
              <a:t> </a:t>
            </a:r>
            <a:r>
              <a:rPr sz="1650" spc="-10" dirty="0">
                <a:solidFill>
                  <a:srgbClr val="484858"/>
                </a:solidFill>
                <a:latin typeface="Book Antiqua"/>
                <a:cs typeface="Book Antiqua"/>
              </a:rPr>
              <a:t>Inhalte</a:t>
            </a:r>
            <a:endParaRPr sz="1650" dirty="0">
              <a:latin typeface="Book Antiqua"/>
              <a:cs typeface="Book Antiqua"/>
            </a:endParaRPr>
          </a:p>
          <a:p>
            <a:pPr marL="12700" marR="5080" indent="-635" algn="just">
              <a:lnSpc>
                <a:spcPct val="137500"/>
              </a:lnSpc>
              <a:spcBef>
                <a:spcPts val="275"/>
              </a:spcBef>
            </a:pP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Reflektieren</a:t>
            </a:r>
            <a:r>
              <a:rPr sz="1350" spc="11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Sie</a:t>
            </a:r>
            <a:r>
              <a:rPr sz="1350" spc="10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über</a:t>
            </a:r>
            <a:r>
              <a:rPr sz="1350" spc="10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die</a:t>
            </a:r>
            <a:r>
              <a:rPr sz="1350" spc="114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spc="-10" dirty="0">
                <a:solidFill>
                  <a:srgbClr val="484858"/>
                </a:solidFill>
                <a:latin typeface="Tahoma"/>
                <a:cs typeface="Tahoma"/>
              </a:rPr>
              <a:t>digitalen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Inhalte,</a:t>
            </a:r>
            <a:r>
              <a:rPr sz="1350" spc="8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die</a:t>
            </a:r>
            <a:r>
              <a:rPr sz="1350" spc="8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Sie</a:t>
            </a:r>
            <a:r>
              <a:rPr sz="1350" spc="8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erstellt</a:t>
            </a:r>
            <a:r>
              <a:rPr sz="1350" spc="8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haben</a:t>
            </a:r>
            <a:r>
              <a:rPr sz="1350" spc="8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spc="-25" dirty="0">
                <a:solidFill>
                  <a:srgbClr val="484858"/>
                </a:solidFill>
                <a:latin typeface="Tahoma"/>
                <a:cs typeface="Tahoma"/>
              </a:rPr>
              <a:t>und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erstellen</a:t>
            </a:r>
            <a:r>
              <a:rPr sz="1350" spc="14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Sie</a:t>
            </a:r>
            <a:r>
              <a:rPr sz="1350" spc="14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eine</a:t>
            </a:r>
            <a:r>
              <a:rPr sz="1350" spc="14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kurze</a:t>
            </a:r>
            <a:r>
              <a:rPr sz="1350" spc="14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spc="-10" dirty="0">
                <a:solidFill>
                  <a:srgbClr val="484858"/>
                </a:solidFill>
                <a:latin typeface="Tahoma"/>
                <a:cs typeface="Tahoma"/>
              </a:rPr>
              <a:t>Übersicht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zur</a:t>
            </a:r>
            <a:r>
              <a:rPr sz="1350" spc="10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spc="-10" dirty="0">
                <a:solidFill>
                  <a:srgbClr val="484858"/>
                </a:solidFill>
                <a:latin typeface="Tahoma"/>
                <a:cs typeface="Tahoma"/>
              </a:rPr>
              <a:t>Präsentation.</a:t>
            </a:r>
            <a:endParaRPr sz="1350" dirty="0">
              <a:latin typeface="Tahoma"/>
              <a:cs typeface="Tahoma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3687571" y="1880870"/>
            <a:ext cx="2568575" cy="172338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50" spc="95" dirty="0">
                <a:solidFill>
                  <a:srgbClr val="484858"/>
                </a:solidFill>
                <a:latin typeface="Book Antiqua"/>
                <a:cs typeface="Book Antiqua"/>
              </a:rPr>
              <a:t>Diskussion</a:t>
            </a:r>
            <a:endParaRPr sz="1650">
              <a:latin typeface="Book Antiqua"/>
              <a:cs typeface="Book Antiqua"/>
            </a:endParaRPr>
          </a:p>
          <a:p>
            <a:pPr marL="12700" marR="5080">
              <a:lnSpc>
                <a:spcPct val="133700"/>
              </a:lnSpc>
              <a:spcBef>
                <a:spcPts val="555"/>
              </a:spcBef>
            </a:pP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Diskutieren</a:t>
            </a:r>
            <a:r>
              <a:rPr sz="1350" spc="13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Sie</a:t>
            </a:r>
            <a:r>
              <a:rPr sz="1350" spc="13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mit</a:t>
            </a:r>
            <a:r>
              <a:rPr sz="1350" spc="13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den</a:t>
            </a:r>
            <a:r>
              <a:rPr sz="1350" spc="13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spc="-10" dirty="0">
                <a:solidFill>
                  <a:srgbClr val="484858"/>
                </a:solidFill>
                <a:latin typeface="Tahoma"/>
                <a:cs typeface="Tahoma"/>
              </a:rPr>
              <a:t>anderen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Teilnehmenden</a:t>
            </a:r>
            <a:r>
              <a:rPr sz="1350" spc="26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über</a:t>
            </a:r>
            <a:r>
              <a:rPr sz="1350" spc="27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spc="-25" dirty="0">
                <a:solidFill>
                  <a:srgbClr val="484858"/>
                </a:solidFill>
                <a:latin typeface="Tahoma"/>
                <a:cs typeface="Tahoma"/>
              </a:rPr>
              <a:t>die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Ergebnisse</a:t>
            </a:r>
            <a:r>
              <a:rPr sz="1350" spc="19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und</a:t>
            </a:r>
            <a:r>
              <a:rPr sz="1350" spc="19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darüber,</a:t>
            </a:r>
            <a:r>
              <a:rPr sz="1350" spc="19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spc="-10" dirty="0">
                <a:solidFill>
                  <a:srgbClr val="484858"/>
                </a:solidFill>
                <a:latin typeface="Tahoma"/>
                <a:cs typeface="Tahoma"/>
              </a:rPr>
              <a:t>welche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Auswirkungen</a:t>
            </a:r>
            <a:r>
              <a:rPr sz="1350" spc="204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diese</a:t>
            </a:r>
            <a:r>
              <a:rPr sz="1350" spc="204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auf</a:t>
            </a:r>
            <a:r>
              <a:rPr sz="1350" spc="21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spc="-20" dirty="0">
                <a:solidFill>
                  <a:srgbClr val="484858"/>
                </a:solidFill>
                <a:latin typeface="Tahoma"/>
                <a:cs typeface="Tahoma"/>
              </a:rPr>
              <a:t>Ihre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tägliche</a:t>
            </a:r>
            <a:r>
              <a:rPr sz="1350" spc="17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Arbeit</a:t>
            </a:r>
            <a:r>
              <a:rPr sz="1350" spc="17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haben</a:t>
            </a:r>
            <a:r>
              <a:rPr sz="1350" spc="17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spc="-10" dirty="0">
                <a:solidFill>
                  <a:srgbClr val="484858"/>
                </a:solidFill>
                <a:latin typeface="Tahoma"/>
                <a:cs typeface="Tahoma"/>
              </a:rPr>
              <a:t>werden.</a:t>
            </a:r>
            <a:endParaRPr sz="1350">
              <a:latin typeface="Tahoma"/>
              <a:cs typeface="Tahoma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587575" y="4728464"/>
            <a:ext cx="2721610" cy="87620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50" dirty="0">
                <a:solidFill>
                  <a:srgbClr val="484858"/>
                </a:solidFill>
                <a:latin typeface="Book Antiqua"/>
                <a:cs typeface="Book Antiqua"/>
              </a:rPr>
              <a:t>Zukünftige</a:t>
            </a:r>
            <a:r>
              <a:rPr sz="1650" spc="315" dirty="0">
                <a:solidFill>
                  <a:srgbClr val="484858"/>
                </a:solidFill>
                <a:latin typeface="Book Antiqua"/>
                <a:cs typeface="Book Antiqua"/>
              </a:rPr>
              <a:t> </a:t>
            </a:r>
            <a:r>
              <a:rPr sz="1650" spc="-10" dirty="0">
                <a:solidFill>
                  <a:srgbClr val="484858"/>
                </a:solidFill>
                <a:latin typeface="Book Antiqua"/>
                <a:cs typeface="Book Antiqua"/>
              </a:rPr>
              <a:t>Anwendung</a:t>
            </a:r>
            <a:endParaRPr sz="1650" dirty="0">
              <a:latin typeface="Book Antiqua"/>
              <a:cs typeface="Book Antiqua"/>
            </a:endParaRPr>
          </a:p>
          <a:p>
            <a:pPr marL="12700" marR="5080">
              <a:lnSpc>
                <a:spcPct val="138300"/>
              </a:lnSpc>
              <a:spcBef>
                <a:spcPts val="375"/>
              </a:spcBef>
            </a:pP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Planen</a:t>
            </a:r>
            <a:r>
              <a:rPr sz="1350" spc="6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Sie,</a:t>
            </a:r>
            <a:r>
              <a:rPr sz="1350" spc="5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wie</a:t>
            </a:r>
            <a:r>
              <a:rPr sz="1350" spc="6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Sie</a:t>
            </a:r>
            <a:r>
              <a:rPr sz="1350" spc="6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das</a:t>
            </a:r>
            <a:r>
              <a:rPr sz="1350" spc="5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Gelernte</a:t>
            </a:r>
            <a:r>
              <a:rPr sz="1350" spc="6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spc="-25" dirty="0">
                <a:solidFill>
                  <a:srgbClr val="484858"/>
                </a:solidFill>
                <a:latin typeface="Tahoma"/>
                <a:cs typeface="Tahoma"/>
              </a:rPr>
              <a:t>in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Ihrer</a:t>
            </a:r>
            <a:r>
              <a:rPr sz="1350" spc="17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Lehre</a:t>
            </a:r>
            <a:r>
              <a:rPr sz="1350" spc="17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einsetzen</a:t>
            </a:r>
            <a:r>
              <a:rPr sz="1350" spc="17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spc="-10" dirty="0">
                <a:solidFill>
                  <a:srgbClr val="484858"/>
                </a:solidFill>
                <a:latin typeface="Tahoma"/>
                <a:cs typeface="Tahoma"/>
              </a:rPr>
              <a:t>wollen.</a:t>
            </a:r>
            <a:endParaRPr sz="1350" dirty="0">
              <a:latin typeface="Tahoma"/>
              <a:cs typeface="Tahoma"/>
            </a:endParaRPr>
          </a:p>
        </p:txBody>
      </p:sp>
      <p:pic>
        <p:nvPicPr>
          <p:cNvPr id="9" name="object 9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600075" y="4141470"/>
            <a:ext cx="428624" cy="428244"/>
          </a:xfrm>
          <a:prstGeom prst="rect">
            <a:avLst/>
          </a:prstGeom>
        </p:spPr>
      </p:pic>
      <p:grpSp>
        <p:nvGrpSpPr>
          <p:cNvPr id="10" name="object 10"/>
          <p:cNvGrpSpPr/>
          <p:nvPr/>
        </p:nvGrpSpPr>
        <p:grpSpPr>
          <a:xfrm>
            <a:off x="7143750" y="0"/>
            <a:ext cx="4286250" cy="6438900"/>
            <a:chOff x="7143750" y="0"/>
            <a:chExt cx="4286250" cy="6438900"/>
          </a:xfrm>
        </p:grpSpPr>
        <p:pic>
          <p:nvPicPr>
            <p:cNvPr id="11" name="object 11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7143750" y="0"/>
              <a:ext cx="4286249" cy="6438644"/>
            </a:xfrm>
            <a:prstGeom prst="rect">
              <a:avLst/>
            </a:prstGeom>
          </p:spPr>
        </p:pic>
        <p:pic>
          <p:nvPicPr>
            <p:cNvPr id="12" name="object 12">
              <a:hlinkClick r:id="rId6"/>
            </p:cNvPr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9580245" y="5925820"/>
              <a:ext cx="1754492" cy="419099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989813" y="981709"/>
            <a:ext cx="5583555" cy="3285633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algn="just">
              <a:spcBef>
                <a:spcPts val="95"/>
              </a:spcBef>
            </a:pPr>
            <a:r>
              <a:rPr sz="1100" b="1" spc="-10" dirty="0">
                <a:latin typeface="Arial"/>
                <a:cs typeface="Arial"/>
              </a:rPr>
              <a:t>Fallbeschreibung:</a:t>
            </a:r>
            <a:r>
              <a:rPr sz="1100" b="1" spc="-20" dirty="0">
                <a:latin typeface="Arial"/>
                <a:cs typeface="Arial"/>
              </a:rPr>
              <a:t> </a:t>
            </a:r>
            <a:r>
              <a:rPr lang="de-DE" sz="1100" b="1" dirty="0">
                <a:latin typeface="Arial"/>
                <a:cs typeface="Arial"/>
              </a:rPr>
              <a:t>„</a:t>
            </a:r>
            <a:r>
              <a:rPr sz="1100" b="1" spc="-10" dirty="0">
                <a:latin typeface="Arial"/>
                <a:cs typeface="Arial"/>
              </a:rPr>
              <a:t>Digitale</a:t>
            </a:r>
            <a:r>
              <a:rPr sz="1100" b="1" spc="-15" dirty="0">
                <a:latin typeface="Arial"/>
                <a:cs typeface="Arial"/>
              </a:rPr>
              <a:t> </a:t>
            </a:r>
            <a:r>
              <a:rPr sz="1100" b="1" spc="-10" dirty="0">
                <a:latin typeface="Arial"/>
                <a:cs typeface="Arial"/>
              </a:rPr>
              <a:t>Problemlösung</a:t>
            </a:r>
            <a:r>
              <a:rPr sz="1100" b="1" spc="-15" dirty="0">
                <a:latin typeface="Arial"/>
                <a:cs typeface="Arial"/>
              </a:rPr>
              <a:t> </a:t>
            </a:r>
            <a:r>
              <a:rPr sz="1100" b="1" spc="-10" dirty="0">
                <a:latin typeface="Arial"/>
                <a:cs typeface="Arial"/>
              </a:rPr>
              <a:t>und</a:t>
            </a:r>
            <a:r>
              <a:rPr sz="1100" b="1" spc="-15" dirty="0">
                <a:latin typeface="Arial"/>
                <a:cs typeface="Arial"/>
              </a:rPr>
              <a:t> </a:t>
            </a:r>
            <a:r>
              <a:rPr sz="1100" b="1" spc="-10" dirty="0">
                <a:latin typeface="Arial"/>
                <a:cs typeface="Arial"/>
              </a:rPr>
              <a:t>Kompetenz</a:t>
            </a:r>
            <a:r>
              <a:rPr lang="de-DE" sz="1100" b="1" dirty="0">
                <a:latin typeface="Arial"/>
                <a:cs typeface="Arial"/>
              </a:rPr>
              <a:t>“</a:t>
            </a:r>
            <a:r>
              <a:rPr lang="de-DE" sz="1100" dirty="0">
                <a:effectLst/>
              </a:rPr>
              <a:t> </a:t>
            </a:r>
            <a:endParaRPr sz="1100" dirty="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200"/>
              </a:spcBef>
            </a:pPr>
            <a:endParaRPr sz="1100" dirty="0">
              <a:latin typeface="Arial"/>
              <a:cs typeface="Arial"/>
            </a:endParaRPr>
          </a:p>
          <a:p>
            <a:pPr marL="12700" marR="5715" algn="just">
              <a:lnSpc>
                <a:spcPct val="110100"/>
              </a:lnSpc>
            </a:pPr>
            <a:r>
              <a:rPr sz="1100" dirty="0">
                <a:latin typeface="Arial"/>
                <a:cs typeface="Arial"/>
              </a:rPr>
              <a:t>Während</a:t>
            </a:r>
            <a:r>
              <a:rPr sz="1100" spc="31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eines</a:t>
            </a:r>
            <a:r>
              <a:rPr sz="1100" spc="3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digitalen</a:t>
            </a:r>
            <a:r>
              <a:rPr sz="1100" spc="3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Unterrichts</a:t>
            </a:r>
            <a:r>
              <a:rPr sz="1100" spc="3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treten</a:t>
            </a:r>
            <a:r>
              <a:rPr sz="1100" spc="31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wiederholt</a:t>
            </a:r>
            <a:r>
              <a:rPr sz="1100" spc="3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technische</a:t>
            </a:r>
            <a:r>
              <a:rPr sz="1100" spc="31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Probleme</a:t>
            </a:r>
            <a:r>
              <a:rPr sz="1100" spc="3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auf.</a:t>
            </a:r>
            <a:r>
              <a:rPr sz="1100" spc="320" dirty="0">
                <a:latin typeface="Arial"/>
                <a:cs typeface="Arial"/>
              </a:rPr>
              <a:t> </a:t>
            </a:r>
            <a:r>
              <a:rPr sz="1100" spc="-25" dirty="0">
                <a:latin typeface="Arial"/>
                <a:cs typeface="Arial"/>
              </a:rPr>
              <a:t>Die </a:t>
            </a:r>
            <a:r>
              <a:rPr sz="1100" dirty="0">
                <a:latin typeface="Arial"/>
                <a:cs typeface="Arial"/>
              </a:rPr>
              <a:t>Lernplattform</a:t>
            </a:r>
            <a:r>
              <a:rPr sz="1100" spc="-5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stürzt</a:t>
            </a:r>
            <a:r>
              <a:rPr sz="1100" spc="-4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ab,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und</a:t>
            </a:r>
            <a:r>
              <a:rPr sz="1100" spc="-4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einige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Auszubildende</a:t>
            </a:r>
            <a:r>
              <a:rPr sz="1100" spc="-5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können</a:t>
            </a:r>
            <a:r>
              <a:rPr sz="1100" spc="-4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sich</a:t>
            </a:r>
            <a:r>
              <a:rPr sz="1100" spc="-4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nicht</a:t>
            </a:r>
            <a:r>
              <a:rPr sz="1100" spc="-4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anmelden</a:t>
            </a:r>
            <a:r>
              <a:rPr sz="1100" spc="-4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oder</a:t>
            </a:r>
            <a:r>
              <a:rPr sz="1100" spc="-4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haben </a:t>
            </a:r>
            <a:r>
              <a:rPr sz="1100" dirty="0">
                <a:latin typeface="Arial"/>
                <a:cs typeface="Arial"/>
              </a:rPr>
              <a:t>Schwierigkeiten,</a:t>
            </a:r>
            <a:r>
              <a:rPr sz="1100" spc="28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auf</a:t>
            </a:r>
            <a:r>
              <a:rPr sz="1100" spc="29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</a:t>
            </a:r>
            <a:r>
              <a:rPr sz="1100" spc="28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bereitgestellten</a:t>
            </a:r>
            <a:r>
              <a:rPr sz="1100" spc="29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Materialien</a:t>
            </a:r>
            <a:r>
              <a:rPr sz="1100" spc="27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zuzugreifen.</a:t>
            </a:r>
            <a:r>
              <a:rPr sz="1100" spc="29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</a:t>
            </a:r>
            <a:r>
              <a:rPr sz="1100" spc="27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Auszubildenden </a:t>
            </a:r>
            <a:r>
              <a:rPr sz="1100" dirty="0">
                <a:latin typeface="Arial"/>
                <a:cs typeface="Arial"/>
              </a:rPr>
              <a:t>melden</a:t>
            </a:r>
            <a:r>
              <a:rPr sz="1100" spc="-4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zudem,</a:t>
            </a:r>
            <a:r>
              <a:rPr sz="1100" spc="-4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dass</a:t>
            </a:r>
            <a:r>
              <a:rPr sz="1100" spc="-4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sie</a:t>
            </a:r>
            <a:r>
              <a:rPr sz="1100" spc="-6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nicht</a:t>
            </a:r>
            <a:r>
              <a:rPr sz="1100" spc="-4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wissen,</a:t>
            </a:r>
            <a:r>
              <a:rPr sz="1100" spc="-4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wie</a:t>
            </a:r>
            <a:r>
              <a:rPr sz="1100" spc="-4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sie</a:t>
            </a:r>
            <a:r>
              <a:rPr sz="1100" spc="-4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einfache</a:t>
            </a:r>
            <a:r>
              <a:rPr sz="1100" spc="-4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Probleme</a:t>
            </a:r>
            <a:r>
              <a:rPr sz="1100" spc="-4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wie</a:t>
            </a:r>
            <a:r>
              <a:rPr sz="1100" spc="-4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das</a:t>
            </a:r>
            <a:r>
              <a:rPr sz="1100" spc="-5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Konvertieren</a:t>
            </a:r>
            <a:r>
              <a:rPr sz="1100" spc="-45" dirty="0">
                <a:latin typeface="Arial"/>
                <a:cs typeface="Arial"/>
              </a:rPr>
              <a:t> </a:t>
            </a:r>
            <a:r>
              <a:rPr sz="1100" spc="-25" dirty="0">
                <a:latin typeface="Arial"/>
                <a:cs typeface="Arial"/>
              </a:rPr>
              <a:t>von </a:t>
            </a:r>
            <a:r>
              <a:rPr sz="1100" dirty="0">
                <a:latin typeface="Arial"/>
                <a:cs typeface="Arial"/>
              </a:rPr>
              <a:t>Dateiformaten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oder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Installation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von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Updates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lösen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können.</a:t>
            </a:r>
            <a:endParaRPr sz="1100" dirty="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190"/>
              </a:spcBef>
            </a:pPr>
            <a:endParaRPr sz="1100" dirty="0">
              <a:latin typeface="Arial"/>
              <a:cs typeface="Arial"/>
            </a:endParaRPr>
          </a:p>
          <a:p>
            <a:pPr marL="12700" marR="5080" algn="just">
              <a:lnSpc>
                <a:spcPct val="110200"/>
              </a:lnSpc>
            </a:pPr>
            <a:r>
              <a:rPr sz="1100" dirty="0">
                <a:latin typeface="Arial"/>
                <a:cs typeface="Arial"/>
              </a:rPr>
              <a:t>Sie</a:t>
            </a:r>
            <a:r>
              <a:rPr sz="1100" spc="240" dirty="0">
                <a:latin typeface="Arial"/>
                <a:cs typeface="Arial"/>
              </a:rPr>
              <a:t>   </a:t>
            </a:r>
            <a:r>
              <a:rPr sz="1100" dirty="0">
                <a:latin typeface="Arial"/>
                <a:cs typeface="Arial"/>
              </a:rPr>
              <a:t>erkennen,</a:t>
            </a:r>
            <a:r>
              <a:rPr sz="1100" spc="240" dirty="0">
                <a:latin typeface="Arial"/>
                <a:cs typeface="Arial"/>
              </a:rPr>
              <a:t>   </a:t>
            </a:r>
            <a:r>
              <a:rPr sz="1100" dirty="0">
                <a:latin typeface="Arial"/>
                <a:cs typeface="Arial"/>
              </a:rPr>
              <a:t>dass</a:t>
            </a:r>
            <a:r>
              <a:rPr sz="1100" spc="245" dirty="0">
                <a:latin typeface="Arial"/>
                <a:cs typeface="Arial"/>
              </a:rPr>
              <a:t>   </a:t>
            </a:r>
            <a:r>
              <a:rPr sz="1100" dirty="0">
                <a:latin typeface="Arial"/>
                <a:cs typeface="Arial"/>
              </a:rPr>
              <a:t>sowohl</a:t>
            </a:r>
            <a:r>
              <a:rPr sz="1100" spc="240" dirty="0">
                <a:latin typeface="Arial"/>
                <a:cs typeface="Arial"/>
              </a:rPr>
              <a:t>   </a:t>
            </a:r>
            <a:r>
              <a:rPr sz="1100" dirty="0">
                <a:latin typeface="Arial"/>
                <a:cs typeface="Arial"/>
              </a:rPr>
              <a:t>technische</a:t>
            </a:r>
            <a:r>
              <a:rPr sz="1100" spc="245" dirty="0">
                <a:latin typeface="Arial"/>
                <a:cs typeface="Arial"/>
              </a:rPr>
              <a:t>   </a:t>
            </a:r>
            <a:r>
              <a:rPr sz="1100" dirty="0">
                <a:latin typeface="Arial"/>
                <a:cs typeface="Arial"/>
              </a:rPr>
              <a:t>Probleme</a:t>
            </a:r>
            <a:r>
              <a:rPr sz="1100" spc="240" dirty="0">
                <a:latin typeface="Arial"/>
                <a:cs typeface="Arial"/>
              </a:rPr>
              <a:t>   </a:t>
            </a:r>
            <a:r>
              <a:rPr sz="1100" dirty="0">
                <a:latin typeface="Arial"/>
                <a:cs typeface="Arial"/>
              </a:rPr>
              <a:t>als</a:t>
            </a:r>
            <a:r>
              <a:rPr sz="1100" spc="240" dirty="0">
                <a:latin typeface="Arial"/>
                <a:cs typeface="Arial"/>
              </a:rPr>
              <a:t>   </a:t>
            </a:r>
            <a:r>
              <a:rPr sz="1100" dirty="0">
                <a:latin typeface="Arial"/>
                <a:cs typeface="Arial"/>
              </a:rPr>
              <a:t>auch</a:t>
            </a:r>
            <a:r>
              <a:rPr sz="1100" spc="245" dirty="0">
                <a:latin typeface="Arial"/>
                <a:cs typeface="Arial"/>
              </a:rPr>
              <a:t>   </a:t>
            </a:r>
            <a:r>
              <a:rPr sz="1100" spc="-10" dirty="0">
                <a:latin typeface="Arial"/>
                <a:cs typeface="Arial"/>
              </a:rPr>
              <a:t>fehlende </a:t>
            </a:r>
            <a:r>
              <a:rPr sz="1100" dirty="0">
                <a:latin typeface="Arial"/>
                <a:cs typeface="Arial"/>
              </a:rPr>
              <a:t>Problemlösungskompetenzen</a:t>
            </a:r>
            <a:r>
              <a:rPr sz="1100" spc="229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bei</a:t>
            </a:r>
            <a:r>
              <a:rPr sz="1100" spc="2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den</a:t>
            </a:r>
            <a:r>
              <a:rPr sz="1100" spc="2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Lernenden</a:t>
            </a:r>
            <a:r>
              <a:rPr sz="1100" spc="229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den</a:t>
            </a:r>
            <a:r>
              <a:rPr sz="1100" spc="2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Lernerfolg</a:t>
            </a:r>
            <a:r>
              <a:rPr sz="1100" spc="2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beeinträchtigen.</a:t>
            </a:r>
            <a:r>
              <a:rPr sz="1100" spc="229" dirty="0">
                <a:latin typeface="Arial"/>
                <a:cs typeface="Arial"/>
              </a:rPr>
              <a:t> </a:t>
            </a:r>
            <a:r>
              <a:rPr sz="1100" spc="-20" dirty="0">
                <a:latin typeface="Arial"/>
                <a:cs typeface="Arial"/>
              </a:rPr>
              <a:t>Ihre </a:t>
            </a:r>
            <a:r>
              <a:rPr sz="1100" dirty="0">
                <a:latin typeface="Arial"/>
                <a:cs typeface="Arial"/>
              </a:rPr>
              <a:t>Aufgabe</a:t>
            </a:r>
            <a:r>
              <a:rPr sz="1100" spc="37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ist</a:t>
            </a:r>
            <a:r>
              <a:rPr sz="1100" spc="36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es,</a:t>
            </a:r>
            <a:r>
              <a:rPr sz="1100" spc="38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ein</a:t>
            </a:r>
            <a:r>
              <a:rPr sz="1100" spc="37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Unterrichtsmodul</a:t>
            </a:r>
            <a:r>
              <a:rPr sz="1100" spc="38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zu</a:t>
            </a:r>
            <a:r>
              <a:rPr sz="1100" spc="37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entwickeln,</a:t>
            </a:r>
            <a:r>
              <a:rPr sz="1100" spc="38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das</a:t>
            </a:r>
            <a:r>
              <a:rPr sz="1100" spc="37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den</a:t>
            </a:r>
            <a:r>
              <a:rPr sz="1100" spc="37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Auszubildenden</a:t>
            </a:r>
            <a:r>
              <a:rPr sz="1100" spc="370" dirty="0">
                <a:latin typeface="Arial"/>
                <a:cs typeface="Arial"/>
              </a:rPr>
              <a:t> </a:t>
            </a:r>
            <a:r>
              <a:rPr sz="1100" spc="-20" dirty="0">
                <a:latin typeface="Arial"/>
                <a:cs typeface="Arial"/>
              </a:rPr>
              <a:t>eine </a:t>
            </a:r>
            <a:r>
              <a:rPr sz="1100" dirty="0">
                <a:latin typeface="Arial"/>
                <a:cs typeface="Arial"/>
              </a:rPr>
              <a:t>strukturierte</a:t>
            </a:r>
            <a:r>
              <a:rPr sz="1100" spc="355" dirty="0">
                <a:latin typeface="Arial"/>
                <a:cs typeface="Arial"/>
              </a:rPr>
              <a:t>  </a:t>
            </a:r>
            <a:r>
              <a:rPr sz="1100" dirty="0">
                <a:latin typeface="Arial"/>
                <a:cs typeface="Arial"/>
              </a:rPr>
              <a:t>Vorgehensweise</a:t>
            </a:r>
            <a:r>
              <a:rPr sz="1100" spc="365" dirty="0">
                <a:latin typeface="Arial"/>
                <a:cs typeface="Arial"/>
              </a:rPr>
              <a:t>  </a:t>
            </a:r>
            <a:r>
              <a:rPr sz="1100" dirty="0">
                <a:latin typeface="Arial"/>
                <a:cs typeface="Arial"/>
              </a:rPr>
              <a:t>zur</a:t>
            </a:r>
            <a:r>
              <a:rPr sz="1100" spc="360" dirty="0">
                <a:latin typeface="Arial"/>
                <a:cs typeface="Arial"/>
              </a:rPr>
              <a:t>  </a:t>
            </a:r>
            <a:r>
              <a:rPr sz="1100" dirty="0">
                <a:latin typeface="Arial"/>
                <a:cs typeface="Arial"/>
              </a:rPr>
              <a:t>Lösung</a:t>
            </a:r>
            <a:r>
              <a:rPr sz="1100" spc="360" dirty="0">
                <a:latin typeface="Arial"/>
                <a:cs typeface="Arial"/>
              </a:rPr>
              <a:t>  </a:t>
            </a:r>
            <a:r>
              <a:rPr sz="1100" dirty="0">
                <a:latin typeface="Arial"/>
                <a:cs typeface="Arial"/>
              </a:rPr>
              <a:t>digitaler</a:t>
            </a:r>
            <a:r>
              <a:rPr sz="1100" spc="360" dirty="0">
                <a:latin typeface="Arial"/>
                <a:cs typeface="Arial"/>
              </a:rPr>
              <a:t>  </a:t>
            </a:r>
            <a:r>
              <a:rPr sz="1100" dirty="0">
                <a:latin typeface="Arial"/>
                <a:cs typeface="Arial"/>
              </a:rPr>
              <a:t>Probleme</a:t>
            </a:r>
            <a:r>
              <a:rPr sz="1100" spc="365" dirty="0">
                <a:latin typeface="Arial"/>
                <a:cs typeface="Arial"/>
              </a:rPr>
              <a:t>  </a:t>
            </a:r>
            <a:r>
              <a:rPr sz="1100" dirty="0">
                <a:latin typeface="Arial"/>
                <a:cs typeface="Arial"/>
              </a:rPr>
              <a:t>vermittelt.</a:t>
            </a:r>
            <a:r>
              <a:rPr sz="1100" spc="360" dirty="0">
                <a:latin typeface="Arial"/>
                <a:cs typeface="Arial"/>
              </a:rPr>
              <a:t>  </a:t>
            </a:r>
            <a:r>
              <a:rPr sz="1100" spc="-25" dirty="0">
                <a:latin typeface="Arial"/>
                <a:cs typeface="Arial"/>
              </a:rPr>
              <a:t>Die </a:t>
            </a:r>
            <a:r>
              <a:rPr sz="1100" dirty="0">
                <a:latin typeface="Arial"/>
                <a:cs typeface="Arial"/>
              </a:rPr>
              <a:t>Auszubildenden</a:t>
            </a:r>
            <a:r>
              <a:rPr sz="1100" spc="275" dirty="0">
                <a:latin typeface="Arial"/>
                <a:cs typeface="Arial"/>
              </a:rPr>
              <a:t>  </a:t>
            </a:r>
            <a:r>
              <a:rPr sz="1100" dirty="0">
                <a:latin typeface="Arial"/>
                <a:cs typeface="Arial"/>
              </a:rPr>
              <a:t>sollen</a:t>
            </a:r>
            <a:r>
              <a:rPr sz="1100" spc="275" dirty="0">
                <a:latin typeface="Arial"/>
                <a:cs typeface="Arial"/>
              </a:rPr>
              <a:t>  </a:t>
            </a:r>
            <a:r>
              <a:rPr sz="1100" dirty="0">
                <a:latin typeface="Arial"/>
                <a:cs typeface="Arial"/>
              </a:rPr>
              <a:t>lernen,</a:t>
            </a:r>
            <a:r>
              <a:rPr sz="1100" spc="280" dirty="0">
                <a:latin typeface="Arial"/>
                <a:cs typeface="Arial"/>
              </a:rPr>
              <a:t>  </a:t>
            </a:r>
            <a:r>
              <a:rPr sz="1100" dirty="0">
                <a:latin typeface="Arial"/>
                <a:cs typeface="Arial"/>
              </a:rPr>
              <a:t>technische</a:t>
            </a:r>
            <a:r>
              <a:rPr sz="1100" spc="275" dirty="0">
                <a:latin typeface="Arial"/>
                <a:cs typeface="Arial"/>
              </a:rPr>
              <a:t>  </a:t>
            </a:r>
            <a:r>
              <a:rPr sz="1100" dirty="0">
                <a:latin typeface="Arial"/>
                <a:cs typeface="Arial"/>
              </a:rPr>
              <a:t>Probleme</a:t>
            </a:r>
            <a:r>
              <a:rPr sz="1100" spc="280" dirty="0">
                <a:latin typeface="Arial"/>
                <a:cs typeface="Arial"/>
              </a:rPr>
              <a:t>  </a:t>
            </a:r>
            <a:r>
              <a:rPr sz="1100" dirty="0">
                <a:latin typeface="Arial"/>
                <a:cs typeface="Arial"/>
              </a:rPr>
              <a:t>präzise</a:t>
            </a:r>
            <a:r>
              <a:rPr sz="1100" spc="275" dirty="0">
                <a:latin typeface="Arial"/>
                <a:cs typeface="Arial"/>
              </a:rPr>
              <a:t>  </a:t>
            </a:r>
            <a:r>
              <a:rPr sz="1100" dirty="0">
                <a:latin typeface="Arial"/>
                <a:cs typeface="Arial"/>
              </a:rPr>
              <a:t>zu</a:t>
            </a:r>
            <a:r>
              <a:rPr sz="1100" spc="280" dirty="0">
                <a:latin typeface="Arial"/>
                <a:cs typeface="Arial"/>
              </a:rPr>
              <a:t>  </a:t>
            </a:r>
            <a:r>
              <a:rPr sz="1100" spc="-10" dirty="0">
                <a:latin typeface="Arial"/>
                <a:cs typeface="Arial"/>
              </a:rPr>
              <a:t>identifizieren, </a:t>
            </a:r>
            <a:r>
              <a:rPr sz="1100" dirty="0">
                <a:latin typeface="Arial"/>
                <a:cs typeface="Arial"/>
              </a:rPr>
              <a:t>grundlegende</a:t>
            </a:r>
            <a:r>
              <a:rPr sz="1100" spc="34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Lösungen</a:t>
            </a:r>
            <a:r>
              <a:rPr sz="1100" spc="35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wie</a:t>
            </a:r>
            <a:r>
              <a:rPr sz="1100" spc="35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Neustart</a:t>
            </a:r>
            <a:r>
              <a:rPr sz="1100" spc="35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oder</a:t>
            </a:r>
            <a:r>
              <a:rPr sz="1100" spc="34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Softwareaktualisierung</a:t>
            </a:r>
            <a:r>
              <a:rPr sz="1100" spc="34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anzuwenden</a:t>
            </a:r>
            <a:r>
              <a:rPr sz="1100" spc="350" dirty="0">
                <a:latin typeface="Arial"/>
                <a:cs typeface="Arial"/>
              </a:rPr>
              <a:t> </a:t>
            </a:r>
            <a:r>
              <a:rPr sz="1100" spc="-25" dirty="0">
                <a:latin typeface="Arial"/>
                <a:cs typeface="Arial"/>
              </a:rPr>
              <a:t>und </a:t>
            </a:r>
            <a:r>
              <a:rPr sz="1100" dirty="0">
                <a:latin typeface="Arial"/>
                <a:cs typeface="Arial"/>
              </a:rPr>
              <a:t>Hilfequellen</a:t>
            </a:r>
            <a:r>
              <a:rPr sz="1100" spc="6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wie</a:t>
            </a:r>
            <a:r>
              <a:rPr sz="1100" spc="7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Foren</a:t>
            </a:r>
            <a:r>
              <a:rPr sz="1100" spc="7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oder</a:t>
            </a:r>
            <a:r>
              <a:rPr sz="1100" spc="7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Tutorials</a:t>
            </a:r>
            <a:r>
              <a:rPr sz="1100" spc="7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effektiv</a:t>
            </a:r>
            <a:r>
              <a:rPr sz="1100" spc="7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zu</a:t>
            </a:r>
            <a:r>
              <a:rPr sz="1100" spc="7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nutzen.</a:t>
            </a:r>
            <a:r>
              <a:rPr sz="1100" spc="7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Am</a:t>
            </a:r>
            <a:r>
              <a:rPr sz="1100" spc="7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Ende</a:t>
            </a:r>
            <a:r>
              <a:rPr sz="1100" spc="7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der</a:t>
            </a:r>
            <a:r>
              <a:rPr sz="1100" spc="8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Einheit</a:t>
            </a:r>
            <a:r>
              <a:rPr sz="1100" spc="7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sollen</a:t>
            </a:r>
            <a:r>
              <a:rPr sz="1100" spc="75" dirty="0">
                <a:latin typeface="Arial"/>
                <a:cs typeface="Arial"/>
              </a:rPr>
              <a:t> </a:t>
            </a:r>
            <a:r>
              <a:rPr sz="1100" spc="-25" dirty="0">
                <a:latin typeface="Arial"/>
                <a:cs typeface="Arial"/>
              </a:rPr>
              <a:t>die </a:t>
            </a:r>
            <a:r>
              <a:rPr sz="1100" dirty="0">
                <a:latin typeface="Arial"/>
                <a:cs typeface="Arial"/>
              </a:rPr>
              <a:t>Auszubildenden</a:t>
            </a:r>
            <a:r>
              <a:rPr sz="1100" spc="6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in</a:t>
            </a:r>
            <a:r>
              <a:rPr sz="1100" spc="6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der</a:t>
            </a:r>
            <a:r>
              <a:rPr sz="1100" spc="7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Lage</a:t>
            </a:r>
            <a:r>
              <a:rPr sz="1100" spc="6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sein,</a:t>
            </a:r>
            <a:r>
              <a:rPr sz="1100" spc="7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einfache</a:t>
            </a:r>
            <a:r>
              <a:rPr sz="1100" spc="6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digitale</a:t>
            </a:r>
            <a:r>
              <a:rPr sz="1100" spc="7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Probleme</a:t>
            </a:r>
            <a:r>
              <a:rPr sz="1100" spc="6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eigenständig</a:t>
            </a:r>
            <a:r>
              <a:rPr sz="1100" spc="7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zu</a:t>
            </a:r>
            <a:r>
              <a:rPr sz="1100" spc="6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lösen</a:t>
            </a:r>
            <a:r>
              <a:rPr sz="1100" spc="65" dirty="0">
                <a:latin typeface="Arial"/>
                <a:cs typeface="Arial"/>
              </a:rPr>
              <a:t> </a:t>
            </a:r>
            <a:r>
              <a:rPr sz="1100" spc="-25" dirty="0">
                <a:latin typeface="Arial"/>
                <a:cs typeface="Arial"/>
              </a:rPr>
              <a:t>und </a:t>
            </a:r>
            <a:r>
              <a:rPr sz="1100" dirty="0">
                <a:latin typeface="Arial"/>
                <a:cs typeface="Arial"/>
              </a:rPr>
              <a:t>ihre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Erkenntnisse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in</a:t>
            </a:r>
            <a:r>
              <a:rPr sz="1100" spc="-4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einer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Checkliste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festzuhalten.</a:t>
            </a:r>
            <a:endParaRPr sz="1100" dirty="0">
              <a:latin typeface="Arial"/>
              <a:cs typeface="Arial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6468871" y="9868915"/>
            <a:ext cx="110489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spc="-50" dirty="0">
                <a:latin typeface="Arial"/>
                <a:cs typeface="Arial"/>
              </a:rPr>
              <a:t>1</a:t>
            </a:r>
            <a:endParaRPr sz="12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-12"/>
            <a:ext cx="11430000" cy="6439535"/>
          </a:xfrm>
          <a:custGeom>
            <a:avLst/>
            <a:gdLst/>
            <a:ahLst/>
            <a:cxnLst/>
            <a:rect l="l" t="t" r="r" b="b"/>
            <a:pathLst>
              <a:path w="11430000" h="6439535">
                <a:moveTo>
                  <a:pt x="11430000" y="0"/>
                </a:moveTo>
                <a:lnTo>
                  <a:pt x="0" y="0"/>
                </a:lnTo>
                <a:lnTo>
                  <a:pt x="0" y="6438912"/>
                </a:lnTo>
                <a:lnTo>
                  <a:pt x="11430000" y="6438912"/>
                </a:lnTo>
                <a:lnTo>
                  <a:pt x="11430000" y="0"/>
                </a:lnTo>
                <a:close/>
              </a:path>
            </a:pathLst>
          </a:custGeom>
          <a:solidFill>
            <a:srgbClr val="FAFBFD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3" name="object 3">
            <a:hlinkClick r:id="rId2"/>
          </p:cNvPr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9579612" y="5922011"/>
            <a:ext cx="1746527" cy="417193"/>
          </a:xfrm>
          <a:prstGeom prst="rect">
            <a:avLst/>
          </a:prstGeom>
        </p:spPr>
      </p:pic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587755" y="2131568"/>
            <a:ext cx="5598160" cy="1069340"/>
          </a:xfrm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2700" marR="5080">
              <a:lnSpc>
                <a:spcPts val="4200"/>
              </a:lnSpc>
              <a:spcBef>
                <a:spcPts val="15"/>
              </a:spcBef>
            </a:pPr>
            <a:r>
              <a:rPr spc="55" dirty="0"/>
              <a:t>Digitale</a:t>
            </a:r>
            <a:r>
              <a:rPr spc="-70" dirty="0"/>
              <a:t> </a:t>
            </a:r>
            <a:r>
              <a:rPr spc="70" dirty="0"/>
              <a:t>Problemlösung</a:t>
            </a:r>
            <a:r>
              <a:rPr spc="-65" dirty="0"/>
              <a:t> </a:t>
            </a:r>
            <a:r>
              <a:rPr spc="55" dirty="0"/>
              <a:t>und </a:t>
            </a:r>
            <a:r>
              <a:rPr spc="60" dirty="0"/>
              <a:t>Kompetenz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587413" y="3415500"/>
            <a:ext cx="5614035" cy="83756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just">
              <a:lnSpc>
                <a:spcPct val="131500"/>
              </a:lnSpc>
              <a:spcBef>
                <a:spcPts val="100"/>
              </a:spcBef>
            </a:pP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Willkommen</a:t>
            </a:r>
            <a:r>
              <a:rPr sz="1350" spc="-6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zu</a:t>
            </a:r>
            <a:r>
              <a:rPr sz="1350" spc="-6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dieser</a:t>
            </a:r>
            <a:r>
              <a:rPr sz="1350" spc="-6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Schulung,</a:t>
            </a:r>
            <a:r>
              <a:rPr sz="1350" spc="-6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in</a:t>
            </a:r>
            <a:r>
              <a:rPr sz="1350" spc="-6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der</a:t>
            </a:r>
            <a:r>
              <a:rPr sz="1350" spc="-6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wir</a:t>
            </a:r>
            <a:r>
              <a:rPr sz="1350" spc="-6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Ihnen</a:t>
            </a:r>
            <a:r>
              <a:rPr sz="1350" spc="-6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digitale</a:t>
            </a:r>
            <a:r>
              <a:rPr sz="1350" spc="-6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Problemlösung, Einschätzung</a:t>
            </a:r>
            <a:r>
              <a:rPr sz="1350" spc="-5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der</a:t>
            </a:r>
            <a:r>
              <a:rPr sz="1350" spc="-5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eigenen</a:t>
            </a:r>
            <a:r>
              <a:rPr sz="1350" spc="-6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Kompetenzen</a:t>
            </a:r>
            <a:r>
              <a:rPr sz="1350" spc="-5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und</a:t>
            </a:r>
            <a:r>
              <a:rPr sz="1350" spc="-5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Nutzung</a:t>
            </a:r>
            <a:r>
              <a:rPr sz="1350" spc="-5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digitaler</a:t>
            </a:r>
            <a:r>
              <a:rPr sz="1350" spc="-5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Werkzeuge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näherbringen</a:t>
            </a:r>
            <a:r>
              <a:rPr sz="1350" spc="-5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wollen.</a:t>
            </a:r>
            <a:endParaRPr sz="1350">
              <a:latin typeface="Trebuchet MS"/>
              <a:cs typeface="Trebuchet MS"/>
            </a:endParaRPr>
          </a:p>
        </p:txBody>
      </p:sp>
      <p:pic>
        <p:nvPicPr>
          <p:cNvPr id="6" name="object 6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8467725" y="1627428"/>
            <a:ext cx="1637664" cy="3180112"/>
          </a:xfrm>
          <a:prstGeom prst="rect">
            <a:avLst/>
          </a:prstGeom>
        </p:spPr>
      </p:pic>
      <p:sp>
        <p:nvSpPr>
          <p:cNvPr id="7" name="object 7"/>
          <p:cNvSpPr txBox="1"/>
          <p:nvPr/>
        </p:nvSpPr>
        <p:spPr>
          <a:xfrm>
            <a:off x="614451" y="4878920"/>
            <a:ext cx="5610860" cy="6350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1000" dirty="0">
                <a:solidFill>
                  <a:srgbClr val="141F3E"/>
                </a:solidFill>
                <a:latin typeface="Trebuchet MS"/>
                <a:cs typeface="Trebuchet MS"/>
              </a:rPr>
              <a:t>Dieses</a:t>
            </a:r>
            <a:r>
              <a:rPr sz="1000" spc="-2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000" dirty="0">
                <a:solidFill>
                  <a:srgbClr val="141F3E"/>
                </a:solidFill>
                <a:latin typeface="Trebuchet MS"/>
                <a:cs typeface="Trebuchet MS"/>
              </a:rPr>
              <a:t>Werk</a:t>
            </a:r>
            <a:r>
              <a:rPr sz="1000" spc="-2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000" dirty="0">
                <a:solidFill>
                  <a:srgbClr val="141F3E"/>
                </a:solidFill>
                <a:latin typeface="Trebuchet MS"/>
                <a:cs typeface="Trebuchet MS"/>
              </a:rPr>
              <a:t>(Texte,</a:t>
            </a:r>
            <a:r>
              <a:rPr sz="1000" spc="-2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000" dirty="0">
                <a:solidFill>
                  <a:srgbClr val="141F3E"/>
                </a:solidFill>
                <a:latin typeface="Trebuchet MS"/>
                <a:cs typeface="Trebuchet MS"/>
              </a:rPr>
              <a:t>Grafiken,</a:t>
            </a:r>
            <a:r>
              <a:rPr sz="1000" spc="-2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000" dirty="0">
                <a:solidFill>
                  <a:srgbClr val="141F3E"/>
                </a:solidFill>
                <a:latin typeface="Trebuchet MS"/>
                <a:cs typeface="Trebuchet MS"/>
              </a:rPr>
              <a:t>Inhalte)</a:t>
            </a:r>
            <a:r>
              <a:rPr sz="1000" spc="-2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000" dirty="0">
                <a:solidFill>
                  <a:srgbClr val="141F3E"/>
                </a:solidFill>
                <a:latin typeface="Trebuchet MS"/>
                <a:cs typeface="Trebuchet MS"/>
              </a:rPr>
              <a:t>wurde</a:t>
            </a:r>
            <a:r>
              <a:rPr sz="1000" spc="-2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000" dirty="0">
                <a:solidFill>
                  <a:srgbClr val="141F3E"/>
                </a:solidFill>
                <a:latin typeface="Trebuchet MS"/>
                <a:cs typeface="Trebuchet MS"/>
              </a:rPr>
              <a:t>von</a:t>
            </a:r>
            <a:r>
              <a:rPr sz="1000" spc="-2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000" dirty="0">
                <a:solidFill>
                  <a:srgbClr val="141F3E"/>
                </a:solidFill>
                <a:latin typeface="Trebuchet MS"/>
                <a:cs typeface="Trebuchet MS"/>
              </a:rPr>
              <a:t>Laura</a:t>
            </a:r>
            <a:r>
              <a:rPr sz="1000" spc="-2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000" dirty="0">
                <a:solidFill>
                  <a:srgbClr val="141F3E"/>
                </a:solidFill>
                <a:latin typeface="Trebuchet MS"/>
                <a:cs typeface="Trebuchet MS"/>
              </a:rPr>
              <a:t>Hinsche</a:t>
            </a:r>
            <a:r>
              <a:rPr sz="1000" spc="-2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000" dirty="0">
                <a:solidFill>
                  <a:srgbClr val="141F3E"/>
                </a:solidFill>
                <a:latin typeface="Trebuchet MS"/>
                <a:cs typeface="Trebuchet MS"/>
              </a:rPr>
              <a:t>und</a:t>
            </a:r>
            <a:r>
              <a:rPr sz="1000" spc="-2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000" dirty="0">
                <a:solidFill>
                  <a:srgbClr val="141F3E"/>
                </a:solidFill>
                <a:latin typeface="Trebuchet MS"/>
                <a:cs typeface="Trebuchet MS"/>
              </a:rPr>
              <a:t>Tim</a:t>
            </a:r>
            <a:r>
              <a:rPr sz="1000" spc="-2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000" dirty="0">
                <a:solidFill>
                  <a:srgbClr val="141F3E"/>
                </a:solidFill>
                <a:latin typeface="Trebuchet MS"/>
                <a:cs typeface="Trebuchet MS"/>
              </a:rPr>
              <a:t>Tischendorf</a:t>
            </a:r>
            <a:r>
              <a:rPr sz="1000" spc="-2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000" dirty="0">
                <a:solidFill>
                  <a:srgbClr val="141F3E"/>
                </a:solidFill>
                <a:latin typeface="Trebuchet MS"/>
                <a:cs typeface="Trebuchet MS"/>
              </a:rPr>
              <a:t>erstellt</a:t>
            </a:r>
            <a:r>
              <a:rPr sz="1000" spc="-25" dirty="0">
                <a:solidFill>
                  <a:srgbClr val="141F3E"/>
                </a:solidFill>
                <a:latin typeface="Trebuchet MS"/>
                <a:cs typeface="Trebuchet MS"/>
              </a:rPr>
              <a:t> und </a:t>
            </a:r>
            <a:r>
              <a:rPr sz="1000" dirty="0">
                <a:solidFill>
                  <a:srgbClr val="141F3E"/>
                </a:solidFill>
                <a:latin typeface="Trebuchet MS"/>
                <a:cs typeface="Trebuchet MS"/>
              </a:rPr>
              <a:t>steht</a:t>
            </a:r>
            <a:r>
              <a:rPr sz="1000" spc="-2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000" dirty="0">
                <a:solidFill>
                  <a:srgbClr val="141F3E"/>
                </a:solidFill>
                <a:latin typeface="Trebuchet MS"/>
                <a:cs typeface="Trebuchet MS"/>
              </a:rPr>
              <a:t>unter</a:t>
            </a:r>
            <a:r>
              <a:rPr sz="1000" spc="-2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000" dirty="0">
                <a:solidFill>
                  <a:srgbClr val="141F3E"/>
                </a:solidFill>
                <a:latin typeface="Trebuchet MS"/>
                <a:cs typeface="Trebuchet MS"/>
              </a:rPr>
              <a:t>der</a:t>
            </a:r>
            <a:r>
              <a:rPr sz="1000" spc="-2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000" dirty="0">
                <a:solidFill>
                  <a:srgbClr val="141F3E"/>
                </a:solidFill>
                <a:latin typeface="Trebuchet MS"/>
                <a:cs typeface="Trebuchet MS"/>
              </a:rPr>
              <a:t>Lizenz</a:t>
            </a:r>
            <a:r>
              <a:rPr sz="1000" spc="-2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000" dirty="0">
                <a:solidFill>
                  <a:srgbClr val="141F3E"/>
                </a:solidFill>
                <a:latin typeface="Trebuchet MS"/>
                <a:cs typeface="Trebuchet MS"/>
              </a:rPr>
              <a:t>Creative</a:t>
            </a:r>
            <a:r>
              <a:rPr sz="1000" spc="-2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000" dirty="0">
                <a:solidFill>
                  <a:srgbClr val="141F3E"/>
                </a:solidFill>
                <a:latin typeface="Trebuchet MS"/>
                <a:cs typeface="Trebuchet MS"/>
              </a:rPr>
              <a:t>Commons</a:t>
            </a:r>
            <a:r>
              <a:rPr sz="1000" spc="-2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000" dirty="0">
                <a:solidFill>
                  <a:srgbClr val="141F3E"/>
                </a:solidFill>
                <a:latin typeface="Trebuchet MS"/>
                <a:cs typeface="Trebuchet MS"/>
              </a:rPr>
              <a:t>Namensnennung</a:t>
            </a:r>
            <a:r>
              <a:rPr sz="1000" spc="-2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000" dirty="0">
                <a:solidFill>
                  <a:srgbClr val="141F3E"/>
                </a:solidFill>
                <a:latin typeface="Trebuchet MS"/>
                <a:cs typeface="Trebuchet MS"/>
              </a:rPr>
              <a:t>4.0</a:t>
            </a:r>
            <a:r>
              <a:rPr sz="1000" spc="-2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000" dirty="0">
                <a:solidFill>
                  <a:srgbClr val="141F3E"/>
                </a:solidFill>
                <a:latin typeface="Trebuchet MS"/>
                <a:cs typeface="Trebuchet MS"/>
              </a:rPr>
              <a:t>International</a:t>
            </a:r>
            <a:r>
              <a:rPr sz="1000" spc="-2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000" dirty="0">
                <a:solidFill>
                  <a:srgbClr val="141F3E"/>
                </a:solidFill>
                <a:latin typeface="Trebuchet MS"/>
                <a:cs typeface="Trebuchet MS"/>
              </a:rPr>
              <a:t>(CC</a:t>
            </a:r>
            <a:r>
              <a:rPr sz="1000" spc="-2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000" dirty="0">
                <a:solidFill>
                  <a:srgbClr val="141F3E"/>
                </a:solidFill>
                <a:latin typeface="Trebuchet MS"/>
                <a:cs typeface="Trebuchet MS"/>
              </a:rPr>
              <a:t>BY</a:t>
            </a:r>
            <a:r>
              <a:rPr sz="1000" spc="-2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000" dirty="0">
                <a:solidFill>
                  <a:srgbClr val="141F3E"/>
                </a:solidFill>
                <a:latin typeface="Trebuchet MS"/>
                <a:cs typeface="Trebuchet MS"/>
              </a:rPr>
              <a:t>4.0).</a:t>
            </a:r>
            <a:r>
              <a:rPr sz="1000" spc="-2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br>
              <a:rPr lang="de-DE" sz="1000" spc="-25" dirty="0">
                <a:solidFill>
                  <a:srgbClr val="141F3E"/>
                </a:solidFill>
                <a:latin typeface="Trebuchet MS"/>
                <a:cs typeface="Trebuchet MS"/>
              </a:rPr>
            </a:br>
            <a:r>
              <a:rPr sz="1000" spc="-10" dirty="0">
                <a:solidFill>
                  <a:srgbClr val="141F3E"/>
                </a:solidFill>
                <a:latin typeface="Trebuchet MS"/>
                <a:cs typeface="Trebuchet MS"/>
              </a:rPr>
              <a:t>Erstellt </a:t>
            </a:r>
            <a:r>
              <a:rPr sz="1000" dirty="0">
                <a:solidFill>
                  <a:srgbClr val="141F3E"/>
                </a:solidFill>
                <a:latin typeface="Trebuchet MS"/>
                <a:cs typeface="Trebuchet MS"/>
              </a:rPr>
              <a:t>mit</a:t>
            </a:r>
            <a:r>
              <a:rPr sz="1000" spc="-2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000" dirty="0">
                <a:solidFill>
                  <a:srgbClr val="141F3E"/>
                </a:solidFill>
                <a:latin typeface="Trebuchet MS"/>
                <a:cs typeface="Trebuchet MS"/>
              </a:rPr>
              <a:t>Unterstützung</a:t>
            </a:r>
            <a:r>
              <a:rPr sz="1000" spc="-2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000" dirty="0">
                <a:solidFill>
                  <a:srgbClr val="141F3E"/>
                </a:solidFill>
                <a:latin typeface="Trebuchet MS"/>
                <a:cs typeface="Trebuchet MS"/>
              </a:rPr>
              <a:t>von</a:t>
            </a:r>
            <a:r>
              <a:rPr sz="1000" spc="-2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000" dirty="0">
                <a:solidFill>
                  <a:srgbClr val="141F3E"/>
                </a:solidFill>
                <a:latin typeface="Trebuchet MS"/>
                <a:cs typeface="Trebuchet MS"/>
              </a:rPr>
              <a:t>Gamma</a:t>
            </a:r>
            <a:r>
              <a:rPr sz="1000" spc="-2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000" spc="-10" dirty="0">
                <a:solidFill>
                  <a:srgbClr val="141F3E"/>
                </a:solidFill>
                <a:latin typeface="Trebuchet MS"/>
                <a:cs typeface="Trebuchet MS"/>
              </a:rPr>
              <a:t>(gamma.app).</a:t>
            </a:r>
            <a:endParaRPr sz="1000" dirty="0"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</a:pPr>
            <a:r>
              <a:rPr sz="1000" dirty="0">
                <a:solidFill>
                  <a:srgbClr val="141F3E"/>
                </a:solidFill>
                <a:latin typeface="Trebuchet MS"/>
                <a:cs typeface="Trebuchet MS"/>
              </a:rPr>
              <a:t>Lizenzdetails:</a:t>
            </a:r>
            <a:r>
              <a:rPr sz="1000" spc="-6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000" spc="-10" dirty="0">
                <a:solidFill>
                  <a:srgbClr val="141F3E"/>
                </a:solidFill>
                <a:latin typeface="Trebuchet MS"/>
                <a:cs typeface="Trebuchet MS"/>
              </a:rPr>
              <a:t>https://creativecommons.org/licenses/by/4.0/</a:t>
            </a:r>
            <a:endParaRPr sz="1000" dirty="0">
              <a:latin typeface="Trebuchet MS"/>
              <a:cs typeface="Trebuchet MS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-12"/>
            <a:ext cx="11430000" cy="6439535"/>
          </a:xfrm>
          <a:custGeom>
            <a:avLst/>
            <a:gdLst/>
            <a:ahLst/>
            <a:cxnLst/>
            <a:rect l="l" t="t" r="r" b="b"/>
            <a:pathLst>
              <a:path w="11430000" h="6439535">
                <a:moveTo>
                  <a:pt x="11430000" y="0"/>
                </a:moveTo>
                <a:lnTo>
                  <a:pt x="0" y="0"/>
                </a:lnTo>
                <a:lnTo>
                  <a:pt x="0" y="6438912"/>
                </a:lnTo>
                <a:lnTo>
                  <a:pt x="11430000" y="6438912"/>
                </a:lnTo>
                <a:lnTo>
                  <a:pt x="11430000" y="0"/>
                </a:lnTo>
                <a:close/>
              </a:path>
            </a:pathLst>
          </a:custGeom>
          <a:solidFill>
            <a:srgbClr val="FAFBFD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3" name="object 3">
            <a:hlinkClick r:id="rId2"/>
          </p:cNvPr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9579612" y="5923280"/>
            <a:ext cx="1746527" cy="417193"/>
          </a:xfrm>
          <a:prstGeom prst="rect">
            <a:avLst/>
          </a:prstGeom>
        </p:spPr>
      </p:pic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286925" rIns="0" bIns="0" rtlCol="0">
            <a:spAutoFit/>
          </a:bodyPr>
          <a:lstStyle/>
          <a:p>
            <a:pPr marL="4298950" marR="5080" indent="-635">
              <a:lnSpc>
                <a:spcPts val="4200"/>
              </a:lnSpc>
              <a:spcBef>
                <a:spcPts val="15"/>
              </a:spcBef>
            </a:pPr>
            <a:r>
              <a:rPr dirty="0"/>
              <a:t>Eigene</a:t>
            </a:r>
            <a:r>
              <a:rPr spc="120" dirty="0"/>
              <a:t> </a:t>
            </a:r>
            <a:r>
              <a:rPr dirty="0"/>
              <a:t>digitale</a:t>
            </a:r>
            <a:r>
              <a:rPr spc="130" dirty="0"/>
              <a:t> </a:t>
            </a:r>
            <a:r>
              <a:rPr spc="-10" dirty="0"/>
              <a:t>Kompetenzen </a:t>
            </a:r>
            <a:r>
              <a:rPr spc="120" dirty="0"/>
              <a:t>einschätzen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5344750" y="2123863"/>
            <a:ext cx="2174240" cy="1577975"/>
          </a:xfrm>
          <a:prstGeom prst="rect">
            <a:avLst/>
          </a:prstGeom>
        </p:spPr>
        <p:txBody>
          <a:bodyPr vert="horz" wrap="square" lIns="0" tIns="15938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5"/>
              </a:spcBef>
            </a:pPr>
            <a:r>
              <a:rPr sz="1650" spc="45" dirty="0">
                <a:solidFill>
                  <a:srgbClr val="141F3E"/>
                </a:solidFill>
                <a:latin typeface="Palatino Linotype"/>
                <a:cs typeface="Palatino Linotype"/>
              </a:rPr>
              <a:t>Selbstreflexion</a:t>
            </a:r>
            <a:endParaRPr sz="1650">
              <a:latin typeface="Palatino Linotype"/>
              <a:cs typeface="Palatino Linotype"/>
            </a:endParaRPr>
          </a:p>
          <a:p>
            <a:pPr marL="12700" marR="5080">
              <a:lnSpc>
                <a:spcPct val="133700"/>
              </a:lnSpc>
              <a:spcBef>
                <a:spcPts val="405"/>
              </a:spcBef>
            </a:pPr>
            <a:r>
              <a:rPr sz="1350" spc="-30" dirty="0">
                <a:solidFill>
                  <a:srgbClr val="141F3E"/>
                </a:solidFill>
                <a:latin typeface="Trebuchet MS"/>
                <a:cs typeface="Trebuchet MS"/>
              </a:rPr>
              <a:t>Welche</a:t>
            </a:r>
            <a:r>
              <a:rPr sz="1350" spc="-6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30" dirty="0">
                <a:solidFill>
                  <a:srgbClr val="141F3E"/>
                </a:solidFill>
                <a:latin typeface="Trebuchet MS"/>
                <a:cs typeface="Trebuchet MS"/>
              </a:rPr>
              <a:t>digitalen</a:t>
            </a:r>
            <a:r>
              <a:rPr sz="1350" spc="-6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20" dirty="0">
                <a:solidFill>
                  <a:srgbClr val="141F3E"/>
                </a:solidFill>
                <a:latin typeface="Trebuchet MS"/>
                <a:cs typeface="Trebuchet MS"/>
              </a:rPr>
              <a:t>Fähigkeiten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beherrschen</a:t>
            </a:r>
            <a:r>
              <a:rPr sz="1350" spc="-4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Sie</a:t>
            </a:r>
            <a:r>
              <a:rPr sz="1350" spc="-4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bereits?</a:t>
            </a:r>
            <a:endParaRPr sz="1350">
              <a:latin typeface="Trebuchet MS"/>
              <a:cs typeface="Trebuchet MS"/>
            </a:endParaRPr>
          </a:p>
          <a:p>
            <a:pPr marL="12700" marR="26670" indent="-635">
              <a:lnSpc>
                <a:spcPct val="134100"/>
              </a:lnSpc>
              <a:spcBef>
                <a:spcPts val="5"/>
              </a:spcBef>
            </a:pP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Welche</a:t>
            </a:r>
            <a:r>
              <a:rPr sz="1350" spc="-7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Bereiche</a:t>
            </a:r>
            <a:r>
              <a:rPr sz="1350" spc="-6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können</a:t>
            </a:r>
            <a:r>
              <a:rPr sz="1350" spc="-6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25" dirty="0">
                <a:solidFill>
                  <a:srgbClr val="141F3E"/>
                </a:solidFill>
                <a:latin typeface="Trebuchet MS"/>
                <a:cs typeface="Trebuchet MS"/>
              </a:rPr>
              <a:t>Sie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verbessern?</a:t>
            </a:r>
            <a:endParaRPr sz="1350">
              <a:latin typeface="Trebuchet MS"/>
              <a:cs typeface="Trebuchet MS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8402066" y="2123863"/>
            <a:ext cx="2115185" cy="1577975"/>
          </a:xfrm>
          <a:prstGeom prst="rect">
            <a:avLst/>
          </a:prstGeom>
        </p:spPr>
        <p:txBody>
          <a:bodyPr vert="horz" wrap="square" lIns="0" tIns="15938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5"/>
              </a:spcBef>
            </a:pPr>
            <a:r>
              <a:rPr sz="1650" spc="45" dirty="0">
                <a:solidFill>
                  <a:srgbClr val="141F3E"/>
                </a:solidFill>
                <a:latin typeface="Palatino Linotype"/>
                <a:cs typeface="Palatino Linotype"/>
              </a:rPr>
              <a:t>Selbsttest</a:t>
            </a:r>
            <a:endParaRPr sz="1650">
              <a:latin typeface="Palatino Linotype"/>
              <a:cs typeface="Palatino Linotype"/>
            </a:endParaRPr>
          </a:p>
          <a:p>
            <a:pPr marL="12700" marR="5080">
              <a:lnSpc>
                <a:spcPct val="134100"/>
              </a:lnSpc>
              <a:spcBef>
                <a:spcPts val="400"/>
              </a:spcBef>
            </a:pP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Nutzen</a:t>
            </a:r>
            <a:r>
              <a:rPr sz="1350" spc="-7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Sie</a:t>
            </a:r>
            <a:r>
              <a:rPr sz="1350" spc="-6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den</a:t>
            </a:r>
            <a:r>
              <a:rPr sz="1350" spc="-7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kostenlosen Europass-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Test</a:t>
            </a:r>
            <a:r>
              <a:rPr sz="1350" spc="-1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25" dirty="0">
                <a:solidFill>
                  <a:srgbClr val="141F3E"/>
                </a:solidFill>
                <a:latin typeface="Trebuchet MS"/>
                <a:cs typeface="Trebuchet MS"/>
              </a:rPr>
              <a:t>zur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Selbsteinschätzung</a:t>
            </a:r>
            <a:r>
              <a:rPr sz="1350" spc="-10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20" dirty="0">
                <a:solidFill>
                  <a:srgbClr val="141F3E"/>
                </a:solidFill>
                <a:latin typeface="Trebuchet MS"/>
                <a:cs typeface="Trebuchet MS"/>
              </a:rPr>
              <a:t>Ihrer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digitalen</a:t>
            </a:r>
            <a:r>
              <a:rPr sz="1350" spc="-6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Kompetenzen.</a:t>
            </a:r>
            <a:endParaRPr sz="1350">
              <a:latin typeface="Trebuchet MS"/>
              <a:cs typeface="Trebuchet MS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5344921" y="4767326"/>
            <a:ext cx="5093335" cy="87820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50" spc="-10" dirty="0">
                <a:solidFill>
                  <a:srgbClr val="141F3E"/>
                </a:solidFill>
                <a:latin typeface="Palatino Linotype"/>
                <a:cs typeface="Palatino Linotype"/>
              </a:rPr>
              <a:t>Weiterbildung</a:t>
            </a:r>
            <a:endParaRPr sz="1650">
              <a:latin typeface="Palatino Linotype"/>
              <a:cs typeface="Palatino Linotype"/>
            </a:endParaRPr>
          </a:p>
          <a:p>
            <a:pPr marL="12700" marR="5080" indent="-635">
              <a:lnSpc>
                <a:spcPct val="129200"/>
              </a:lnSpc>
              <a:spcBef>
                <a:spcPts val="545"/>
              </a:spcBef>
            </a:pPr>
            <a:r>
              <a:rPr sz="1350" spc="-30" dirty="0">
                <a:solidFill>
                  <a:srgbClr val="141F3E"/>
                </a:solidFill>
                <a:latin typeface="Trebuchet MS"/>
                <a:cs typeface="Trebuchet MS"/>
              </a:rPr>
              <a:t>Identifizieren</a:t>
            </a:r>
            <a:r>
              <a:rPr sz="1350" spc="-2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Sie </a:t>
            </a:r>
            <a:r>
              <a:rPr sz="1350" spc="-20" dirty="0">
                <a:solidFill>
                  <a:srgbClr val="141F3E"/>
                </a:solidFill>
                <a:latin typeface="Trebuchet MS"/>
                <a:cs typeface="Trebuchet MS"/>
              </a:rPr>
              <a:t>drei</a:t>
            </a:r>
            <a:r>
              <a:rPr sz="1350" spc="-25" dirty="0">
                <a:solidFill>
                  <a:srgbClr val="141F3E"/>
                </a:solidFill>
                <a:latin typeface="Trebuchet MS"/>
                <a:cs typeface="Trebuchet MS"/>
              </a:rPr>
              <a:t> konkrete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35" dirty="0">
                <a:solidFill>
                  <a:srgbClr val="141F3E"/>
                </a:solidFill>
                <a:latin typeface="Trebuchet MS"/>
                <a:cs typeface="Trebuchet MS"/>
              </a:rPr>
              <a:t>Weiterbildungsmaßnahmen,</a:t>
            </a:r>
            <a:r>
              <a:rPr sz="1350" spc="-1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um</a:t>
            </a:r>
            <a:r>
              <a:rPr sz="1350" spc="-2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20" dirty="0">
                <a:solidFill>
                  <a:srgbClr val="141F3E"/>
                </a:solidFill>
                <a:latin typeface="Trebuchet MS"/>
                <a:cs typeface="Trebuchet MS"/>
              </a:rPr>
              <a:t>Ihre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digitalen</a:t>
            </a:r>
            <a:r>
              <a:rPr sz="1350" spc="-4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Kompetenzen</a:t>
            </a:r>
            <a:r>
              <a:rPr sz="1350" spc="-4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zu</a:t>
            </a:r>
            <a:r>
              <a:rPr sz="1350" spc="-4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stärken.</a:t>
            </a:r>
            <a:endParaRPr sz="1350">
              <a:latin typeface="Trebuchet MS"/>
              <a:cs typeface="Trebuchet MS"/>
            </a:endParaRPr>
          </a:p>
        </p:txBody>
      </p:sp>
      <p:pic>
        <p:nvPicPr>
          <p:cNvPr id="8" name="object 8">
            <a:hlinkClick r:id="rId4"/>
          </p:cNvPr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8420100" y="3929240"/>
            <a:ext cx="1533512" cy="466712"/>
          </a:xfrm>
          <a:prstGeom prst="rect">
            <a:avLst/>
          </a:prstGeom>
        </p:spPr>
      </p:pic>
      <p:sp>
        <p:nvSpPr>
          <p:cNvPr id="9" name="object 9"/>
          <p:cNvSpPr txBox="1"/>
          <p:nvPr/>
        </p:nvSpPr>
        <p:spPr>
          <a:xfrm>
            <a:off x="8573516" y="4031234"/>
            <a:ext cx="1226185" cy="2311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350" b="1" spc="-25" dirty="0">
                <a:solidFill>
                  <a:srgbClr val="FFFFFF"/>
                </a:solidFill>
                <a:latin typeface="Trebuchet MS"/>
                <a:cs typeface="Trebuchet MS"/>
                <a:hlinkClick r:id="rId4"/>
              </a:rPr>
              <a:t>Klicken</a:t>
            </a:r>
            <a:r>
              <a:rPr sz="1350" b="1" spc="-75" dirty="0">
                <a:solidFill>
                  <a:srgbClr val="FFFFFF"/>
                </a:solidFill>
                <a:latin typeface="Trebuchet MS"/>
                <a:cs typeface="Trebuchet MS"/>
                <a:hlinkClick r:id="rId4"/>
              </a:rPr>
              <a:t> </a:t>
            </a:r>
            <a:r>
              <a:rPr sz="1350" b="1" spc="-20" dirty="0">
                <a:solidFill>
                  <a:srgbClr val="FFFFFF"/>
                </a:solidFill>
                <a:latin typeface="Trebuchet MS"/>
                <a:cs typeface="Trebuchet MS"/>
                <a:hlinkClick r:id="rId4"/>
              </a:rPr>
              <a:t>Sie</a:t>
            </a:r>
            <a:r>
              <a:rPr sz="1350" b="1" spc="-70" dirty="0">
                <a:solidFill>
                  <a:srgbClr val="FFFFFF"/>
                </a:solidFill>
                <a:latin typeface="Trebuchet MS"/>
                <a:cs typeface="Trebuchet MS"/>
                <a:hlinkClick r:id="rId4"/>
              </a:rPr>
              <a:t> </a:t>
            </a:r>
            <a:r>
              <a:rPr sz="1350" b="1" spc="-20" dirty="0">
                <a:solidFill>
                  <a:srgbClr val="FFFFFF"/>
                </a:solidFill>
                <a:latin typeface="Trebuchet MS"/>
                <a:cs typeface="Trebuchet MS"/>
                <a:hlinkClick r:id="rId4"/>
              </a:rPr>
              <a:t>hier</a:t>
            </a:r>
            <a:endParaRPr sz="1350">
              <a:latin typeface="Trebuchet MS"/>
              <a:cs typeface="Trebuchet MS"/>
            </a:endParaRPr>
          </a:p>
        </p:txBody>
      </p:sp>
      <p:pic>
        <p:nvPicPr>
          <p:cNvPr id="10" name="object 10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0" y="0"/>
            <a:ext cx="4285996" cy="6438264"/>
          </a:xfrm>
          <a:prstGeom prst="rect">
            <a:avLst/>
          </a:prstGeom>
        </p:spPr>
      </p:pic>
      <p:sp>
        <p:nvSpPr>
          <p:cNvPr id="11" name="object 11"/>
          <p:cNvSpPr/>
          <p:nvPr/>
        </p:nvSpPr>
        <p:spPr>
          <a:xfrm>
            <a:off x="4886325" y="2273536"/>
            <a:ext cx="304800" cy="295275"/>
          </a:xfrm>
          <a:custGeom>
            <a:avLst/>
            <a:gdLst/>
            <a:ahLst/>
            <a:cxnLst/>
            <a:rect l="l" t="t" r="r" b="b"/>
            <a:pathLst>
              <a:path w="304800" h="295275">
                <a:moveTo>
                  <a:pt x="286207" y="0"/>
                </a:moveTo>
                <a:lnTo>
                  <a:pt x="18592" y="0"/>
                </a:lnTo>
                <a:lnTo>
                  <a:pt x="15849" y="546"/>
                </a:lnTo>
                <a:lnTo>
                  <a:pt x="0" y="18592"/>
                </a:lnTo>
                <a:lnTo>
                  <a:pt x="0" y="276682"/>
                </a:lnTo>
                <a:lnTo>
                  <a:pt x="18592" y="295275"/>
                </a:lnTo>
                <a:lnTo>
                  <a:pt x="286207" y="295275"/>
                </a:lnTo>
                <a:lnTo>
                  <a:pt x="304800" y="276682"/>
                </a:lnTo>
                <a:lnTo>
                  <a:pt x="304800" y="18592"/>
                </a:lnTo>
                <a:lnTo>
                  <a:pt x="288950" y="546"/>
                </a:lnTo>
                <a:lnTo>
                  <a:pt x="286207" y="0"/>
                </a:lnTo>
                <a:close/>
              </a:path>
            </a:pathLst>
          </a:custGeom>
          <a:solidFill>
            <a:srgbClr val="E9EBF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7943850" y="2274308"/>
            <a:ext cx="304800" cy="295275"/>
          </a:xfrm>
          <a:custGeom>
            <a:avLst/>
            <a:gdLst/>
            <a:ahLst/>
            <a:cxnLst/>
            <a:rect l="l" t="t" r="r" b="b"/>
            <a:pathLst>
              <a:path w="304800" h="295275">
                <a:moveTo>
                  <a:pt x="286207" y="0"/>
                </a:moveTo>
                <a:lnTo>
                  <a:pt x="18592" y="0"/>
                </a:lnTo>
                <a:lnTo>
                  <a:pt x="15849" y="546"/>
                </a:lnTo>
                <a:lnTo>
                  <a:pt x="0" y="18592"/>
                </a:lnTo>
                <a:lnTo>
                  <a:pt x="0" y="276682"/>
                </a:lnTo>
                <a:lnTo>
                  <a:pt x="18592" y="295275"/>
                </a:lnTo>
                <a:lnTo>
                  <a:pt x="286207" y="295275"/>
                </a:lnTo>
                <a:lnTo>
                  <a:pt x="304799" y="276682"/>
                </a:lnTo>
                <a:lnTo>
                  <a:pt x="304799" y="18592"/>
                </a:lnTo>
                <a:lnTo>
                  <a:pt x="288950" y="546"/>
                </a:lnTo>
                <a:lnTo>
                  <a:pt x="286207" y="0"/>
                </a:lnTo>
                <a:close/>
              </a:path>
            </a:pathLst>
          </a:custGeom>
          <a:solidFill>
            <a:srgbClr val="E9EBF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4886325" y="4770087"/>
            <a:ext cx="304800" cy="295275"/>
          </a:xfrm>
          <a:custGeom>
            <a:avLst/>
            <a:gdLst/>
            <a:ahLst/>
            <a:cxnLst/>
            <a:rect l="l" t="t" r="r" b="b"/>
            <a:pathLst>
              <a:path w="304800" h="295275">
                <a:moveTo>
                  <a:pt x="286207" y="0"/>
                </a:moveTo>
                <a:lnTo>
                  <a:pt x="18592" y="0"/>
                </a:lnTo>
                <a:lnTo>
                  <a:pt x="15849" y="546"/>
                </a:lnTo>
                <a:lnTo>
                  <a:pt x="0" y="18592"/>
                </a:lnTo>
                <a:lnTo>
                  <a:pt x="0" y="276682"/>
                </a:lnTo>
                <a:lnTo>
                  <a:pt x="18592" y="295275"/>
                </a:lnTo>
                <a:lnTo>
                  <a:pt x="286207" y="295275"/>
                </a:lnTo>
                <a:lnTo>
                  <a:pt x="304800" y="276682"/>
                </a:lnTo>
                <a:lnTo>
                  <a:pt x="304800" y="18592"/>
                </a:lnTo>
                <a:lnTo>
                  <a:pt x="288950" y="546"/>
                </a:lnTo>
                <a:lnTo>
                  <a:pt x="286207" y="0"/>
                </a:lnTo>
                <a:close/>
              </a:path>
            </a:pathLst>
          </a:custGeom>
          <a:solidFill>
            <a:srgbClr val="E9EBF1"/>
          </a:solid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-12"/>
            <a:ext cx="11430000" cy="6439535"/>
          </a:xfrm>
          <a:custGeom>
            <a:avLst/>
            <a:gdLst/>
            <a:ahLst/>
            <a:cxnLst/>
            <a:rect l="l" t="t" r="r" b="b"/>
            <a:pathLst>
              <a:path w="11430000" h="6439535">
                <a:moveTo>
                  <a:pt x="11430000" y="0"/>
                </a:moveTo>
                <a:lnTo>
                  <a:pt x="0" y="0"/>
                </a:lnTo>
                <a:lnTo>
                  <a:pt x="0" y="6438912"/>
                </a:lnTo>
                <a:lnTo>
                  <a:pt x="11430000" y="6438912"/>
                </a:lnTo>
                <a:lnTo>
                  <a:pt x="11430000" y="0"/>
                </a:lnTo>
                <a:close/>
              </a:path>
            </a:pathLst>
          </a:custGeom>
          <a:solidFill>
            <a:srgbClr val="FAFBFD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3" name="object 3"/>
          <p:cNvGrpSpPr/>
          <p:nvPr/>
        </p:nvGrpSpPr>
        <p:grpSpPr>
          <a:xfrm>
            <a:off x="600075" y="1503958"/>
            <a:ext cx="10229850" cy="2524125"/>
            <a:chOff x="600075" y="1503958"/>
            <a:chExt cx="10229850" cy="2524125"/>
          </a:xfrm>
        </p:grpSpPr>
        <p:sp>
          <p:nvSpPr>
            <p:cNvPr id="4" name="object 4"/>
            <p:cNvSpPr/>
            <p:nvPr/>
          </p:nvSpPr>
          <p:spPr>
            <a:xfrm>
              <a:off x="600075" y="1503958"/>
              <a:ext cx="10229850" cy="2524125"/>
            </a:xfrm>
            <a:custGeom>
              <a:avLst/>
              <a:gdLst/>
              <a:ahLst/>
              <a:cxnLst/>
              <a:rect l="l" t="t" r="r" b="b"/>
              <a:pathLst>
                <a:path w="10229850" h="2524125">
                  <a:moveTo>
                    <a:pt x="10211257" y="0"/>
                  </a:moveTo>
                  <a:lnTo>
                    <a:pt x="18592" y="0"/>
                  </a:lnTo>
                  <a:lnTo>
                    <a:pt x="15849" y="546"/>
                  </a:lnTo>
                  <a:lnTo>
                    <a:pt x="0" y="18592"/>
                  </a:lnTo>
                  <a:lnTo>
                    <a:pt x="0" y="2505532"/>
                  </a:lnTo>
                  <a:lnTo>
                    <a:pt x="18592" y="2524125"/>
                  </a:lnTo>
                  <a:lnTo>
                    <a:pt x="10211257" y="2524125"/>
                  </a:lnTo>
                  <a:lnTo>
                    <a:pt x="10229850" y="2505532"/>
                  </a:lnTo>
                  <a:lnTo>
                    <a:pt x="10229850" y="18592"/>
                  </a:lnTo>
                  <a:lnTo>
                    <a:pt x="10214000" y="546"/>
                  </a:lnTo>
                  <a:lnTo>
                    <a:pt x="10211257" y="0"/>
                  </a:lnTo>
                  <a:close/>
                </a:path>
              </a:pathLst>
            </a:custGeom>
            <a:solidFill>
              <a:srgbClr val="B5D5F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" name="object 5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792955" y="1761132"/>
              <a:ext cx="171449" cy="171450"/>
            </a:xfrm>
            <a:prstGeom prst="rect">
              <a:avLst/>
            </a:prstGeom>
          </p:spPr>
        </p:pic>
        <p:pic>
          <p:nvPicPr>
            <p:cNvPr id="6" name="object 6">
              <a:hlinkClick r:id="rId3"/>
            </p:cNvPr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162050" y="3285134"/>
              <a:ext cx="1247772" cy="466722"/>
            </a:xfrm>
            <a:prstGeom prst="rect">
              <a:avLst/>
            </a:prstGeom>
          </p:spPr>
        </p:pic>
      </p:grpSp>
      <p:sp>
        <p:nvSpPr>
          <p:cNvPr id="7" name="object 7"/>
          <p:cNvSpPr txBox="1">
            <a:spLocks noGrp="1"/>
          </p:cNvSpPr>
          <p:nvPr>
            <p:ph type="title"/>
          </p:nvPr>
        </p:nvSpPr>
        <p:spPr>
          <a:xfrm>
            <a:off x="587755" y="617474"/>
            <a:ext cx="6584315" cy="5359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190" dirty="0"/>
              <a:t>Was</a:t>
            </a:r>
            <a:r>
              <a:rPr spc="-130" dirty="0"/>
              <a:t> </a:t>
            </a:r>
            <a:r>
              <a:rPr spc="100" dirty="0"/>
              <a:t>ist</a:t>
            </a:r>
            <a:r>
              <a:rPr spc="-100" dirty="0"/>
              <a:t> </a:t>
            </a:r>
            <a:r>
              <a:rPr spc="114" dirty="0"/>
              <a:t>digitale</a:t>
            </a:r>
            <a:r>
              <a:rPr spc="-105" dirty="0"/>
              <a:t> </a:t>
            </a:r>
            <a:r>
              <a:rPr spc="135" dirty="0"/>
              <a:t>Problemlösung?</a:t>
            </a:r>
          </a:p>
        </p:txBody>
      </p:sp>
      <p:sp>
        <p:nvSpPr>
          <p:cNvPr id="8" name="object 8"/>
          <p:cNvSpPr txBox="1"/>
          <p:nvPr/>
        </p:nvSpPr>
        <p:spPr>
          <a:xfrm>
            <a:off x="1143063" y="1647812"/>
            <a:ext cx="9187180" cy="1407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635">
              <a:lnSpc>
                <a:spcPct val="134200"/>
              </a:lnSpc>
              <a:spcBef>
                <a:spcPts val="100"/>
              </a:spcBef>
            </a:pPr>
            <a:r>
              <a:rPr sz="1350" spc="-20" dirty="0">
                <a:latin typeface="Trebuchet MS"/>
                <a:cs typeface="Trebuchet MS"/>
              </a:rPr>
              <a:t>Der</a:t>
            </a:r>
            <a:r>
              <a:rPr sz="1350" spc="-65" dirty="0">
                <a:latin typeface="Trebuchet MS"/>
                <a:cs typeface="Trebuchet MS"/>
              </a:rPr>
              <a:t> </a:t>
            </a:r>
            <a:r>
              <a:rPr sz="1350" spc="-20" dirty="0">
                <a:latin typeface="Trebuchet MS"/>
                <a:cs typeface="Trebuchet MS"/>
              </a:rPr>
              <a:t>Begriff</a:t>
            </a:r>
            <a:r>
              <a:rPr sz="1350" spc="-55" dirty="0">
                <a:latin typeface="Trebuchet MS"/>
                <a:cs typeface="Trebuchet MS"/>
              </a:rPr>
              <a:t> </a:t>
            </a:r>
            <a:r>
              <a:rPr sz="1350" b="1" spc="-20" dirty="0">
                <a:latin typeface="Trebuchet MS"/>
                <a:cs typeface="Trebuchet MS"/>
              </a:rPr>
              <a:t>„digitale</a:t>
            </a:r>
            <a:r>
              <a:rPr sz="1350" b="1" spc="-55" dirty="0">
                <a:latin typeface="Trebuchet MS"/>
                <a:cs typeface="Trebuchet MS"/>
              </a:rPr>
              <a:t> </a:t>
            </a:r>
            <a:r>
              <a:rPr sz="1350" b="1" spc="-20" dirty="0">
                <a:latin typeface="Trebuchet MS"/>
                <a:cs typeface="Trebuchet MS"/>
              </a:rPr>
              <a:t>Problemlösung“</a:t>
            </a:r>
            <a:r>
              <a:rPr sz="1350" b="1" spc="-35" dirty="0">
                <a:latin typeface="Trebuchet MS"/>
                <a:cs typeface="Trebuchet MS"/>
              </a:rPr>
              <a:t> </a:t>
            </a:r>
            <a:r>
              <a:rPr sz="1350" spc="-20" dirty="0">
                <a:latin typeface="Trebuchet MS"/>
                <a:cs typeface="Trebuchet MS"/>
              </a:rPr>
              <a:t>bezieht</a:t>
            </a:r>
            <a:r>
              <a:rPr sz="1350" spc="-60" dirty="0">
                <a:latin typeface="Trebuchet MS"/>
                <a:cs typeface="Trebuchet MS"/>
              </a:rPr>
              <a:t> </a:t>
            </a:r>
            <a:r>
              <a:rPr sz="1350" spc="-20" dirty="0">
                <a:latin typeface="Trebuchet MS"/>
                <a:cs typeface="Trebuchet MS"/>
              </a:rPr>
              <a:t>sich</a:t>
            </a:r>
            <a:r>
              <a:rPr sz="1350" spc="-50" dirty="0">
                <a:latin typeface="Trebuchet MS"/>
                <a:cs typeface="Trebuchet MS"/>
              </a:rPr>
              <a:t> </a:t>
            </a:r>
            <a:r>
              <a:rPr sz="1350" spc="-20" dirty="0">
                <a:latin typeface="Trebuchet MS"/>
                <a:cs typeface="Trebuchet MS"/>
              </a:rPr>
              <a:t>auf</a:t>
            </a:r>
            <a:r>
              <a:rPr sz="1350" spc="-55" dirty="0">
                <a:latin typeface="Trebuchet MS"/>
                <a:cs typeface="Trebuchet MS"/>
              </a:rPr>
              <a:t> </a:t>
            </a:r>
            <a:r>
              <a:rPr sz="1350" spc="-20" dirty="0">
                <a:latin typeface="Trebuchet MS"/>
                <a:cs typeface="Trebuchet MS"/>
              </a:rPr>
              <a:t>die</a:t>
            </a:r>
            <a:r>
              <a:rPr sz="1350" spc="-50" dirty="0">
                <a:latin typeface="Trebuchet MS"/>
                <a:cs typeface="Trebuchet MS"/>
              </a:rPr>
              <a:t> </a:t>
            </a:r>
            <a:r>
              <a:rPr sz="1350" spc="-20" dirty="0">
                <a:latin typeface="Trebuchet MS"/>
                <a:cs typeface="Trebuchet MS"/>
              </a:rPr>
              <a:t>Fähigkeit,</a:t>
            </a:r>
            <a:r>
              <a:rPr sz="1350" spc="-50" dirty="0">
                <a:latin typeface="Trebuchet MS"/>
                <a:cs typeface="Trebuchet MS"/>
              </a:rPr>
              <a:t> </a:t>
            </a:r>
            <a:r>
              <a:rPr sz="1350" spc="-25" dirty="0">
                <a:latin typeface="Trebuchet MS"/>
                <a:cs typeface="Trebuchet MS"/>
              </a:rPr>
              <a:t>digitale</a:t>
            </a:r>
            <a:r>
              <a:rPr sz="1350" spc="-80" dirty="0">
                <a:latin typeface="Trebuchet MS"/>
                <a:cs typeface="Trebuchet MS"/>
              </a:rPr>
              <a:t> </a:t>
            </a:r>
            <a:r>
              <a:rPr sz="1350" spc="-20" dirty="0">
                <a:latin typeface="Trebuchet MS"/>
                <a:cs typeface="Trebuchet MS"/>
              </a:rPr>
              <a:t>Technologien</a:t>
            </a:r>
            <a:r>
              <a:rPr sz="1350" spc="-60" dirty="0">
                <a:latin typeface="Trebuchet MS"/>
                <a:cs typeface="Trebuchet MS"/>
              </a:rPr>
              <a:t> </a:t>
            </a:r>
            <a:r>
              <a:rPr sz="1350" spc="-10" dirty="0">
                <a:latin typeface="Trebuchet MS"/>
                <a:cs typeface="Trebuchet MS"/>
              </a:rPr>
              <a:t>und</a:t>
            </a:r>
            <a:r>
              <a:rPr sz="1350" spc="-60" dirty="0">
                <a:latin typeface="Trebuchet MS"/>
                <a:cs typeface="Trebuchet MS"/>
              </a:rPr>
              <a:t> </a:t>
            </a:r>
            <a:r>
              <a:rPr sz="1350" spc="-20" dirty="0">
                <a:latin typeface="Trebuchet MS"/>
                <a:cs typeface="Trebuchet MS"/>
              </a:rPr>
              <a:t>Werkzeuge</a:t>
            </a:r>
            <a:r>
              <a:rPr sz="1350" spc="-45" dirty="0">
                <a:latin typeface="Trebuchet MS"/>
                <a:cs typeface="Trebuchet MS"/>
              </a:rPr>
              <a:t> </a:t>
            </a:r>
            <a:r>
              <a:rPr sz="1350" spc="-10" dirty="0">
                <a:latin typeface="Trebuchet MS"/>
                <a:cs typeface="Trebuchet MS"/>
              </a:rPr>
              <a:t>effektiv einzusetzen,</a:t>
            </a:r>
            <a:r>
              <a:rPr sz="1350" spc="-55" dirty="0">
                <a:latin typeface="Trebuchet MS"/>
                <a:cs typeface="Trebuchet MS"/>
              </a:rPr>
              <a:t> </a:t>
            </a:r>
            <a:r>
              <a:rPr sz="1350" dirty="0">
                <a:latin typeface="Trebuchet MS"/>
                <a:cs typeface="Trebuchet MS"/>
              </a:rPr>
              <a:t>um</a:t>
            </a:r>
            <a:r>
              <a:rPr sz="1350" spc="-55" dirty="0">
                <a:latin typeface="Trebuchet MS"/>
                <a:cs typeface="Trebuchet MS"/>
              </a:rPr>
              <a:t> </a:t>
            </a:r>
            <a:r>
              <a:rPr sz="1350" spc="-10" dirty="0">
                <a:latin typeface="Trebuchet MS"/>
                <a:cs typeface="Trebuchet MS"/>
              </a:rPr>
              <a:t>komplexe</a:t>
            </a:r>
            <a:r>
              <a:rPr sz="1350" spc="-50" dirty="0">
                <a:latin typeface="Trebuchet MS"/>
                <a:cs typeface="Trebuchet MS"/>
              </a:rPr>
              <a:t> </a:t>
            </a:r>
            <a:r>
              <a:rPr sz="1350" spc="-10" dirty="0">
                <a:latin typeface="Trebuchet MS"/>
                <a:cs typeface="Trebuchet MS"/>
              </a:rPr>
              <a:t>Herausforderungen</a:t>
            </a:r>
            <a:r>
              <a:rPr sz="1350" spc="-60" dirty="0">
                <a:latin typeface="Trebuchet MS"/>
                <a:cs typeface="Trebuchet MS"/>
              </a:rPr>
              <a:t> </a:t>
            </a:r>
            <a:r>
              <a:rPr sz="1350" dirty="0">
                <a:latin typeface="Trebuchet MS"/>
                <a:cs typeface="Trebuchet MS"/>
              </a:rPr>
              <a:t>zu</a:t>
            </a:r>
            <a:r>
              <a:rPr sz="1350" spc="-50" dirty="0">
                <a:latin typeface="Trebuchet MS"/>
                <a:cs typeface="Trebuchet MS"/>
              </a:rPr>
              <a:t> </a:t>
            </a:r>
            <a:r>
              <a:rPr sz="1350" spc="-10" dirty="0">
                <a:latin typeface="Trebuchet MS"/>
                <a:cs typeface="Trebuchet MS"/>
              </a:rPr>
              <a:t>analysieren</a:t>
            </a:r>
            <a:r>
              <a:rPr sz="1350" spc="-55" dirty="0">
                <a:latin typeface="Trebuchet MS"/>
                <a:cs typeface="Trebuchet MS"/>
              </a:rPr>
              <a:t> </a:t>
            </a:r>
            <a:r>
              <a:rPr sz="1350" dirty="0">
                <a:latin typeface="Trebuchet MS"/>
                <a:cs typeface="Trebuchet MS"/>
              </a:rPr>
              <a:t>und</a:t>
            </a:r>
            <a:r>
              <a:rPr sz="1350" spc="-60" dirty="0">
                <a:latin typeface="Trebuchet MS"/>
                <a:cs typeface="Trebuchet MS"/>
              </a:rPr>
              <a:t> </a:t>
            </a:r>
            <a:r>
              <a:rPr sz="1350" spc="-10" dirty="0">
                <a:latin typeface="Trebuchet MS"/>
                <a:cs typeface="Trebuchet MS"/>
              </a:rPr>
              <a:t>kreative</a:t>
            </a:r>
            <a:r>
              <a:rPr sz="1350" spc="-55" dirty="0">
                <a:latin typeface="Trebuchet MS"/>
                <a:cs typeface="Trebuchet MS"/>
              </a:rPr>
              <a:t> </a:t>
            </a:r>
            <a:r>
              <a:rPr sz="1350" dirty="0">
                <a:latin typeface="Trebuchet MS"/>
                <a:cs typeface="Trebuchet MS"/>
              </a:rPr>
              <a:t>Lösungen</a:t>
            </a:r>
            <a:r>
              <a:rPr sz="1350" spc="-50" dirty="0">
                <a:latin typeface="Trebuchet MS"/>
                <a:cs typeface="Trebuchet MS"/>
              </a:rPr>
              <a:t> </a:t>
            </a:r>
            <a:r>
              <a:rPr sz="1350" dirty="0">
                <a:latin typeface="Trebuchet MS"/>
                <a:cs typeface="Trebuchet MS"/>
              </a:rPr>
              <a:t>zu</a:t>
            </a:r>
            <a:r>
              <a:rPr sz="1350" spc="-70" dirty="0">
                <a:latin typeface="Trebuchet MS"/>
                <a:cs typeface="Trebuchet MS"/>
              </a:rPr>
              <a:t> </a:t>
            </a:r>
            <a:r>
              <a:rPr sz="1350" spc="-10" dirty="0">
                <a:latin typeface="Trebuchet MS"/>
                <a:cs typeface="Trebuchet MS"/>
              </a:rPr>
              <a:t>entwickeln.</a:t>
            </a:r>
            <a:r>
              <a:rPr sz="1350" spc="-50" dirty="0">
                <a:latin typeface="Trebuchet MS"/>
                <a:cs typeface="Trebuchet MS"/>
              </a:rPr>
              <a:t> </a:t>
            </a:r>
            <a:r>
              <a:rPr sz="1350" dirty="0">
                <a:latin typeface="Trebuchet MS"/>
                <a:cs typeface="Trebuchet MS"/>
              </a:rPr>
              <a:t>Dies</a:t>
            </a:r>
            <a:r>
              <a:rPr sz="1350" spc="-55" dirty="0">
                <a:latin typeface="Trebuchet MS"/>
                <a:cs typeface="Trebuchet MS"/>
              </a:rPr>
              <a:t> </a:t>
            </a:r>
            <a:r>
              <a:rPr sz="1350" spc="-10" dirty="0">
                <a:latin typeface="Trebuchet MS"/>
                <a:cs typeface="Trebuchet MS"/>
              </a:rPr>
              <a:t>umfasst</a:t>
            </a:r>
            <a:r>
              <a:rPr sz="1350" spc="-55" dirty="0">
                <a:latin typeface="Trebuchet MS"/>
                <a:cs typeface="Trebuchet MS"/>
              </a:rPr>
              <a:t> </a:t>
            </a:r>
            <a:r>
              <a:rPr sz="1350" spc="-10" dirty="0">
                <a:latin typeface="Trebuchet MS"/>
                <a:cs typeface="Trebuchet MS"/>
              </a:rPr>
              <a:t>sowohl </a:t>
            </a:r>
            <a:r>
              <a:rPr sz="1350" dirty="0">
                <a:latin typeface="Trebuchet MS"/>
                <a:cs typeface="Trebuchet MS"/>
              </a:rPr>
              <a:t>das</a:t>
            </a:r>
            <a:r>
              <a:rPr sz="1350" spc="-40" dirty="0">
                <a:latin typeface="Trebuchet MS"/>
                <a:cs typeface="Trebuchet MS"/>
              </a:rPr>
              <a:t> </a:t>
            </a:r>
            <a:r>
              <a:rPr sz="1350" dirty="0">
                <a:latin typeface="Trebuchet MS"/>
                <a:cs typeface="Trebuchet MS"/>
              </a:rPr>
              <a:t>kritische</a:t>
            </a:r>
            <a:r>
              <a:rPr sz="1350" spc="-30" dirty="0">
                <a:latin typeface="Trebuchet MS"/>
                <a:cs typeface="Trebuchet MS"/>
              </a:rPr>
              <a:t> </a:t>
            </a:r>
            <a:r>
              <a:rPr sz="1350" dirty="0">
                <a:latin typeface="Trebuchet MS"/>
                <a:cs typeface="Trebuchet MS"/>
              </a:rPr>
              <a:t>Denken</a:t>
            </a:r>
            <a:r>
              <a:rPr sz="1350" spc="-35" dirty="0">
                <a:latin typeface="Trebuchet MS"/>
                <a:cs typeface="Trebuchet MS"/>
              </a:rPr>
              <a:t> </a:t>
            </a:r>
            <a:r>
              <a:rPr sz="1350" dirty="0">
                <a:latin typeface="Trebuchet MS"/>
                <a:cs typeface="Trebuchet MS"/>
              </a:rPr>
              <a:t>als</a:t>
            </a:r>
            <a:r>
              <a:rPr sz="1350" spc="-40" dirty="0">
                <a:latin typeface="Trebuchet MS"/>
                <a:cs typeface="Trebuchet MS"/>
              </a:rPr>
              <a:t> </a:t>
            </a:r>
            <a:r>
              <a:rPr sz="1350" dirty="0">
                <a:latin typeface="Trebuchet MS"/>
                <a:cs typeface="Trebuchet MS"/>
              </a:rPr>
              <a:t>auch</a:t>
            </a:r>
            <a:r>
              <a:rPr sz="1350" spc="-35" dirty="0">
                <a:latin typeface="Trebuchet MS"/>
                <a:cs typeface="Trebuchet MS"/>
              </a:rPr>
              <a:t> </a:t>
            </a:r>
            <a:r>
              <a:rPr sz="1350" dirty="0">
                <a:latin typeface="Trebuchet MS"/>
                <a:cs typeface="Trebuchet MS"/>
              </a:rPr>
              <a:t>die</a:t>
            </a:r>
            <a:r>
              <a:rPr sz="1350" spc="-30" dirty="0">
                <a:latin typeface="Trebuchet MS"/>
                <a:cs typeface="Trebuchet MS"/>
              </a:rPr>
              <a:t> </a:t>
            </a:r>
            <a:r>
              <a:rPr sz="1350" dirty="0">
                <a:latin typeface="Trebuchet MS"/>
                <a:cs typeface="Trebuchet MS"/>
              </a:rPr>
              <a:t>Anwendung</a:t>
            </a:r>
            <a:r>
              <a:rPr sz="1350" spc="-35" dirty="0">
                <a:latin typeface="Trebuchet MS"/>
                <a:cs typeface="Trebuchet MS"/>
              </a:rPr>
              <a:t> </a:t>
            </a:r>
            <a:r>
              <a:rPr sz="1350" spc="-10" dirty="0">
                <a:latin typeface="Trebuchet MS"/>
                <a:cs typeface="Trebuchet MS"/>
              </a:rPr>
              <a:t>spezifischer</a:t>
            </a:r>
            <a:r>
              <a:rPr sz="1350" spc="-40" dirty="0">
                <a:latin typeface="Trebuchet MS"/>
                <a:cs typeface="Trebuchet MS"/>
              </a:rPr>
              <a:t> </a:t>
            </a:r>
            <a:r>
              <a:rPr sz="1350" dirty="0">
                <a:latin typeface="Trebuchet MS"/>
                <a:cs typeface="Trebuchet MS"/>
              </a:rPr>
              <a:t>digitaler</a:t>
            </a:r>
            <a:r>
              <a:rPr sz="1350" spc="-35" dirty="0">
                <a:latin typeface="Trebuchet MS"/>
                <a:cs typeface="Trebuchet MS"/>
              </a:rPr>
              <a:t> </a:t>
            </a:r>
            <a:r>
              <a:rPr sz="1350" spc="-10" dirty="0">
                <a:latin typeface="Trebuchet MS"/>
                <a:cs typeface="Trebuchet MS"/>
              </a:rPr>
              <a:t>Kompetenzen.</a:t>
            </a:r>
            <a:r>
              <a:rPr sz="1350" spc="-35" dirty="0">
                <a:latin typeface="Trebuchet MS"/>
                <a:cs typeface="Trebuchet MS"/>
              </a:rPr>
              <a:t> </a:t>
            </a:r>
            <a:r>
              <a:rPr sz="1350" dirty="0">
                <a:latin typeface="Trebuchet MS"/>
                <a:cs typeface="Trebuchet MS"/>
              </a:rPr>
              <a:t>Laut</a:t>
            </a:r>
            <a:r>
              <a:rPr sz="1350" spc="-40" dirty="0">
                <a:latin typeface="Trebuchet MS"/>
                <a:cs typeface="Trebuchet MS"/>
              </a:rPr>
              <a:t> </a:t>
            </a:r>
            <a:r>
              <a:rPr sz="1350" dirty="0">
                <a:latin typeface="Trebuchet MS"/>
                <a:cs typeface="Trebuchet MS"/>
              </a:rPr>
              <a:t>dem</a:t>
            </a:r>
            <a:r>
              <a:rPr sz="1350" spc="-40" dirty="0">
                <a:latin typeface="Trebuchet MS"/>
                <a:cs typeface="Trebuchet MS"/>
              </a:rPr>
              <a:t> </a:t>
            </a:r>
            <a:r>
              <a:rPr sz="1350" spc="-10" dirty="0">
                <a:latin typeface="Trebuchet MS"/>
                <a:cs typeface="Trebuchet MS"/>
              </a:rPr>
              <a:t>Bundesinstitut</a:t>
            </a:r>
            <a:r>
              <a:rPr sz="1350" spc="-35" dirty="0">
                <a:latin typeface="Trebuchet MS"/>
                <a:cs typeface="Trebuchet MS"/>
              </a:rPr>
              <a:t> </a:t>
            </a:r>
            <a:r>
              <a:rPr sz="1350" spc="-25" dirty="0">
                <a:latin typeface="Trebuchet MS"/>
                <a:cs typeface="Trebuchet MS"/>
              </a:rPr>
              <a:t>für </a:t>
            </a:r>
            <a:r>
              <a:rPr sz="1350" spc="-10" dirty="0">
                <a:latin typeface="Trebuchet MS"/>
                <a:cs typeface="Trebuchet MS"/>
              </a:rPr>
              <a:t>Berufsbildung</a:t>
            </a:r>
            <a:r>
              <a:rPr sz="1350" spc="-60" dirty="0">
                <a:latin typeface="Trebuchet MS"/>
                <a:cs typeface="Trebuchet MS"/>
              </a:rPr>
              <a:t> </a:t>
            </a:r>
            <a:r>
              <a:rPr sz="1350" spc="-10" dirty="0">
                <a:latin typeface="Trebuchet MS"/>
                <a:cs typeface="Trebuchet MS"/>
              </a:rPr>
              <a:t>beinhaltet</a:t>
            </a:r>
            <a:r>
              <a:rPr sz="1350" spc="-55" dirty="0">
                <a:latin typeface="Trebuchet MS"/>
                <a:cs typeface="Trebuchet MS"/>
              </a:rPr>
              <a:t> </a:t>
            </a:r>
            <a:r>
              <a:rPr sz="1350" spc="-10" dirty="0">
                <a:latin typeface="Trebuchet MS"/>
                <a:cs typeface="Trebuchet MS"/>
              </a:rPr>
              <a:t>dies</a:t>
            </a:r>
            <a:r>
              <a:rPr sz="1350" spc="-60" dirty="0">
                <a:latin typeface="Trebuchet MS"/>
                <a:cs typeface="Trebuchet MS"/>
              </a:rPr>
              <a:t> </a:t>
            </a:r>
            <a:r>
              <a:rPr sz="1350" dirty="0">
                <a:latin typeface="Trebuchet MS"/>
                <a:cs typeface="Trebuchet MS"/>
              </a:rPr>
              <a:t>die</a:t>
            </a:r>
            <a:r>
              <a:rPr sz="1350" spc="-55" dirty="0">
                <a:latin typeface="Trebuchet MS"/>
                <a:cs typeface="Trebuchet MS"/>
              </a:rPr>
              <a:t> </a:t>
            </a:r>
            <a:r>
              <a:rPr sz="1350" spc="-10" dirty="0">
                <a:latin typeface="Trebuchet MS"/>
                <a:cs typeface="Trebuchet MS"/>
              </a:rPr>
              <a:t>analytische</a:t>
            </a:r>
            <a:r>
              <a:rPr sz="1350" spc="-50" dirty="0">
                <a:latin typeface="Trebuchet MS"/>
                <a:cs typeface="Trebuchet MS"/>
              </a:rPr>
              <a:t> </a:t>
            </a:r>
            <a:r>
              <a:rPr sz="1350" dirty="0">
                <a:latin typeface="Trebuchet MS"/>
                <a:cs typeface="Trebuchet MS"/>
              </a:rPr>
              <a:t>und</a:t>
            </a:r>
            <a:r>
              <a:rPr sz="1350" spc="-65" dirty="0">
                <a:latin typeface="Trebuchet MS"/>
                <a:cs typeface="Trebuchet MS"/>
              </a:rPr>
              <a:t> </a:t>
            </a:r>
            <a:r>
              <a:rPr sz="1350" spc="-10" dirty="0">
                <a:latin typeface="Trebuchet MS"/>
                <a:cs typeface="Trebuchet MS"/>
              </a:rPr>
              <a:t>kritische</a:t>
            </a:r>
            <a:r>
              <a:rPr sz="1350" spc="-50" dirty="0">
                <a:latin typeface="Trebuchet MS"/>
                <a:cs typeface="Trebuchet MS"/>
              </a:rPr>
              <a:t> </a:t>
            </a:r>
            <a:r>
              <a:rPr sz="1350" spc="-10" dirty="0">
                <a:latin typeface="Trebuchet MS"/>
                <a:cs typeface="Trebuchet MS"/>
              </a:rPr>
              <a:t>Betrachtung</a:t>
            </a:r>
            <a:r>
              <a:rPr sz="1350" spc="-55" dirty="0">
                <a:latin typeface="Trebuchet MS"/>
                <a:cs typeface="Trebuchet MS"/>
              </a:rPr>
              <a:t> </a:t>
            </a:r>
            <a:r>
              <a:rPr sz="1350" spc="-10" dirty="0">
                <a:latin typeface="Trebuchet MS"/>
                <a:cs typeface="Trebuchet MS"/>
              </a:rPr>
              <a:t>von</a:t>
            </a:r>
            <a:r>
              <a:rPr sz="1350" spc="-65" dirty="0">
                <a:latin typeface="Trebuchet MS"/>
                <a:cs typeface="Trebuchet MS"/>
              </a:rPr>
              <a:t> </a:t>
            </a:r>
            <a:r>
              <a:rPr sz="1350" spc="-10" dirty="0">
                <a:latin typeface="Trebuchet MS"/>
                <a:cs typeface="Trebuchet MS"/>
              </a:rPr>
              <a:t>Problemen</a:t>
            </a:r>
            <a:r>
              <a:rPr sz="1350" spc="-55" dirty="0">
                <a:latin typeface="Trebuchet MS"/>
                <a:cs typeface="Trebuchet MS"/>
              </a:rPr>
              <a:t> </a:t>
            </a:r>
            <a:r>
              <a:rPr sz="1350" spc="-10" dirty="0">
                <a:latin typeface="Trebuchet MS"/>
                <a:cs typeface="Trebuchet MS"/>
              </a:rPr>
              <a:t>sowie</a:t>
            </a:r>
            <a:r>
              <a:rPr sz="1350" spc="-55" dirty="0">
                <a:latin typeface="Trebuchet MS"/>
                <a:cs typeface="Trebuchet MS"/>
              </a:rPr>
              <a:t> </a:t>
            </a:r>
            <a:r>
              <a:rPr sz="1350" dirty="0">
                <a:latin typeface="Trebuchet MS"/>
                <a:cs typeface="Trebuchet MS"/>
              </a:rPr>
              <a:t>die</a:t>
            </a:r>
            <a:r>
              <a:rPr sz="1350" spc="-60" dirty="0">
                <a:latin typeface="Trebuchet MS"/>
                <a:cs typeface="Trebuchet MS"/>
              </a:rPr>
              <a:t> </a:t>
            </a:r>
            <a:r>
              <a:rPr sz="1350" spc="-10" dirty="0">
                <a:latin typeface="Trebuchet MS"/>
                <a:cs typeface="Trebuchet MS"/>
              </a:rPr>
              <a:t>Entwicklung</a:t>
            </a:r>
            <a:r>
              <a:rPr sz="1350" spc="-50" dirty="0">
                <a:latin typeface="Trebuchet MS"/>
                <a:cs typeface="Trebuchet MS"/>
              </a:rPr>
              <a:t> </a:t>
            </a:r>
            <a:r>
              <a:rPr sz="1350" spc="-10" dirty="0">
                <a:latin typeface="Trebuchet MS"/>
                <a:cs typeface="Trebuchet MS"/>
              </a:rPr>
              <a:t>kreativer Lösungsansätze.</a:t>
            </a:r>
            <a:endParaRPr sz="1350">
              <a:latin typeface="Trebuchet MS"/>
              <a:cs typeface="Trebuchet MS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1314513" y="3383572"/>
            <a:ext cx="975994" cy="2311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350" b="1" spc="-10" dirty="0">
                <a:solidFill>
                  <a:srgbClr val="FFFFFF"/>
                </a:solidFill>
                <a:latin typeface="Trebuchet MS"/>
                <a:cs typeface="Trebuchet MS"/>
                <a:hlinkClick r:id="rId3"/>
              </a:rPr>
              <a:t>Weiterlesen</a:t>
            </a:r>
            <a:endParaRPr sz="1350">
              <a:latin typeface="Trebuchet MS"/>
              <a:cs typeface="Trebuchet MS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587755" y="4393946"/>
            <a:ext cx="923290" cy="2768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50" spc="45" dirty="0">
                <a:solidFill>
                  <a:srgbClr val="3056B7"/>
                </a:solidFill>
                <a:latin typeface="Palatino Linotype"/>
                <a:cs typeface="Palatino Linotype"/>
              </a:rPr>
              <a:t>Beispiele</a:t>
            </a:r>
            <a:endParaRPr sz="1650">
              <a:latin typeface="Palatino Linotype"/>
              <a:cs typeface="Palatino Linotype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587755" y="4771974"/>
            <a:ext cx="4562475" cy="57594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33700"/>
              </a:lnSpc>
              <a:spcBef>
                <a:spcPts val="100"/>
              </a:spcBef>
            </a:pPr>
            <a:r>
              <a:rPr sz="1350" spc="-20" dirty="0">
                <a:solidFill>
                  <a:srgbClr val="141F3E"/>
                </a:solidFill>
                <a:latin typeface="Trebuchet MS"/>
                <a:cs typeface="Trebuchet MS"/>
              </a:rPr>
              <a:t>Fehlerhafte</a:t>
            </a:r>
            <a:r>
              <a:rPr sz="1350" spc="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Software,</a:t>
            </a:r>
            <a:r>
              <a:rPr sz="1350" spc="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20" dirty="0">
                <a:solidFill>
                  <a:srgbClr val="141F3E"/>
                </a:solidFill>
                <a:latin typeface="Trebuchet MS"/>
                <a:cs typeface="Trebuchet MS"/>
              </a:rPr>
              <a:t>Verbindungsausfälle,</a:t>
            </a:r>
            <a:r>
              <a:rPr sz="1350" spc="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unangemessene Tools,</a:t>
            </a:r>
            <a:r>
              <a:rPr sz="1350" spc="-8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die</a:t>
            </a:r>
            <a:r>
              <a:rPr sz="1350" spc="-8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in</a:t>
            </a:r>
            <a:r>
              <a:rPr sz="1350" spc="-8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Ihrem</a:t>
            </a:r>
            <a:r>
              <a:rPr sz="1350" spc="-8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Unterricht</a:t>
            </a:r>
            <a:r>
              <a:rPr sz="1350" spc="-7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auftauchen</a:t>
            </a:r>
            <a:r>
              <a:rPr sz="1350" spc="-8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könnten.</a:t>
            </a:r>
            <a:endParaRPr sz="1350">
              <a:latin typeface="Trebuchet MS"/>
              <a:cs typeface="Trebuchet MS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5920994" y="4393946"/>
            <a:ext cx="850265" cy="2768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50" spc="55" dirty="0">
                <a:solidFill>
                  <a:srgbClr val="3056B7"/>
                </a:solidFill>
                <a:latin typeface="Palatino Linotype"/>
                <a:cs typeface="Palatino Linotype"/>
              </a:rPr>
              <a:t>Analyse</a:t>
            </a:r>
            <a:endParaRPr sz="1650">
              <a:latin typeface="Palatino Linotype"/>
              <a:cs typeface="Palatino Linotype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5920479" y="4775670"/>
            <a:ext cx="4642485" cy="83756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31500"/>
              </a:lnSpc>
              <a:spcBef>
                <a:spcPts val="100"/>
              </a:spcBef>
            </a:pP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Welche</a:t>
            </a:r>
            <a:r>
              <a:rPr sz="1350" spc="-4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digitalen</a:t>
            </a:r>
            <a:r>
              <a:rPr sz="1350" spc="-4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Probleme</a:t>
            </a:r>
            <a:r>
              <a:rPr sz="1350" spc="-4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sind</a:t>
            </a:r>
            <a:r>
              <a:rPr sz="1350" spc="-4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in</a:t>
            </a:r>
            <a:r>
              <a:rPr sz="1350" spc="-4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Ihrem</a:t>
            </a:r>
            <a:r>
              <a:rPr sz="1350" spc="-4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Arbeitsbereich aufgetreten?</a:t>
            </a:r>
            <a:r>
              <a:rPr sz="1350" spc="-6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Welche</a:t>
            </a:r>
            <a:r>
              <a:rPr sz="1350" spc="-6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Strategien</a:t>
            </a:r>
            <a:r>
              <a:rPr sz="1350" spc="-6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zur</a:t>
            </a:r>
            <a:r>
              <a:rPr sz="1350" spc="-6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Problemlösung</a:t>
            </a:r>
            <a:r>
              <a:rPr sz="1350" spc="-6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haben</a:t>
            </a:r>
            <a:r>
              <a:rPr sz="1350" spc="-6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25" dirty="0">
                <a:solidFill>
                  <a:srgbClr val="141F3E"/>
                </a:solidFill>
                <a:latin typeface="Trebuchet MS"/>
                <a:cs typeface="Trebuchet MS"/>
              </a:rPr>
              <a:t>Sie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genutzt?</a:t>
            </a:r>
            <a:r>
              <a:rPr sz="1350" spc="-4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Wurde</a:t>
            </a:r>
            <a:r>
              <a:rPr sz="1350" spc="-3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das</a:t>
            </a:r>
            <a:r>
              <a:rPr sz="1350" spc="-3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Problem</a:t>
            </a:r>
            <a:r>
              <a:rPr sz="1350" spc="-3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gelöst?</a:t>
            </a:r>
            <a:endParaRPr sz="1350">
              <a:latin typeface="Trebuchet MS"/>
              <a:cs typeface="Trebuchet MS"/>
            </a:endParaRPr>
          </a:p>
        </p:txBody>
      </p:sp>
      <p:pic>
        <p:nvPicPr>
          <p:cNvPr id="14" name="object 14">
            <a:hlinkClick r:id="rId5"/>
          </p:cNvPr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9580246" y="5920918"/>
            <a:ext cx="1746528" cy="417193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1430000" cy="7315200"/>
          </a:xfrm>
          <a:custGeom>
            <a:avLst/>
            <a:gdLst/>
            <a:ahLst/>
            <a:cxnLst/>
            <a:rect l="l" t="t" r="r" b="b"/>
            <a:pathLst>
              <a:path w="11430000" h="7315200">
                <a:moveTo>
                  <a:pt x="11430000" y="0"/>
                </a:moveTo>
                <a:lnTo>
                  <a:pt x="0" y="0"/>
                </a:lnTo>
                <a:lnTo>
                  <a:pt x="0" y="7315200"/>
                </a:lnTo>
                <a:lnTo>
                  <a:pt x="11430000" y="7315200"/>
                </a:lnTo>
                <a:lnTo>
                  <a:pt x="11430000" y="0"/>
                </a:lnTo>
                <a:close/>
              </a:path>
            </a:pathLst>
          </a:custGeom>
          <a:solidFill>
            <a:srgbClr val="FAFBFD">
              <a:alpha val="850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028700" y="4013200"/>
            <a:ext cx="428167" cy="299719"/>
          </a:xfrm>
          <a:prstGeom prst="rect">
            <a:avLst/>
          </a:prstGeom>
        </p:spPr>
      </p:pic>
      <p:pic>
        <p:nvPicPr>
          <p:cNvPr id="4" name="object 4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4265295" y="3947795"/>
            <a:ext cx="373366" cy="428619"/>
          </a:xfrm>
          <a:prstGeom prst="rect">
            <a:avLst/>
          </a:prstGeom>
        </p:spPr>
      </p:pic>
      <p:pic>
        <p:nvPicPr>
          <p:cNvPr id="5" name="object 5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7446645" y="3974465"/>
            <a:ext cx="431164" cy="375843"/>
          </a:xfrm>
          <a:prstGeom prst="rect">
            <a:avLst/>
          </a:prstGeom>
        </p:spPr>
      </p:pic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1019810" y="466598"/>
            <a:ext cx="7274559" cy="1069340"/>
          </a:xfrm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2700" marR="5080">
              <a:lnSpc>
                <a:spcPts val="4200"/>
              </a:lnSpc>
              <a:spcBef>
                <a:spcPts val="15"/>
              </a:spcBef>
            </a:pPr>
            <a:r>
              <a:rPr spc="60" dirty="0"/>
              <a:t>Informations-</a:t>
            </a:r>
            <a:r>
              <a:rPr spc="65" dirty="0"/>
              <a:t> </a:t>
            </a:r>
            <a:r>
              <a:rPr spc="80" dirty="0"/>
              <a:t>und</a:t>
            </a:r>
            <a:r>
              <a:rPr spc="60" dirty="0"/>
              <a:t> Datenkompetenz: </a:t>
            </a:r>
            <a:r>
              <a:rPr spc="70" dirty="0"/>
              <a:t>Grundlagen</a:t>
            </a:r>
            <a:r>
              <a:rPr spc="50" dirty="0"/>
              <a:t> </a:t>
            </a:r>
            <a:r>
              <a:rPr spc="75" dirty="0"/>
              <a:t>und</a:t>
            </a:r>
            <a:r>
              <a:rPr spc="50" dirty="0"/>
              <a:t> </a:t>
            </a:r>
            <a:r>
              <a:rPr spc="70" dirty="0"/>
              <a:t>Übungen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1019638" y="1748224"/>
            <a:ext cx="9203055" cy="11137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32200"/>
              </a:lnSpc>
              <a:spcBef>
                <a:spcPts val="100"/>
              </a:spcBef>
            </a:pP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Dieses</a:t>
            </a:r>
            <a:r>
              <a:rPr sz="1350" spc="-8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Dokument</a:t>
            </a:r>
            <a:r>
              <a:rPr sz="1350" spc="-7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bietet</a:t>
            </a:r>
            <a:r>
              <a:rPr sz="1350" spc="-7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eine</a:t>
            </a:r>
            <a:r>
              <a:rPr sz="1350" spc="-8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Übersicht</a:t>
            </a:r>
            <a:r>
              <a:rPr sz="1350" spc="-7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über</a:t>
            </a:r>
            <a:r>
              <a:rPr sz="1350" spc="-8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Grundlagen</a:t>
            </a:r>
            <a:r>
              <a:rPr sz="1350" spc="-7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und</a:t>
            </a:r>
            <a:r>
              <a:rPr sz="1350" spc="-7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praktische</a:t>
            </a:r>
            <a:r>
              <a:rPr sz="1350" spc="-8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Übungen</a:t>
            </a:r>
            <a:r>
              <a:rPr sz="1350" spc="-7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zur</a:t>
            </a:r>
            <a:r>
              <a:rPr sz="1350" spc="-7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Informations-</a:t>
            </a:r>
            <a:r>
              <a:rPr sz="1350" spc="-7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und</a:t>
            </a:r>
            <a:r>
              <a:rPr sz="1350" spc="-7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Datenkompetenz.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Es</a:t>
            </a:r>
            <a:r>
              <a:rPr sz="1350" spc="-4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umfasst</a:t>
            </a:r>
            <a:r>
              <a:rPr sz="1350" spc="-3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die</a:t>
            </a:r>
            <a:r>
              <a:rPr sz="1350" spc="-6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Themen</a:t>
            </a:r>
            <a:r>
              <a:rPr sz="1350" spc="-4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Informationssuche,</a:t>
            </a:r>
            <a:r>
              <a:rPr sz="1350" spc="-3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Bewertung</a:t>
            </a:r>
            <a:r>
              <a:rPr sz="1350" spc="-3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von</a:t>
            </a:r>
            <a:r>
              <a:rPr sz="1350" spc="-4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digitalen</a:t>
            </a:r>
            <a:r>
              <a:rPr sz="1350" spc="-3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Inhalten</a:t>
            </a:r>
            <a:r>
              <a:rPr sz="1350" spc="-4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und</a:t>
            </a:r>
            <a:r>
              <a:rPr sz="1350" spc="-3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Datenmanagement.</a:t>
            </a:r>
            <a:r>
              <a:rPr sz="1350" spc="-3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Das</a:t>
            </a:r>
            <a:r>
              <a:rPr sz="1350" spc="-4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Ziel</a:t>
            </a:r>
            <a:r>
              <a:rPr sz="1350" spc="-3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ist</a:t>
            </a:r>
            <a:r>
              <a:rPr sz="1350" spc="-3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25" dirty="0">
                <a:solidFill>
                  <a:srgbClr val="141F3E"/>
                </a:solidFill>
                <a:latin typeface="Trebuchet MS"/>
                <a:cs typeface="Trebuchet MS"/>
              </a:rPr>
              <a:t>es,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grundlegende</a:t>
            </a:r>
            <a:r>
              <a:rPr sz="1350" spc="-4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20" dirty="0">
                <a:solidFill>
                  <a:srgbClr val="141F3E"/>
                </a:solidFill>
                <a:latin typeface="Trebuchet MS"/>
                <a:cs typeface="Trebuchet MS"/>
              </a:rPr>
              <a:t>Fähigkeiten</a:t>
            </a:r>
            <a:r>
              <a:rPr sz="1350" spc="-5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zu</a:t>
            </a:r>
            <a:r>
              <a:rPr sz="1350" spc="-5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20" dirty="0">
                <a:solidFill>
                  <a:srgbClr val="141F3E"/>
                </a:solidFill>
                <a:latin typeface="Trebuchet MS"/>
                <a:cs typeface="Trebuchet MS"/>
              </a:rPr>
              <a:t>vermitteln</a:t>
            </a:r>
            <a:r>
              <a:rPr sz="1350" spc="-5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und</a:t>
            </a:r>
            <a:r>
              <a:rPr sz="1350" spc="-4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auf</a:t>
            </a:r>
            <a:r>
              <a:rPr sz="1350" spc="-4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20" dirty="0">
                <a:solidFill>
                  <a:srgbClr val="141F3E"/>
                </a:solidFill>
                <a:latin typeface="Trebuchet MS"/>
                <a:cs typeface="Trebuchet MS"/>
              </a:rPr>
              <a:t>komplexe</a:t>
            </a:r>
            <a:r>
              <a:rPr sz="1350" spc="-7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20" dirty="0">
                <a:solidFill>
                  <a:srgbClr val="141F3E"/>
                </a:solidFill>
                <a:latin typeface="Trebuchet MS"/>
                <a:cs typeface="Trebuchet MS"/>
              </a:rPr>
              <a:t>Themen</a:t>
            </a:r>
            <a:r>
              <a:rPr sz="1350" spc="-4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20" dirty="0">
                <a:solidFill>
                  <a:srgbClr val="141F3E"/>
                </a:solidFill>
                <a:latin typeface="Trebuchet MS"/>
                <a:cs typeface="Trebuchet MS"/>
              </a:rPr>
              <a:t>vorzubereiten.</a:t>
            </a:r>
            <a:r>
              <a:rPr sz="1350" spc="-4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Die</a:t>
            </a:r>
            <a:r>
              <a:rPr sz="1350" spc="-4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Übungen</a:t>
            </a:r>
            <a:r>
              <a:rPr sz="1350" spc="-4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20" dirty="0">
                <a:solidFill>
                  <a:srgbClr val="141F3E"/>
                </a:solidFill>
                <a:latin typeface="Trebuchet MS"/>
                <a:cs typeface="Trebuchet MS"/>
              </a:rPr>
              <a:t>beinhalten</a:t>
            </a:r>
            <a:r>
              <a:rPr sz="1350" spc="-4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praktische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Aufgaben</a:t>
            </a:r>
            <a:r>
              <a:rPr sz="1350" spc="-4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zur</a:t>
            </a:r>
            <a:r>
              <a:rPr sz="1350" spc="-4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Recherche,</a:t>
            </a:r>
            <a:r>
              <a:rPr sz="1350" spc="-4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Faktenbewertung</a:t>
            </a:r>
            <a:r>
              <a:rPr sz="1350" spc="-4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und</a:t>
            </a:r>
            <a:r>
              <a:rPr sz="1350" spc="-4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Datenvisualisierung.</a:t>
            </a:r>
            <a:endParaRPr sz="1350">
              <a:latin typeface="Trebuchet MS"/>
              <a:cs typeface="Trebuchet MS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1019810" y="3149600"/>
            <a:ext cx="2406650" cy="5359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3350" spc="50" dirty="0">
                <a:solidFill>
                  <a:srgbClr val="3056B7"/>
                </a:solidFill>
                <a:latin typeface="Palatino Linotype"/>
                <a:cs typeface="Palatino Linotype"/>
              </a:rPr>
              <a:t>Grundlagen</a:t>
            </a:r>
            <a:endParaRPr sz="3350">
              <a:latin typeface="Palatino Linotype"/>
              <a:cs typeface="Palatino Linotype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4226052" y="4531201"/>
            <a:ext cx="2747010" cy="226441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499109">
              <a:lnSpc>
                <a:spcPct val="105400"/>
              </a:lnSpc>
              <a:spcBef>
                <a:spcPts val="100"/>
              </a:spcBef>
            </a:pPr>
            <a:r>
              <a:rPr sz="1650" spc="65" dirty="0">
                <a:solidFill>
                  <a:srgbClr val="141F3E"/>
                </a:solidFill>
                <a:latin typeface="Palatino Linotype"/>
                <a:cs typeface="Palatino Linotype"/>
              </a:rPr>
              <a:t>Fakten</a:t>
            </a:r>
            <a:r>
              <a:rPr sz="1650" spc="-100" dirty="0">
                <a:solidFill>
                  <a:srgbClr val="141F3E"/>
                </a:solidFill>
                <a:latin typeface="Palatino Linotype"/>
                <a:cs typeface="Palatino Linotype"/>
              </a:rPr>
              <a:t> </a:t>
            </a:r>
            <a:r>
              <a:rPr sz="1650" spc="65" dirty="0">
                <a:solidFill>
                  <a:srgbClr val="141F3E"/>
                </a:solidFill>
                <a:latin typeface="Palatino Linotype"/>
                <a:cs typeface="Palatino Linotype"/>
              </a:rPr>
              <a:t>prüfen</a:t>
            </a:r>
            <a:r>
              <a:rPr sz="1650" spc="-105" dirty="0">
                <a:solidFill>
                  <a:srgbClr val="141F3E"/>
                </a:solidFill>
                <a:latin typeface="Palatino Linotype"/>
                <a:cs typeface="Palatino Linotype"/>
              </a:rPr>
              <a:t> </a:t>
            </a:r>
            <a:r>
              <a:rPr sz="1650" spc="50" dirty="0">
                <a:solidFill>
                  <a:srgbClr val="141F3E"/>
                </a:solidFill>
                <a:latin typeface="Palatino Linotype"/>
                <a:cs typeface="Palatino Linotype"/>
              </a:rPr>
              <a:t>und </a:t>
            </a:r>
            <a:r>
              <a:rPr sz="1650" spc="75" dirty="0">
                <a:solidFill>
                  <a:srgbClr val="141F3E"/>
                </a:solidFill>
                <a:latin typeface="Palatino Linotype"/>
                <a:cs typeface="Palatino Linotype"/>
              </a:rPr>
              <a:t>Quellen</a:t>
            </a:r>
            <a:r>
              <a:rPr sz="1650" spc="55" dirty="0">
                <a:solidFill>
                  <a:srgbClr val="141F3E"/>
                </a:solidFill>
                <a:latin typeface="Palatino Linotype"/>
                <a:cs typeface="Palatino Linotype"/>
              </a:rPr>
              <a:t> </a:t>
            </a:r>
            <a:r>
              <a:rPr sz="1650" spc="70" dirty="0">
                <a:solidFill>
                  <a:srgbClr val="141F3E"/>
                </a:solidFill>
                <a:latin typeface="Palatino Linotype"/>
                <a:cs typeface="Palatino Linotype"/>
              </a:rPr>
              <a:t>bewerten</a:t>
            </a:r>
            <a:endParaRPr sz="1650" dirty="0">
              <a:latin typeface="Palatino Linotype"/>
              <a:cs typeface="Palatino Linotype"/>
            </a:endParaRPr>
          </a:p>
          <a:p>
            <a:pPr marL="12700" marR="5080">
              <a:lnSpc>
                <a:spcPct val="133400"/>
              </a:lnSpc>
              <a:spcBef>
                <a:spcPts val="484"/>
              </a:spcBef>
            </a:pP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Die</a:t>
            </a:r>
            <a:r>
              <a:rPr sz="1350" spc="-6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Teilnehmenden</a:t>
            </a:r>
            <a:r>
              <a:rPr sz="1350" spc="-5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lernen, Fehlinformationen</a:t>
            </a:r>
            <a:r>
              <a:rPr sz="1350" spc="4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25" dirty="0">
                <a:solidFill>
                  <a:srgbClr val="141F3E"/>
                </a:solidFill>
                <a:latin typeface="Trebuchet MS"/>
                <a:cs typeface="Trebuchet MS"/>
              </a:rPr>
              <a:t>und Desinformationen</a:t>
            </a:r>
            <a:r>
              <a:rPr sz="1350" spc="-4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zu</a:t>
            </a:r>
            <a:r>
              <a:rPr sz="1350" spc="-2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unterscheiden, </a:t>
            </a:r>
            <a:r>
              <a:rPr sz="1350" spc="-25" dirty="0">
                <a:solidFill>
                  <a:srgbClr val="141F3E"/>
                </a:solidFill>
                <a:latin typeface="Trebuchet MS"/>
                <a:cs typeface="Trebuchet MS"/>
              </a:rPr>
              <a:t>die</a:t>
            </a:r>
            <a:r>
              <a:rPr sz="1350" spc="-4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30" dirty="0">
                <a:solidFill>
                  <a:srgbClr val="141F3E"/>
                </a:solidFill>
                <a:latin typeface="Trebuchet MS"/>
                <a:cs typeface="Trebuchet MS"/>
              </a:rPr>
              <a:t>Absicht</a:t>
            </a:r>
            <a:r>
              <a:rPr sz="1350" spc="-4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30" dirty="0">
                <a:solidFill>
                  <a:srgbClr val="141F3E"/>
                </a:solidFill>
                <a:latin typeface="Trebuchet MS"/>
                <a:cs typeface="Trebuchet MS"/>
              </a:rPr>
              <a:t>hinter</a:t>
            </a:r>
            <a:r>
              <a:rPr sz="1350" spc="-5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35" dirty="0">
                <a:solidFill>
                  <a:srgbClr val="141F3E"/>
                </a:solidFill>
                <a:latin typeface="Trebuchet MS"/>
                <a:cs typeface="Trebuchet MS"/>
              </a:rPr>
              <a:t>Online</a:t>
            </a:r>
            <a:r>
              <a:rPr lang="de-DE" sz="1350" spc="-35" dirty="0">
                <a:solidFill>
                  <a:srgbClr val="141F3E"/>
                </a:solidFill>
                <a:latin typeface="Trebuchet MS"/>
                <a:cs typeface="Trebuchet MS"/>
              </a:rPr>
              <a:t>i</a:t>
            </a:r>
            <a:r>
              <a:rPr sz="1350" spc="-30" dirty="0">
                <a:solidFill>
                  <a:srgbClr val="141F3E"/>
                </a:solidFill>
                <a:latin typeface="Trebuchet MS"/>
                <a:cs typeface="Trebuchet MS"/>
              </a:rPr>
              <a:t>nhalten</a:t>
            </a:r>
            <a:r>
              <a:rPr sz="1350" spc="-4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25" dirty="0">
                <a:solidFill>
                  <a:srgbClr val="141F3E"/>
                </a:solidFill>
                <a:latin typeface="Trebuchet MS"/>
                <a:cs typeface="Trebuchet MS"/>
              </a:rPr>
              <a:t>zu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reflektieren</a:t>
            </a:r>
            <a:r>
              <a:rPr sz="1350" spc="-5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und</a:t>
            </a:r>
            <a:r>
              <a:rPr sz="1350" spc="-5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Quellen</a:t>
            </a:r>
            <a:r>
              <a:rPr sz="1350" spc="-4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kritisch</a:t>
            </a:r>
            <a:r>
              <a:rPr sz="1350" spc="-5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25" dirty="0">
                <a:solidFill>
                  <a:srgbClr val="141F3E"/>
                </a:solidFill>
                <a:latin typeface="Trebuchet MS"/>
                <a:cs typeface="Trebuchet MS"/>
              </a:rPr>
              <a:t>zu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bewerten</a:t>
            </a:r>
            <a:r>
              <a:rPr lang="de-DE" sz="1350" spc="-10" dirty="0">
                <a:solidFill>
                  <a:srgbClr val="141F3E"/>
                </a:solidFill>
                <a:latin typeface="Trebuchet MS"/>
                <a:cs typeface="Trebuchet MS"/>
              </a:rPr>
              <a:t>.</a:t>
            </a:r>
            <a:endParaRPr sz="1350" dirty="0">
              <a:latin typeface="Trebuchet MS"/>
              <a:cs typeface="Trebuchet MS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7434318" y="4531201"/>
            <a:ext cx="2904490" cy="19862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300355">
              <a:lnSpc>
                <a:spcPct val="105400"/>
              </a:lnSpc>
              <a:spcBef>
                <a:spcPts val="100"/>
              </a:spcBef>
            </a:pPr>
            <a:r>
              <a:rPr sz="1650" spc="80" dirty="0">
                <a:solidFill>
                  <a:srgbClr val="141F3E"/>
                </a:solidFill>
                <a:latin typeface="Palatino Linotype"/>
                <a:cs typeface="Palatino Linotype"/>
              </a:rPr>
              <a:t>Daten</a:t>
            </a:r>
            <a:r>
              <a:rPr sz="1650" spc="-45" dirty="0">
                <a:solidFill>
                  <a:srgbClr val="141F3E"/>
                </a:solidFill>
                <a:latin typeface="Palatino Linotype"/>
                <a:cs typeface="Palatino Linotype"/>
              </a:rPr>
              <a:t> </a:t>
            </a:r>
            <a:r>
              <a:rPr sz="1650" spc="65" dirty="0">
                <a:solidFill>
                  <a:srgbClr val="141F3E"/>
                </a:solidFill>
                <a:latin typeface="Palatino Linotype"/>
                <a:cs typeface="Palatino Linotype"/>
              </a:rPr>
              <a:t>sammeln, visualisieren</a:t>
            </a:r>
            <a:r>
              <a:rPr sz="1650" spc="45" dirty="0">
                <a:solidFill>
                  <a:srgbClr val="141F3E"/>
                </a:solidFill>
                <a:latin typeface="Palatino Linotype"/>
                <a:cs typeface="Palatino Linotype"/>
              </a:rPr>
              <a:t> </a:t>
            </a:r>
            <a:r>
              <a:rPr sz="1650" spc="85" dirty="0">
                <a:solidFill>
                  <a:srgbClr val="141F3E"/>
                </a:solidFill>
                <a:latin typeface="Palatino Linotype"/>
                <a:cs typeface="Palatino Linotype"/>
              </a:rPr>
              <a:t>und</a:t>
            </a:r>
            <a:r>
              <a:rPr sz="1650" spc="55" dirty="0">
                <a:solidFill>
                  <a:srgbClr val="141F3E"/>
                </a:solidFill>
                <a:latin typeface="Palatino Linotype"/>
                <a:cs typeface="Palatino Linotype"/>
              </a:rPr>
              <a:t> </a:t>
            </a:r>
            <a:r>
              <a:rPr sz="1650" spc="50" dirty="0">
                <a:solidFill>
                  <a:srgbClr val="141F3E"/>
                </a:solidFill>
                <a:latin typeface="Palatino Linotype"/>
                <a:cs typeface="Palatino Linotype"/>
              </a:rPr>
              <a:t>kritisch </a:t>
            </a:r>
            <a:r>
              <a:rPr sz="1650" spc="55" dirty="0">
                <a:solidFill>
                  <a:srgbClr val="141F3E"/>
                </a:solidFill>
                <a:latin typeface="Palatino Linotype"/>
                <a:cs typeface="Palatino Linotype"/>
              </a:rPr>
              <a:t>bewerten</a:t>
            </a:r>
            <a:endParaRPr sz="1650" dirty="0">
              <a:latin typeface="Palatino Linotype"/>
              <a:cs typeface="Palatino Linotype"/>
            </a:endParaRPr>
          </a:p>
          <a:p>
            <a:pPr marL="12700" marR="5080">
              <a:lnSpc>
                <a:spcPct val="134200"/>
              </a:lnSpc>
              <a:spcBef>
                <a:spcPts val="480"/>
              </a:spcBef>
            </a:pP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Die</a:t>
            </a:r>
            <a:r>
              <a:rPr sz="1350" spc="-8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Teilnehmenden</a:t>
            </a:r>
            <a:r>
              <a:rPr sz="1350" spc="-6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lernen,</a:t>
            </a:r>
            <a:r>
              <a:rPr sz="1350" spc="-5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wie</a:t>
            </a:r>
            <a:r>
              <a:rPr sz="1350" spc="-5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20" dirty="0">
                <a:solidFill>
                  <a:srgbClr val="141F3E"/>
                </a:solidFill>
                <a:latin typeface="Trebuchet MS"/>
                <a:cs typeface="Trebuchet MS"/>
              </a:rPr>
              <a:t>Daten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gesammelt</a:t>
            </a:r>
            <a:r>
              <a:rPr sz="1350" spc="-3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und</a:t>
            </a:r>
            <a:r>
              <a:rPr sz="1350" spc="-2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visualisiert</a:t>
            </a:r>
            <a:r>
              <a:rPr sz="1350" spc="-1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werden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und</a:t>
            </a:r>
            <a:r>
              <a:rPr sz="1350" spc="-10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wie</a:t>
            </a:r>
            <a:r>
              <a:rPr sz="1350" spc="-9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sie</a:t>
            </a:r>
            <a:r>
              <a:rPr sz="1350" spc="-9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Datendarstellungen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kritisch</a:t>
            </a:r>
            <a:r>
              <a:rPr sz="1350" spc="-6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analysieren</a:t>
            </a:r>
            <a:r>
              <a:rPr sz="1350" spc="-6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können.</a:t>
            </a:r>
            <a:endParaRPr sz="1350" dirty="0">
              <a:latin typeface="Trebuchet MS"/>
              <a:cs typeface="Trebuchet MS"/>
            </a:endParaRPr>
          </a:p>
        </p:txBody>
      </p:sp>
      <p:pic>
        <p:nvPicPr>
          <p:cNvPr id="11" name="object 11">
            <a:hlinkClick r:id="rId5"/>
          </p:cNvPr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9579612" y="6794919"/>
            <a:ext cx="1753867" cy="418947"/>
          </a:xfrm>
          <a:prstGeom prst="rect">
            <a:avLst/>
          </a:prstGeom>
        </p:spPr>
      </p:pic>
      <p:sp>
        <p:nvSpPr>
          <p:cNvPr id="12" name="object 12"/>
          <p:cNvSpPr txBox="1"/>
          <p:nvPr/>
        </p:nvSpPr>
        <p:spPr>
          <a:xfrm>
            <a:off x="199288" y="4531201"/>
            <a:ext cx="3813175" cy="261294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832485" marR="276225">
              <a:lnSpc>
                <a:spcPct val="105400"/>
              </a:lnSpc>
              <a:spcBef>
                <a:spcPts val="100"/>
              </a:spcBef>
            </a:pPr>
            <a:r>
              <a:rPr sz="1650" spc="70" dirty="0">
                <a:solidFill>
                  <a:srgbClr val="141F3E"/>
                </a:solidFill>
                <a:latin typeface="Palatino Linotype"/>
                <a:cs typeface="Palatino Linotype"/>
              </a:rPr>
              <a:t>Informationssuche</a:t>
            </a:r>
            <a:r>
              <a:rPr sz="1650" spc="-50" dirty="0">
                <a:solidFill>
                  <a:srgbClr val="141F3E"/>
                </a:solidFill>
                <a:latin typeface="Palatino Linotype"/>
                <a:cs typeface="Palatino Linotype"/>
              </a:rPr>
              <a:t> </a:t>
            </a:r>
            <a:r>
              <a:rPr sz="1650" spc="60" dirty="0">
                <a:solidFill>
                  <a:srgbClr val="141F3E"/>
                </a:solidFill>
                <a:latin typeface="Palatino Linotype"/>
                <a:cs typeface="Palatino Linotype"/>
              </a:rPr>
              <a:t>und Datensammlung</a:t>
            </a:r>
            <a:endParaRPr sz="1650" dirty="0">
              <a:latin typeface="Palatino Linotype"/>
              <a:cs typeface="Palatino Linotype"/>
            </a:endParaRPr>
          </a:p>
          <a:p>
            <a:pPr marL="832485" marR="283845">
              <a:lnSpc>
                <a:spcPct val="132200"/>
              </a:lnSpc>
              <a:spcBef>
                <a:spcPts val="505"/>
              </a:spcBef>
            </a:pP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Das</a:t>
            </a:r>
            <a:r>
              <a:rPr sz="1350" spc="-3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Modul</a:t>
            </a:r>
            <a:r>
              <a:rPr sz="1350" spc="-3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soll</a:t>
            </a:r>
            <a:r>
              <a:rPr sz="1350" spc="-3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grundlegende </a:t>
            </a:r>
            <a:r>
              <a:rPr sz="1350" spc="-40" dirty="0">
                <a:solidFill>
                  <a:srgbClr val="141F3E"/>
                </a:solidFill>
                <a:latin typeface="Trebuchet MS"/>
                <a:cs typeface="Trebuchet MS"/>
              </a:rPr>
              <a:t>Fähigkeiten</a:t>
            </a:r>
            <a:r>
              <a:rPr sz="1350" spc="-2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45" dirty="0">
                <a:solidFill>
                  <a:srgbClr val="141F3E"/>
                </a:solidFill>
                <a:latin typeface="Trebuchet MS"/>
                <a:cs typeface="Trebuchet MS"/>
              </a:rPr>
              <a:t>vermitteln,</a:t>
            </a:r>
            <a:r>
              <a:rPr sz="1350" spc="-1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30" dirty="0">
                <a:solidFill>
                  <a:srgbClr val="141F3E"/>
                </a:solidFill>
                <a:latin typeface="Trebuchet MS"/>
                <a:cs typeface="Trebuchet MS"/>
              </a:rPr>
              <a:t>Orientierung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bieten</a:t>
            </a:r>
            <a:r>
              <a:rPr sz="1350" spc="-3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und</a:t>
            </a:r>
            <a:r>
              <a:rPr sz="1350" spc="-3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auf</a:t>
            </a:r>
            <a:r>
              <a:rPr sz="1350" spc="-3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komplexe</a:t>
            </a:r>
            <a:r>
              <a:rPr sz="1350" spc="-2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Themen vorbereiten.</a:t>
            </a:r>
            <a:endParaRPr sz="1350" dirty="0">
              <a:latin typeface="Trebuchet MS"/>
              <a:cs typeface="Trebuchet MS"/>
            </a:endParaRPr>
          </a:p>
          <a:p>
            <a:pPr marL="12700" marR="5080">
              <a:lnSpc>
                <a:spcPct val="100000"/>
              </a:lnSpc>
              <a:spcBef>
                <a:spcPts val="1030"/>
              </a:spcBef>
            </a:pPr>
            <a:r>
              <a:rPr sz="1000" spc="-20" dirty="0">
                <a:solidFill>
                  <a:srgbClr val="141F3E"/>
                </a:solidFill>
                <a:latin typeface="Trebuchet MS"/>
                <a:cs typeface="Trebuchet MS"/>
              </a:rPr>
              <a:t>Dieses</a:t>
            </a:r>
            <a:r>
              <a:rPr sz="1000" spc="-4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000" dirty="0">
                <a:solidFill>
                  <a:srgbClr val="141F3E"/>
                </a:solidFill>
                <a:latin typeface="Trebuchet MS"/>
                <a:cs typeface="Trebuchet MS"/>
              </a:rPr>
              <a:t>Werk</a:t>
            </a:r>
            <a:r>
              <a:rPr sz="1000" spc="-4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000" spc="-10" dirty="0">
                <a:solidFill>
                  <a:srgbClr val="141F3E"/>
                </a:solidFill>
                <a:latin typeface="Trebuchet MS"/>
                <a:cs typeface="Trebuchet MS"/>
              </a:rPr>
              <a:t>(Texte,</a:t>
            </a:r>
            <a:r>
              <a:rPr sz="1000" spc="-4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000" spc="-20" dirty="0">
                <a:solidFill>
                  <a:srgbClr val="141F3E"/>
                </a:solidFill>
                <a:latin typeface="Trebuchet MS"/>
                <a:cs typeface="Trebuchet MS"/>
              </a:rPr>
              <a:t>Grafiken,</a:t>
            </a:r>
            <a:r>
              <a:rPr sz="1000" spc="-4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000" spc="-20" dirty="0">
                <a:solidFill>
                  <a:srgbClr val="141F3E"/>
                </a:solidFill>
                <a:latin typeface="Trebuchet MS"/>
                <a:cs typeface="Trebuchet MS"/>
              </a:rPr>
              <a:t>Inhalte)</a:t>
            </a:r>
            <a:r>
              <a:rPr sz="1000" spc="-4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000" spc="-10" dirty="0">
                <a:solidFill>
                  <a:srgbClr val="141F3E"/>
                </a:solidFill>
                <a:latin typeface="Trebuchet MS"/>
                <a:cs typeface="Trebuchet MS"/>
              </a:rPr>
              <a:t>wurde</a:t>
            </a:r>
            <a:r>
              <a:rPr sz="1000" spc="-4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000" dirty="0">
                <a:solidFill>
                  <a:srgbClr val="141F3E"/>
                </a:solidFill>
                <a:latin typeface="Trebuchet MS"/>
                <a:cs typeface="Trebuchet MS"/>
              </a:rPr>
              <a:t>von</a:t>
            </a:r>
            <a:r>
              <a:rPr sz="1000" spc="-4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000" spc="-10" dirty="0">
                <a:solidFill>
                  <a:srgbClr val="141F3E"/>
                </a:solidFill>
                <a:latin typeface="Trebuchet MS"/>
                <a:cs typeface="Trebuchet MS"/>
              </a:rPr>
              <a:t>Laura</a:t>
            </a:r>
            <a:r>
              <a:rPr sz="1000" spc="-4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000" spc="-10" dirty="0">
                <a:solidFill>
                  <a:srgbClr val="141F3E"/>
                </a:solidFill>
                <a:latin typeface="Trebuchet MS"/>
                <a:cs typeface="Trebuchet MS"/>
              </a:rPr>
              <a:t>Hinsche</a:t>
            </a:r>
            <a:r>
              <a:rPr sz="1000" spc="50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000" dirty="0">
                <a:solidFill>
                  <a:srgbClr val="141F3E"/>
                </a:solidFill>
                <a:latin typeface="Trebuchet MS"/>
                <a:cs typeface="Trebuchet MS"/>
              </a:rPr>
              <a:t>und</a:t>
            </a:r>
            <a:r>
              <a:rPr sz="1000" spc="-4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000" dirty="0">
                <a:solidFill>
                  <a:srgbClr val="141F3E"/>
                </a:solidFill>
                <a:latin typeface="Trebuchet MS"/>
                <a:cs typeface="Trebuchet MS"/>
              </a:rPr>
              <a:t>TIm</a:t>
            </a:r>
            <a:r>
              <a:rPr sz="1000" spc="-4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000" spc="-20" dirty="0">
                <a:solidFill>
                  <a:srgbClr val="141F3E"/>
                </a:solidFill>
                <a:latin typeface="Trebuchet MS"/>
                <a:cs typeface="Trebuchet MS"/>
              </a:rPr>
              <a:t>Tischendorf</a:t>
            </a:r>
            <a:r>
              <a:rPr sz="1000" spc="-4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000" spc="-20" dirty="0">
                <a:solidFill>
                  <a:srgbClr val="141F3E"/>
                </a:solidFill>
                <a:latin typeface="Trebuchet MS"/>
                <a:cs typeface="Trebuchet MS"/>
              </a:rPr>
              <a:t>erstellt</a:t>
            </a:r>
            <a:r>
              <a:rPr sz="1000" spc="-4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000" dirty="0">
                <a:solidFill>
                  <a:srgbClr val="141F3E"/>
                </a:solidFill>
                <a:latin typeface="Trebuchet MS"/>
                <a:cs typeface="Trebuchet MS"/>
              </a:rPr>
              <a:t>und</a:t>
            </a:r>
            <a:r>
              <a:rPr sz="1000" spc="-4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000" spc="-10" dirty="0">
                <a:solidFill>
                  <a:srgbClr val="141F3E"/>
                </a:solidFill>
                <a:latin typeface="Trebuchet MS"/>
                <a:cs typeface="Trebuchet MS"/>
              </a:rPr>
              <a:t>steht</a:t>
            </a:r>
            <a:r>
              <a:rPr sz="1000" spc="-4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000" spc="-10" dirty="0">
                <a:solidFill>
                  <a:srgbClr val="141F3E"/>
                </a:solidFill>
                <a:latin typeface="Trebuchet MS"/>
                <a:cs typeface="Trebuchet MS"/>
              </a:rPr>
              <a:t>unter</a:t>
            </a:r>
            <a:r>
              <a:rPr sz="1000" spc="-4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000" dirty="0">
                <a:solidFill>
                  <a:srgbClr val="141F3E"/>
                </a:solidFill>
                <a:latin typeface="Trebuchet MS"/>
                <a:cs typeface="Trebuchet MS"/>
              </a:rPr>
              <a:t>der</a:t>
            </a:r>
            <a:r>
              <a:rPr sz="1000" spc="-4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000" spc="-20" dirty="0">
                <a:solidFill>
                  <a:srgbClr val="141F3E"/>
                </a:solidFill>
                <a:latin typeface="Trebuchet MS"/>
                <a:cs typeface="Trebuchet MS"/>
              </a:rPr>
              <a:t>Lizenz</a:t>
            </a:r>
            <a:r>
              <a:rPr sz="1000" spc="-4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000" spc="-10" dirty="0">
                <a:solidFill>
                  <a:srgbClr val="141F3E"/>
                </a:solidFill>
                <a:latin typeface="Trebuchet MS"/>
                <a:cs typeface="Trebuchet MS"/>
              </a:rPr>
              <a:t>Creative Commons</a:t>
            </a:r>
            <a:r>
              <a:rPr sz="1000" spc="-3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000" spc="-25" dirty="0">
                <a:solidFill>
                  <a:srgbClr val="141F3E"/>
                </a:solidFill>
                <a:latin typeface="Trebuchet MS"/>
                <a:cs typeface="Trebuchet MS"/>
              </a:rPr>
              <a:t>Namensnennung</a:t>
            </a:r>
            <a:r>
              <a:rPr sz="1000" spc="-3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000" dirty="0">
                <a:solidFill>
                  <a:srgbClr val="141F3E"/>
                </a:solidFill>
                <a:latin typeface="Trebuchet MS"/>
                <a:cs typeface="Trebuchet MS"/>
              </a:rPr>
              <a:t>4.0</a:t>
            </a:r>
            <a:r>
              <a:rPr sz="1000" spc="-2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000" spc="-20" dirty="0">
                <a:solidFill>
                  <a:srgbClr val="141F3E"/>
                </a:solidFill>
                <a:latin typeface="Trebuchet MS"/>
                <a:cs typeface="Trebuchet MS"/>
              </a:rPr>
              <a:t>International</a:t>
            </a:r>
            <a:r>
              <a:rPr sz="1000" spc="-3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000" dirty="0">
                <a:solidFill>
                  <a:srgbClr val="141F3E"/>
                </a:solidFill>
                <a:latin typeface="Trebuchet MS"/>
                <a:cs typeface="Trebuchet MS"/>
              </a:rPr>
              <a:t>(CC</a:t>
            </a:r>
            <a:r>
              <a:rPr sz="1000" spc="-3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000" dirty="0">
                <a:solidFill>
                  <a:srgbClr val="141F3E"/>
                </a:solidFill>
                <a:latin typeface="Trebuchet MS"/>
                <a:cs typeface="Trebuchet MS"/>
              </a:rPr>
              <a:t>BY</a:t>
            </a:r>
            <a:r>
              <a:rPr sz="1000" spc="-2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000" spc="-10" dirty="0">
                <a:solidFill>
                  <a:srgbClr val="141F3E"/>
                </a:solidFill>
                <a:latin typeface="Trebuchet MS"/>
                <a:cs typeface="Trebuchet MS"/>
              </a:rPr>
              <a:t>4.0).</a:t>
            </a:r>
            <a:r>
              <a:rPr sz="1000" spc="-3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br>
              <a:rPr lang="de-DE" sz="1000" spc="-30" dirty="0">
                <a:solidFill>
                  <a:srgbClr val="141F3E"/>
                </a:solidFill>
                <a:latin typeface="Trebuchet MS"/>
                <a:cs typeface="Trebuchet MS"/>
              </a:rPr>
            </a:br>
            <a:r>
              <a:rPr sz="1000" spc="-10" dirty="0">
                <a:solidFill>
                  <a:srgbClr val="141F3E"/>
                </a:solidFill>
                <a:latin typeface="Trebuchet MS"/>
                <a:cs typeface="Trebuchet MS"/>
              </a:rPr>
              <a:t>Erstellt</a:t>
            </a:r>
            <a:r>
              <a:rPr lang="de-DE" sz="1000" spc="-1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000" spc="-10" dirty="0">
                <a:solidFill>
                  <a:srgbClr val="141F3E"/>
                </a:solidFill>
                <a:latin typeface="Trebuchet MS"/>
                <a:cs typeface="Trebuchet MS"/>
              </a:rPr>
              <a:t>mit </a:t>
            </a:r>
            <a:r>
              <a:rPr sz="1000" spc="-20" dirty="0">
                <a:solidFill>
                  <a:srgbClr val="141F3E"/>
                </a:solidFill>
                <a:latin typeface="Trebuchet MS"/>
                <a:cs typeface="Trebuchet MS"/>
              </a:rPr>
              <a:t>Unterstützung</a:t>
            </a:r>
            <a:r>
              <a:rPr sz="1000" spc="-4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000" dirty="0">
                <a:solidFill>
                  <a:srgbClr val="141F3E"/>
                </a:solidFill>
                <a:latin typeface="Trebuchet MS"/>
                <a:cs typeface="Trebuchet MS"/>
              </a:rPr>
              <a:t>von</a:t>
            </a:r>
            <a:r>
              <a:rPr sz="1000" spc="-4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000" spc="-10" dirty="0">
                <a:solidFill>
                  <a:srgbClr val="141F3E"/>
                </a:solidFill>
                <a:latin typeface="Trebuchet MS"/>
                <a:cs typeface="Trebuchet MS"/>
              </a:rPr>
              <a:t>Gamma</a:t>
            </a:r>
            <a:r>
              <a:rPr sz="1000" spc="-3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000" spc="-10" dirty="0">
                <a:solidFill>
                  <a:srgbClr val="141F3E"/>
                </a:solidFill>
                <a:latin typeface="Trebuchet MS"/>
                <a:cs typeface="Trebuchet MS"/>
              </a:rPr>
              <a:t>(gamma.app).</a:t>
            </a:r>
            <a:endParaRPr sz="1000" dirty="0"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</a:pPr>
            <a:r>
              <a:rPr sz="1000" spc="-20" dirty="0">
                <a:solidFill>
                  <a:srgbClr val="141F3E"/>
                </a:solidFill>
                <a:latin typeface="Trebuchet MS"/>
                <a:cs typeface="Trebuchet MS"/>
              </a:rPr>
              <a:t>Lizenzdetails:</a:t>
            </a:r>
            <a:r>
              <a:rPr sz="1000" spc="-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000" spc="-10" dirty="0">
                <a:solidFill>
                  <a:srgbClr val="141F3E"/>
                </a:solidFill>
                <a:latin typeface="Trebuchet MS"/>
                <a:cs typeface="Trebuchet MS"/>
              </a:rPr>
              <a:t>https://creativecommons.org/licenses/by/4.0/</a:t>
            </a:r>
            <a:endParaRPr sz="1000" dirty="0">
              <a:latin typeface="Trebuchet MS"/>
              <a:cs typeface="Trebuchet MS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1430000" cy="9277350"/>
          </a:xfrm>
          <a:custGeom>
            <a:avLst/>
            <a:gdLst/>
            <a:ahLst/>
            <a:cxnLst/>
            <a:rect l="l" t="t" r="r" b="b"/>
            <a:pathLst>
              <a:path w="11430000" h="9277350">
                <a:moveTo>
                  <a:pt x="11430000" y="0"/>
                </a:moveTo>
                <a:lnTo>
                  <a:pt x="0" y="0"/>
                </a:lnTo>
                <a:lnTo>
                  <a:pt x="0" y="9277350"/>
                </a:lnTo>
                <a:lnTo>
                  <a:pt x="11430000" y="9277350"/>
                </a:lnTo>
                <a:lnTo>
                  <a:pt x="11430000" y="0"/>
                </a:lnTo>
                <a:close/>
              </a:path>
            </a:pathLst>
          </a:custGeom>
          <a:solidFill>
            <a:srgbClr val="FAFBFD">
              <a:alpha val="850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591425" y="1266188"/>
            <a:ext cx="3238500" cy="171450"/>
          </a:xfrm>
          <a:custGeom>
            <a:avLst/>
            <a:gdLst/>
            <a:ahLst/>
            <a:cxnLst/>
            <a:rect l="l" t="t" r="r" b="b"/>
            <a:pathLst>
              <a:path w="3238500" h="171450">
                <a:moveTo>
                  <a:pt x="3219907" y="0"/>
                </a:moveTo>
                <a:lnTo>
                  <a:pt x="18592" y="0"/>
                </a:lnTo>
                <a:lnTo>
                  <a:pt x="15849" y="546"/>
                </a:lnTo>
                <a:lnTo>
                  <a:pt x="0" y="18592"/>
                </a:lnTo>
                <a:lnTo>
                  <a:pt x="0" y="152857"/>
                </a:lnTo>
                <a:lnTo>
                  <a:pt x="18592" y="171450"/>
                </a:lnTo>
                <a:lnTo>
                  <a:pt x="3219907" y="171450"/>
                </a:lnTo>
                <a:lnTo>
                  <a:pt x="3238499" y="152857"/>
                </a:lnTo>
                <a:lnTo>
                  <a:pt x="3238499" y="18592"/>
                </a:lnTo>
                <a:lnTo>
                  <a:pt x="3222650" y="546"/>
                </a:lnTo>
                <a:lnTo>
                  <a:pt x="3219907" y="0"/>
                </a:lnTo>
                <a:close/>
              </a:path>
            </a:pathLst>
          </a:custGeom>
          <a:solidFill>
            <a:srgbClr val="E9EBF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587755" y="466599"/>
            <a:ext cx="5541645" cy="5359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140" dirty="0"/>
              <a:t>Technische</a:t>
            </a:r>
            <a:r>
              <a:rPr spc="-120" dirty="0"/>
              <a:t> </a:t>
            </a:r>
            <a:r>
              <a:rPr spc="150" dirty="0"/>
              <a:t>Probleme</a:t>
            </a:r>
            <a:r>
              <a:rPr spc="-114" dirty="0"/>
              <a:t> </a:t>
            </a:r>
            <a:r>
              <a:rPr spc="120" dirty="0"/>
              <a:t>lösen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587413" y="2205482"/>
            <a:ext cx="3119755" cy="28092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50" dirty="0">
                <a:solidFill>
                  <a:srgbClr val="141F3E"/>
                </a:solidFill>
                <a:latin typeface="Palatino Linotype"/>
                <a:cs typeface="Palatino Linotype"/>
              </a:rPr>
              <a:t>Schritt</a:t>
            </a:r>
            <a:r>
              <a:rPr sz="1650" spc="225" dirty="0">
                <a:solidFill>
                  <a:srgbClr val="141F3E"/>
                </a:solidFill>
                <a:latin typeface="Palatino Linotype"/>
                <a:cs typeface="Palatino Linotype"/>
              </a:rPr>
              <a:t> </a:t>
            </a:r>
            <a:r>
              <a:rPr sz="1650" dirty="0">
                <a:solidFill>
                  <a:srgbClr val="141F3E"/>
                </a:solidFill>
                <a:latin typeface="Palatino Linotype"/>
                <a:cs typeface="Palatino Linotype"/>
              </a:rPr>
              <a:t>1:</a:t>
            </a:r>
            <a:r>
              <a:rPr sz="1650" spc="229" dirty="0">
                <a:solidFill>
                  <a:srgbClr val="141F3E"/>
                </a:solidFill>
                <a:latin typeface="Palatino Linotype"/>
                <a:cs typeface="Palatino Linotype"/>
              </a:rPr>
              <a:t> </a:t>
            </a:r>
            <a:r>
              <a:rPr sz="1650" dirty="0">
                <a:solidFill>
                  <a:srgbClr val="141F3E"/>
                </a:solidFill>
                <a:latin typeface="Palatino Linotype"/>
                <a:cs typeface="Palatino Linotype"/>
              </a:rPr>
              <a:t>Problem</a:t>
            </a:r>
            <a:r>
              <a:rPr sz="1650" spc="225" dirty="0">
                <a:solidFill>
                  <a:srgbClr val="141F3E"/>
                </a:solidFill>
                <a:latin typeface="Palatino Linotype"/>
                <a:cs typeface="Palatino Linotype"/>
              </a:rPr>
              <a:t> </a:t>
            </a:r>
            <a:r>
              <a:rPr sz="1650" spc="-10" dirty="0">
                <a:solidFill>
                  <a:srgbClr val="141F3E"/>
                </a:solidFill>
                <a:latin typeface="Palatino Linotype"/>
                <a:cs typeface="Palatino Linotype"/>
              </a:rPr>
              <a:t>identifizieren</a:t>
            </a:r>
            <a:endParaRPr sz="1650" dirty="0">
              <a:latin typeface="Palatino Linotype"/>
              <a:cs typeface="Palatino Linotype"/>
            </a:endParaRPr>
          </a:p>
          <a:p>
            <a:pPr marL="12700" marR="42545">
              <a:lnSpc>
                <a:spcPct val="133500"/>
              </a:lnSpc>
              <a:spcBef>
                <a:spcPts val="475"/>
              </a:spcBef>
            </a:pP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Definieren</a:t>
            </a:r>
            <a:r>
              <a:rPr sz="1350" spc="-4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Sie</a:t>
            </a:r>
            <a:r>
              <a:rPr sz="1350" spc="-4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das</a:t>
            </a:r>
            <a:r>
              <a:rPr sz="1350" spc="-4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Problem</a:t>
            </a:r>
            <a:r>
              <a:rPr sz="1350" spc="-4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präzise. </a:t>
            </a:r>
            <a:r>
              <a:rPr sz="1350" spc="-25" dirty="0">
                <a:solidFill>
                  <a:srgbClr val="141F3E"/>
                </a:solidFill>
                <a:latin typeface="Trebuchet MS"/>
                <a:cs typeface="Trebuchet MS"/>
              </a:rPr>
              <a:t>Welche</a:t>
            </a:r>
            <a:r>
              <a:rPr sz="1350" spc="-5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20" dirty="0">
                <a:solidFill>
                  <a:srgbClr val="141F3E"/>
                </a:solidFill>
                <a:latin typeface="Trebuchet MS"/>
                <a:cs typeface="Trebuchet MS"/>
              </a:rPr>
              <a:t>konkreten</a:t>
            </a:r>
            <a:r>
              <a:rPr sz="1350" spc="-5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25" dirty="0">
                <a:solidFill>
                  <a:srgbClr val="141F3E"/>
                </a:solidFill>
                <a:latin typeface="Trebuchet MS"/>
                <a:cs typeface="Trebuchet MS"/>
              </a:rPr>
              <a:t>Symptome</a:t>
            </a:r>
            <a:r>
              <a:rPr sz="1350" spc="-4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20" dirty="0">
                <a:solidFill>
                  <a:srgbClr val="141F3E"/>
                </a:solidFill>
                <a:latin typeface="Trebuchet MS"/>
                <a:cs typeface="Trebuchet MS"/>
              </a:rPr>
              <a:t>treten</a:t>
            </a:r>
            <a:r>
              <a:rPr sz="1350" spc="-5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20" dirty="0">
                <a:solidFill>
                  <a:srgbClr val="141F3E"/>
                </a:solidFill>
                <a:latin typeface="Trebuchet MS"/>
                <a:cs typeface="Trebuchet MS"/>
              </a:rPr>
              <a:t>auf?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Notieren</a:t>
            </a:r>
            <a:r>
              <a:rPr sz="1350" spc="-5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Sie</a:t>
            </a:r>
            <a:r>
              <a:rPr sz="1350" spc="-4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Fehlermeldungen,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ungewöhnliches</a:t>
            </a:r>
            <a:r>
              <a:rPr sz="1350" spc="-6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Verhalten</a:t>
            </a:r>
            <a:r>
              <a:rPr sz="1350" spc="-5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der</a:t>
            </a:r>
            <a:r>
              <a:rPr sz="1350" spc="-5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Software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oder</a:t>
            </a:r>
            <a:r>
              <a:rPr sz="1350" spc="-3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des</a:t>
            </a:r>
            <a:r>
              <a:rPr sz="1350" spc="-3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Geräts</a:t>
            </a:r>
            <a:r>
              <a:rPr sz="1350" spc="-2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sowie</a:t>
            </a:r>
            <a:r>
              <a:rPr sz="1350" spc="-3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die</a:t>
            </a:r>
            <a:r>
              <a:rPr sz="1350" spc="-2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genauen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Umstände,</a:t>
            </a:r>
            <a:r>
              <a:rPr sz="1350" spc="-3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unter</a:t>
            </a:r>
            <a:r>
              <a:rPr sz="1350" spc="-3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denen</a:t>
            </a:r>
            <a:r>
              <a:rPr sz="1350" spc="-3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das</a:t>
            </a:r>
            <a:r>
              <a:rPr sz="1350" spc="-3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Problem auftritt</a:t>
            </a:r>
            <a:r>
              <a:rPr sz="1350" spc="-5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(z.</a:t>
            </a:r>
            <a:r>
              <a:rPr lang="de-DE" sz="1350" dirty="0">
                <a:solidFill>
                  <a:srgbClr val="141F3E"/>
                </a:solidFill>
                <a:latin typeface="Trebuchet MS"/>
                <a:cs typeface="Trebuchet MS"/>
              </a:rPr>
              <a:t> 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B.</a:t>
            </a:r>
            <a:r>
              <a:rPr sz="1350" spc="-5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spezifische</a:t>
            </a:r>
            <a:r>
              <a:rPr sz="1350" spc="-4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Software,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verwendete</a:t>
            </a:r>
            <a:r>
              <a:rPr sz="1350" spc="-8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Dateien,</a:t>
            </a:r>
            <a:r>
              <a:rPr sz="1350" spc="-7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Zeitpunkt</a:t>
            </a:r>
            <a:r>
              <a:rPr sz="1350" spc="-8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25" dirty="0">
                <a:solidFill>
                  <a:srgbClr val="141F3E"/>
                </a:solidFill>
                <a:latin typeface="Trebuchet MS"/>
                <a:cs typeface="Trebuchet MS"/>
              </a:rPr>
              <a:t>des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Auftretens).</a:t>
            </a:r>
            <a:endParaRPr sz="1350" dirty="0">
              <a:latin typeface="Trebuchet MS"/>
              <a:cs typeface="Trebuchet MS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4083468" y="1805262"/>
            <a:ext cx="3192780" cy="2390775"/>
          </a:xfrm>
          <a:prstGeom prst="rect">
            <a:avLst/>
          </a:prstGeom>
        </p:spPr>
        <p:txBody>
          <a:bodyPr vert="horz" wrap="square" lIns="0" tIns="60325" rIns="0" bIns="0" rtlCol="0">
            <a:spAutoFit/>
          </a:bodyPr>
          <a:lstStyle/>
          <a:p>
            <a:pPr marL="12700" marR="5080">
              <a:lnSpc>
                <a:spcPct val="137900"/>
              </a:lnSpc>
              <a:spcBef>
                <a:spcPts val="475"/>
              </a:spcBef>
            </a:pPr>
            <a:r>
              <a:rPr sz="1650" dirty="0">
                <a:solidFill>
                  <a:srgbClr val="141F3E"/>
                </a:solidFill>
                <a:latin typeface="Palatino Linotype"/>
                <a:cs typeface="Palatino Linotype"/>
              </a:rPr>
              <a:t>Schritt</a:t>
            </a:r>
            <a:r>
              <a:rPr sz="1650" spc="-40" dirty="0">
                <a:solidFill>
                  <a:srgbClr val="141F3E"/>
                </a:solidFill>
                <a:latin typeface="Palatino Linotype"/>
                <a:cs typeface="Palatino Linotype"/>
              </a:rPr>
              <a:t> </a:t>
            </a:r>
            <a:r>
              <a:rPr sz="1650" dirty="0">
                <a:solidFill>
                  <a:srgbClr val="141F3E"/>
                </a:solidFill>
                <a:latin typeface="Palatino Linotype"/>
                <a:cs typeface="Palatino Linotype"/>
              </a:rPr>
              <a:t>2:</a:t>
            </a:r>
            <a:r>
              <a:rPr sz="1650" spc="-35" dirty="0">
                <a:solidFill>
                  <a:srgbClr val="141F3E"/>
                </a:solidFill>
                <a:latin typeface="Palatino Linotype"/>
                <a:cs typeface="Palatino Linotype"/>
              </a:rPr>
              <a:t> </a:t>
            </a:r>
            <a:r>
              <a:rPr sz="1650" dirty="0">
                <a:solidFill>
                  <a:srgbClr val="141F3E"/>
                </a:solidFill>
                <a:latin typeface="Palatino Linotype"/>
                <a:cs typeface="Palatino Linotype"/>
              </a:rPr>
              <a:t>Grundlagen</a:t>
            </a:r>
            <a:r>
              <a:rPr sz="1650" spc="-35" dirty="0">
                <a:solidFill>
                  <a:srgbClr val="141F3E"/>
                </a:solidFill>
                <a:latin typeface="Palatino Linotype"/>
                <a:cs typeface="Palatino Linotype"/>
              </a:rPr>
              <a:t> </a:t>
            </a:r>
            <a:r>
              <a:rPr sz="1650" spc="-10" dirty="0">
                <a:solidFill>
                  <a:srgbClr val="141F3E"/>
                </a:solidFill>
                <a:latin typeface="Palatino Linotype"/>
                <a:cs typeface="Palatino Linotype"/>
              </a:rPr>
              <a:t>prüfen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Überprüfen</a:t>
            </a:r>
            <a:r>
              <a:rPr sz="1350" spc="-4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Sie</a:t>
            </a:r>
            <a:r>
              <a:rPr sz="1350" spc="-4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die</a:t>
            </a:r>
            <a:r>
              <a:rPr sz="1350" spc="-4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einfachsten</a:t>
            </a:r>
            <a:r>
              <a:rPr sz="1350" spc="-4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Lösungen zuerst:</a:t>
            </a:r>
            <a:r>
              <a:rPr sz="1350" spc="-6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Neustart</a:t>
            </a:r>
            <a:r>
              <a:rPr sz="1350" spc="-6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des</a:t>
            </a:r>
            <a:r>
              <a:rPr sz="1350" spc="-6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Geräts,</a:t>
            </a:r>
            <a:r>
              <a:rPr sz="1350" spc="-6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Überprüfung </a:t>
            </a:r>
            <a:r>
              <a:rPr sz="1350" spc="-25" dirty="0">
                <a:solidFill>
                  <a:srgbClr val="141F3E"/>
                </a:solidFill>
                <a:latin typeface="Trebuchet MS"/>
                <a:cs typeface="Trebuchet MS"/>
              </a:rPr>
              <a:t>der</a:t>
            </a:r>
            <a:r>
              <a:rPr sz="1350" spc="-5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30" dirty="0">
                <a:solidFill>
                  <a:srgbClr val="141F3E"/>
                </a:solidFill>
                <a:latin typeface="Trebuchet MS"/>
                <a:cs typeface="Trebuchet MS"/>
              </a:rPr>
              <a:t>Internetverbindung, Aktualisierung</a:t>
            </a:r>
            <a:r>
              <a:rPr sz="1350" spc="-3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25" dirty="0">
                <a:solidFill>
                  <a:srgbClr val="141F3E"/>
                </a:solidFill>
                <a:latin typeface="Trebuchet MS"/>
                <a:cs typeface="Trebuchet MS"/>
              </a:rPr>
              <a:t>der</a:t>
            </a:r>
            <a:endParaRPr sz="1350">
              <a:latin typeface="Trebuchet MS"/>
              <a:cs typeface="Trebuchet MS"/>
            </a:endParaRPr>
          </a:p>
          <a:p>
            <a:pPr marL="12700" marR="696595">
              <a:lnSpc>
                <a:spcPct val="133300"/>
              </a:lnSpc>
              <a:spcBef>
                <a:spcPts val="5"/>
              </a:spcBef>
            </a:pP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Software</a:t>
            </a:r>
            <a:r>
              <a:rPr sz="1350" spc="-6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(Betriebssystem,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Anwendungen).</a:t>
            </a:r>
            <a:r>
              <a:rPr sz="1350" spc="-3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Suchen</a:t>
            </a:r>
            <a:r>
              <a:rPr sz="1350" spc="-3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Sie</a:t>
            </a:r>
            <a:r>
              <a:rPr sz="1350" spc="-3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20" dirty="0">
                <a:solidFill>
                  <a:srgbClr val="141F3E"/>
                </a:solidFill>
                <a:latin typeface="Trebuchet MS"/>
                <a:cs typeface="Trebuchet MS"/>
              </a:rPr>
              <a:t>nach</a:t>
            </a:r>
            <a:endParaRPr sz="1350">
              <a:latin typeface="Trebuchet MS"/>
              <a:cs typeface="Trebuchet MS"/>
            </a:endParaRPr>
          </a:p>
          <a:p>
            <a:pPr marL="12700" marR="40005">
              <a:lnSpc>
                <a:spcPct val="133300"/>
              </a:lnSpc>
              <a:spcBef>
                <a:spcPts val="5"/>
              </a:spcBef>
            </a:pP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bekannten</a:t>
            </a:r>
            <a:r>
              <a:rPr sz="1350" spc="-6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Fehlern</a:t>
            </a:r>
            <a:r>
              <a:rPr sz="1350" spc="-7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im</a:t>
            </a:r>
            <a:r>
              <a:rPr sz="1350" spc="-5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Internet,</a:t>
            </a:r>
            <a:r>
              <a:rPr sz="1350" spc="-6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bevor</a:t>
            </a:r>
            <a:r>
              <a:rPr sz="1350" spc="-6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25" dirty="0">
                <a:solidFill>
                  <a:srgbClr val="141F3E"/>
                </a:solidFill>
                <a:latin typeface="Trebuchet MS"/>
                <a:cs typeface="Trebuchet MS"/>
              </a:rPr>
              <a:t>Sie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weiter</a:t>
            </a:r>
            <a:r>
              <a:rPr sz="1350" spc="-5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fortfahren.</a:t>
            </a:r>
            <a:endParaRPr sz="1350">
              <a:latin typeface="Trebuchet MS"/>
              <a:cs typeface="Trebuchet MS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7578762" y="1677511"/>
            <a:ext cx="3394038" cy="280994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465455" indent="-635">
              <a:lnSpc>
                <a:spcPct val="105400"/>
              </a:lnSpc>
              <a:spcBef>
                <a:spcPts val="100"/>
              </a:spcBef>
            </a:pPr>
            <a:r>
              <a:rPr sz="1650" spc="60" dirty="0">
                <a:solidFill>
                  <a:srgbClr val="141F3E"/>
                </a:solidFill>
                <a:latin typeface="Palatino Linotype"/>
                <a:cs typeface="Palatino Linotype"/>
              </a:rPr>
              <a:t>Schritt</a:t>
            </a:r>
            <a:r>
              <a:rPr sz="1650" spc="-65" dirty="0">
                <a:solidFill>
                  <a:srgbClr val="141F3E"/>
                </a:solidFill>
                <a:latin typeface="Palatino Linotype"/>
                <a:cs typeface="Palatino Linotype"/>
              </a:rPr>
              <a:t> </a:t>
            </a:r>
            <a:r>
              <a:rPr sz="1650" spc="55" dirty="0">
                <a:solidFill>
                  <a:srgbClr val="141F3E"/>
                </a:solidFill>
                <a:latin typeface="Palatino Linotype"/>
                <a:cs typeface="Palatino Linotype"/>
              </a:rPr>
              <a:t>3:</a:t>
            </a:r>
            <a:r>
              <a:rPr sz="1650" spc="-60" dirty="0">
                <a:solidFill>
                  <a:srgbClr val="141F3E"/>
                </a:solidFill>
                <a:latin typeface="Palatino Linotype"/>
                <a:cs typeface="Palatino Linotype"/>
              </a:rPr>
              <a:t> </a:t>
            </a:r>
            <a:r>
              <a:rPr sz="1650" spc="65" dirty="0">
                <a:solidFill>
                  <a:srgbClr val="141F3E"/>
                </a:solidFill>
                <a:latin typeface="Palatino Linotype"/>
                <a:cs typeface="Palatino Linotype"/>
              </a:rPr>
              <a:t>Hilfe-Ressourcen </a:t>
            </a:r>
            <a:r>
              <a:rPr sz="1650" spc="50" dirty="0">
                <a:solidFill>
                  <a:srgbClr val="141F3E"/>
                </a:solidFill>
                <a:latin typeface="Palatino Linotype"/>
                <a:cs typeface="Palatino Linotype"/>
              </a:rPr>
              <a:t>nutzen</a:t>
            </a:r>
            <a:endParaRPr sz="1650" dirty="0">
              <a:latin typeface="Palatino Linotype"/>
              <a:cs typeface="Palatino Linotype"/>
            </a:endParaRPr>
          </a:p>
          <a:p>
            <a:pPr marL="12700" marR="5080">
              <a:lnSpc>
                <a:spcPct val="133000"/>
              </a:lnSpc>
              <a:spcBef>
                <a:spcPts val="490"/>
              </a:spcBef>
            </a:pP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Konsultieren</a:t>
            </a:r>
            <a:r>
              <a:rPr sz="1350" spc="-6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Sie</a:t>
            </a:r>
            <a:r>
              <a:rPr sz="1350" spc="-6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die</a:t>
            </a:r>
            <a:r>
              <a:rPr sz="1350" spc="-7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Hilfe-Ressourcen</a:t>
            </a:r>
            <a:r>
              <a:rPr sz="1350" spc="-6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25" dirty="0">
                <a:solidFill>
                  <a:srgbClr val="141F3E"/>
                </a:solidFill>
                <a:latin typeface="Trebuchet MS"/>
                <a:cs typeface="Trebuchet MS"/>
              </a:rPr>
              <a:t>des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Softwareherstellers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oder</a:t>
            </a:r>
            <a:r>
              <a:rPr sz="1350" spc="-1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der</a:t>
            </a:r>
            <a:r>
              <a:rPr sz="1350" spc="-1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Institution.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Lesen</a:t>
            </a:r>
            <a:r>
              <a:rPr sz="1350" spc="-8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Sie</a:t>
            </a:r>
            <a:r>
              <a:rPr sz="1350" spc="-8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die</a:t>
            </a:r>
            <a:r>
              <a:rPr sz="1350" spc="-7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FAQs,</a:t>
            </a:r>
            <a:r>
              <a:rPr sz="1350" spc="-8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suchen</a:t>
            </a:r>
            <a:r>
              <a:rPr sz="1350" spc="-7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Sie</a:t>
            </a:r>
            <a:r>
              <a:rPr sz="1350" spc="-6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in</a:t>
            </a:r>
            <a:r>
              <a:rPr sz="1350" spc="-8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Online</a:t>
            </a:r>
            <a:r>
              <a:rPr lang="de-DE" sz="1350" spc="-10" dirty="0">
                <a:solidFill>
                  <a:srgbClr val="141F3E"/>
                </a:solidFill>
                <a:latin typeface="Trebuchet MS"/>
                <a:cs typeface="Trebuchet MS"/>
              </a:rPr>
              <a:t>f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oren</a:t>
            </a:r>
            <a:r>
              <a:rPr sz="1350" spc="-2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nach</a:t>
            </a:r>
            <a:r>
              <a:rPr sz="1350" spc="-2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Lösungen</a:t>
            </a:r>
            <a:r>
              <a:rPr sz="1350" spc="-2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zu</a:t>
            </a:r>
            <a:r>
              <a:rPr sz="1350" spc="-2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ähnlichen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Problemen</a:t>
            </a:r>
            <a:r>
              <a:rPr sz="1350" spc="-4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oder</a:t>
            </a:r>
            <a:r>
              <a:rPr sz="1350" spc="-4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schauen</a:t>
            </a:r>
            <a:r>
              <a:rPr sz="1350" spc="-4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Sie</a:t>
            </a:r>
            <a:r>
              <a:rPr sz="1350" spc="-4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20" dirty="0">
                <a:solidFill>
                  <a:srgbClr val="141F3E"/>
                </a:solidFill>
                <a:latin typeface="Trebuchet MS"/>
                <a:cs typeface="Trebuchet MS"/>
              </a:rPr>
              <a:t>sich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Tutorials</a:t>
            </a:r>
            <a:r>
              <a:rPr sz="1350" spc="-3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an.</a:t>
            </a:r>
            <a:r>
              <a:rPr sz="1350" spc="-3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Die</a:t>
            </a:r>
            <a:r>
              <a:rPr sz="1350" spc="-4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meisten </a:t>
            </a:r>
            <a:r>
              <a:rPr sz="1350" spc="-35" dirty="0">
                <a:solidFill>
                  <a:srgbClr val="141F3E"/>
                </a:solidFill>
                <a:latin typeface="Trebuchet MS"/>
                <a:cs typeface="Trebuchet MS"/>
              </a:rPr>
              <a:t>Softwareprogramme</a:t>
            </a:r>
            <a:r>
              <a:rPr sz="1350" spc="-2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30" dirty="0">
                <a:solidFill>
                  <a:srgbClr val="141F3E"/>
                </a:solidFill>
                <a:latin typeface="Trebuchet MS"/>
                <a:cs typeface="Trebuchet MS"/>
              </a:rPr>
              <a:t>bieten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 detaillierte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Hilfedokumente</a:t>
            </a:r>
            <a:r>
              <a:rPr sz="1350" spc="-5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und</a:t>
            </a:r>
            <a:r>
              <a:rPr sz="1350" spc="-6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Anleitungen.</a:t>
            </a:r>
            <a:endParaRPr sz="1350" dirty="0">
              <a:latin typeface="Trebuchet MS"/>
              <a:cs typeface="Trebuchet MS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587755" y="6180931"/>
            <a:ext cx="3174365" cy="253873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5400"/>
              </a:lnSpc>
              <a:spcBef>
                <a:spcPts val="100"/>
              </a:spcBef>
            </a:pPr>
            <a:r>
              <a:rPr sz="1650" spc="60" dirty="0">
                <a:solidFill>
                  <a:srgbClr val="141F3E"/>
                </a:solidFill>
                <a:latin typeface="Palatino Linotype"/>
                <a:cs typeface="Palatino Linotype"/>
              </a:rPr>
              <a:t>Schritt</a:t>
            </a:r>
            <a:r>
              <a:rPr sz="1650" spc="45" dirty="0">
                <a:solidFill>
                  <a:srgbClr val="141F3E"/>
                </a:solidFill>
                <a:latin typeface="Palatino Linotype"/>
                <a:cs typeface="Palatino Linotype"/>
              </a:rPr>
              <a:t> </a:t>
            </a:r>
            <a:r>
              <a:rPr sz="1650" spc="55" dirty="0">
                <a:solidFill>
                  <a:srgbClr val="141F3E"/>
                </a:solidFill>
                <a:latin typeface="Palatino Linotype"/>
                <a:cs typeface="Palatino Linotype"/>
              </a:rPr>
              <a:t>4: </a:t>
            </a:r>
            <a:r>
              <a:rPr sz="1650" spc="65" dirty="0">
                <a:solidFill>
                  <a:srgbClr val="141F3E"/>
                </a:solidFill>
                <a:latin typeface="Palatino Linotype"/>
                <a:cs typeface="Palatino Linotype"/>
              </a:rPr>
              <a:t>Systeminformationen </a:t>
            </a:r>
            <a:r>
              <a:rPr sz="1650" spc="60" dirty="0">
                <a:solidFill>
                  <a:srgbClr val="141F3E"/>
                </a:solidFill>
                <a:latin typeface="Palatino Linotype"/>
                <a:cs typeface="Palatino Linotype"/>
              </a:rPr>
              <a:t>sammeln</a:t>
            </a:r>
            <a:endParaRPr sz="1650" dirty="0">
              <a:latin typeface="Palatino Linotype"/>
              <a:cs typeface="Palatino Linotype"/>
            </a:endParaRPr>
          </a:p>
          <a:p>
            <a:pPr marL="12700" marR="37465">
              <a:lnSpc>
                <a:spcPct val="133400"/>
              </a:lnSpc>
              <a:spcBef>
                <a:spcPts val="484"/>
              </a:spcBef>
            </a:pP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Sammeln</a:t>
            </a:r>
            <a:r>
              <a:rPr sz="1350" spc="-5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Sie</a:t>
            </a:r>
            <a:r>
              <a:rPr sz="1350" spc="-4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relevante Systeminformationen,</a:t>
            </a:r>
            <a:r>
              <a:rPr sz="1350" spc="1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wie</a:t>
            </a:r>
            <a:r>
              <a:rPr sz="1350" spc="1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20" dirty="0">
                <a:solidFill>
                  <a:srgbClr val="141F3E"/>
                </a:solidFill>
                <a:latin typeface="Trebuchet MS"/>
                <a:cs typeface="Trebuchet MS"/>
              </a:rPr>
              <a:t>z.</a:t>
            </a:r>
            <a:r>
              <a:rPr lang="de-DE" sz="1350" spc="-20" dirty="0">
                <a:solidFill>
                  <a:srgbClr val="141F3E"/>
                </a:solidFill>
                <a:latin typeface="Trebuchet MS"/>
                <a:cs typeface="Trebuchet MS"/>
              </a:rPr>
              <a:t> </a:t>
            </a:r>
            <a:r>
              <a:rPr sz="1350" spc="-20" dirty="0">
                <a:solidFill>
                  <a:srgbClr val="141F3E"/>
                </a:solidFill>
                <a:latin typeface="Trebuchet MS"/>
                <a:cs typeface="Trebuchet MS"/>
              </a:rPr>
              <a:t>B.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Betriebssystemversion, </a:t>
            </a:r>
            <a:r>
              <a:rPr sz="1350" spc="-30" dirty="0">
                <a:solidFill>
                  <a:srgbClr val="141F3E"/>
                </a:solidFill>
                <a:latin typeface="Trebuchet MS"/>
                <a:cs typeface="Trebuchet MS"/>
              </a:rPr>
              <a:t>Softwareversionen,</a:t>
            </a:r>
            <a:r>
              <a:rPr sz="1350" spc="1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30" dirty="0">
                <a:solidFill>
                  <a:srgbClr val="141F3E"/>
                </a:solidFill>
                <a:latin typeface="Trebuchet MS"/>
                <a:cs typeface="Trebuchet MS"/>
              </a:rPr>
              <a:t>Fehlermeldungen,</a:t>
            </a:r>
            <a:r>
              <a:rPr sz="1350" spc="2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25" dirty="0">
                <a:solidFill>
                  <a:srgbClr val="141F3E"/>
                </a:solidFill>
                <a:latin typeface="Trebuchet MS"/>
                <a:cs typeface="Trebuchet MS"/>
              </a:rPr>
              <a:t>um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das</a:t>
            </a:r>
            <a:r>
              <a:rPr sz="1350" spc="-3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Problem</a:t>
            </a:r>
            <a:r>
              <a:rPr sz="1350" spc="-3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genau</a:t>
            </a:r>
            <a:r>
              <a:rPr sz="1350" spc="-4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zu</a:t>
            </a:r>
            <a:r>
              <a:rPr sz="1350" spc="-3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beschreiben.</a:t>
            </a:r>
            <a:r>
              <a:rPr sz="1350" spc="-3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25" dirty="0">
                <a:solidFill>
                  <a:srgbClr val="141F3E"/>
                </a:solidFill>
                <a:latin typeface="Trebuchet MS"/>
                <a:cs typeface="Trebuchet MS"/>
              </a:rPr>
              <a:t>Ein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Screenshot</a:t>
            </a:r>
            <a:r>
              <a:rPr sz="1350" spc="-4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des</a:t>
            </a:r>
            <a:r>
              <a:rPr sz="1350" spc="-3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Fehlers</a:t>
            </a:r>
            <a:r>
              <a:rPr sz="1350" spc="-3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kann</a:t>
            </a:r>
            <a:r>
              <a:rPr sz="1350" spc="-4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ebenfalls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hilfreich</a:t>
            </a:r>
            <a:r>
              <a:rPr sz="1350" spc="-6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20" dirty="0">
                <a:solidFill>
                  <a:srgbClr val="141F3E"/>
                </a:solidFill>
                <a:latin typeface="Trebuchet MS"/>
                <a:cs typeface="Trebuchet MS"/>
              </a:rPr>
              <a:t>sein.</a:t>
            </a:r>
            <a:endParaRPr sz="1350" dirty="0">
              <a:latin typeface="Trebuchet MS"/>
              <a:cs typeface="Trebuchet MS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4083468" y="5807540"/>
            <a:ext cx="3237230" cy="2444245"/>
          </a:xfrm>
          <a:prstGeom prst="rect">
            <a:avLst/>
          </a:prstGeom>
        </p:spPr>
        <p:txBody>
          <a:bodyPr vert="horz" wrap="square" lIns="0" tIns="61594" rIns="0" bIns="0" rtlCol="0">
            <a:spAutoFit/>
          </a:bodyPr>
          <a:lstStyle/>
          <a:p>
            <a:pPr marL="12700" marR="59055">
              <a:lnSpc>
                <a:spcPct val="138700"/>
              </a:lnSpc>
              <a:spcBef>
                <a:spcPts val="484"/>
              </a:spcBef>
              <a:tabLst>
                <a:tab pos="748030" algn="l"/>
                <a:tab pos="1036319" algn="l"/>
              </a:tabLst>
            </a:pPr>
            <a:r>
              <a:rPr sz="1650" spc="-10" dirty="0">
                <a:solidFill>
                  <a:srgbClr val="141F3E"/>
                </a:solidFill>
                <a:latin typeface="Palatino Linotype"/>
                <a:cs typeface="Palatino Linotype"/>
              </a:rPr>
              <a:t>Schritt</a:t>
            </a:r>
            <a:r>
              <a:rPr lang="de-DE" sz="1650" dirty="0">
                <a:solidFill>
                  <a:srgbClr val="141F3E"/>
                </a:solidFill>
                <a:latin typeface="Palatino Linotype"/>
                <a:cs typeface="Palatino Linotype"/>
              </a:rPr>
              <a:t> </a:t>
            </a:r>
            <a:r>
              <a:rPr sz="1650" spc="-25" dirty="0">
                <a:solidFill>
                  <a:srgbClr val="141F3E"/>
                </a:solidFill>
                <a:latin typeface="Palatino Linotype"/>
                <a:cs typeface="Palatino Linotype"/>
              </a:rPr>
              <a:t>5:</a:t>
            </a:r>
            <a:r>
              <a:rPr lang="de-DE" sz="1650" dirty="0">
                <a:solidFill>
                  <a:srgbClr val="141F3E"/>
                </a:solidFill>
                <a:latin typeface="Palatino Linotype"/>
                <a:cs typeface="Palatino Linotype"/>
              </a:rPr>
              <a:t> </a:t>
            </a:r>
            <a:r>
              <a:rPr sz="1650" spc="-10" dirty="0">
                <a:solidFill>
                  <a:srgbClr val="141F3E"/>
                </a:solidFill>
                <a:latin typeface="Palatino Linotype"/>
                <a:cs typeface="Palatino Linotype"/>
              </a:rPr>
              <a:t>Kontaktaufnahme</a:t>
            </a:r>
            <a:r>
              <a:rPr sz="1650" spc="500" dirty="0">
                <a:solidFill>
                  <a:srgbClr val="141F3E"/>
                </a:solidFill>
                <a:latin typeface="Palatino Linotype"/>
                <a:cs typeface="Palatino Linotype"/>
              </a:rPr>
              <a:t> </a:t>
            </a:r>
            <a:endParaRPr lang="de-DE" sz="1650" spc="500" dirty="0">
              <a:solidFill>
                <a:srgbClr val="141F3E"/>
              </a:solidFill>
              <a:latin typeface="Palatino Linotype"/>
              <a:cs typeface="Palatino Linotype"/>
            </a:endParaRPr>
          </a:p>
          <a:p>
            <a:pPr marL="12700" marR="59055">
              <a:lnSpc>
                <a:spcPct val="138700"/>
              </a:lnSpc>
              <a:spcBef>
                <a:spcPts val="484"/>
              </a:spcBef>
              <a:tabLst>
                <a:tab pos="748030" algn="l"/>
                <a:tab pos="1036319" algn="l"/>
              </a:tabLst>
            </a:pP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Wenn</a:t>
            </a:r>
            <a:r>
              <a:rPr sz="1350" spc="-3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die</a:t>
            </a:r>
            <a:r>
              <a:rPr sz="1350" spc="-3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vorherigen</a:t>
            </a:r>
            <a:r>
              <a:rPr sz="1350" spc="-3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Schritte</a:t>
            </a:r>
            <a:r>
              <a:rPr sz="1350" spc="-2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nicht</a:t>
            </a:r>
            <a:r>
              <a:rPr sz="1350" spc="-4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25" dirty="0">
                <a:solidFill>
                  <a:srgbClr val="141F3E"/>
                </a:solidFill>
                <a:latin typeface="Trebuchet MS"/>
                <a:cs typeface="Trebuchet MS"/>
              </a:rPr>
              <a:t>zum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Erfolg</a:t>
            </a:r>
            <a:r>
              <a:rPr sz="1350" spc="-3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geführt</a:t>
            </a:r>
            <a:r>
              <a:rPr sz="1350" spc="-3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haben,</a:t>
            </a:r>
            <a:r>
              <a:rPr sz="1350" spc="-3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wenden</a:t>
            </a:r>
            <a:r>
              <a:rPr sz="1350" spc="-3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Sie</a:t>
            </a:r>
            <a:r>
              <a:rPr sz="1350" spc="-3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sich</a:t>
            </a:r>
            <a:r>
              <a:rPr sz="1350" spc="-3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25" dirty="0">
                <a:solidFill>
                  <a:srgbClr val="141F3E"/>
                </a:solidFill>
                <a:latin typeface="Trebuchet MS"/>
                <a:cs typeface="Trebuchet MS"/>
              </a:rPr>
              <a:t>an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den</a:t>
            </a:r>
            <a:r>
              <a:rPr sz="1350" spc="-3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technischen</a:t>
            </a:r>
            <a:r>
              <a:rPr sz="1350" spc="-3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Support</a:t>
            </a:r>
            <a:r>
              <a:rPr sz="1350" spc="-4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des</a:t>
            </a:r>
            <a:r>
              <a:rPr sz="1350" spc="-2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Herstellers,</a:t>
            </a:r>
            <a:endParaRPr sz="1350" dirty="0">
              <a:latin typeface="Trebuchet MS"/>
              <a:cs typeface="Trebuchet MS"/>
            </a:endParaRPr>
          </a:p>
          <a:p>
            <a:pPr marL="12700" marR="5080">
              <a:lnSpc>
                <a:spcPct val="134200"/>
              </a:lnSpc>
            </a:pPr>
            <a:r>
              <a:rPr sz="1350" spc="-25" dirty="0">
                <a:solidFill>
                  <a:srgbClr val="141F3E"/>
                </a:solidFill>
                <a:latin typeface="Trebuchet MS"/>
                <a:cs typeface="Trebuchet MS"/>
              </a:rPr>
              <a:t>Ihre</a:t>
            </a:r>
            <a:r>
              <a:rPr sz="1350" spc="-5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35" dirty="0">
                <a:solidFill>
                  <a:srgbClr val="141F3E"/>
                </a:solidFill>
                <a:latin typeface="Trebuchet MS"/>
                <a:cs typeface="Trebuchet MS"/>
              </a:rPr>
              <a:t>IT-</a:t>
            </a:r>
            <a:r>
              <a:rPr sz="1350" spc="-30" dirty="0">
                <a:solidFill>
                  <a:srgbClr val="141F3E"/>
                </a:solidFill>
                <a:latin typeface="Trebuchet MS"/>
                <a:cs typeface="Trebuchet MS"/>
              </a:rPr>
              <a:t>Abteilung</a:t>
            </a:r>
            <a:r>
              <a:rPr sz="1350" spc="-5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25" dirty="0">
                <a:solidFill>
                  <a:srgbClr val="141F3E"/>
                </a:solidFill>
                <a:latin typeface="Trebuchet MS"/>
                <a:cs typeface="Trebuchet MS"/>
              </a:rPr>
              <a:t>oder</a:t>
            </a:r>
            <a:r>
              <a:rPr sz="1350" spc="-5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20" dirty="0">
                <a:solidFill>
                  <a:srgbClr val="141F3E"/>
                </a:solidFill>
                <a:latin typeface="Trebuchet MS"/>
                <a:cs typeface="Trebuchet MS"/>
              </a:rPr>
              <a:t>ein</a:t>
            </a:r>
            <a:r>
              <a:rPr sz="1350" spc="-5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30" dirty="0">
                <a:solidFill>
                  <a:srgbClr val="141F3E"/>
                </a:solidFill>
                <a:latin typeface="Trebuchet MS"/>
                <a:cs typeface="Trebuchet MS"/>
              </a:rPr>
              <a:t>anderes</a:t>
            </a:r>
            <a:r>
              <a:rPr sz="1350" spc="-5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Support-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Team.</a:t>
            </a:r>
            <a:r>
              <a:rPr sz="1350" spc="-4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Beschreiben</a:t>
            </a:r>
            <a:r>
              <a:rPr sz="1350" spc="-4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Sie</a:t>
            </a:r>
            <a:r>
              <a:rPr sz="1350" spc="-4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das</a:t>
            </a:r>
            <a:r>
              <a:rPr sz="1350" spc="-4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Problem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präzise</a:t>
            </a:r>
            <a:r>
              <a:rPr sz="1350" spc="-3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und</a:t>
            </a:r>
            <a:r>
              <a:rPr sz="1350" spc="-3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legen</a:t>
            </a:r>
            <a:r>
              <a:rPr sz="1350" spc="-3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Sie</a:t>
            </a:r>
            <a:r>
              <a:rPr sz="1350" spc="-2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Ihre</a:t>
            </a:r>
            <a:r>
              <a:rPr sz="1350" spc="-2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gesammelten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Informationen</a:t>
            </a:r>
            <a:r>
              <a:rPr sz="1350" spc="-8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20" dirty="0">
                <a:solidFill>
                  <a:srgbClr val="141F3E"/>
                </a:solidFill>
                <a:latin typeface="Trebuchet MS"/>
                <a:cs typeface="Trebuchet MS"/>
              </a:rPr>
              <a:t>vor.</a:t>
            </a:r>
            <a:endParaRPr sz="1350" dirty="0">
              <a:latin typeface="Trebuchet MS"/>
              <a:cs typeface="Trebuchet MS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7579106" y="5686393"/>
            <a:ext cx="3173730" cy="25349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391795">
              <a:lnSpc>
                <a:spcPct val="105400"/>
              </a:lnSpc>
              <a:spcBef>
                <a:spcPts val="100"/>
              </a:spcBef>
            </a:pPr>
            <a:r>
              <a:rPr sz="1650" dirty="0">
                <a:solidFill>
                  <a:srgbClr val="141F3E"/>
                </a:solidFill>
                <a:latin typeface="Palatino Linotype"/>
                <a:cs typeface="Palatino Linotype"/>
              </a:rPr>
              <a:t>Schritt</a:t>
            </a:r>
            <a:r>
              <a:rPr sz="1650" spc="-45" dirty="0">
                <a:solidFill>
                  <a:srgbClr val="141F3E"/>
                </a:solidFill>
                <a:latin typeface="Palatino Linotype"/>
                <a:cs typeface="Palatino Linotype"/>
              </a:rPr>
              <a:t> </a:t>
            </a:r>
            <a:r>
              <a:rPr sz="1650" dirty="0">
                <a:solidFill>
                  <a:srgbClr val="141F3E"/>
                </a:solidFill>
                <a:latin typeface="Palatino Linotype"/>
                <a:cs typeface="Palatino Linotype"/>
              </a:rPr>
              <a:t>6:</a:t>
            </a:r>
            <a:r>
              <a:rPr sz="1650" spc="-45" dirty="0">
                <a:solidFill>
                  <a:srgbClr val="141F3E"/>
                </a:solidFill>
                <a:latin typeface="Palatino Linotype"/>
                <a:cs typeface="Palatino Linotype"/>
              </a:rPr>
              <a:t> </a:t>
            </a:r>
            <a:r>
              <a:rPr sz="1650" dirty="0">
                <a:solidFill>
                  <a:srgbClr val="141F3E"/>
                </a:solidFill>
                <a:latin typeface="Palatino Linotype"/>
                <a:cs typeface="Palatino Linotype"/>
              </a:rPr>
              <a:t>Dokumentation</a:t>
            </a:r>
            <a:r>
              <a:rPr sz="1650" spc="-40" dirty="0">
                <a:solidFill>
                  <a:srgbClr val="141F3E"/>
                </a:solidFill>
                <a:latin typeface="Palatino Linotype"/>
                <a:cs typeface="Palatino Linotype"/>
              </a:rPr>
              <a:t> </a:t>
            </a:r>
            <a:r>
              <a:rPr sz="1650" spc="-25" dirty="0">
                <a:solidFill>
                  <a:srgbClr val="141F3E"/>
                </a:solidFill>
                <a:latin typeface="Palatino Linotype"/>
                <a:cs typeface="Palatino Linotype"/>
              </a:rPr>
              <a:t>und </a:t>
            </a:r>
            <a:r>
              <a:rPr sz="1650" spc="60" dirty="0">
                <a:solidFill>
                  <a:srgbClr val="141F3E"/>
                </a:solidFill>
                <a:latin typeface="Palatino Linotype"/>
                <a:cs typeface="Palatino Linotype"/>
              </a:rPr>
              <a:t>Lösung</a:t>
            </a:r>
            <a:endParaRPr sz="1650">
              <a:latin typeface="Palatino Linotype"/>
              <a:cs typeface="Palatino Linotype"/>
            </a:endParaRPr>
          </a:p>
          <a:p>
            <a:pPr marL="12700" marR="5080">
              <a:lnSpc>
                <a:spcPct val="133400"/>
              </a:lnSpc>
              <a:spcBef>
                <a:spcPts val="455"/>
              </a:spcBef>
            </a:pP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Dokumentieren</a:t>
            </a:r>
            <a:r>
              <a:rPr sz="1350" spc="-4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Sie</a:t>
            </a:r>
            <a:r>
              <a:rPr sz="1350" spc="-3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die</a:t>
            </a:r>
            <a:r>
              <a:rPr sz="1350" spc="-3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Lösung</a:t>
            </a:r>
            <a:r>
              <a:rPr sz="1350" spc="-3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25" dirty="0">
                <a:solidFill>
                  <a:srgbClr val="141F3E"/>
                </a:solidFill>
                <a:latin typeface="Trebuchet MS"/>
                <a:cs typeface="Trebuchet MS"/>
              </a:rPr>
              <a:t>des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Problems,</a:t>
            </a:r>
            <a:r>
              <a:rPr sz="1350" spc="-8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inklusive</a:t>
            </a:r>
            <a:r>
              <a:rPr sz="1350" spc="-7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der</a:t>
            </a:r>
            <a:r>
              <a:rPr sz="1350" spc="-8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Schritte,</a:t>
            </a:r>
            <a:r>
              <a:rPr sz="1350" spc="-8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die</a:t>
            </a:r>
            <a:r>
              <a:rPr sz="1350" spc="-8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25" dirty="0">
                <a:solidFill>
                  <a:srgbClr val="141F3E"/>
                </a:solidFill>
                <a:latin typeface="Trebuchet MS"/>
                <a:cs typeface="Trebuchet MS"/>
              </a:rPr>
              <a:t>Sie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unternommen</a:t>
            </a:r>
            <a:r>
              <a:rPr sz="1350" spc="-4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haben.</a:t>
            </a:r>
            <a:r>
              <a:rPr sz="1350" spc="-3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Dies</a:t>
            </a:r>
            <a:r>
              <a:rPr sz="1350" spc="-3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hilft</a:t>
            </a:r>
            <a:r>
              <a:rPr sz="1350" spc="-3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Ihnen,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zukünftige</a:t>
            </a:r>
            <a:r>
              <a:rPr sz="1350" spc="-4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Probleme</a:t>
            </a:r>
            <a:r>
              <a:rPr sz="1350" spc="-4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schneller</a:t>
            </a:r>
            <a:r>
              <a:rPr sz="1350" spc="-4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zu</a:t>
            </a:r>
            <a:r>
              <a:rPr sz="1350" spc="-4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lösen.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Vergewissern</a:t>
            </a:r>
            <a:r>
              <a:rPr sz="1350" spc="-4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Sie</a:t>
            </a:r>
            <a:r>
              <a:rPr sz="1350" spc="-4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sich,</a:t>
            </a:r>
            <a:r>
              <a:rPr sz="1350" spc="-4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dass</a:t>
            </a:r>
            <a:r>
              <a:rPr sz="1350" spc="-4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Sie</a:t>
            </a:r>
            <a:r>
              <a:rPr sz="1350" spc="-4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25" dirty="0">
                <a:solidFill>
                  <a:srgbClr val="141F3E"/>
                </a:solidFill>
                <a:latin typeface="Trebuchet MS"/>
                <a:cs typeface="Trebuchet MS"/>
              </a:rPr>
              <a:t>das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Problem</a:t>
            </a:r>
            <a:r>
              <a:rPr sz="1350" spc="-8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verstanden</a:t>
            </a:r>
            <a:r>
              <a:rPr sz="1350" spc="-7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haben</a:t>
            </a:r>
            <a:r>
              <a:rPr sz="1350" spc="-8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und</a:t>
            </a:r>
            <a:r>
              <a:rPr sz="1350" spc="-8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wie</a:t>
            </a:r>
            <a:r>
              <a:rPr sz="1350" spc="-7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Sie</a:t>
            </a:r>
            <a:r>
              <a:rPr sz="1350" spc="-7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25" dirty="0">
                <a:solidFill>
                  <a:srgbClr val="141F3E"/>
                </a:solidFill>
                <a:latin typeface="Trebuchet MS"/>
                <a:cs typeface="Trebuchet MS"/>
              </a:rPr>
              <a:t>es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in</a:t>
            </a:r>
            <a:r>
              <a:rPr sz="1350" spc="-3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Zukunft</a:t>
            </a:r>
            <a:r>
              <a:rPr sz="1350" spc="-4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vermeiden</a:t>
            </a:r>
            <a:r>
              <a:rPr sz="1350" spc="-3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können.</a:t>
            </a:r>
            <a:endParaRPr sz="1350">
              <a:latin typeface="Trebuchet MS"/>
              <a:cs typeface="Trebuchet MS"/>
            </a:endParaRPr>
          </a:p>
        </p:txBody>
      </p:sp>
      <p:sp>
        <p:nvSpPr>
          <p:cNvPr id="11" name="object 11"/>
          <p:cNvSpPr/>
          <p:nvPr/>
        </p:nvSpPr>
        <p:spPr>
          <a:xfrm>
            <a:off x="4095750" y="1514419"/>
            <a:ext cx="3238500" cy="171450"/>
          </a:xfrm>
          <a:custGeom>
            <a:avLst/>
            <a:gdLst/>
            <a:ahLst/>
            <a:cxnLst/>
            <a:rect l="l" t="t" r="r" b="b"/>
            <a:pathLst>
              <a:path w="3238500" h="171450">
                <a:moveTo>
                  <a:pt x="3219907" y="0"/>
                </a:moveTo>
                <a:lnTo>
                  <a:pt x="18592" y="0"/>
                </a:lnTo>
                <a:lnTo>
                  <a:pt x="15849" y="546"/>
                </a:lnTo>
                <a:lnTo>
                  <a:pt x="0" y="18592"/>
                </a:lnTo>
                <a:lnTo>
                  <a:pt x="0" y="152857"/>
                </a:lnTo>
                <a:lnTo>
                  <a:pt x="18592" y="171450"/>
                </a:lnTo>
                <a:lnTo>
                  <a:pt x="3219907" y="171450"/>
                </a:lnTo>
                <a:lnTo>
                  <a:pt x="3238500" y="152857"/>
                </a:lnTo>
                <a:lnTo>
                  <a:pt x="3238500" y="18592"/>
                </a:lnTo>
                <a:lnTo>
                  <a:pt x="3222650" y="546"/>
                </a:lnTo>
                <a:lnTo>
                  <a:pt x="3219907" y="0"/>
                </a:lnTo>
                <a:close/>
              </a:path>
            </a:pathLst>
          </a:custGeom>
          <a:solidFill>
            <a:srgbClr val="E9EBF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600075" y="1771538"/>
            <a:ext cx="3238500" cy="171450"/>
          </a:xfrm>
          <a:custGeom>
            <a:avLst/>
            <a:gdLst/>
            <a:ahLst/>
            <a:cxnLst/>
            <a:rect l="l" t="t" r="r" b="b"/>
            <a:pathLst>
              <a:path w="3238500" h="171450">
                <a:moveTo>
                  <a:pt x="3219907" y="0"/>
                </a:moveTo>
                <a:lnTo>
                  <a:pt x="18592" y="0"/>
                </a:lnTo>
                <a:lnTo>
                  <a:pt x="15849" y="546"/>
                </a:lnTo>
                <a:lnTo>
                  <a:pt x="0" y="18592"/>
                </a:lnTo>
                <a:lnTo>
                  <a:pt x="0" y="152857"/>
                </a:lnTo>
                <a:lnTo>
                  <a:pt x="18592" y="171450"/>
                </a:lnTo>
                <a:lnTo>
                  <a:pt x="3219907" y="171450"/>
                </a:lnTo>
                <a:lnTo>
                  <a:pt x="3238500" y="152857"/>
                </a:lnTo>
                <a:lnTo>
                  <a:pt x="3238500" y="18592"/>
                </a:lnTo>
                <a:lnTo>
                  <a:pt x="3222650" y="546"/>
                </a:lnTo>
                <a:lnTo>
                  <a:pt x="3219907" y="0"/>
                </a:lnTo>
                <a:close/>
              </a:path>
            </a:pathLst>
          </a:custGeom>
          <a:solidFill>
            <a:srgbClr val="E9EBF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7591425" y="5303308"/>
            <a:ext cx="3238500" cy="171450"/>
          </a:xfrm>
          <a:custGeom>
            <a:avLst/>
            <a:gdLst/>
            <a:ahLst/>
            <a:cxnLst/>
            <a:rect l="l" t="t" r="r" b="b"/>
            <a:pathLst>
              <a:path w="3238500" h="171450">
                <a:moveTo>
                  <a:pt x="3219907" y="0"/>
                </a:moveTo>
                <a:lnTo>
                  <a:pt x="18592" y="0"/>
                </a:lnTo>
                <a:lnTo>
                  <a:pt x="15849" y="546"/>
                </a:lnTo>
                <a:lnTo>
                  <a:pt x="0" y="18592"/>
                </a:lnTo>
                <a:lnTo>
                  <a:pt x="0" y="152857"/>
                </a:lnTo>
                <a:lnTo>
                  <a:pt x="18592" y="171450"/>
                </a:lnTo>
                <a:lnTo>
                  <a:pt x="3219907" y="171450"/>
                </a:lnTo>
                <a:lnTo>
                  <a:pt x="3238499" y="152857"/>
                </a:lnTo>
                <a:lnTo>
                  <a:pt x="3238499" y="18592"/>
                </a:lnTo>
                <a:lnTo>
                  <a:pt x="3222650" y="546"/>
                </a:lnTo>
                <a:lnTo>
                  <a:pt x="3219907" y="0"/>
                </a:lnTo>
                <a:close/>
              </a:path>
            </a:pathLst>
          </a:custGeom>
          <a:solidFill>
            <a:srgbClr val="E9EBF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4095750" y="5544291"/>
            <a:ext cx="3238500" cy="171450"/>
          </a:xfrm>
          <a:custGeom>
            <a:avLst/>
            <a:gdLst/>
            <a:ahLst/>
            <a:cxnLst/>
            <a:rect l="l" t="t" r="r" b="b"/>
            <a:pathLst>
              <a:path w="3238500" h="171450">
                <a:moveTo>
                  <a:pt x="3219907" y="0"/>
                </a:moveTo>
                <a:lnTo>
                  <a:pt x="18592" y="0"/>
                </a:lnTo>
                <a:lnTo>
                  <a:pt x="15849" y="546"/>
                </a:lnTo>
                <a:lnTo>
                  <a:pt x="0" y="18592"/>
                </a:lnTo>
                <a:lnTo>
                  <a:pt x="0" y="152857"/>
                </a:lnTo>
                <a:lnTo>
                  <a:pt x="18592" y="171450"/>
                </a:lnTo>
                <a:lnTo>
                  <a:pt x="3219907" y="171450"/>
                </a:lnTo>
                <a:lnTo>
                  <a:pt x="3238500" y="152857"/>
                </a:lnTo>
                <a:lnTo>
                  <a:pt x="3238500" y="18592"/>
                </a:lnTo>
                <a:lnTo>
                  <a:pt x="3222650" y="546"/>
                </a:lnTo>
                <a:lnTo>
                  <a:pt x="3219907" y="0"/>
                </a:lnTo>
                <a:close/>
              </a:path>
            </a:pathLst>
          </a:custGeom>
          <a:solidFill>
            <a:srgbClr val="E9EBF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600075" y="5785275"/>
            <a:ext cx="3238500" cy="171450"/>
          </a:xfrm>
          <a:custGeom>
            <a:avLst/>
            <a:gdLst/>
            <a:ahLst/>
            <a:cxnLst/>
            <a:rect l="l" t="t" r="r" b="b"/>
            <a:pathLst>
              <a:path w="3238500" h="171450">
                <a:moveTo>
                  <a:pt x="3219907" y="0"/>
                </a:moveTo>
                <a:lnTo>
                  <a:pt x="18592" y="0"/>
                </a:lnTo>
                <a:lnTo>
                  <a:pt x="15849" y="546"/>
                </a:lnTo>
                <a:lnTo>
                  <a:pt x="0" y="18592"/>
                </a:lnTo>
                <a:lnTo>
                  <a:pt x="0" y="152857"/>
                </a:lnTo>
                <a:lnTo>
                  <a:pt x="18592" y="171450"/>
                </a:lnTo>
                <a:lnTo>
                  <a:pt x="3219907" y="171450"/>
                </a:lnTo>
                <a:lnTo>
                  <a:pt x="3238500" y="152857"/>
                </a:lnTo>
                <a:lnTo>
                  <a:pt x="3238500" y="18592"/>
                </a:lnTo>
                <a:lnTo>
                  <a:pt x="3222650" y="546"/>
                </a:lnTo>
                <a:lnTo>
                  <a:pt x="3219907" y="0"/>
                </a:lnTo>
                <a:close/>
              </a:path>
            </a:pathLst>
          </a:custGeom>
          <a:solidFill>
            <a:srgbClr val="E9EBF1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6" name="object 16">
            <a:hlinkClick r:id="rId2"/>
          </p:cNvPr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9579612" y="8717674"/>
            <a:ext cx="1753867" cy="418942"/>
          </a:xfrm>
          <a:prstGeom prst="rect">
            <a:avLst/>
          </a:prstGeom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1430000" cy="10515600"/>
          </a:xfrm>
          <a:custGeom>
            <a:avLst/>
            <a:gdLst/>
            <a:ahLst/>
            <a:cxnLst/>
            <a:rect l="l" t="t" r="r" b="b"/>
            <a:pathLst>
              <a:path w="11430000" h="10515600">
                <a:moveTo>
                  <a:pt x="11430000" y="0"/>
                </a:moveTo>
                <a:lnTo>
                  <a:pt x="0" y="0"/>
                </a:lnTo>
                <a:lnTo>
                  <a:pt x="0" y="10515600"/>
                </a:lnTo>
                <a:lnTo>
                  <a:pt x="11430000" y="10515600"/>
                </a:lnTo>
                <a:lnTo>
                  <a:pt x="11430000" y="0"/>
                </a:lnTo>
                <a:close/>
              </a:path>
            </a:pathLst>
          </a:custGeom>
          <a:solidFill>
            <a:srgbClr val="FAFBFD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3" name="object 3"/>
          <p:cNvGrpSpPr/>
          <p:nvPr/>
        </p:nvGrpSpPr>
        <p:grpSpPr>
          <a:xfrm>
            <a:off x="600075" y="3409950"/>
            <a:ext cx="10229850" cy="685800"/>
            <a:chOff x="600075" y="3409950"/>
            <a:chExt cx="10229850" cy="685800"/>
          </a:xfrm>
        </p:grpSpPr>
        <p:sp>
          <p:nvSpPr>
            <p:cNvPr id="4" name="object 4"/>
            <p:cNvSpPr/>
            <p:nvPr/>
          </p:nvSpPr>
          <p:spPr>
            <a:xfrm>
              <a:off x="600075" y="3409949"/>
              <a:ext cx="10229850" cy="685800"/>
            </a:xfrm>
            <a:custGeom>
              <a:avLst/>
              <a:gdLst/>
              <a:ahLst/>
              <a:cxnLst/>
              <a:rect l="l" t="t" r="r" b="b"/>
              <a:pathLst>
                <a:path w="10229850" h="685800">
                  <a:moveTo>
                    <a:pt x="3409950" y="342900"/>
                  </a:moveTo>
                  <a:lnTo>
                    <a:pt x="3238500" y="0"/>
                  </a:lnTo>
                  <a:lnTo>
                    <a:pt x="0" y="0"/>
                  </a:lnTo>
                  <a:lnTo>
                    <a:pt x="171450" y="342900"/>
                  </a:lnTo>
                  <a:lnTo>
                    <a:pt x="0" y="685800"/>
                  </a:lnTo>
                  <a:lnTo>
                    <a:pt x="3238500" y="685800"/>
                  </a:lnTo>
                  <a:lnTo>
                    <a:pt x="3409950" y="342900"/>
                  </a:lnTo>
                  <a:close/>
                </a:path>
                <a:path w="10229850" h="685800">
                  <a:moveTo>
                    <a:pt x="6819900" y="342900"/>
                  </a:moveTo>
                  <a:lnTo>
                    <a:pt x="6648450" y="0"/>
                  </a:lnTo>
                  <a:lnTo>
                    <a:pt x="3409950" y="0"/>
                  </a:lnTo>
                  <a:lnTo>
                    <a:pt x="3581400" y="342900"/>
                  </a:lnTo>
                  <a:lnTo>
                    <a:pt x="3409950" y="685800"/>
                  </a:lnTo>
                  <a:lnTo>
                    <a:pt x="6648450" y="685800"/>
                  </a:lnTo>
                  <a:lnTo>
                    <a:pt x="6819900" y="342900"/>
                  </a:lnTo>
                  <a:close/>
                </a:path>
                <a:path w="10229850" h="685800">
                  <a:moveTo>
                    <a:pt x="10229850" y="342900"/>
                  </a:moveTo>
                  <a:lnTo>
                    <a:pt x="10058400" y="0"/>
                  </a:lnTo>
                  <a:lnTo>
                    <a:pt x="6819900" y="0"/>
                  </a:lnTo>
                  <a:lnTo>
                    <a:pt x="6991350" y="342900"/>
                  </a:lnTo>
                  <a:lnTo>
                    <a:pt x="6819900" y="685800"/>
                  </a:lnTo>
                  <a:lnTo>
                    <a:pt x="10058400" y="685800"/>
                  </a:lnTo>
                  <a:lnTo>
                    <a:pt x="10229850" y="342900"/>
                  </a:lnTo>
                  <a:close/>
                </a:path>
              </a:pathLst>
            </a:custGeom>
            <a:solidFill>
              <a:srgbClr val="E9EBF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" name="object 5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2265646" y="3675340"/>
              <a:ext cx="81064" cy="176796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648764" y="3677189"/>
              <a:ext cx="125526" cy="175196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9060650" y="3676200"/>
              <a:ext cx="123748" cy="179285"/>
            </a:xfrm>
            <a:prstGeom prst="rect">
              <a:avLst/>
            </a:prstGeom>
          </p:spPr>
        </p:pic>
      </p:grpSp>
      <p:grpSp>
        <p:nvGrpSpPr>
          <p:cNvPr id="8" name="object 8"/>
          <p:cNvGrpSpPr/>
          <p:nvPr/>
        </p:nvGrpSpPr>
        <p:grpSpPr>
          <a:xfrm>
            <a:off x="600075" y="7036434"/>
            <a:ext cx="3295650" cy="1809750"/>
            <a:chOff x="600075" y="7036434"/>
            <a:chExt cx="3295650" cy="1809750"/>
          </a:xfrm>
        </p:grpSpPr>
        <p:sp>
          <p:nvSpPr>
            <p:cNvPr id="9" name="object 9"/>
            <p:cNvSpPr/>
            <p:nvPr/>
          </p:nvSpPr>
          <p:spPr>
            <a:xfrm>
              <a:off x="600075" y="7036434"/>
              <a:ext cx="3295650" cy="1809750"/>
            </a:xfrm>
            <a:custGeom>
              <a:avLst/>
              <a:gdLst/>
              <a:ahLst/>
              <a:cxnLst/>
              <a:rect l="l" t="t" r="r" b="b"/>
              <a:pathLst>
                <a:path w="3295650" h="1809750">
                  <a:moveTo>
                    <a:pt x="3277057" y="0"/>
                  </a:moveTo>
                  <a:lnTo>
                    <a:pt x="18592" y="0"/>
                  </a:lnTo>
                  <a:lnTo>
                    <a:pt x="15849" y="546"/>
                  </a:lnTo>
                  <a:lnTo>
                    <a:pt x="0" y="18592"/>
                  </a:lnTo>
                  <a:lnTo>
                    <a:pt x="0" y="1791157"/>
                  </a:lnTo>
                  <a:lnTo>
                    <a:pt x="18592" y="1809750"/>
                  </a:lnTo>
                  <a:lnTo>
                    <a:pt x="3277057" y="1809750"/>
                  </a:lnTo>
                  <a:lnTo>
                    <a:pt x="3295650" y="1791157"/>
                  </a:lnTo>
                  <a:lnTo>
                    <a:pt x="3295650" y="18592"/>
                  </a:lnTo>
                  <a:lnTo>
                    <a:pt x="3279800" y="546"/>
                  </a:lnTo>
                  <a:lnTo>
                    <a:pt x="3277057" y="0"/>
                  </a:lnTo>
                  <a:close/>
                </a:path>
              </a:pathLst>
            </a:custGeom>
            <a:solidFill>
              <a:srgbClr val="E9EBF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0" name="object 10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778675" y="7274921"/>
              <a:ext cx="1640662" cy="155320"/>
            </a:xfrm>
            <a:prstGeom prst="rect">
              <a:avLst/>
            </a:prstGeom>
          </p:spPr>
        </p:pic>
      </p:grpSp>
      <p:sp>
        <p:nvSpPr>
          <p:cNvPr id="11" name="object 11"/>
          <p:cNvSpPr txBox="1"/>
          <p:nvPr/>
        </p:nvSpPr>
        <p:spPr>
          <a:xfrm>
            <a:off x="758444" y="7520470"/>
            <a:ext cx="2852420" cy="11125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indent="-635">
              <a:lnSpc>
                <a:spcPct val="132100"/>
              </a:lnSpc>
              <a:spcBef>
                <a:spcPts val="95"/>
              </a:spcBef>
            </a:pP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Geben</a:t>
            </a:r>
            <a:r>
              <a:rPr sz="1350" spc="-8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Sie</a:t>
            </a:r>
            <a:r>
              <a:rPr sz="1350" spc="-7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Ihren</a:t>
            </a:r>
            <a:r>
              <a:rPr sz="1350" spc="-7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Suchbegriff</a:t>
            </a:r>
            <a:r>
              <a:rPr sz="1350" spc="-7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zu</a:t>
            </a:r>
            <a:r>
              <a:rPr sz="1350" spc="-8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20" dirty="0">
                <a:solidFill>
                  <a:srgbClr val="141F3E"/>
                </a:solidFill>
                <a:latin typeface="Trebuchet MS"/>
                <a:cs typeface="Trebuchet MS"/>
              </a:rPr>
              <a:t>einem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digitalen</a:t>
            </a:r>
            <a:r>
              <a:rPr sz="1350" spc="-5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Problem</a:t>
            </a:r>
            <a:r>
              <a:rPr sz="1350" spc="-6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ein</a:t>
            </a:r>
            <a:r>
              <a:rPr sz="1350" spc="-5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und</a:t>
            </a:r>
            <a:r>
              <a:rPr sz="1350" spc="-6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wählen</a:t>
            </a:r>
            <a:r>
              <a:rPr sz="1350" spc="-6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25" dirty="0">
                <a:solidFill>
                  <a:srgbClr val="141F3E"/>
                </a:solidFill>
                <a:latin typeface="Trebuchet MS"/>
                <a:cs typeface="Trebuchet MS"/>
              </a:rPr>
              <a:t>Sie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aus</a:t>
            </a:r>
            <a:r>
              <a:rPr sz="1350" spc="-3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den</a:t>
            </a:r>
            <a:r>
              <a:rPr sz="1350" spc="-3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Ergebnissen</a:t>
            </a:r>
            <a:r>
              <a:rPr sz="1350" spc="-3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die</a:t>
            </a:r>
            <a:r>
              <a:rPr sz="1350" spc="-3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relevante Information.</a:t>
            </a:r>
            <a:endParaRPr sz="1350" dirty="0">
              <a:latin typeface="Trebuchet MS"/>
              <a:cs typeface="Trebuchet MS"/>
            </a:endParaRPr>
          </a:p>
        </p:txBody>
      </p:sp>
      <p:grpSp>
        <p:nvGrpSpPr>
          <p:cNvPr id="12" name="object 12"/>
          <p:cNvGrpSpPr/>
          <p:nvPr/>
        </p:nvGrpSpPr>
        <p:grpSpPr>
          <a:xfrm>
            <a:off x="4067175" y="7036434"/>
            <a:ext cx="3295650" cy="1809750"/>
            <a:chOff x="4067175" y="7036434"/>
            <a:chExt cx="3295650" cy="1809750"/>
          </a:xfrm>
        </p:grpSpPr>
        <p:sp>
          <p:nvSpPr>
            <p:cNvPr id="13" name="object 13"/>
            <p:cNvSpPr/>
            <p:nvPr/>
          </p:nvSpPr>
          <p:spPr>
            <a:xfrm>
              <a:off x="4067175" y="7036434"/>
              <a:ext cx="3295650" cy="1809750"/>
            </a:xfrm>
            <a:custGeom>
              <a:avLst/>
              <a:gdLst/>
              <a:ahLst/>
              <a:cxnLst/>
              <a:rect l="l" t="t" r="r" b="b"/>
              <a:pathLst>
                <a:path w="3295650" h="1809750">
                  <a:moveTo>
                    <a:pt x="3277057" y="0"/>
                  </a:moveTo>
                  <a:lnTo>
                    <a:pt x="18592" y="0"/>
                  </a:lnTo>
                  <a:lnTo>
                    <a:pt x="15849" y="546"/>
                  </a:lnTo>
                  <a:lnTo>
                    <a:pt x="0" y="18592"/>
                  </a:lnTo>
                  <a:lnTo>
                    <a:pt x="0" y="1791157"/>
                  </a:lnTo>
                  <a:lnTo>
                    <a:pt x="18592" y="1809750"/>
                  </a:lnTo>
                  <a:lnTo>
                    <a:pt x="3277057" y="1809750"/>
                  </a:lnTo>
                  <a:lnTo>
                    <a:pt x="3295650" y="1791157"/>
                  </a:lnTo>
                  <a:lnTo>
                    <a:pt x="3295650" y="18592"/>
                  </a:lnTo>
                  <a:lnTo>
                    <a:pt x="3279800" y="546"/>
                  </a:lnTo>
                  <a:lnTo>
                    <a:pt x="3277057" y="0"/>
                  </a:lnTo>
                  <a:close/>
                </a:path>
              </a:pathLst>
            </a:custGeom>
            <a:solidFill>
              <a:srgbClr val="E9EBF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4" name="object 14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4243425" y="7281872"/>
              <a:ext cx="576313" cy="148564"/>
            </a:xfrm>
            <a:prstGeom prst="rect">
              <a:avLst/>
            </a:prstGeom>
          </p:spPr>
        </p:pic>
      </p:grpSp>
      <p:sp>
        <p:nvSpPr>
          <p:cNvPr id="18" name="object 18"/>
          <p:cNvSpPr txBox="1"/>
          <p:nvPr/>
        </p:nvSpPr>
        <p:spPr>
          <a:xfrm>
            <a:off x="4225544" y="7524750"/>
            <a:ext cx="2919730" cy="81265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30000"/>
              </a:lnSpc>
              <a:spcBef>
                <a:spcPts val="100"/>
              </a:spcBef>
            </a:pPr>
            <a:r>
              <a:rPr lang="de-DE" sz="1350" dirty="0">
                <a:solidFill>
                  <a:srgbClr val="141F3E"/>
                </a:solidFill>
                <a:latin typeface="Trebuchet MS"/>
                <a:cs typeface="Trebuchet MS"/>
              </a:rPr>
              <a:t>Tauschen Sie sich mit anderen Nutzerinnen/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Nutzern</a:t>
            </a:r>
            <a:r>
              <a:rPr sz="1350" spc="-6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aus.</a:t>
            </a:r>
            <a:r>
              <a:rPr sz="1350" spc="-6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Finden</a:t>
            </a:r>
            <a:r>
              <a:rPr sz="1350" spc="-6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Sie</a:t>
            </a:r>
            <a:r>
              <a:rPr sz="1350" spc="-6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Lösungen</a:t>
            </a:r>
            <a:r>
              <a:rPr sz="1350" spc="-6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25" dirty="0">
                <a:solidFill>
                  <a:srgbClr val="141F3E"/>
                </a:solidFill>
                <a:latin typeface="Trebuchet MS"/>
                <a:cs typeface="Trebuchet MS"/>
              </a:rPr>
              <a:t>und</a:t>
            </a:r>
            <a:r>
              <a:rPr lang="de-DE" sz="1350" spc="-25" dirty="0">
                <a:solidFill>
                  <a:srgbClr val="141F3E"/>
                </a:solidFill>
                <a:latin typeface="Trebuchet MS"/>
                <a:cs typeface="Trebuchet MS"/>
              </a:rPr>
              <a:t> stellen Sie Fragen.</a:t>
            </a:r>
            <a:endParaRPr sz="1350" dirty="0">
              <a:latin typeface="Trebuchet MS"/>
              <a:cs typeface="Trebuchet MS"/>
            </a:endParaRPr>
          </a:p>
        </p:txBody>
      </p:sp>
      <p:grpSp>
        <p:nvGrpSpPr>
          <p:cNvPr id="23" name="object 23"/>
          <p:cNvGrpSpPr/>
          <p:nvPr/>
        </p:nvGrpSpPr>
        <p:grpSpPr>
          <a:xfrm>
            <a:off x="7534275" y="7036434"/>
            <a:ext cx="3295650" cy="1809750"/>
            <a:chOff x="7534275" y="7036434"/>
            <a:chExt cx="3295650" cy="1809750"/>
          </a:xfrm>
        </p:grpSpPr>
        <p:sp>
          <p:nvSpPr>
            <p:cNvPr id="24" name="object 24"/>
            <p:cNvSpPr/>
            <p:nvPr/>
          </p:nvSpPr>
          <p:spPr>
            <a:xfrm>
              <a:off x="7534275" y="7036434"/>
              <a:ext cx="3295650" cy="1809750"/>
            </a:xfrm>
            <a:custGeom>
              <a:avLst/>
              <a:gdLst/>
              <a:ahLst/>
              <a:cxnLst/>
              <a:rect l="l" t="t" r="r" b="b"/>
              <a:pathLst>
                <a:path w="3295650" h="1809750">
                  <a:moveTo>
                    <a:pt x="3277057" y="0"/>
                  </a:moveTo>
                  <a:lnTo>
                    <a:pt x="18592" y="0"/>
                  </a:lnTo>
                  <a:lnTo>
                    <a:pt x="15849" y="546"/>
                  </a:lnTo>
                  <a:lnTo>
                    <a:pt x="0" y="18592"/>
                  </a:lnTo>
                  <a:lnTo>
                    <a:pt x="0" y="1791157"/>
                  </a:lnTo>
                  <a:lnTo>
                    <a:pt x="18592" y="1809750"/>
                  </a:lnTo>
                  <a:lnTo>
                    <a:pt x="3277057" y="1809750"/>
                  </a:lnTo>
                  <a:lnTo>
                    <a:pt x="3295649" y="1791157"/>
                  </a:lnTo>
                  <a:lnTo>
                    <a:pt x="3295649" y="18592"/>
                  </a:lnTo>
                  <a:lnTo>
                    <a:pt x="3279800" y="546"/>
                  </a:lnTo>
                  <a:lnTo>
                    <a:pt x="3277057" y="0"/>
                  </a:lnTo>
                  <a:close/>
                </a:path>
              </a:pathLst>
            </a:custGeom>
            <a:solidFill>
              <a:srgbClr val="E9EBF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5" name="object 25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7710515" y="7274915"/>
              <a:ext cx="649932" cy="155320"/>
            </a:xfrm>
            <a:prstGeom prst="rect">
              <a:avLst/>
            </a:prstGeom>
          </p:spPr>
        </p:pic>
        <p:pic>
          <p:nvPicPr>
            <p:cNvPr id="26" name="object 26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8426909" y="7274921"/>
              <a:ext cx="924902" cy="210261"/>
            </a:xfrm>
            <a:prstGeom prst="rect">
              <a:avLst/>
            </a:prstGeom>
          </p:spPr>
        </p:pic>
      </p:grpSp>
      <p:sp>
        <p:nvSpPr>
          <p:cNvPr id="27" name="object 27"/>
          <p:cNvSpPr txBox="1"/>
          <p:nvPr/>
        </p:nvSpPr>
        <p:spPr>
          <a:xfrm>
            <a:off x="7692643" y="7515841"/>
            <a:ext cx="2780665" cy="8534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34100"/>
              </a:lnSpc>
              <a:spcBef>
                <a:spcPts val="100"/>
              </a:spcBef>
            </a:pP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Nutzen</a:t>
            </a:r>
            <a:r>
              <a:rPr sz="1350" spc="-4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Sie</a:t>
            </a:r>
            <a:r>
              <a:rPr sz="1350" spc="-4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kostenlose</a:t>
            </a:r>
            <a:r>
              <a:rPr sz="1350" spc="-4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Online</a:t>
            </a:r>
            <a:r>
              <a:rPr lang="de-DE" sz="1350" spc="-10" dirty="0" err="1">
                <a:solidFill>
                  <a:srgbClr val="141F3E"/>
                </a:solidFill>
                <a:latin typeface="Trebuchet MS"/>
                <a:cs typeface="Trebuchet MS"/>
              </a:rPr>
              <a:t>k</a:t>
            </a:r>
            <a:r>
              <a:rPr sz="1350" spc="-20" dirty="0">
                <a:solidFill>
                  <a:srgbClr val="141F3E"/>
                </a:solidFill>
                <a:latin typeface="Trebuchet MS"/>
                <a:cs typeface="Trebuchet MS"/>
              </a:rPr>
              <a:t>urse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oder</a:t>
            </a:r>
            <a:r>
              <a:rPr sz="1350" spc="-4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YouTube</a:t>
            </a:r>
            <a:r>
              <a:rPr lang="de-DE" sz="1350" spc="-50" dirty="0">
                <a:solidFill>
                  <a:srgbClr val="141F3E"/>
                </a:solidFill>
                <a:latin typeface="Trebuchet MS"/>
                <a:cs typeface="Trebuchet MS"/>
              </a:rPr>
              <a:t>-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Tutorials,</a:t>
            </a:r>
            <a:r>
              <a:rPr sz="1350" spc="-3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um</a:t>
            </a:r>
            <a:r>
              <a:rPr sz="1350" spc="-3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20" dirty="0">
                <a:solidFill>
                  <a:srgbClr val="141F3E"/>
                </a:solidFill>
                <a:latin typeface="Trebuchet MS"/>
                <a:cs typeface="Trebuchet MS"/>
              </a:rPr>
              <a:t>Ihre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digitalen</a:t>
            </a:r>
            <a:r>
              <a:rPr sz="1350" spc="-7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Kompetenzen</a:t>
            </a:r>
            <a:r>
              <a:rPr sz="1350" spc="-7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auszubauen.</a:t>
            </a:r>
            <a:endParaRPr sz="1350" dirty="0">
              <a:latin typeface="Trebuchet MS"/>
              <a:cs typeface="Trebuchet MS"/>
            </a:endParaRPr>
          </a:p>
        </p:txBody>
      </p:sp>
      <p:grpSp>
        <p:nvGrpSpPr>
          <p:cNvPr id="28" name="object 28"/>
          <p:cNvGrpSpPr/>
          <p:nvPr/>
        </p:nvGrpSpPr>
        <p:grpSpPr>
          <a:xfrm>
            <a:off x="600075" y="9036684"/>
            <a:ext cx="10734675" cy="1381125"/>
            <a:chOff x="600075" y="9036684"/>
            <a:chExt cx="10734675" cy="1381125"/>
          </a:xfrm>
        </p:grpSpPr>
        <p:sp>
          <p:nvSpPr>
            <p:cNvPr id="29" name="object 29"/>
            <p:cNvSpPr/>
            <p:nvPr/>
          </p:nvSpPr>
          <p:spPr>
            <a:xfrm>
              <a:off x="600075" y="9036684"/>
              <a:ext cx="10229850" cy="1009650"/>
            </a:xfrm>
            <a:custGeom>
              <a:avLst/>
              <a:gdLst/>
              <a:ahLst/>
              <a:cxnLst/>
              <a:rect l="l" t="t" r="r" b="b"/>
              <a:pathLst>
                <a:path w="10229850" h="1009650">
                  <a:moveTo>
                    <a:pt x="10211257" y="0"/>
                  </a:moveTo>
                  <a:lnTo>
                    <a:pt x="18592" y="0"/>
                  </a:lnTo>
                  <a:lnTo>
                    <a:pt x="15849" y="546"/>
                  </a:lnTo>
                  <a:lnTo>
                    <a:pt x="0" y="18592"/>
                  </a:lnTo>
                  <a:lnTo>
                    <a:pt x="0" y="991057"/>
                  </a:lnTo>
                  <a:lnTo>
                    <a:pt x="18592" y="1009650"/>
                  </a:lnTo>
                  <a:lnTo>
                    <a:pt x="10211257" y="1009650"/>
                  </a:lnTo>
                  <a:lnTo>
                    <a:pt x="10229850" y="991057"/>
                  </a:lnTo>
                  <a:lnTo>
                    <a:pt x="10229850" y="18592"/>
                  </a:lnTo>
                  <a:lnTo>
                    <a:pt x="10214000" y="546"/>
                  </a:lnTo>
                  <a:lnTo>
                    <a:pt x="10211257" y="0"/>
                  </a:lnTo>
                  <a:close/>
                </a:path>
              </a:pathLst>
            </a:custGeom>
            <a:solidFill>
              <a:srgbClr val="B5D5F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0" name="object 30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792955" y="9293859"/>
              <a:ext cx="171449" cy="171450"/>
            </a:xfrm>
            <a:prstGeom prst="rect">
              <a:avLst/>
            </a:prstGeom>
          </p:spPr>
        </p:pic>
        <p:pic>
          <p:nvPicPr>
            <p:cNvPr id="31" name="object 31">
              <a:hlinkClick r:id="rId10"/>
            </p:cNvPr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9580244" y="9998710"/>
              <a:ext cx="1754492" cy="419086"/>
            </a:xfrm>
            <a:prstGeom prst="rect">
              <a:avLst/>
            </a:prstGeom>
          </p:spPr>
        </p:pic>
      </p:grpSp>
      <p:sp>
        <p:nvSpPr>
          <p:cNvPr id="32" name="object 32"/>
          <p:cNvSpPr txBox="1"/>
          <p:nvPr/>
        </p:nvSpPr>
        <p:spPr>
          <a:xfrm>
            <a:off x="1144435" y="9190793"/>
            <a:ext cx="9311005" cy="55934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34400"/>
              </a:lnSpc>
              <a:spcBef>
                <a:spcPts val="100"/>
              </a:spcBef>
            </a:pPr>
            <a:r>
              <a:rPr sz="1350" spc="-10" dirty="0">
                <a:latin typeface="Trebuchet MS"/>
                <a:cs typeface="Trebuchet MS"/>
              </a:rPr>
              <a:t>Weiterführend</a:t>
            </a:r>
            <a:r>
              <a:rPr sz="1350" spc="-75" dirty="0">
                <a:latin typeface="Trebuchet MS"/>
                <a:cs typeface="Trebuchet MS"/>
              </a:rPr>
              <a:t> </a:t>
            </a:r>
            <a:r>
              <a:rPr sz="1350" spc="-10" dirty="0">
                <a:latin typeface="Trebuchet MS"/>
                <a:cs typeface="Trebuchet MS"/>
              </a:rPr>
              <a:t>empfehlen</a:t>
            </a:r>
            <a:r>
              <a:rPr sz="1350" spc="-65" dirty="0">
                <a:latin typeface="Trebuchet MS"/>
                <a:cs typeface="Trebuchet MS"/>
              </a:rPr>
              <a:t> </a:t>
            </a:r>
            <a:r>
              <a:rPr sz="1350" dirty="0">
                <a:latin typeface="Trebuchet MS"/>
                <a:cs typeface="Trebuchet MS"/>
              </a:rPr>
              <a:t>wir</a:t>
            </a:r>
            <a:r>
              <a:rPr sz="1350" spc="-65" dirty="0">
                <a:latin typeface="Trebuchet MS"/>
                <a:cs typeface="Trebuchet MS"/>
              </a:rPr>
              <a:t> </a:t>
            </a:r>
            <a:r>
              <a:rPr sz="1350" dirty="0">
                <a:latin typeface="Trebuchet MS"/>
                <a:cs typeface="Trebuchet MS"/>
              </a:rPr>
              <a:t>Ihnen</a:t>
            </a:r>
            <a:r>
              <a:rPr sz="1350" spc="-65" dirty="0">
                <a:latin typeface="Trebuchet MS"/>
                <a:cs typeface="Trebuchet MS"/>
              </a:rPr>
              <a:t> </a:t>
            </a:r>
            <a:r>
              <a:rPr sz="1350" dirty="0">
                <a:latin typeface="Trebuchet MS"/>
                <a:cs typeface="Trebuchet MS"/>
              </a:rPr>
              <a:t>das</a:t>
            </a:r>
            <a:r>
              <a:rPr sz="1350" spc="-70" dirty="0">
                <a:latin typeface="Trebuchet MS"/>
                <a:cs typeface="Trebuchet MS"/>
              </a:rPr>
              <a:t> </a:t>
            </a:r>
            <a:r>
              <a:rPr lang="de-DE" sz="1350" spc="-70" dirty="0">
                <a:latin typeface="Trebuchet MS"/>
                <a:cs typeface="Trebuchet MS"/>
              </a:rPr>
              <a:t>Modul </a:t>
            </a:r>
            <a:r>
              <a:rPr lang="de-DE" sz="1300" dirty="0">
                <a:latin typeface="Trebuchet MS"/>
                <a:cs typeface="Trebuchet MS"/>
              </a:rPr>
              <a:t>„</a:t>
            </a:r>
            <a:r>
              <a:rPr sz="1350" spc="-10" dirty="0">
                <a:latin typeface="Trebuchet MS"/>
                <a:cs typeface="Trebuchet MS"/>
              </a:rPr>
              <a:t>Advance</a:t>
            </a:r>
            <a:r>
              <a:rPr lang="de-DE" sz="1350" spc="-10" dirty="0">
                <a:latin typeface="Trebuchet MS"/>
                <a:cs typeface="Trebuchet MS"/>
              </a:rPr>
              <a:t>d</a:t>
            </a:r>
            <a:r>
              <a:rPr lang="de-DE" sz="1350" spc="-55" dirty="0">
                <a:latin typeface="Trebuchet MS"/>
                <a:cs typeface="Trebuchet MS"/>
              </a:rPr>
              <a:t>-</a:t>
            </a:r>
            <a:r>
              <a:rPr lang="de-DE" sz="1350" dirty="0">
                <a:latin typeface="Trebuchet MS"/>
                <a:cs typeface="Trebuchet MS"/>
              </a:rPr>
              <a:t>Kurs“</a:t>
            </a:r>
            <a:r>
              <a:rPr sz="1350" spc="-65" dirty="0">
                <a:latin typeface="Trebuchet MS"/>
                <a:cs typeface="Trebuchet MS"/>
              </a:rPr>
              <a:t> </a:t>
            </a:r>
            <a:r>
              <a:rPr sz="1350" dirty="0">
                <a:latin typeface="Trebuchet MS"/>
                <a:cs typeface="Trebuchet MS"/>
              </a:rPr>
              <a:t>sowie</a:t>
            </a:r>
            <a:r>
              <a:rPr sz="1350" spc="-65" dirty="0">
                <a:latin typeface="Trebuchet MS"/>
                <a:cs typeface="Trebuchet MS"/>
              </a:rPr>
              <a:t> </a:t>
            </a:r>
            <a:r>
              <a:rPr sz="1350" dirty="0">
                <a:latin typeface="Trebuchet MS"/>
                <a:cs typeface="Trebuchet MS"/>
              </a:rPr>
              <a:t>das</a:t>
            </a:r>
            <a:r>
              <a:rPr sz="1350" spc="-70" dirty="0">
                <a:latin typeface="Trebuchet MS"/>
                <a:cs typeface="Trebuchet MS"/>
              </a:rPr>
              <a:t> </a:t>
            </a:r>
            <a:r>
              <a:rPr lang="de-DE" sz="1350" spc="-70" dirty="0">
                <a:latin typeface="Trebuchet MS"/>
                <a:cs typeface="Trebuchet MS"/>
              </a:rPr>
              <a:t>Modul </a:t>
            </a:r>
            <a:r>
              <a:rPr lang="de-DE" sz="1300" dirty="0">
                <a:latin typeface="Trebuchet MS"/>
                <a:cs typeface="Trebuchet MS"/>
              </a:rPr>
              <a:t>„</a:t>
            </a:r>
            <a:r>
              <a:rPr sz="1350" spc="-10" dirty="0">
                <a:latin typeface="Trebuchet MS"/>
                <a:cs typeface="Trebuchet MS"/>
              </a:rPr>
              <a:t>Digitale</a:t>
            </a:r>
            <a:r>
              <a:rPr sz="1350" spc="-65" dirty="0">
                <a:latin typeface="Trebuchet MS"/>
                <a:cs typeface="Trebuchet MS"/>
              </a:rPr>
              <a:t> </a:t>
            </a:r>
            <a:r>
              <a:rPr sz="1350" spc="-10" dirty="0">
                <a:latin typeface="Trebuchet MS"/>
                <a:cs typeface="Trebuchet MS"/>
              </a:rPr>
              <a:t>Qualifikation</a:t>
            </a:r>
            <a:r>
              <a:rPr lang="de-DE" sz="1350" dirty="0">
                <a:latin typeface="Trebuchet MS"/>
                <a:cs typeface="Trebuchet MS"/>
              </a:rPr>
              <a:t>“</a:t>
            </a:r>
            <a:r>
              <a:rPr sz="1350" spc="-65" dirty="0">
                <a:latin typeface="Trebuchet MS"/>
                <a:cs typeface="Trebuchet MS"/>
              </a:rPr>
              <a:t> </a:t>
            </a:r>
            <a:r>
              <a:rPr sz="1350" dirty="0">
                <a:latin typeface="Trebuchet MS"/>
                <a:cs typeface="Trebuchet MS"/>
              </a:rPr>
              <a:t>vom</a:t>
            </a:r>
            <a:r>
              <a:rPr sz="1350" spc="-60" dirty="0">
                <a:latin typeface="Trebuchet MS"/>
                <a:cs typeface="Trebuchet MS"/>
              </a:rPr>
              <a:t> </a:t>
            </a:r>
            <a:r>
              <a:rPr sz="1350" spc="-10" dirty="0">
                <a:latin typeface="Trebuchet MS"/>
                <a:cs typeface="Trebuchet MS"/>
              </a:rPr>
              <a:t>Bundes</a:t>
            </a:r>
            <a:r>
              <a:rPr lang="de-DE" sz="1350" spc="-10" dirty="0" err="1">
                <a:latin typeface="Trebuchet MS"/>
                <a:cs typeface="Trebuchet MS"/>
              </a:rPr>
              <a:t>institut</a:t>
            </a:r>
            <a:r>
              <a:rPr lang="de-DE" sz="1350" spc="-10" dirty="0">
                <a:latin typeface="Trebuchet MS"/>
                <a:cs typeface="Trebuchet MS"/>
              </a:rPr>
              <a:t> für </a:t>
            </a:r>
            <a:r>
              <a:rPr sz="1350" dirty="0">
                <a:latin typeface="Trebuchet MS"/>
                <a:cs typeface="Trebuchet MS"/>
              </a:rPr>
              <a:t>Berufsbildung</a:t>
            </a:r>
            <a:r>
              <a:rPr sz="1350" spc="-55" dirty="0">
                <a:latin typeface="Trebuchet MS"/>
                <a:cs typeface="Trebuchet MS"/>
              </a:rPr>
              <a:t> </a:t>
            </a:r>
            <a:r>
              <a:rPr sz="1350" dirty="0">
                <a:latin typeface="Trebuchet MS"/>
                <a:cs typeface="Trebuchet MS"/>
              </a:rPr>
              <a:t>(BIBB)</a:t>
            </a:r>
            <a:r>
              <a:rPr sz="1350" spc="-60" dirty="0">
                <a:latin typeface="Trebuchet MS"/>
                <a:cs typeface="Trebuchet MS"/>
              </a:rPr>
              <a:t> </a:t>
            </a:r>
            <a:r>
              <a:rPr sz="1350" dirty="0">
                <a:latin typeface="Trebuchet MS"/>
                <a:cs typeface="Trebuchet MS"/>
              </a:rPr>
              <a:t>zur</a:t>
            </a:r>
            <a:r>
              <a:rPr sz="1350" spc="-60" dirty="0">
                <a:latin typeface="Trebuchet MS"/>
                <a:cs typeface="Trebuchet MS"/>
              </a:rPr>
              <a:t> </a:t>
            </a:r>
            <a:r>
              <a:rPr sz="1350" dirty="0">
                <a:latin typeface="Trebuchet MS"/>
                <a:cs typeface="Trebuchet MS"/>
              </a:rPr>
              <a:t>Erweiterung</a:t>
            </a:r>
            <a:r>
              <a:rPr sz="1350" spc="-65" dirty="0">
                <a:latin typeface="Trebuchet MS"/>
                <a:cs typeface="Trebuchet MS"/>
              </a:rPr>
              <a:t> </a:t>
            </a:r>
            <a:r>
              <a:rPr sz="1350" dirty="0">
                <a:latin typeface="Trebuchet MS"/>
                <a:cs typeface="Trebuchet MS"/>
              </a:rPr>
              <a:t>Ihrer</a:t>
            </a:r>
            <a:r>
              <a:rPr sz="1350" spc="-65" dirty="0">
                <a:latin typeface="Trebuchet MS"/>
                <a:cs typeface="Trebuchet MS"/>
              </a:rPr>
              <a:t> </a:t>
            </a:r>
            <a:r>
              <a:rPr sz="1350" dirty="0">
                <a:latin typeface="Trebuchet MS"/>
                <a:cs typeface="Trebuchet MS"/>
              </a:rPr>
              <a:t>digitalen</a:t>
            </a:r>
            <a:r>
              <a:rPr sz="1350" spc="-60" dirty="0">
                <a:latin typeface="Trebuchet MS"/>
                <a:cs typeface="Trebuchet MS"/>
              </a:rPr>
              <a:t> </a:t>
            </a:r>
            <a:r>
              <a:rPr sz="1350" spc="-10" dirty="0">
                <a:latin typeface="Trebuchet MS"/>
                <a:cs typeface="Trebuchet MS"/>
              </a:rPr>
              <a:t>Kompetenzen</a:t>
            </a:r>
            <a:r>
              <a:rPr lang="de-DE" sz="1350" spc="-10" dirty="0">
                <a:latin typeface="Trebuchet MS"/>
                <a:cs typeface="Trebuchet MS"/>
              </a:rPr>
              <a:t>.</a:t>
            </a:r>
            <a:endParaRPr sz="1350" dirty="0">
              <a:latin typeface="Trebuchet MS"/>
              <a:cs typeface="Trebuchet MS"/>
            </a:endParaRPr>
          </a:p>
        </p:txBody>
      </p:sp>
      <p:sp>
        <p:nvSpPr>
          <p:cNvPr id="33" name="object 33"/>
          <p:cNvSpPr txBox="1">
            <a:spLocks noGrp="1"/>
          </p:cNvSpPr>
          <p:nvPr>
            <p:ph type="title"/>
          </p:nvPr>
        </p:nvSpPr>
        <p:spPr>
          <a:xfrm>
            <a:off x="587755" y="2610104"/>
            <a:ext cx="6021070" cy="5359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50" dirty="0"/>
              <a:t>Digitale</a:t>
            </a:r>
            <a:r>
              <a:rPr spc="-110" dirty="0"/>
              <a:t> </a:t>
            </a:r>
            <a:r>
              <a:rPr spc="65" dirty="0"/>
              <a:t>Werkzeuge</a:t>
            </a:r>
            <a:r>
              <a:rPr spc="-110" dirty="0"/>
              <a:t> </a:t>
            </a:r>
            <a:r>
              <a:rPr spc="50" dirty="0"/>
              <a:t>entdecken</a:t>
            </a:r>
          </a:p>
        </p:txBody>
      </p:sp>
      <p:sp>
        <p:nvSpPr>
          <p:cNvPr id="34" name="object 34"/>
          <p:cNvSpPr txBox="1"/>
          <p:nvPr/>
        </p:nvSpPr>
        <p:spPr>
          <a:xfrm>
            <a:off x="759205" y="4349750"/>
            <a:ext cx="3024505" cy="142875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50" spc="50" dirty="0">
                <a:solidFill>
                  <a:srgbClr val="141F3E"/>
                </a:solidFill>
                <a:latin typeface="Palatino Linotype"/>
                <a:cs typeface="Palatino Linotype"/>
              </a:rPr>
              <a:t>Suche</a:t>
            </a:r>
            <a:endParaRPr sz="1650" dirty="0">
              <a:latin typeface="Palatino Linotype"/>
              <a:cs typeface="Palatino Linotype"/>
            </a:endParaRPr>
          </a:p>
          <a:p>
            <a:pPr marL="285750" marR="5080">
              <a:lnSpc>
                <a:spcPct val="132200"/>
              </a:lnSpc>
              <a:spcBef>
                <a:spcPts val="495"/>
              </a:spcBef>
            </a:pP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Geben</a:t>
            </a:r>
            <a:r>
              <a:rPr sz="1350" spc="-4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Sie</a:t>
            </a:r>
            <a:r>
              <a:rPr sz="1350" spc="-4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ein</a:t>
            </a:r>
            <a:r>
              <a:rPr sz="1350" spc="-3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technisches</a:t>
            </a:r>
            <a:r>
              <a:rPr sz="1350" spc="-4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Problem in</a:t>
            </a:r>
            <a:r>
              <a:rPr sz="1350" spc="-8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20" dirty="0">
                <a:solidFill>
                  <a:srgbClr val="141F3E"/>
                </a:solidFill>
                <a:latin typeface="Trebuchet MS"/>
                <a:cs typeface="Trebuchet MS"/>
              </a:rPr>
              <a:t>eine</a:t>
            </a:r>
            <a:r>
              <a:rPr sz="1350" spc="-6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25" dirty="0">
                <a:solidFill>
                  <a:srgbClr val="141F3E"/>
                </a:solidFill>
                <a:latin typeface="Trebuchet MS"/>
                <a:cs typeface="Trebuchet MS"/>
              </a:rPr>
              <a:t>Suchmaschine</a:t>
            </a:r>
            <a:r>
              <a:rPr sz="1350" spc="-7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25" dirty="0">
                <a:solidFill>
                  <a:srgbClr val="141F3E"/>
                </a:solidFill>
                <a:latin typeface="Trebuchet MS"/>
                <a:cs typeface="Trebuchet MS"/>
              </a:rPr>
              <a:t>ein</a:t>
            </a:r>
            <a:r>
              <a:rPr sz="1350" spc="-8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20" dirty="0">
                <a:solidFill>
                  <a:srgbClr val="141F3E"/>
                </a:solidFill>
                <a:latin typeface="Trebuchet MS"/>
                <a:cs typeface="Trebuchet MS"/>
              </a:rPr>
              <a:t>(z.</a:t>
            </a:r>
            <a:r>
              <a:rPr sz="1350" spc="-6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B.</a:t>
            </a:r>
            <a:r>
              <a:rPr sz="1350" spc="-7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20" dirty="0">
                <a:solidFill>
                  <a:srgbClr val="141F3E"/>
                </a:solidFill>
                <a:latin typeface="Trebuchet MS"/>
                <a:cs typeface="Trebuchet MS"/>
              </a:rPr>
              <a:t>„Wie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kann</a:t>
            </a:r>
            <a:r>
              <a:rPr sz="1350" spc="-1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ich</a:t>
            </a:r>
            <a:r>
              <a:rPr sz="1350" spc="-1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ein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PDF</a:t>
            </a:r>
            <a:r>
              <a:rPr sz="1350" spc="-1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in</a:t>
            </a:r>
            <a:r>
              <a:rPr sz="1350" spc="-20" dirty="0">
                <a:solidFill>
                  <a:srgbClr val="141F3E"/>
                </a:solidFill>
                <a:latin typeface="Trebuchet MS"/>
                <a:cs typeface="Trebuchet MS"/>
              </a:rPr>
              <a:t> Word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umwandeln?“).</a:t>
            </a:r>
            <a:endParaRPr sz="1350" dirty="0">
              <a:latin typeface="Trebuchet MS"/>
              <a:cs typeface="Trebuchet MS"/>
            </a:endParaRPr>
          </a:p>
        </p:txBody>
      </p:sp>
      <p:sp>
        <p:nvSpPr>
          <p:cNvPr id="35" name="object 35"/>
          <p:cNvSpPr txBox="1"/>
          <p:nvPr/>
        </p:nvSpPr>
        <p:spPr>
          <a:xfrm>
            <a:off x="4169155" y="4349750"/>
            <a:ext cx="2711450" cy="115252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50" spc="60" dirty="0">
                <a:solidFill>
                  <a:srgbClr val="141F3E"/>
                </a:solidFill>
                <a:latin typeface="Palatino Linotype"/>
                <a:cs typeface="Palatino Linotype"/>
              </a:rPr>
              <a:t>Auswahl</a:t>
            </a:r>
            <a:endParaRPr sz="1650">
              <a:latin typeface="Palatino Linotype"/>
              <a:cs typeface="Palatino Linotype"/>
            </a:endParaRPr>
          </a:p>
          <a:p>
            <a:pPr marL="285750" marR="5080">
              <a:lnSpc>
                <a:spcPct val="131300"/>
              </a:lnSpc>
              <a:spcBef>
                <a:spcPts val="509"/>
              </a:spcBef>
            </a:pP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Wählen</a:t>
            </a:r>
            <a:r>
              <a:rPr sz="1350" spc="-3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Sie</a:t>
            </a:r>
            <a:r>
              <a:rPr sz="1350" spc="-3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eine</a:t>
            </a:r>
            <a:r>
              <a:rPr sz="1350" spc="-3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verständliche Lösung</a:t>
            </a:r>
            <a:r>
              <a:rPr sz="1350" spc="-8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aus</a:t>
            </a:r>
            <a:r>
              <a:rPr sz="1350" spc="-8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(z.</a:t>
            </a:r>
            <a:r>
              <a:rPr sz="1350" spc="-8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B.</a:t>
            </a:r>
            <a:r>
              <a:rPr sz="1350" spc="-8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ein</a:t>
            </a:r>
            <a:r>
              <a:rPr sz="1350" spc="-8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Blogartikel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oder</a:t>
            </a:r>
            <a:r>
              <a:rPr sz="1350" spc="-1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ein</a:t>
            </a:r>
            <a:r>
              <a:rPr sz="1350" spc="-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Video-Tutorial).</a:t>
            </a:r>
            <a:endParaRPr sz="1350">
              <a:latin typeface="Trebuchet MS"/>
              <a:cs typeface="Trebuchet MS"/>
            </a:endParaRPr>
          </a:p>
        </p:txBody>
      </p:sp>
      <p:sp>
        <p:nvSpPr>
          <p:cNvPr id="36" name="object 36"/>
          <p:cNvSpPr txBox="1"/>
          <p:nvPr/>
        </p:nvSpPr>
        <p:spPr>
          <a:xfrm>
            <a:off x="7579106" y="4349750"/>
            <a:ext cx="3059430" cy="115252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50" spc="55" dirty="0">
                <a:solidFill>
                  <a:srgbClr val="141F3E"/>
                </a:solidFill>
                <a:latin typeface="Palatino Linotype"/>
                <a:cs typeface="Palatino Linotype"/>
              </a:rPr>
              <a:t>Analyse</a:t>
            </a:r>
            <a:endParaRPr sz="1650">
              <a:latin typeface="Palatino Linotype"/>
              <a:cs typeface="Palatino Linotype"/>
            </a:endParaRPr>
          </a:p>
          <a:p>
            <a:pPr marL="286385" marR="5080" indent="-635">
              <a:lnSpc>
                <a:spcPct val="131300"/>
              </a:lnSpc>
              <a:spcBef>
                <a:spcPts val="509"/>
              </a:spcBef>
            </a:pP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Testen</a:t>
            </a:r>
            <a:r>
              <a:rPr sz="1350" spc="-6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Sie</a:t>
            </a:r>
            <a:r>
              <a:rPr sz="1350" spc="-6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die</a:t>
            </a:r>
            <a:r>
              <a:rPr sz="1350" spc="-6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Lösung</a:t>
            </a:r>
            <a:r>
              <a:rPr sz="1350" spc="-6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und</a:t>
            </a:r>
            <a:r>
              <a:rPr sz="1350" spc="-6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schreiben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Sie</a:t>
            </a:r>
            <a:r>
              <a:rPr sz="1350" spc="-3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auf,</a:t>
            </a:r>
            <a:r>
              <a:rPr sz="1350" spc="-3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ob</a:t>
            </a:r>
            <a:r>
              <a:rPr sz="1350" spc="-3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das</a:t>
            </a:r>
            <a:r>
              <a:rPr sz="1350" spc="-3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Problem</a:t>
            </a:r>
            <a:r>
              <a:rPr sz="1350" spc="-2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gelöst wurde.</a:t>
            </a:r>
            <a:endParaRPr sz="1350">
              <a:latin typeface="Trebuchet MS"/>
              <a:cs typeface="Trebuchet MS"/>
            </a:endParaRPr>
          </a:p>
        </p:txBody>
      </p:sp>
      <p:sp>
        <p:nvSpPr>
          <p:cNvPr id="37" name="object 37"/>
          <p:cNvSpPr txBox="1"/>
          <p:nvPr/>
        </p:nvSpPr>
        <p:spPr>
          <a:xfrm>
            <a:off x="587755" y="6236461"/>
            <a:ext cx="9206865" cy="5359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3350" spc="65" dirty="0">
                <a:solidFill>
                  <a:srgbClr val="3056B7"/>
                </a:solidFill>
                <a:latin typeface="Palatino Linotype"/>
                <a:cs typeface="Palatino Linotype"/>
              </a:rPr>
              <a:t>Online</a:t>
            </a:r>
            <a:r>
              <a:rPr lang="de-DE" sz="3350" spc="65" dirty="0" err="1">
                <a:solidFill>
                  <a:srgbClr val="3056B7"/>
                </a:solidFill>
                <a:latin typeface="Palatino Linotype"/>
                <a:cs typeface="Palatino Linotype"/>
              </a:rPr>
              <a:t>r</a:t>
            </a:r>
            <a:r>
              <a:rPr sz="3350" spc="65" dirty="0">
                <a:solidFill>
                  <a:srgbClr val="3056B7"/>
                </a:solidFill>
                <a:latin typeface="Palatino Linotype"/>
                <a:cs typeface="Palatino Linotype"/>
              </a:rPr>
              <a:t>essourcen</a:t>
            </a:r>
            <a:r>
              <a:rPr sz="3350" spc="200" dirty="0">
                <a:solidFill>
                  <a:srgbClr val="3056B7"/>
                </a:solidFill>
                <a:latin typeface="Palatino Linotype"/>
                <a:cs typeface="Palatino Linotype"/>
              </a:rPr>
              <a:t> </a:t>
            </a:r>
            <a:r>
              <a:rPr sz="3350" spc="65" dirty="0">
                <a:solidFill>
                  <a:srgbClr val="3056B7"/>
                </a:solidFill>
                <a:latin typeface="Palatino Linotype"/>
                <a:cs typeface="Palatino Linotype"/>
              </a:rPr>
              <a:t>zur</a:t>
            </a:r>
            <a:r>
              <a:rPr sz="3350" spc="200" dirty="0">
                <a:solidFill>
                  <a:srgbClr val="3056B7"/>
                </a:solidFill>
                <a:latin typeface="Palatino Linotype"/>
                <a:cs typeface="Palatino Linotype"/>
              </a:rPr>
              <a:t> </a:t>
            </a:r>
            <a:r>
              <a:rPr sz="3350" spc="70" dirty="0">
                <a:solidFill>
                  <a:srgbClr val="3056B7"/>
                </a:solidFill>
                <a:latin typeface="Palatino Linotype"/>
                <a:cs typeface="Palatino Linotype"/>
              </a:rPr>
              <a:t>Problemlösung</a:t>
            </a:r>
            <a:r>
              <a:rPr sz="3350" spc="195" dirty="0">
                <a:solidFill>
                  <a:srgbClr val="3056B7"/>
                </a:solidFill>
                <a:latin typeface="Palatino Linotype"/>
                <a:cs typeface="Palatino Linotype"/>
              </a:rPr>
              <a:t> </a:t>
            </a:r>
            <a:r>
              <a:rPr sz="3350" spc="50" dirty="0">
                <a:solidFill>
                  <a:srgbClr val="3056B7"/>
                </a:solidFill>
                <a:latin typeface="Palatino Linotype"/>
                <a:cs typeface="Palatino Linotype"/>
              </a:rPr>
              <a:t>nutzen</a:t>
            </a:r>
            <a:endParaRPr sz="3350" dirty="0">
              <a:latin typeface="Palatino Linotype"/>
              <a:cs typeface="Palatino Linotype"/>
            </a:endParaRPr>
          </a:p>
        </p:txBody>
      </p:sp>
      <p:pic>
        <p:nvPicPr>
          <p:cNvPr id="38" name="object 38"/>
          <p:cNvPicPr/>
          <p:nvPr/>
        </p:nvPicPr>
        <p:blipFill>
          <a:blip r:embed="rId12" cstate="print"/>
          <a:stretch>
            <a:fillRect/>
          </a:stretch>
        </p:blipFill>
        <p:spPr>
          <a:xfrm>
            <a:off x="808989" y="4838417"/>
            <a:ext cx="57150" cy="57150"/>
          </a:xfrm>
          <a:prstGeom prst="rect">
            <a:avLst/>
          </a:prstGeom>
        </p:spPr>
      </p:pic>
      <p:pic>
        <p:nvPicPr>
          <p:cNvPr id="39" name="object 39"/>
          <p:cNvPicPr/>
          <p:nvPr/>
        </p:nvPicPr>
        <p:blipFill>
          <a:blip r:embed="rId13" cstate="print"/>
          <a:stretch>
            <a:fillRect/>
          </a:stretch>
        </p:blipFill>
        <p:spPr>
          <a:xfrm>
            <a:off x="4218938" y="4838417"/>
            <a:ext cx="57150" cy="57150"/>
          </a:xfrm>
          <a:prstGeom prst="rect">
            <a:avLst/>
          </a:prstGeom>
        </p:spPr>
      </p:pic>
      <p:pic>
        <p:nvPicPr>
          <p:cNvPr id="40" name="object 40"/>
          <p:cNvPicPr/>
          <p:nvPr/>
        </p:nvPicPr>
        <p:blipFill>
          <a:blip r:embed="rId13" cstate="print"/>
          <a:stretch>
            <a:fillRect/>
          </a:stretch>
        </p:blipFill>
        <p:spPr>
          <a:xfrm>
            <a:off x="7628888" y="4838417"/>
            <a:ext cx="57150" cy="57150"/>
          </a:xfrm>
          <a:prstGeom prst="rect">
            <a:avLst/>
          </a:prstGeom>
        </p:spPr>
      </p:pic>
      <p:pic>
        <p:nvPicPr>
          <p:cNvPr id="41" name="object 41"/>
          <p:cNvPicPr/>
          <p:nvPr/>
        </p:nvPicPr>
        <p:blipFill>
          <a:blip r:embed="rId14" cstate="print"/>
          <a:stretch>
            <a:fillRect/>
          </a:stretch>
        </p:blipFill>
        <p:spPr>
          <a:xfrm>
            <a:off x="0" y="0"/>
            <a:ext cx="11430000" cy="2143125"/>
          </a:xfrm>
          <a:prstGeom prst="rect">
            <a:avLst/>
          </a:prstGeom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-12"/>
            <a:ext cx="11430000" cy="6439535"/>
          </a:xfrm>
          <a:custGeom>
            <a:avLst/>
            <a:gdLst/>
            <a:ahLst/>
            <a:cxnLst/>
            <a:rect l="l" t="t" r="r" b="b"/>
            <a:pathLst>
              <a:path w="11430000" h="6439535">
                <a:moveTo>
                  <a:pt x="11430000" y="0"/>
                </a:moveTo>
                <a:lnTo>
                  <a:pt x="0" y="0"/>
                </a:lnTo>
                <a:lnTo>
                  <a:pt x="0" y="6438912"/>
                </a:lnTo>
                <a:lnTo>
                  <a:pt x="11430000" y="6438912"/>
                </a:lnTo>
                <a:lnTo>
                  <a:pt x="11430000" y="0"/>
                </a:lnTo>
                <a:close/>
              </a:path>
            </a:pathLst>
          </a:custGeom>
          <a:solidFill>
            <a:srgbClr val="FAFBFD">
              <a:alpha val="850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2390775" y="2889248"/>
            <a:ext cx="8353425" cy="9525"/>
          </a:xfrm>
          <a:custGeom>
            <a:avLst/>
            <a:gdLst/>
            <a:ahLst/>
            <a:cxnLst/>
            <a:rect l="l" t="t" r="r" b="b"/>
            <a:pathLst>
              <a:path w="8353425" h="9525">
                <a:moveTo>
                  <a:pt x="8346528" y="0"/>
                </a:moveTo>
                <a:lnTo>
                  <a:pt x="6896" y="0"/>
                </a:lnTo>
                <a:lnTo>
                  <a:pt x="4648" y="457"/>
                </a:lnTo>
                <a:lnTo>
                  <a:pt x="927" y="2324"/>
                </a:lnTo>
                <a:lnTo>
                  <a:pt x="0" y="3454"/>
                </a:lnTo>
                <a:lnTo>
                  <a:pt x="0" y="6083"/>
                </a:lnTo>
                <a:lnTo>
                  <a:pt x="927" y="7200"/>
                </a:lnTo>
                <a:lnTo>
                  <a:pt x="4648" y="9055"/>
                </a:lnTo>
                <a:lnTo>
                  <a:pt x="6896" y="9525"/>
                </a:lnTo>
                <a:lnTo>
                  <a:pt x="8346528" y="9525"/>
                </a:lnTo>
                <a:lnTo>
                  <a:pt x="8348776" y="9055"/>
                </a:lnTo>
                <a:lnTo>
                  <a:pt x="8352497" y="7200"/>
                </a:lnTo>
                <a:lnTo>
                  <a:pt x="8353425" y="6083"/>
                </a:lnTo>
                <a:lnTo>
                  <a:pt x="8353425" y="3454"/>
                </a:lnTo>
                <a:lnTo>
                  <a:pt x="8352497" y="2324"/>
                </a:lnTo>
                <a:lnTo>
                  <a:pt x="8348776" y="457"/>
                </a:lnTo>
                <a:lnTo>
                  <a:pt x="8346528" y="0"/>
                </a:lnTo>
                <a:close/>
              </a:path>
            </a:pathLst>
          </a:custGeom>
          <a:solidFill>
            <a:srgbClr val="ADCAF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4095741" y="3965577"/>
            <a:ext cx="6649084" cy="9525"/>
          </a:xfrm>
          <a:custGeom>
            <a:avLst/>
            <a:gdLst/>
            <a:ahLst/>
            <a:cxnLst/>
            <a:rect l="l" t="t" r="r" b="b"/>
            <a:pathLst>
              <a:path w="6649084" h="9525">
                <a:moveTo>
                  <a:pt x="6641566" y="0"/>
                </a:moveTo>
                <a:lnTo>
                  <a:pt x="6908" y="0"/>
                </a:lnTo>
                <a:lnTo>
                  <a:pt x="4660" y="457"/>
                </a:lnTo>
                <a:lnTo>
                  <a:pt x="927" y="2324"/>
                </a:lnTo>
                <a:lnTo>
                  <a:pt x="0" y="3454"/>
                </a:lnTo>
                <a:lnTo>
                  <a:pt x="0" y="6083"/>
                </a:lnTo>
                <a:lnTo>
                  <a:pt x="927" y="7200"/>
                </a:lnTo>
                <a:lnTo>
                  <a:pt x="4660" y="9055"/>
                </a:lnTo>
                <a:lnTo>
                  <a:pt x="6908" y="9525"/>
                </a:lnTo>
                <a:lnTo>
                  <a:pt x="6641566" y="9525"/>
                </a:lnTo>
                <a:lnTo>
                  <a:pt x="6643801" y="9055"/>
                </a:lnTo>
                <a:lnTo>
                  <a:pt x="6647535" y="7200"/>
                </a:lnTo>
                <a:lnTo>
                  <a:pt x="6648462" y="6083"/>
                </a:lnTo>
                <a:lnTo>
                  <a:pt x="6648462" y="3454"/>
                </a:lnTo>
                <a:lnTo>
                  <a:pt x="6647535" y="2324"/>
                </a:lnTo>
                <a:lnTo>
                  <a:pt x="6643801" y="457"/>
                </a:lnTo>
                <a:lnTo>
                  <a:pt x="6641566" y="0"/>
                </a:lnTo>
                <a:close/>
              </a:path>
            </a:pathLst>
          </a:custGeom>
          <a:solidFill>
            <a:srgbClr val="5E96F0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5" name="object 5">
            <a:hlinkClick r:id="rId2"/>
          </p:cNvPr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9579612" y="5923280"/>
            <a:ext cx="1746527" cy="417193"/>
          </a:xfrm>
          <a:prstGeom prst="rect">
            <a:avLst/>
          </a:prstGeom>
        </p:spPr>
      </p:pic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587754" y="1103630"/>
            <a:ext cx="5051045" cy="527709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  <a:tabLst>
                <a:tab pos="1760855" algn="l"/>
                <a:tab pos="2259330" algn="l"/>
              </a:tabLst>
            </a:pPr>
            <a:r>
              <a:rPr spc="-10" dirty="0"/>
              <a:t>Transfer</a:t>
            </a:r>
            <a:r>
              <a:rPr lang="de-DE" dirty="0"/>
              <a:t> </a:t>
            </a:r>
            <a:r>
              <a:rPr lang="de-DE" spc="-50" dirty="0"/>
              <a:t>und</a:t>
            </a:r>
            <a:r>
              <a:rPr lang="de-DE" dirty="0"/>
              <a:t> </a:t>
            </a:r>
            <a:r>
              <a:rPr lang="de-DE" spc="-10" dirty="0"/>
              <a:t>Reflexion</a:t>
            </a:r>
            <a:endParaRPr spc="-10" dirty="0"/>
          </a:p>
        </p:txBody>
      </p:sp>
      <p:sp>
        <p:nvSpPr>
          <p:cNvPr id="7" name="object 7"/>
          <p:cNvSpPr txBox="1"/>
          <p:nvPr/>
        </p:nvSpPr>
        <p:spPr>
          <a:xfrm>
            <a:off x="2463800" y="2081276"/>
            <a:ext cx="7880350" cy="30308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50" spc="60" dirty="0">
                <a:solidFill>
                  <a:srgbClr val="141F3E"/>
                </a:solidFill>
                <a:latin typeface="Palatino Linotype"/>
                <a:cs typeface="Palatino Linotype"/>
              </a:rPr>
              <a:t>Lösungen</a:t>
            </a:r>
            <a:endParaRPr sz="1650">
              <a:latin typeface="Palatino Linotype"/>
              <a:cs typeface="Palatino Linotype"/>
            </a:endParaRPr>
          </a:p>
          <a:p>
            <a:pPr marL="12700">
              <a:lnSpc>
                <a:spcPct val="100000"/>
              </a:lnSpc>
              <a:spcBef>
                <a:spcPts val="1015"/>
              </a:spcBef>
            </a:pP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Welche</a:t>
            </a:r>
            <a:r>
              <a:rPr sz="1350" spc="-7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Probleme</a:t>
            </a:r>
            <a:r>
              <a:rPr sz="1350" spc="-7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konnten</a:t>
            </a:r>
            <a:r>
              <a:rPr sz="1350" spc="-7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Sie</a:t>
            </a:r>
            <a:r>
              <a:rPr sz="1350" spc="-7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in</a:t>
            </a:r>
            <a:r>
              <a:rPr sz="1350" spc="-7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dieser</a:t>
            </a:r>
            <a:r>
              <a:rPr sz="1350" spc="-8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Schulung</a:t>
            </a:r>
            <a:r>
              <a:rPr sz="1350" spc="-7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lösen?</a:t>
            </a:r>
            <a:endParaRPr sz="1350">
              <a:latin typeface="Trebuchet MS"/>
              <a:cs typeface="Trebuchet MS"/>
            </a:endParaRPr>
          </a:p>
          <a:p>
            <a:pPr>
              <a:lnSpc>
                <a:spcPct val="100000"/>
              </a:lnSpc>
            </a:pPr>
            <a:endParaRPr sz="1350">
              <a:latin typeface="Trebuchet MS"/>
              <a:cs typeface="Trebuchet MS"/>
            </a:endParaRPr>
          </a:p>
          <a:p>
            <a:pPr>
              <a:lnSpc>
                <a:spcPct val="100000"/>
              </a:lnSpc>
              <a:spcBef>
                <a:spcPts val="645"/>
              </a:spcBef>
            </a:pPr>
            <a:endParaRPr sz="1350">
              <a:latin typeface="Trebuchet MS"/>
              <a:cs typeface="Trebuchet MS"/>
            </a:endParaRPr>
          </a:p>
          <a:p>
            <a:pPr marL="1717675">
              <a:lnSpc>
                <a:spcPct val="100000"/>
              </a:lnSpc>
              <a:spcBef>
                <a:spcPts val="5"/>
              </a:spcBef>
            </a:pPr>
            <a:r>
              <a:rPr sz="1650" spc="-10" dirty="0">
                <a:solidFill>
                  <a:srgbClr val="141F3E"/>
                </a:solidFill>
                <a:latin typeface="Palatino Linotype"/>
                <a:cs typeface="Palatino Linotype"/>
              </a:rPr>
              <a:t>Werkzeuge</a:t>
            </a:r>
            <a:endParaRPr sz="1650">
              <a:latin typeface="Palatino Linotype"/>
              <a:cs typeface="Palatino Linotype"/>
            </a:endParaRPr>
          </a:p>
          <a:p>
            <a:pPr marL="1717675">
              <a:lnSpc>
                <a:spcPct val="100000"/>
              </a:lnSpc>
              <a:spcBef>
                <a:spcPts val="1010"/>
              </a:spcBef>
            </a:pPr>
            <a:r>
              <a:rPr sz="1350" spc="-30" dirty="0">
                <a:solidFill>
                  <a:srgbClr val="141F3E"/>
                </a:solidFill>
                <a:latin typeface="Trebuchet MS"/>
                <a:cs typeface="Trebuchet MS"/>
              </a:rPr>
              <a:t>Welche</a:t>
            </a:r>
            <a:r>
              <a:rPr sz="1350" spc="-6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30" dirty="0">
                <a:solidFill>
                  <a:srgbClr val="141F3E"/>
                </a:solidFill>
                <a:latin typeface="Trebuchet MS"/>
                <a:cs typeface="Trebuchet MS"/>
              </a:rPr>
              <a:t>digitalen</a:t>
            </a:r>
            <a:r>
              <a:rPr sz="1350" spc="-6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30" dirty="0">
                <a:solidFill>
                  <a:srgbClr val="141F3E"/>
                </a:solidFill>
                <a:latin typeface="Trebuchet MS"/>
                <a:cs typeface="Trebuchet MS"/>
              </a:rPr>
              <a:t>Werkzeuge</a:t>
            </a:r>
            <a:r>
              <a:rPr sz="1350" spc="-6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25" dirty="0">
                <a:solidFill>
                  <a:srgbClr val="141F3E"/>
                </a:solidFill>
                <a:latin typeface="Trebuchet MS"/>
                <a:cs typeface="Trebuchet MS"/>
              </a:rPr>
              <a:t>werden</a:t>
            </a:r>
            <a:r>
              <a:rPr sz="1350" spc="-6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25" dirty="0">
                <a:solidFill>
                  <a:srgbClr val="141F3E"/>
                </a:solidFill>
                <a:latin typeface="Trebuchet MS"/>
                <a:cs typeface="Trebuchet MS"/>
              </a:rPr>
              <a:t>Sie</a:t>
            </a:r>
            <a:r>
              <a:rPr sz="1350" spc="-5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25" dirty="0">
                <a:solidFill>
                  <a:srgbClr val="141F3E"/>
                </a:solidFill>
                <a:latin typeface="Trebuchet MS"/>
                <a:cs typeface="Trebuchet MS"/>
              </a:rPr>
              <a:t>in</a:t>
            </a:r>
            <a:r>
              <a:rPr sz="1350" spc="-6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30" dirty="0">
                <a:solidFill>
                  <a:srgbClr val="141F3E"/>
                </a:solidFill>
                <a:latin typeface="Trebuchet MS"/>
                <a:cs typeface="Trebuchet MS"/>
              </a:rPr>
              <a:t>Zukunft</a:t>
            </a:r>
            <a:r>
              <a:rPr sz="1350" spc="-6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30" dirty="0">
                <a:solidFill>
                  <a:srgbClr val="141F3E"/>
                </a:solidFill>
                <a:latin typeface="Trebuchet MS"/>
                <a:cs typeface="Trebuchet MS"/>
              </a:rPr>
              <a:t>weiterhin</a:t>
            </a:r>
            <a:r>
              <a:rPr sz="1350" spc="-5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nutzen?</a:t>
            </a:r>
            <a:endParaRPr sz="1350">
              <a:latin typeface="Trebuchet MS"/>
              <a:cs typeface="Trebuchet MS"/>
            </a:endParaRPr>
          </a:p>
          <a:p>
            <a:pPr>
              <a:lnSpc>
                <a:spcPct val="100000"/>
              </a:lnSpc>
            </a:pPr>
            <a:endParaRPr sz="1350">
              <a:latin typeface="Trebuchet MS"/>
              <a:cs typeface="Trebuchet MS"/>
            </a:endParaRPr>
          </a:p>
          <a:p>
            <a:pPr>
              <a:lnSpc>
                <a:spcPct val="100000"/>
              </a:lnSpc>
              <a:spcBef>
                <a:spcPts val="730"/>
              </a:spcBef>
            </a:pPr>
            <a:endParaRPr sz="1350">
              <a:latin typeface="Trebuchet MS"/>
              <a:cs typeface="Trebuchet MS"/>
            </a:endParaRPr>
          </a:p>
          <a:p>
            <a:pPr marL="3422650">
              <a:lnSpc>
                <a:spcPct val="100000"/>
              </a:lnSpc>
            </a:pPr>
            <a:r>
              <a:rPr sz="1650" spc="55" dirty="0">
                <a:solidFill>
                  <a:srgbClr val="141F3E"/>
                </a:solidFill>
                <a:latin typeface="Palatino Linotype"/>
                <a:cs typeface="Palatino Linotype"/>
              </a:rPr>
              <a:t>Weiterentwicklung</a:t>
            </a:r>
            <a:endParaRPr sz="1650">
              <a:latin typeface="Palatino Linotype"/>
              <a:cs typeface="Palatino Linotype"/>
            </a:endParaRPr>
          </a:p>
          <a:p>
            <a:pPr marL="3422015" marR="5080">
              <a:lnSpc>
                <a:spcPct val="134100"/>
              </a:lnSpc>
              <a:spcBef>
                <a:spcPts val="464"/>
              </a:spcBef>
            </a:pPr>
            <a:r>
              <a:rPr sz="1350" spc="-30" dirty="0">
                <a:solidFill>
                  <a:srgbClr val="141F3E"/>
                </a:solidFill>
                <a:latin typeface="Trebuchet MS"/>
                <a:cs typeface="Trebuchet MS"/>
              </a:rPr>
              <a:t>Welche</a:t>
            </a:r>
            <a:r>
              <a:rPr sz="1350" spc="-5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30" dirty="0">
                <a:solidFill>
                  <a:srgbClr val="141F3E"/>
                </a:solidFill>
                <a:latin typeface="Trebuchet MS"/>
                <a:cs typeface="Trebuchet MS"/>
              </a:rPr>
              <a:t>Schritte</a:t>
            </a:r>
            <a:r>
              <a:rPr sz="1350" spc="-5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25" dirty="0">
                <a:solidFill>
                  <a:srgbClr val="141F3E"/>
                </a:solidFill>
                <a:latin typeface="Trebuchet MS"/>
                <a:cs typeface="Trebuchet MS"/>
              </a:rPr>
              <a:t>werden</a:t>
            </a:r>
            <a:r>
              <a:rPr sz="1350" spc="-5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30" dirty="0">
                <a:solidFill>
                  <a:srgbClr val="141F3E"/>
                </a:solidFill>
                <a:latin typeface="Trebuchet MS"/>
                <a:cs typeface="Trebuchet MS"/>
              </a:rPr>
              <a:t>Sie</a:t>
            </a:r>
            <a:r>
              <a:rPr sz="1350" spc="-5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35" dirty="0">
                <a:solidFill>
                  <a:srgbClr val="141F3E"/>
                </a:solidFill>
                <a:latin typeface="Trebuchet MS"/>
                <a:cs typeface="Trebuchet MS"/>
              </a:rPr>
              <a:t>unternehmen,</a:t>
            </a:r>
            <a:r>
              <a:rPr sz="1350" spc="-5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20" dirty="0">
                <a:solidFill>
                  <a:srgbClr val="141F3E"/>
                </a:solidFill>
                <a:latin typeface="Trebuchet MS"/>
                <a:cs typeface="Trebuchet MS"/>
              </a:rPr>
              <a:t>um</a:t>
            </a:r>
            <a:r>
              <a:rPr sz="1350" spc="-5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25" dirty="0">
                <a:solidFill>
                  <a:srgbClr val="141F3E"/>
                </a:solidFill>
                <a:latin typeface="Trebuchet MS"/>
                <a:cs typeface="Trebuchet MS"/>
              </a:rPr>
              <a:t>Ihre</a:t>
            </a:r>
            <a:r>
              <a:rPr sz="1350" spc="-5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digitalen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Kompetenzen</a:t>
            </a:r>
            <a:r>
              <a:rPr sz="1350" spc="-4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zu</a:t>
            </a:r>
            <a:r>
              <a:rPr sz="1350" spc="-3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verbessern?</a:t>
            </a:r>
            <a:endParaRPr sz="1350">
              <a:latin typeface="Trebuchet MS"/>
              <a:cs typeface="Trebuchet MS"/>
            </a:endParaRPr>
          </a:p>
        </p:txBody>
      </p:sp>
      <p:grpSp>
        <p:nvGrpSpPr>
          <p:cNvPr id="8" name="object 8"/>
          <p:cNvGrpSpPr/>
          <p:nvPr/>
        </p:nvGrpSpPr>
        <p:grpSpPr>
          <a:xfrm>
            <a:off x="600075" y="1913331"/>
            <a:ext cx="1704975" cy="981075"/>
            <a:chOff x="600075" y="1913331"/>
            <a:chExt cx="1704975" cy="981075"/>
          </a:xfrm>
        </p:grpSpPr>
        <p:sp>
          <p:nvSpPr>
            <p:cNvPr id="9" name="object 9"/>
            <p:cNvSpPr/>
            <p:nvPr/>
          </p:nvSpPr>
          <p:spPr>
            <a:xfrm>
              <a:off x="600075" y="1913331"/>
              <a:ext cx="1704975" cy="981075"/>
            </a:xfrm>
            <a:custGeom>
              <a:avLst/>
              <a:gdLst/>
              <a:ahLst/>
              <a:cxnLst/>
              <a:rect l="l" t="t" r="r" b="b"/>
              <a:pathLst>
                <a:path w="1704975" h="981075">
                  <a:moveTo>
                    <a:pt x="1686382" y="0"/>
                  </a:moveTo>
                  <a:lnTo>
                    <a:pt x="18592" y="0"/>
                  </a:lnTo>
                  <a:lnTo>
                    <a:pt x="15849" y="546"/>
                  </a:lnTo>
                  <a:lnTo>
                    <a:pt x="0" y="18592"/>
                  </a:lnTo>
                  <a:lnTo>
                    <a:pt x="0" y="962482"/>
                  </a:lnTo>
                  <a:lnTo>
                    <a:pt x="18592" y="981075"/>
                  </a:lnTo>
                  <a:lnTo>
                    <a:pt x="1686382" y="981075"/>
                  </a:lnTo>
                  <a:lnTo>
                    <a:pt x="1704975" y="962482"/>
                  </a:lnTo>
                  <a:lnTo>
                    <a:pt x="1704975" y="18592"/>
                  </a:lnTo>
                  <a:lnTo>
                    <a:pt x="1689125" y="546"/>
                  </a:lnTo>
                  <a:lnTo>
                    <a:pt x="1686382" y="0"/>
                  </a:lnTo>
                  <a:close/>
                </a:path>
              </a:pathLst>
            </a:custGeom>
            <a:solidFill>
              <a:srgbClr val="ADCAF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0" name="object 10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84059" y="2351125"/>
              <a:ext cx="70662" cy="145999"/>
            </a:xfrm>
            <a:prstGeom prst="rect">
              <a:avLst/>
            </a:prstGeom>
          </p:spPr>
        </p:pic>
      </p:grpSp>
      <p:grpSp>
        <p:nvGrpSpPr>
          <p:cNvPr id="11" name="object 11"/>
          <p:cNvGrpSpPr/>
          <p:nvPr/>
        </p:nvGrpSpPr>
        <p:grpSpPr>
          <a:xfrm>
            <a:off x="600075" y="2980165"/>
            <a:ext cx="3409950" cy="990600"/>
            <a:chOff x="600075" y="2980165"/>
            <a:chExt cx="3409950" cy="990600"/>
          </a:xfrm>
        </p:grpSpPr>
        <p:sp>
          <p:nvSpPr>
            <p:cNvPr id="12" name="object 12"/>
            <p:cNvSpPr/>
            <p:nvPr/>
          </p:nvSpPr>
          <p:spPr>
            <a:xfrm>
              <a:off x="600075" y="2980165"/>
              <a:ext cx="3409950" cy="990600"/>
            </a:xfrm>
            <a:custGeom>
              <a:avLst/>
              <a:gdLst/>
              <a:ahLst/>
              <a:cxnLst/>
              <a:rect l="l" t="t" r="r" b="b"/>
              <a:pathLst>
                <a:path w="3409950" h="990600">
                  <a:moveTo>
                    <a:pt x="3391357" y="0"/>
                  </a:moveTo>
                  <a:lnTo>
                    <a:pt x="18592" y="0"/>
                  </a:lnTo>
                  <a:lnTo>
                    <a:pt x="15849" y="546"/>
                  </a:lnTo>
                  <a:lnTo>
                    <a:pt x="0" y="18592"/>
                  </a:lnTo>
                  <a:lnTo>
                    <a:pt x="0" y="972007"/>
                  </a:lnTo>
                  <a:lnTo>
                    <a:pt x="18592" y="990600"/>
                  </a:lnTo>
                  <a:lnTo>
                    <a:pt x="3391357" y="990600"/>
                  </a:lnTo>
                  <a:lnTo>
                    <a:pt x="3409950" y="972007"/>
                  </a:lnTo>
                  <a:lnTo>
                    <a:pt x="3409950" y="18592"/>
                  </a:lnTo>
                  <a:lnTo>
                    <a:pt x="3394100" y="546"/>
                  </a:lnTo>
                  <a:lnTo>
                    <a:pt x="3391357" y="0"/>
                  </a:lnTo>
                  <a:close/>
                </a:path>
              </a:pathLst>
            </a:custGeom>
            <a:solidFill>
              <a:srgbClr val="5E96F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3" name="object 13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775737" y="3419457"/>
              <a:ext cx="103657" cy="144678"/>
            </a:xfrm>
            <a:prstGeom prst="rect">
              <a:avLst/>
            </a:prstGeom>
          </p:spPr>
        </p:pic>
      </p:grpSp>
      <p:grpSp>
        <p:nvGrpSpPr>
          <p:cNvPr id="14" name="object 14"/>
          <p:cNvGrpSpPr/>
          <p:nvPr/>
        </p:nvGrpSpPr>
        <p:grpSpPr>
          <a:xfrm>
            <a:off x="600075" y="4056489"/>
            <a:ext cx="5114925" cy="1266825"/>
            <a:chOff x="600075" y="4056489"/>
            <a:chExt cx="5114925" cy="1266825"/>
          </a:xfrm>
        </p:grpSpPr>
        <p:sp>
          <p:nvSpPr>
            <p:cNvPr id="15" name="object 15"/>
            <p:cNvSpPr/>
            <p:nvPr/>
          </p:nvSpPr>
          <p:spPr>
            <a:xfrm>
              <a:off x="600075" y="4056489"/>
              <a:ext cx="5114925" cy="1266825"/>
            </a:xfrm>
            <a:custGeom>
              <a:avLst/>
              <a:gdLst/>
              <a:ahLst/>
              <a:cxnLst/>
              <a:rect l="l" t="t" r="r" b="b"/>
              <a:pathLst>
                <a:path w="5114925" h="1266825">
                  <a:moveTo>
                    <a:pt x="5096332" y="0"/>
                  </a:moveTo>
                  <a:lnTo>
                    <a:pt x="18592" y="0"/>
                  </a:lnTo>
                  <a:lnTo>
                    <a:pt x="15849" y="546"/>
                  </a:lnTo>
                  <a:lnTo>
                    <a:pt x="0" y="18592"/>
                  </a:lnTo>
                  <a:lnTo>
                    <a:pt x="0" y="1248232"/>
                  </a:lnTo>
                  <a:lnTo>
                    <a:pt x="18592" y="1266825"/>
                  </a:lnTo>
                  <a:lnTo>
                    <a:pt x="5096332" y="1266825"/>
                  </a:lnTo>
                  <a:lnTo>
                    <a:pt x="5114925" y="1248232"/>
                  </a:lnTo>
                  <a:lnTo>
                    <a:pt x="5114925" y="18592"/>
                  </a:lnTo>
                  <a:lnTo>
                    <a:pt x="5099075" y="546"/>
                  </a:lnTo>
                  <a:lnTo>
                    <a:pt x="5096332" y="0"/>
                  </a:lnTo>
                  <a:close/>
                </a:path>
              </a:pathLst>
            </a:custGeom>
            <a:solidFill>
              <a:srgbClr val="1F4B8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6" name="object 16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776067" y="4628688"/>
              <a:ext cx="102196" cy="148056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-12"/>
            <a:ext cx="11430000" cy="6439535"/>
          </a:xfrm>
          <a:custGeom>
            <a:avLst/>
            <a:gdLst/>
            <a:ahLst/>
            <a:cxnLst/>
            <a:rect l="l" t="t" r="r" b="b"/>
            <a:pathLst>
              <a:path w="11430000" h="6439535">
                <a:moveTo>
                  <a:pt x="11430000" y="0"/>
                </a:moveTo>
                <a:lnTo>
                  <a:pt x="0" y="0"/>
                </a:lnTo>
                <a:lnTo>
                  <a:pt x="0" y="6438912"/>
                </a:lnTo>
                <a:lnTo>
                  <a:pt x="11430000" y="6438912"/>
                </a:lnTo>
                <a:lnTo>
                  <a:pt x="11430000" y="0"/>
                </a:lnTo>
                <a:close/>
              </a:path>
            </a:pathLst>
          </a:custGeom>
          <a:solidFill>
            <a:srgbClr val="FAFBF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587755" y="1617980"/>
            <a:ext cx="5965445" cy="527709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60" dirty="0"/>
              <a:t>Präsentation</a:t>
            </a:r>
            <a:r>
              <a:rPr spc="85" dirty="0"/>
              <a:t> </a:t>
            </a:r>
            <a:r>
              <a:rPr lang="de-DE" spc="130" dirty="0"/>
              <a:t>und</a:t>
            </a:r>
            <a:r>
              <a:rPr spc="90" dirty="0"/>
              <a:t> </a:t>
            </a:r>
            <a:r>
              <a:rPr spc="50" dirty="0"/>
              <a:t>Austausch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1144016" y="2605532"/>
            <a:ext cx="1582420" cy="88391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50" spc="-10" dirty="0">
                <a:solidFill>
                  <a:srgbClr val="141F3E"/>
                </a:solidFill>
                <a:latin typeface="Palatino Linotype"/>
                <a:cs typeface="Palatino Linotype"/>
              </a:rPr>
              <a:t>Präsentation</a:t>
            </a:r>
            <a:endParaRPr sz="1650" dirty="0">
              <a:latin typeface="Palatino Linotype"/>
              <a:cs typeface="Palatino Linotype"/>
            </a:endParaRPr>
          </a:p>
          <a:p>
            <a:pPr marL="12700" marR="5080">
              <a:lnSpc>
                <a:spcPct val="135200"/>
              </a:lnSpc>
              <a:spcBef>
                <a:spcPts val="395"/>
              </a:spcBef>
            </a:pPr>
            <a:r>
              <a:rPr sz="1350" spc="-25" dirty="0">
                <a:solidFill>
                  <a:srgbClr val="141F3E"/>
                </a:solidFill>
                <a:latin typeface="Trebuchet MS"/>
                <a:cs typeface="Trebuchet MS"/>
              </a:rPr>
              <a:t>Präsentieren</a:t>
            </a:r>
            <a:r>
              <a:rPr sz="1350" spc="-5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20" dirty="0">
                <a:solidFill>
                  <a:srgbClr val="141F3E"/>
                </a:solidFill>
                <a:latin typeface="Trebuchet MS"/>
                <a:cs typeface="Trebuchet MS"/>
              </a:rPr>
              <a:t>Sie</a:t>
            </a:r>
            <a:r>
              <a:rPr sz="1350" spc="-4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20" dirty="0">
                <a:solidFill>
                  <a:srgbClr val="141F3E"/>
                </a:solidFill>
                <a:latin typeface="Trebuchet MS"/>
                <a:cs typeface="Trebuchet MS"/>
              </a:rPr>
              <a:t>Ihre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Ergebnisse</a:t>
            </a:r>
            <a:r>
              <a:rPr lang="de-DE" sz="1350" spc="-10" dirty="0">
                <a:solidFill>
                  <a:srgbClr val="141F3E"/>
                </a:solidFill>
                <a:latin typeface="Trebuchet MS"/>
                <a:cs typeface="Trebuchet MS"/>
              </a:rPr>
              <a:t>.</a:t>
            </a:r>
            <a:endParaRPr sz="1350" dirty="0">
              <a:latin typeface="Trebuchet MS"/>
              <a:cs typeface="Trebuchet MS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4201921" y="2604770"/>
            <a:ext cx="2143760" cy="115033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50" spc="55" dirty="0">
                <a:solidFill>
                  <a:srgbClr val="141F3E"/>
                </a:solidFill>
                <a:latin typeface="Palatino Linotype"/>
                <a:cs typeface="Palatino Linotype"/>
              </a:rPr>
              <a:t>Diskussion</a:t>
            </a:r>
            <a:endParaRPr sz="1650" dirty="0">
              <a:latin typeface="Palatino Linotype"/>
              <a:cs typeface="Palatino Linotype"/>
            </a:endParaRPr>
          </a:p>
          <a:p>
            <a:pPr marL="12700" marR="5080">
              <a:lnSpc>
                <a:spcPct val="134100"/>
              </a:lnSpc>
              <a:spcBef>
                <a:spcPts val="465"/>
              </a:spcBef>
            </a:pP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Tauschen</a:t>
            </a:r>
            <a:r>
              <a:rPr sz="1350" spc="-3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Sie</a:t>
            </a:r>
            <a:r>
              <a:rPr sz="1350" spc="-3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sich</a:t>
            </a:r>
            <a:r>
              <a:rPr sz="1350" spc="-3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mit</a:t>
            </a:r>
            <a:r>
              <a:rPr sz="1350" spc="-3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25" dirty="0">
                <a:solidFill>
                  <a:srgbClr val="141F3E"/>
                </a:solidFill>
                <a:latin typeface="Trebuchet MS"/>
                <a:cs typeface="Trebuchet MS"/>
              </a:rPr>
              <a:t>den anderen</a:t>
            </a:r>
            <a:r>
              <a:rPr sz="1350" spc="-3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25" dirty="0">
                <a:solidFill>
                  <a:srgbClr val="141F3E"/>
                </a:solidFill>
                <a:latin typeface="Trebuchet MS"/>
                <a:cs typeface="Trebuchet MS"/>
              </a:rPr>
              <a:t>Teilnehmenden</a:t>
            </a:r>
            <a:r>
              <a:rPr sz="1350" spc="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25" dirty="0">
                <a:solidFill>
                  <a:srgbClr val="141F3E"/>
                </a:solidFill>
                <a:latin typeface="Trebuchet MS"/>
                <a:cs typeface="Trebuchet MS"/>
              </a:rPr>
              <a:t>aus</a:t>
            </a:r>
            <a:r>
              <a:rPr lang="de-DE" sz="1350" spc="-25" dirty="0">
                <a:solidFill>
                  <a:srgbClr val="141F3E"/>
                </a:solidFill>
                <a:latin typeface="Trebuchet MS"/>
                <a:cs typeface="Trebuchet MS"/>
              </a:rPr>
              <a:t>.</a:t>
            </a:r>
            <a:endParaRPr sz="1350" dirty="0">
              <a:latin typeface="Trebuchet MS"/>
              <a:cs typeface="Trebuchet MS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1144016" y="3889559"/>
            <a:ext cx="5189855" cy="8890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50" dirty="0">
                <a:solidFill>
                  <a:srgbClr val="141F3E"/>
                </a:solidFill>
                <a:latin typeface="Palatino Linotype"/>
                <a:cs typeface="Palatino Linotype"/>
              </a:rPr>
              <a:t>Refle</a:t>
            </a:r>
            <a:r>
              <a:rPr lang="de-DE" sz="1650" dirty="0">
                <a:solidFill>
                  <a:srgbClr val="141F3E"/>
                </a:solidFill>
                <a:latin typeface="Palatino Linotype"/>
                <a:cs typeface="Palatino Linotype"/>
              </a:rPr>
              <a:t>x</a:t>
            </a:r>
            <a:r>
              <a:rPr sz="1650" dirty="0">
                <a:solidFill>
                  <a:srgbClr val="141F3E"/>
                </a:solidFill>
                <a:latin typeface="Palatino Linotype"/>
                <a:cs typeface="Palatino Linotype"/>
              </a:rPr>
              <a:t>ion</a:t>
            </a:r>
            <a:r>
              <a:rPr sz="1650" spc="195" dirty="0">
                <a:solidFill>
                  <a:srgbClr val="141F3E"/>
                </a:solidFill>
                <a:latin typeface="Palatino Linotype"/>
                <a:cs typeface="Palatino Linotype"/>
              </a:rPr>
              <a:t> </a:t>
            </a:r>
            <a:r>
              <a:rPr sz="1650" dirty="0">
                <a:solidFill>
                  <a:srgbClr val="141F3E"/>
                </a:solidFill>
                <a:latin typeface="Palatino Linotype"/>
                <a:cs typeface="Palatino Linotype"/>
              </a:rPr>
              <a:t>&amp;</a:t>
            </a:r>
            <a:r>
              <a:rPr sz="1650" spc="204" dirty="0">
                <a:solidFill>
                  <a:srgbClr val="141F3E"/>
                </a:solidFill>
                <a:latin typeface="Palatino Linotype"/>
                <a:cs typeface="Palatino Linotype"/>
              </a:rPr>
              <a:t> </a:t>
            </a:r>
            <a:r>
              <a:rPr sz="1650" spc="-10" dirty="0">
                <a:solidFill>
                  <a:srgbClr val="141F3E"/>
                </a:solidFill>
                <a:latin typeface="Palatino Linotype"/>
                <a:cs typeface="Palatino Linotype"/>
              </a:rPr>
              <a:t>Anwendung</a:t>
            </a:r>
            <a:endParaRPr sz="1650" dirty="0">
              <a:latin typeface="Palatino Linotype"/>
              <a:cs typeface="Palatino Linotype"/>
            </a:endParaRPr>
          </a:p>
          <a:p>
            <a:pPr marL="12700" marR="5080" indent="-635">
              <a:lnSpc>
                <a:spcPct val="134400"/>
              </a:lnSpc>
              <a:spcBef>
                <a:spcPts val="459"/>
              </a:spcBef>
            </a:pP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Reflektieren</a:t>
            </a:r>
            <a:r>
              <a:rPr sz="1350" spc="-8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Sie</a:t>
            </a:r>
            <a:r>
              <a:rPr sz="1350" spc="-8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die</a:t>
            </a:r>
            <a:r>
              <a:rPr sz="1350" spc="-8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Lösungen</a:t>
            </a:r>
            <a:r>
              <a:rPr sz="1350" spc="-9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und</a:t>
            </a:r>
            <a:r>
              <a:rPr sz="1350" spc="-8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finden</a:t>
            </a:r>
            <a:r>
              <a:rPr sz="1350" spc="-8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Sie</a:t>
            </a:r>
            <a:r>
              <a:rPr sz="1350" spc="-8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Ideen</a:t>
            </a:r>
            <a:r>
              <a:rPr sz="1350" spc="-9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für</a:t>
            </a:r>
            <a:r>
              <a:rPr sz="1350" spc="-8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den</a:t>
            </a:r>
            <a:r>
              <a:rPr sz="1350" spc="-7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Einsatz</a:t>
            </a:r>
            <a:r>
              <a:rPr sz="1350" spc="-8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25" dirty="0">
                <a:solidFill>
                  <a:srgbClr val="141F3E"/>
                </a:solidFill>
                <a:latin typeface="Trebuchet MS"/>
                <a:cs typeface="Trebuchet MS"/>
              </a:rPr>
              <a:t>in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Ihrem</a:t>
            </a:r>
            <a:r>
              <a:rPr sz="1350" spc="-4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Arbeitsbereich.</a:t>
            </a:r>
            <a:endParaRPr sz="1350" dirty="0">
              <a:latin typeface="Trebuchet MS"/>
              <a:cs typeface="Trebuchet MS"/>
            </a:endParaRPr>
          </a:p>
        </p:txBody>
      </p:sp>
      <p:grpSp>
        <p:nvGrpSpPr>
          <p:cNvPr id="7" name="object 7"/>
          <p:cNvGrpSpPr/>
          <p:nvPr/>
        </p:nvGrpSpPr>
        <p:grpSpPr>
          <a:xfrm>
            <a:off x="7143750" y="0"/>
            <a:ext cx="4286250" cy="6438900"/>
            <a:chOff x="7143750" y="0"/>
            <a:chExt cx="4286250" cy="6438900"/>
          </a:xfrm>
        </p:grpSpPr>
        <p:pic>
          <p:nvPicPr>
            <p:cNvPr id="8" name="object 8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7143750" y="0"/>
              <a:ext cx="4286249" cy="6438644"/>
            </a:xfrm>
            <a:prstGeom prst="rect">
              <a:avLst/>
            </a:prstGeom>
          </p:spPr>
        </p:pic>
        <p:pic>
          <p:nvPicPr>
            <p:cNvPr id="9" name="object 9">
              <a:hlinkClick r:id="rId3"/>
            </p:cNvPr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9580245" y="5925820"/>
              <a:ext cx="1754492" cy="419099"/>
            </a:xfrm>
            <a:prstGeom prst="rect">
              <a:avLst/>
            </a:prstGeom>
          </p:spPr>
        </p:pic>
      </p:grpSp>
      <p:grpSp>
        <p:nvGrpSpPr>
          <p:cNvPr id="10" name="object 10"/>
          <p:cNvGrpSpPr/>
          <p:nvPr/>
        </p:nvGrpSpPr>
        <p:grpSpPr>
          <a:xfrm>
            <a:off x="600078" y="2608221"/>
            <a:ext cx="390525" cy="390525"/>
            <a:chOff x="600078" y="2608221"/>
            <a:chExt cx="390525" cy="390525"/>
          </a:xfrm>
        </p:grpSpPr>
        <p:sp>
          <p:nvSpPr>
            <p:cNvPr id="11" name="object 11"/>
            <p:cNvSpPr/>
            <p:nvPr/>
          </p:nvSpPr>
          <p:spPr>
            <a:xfrm>
              <a:off x="600078" y="2608221"/>
              <a:ext cx="390525" cy="390525"/>
            </a:xfrm>
            <a:custGeom>
              <a:avLst/>
              <a:gdLst/>
              <a:ahLst/>
              <a:cxnLst/>
              <a:rect l="l" t="t" r="r" b="b"/>
              <a:pathLst>
                <a:path w="390525" h="390525">
                  <a:moveTo>
                    <a:pt x="371932" y="0"/>
                  </a:moveTo>
                  <a:lnTo>
                    <a:pt x="18580" y="0"/>
                  </a:lnTo>
                  <a:lnTo>
                    <a:pt x="15849" y="546"/>
                  </a:lnTo>
                  <a:lnTo>
                    <a:pt x="0" y="18592"/>
                  </a:lnTo>
                  <a:lnTo>
                    <a:pt x="0" y="371932"/>
                  </a:lnTo>
                  <a:lnTo>
                    <a:pt x="18580" y="390525"/>
                  </a:lnTo>
                  <a:lnTo>
                    <a:pt x="371932" y="390525"/>
                  </a:lnTo>
                  <a:lnTo>
                    <a:pt x="390525" y="371932"/>
                  </a:lnTo>
                  <a:lnTo>
                    <a:pt x="390525" y="18592"/>
                  </a:lnTo>
                  <a:lnTo>
                    <a:pt x="374662" y="546"/>
                  </a:lnTo>
                  <a:lnTo>
                    <a:pt x="371932" y="0"/>
                  </a:lnTo>
                  <a:close/>
                </a:path>
              </a:pathLst>
            </a:custGeom>
            <a:solidFill>
              <a:srgbClr val="E9EBF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2" name="object 12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751560" y="2728174"/>
              <a:ext cx="85572" cy="176796"/>
            </a:xfrm>
            <a:prstGeom prst="rect">
              <a:avLst/>
            </a:prstGeom>
          </p:spPr>
        </p:pic>
      </p:grpSp>
      <p:grpSp>
        <p:nvGrpSpPr>
          <p:cNvPr id="13" name="object 13"/>
          <p:cNvGrpSpPr/>
          <p:nvPr/>
        </p:nvGrpSpPr>
        <p:grpSpPr>
          <a:xfrm>
            <a:off x="3657600" y="2608359"/>
            <a:ext cx="390525" cy="390525"/>
            <a:chOff x="3657600" y="2608359"/>
            <a:chExt cx="390525" cy="390525"/>
          </a:xfrm>
        </p:grpSpPr>
        <p:sp>
          <p:nvSpPr>
            <p:cNvPr id="14" name="object 14"/>
            <p:cNvSpPr/>
            <p:nvPr/>
          </p:nvSpPr>
          <p:spPr>
            <a:xfrm>
              <a:off x="3657600" y="2608359"/>
              <a:ext cx="390525" cy="390525"/>
            </a:xfrm>
            <a:custGeom>
              <a:avLst/>
              <a:gdLst/>
              <a:ahLst/>
              <a:cxnLst/>
              <a:rect l="l" t="t" r="r" b="b"/>
              <a:pathLst>
                <a:path w="390525" h="390525">
                  <a:moveTo>
                    <a:pt x="371932" y="0"/>
                  </a:moveTo>
                  <a:lnTo>
                    <a:pt x="18592" y="0"/>
                  </a:lnTo>
                  <a:lnTo>
                    <a:pt x="15849" y="546"/>
                  </a:lnTo>
                  <a:lnTo>
                    <a:pt x="0" y="18592"/>
                  </a:lnTo>
                  <a:lnTo>
                    <a:pt x="0" y="371932"/>
                  </a:lnTo>
                  <a:lnTo>
                    <a:pt x="18592" y="390525"/>
                  </a:lnTo>
                  <a:lnTo>
                    <a:pt x="371932" y="390525"/>
                  </a:lnTo>
                  <a:lnTo>
                    <a:pt x="390525" y="371932"/>
                  </a:lnTo>
                  <a:lnTo>
                    <a:pt x="390525" y="18592"/>
                  </a:lnTo>
                  <a:lnTo>
                    <a:pt x="374675" y="546"/>
                  </a:lnTo>
                  <a:lnTo>
                    <a:pt x="371932" y="0"/>
                  </a:lnTo>
                  <a:close/>
                </a:path>
              </a:pathLst>
            </a:custGeom>
            <a:solidFill>
              <a:srgbClr val="E9EBF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5" name="object 15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3783389" y="2730025"/>
              <a:ext cx="125526" cy="175196"/>
            </a:xfrm>
            <a:prstGeom prst="rect">
              <a:avLst/>
            </a:prstGeom>
          </p:spPr>
        </p:pic>
      </p:grpSp>
      <p:grpSp>
        <p:nvGrpSpPr>
          <p:cNvPr id="16" name="object 16"/>
          <p:cNvGrpSpPr/>
          <p:nvPr/>
        </p:nvGrpSpPr>
        <p:grpSpPr>
          <a:xfrm>
            <a:off x="600078" y="3893061"/>
            <a:ext cx="390525" cy="381000"/>
            <a:chOff x="600078" y="3893061"/>
            <a:chExt cx="390525" cy="381000"/>
          </a:xfrm>
        </p:grpSpPr>
        <p:sp>
          <p:nvSpPr>
            <p:cNvPr id="17" name="object 17"/>
            <p:cNvSpPr/>
            <p:nvPr/>
          </p:nvSpPr>
          <p:spPr>
            <a:xfrm>
              <a:off x="600078" y="3893061"/>
              <a:ext cx="390525" cy="381000"/>
            </a:xfrm>
            <a:custGeom>
              <a:avLst/>
              <a:gdLst/>
              <a:ahLst/>
              <a:cxnLst/>
              <a:rect l="l" t="t" r="r" b="b"/>
              <a:pathLst>
                <a:path w="390525" h="381000">
                  <a:moveTo>
                    <a:pt x="371932" y="0"/>
                  </a:moveTo>
                  <a:lnTo>
                    <a:pt x="18580" y="0"/>
                  </a:lnTo>
                  <a:lnTo>
                    <a:pt x="15849" y="546"/>
                  </a:lnTo>
                  <a:lnTo>
                    <a:pt x="0" y="18592"/>
                  </a:lnTo>
                  <a:lnTo>
                    <a:pt x="0" y="362407"/>
                  </a:lnTo>
                  <a:lnTo>
                    <a:pt x="18580" y="381000"/>
                  </a:lnTo>
                  <a:lnTo>
                    <a:pt x="371932" y="381000"/>
                  </a:lnTo>
                  <a:lnTo>
                    <a:pt x="390525" y="362407"/>
                  </a:lnTo>
                  <a:lnTo>
                    <a:pt x="390525" y="18592"/>
                  </a:lnTo>
                  <a:lnTo>
                    <a:pt x="374662" y="546"/>
                  </a:lnTo>
                  <a:lnTo>
                    <a:pt x="371932" y="0"/>
                  </a:lnTo>
                  <a:close/>
                </a:path>
              </a:pathLst>
            </a:custGeom>
            <a:solidFill>
              <a:srgbClr val="E9EBF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8" name="object 18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728943" y="4013766"/>
              <a:ext cx="123748" cy="179285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990091" y="981709"/>
            <a:ext cx="5584825" cy="3285197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algn="just">
              <a:spcBef>
                <a:spcPts val="95"/>
              </a:spcBef>
            </a:pPr>
            <a:r>
              <a:rPr sz="1100" b="1" spc="-10" dirty="0">
                <a:latin typeface="Arial"/>
                <a:cs typeface="Arial"/>
              </a:rPr>
              <a:t>Fallbeschreibung:</a:t>
            </a:r>
            <a:r>
              <a:rPr sz="1100" b="1" spc="-20" dirty="0">
                <a:latin typeface="Arial"/>
                <a:cs typeface="Arial"/>
              </a:rPr>
              <a:t> </a:t>
            </a:r>
            <a:r>
              <a:rPr lang="bg-BG" sz="1100" b="1" spc="-10" dirty="0">
                <a:latin typeface="Arial"/>
                <a:cs typeface="Arial"/>
              </a:rPr>
              <a:t>„</a:t>
            </a:r>
            <a:r>
              <a:rPr sz="1100" b="1" spc="-10" dirty="0">
                <a:latin typeface="Arial"/>
                <a:cs typeface="Arial"/>
              </a:rPr>
              <a:t>Sicherheit</a:t>
            </a:r>
            <a:r>
              <a:rPr sz="1100" b="1" spc="-20" dirty="0">
                <a:latin typeface="Arial"/>
                <a:cs typeface="Arial"/>
              </a:rPr>
              <a:t> </a:t>
            </a:r>
            <a:r>
              <a:rPr sz="1100" b="1" dirty="0">
                <a:latin typeface="Arial"/>
                <a:cs typeface="Arial"/>
              </a:rPr>
              <a:t>und</a:t>
            </a:r>
            <a:r>
              <a:rPr sz="1100" b="1" spc="-15" dirty="0">
                <a:latin typeface="Arial"/>
                <a:cs typeface="Arial"/>
              </a:rPr>
              <a:t> </a:t>
            </a:r>
            <a:r>
              <a:rPr sz="1100" b="1" spc="-10" dirty="0">
                <a:latin typeface="Arial"/>
                <a:cs typeface="Arial"/>
              </a:rPr>
              <a:t>Datenschutz</a:t>
            </a:r>
            <a:r>
              <a:rPr sz="1100" b="1" spc="-15" dirty="0">
                <a:latin typeface="Arial"/>
                <a:cs typeface="Arial"/>
              </a:rPr>
              <a:t> </a:t>
            </a:r>
            <a:r>
              <a:rPr sz="1100" b="1" dirty="0">
                <a:latin typeface="Arial"/>
                <a:cs typeface="Arial"/>
              </a:rPr>
              <a:t>in</a:t>
            </a:r>
            <a:r>
              <a:rPr sz="1100" b="1" spc="-20" dirty="0">
                <a:latin typeface="Arial"/>
                <a:cs typeface="Arial"/>
              </a:rPr>
              <a:t> </a:t>
            </a:r>
            <a:r>
              <a:rPr sz="1100" b="1" dirty="0">
                <a:latin typeface="Arial"/>
                <a:cs typeface="Arial"/>
              </a:rPr>
              <a:t>der</a:t>
            </a:r>
            <a:r>
              <a:rPr sz="1100" b="1" spc="-25" dirty="0">
                <a:latin typeface="Arial"/>
                <a:cs typeface="Arial"/>
              </a:rPr>
              <a:t> </a:t>
            </a:r>
            <a:r>
              <a:rPr sz="1100" b="1" spc="-10" dirty="0">
                <a:latin typeface="Arial"/>
                <a:cs typeface="Arial"/>
              </a:rPr>
              <a:t>digitalen</a:t>
            </a:r>
            <a:r>
              <a:rPr sz="1100" b="1" spc="-20" dirty="0">
                <a:latin typeface="Arial"/>
                <a:cs typeface="Arial"/>
              </a:rPr>
              <a:t> </a:t>
            </a:r>
            <a:r>
              <a:rPr sz="1100" b="1" spc="-10" dirty="0">
                <a:latin typeface="Arial"/>
                <a:cs typeface="Arial"/>
              </a:rPr>
              <a:t>Welt</a:t>
            </a:r>
            <a:r>
              <a:rPr lang="de-DE" sz="1100" b="1" spc="-10" dirty="0">
                <a:latin typeface="Arial"/>
                <a:cs typeface="Arial"/>
              </a:rPr>
              <a:t>“ </a:t>
            </a:r>
            <a:endParaRPr sz="1100" dirty="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195"/>
              </a:spcBef>
            </a:pPr>
            <a:endParaRPr sz="1100" dirty="0">
              <a:latin typeface="Arial"/>
              <a:cs typeface="Arial"/>
            </a:endParaRPr>
          </a:p>
          <a:p>
            <a:pPr marL="12700" marR="5080" algn="just">
              <a:lnSpc>
                <a:spcPct val="110200"/>
              </a:lnSpc>
            </a:pPr>
            <a:r>
              <a:rPr sz="1100" dirty="0">
                <a:latin typeface="Arial"/>
                <a:cs typeface="Arial"/>
              </a:rPr>
              <a:t>Während</a:t>
            </a:r>
            <a:r>
              <a:rPr sz="1100" spc="3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eines</a:t>
            </a:r>
            <a:r>
              <a:rPr sz="1100" spc="3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Unterrichtsgesprächs</a:t>
            </a:r>
            <a:r>
              <a:rPr sz="1100" spc="3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berichtet</a:t>
            </a:r>
            <a:r>
              <a:rPr sz="1100" spc="3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Ihnen</a:t>
            </a:r>
            <a:r>
              <a:rPr sz="1100" spc="3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ein</a:t>
            </a:r>
            <a:r>
              <a:rPr sz="1100" spc="3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Auszubildender</a:t>
            </a:r>
            <a:r>
              <a:rPr sz="1100" spc="3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von</a:t>
            </a:r>
            <a:r>
              <a:rPr sz="1100" spc="33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einem Vorfall,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bei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dem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ein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privater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Chat-</a:t>
            </a:r>
            <a:r>
              <a:rPr sz="1100" dirty="0">
                <a:latin typeface="Arial"/>
                <a:cs typeface="Arial"/>
              </a:rPr>
              <a:t>Verlauf,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der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sensible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Informationen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enthielt,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unabsichtlich </a:t>
            </a:r>
            <a:r>
              <a:rPr sz="1100" dirty="0">
                <a:latin typeface="Arial"/>
                <a:cs typeface="Arial"/>
              </a:rPr>
              <a:t>öffentlich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geteilt</a:t>
            </a:r>
            <a:r>
              <a:rPr sz="1100" spc="-1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wurde.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Der</a:t>
            </a:r>
            <a:r>
              <a:rPr sz="1100" spc="-1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Auszubildende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ist</a:t>
            </a:r>
            <a:r>
              <a:rPr sz="1100" spc="-1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besorgt</a:t>
            </a:r>
            <a:r>
              <a:rPr sz="1100" spc="-1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über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möglichen</a:t>
            </a:r>
            <a:r>
              <a:rPr sz="1100" spc="-1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Konsequenzen, </a:t>
            </a:r>
            <a:r>
              <a:rPr sz="1100" dirty="0">
                <a:latin typeface="Arial"/>
                <a:cs typeface="Arial"/>
              </a:rPr>
              <a:t>da</a:t>
            </a:r>
            <a:r>
              <a:rPr sz="1100" spc="9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der</a:t>
            </a:r>
            <a:r>
              <a:rPr sz="1100" spc="9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Chat</a:t>
            </a:r>
            <a:r>
              <a:rPr sz="1100" spc="10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seine</a:t>
            </a:r>
            <a:r>
              <a:rPr sz="1100" spc="9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Beziehung</a:t>
            </a:r>
            <a:r>
              <a:rPr sz="1100" spc="10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zu</a:t>
            </a:r>
            <a:r>
              <a:rPr sz="1100" spc="95" dirty="0">
                <a:latin typeface="Arial"/>
                <a:cs typeface="Arial"/>
              </a:rPr>
              <a:t> </a:t>
            </a:r>
            <a:r>
              <a:rPr lang="de-DE" sz="1100" dirty="0">
                <a:latin typeface="Arial"/>
                <a:cs typeface="Arial"/>
              </a:rPr>
              <a:t>Mitschülerinnen</a:t>
            </a:r>
            <a:r>
              <a:rPr lang="de-DE" sz="1100" spc="100" dirty="0">
                <a:latin typeface="Arial"/>
                <a:cs typeface="Arial"/>
              </a:rPr>
              <a:t>/</a:t>
            </a:r>
            <a:r>
              <a:rPr sz="1100" dirty="0">
                <a:latin typeface="Arial"/>
                <a:cs typeface="Arial"/>
              </a:rPr>
              <a:t>Mitschülern</a:t>
            </a:r>
            <a:r>
              <a:rPr lang="de-DE" sz="110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belastet</a:t>
            </a:r>
            <a:r>
              <a:rPr sz="1100" spc="9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hat.</a:t>
            </a:r>
            <a:r>
              <a:rPr sz="1100" spc="9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Dieser</a:t>
            </a:r>
            <a:r>
              <a:rPr sz="1100" spc="9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Vorfall</a:t>
            </a:r>
            <a:r>
              <a:rPr sz="1100" spc="10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führt</a:t>
            </a:r>
            <a:r>
              <a:rPr sz="1100" spc="9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Ihnen</a:t>
            </a:r>
            <a:r>
              <a:rPr sz="1100" spc="100" dirty="0">
                <a:latin typeface="Arial"/>
                <a:cs typeface="Arial"/>
              </a:rPr>
              <a:t> </a:t>
            </a:r>
            <a:r>
              <a:rPr sz="1100" spc="-25" dirty="0">
                <a:latin typeface="Arial"/>
                <a:cs typeface="Arial"/>
              </a:rPr>
              <a:t>vor </a:t>
            </a:r>
            <a:r>
              <a:rPr sz="1100" dirty="0">
                <a:latin typeface="Arial"/>
                <a:cs typeface="Arial"/>
              </a:rPr>
              <a:t>Augen,</a:t>
            </a:r>
            <a:r>
              <a:rPr sz="1100" spc="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wie</a:t>
            </a:r>
            <a:r>
              <a:rPr sz="1100" spc="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wichtig</a:t>
            </a:r>
            <a:r>
              <a:rPr sz="1100" spc="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es</a:t>
            </a:r>
            <a:r>
              <a:rPr sz="1100" spc="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ist,</a:t>
            </a:r>
            <a:r>
              <a:rPr sz="1100" spc="4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das</a:t>
            </a:r>
            <a:r>
              <a:rPr sz="1100" spc="4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Bewusstsein</a:t>
            </a:r>
            <a:r>
              <a:rPr sz="1100" spc="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Ihrer</a:t>
            </a:r>
            <a:r>
              <a:rPr sz="1100" spc="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Lernenden</a:t>
            </a:r>
            <a:r>
              <a:rPr sz="1100" spc="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für</a:t>
            </a:r>
            <a:r>
              <a:rPr sz="1100" spc="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Datenschutz</a:t>
            </a:r>
            <a:r>
              <a:rPr sz="1100" spc="4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und</a:t>
            </a:r>
            <a:r>
              <a:rPr sz="1100" spc="3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digitale </a:t>
            </a:r>
            <a:r>
              <a:rPr sz="1100" dirty="0">
                <a:latin typeface="Arial"/>
                <a:cs typeface="Arial"/>
              </a:rPr>
              <a:t>Sicherheit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zu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schärfen.</a:t>
            </a:r>
            <a:endParaRPr sz="1100" dirty="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185"/>
              </a:spcBef>
            </a:pPr>
            <a:endParaRPr sz="1100" dirty="0">
              <a:latin typeface="Arial"/>
              <a:cs typeface="Arial"/>
            </a:endParaRPr>
          </a:p>
          <a:p>
            <a:pPr marL="12700" marR="6350" algn="just">
              <a:lnSpc>
                <a:spcPct val="110200"/>
              </a:lnSpc>
            </a:pPr>
            <a:r>
              <a:rPr sz="1100" dirty="0">
                <a:latin typeface="Arial"/>
                <a:cs typeface="Arial"/>
              </a:rPr>
              <a:t>Sie</a:t>
            </a:r>
            <a:r>
              <a:rPr sz="1100" spc="-4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entscheiden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sich,</a:t>
            </a:r>
            <a:r>
              <a:rPr sz="1100" spc="-4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im</a:t>
            </a:r>
            <a:r>
              <a:rPr sz="1100" spc="-5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Unterricht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ein</a:t>
            </a:r>
            <a:r>
              <a:rPr sz="1100" spc="-4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Modul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zu</a:t>
            </a:r>
            <a:r>
              <a:rPr sz="1100" spc="-5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gestalten,</a:t>
            </a:r>
            <a:r>
              <a:rPr sz="1100" spc="-4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das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grundlegende</a:t>
            </a:r>
            <a:r>
              <a:rPr sz="1100" spc="-4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Maßnahmen </a:t>
            </a:r>
            <a:r>
              <a:rPr sz="1100" dirty="0">
                <a:latin typeface="Arial"/>
                <a:cs typeface="Arial"/>
              </a:rPr>
              <a:t>zum</a:t>
            </a:r>
            <a:r>
              <a:rPr sz="1100" spc="28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Schutz</a:t>
            </a:r>
            <a:r>
              <a:rPr sz="1100" spc="28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der</a:t>
            </a:r>
            <a:r>
              <a:rPr sz="1100" spc="29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Privatsphäre</a:t>
            </a:r>
            <a:r>
              <a:rPr sz="1100" spc="29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thematisiert.</a:t>
            </a:r>
            <a:r>
              <a:rPr sz="1100" spc="29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</a:t>
            </a:r>
            <a:r>
              <a:rPr sz="1100" spc="29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Auszubildenden</a:t>
            </a:r>
            <a:r>
              <a:rPr sz="1100" spc="29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sollen</a:t>
            </a:r>
            <a:r>
              <a:rPr sz="1100" spc="29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beispielsweise </a:t>
            </a:r>
            <a:r>
              <a:rPr sz="1100" dirty="0">
                <a:latin typeface="Arial"/>
                <a:cs typeface="Arial"/>
              </a:rPr>
              <a:t>lernen,</a:t>
            </a:r>
            <a:r>
              <a:rPr sz="1100" spc="15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wie</a:t>
            </a:r>
            <a:r>
              <a:rPr sz="1100" spc="15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man</a:t>
            </a:r>
            <a:r>
              <a:rPr sz="1100" spc="15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starke</a:t>
            </a:r>
            <a:r>
              <a:rPr sz="1100" spc="15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Passwörter</a:t>
            </a:r>
            <a:r>
              <a:rPr sz="1100" spc="15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erstellt,</a:t>
            </a:r>
            <a:r>
              <a:rPr sz="1100" spc="15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Zwei-Faktor-</a:t>
            </a:r>
            <a:r>
              <a:rPr sz="1100" dirty="0">
                <a:latin typeface="Arial"/>
                <a:cs typeface="Arial"/>
              </a:rPr>
              <a:t>Authentifizierung</a:t>
            </a:r>
            <a:r>
              <a:rPr sz="1100" spc="15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einrichtet</a:t>
            </a:r>
            <a:r>
              <a:rPr sz="1100" spc="140" dirty="0">
                <a:latin typeface="Arial"/>
                <a:cs typeface="Arial"/>
              </a:rPr>
              <a:t> </a:t>
            </a:r>
            <a:r>
              <a:rPr sz="1100" spc="-25" dirty="0">
                <a:latin typeface="Arial"/>
                <a:cs typeface="Arial"/>
              </a:rPr>
              <a:t>und </a:t>
            </a:r>
            <a:r>
              <a:rPr sz="1100" spc="-10" dirty="0">
                <a:latin typeface="Arial"/>
                <a:cs typeface="Arial"/>
              </a:rPr>
              <a:t>App-</a:t>
            </a:r>
            <a:r>
              <a:rPr sz="1100" dirty="0">
                <a:latin typeface="Arial"/>
                <a:cs typeface="Arial"/>
              </a:rPr>
              <a:t>Berechtigungen</a:t>
            </a:r>
            <a:r>
              <a:rPr sz="1100" spc="10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überprüft.</a:t>
            </a:r>
            <a:r>
              <a:rPr sz="1100" spc="11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In</a:t>
            </a:r>
            <a:r>
              <a:rPr sz="1100" spc="11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einer</a:t>
            </a:r>
            <a:r>
              <a:rPr sz="1100" spc="10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praktischen</a:t>
            </a:r>
            <a:r>
              <a:rPr sz="1100" spc="11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Aufgabe</a:t>
            </a:r>
            <a:r>
              <a:rPr sz="1100" spc="10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analysieren</a:t>
            </a:r>
            <a:r>
              <a:rPr sz="1100" spc="11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</a:t>
            </a:r>
            <a:r>
              <a:rPr sz="1100" spc="11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Lernenden </a:t>
            </a:r>
            <a:r>
              <a:rPr sz="1100" dirty="0">
                <a:latin typeface="Arial"/>
                <a:cs typeface="Arial"/>
              </a:rPr>
              <a:t>die</a:t>
            </a:r>
            <a:r>
              <a:rPr sz="1100" spc="35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Datenschutzrichtlinien</a:t>
            </a:r>
            <a:r>
              <a:rPr sz="1100" spc="35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gängiger</a:t>
            </a:r>
            <a:r>
              <a:rPr sz="1100" spc="35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Apps</a:t>
            </a:r>
            <a:r>
              <a:rPr sz="1100" spc="35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und</a:t>
            </a:r>
            <a:r>
              <a:rPr sz="1100" spc="35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reflektieren,</a:t>
            </a:r>
            <a:r>
              <a:rPr sz="1100" spc="35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welche</a:t>
            </a:r>
            <a:r>
              <a:rPr sz="1100" spc="35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Einstellungen</a:t>
            </a:r>
            <a:r>
              <a:rPr sz="1100" spc="350" dirty="0">
                <a:latin typeface="Arial"/>
                <a:cs typeface="Arial"/>
              </a:rPr>
              <a:t> </a:t>
            </a:r>
            <a:r>
              <a:rPr sz="1100" spc="-25" dirty="0">
                <a:latin typeface="Arial"/>
                <a:cs typeface="Arial"/>
              </a:rPr>
              <a:t>sie </a:t>
            </a:r>
            <a:r>
              <a:rPr sz="1100" dirty="0">
                <a:latin typeface="Arial"/>
                <a:cs typeface="Arial"/>
              </a:rPr>
              <a:t>anpassen</a:t>
            </a:r>
            <a:r>
              <a:rPr sz="1100" spc="26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sollten,</a:t>
            </a:r>
            <a:r>
              <a:rPr sz="1100" spc="26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um</a:t>
            </a:r>
            <a:r>
              <a:rPr sz="1100" spc="26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ihre</a:t>
            </a:r>
            <a:r>
              <a:rPr sz="1100" spc="26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Daten</a:t>
            </a:r>
            <a:r>
              <a:rPr sz="1100" spc="26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besser</a:t>
            </a:r>
            <a:r>
              <a:rPr sz="1100" spc="26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zu</a:t>
            </a:r>
            <a:r>
              <a:rPr sz="1100" spc="254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schützen.</a:t>
            </a:r>
            <a:r>
              <a:rPr sz="1100" spc="26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Ziel</a:t>
            </a:r>
            <a:r>
              <a:rPr sz="1100" spc="27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ist</a:t>
            </a:r>
            <a:r>
              <a:rPr sz="1100" spc="26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es,</a:t>
            </a:r>
            <a:r>
              <a:rPr sz="1100" spc="26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</a:t>
            </a:r>
            <a:r>
              <a:rPr sz="1100" spc="26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Lernenden</a:t>
            </a:r>
            <a:r>
              <a:rPr sz="1100" spc="260" dirty="0">
                <a:latin typeface="Arial"/>
                <a:cs typeface="Arial"/>
              </a:rPr>
              <a:t> </a:t>
            </a:r>
            <a:r>
              <a:rPr sz="1100" spc="-25" dirty="0">
                <a:latin typeface="Arial"/>
                <a:cs typeface="Arial"/>
              </a:rPr>
              <a:t>zu </a:t>
            </a:r>
            <a:r>
              <a:rPr sz="1100" spc="-10" dirty="0">
                <a:latin typeface="Arial"/>
                <a:cs typeface="Arial"/>
              </a:rPr>
              <a:t>befähigen,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proaktiv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für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ihre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digitale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Sicherheit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zu</a:t>
            </a:r>
            <a:r>
              <a:rPr sz="1100" spc="-4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sorgen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und</a:t>
            </a:r>
            <a:r>
              <a:rPr sz="1100" spc="-4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Risiken</a:t>
            </a:r>
            <a:r>
              <a:rPr sz="1100" spc="-4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im</a:t>
            </a:r>
            <a:r>
              <a:rPr sz="1100" spc="-4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digitalen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spc="-20" dirty="0">
                <a:latin typeface="Arial"/>
                <a:cs typeface="Arial"/>
              </a:rPr>
              <a:t>Raum </a:t>
            </a:r>
            <a:r>
              <a:rPr sz="1100" dirty="0">
                <a:latin typeface="Arial"/>
                <a:cs typeface="Arial"/>
              </a:rPr>
              <a:t>zu</a:t>
            </a:r>
            <a:r>
              <a:rPr sz="1100" spc="-1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minimieren.</a:t>
            </a:r>
            <a:endParaRPr sz="1100" dirty="0">
              <a:latin typeface="Arial"/>
              <a:cs typeface="Arial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6468871" y="9868915"/>
            <a:ext cx="110489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spc="-50" dirty="0">
                <a:latin typeface="Arial"/>
                <a:cs typeface="Arial"/>
              </a:rPr>
              <a:t>1</a:t>
            </a:r>
            <a:endParaRPr sz="12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-12"/>
            <a:ext cx="11430000" cy="6439535"/>
          </a:xfrm>
          <a:custGeom>
            <a:avLst/>
            <a:gdLst/>
            <a:ahLst/>
            <a:cxnLst/>
            <a:rect l="l" t="t" r="r" b="b"/>
            <a:pathLst>
              <a:path w="11430000" h="6439535">
                <a:moveTo>
                  <a:pt x="11430000" y="0"/>
                </a:moveTo>
                <a:lnTo>
                  <a:pt x="0" y="0"/>
                </a:lnTo>
                <a:lnTo>
                  <a:pt x="0" y="6438912"/>
                </a:lnTo>
                <a:lnTo>
                  <a:pt x="11430000" y="6438912"/>
                </a:lnTo>
                <a:lnTo>
                  <a:pt x="11430000" y="0"/>
                </a:lnTo>
                <a:close/>
              </a:path>
            </a:pathLst>
          </a:custGeom>
          <a:solidFill>
            <a:srgbClr val="FAFBF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587755" y="1760474"/>
            <a:ext cx="5484495" cy="1069340"/>
          </a:xfrm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2700" marR="5080">
              <a:lnSpc>
                <a:spcPts val="4200"/>
              </a:lnSpc>
              <a:spcBef>
                <a:spcPts val="15"/>
              </a:spcBef>
            </a:pPr>
            <a:r>
              <a:rPr spc="60" dirty="0"/>
              <a:t>Sicherheit</a:t>
            </a:r>
            <a:r>
              <a:rPr spc="65" dirty="0"/>
              <a:t> </a:t>
            </a:r>
            <a:r>
              <a:rPr spc="75" dirty="0"/>
              <a:t>und</a:t>
            </a:r>
            <a:r>
              <a:rPr spc="55" dirty="0"/>
              <a:t> Datenschutz in</a:t>
            </a:r>
            <a:r>
              <a:rPr spc="50" dirty="0"/>
              <a:t> </a:t>
            </a:r>
            <a:r>
              <a:rPr spc="60" dirty="0"/>
              <a:t>der</a:t>
            </a:r>
            <a:r>
              <a:rPr spc="45" dirty="0"/>
              <a:t> </a:t>
            </a:r>
            <a:r>
              <a:rPr spc="60" dirty="0"/>
              <a:t>digitalen</a:t>
            </a:r>
            <a:r>
              <a:rPr spc="45" dirty="0"/>
              <a:t> </a:t>
            </a:r>
            <a:r>
              <a:rPr spc="50" dirty="0"/>
              <a:t>Welt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587413" y="3043644"/>
            <a:ext cx="5828030" cy="158115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135890">
              <a:lnSpc>
                <a:spcPct val="131500"/>
              </a:lnSpc>
              <a:spcBef>
                <a:spcPts val="100"/>
              </a:spcBef>
            </a:pP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Willkommen</a:t>
            </a:r>
            <a:r>
              <a:rPr sz="1350" spc="-7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zu</a:t>
            </a:r>
            <a:r>
              <a:rPr sz="1350" spc="-7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dieser</a:t>
            </a:r>
            <a:r>
              <a:rPr sz="1350" spc="-8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Schulung</a:t>
            </a:r>
            <a:r>
              <a:rPr sz="1350" spc="-7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für</a:t>
            </a:r>
            <a:r>
              <a:rPr sz="1350" spc="-7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Lehrende</a:t>
            </a:r>
            <a:r>
              <a:rPr sz="1350" spc="-7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in</a:t>
            </a:r>
            <a:r>
              <a:rPr sz="1350" spc="-7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der</a:t>
            </a:r>
            <a:r>
              <a:rPr sz="1350" spc="-7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Pflege.</a:t>
            </a:r>
            <a:r>
              <a:rPr sz="1350" spc="-8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In</a:t>
            </a:r>
            <a:r>
              <a:rPr sz="1350" spc="-7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der</a:t>
            </a:r>
            <a:r>
              <a:rPr sz="1350" spc="-8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Schulung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sollen</a:t>
            </a:r>
            <a:r>
              <a:rPr sz="1350" spc="-6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Sie</a:t>
            </a:r>
            <a:r>
              <a:rPr sz="1350" spc="-6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sich</a:t>
            </a:r>
            <a:r>
              <a:rPr sz="1350" spc="-6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mit</a:t>
            </a:r>
            <a:r>
              <a:rPr sz="1350" spc="-5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den</a:t>
            </a:r>
            <a:r>
              <a:rPr sz="1350" spc="-5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Grundlagen</a:t>
            </a:r>
            <a:r>
              <a:rPr sz="1350" spc="-6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der</a:t>
            </a:r>
            <a:r>
              <a:rPr sz="1350" spc="-6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digitalen</a:t>
            </a:r>
            <a:r>
              <a:rPr sz="1350" spc="-5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Sicherheit</a:t>
            </a:r>
            <a:r>
              <a:rPr sz="1350" spc="-5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und</a:t>
            </a:r>
            <a:r>
              <a:rPr sz="1350" spc="-6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25" dirty="0">
                <a:solidFill>
                  <a:srgbClr val="141F3E"/>
                </a:solidFill>
                <a:latin typeface="Trebuchet MS"/>
                <a:cs typeface="Trebuchet MS"/>
              </a:rPr>
              <a:t>des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Datenschutzes</a:t>
            </a:r>
            <a:r>
              <a:rPr sz="1350" spc="-8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auseinandersetzen.</a:t>
            </a:r>
            <a:endParaRPr sz="1350">
              <a:latin typeface="Trebuchet MS"/>
              <a:cs typeface="Trebuchet MS"/>
            </a:endParaRPr>
          </a:p>
          <a:p>
            <a:pPr marL="12700" marR="5080">
              <a:lnSpc>
                <a:spcPct val="133700"/>
              </a:lnSpc>
              <a:spcBef>
                <a:spcPts val="1520"/>
              </a:spcBef>
            </a:pP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Ziel</a:t>
            </a:r>
            <a:r>
              <a:rPr sz="1350" spc="-8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ist</a:t>
            </a:r>
            <a:r>
              <a:rPr sz="1350" spc="-8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es,</a:t>
            </a:r>
            <a:r>
              <a:rPr sz="1350" spc="-7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Ihr</a:t>
            </a:r>
            <a:r>
              <a:rPr sz="1350" spc="-8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Bewusstsein</a:t>
            </a:r>
            <a:r>
              <a:rPr sz="1350" spc="-7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für</a:t>
            </a:r>
            <a:r>
              <a:rPr sz="1350" spc="-8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potenzielle</a:t>
            </a:r>
            <a:r>
              <a:rPr sz="1350" spc="-7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Risiken</a:t>
            </a:r>
            <a:r>
              <a:rPr sz="1350" spc="-8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zu</a:t>
            </a:r>
            <a:r>
              <a:rPr sz="1350" spc="-7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schärfen</a:t>
            </a:r>
            <a:r>
              <a:rPr sz="1350" spc="-8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und</a:t>
            </a:r>
            <a:r>
              <a:rPr sz="1350" spc="-8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praktische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Schutzmaßnahmen</a:t>
            </a:r>
            <a:r>
              <a:rPr sz="1350" spc="-5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zu</a:t>
            </a:r>
            <a:r>
              <a:rPr sz="1350" spc="-4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vermitteln.</a:t>
            </a:r>
            <a:endParaRPr sz="1350">
              <a:latin typeface="Trebuchet MS"/>
              <a:cs typeface="Trebuchet MS"/>
            </a:endParaRPr>
          </a:p>
        </p:txBody>
      </p:sp>
      <p:grpSp>
        <p:nvGrpSpPr>
          <p:cNvPr id="5" name="object 5"/>
          <p:cNvGrpSpPr/>
          <p:nvPr/>
        </p:nvGrpSpPr>
        <p:grpSpPr>
          <a:xfrm>
            <a:off x="7143750" y="0"/>
            <a:ext cx="4286250" cy="6438900"/>
            <a:chOff x="7143750" y="0"/>
            <a:chExt cx="4286250" cy="6438900"/>
          </a:xfrm>
        </p:grpSpPr>
        <p:pic>
          <p:nvPicPr>
            <p:cNvPr id="6" name="object 6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7143750" y="0"/>
              <a:ext cx="4286249" cy="6438644"/>
            </a:xfrm>
            <a:prstGeom prst="rect">
              <a:avLst/>
            </a:prstGeom>
          </p:spPr>
        </p:pic>
        <p:pic>
          <p:nvPicPr>
            <p:cNvPr id="7" name="object 7">
              <a:hlinkClick r:id="rId3"/>
            </p:cNvPr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9580245" y="5925820"/>
              <a:ext cx="1754492" cy="419099"/>
            </a:xfrm>
            <a:prstGeom prst="rect">
              <a:avLst/>
            </a:prstGeom>
          </p:spPr>
        </p:pic>
      </p:grpSp>
      <p:sp>
        <p:nvSpPr>
          <p:cNvPr id="8" name="object 8"/>
          <p:cNvSpPr txBox="1"/>
          <p:nvPr/>
        </p:nvSpPr>
        <p:spPr>
          <a:xfrm>
            <a:off x="561454" y="5161572"/>
            <a:ext cx="5575935" cy="6350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1000" dirty="0">
                <a:solidFill>
                  <a:srgbClr val="141F3E"/>
                </a:solidFill>
                <a:latin typeface="Trebuchet MS"/>
                <a:cs typeface="Trebuchet MS"/>
              </a:rPr>
              <a:t>Dieses</a:t>
            </a:r>
            <a:r>
              <a:rPr sz="1000" spc="-3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000" dirty="0">
                <a:solidFill>
                  <a:srgbClr val="141F3E"/>
                </a:solidFill>
                <a:latin typeface="Trebuchet MS"/>
                <a:cs typeface="Trebuchet MS"/>
              </a:rPr>
              <a:t>Werk</a:t>
            </a:r>
            <a:r>
              <a:rPr sz="1000" spc="-3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000" dirty="0">
                <a:solidFill>
                  <a:srgbClr val="141F3E"/>
                </a:solidFill>
                <a:latin typeface="Trebuchet MS"/>
                <a:cs typeface="Trebuchet MS"/>
              </a:rPr>
              <a:t>(Texte,</a:t>
            </a:r>
            <a:r>
              <a:rPr sz="1000" spc="-3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000" spc="-10" dirty="0">
                <a:solidFill>
                  <a:srgbClr val="141F3E"/>
                </a:solidFill>
                <a:latin typeface="Trebuchet MS"/>
                <a:cs typeface="Trebuchet MS"/>
              </a:rPr>
              <a:t>Grafiken,</a:t>
            </a:r>
            <a:r>
              <a:rPr sz="1000" spc="-3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000" spc="-10" dirty="0">
                <a:solidFill>
                  <a:srgbClr val="141F3E"/>
                </a:solidFill>
                <a:latin typeface="Trebuchet MS"/>
                <a:cs typeface="Trebuchet MS"/>
              </a:rPr>
              <a:t>Inhalte)</a:t>
            </a:r>
            <a:r>
              <a:rPr sz="1000" spc="-3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000" dirty="0">
                <a:solidFill>
                  <a:srgbClr val="141F3E"/>
                </a:solidFill>
                <a:latin typeface="Trebuchet MS"/>
                <a:cs typeface="Trebuchet MS"/>
              </a:rPr>
              <a:t>wurde</a:t>
            </a:r>
            <a:r>
              <a:rPr sz="1000" spc="-3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000" dirty="0">
                <a:solidFill>
                  <a:srgbClr val="141F3E"/>
                </a:solidFill>
                <a:latin typeface="Trebuchet MS"/>
                <a:cs typeface="Trebuchet MS"/>
              </a:rPr>
              <a:t>von</a:t>
            </a:r>
            <a:r>
              <a:rPr sz="1000" spc="-3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000" dirty="0">
                <a:solidFill>
                  <a:srgbClr val="141F3E"/>
                </a:solidFill>
                <a:latin typeface="Trebuchet MS"/>
                <a:cs typeface="Trebuchet MS"/>
              </a:rPr>
              <a:t>Laura</a:t>
            </a:r>
            <a:r>
              <a:rPr sz="1000" spc="-3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000" dirty="0">
                <a:solidFill>
                  <a:srgbClr val="141F3E"/>
                </a:solidFill>
                <a:latin typeface="Trebuchet MS"/>
                <a:cs typeface="Trebuchet MS"/>
              </a:rPr>
              <a:t>Hinsche</a:t>
            </a:r>
            <a:r>
              <a:rPr sz="1000" spc="-3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000" dirty="0">
                <a:solidFill>
                  <a:srgbClr val="141F3E"/>
                </a:solidFill>
                <a:latin typeface="Trebuchet MS"/>
                <a:cs typeface="Trebuchet MS"/>
              </a:rPr>
              <a:t>und</a:t>
            </a:r>
            <a:r>
              <a:rPr sz="1000" spc="-3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000" dirty="0">
                <a:solidFill>
                  <a:srgbClr val="141F3E"/>
                </a:solidFill>
                <a:latin typeface="Trebuchet MS"/>
                <a:cs typeface="Trebuchet MS"/>
              </a:rPr>
              <a:t>TIm</a:t>
            </a:r>
            <a:r>
              <a:rPr sz="1000" spc="-3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000" spc="-10" dirty="0">
                <a:solidFill>
                  <a:srgbClr val="141F3E"/>
                </a:solidFill>
                <a:latin typeface="Trebuchet MS"/>
                <a:cs typeface="Trebuchet MS"/>
              </a:rPr>
              <a:t>Tischendorf</a:t>
            </a:r>
            <a:r>
              <a:rPr sz="1000" spc="-3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000" dirty="0">
                <a:solidFill>
                  <a:srgbClr val="141F3E"/>
                </a:solidFill>
                <a:latin typeface="Trebuchet MS"/>
                <a:cs typeface="Trebuchet MS"/>
              </a:rPr>
              <a:t>erstellt</a:t>
            </a:r>
            <a:r>
              <a:rPr sz="1000" spc="-3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000" spc="-25" dirty="0">
                <a:solidFill>
                  <a:srgbClr val="141F3E"/>
                </a:solidFill>
                <a:latin typeface="Trebuchet MS"/>
                <a:cs typeface="Trebuchet MS"/>
              </a:rPr>
              <a:t>und </a:t>
            </a:r>
            <a:r>
              <a:rPr sz="1000" dirty="0">
                <a:solidFill>
                  <a:srgbClr val="141F3E"/>
                </a:solidFill>
                <a:latin typeface="Trebuchet MS"/>
                <a:cs typeface="Trebuchet MS"/>
              </a:rPr>
              <a:t>steht</a:t>
            </a:r>
            <a:r>
              <a:rPr sz="1000" spc="-2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000" dirty="0">
                <a:solidFill>
                  <a:srgbClr val="141F3E"/>
                </a:solidFill>
                <a:latin typeface="Trebuchet MS"/>
                <a:cs typeface="Trebuchet MS"/>
              </a:rPr>
              <a:t>unter</a:t>
            </a:r>
            <a:r>
              <a:rPr sz="1000" spc="-2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000" dirty="0">
                <a:solidFill>
                  <a:srgbClr val="141F3E"/>
                </a:solidFill>
                <a:latin typeface="Trebuchet MS"/>
                <a:cs typeface="Trebuchet MS"/>
              </a:rPr>
              <a:t>der</a:t>
            </a:r>
            <a:r>
              <a:rPr sz="1000" spc="-2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000" dirty="0">
                <a:solidFill>
                  <a:srgbClr val="141F3E"/>
                </a:solidFill>
                <a:latin typeface="Trebuchet MS"/>
                <a:cs typeface="Trebuchet MS"/>
              </a:rPr>
              <a:t>Lizenz</a:t>
            </a:r>
            <a:r>
              <a:rPr sz="1000" spc="-2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000" spc="-10" dirty="0">
                <a:solidFill>
                  <a:srgbClr val="141F3E"/>
                </a:solidFill>
                <a:latin typeface="Trebuchet MS"/>
                <a:cs typeface="Trebuchet MS"/>
              </a:rPr>
              <a:t>Creative</a:t>
            </a:r>
            <a:r>
              <a:rPr sz="1000" spc="-2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000" dirty="0">
                <a:solidFill>
                  <a:srgbClr val="141F3E"/>
                </a:solidFill>
                <a:latin typeface="Trebuchet MS"/>
                <a:cs typeface="Trebuchet MS"/>
              </a:rPr>
              <a:t>Commons</a:t>
            </a:r>
            <a:r>
              <a:rPr sz="1000" spc="-2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000" spc="-10" dirty="0">
                <a:solidFill>
                  <a:srgbClr val="141F3E"/>
                </a:solidFill>
                <a:latin typeface="Trebuchet MS"/>
                <a:cs typeface="Trebuchet MS"/>
              </a:rPr>
              <a:t>Namensnennung</a:t>
            </a:r>
            <a:r>
              <a:rPr sz="1000" spc="-2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000" dirty="0">
                <a:solidFill>
                  <a:srgbClr val="141F3E"/>
                </a:solidFill>
                <a:latin typeface="Trebuchet MS"/>
                <a:cs typeface="Trebuchet MS"/>
              </a:rPr>
              <a:t>4.0</a:t>
            </a:r>
            <a:r>
              <a:rPr sz="1000" spc="-2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000" spc="-10" dirty="0">
                <a:solidFill>
                  <a:srgbClr val="141F3E"/>
                </a:solidFill>
                <a:latin typeface="Trebuchet MS"/>
                <a:cs typeface="Trebuchet MS"/>
              </a:rPr>
              <a:t>International</a:t>
            </a:r>
            <a:r>
              <a:rPr sz="1000" spc="-2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000" dirty="0">
                <a:solidFill>
                  <a:srgbClr val="141F3E"/>
                </a:solidFill>
                <a:latin typeface="Trebuchet MS"/>
                <a:cs typeface="Trebuchet MS"/>
              </a:rPr>
              <a:t>(CC</a:t>
            </a:r>
            <a:r>
              <a:rPr sz="1000" spc="-2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000" dirty="0">
                <a:solidFill>
                  <a:srgbClr val="141F3E"/>
                </a:solidFill>
                <a:latin typeface="Trebuchet MS"/>
                <a:cs typeface="Trebuchet MS"/>
              </a:rPr>
              <a:t>BY</a:t>
            </a:r>
            <a:r>
              <a:rPr sz="1000" spc="-2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000" spc="-10" dirty="0">
                <a:solidFill>
                  <a:srgbClr val="141F3E"/>
                </a:solidFill>
                <a:latin typeface="Trebuchet MS"/>
                <a:cs typeface="Trebuchet MS"/>
              </a:rPr>
              <a:t>4.0).</a:t>
            </a:r>
            <a:endParaRPr sz="1000">
              <a:latin typeface="Trebuchet MS"/>
              <a:cs typeface="Trebuchet MS"/>
            </a:endParaRPr>
          </a:p>
          <a:p>
            <a:pPr marL="12700" marR="2017395">
              <a:lnSpc>
                <a:spcPct val="100000"/>
              </a:lnSpc>
            </a:pPr>
            <a:r>
              <a:rPr sz="1000" dirty="0">
                <a:solidFill>
                  <a:srgbClr val="141F3E"/>
                </a:solidFill>
                <a:latin typeface="Trebuchet MS"/>
                <a:cs typeface="Trebuchet MS"/>
              </a:rPr>
              <a:t>Erstellt</a:t>
            </a:r>
            <a:r>
              <a:rPr sz="1000" spc="-3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000" dirty="0">
                <a:solidFill>
                  <a:srgbClr val="141F3E"/>
                </a:solidFill>
                <a:latin typeface="Trebuchet MS"/>
                <a:cs typeface="Trebuchet MS"/>
              </a:rPr>
              <a:t>mit</a:t>
            </a:r>
            <a:r>
              <a:rPr sz="1000" spc="-3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000" spc="-10" dirty="0">
                <a:solidFill>
                  <a:srgbClr val="141F3E"/>
                </a:solidFill>
                <a:latin typeface="Trebuchet MS"/>
                <a:cs typeface="Trebuchet MS"/>
              </a:rPr>
              <a:t>Unterstützung</a:t>
            </a:r>
            <a:r>
              <a:rPr sz="1000" spc="-3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000" dirty="0">
                <a:solidFill>
                  <a:srgbClr val="141F3E"/>
                </a:solidFill>
                <a:latin typeface="Trebuchet MS"/>
                <a:cs typeface="Trebuchet MS"/>
              </a:rPr>
              <a:t>von</a:t>
            </a:r>
            <a:r>
              <a:rPr sz="1000" spc="-3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000" dirty="0">
                <a:solidFill>
                  <a:srgbClr val="141F3E"/>
                </a:solidFill>
                <a:latin typeface="Trebuchet MS"/>
                <a:cs typeface="Trebuchet MS"/>
              </a:rPr>
              <a:t>Gamma</a:t>
            </a:r>
            <a:r>
              <a:rPr sz="1000" spc="-3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000" spc="-10" dirty="0">
                <a:solidFill>
                  <a:srgbClr val="141F3E"/>
                </a:solidFill>
                <a:latin typeface="Trebuchet MS"/>
                <a:cs typeface="Trebuchet MS"/>
              </a:rPr>
              <a:t>(gamma.app). Lizenzdetails:</a:t>
            </a:r>
            <a:r>
              <a:rPr sz="1000" spc="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000" spc="-10" dirty="0">
                <a:solidFill>
                  <a:srgbClr val="141F3E"/>
                </a:solidFill>
                <a:latin typeface="Trebuchet MS"/>
                <a:cs typeface="Trebuchet MS"/>
              </a:rPr>
              <a:t>https://creativecommons.org/licenses/by/4.0/</a:t>
            </a:r>
            <a:endParaRPr sz="1000">
              <a:latin typeface="Trebuchet MS"/>
              <a:cs typeface="Trebuchet MS"/>
            </a:endParaRP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-12"/>
            <a:ext cx="11430000" cy="6439535"/>
          </a:xfrm>
          <a:custGeom>
            <a:avLst/>
            <a:gdLst/>
            <a:ahLst/>
            <a:cxnLst/>
            <a:rect l="l" t="t" r="r" b="b"/>
            <a:pathLst>
              <a:path w="11430000" h="6439535">
                <a:moveTo>
                  <a:pt x="11430000" y="0"/>
                </a:moveTo>
                <a:lnTo>
                  <a:pt x="0" y="0"/>
                </a:lnTo>
                <a:lnTo>
                  <a:pt x="0" y="6438912"/>
                </a:lnTo>
                <a:lnTo>
                  <a:pt x="11430000" y="6438912"/>
                </a:lnTo>
                <a:lnTo>
                  <a:pt x="11430000" y="0"/>
                </a:lnTo>
                <a:close/>
              </a:path>
            </a:pathLst>
          </a:custGeom>
          <a:solidFill>
            <a:srgbClr val="FAFBFD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3" name="object 3">
            <a:hlinkClick r:id="rId2"/>
          </p:cNvPr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599440" y="3655695"/>
            <a:ext cx="1533522" cy="476247"/>
          </a:xfrm>
          <a:prstGeom prst="rect">
            <a:avLst/>
          </a:prstGeom>
        </p:spPr>
      </p:pic>
      <p:sp>
        <p:nvSpPr>
          <p:cNvPr id="4" name="object 4"/>
          <p:cNvSpPr txBox="1"/>
          <p:nvPr/>
        </p:nvSpPr>
        <p:spPr>
          <a:xfrm>
            <a:off x="758444" y="3766820"/>
            <a:ext cx="1226185" cy="2311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350" b="1" spc="-25" dirty="0">
                <a:solidFill>
                  <a:srgbClr val="FFFFFF"/>
                </a:solidFill>
                <a:latin typeface="Trebuchet MS"/>
                <a:cs typeface="Trebuchet MS"/>
                <a:hlinkClick r:id="rId2"/>
              </a:rPr>
              <a:t>Klicken</a:t>
            </a:r>
            <a:r>
              <a:rPr sz="1350" b="1" spc="-75" dirty="0">
                <a:solidFill>
                  <a:srgbClr val="FFFFFF"/>
                </a:solidFill>
                <a:latin typeface="Trebuchet MS"/>
                <a:cs typeface="Trebuchet MS"/>
                <a:hlinkClick r:id="rId2"/>
              </a:rPr>
              <a:t> </a:t>
            </a:r>
            <a:r>
              <a:rPr sz="1350" b="1" spc="-20" dirty="0">
                <a:solidFill>
                  <a:srgbClr val="FFFFFF"/>
                </a:solidFill>
                <a:latin typeface="Trebuchet MS"/>
                <a:cs typeface="Trebuchet MS"/>
                <a:hlinkClick r:id="rId2"/>
              </a:rPr>
              <a:t>Sie</a:t>
            </a:r>
            <a:r>
              <a:rPr sz="1350" b="1" spc="-70" dirty="0">
                <a:solidFill>
                  <a:srgbClr val="FFFFFF"/>
                </a:solidFill>
                <a:latin typeface="Trebuchet MS"/>
                <a:cs typeface="Trebuchet MS"/>
                <a:hlinkClick r:id="rId2"/>
              </a:rPr>
              <a:t> </a:t>
            </a:r>
            <a:r>
              <a:rPr sz="1350" b="1" spc="-20" dirty="0">
                <a:solidFill>
                  <a:srgbClr val="FFFFFF"/>
                </a:solidFill>
                <a:latin typeface="Trebuchet MS"/>
                <a:cs typeface="Trebuchet MS"/>
                <a:hlinkClick r:id="rId2"/>
              </a:rPr>
              <a:t>hier</a:t>
            </a:r>
            <a:endParaRPr sz="1350">
              <a:latin typeface="Trebuchet MS"/>
              <a:cs typeface="Trebuchet MS"/>
            </a:endParaRPr>
          </a:p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587755" y="2855468"/>
            <a:ext cx="6227445" cy="5359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70" dirty="0"/>
              <a:t>Grundlagen</a:t>
            </a:r>
            <a:r>
              <a:rPr spc="-75" dirty="0"/>
              <a:t> </a:t>
            </a:r>
            <a:r>
              <a:rPr spc="55" dirty="0"/>
              <a:t>digitaler</a:t>
            </a:r>
            <a:r>
              <a:rPr spc="-70" dirty="0"/>
              <a:t> </a:t>
            </a:r>
            <a:r>
              <a:rPr spc="40" dirty="0"/>
              <a:t>Sicherheit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1058672" y="4510532"/>
            <a:ext cx="2273935" cy="116268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50" dirty="0">
                <a:solidFill>
                  <a:srgbClr val="141F3E"/>
                </a:solidFill>
                <a:latin typeface="Palatino Linotype"/>
                <a:cs typeface="Palatino Linotype"/>
              </a:rPr>
              <a:t>Sichere</a:t>
            </a:r>
            <a:r>
              <a:rPr sz="1650" spc="-40" dirty="0">
                <a:solidFill>
                  <a:srgbClr val="141F3E"/>
                </a:solidFill>
                <a:latin typeface="Palatino Linotype"/>
                <a:cs typeface="Palatino Linotype"/>
              </a:rPr>
              <a:t> </a:t>
            </a:r>
            <a:r>
              <a:rPr sz="1650" spc="-10" dirty="0">
                <a:solidFill>
                  <a:srgbClr val="141F3E"/>
                </a:solidFill>
                <a:latin typeface="Palatino Linotype"/>
                <a:cs typeface="Palatino Linotype"/>
              </a:rPr>
              <a:t>Passwörter</a:t>
            </a:r>
            <a:endParaRPr sz="1650">
              <a:latin typeface="Palatino Linotype"/>
              <a:cs typeface="Palatino Linotype"/>
            </a:endParaRPr>
          </a:p>
          <a:p>
            <a:pPr marL="12700" marR="5080" indent="-635">
              <a:lnSpc>
                <a:spcPct val="135600"/>
              </a:lnSpc>
              <a:spcBef>
                <a:spcPts val="380"/>
              </a:spcBef>
            </a:pP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Komplexe</a:t>
            </a:r>
            <a:r>
              <a:rPr sz="1350" spc="-6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Kombinationen</a:t>
            </a:r>
            <a:r>
              <a:rPr sz="1350" spc="-5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25" dirty="0">
                <a:solidFill>
                  <a:srgbClr val="141F3E"/>
                </a:solidFill>
                <a:latin typeface="Trebuchet MS"/>
                <a:cs typeface="Trebuchet MS"/>
              </a:rPr>
              <a:t>aus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Buchstaben,</a:t>
            </a:r>
            <a:r>
              <a:rPr sz="1350" spc="-4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Zahlen</a:t>
            </a:r>
            <a:r>
              <a:rPr sz="1350" spc="-4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25" dirty="0">
                <a:solidFill>
                  <a:srgbClr val="141F3E"/>
                </a:solidFill>
                <a:latin typeface="Trebuchet MS"/>
                <a:cs typeface="Trebuchet MS"/>
              </a:rPr>
              <a:t>und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Sonderzeichen</a:t>
            </a:r>
            <a:r>
              <a:rPr sz="1350" spc="-7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verwenden.</a:t>
            </a:r>
            <a:endParaRPr sz="1350">
              <a:latin typeface="Trebuchet MS"/>
              <a:cs typeface="Trebuchet MS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4525771" y="4510532"/>
            <a:ext cx="2694305" cy="88391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50" spc="-10" dirty="0">
                <a:solidFill>
                  <a:srgbClr val="141F3E"/>
                </a:solidFill>
                <a:latin typeface="Palatino Linotype"/>
                <a:cs typeface="Palatino Linotype"/>
              </a:rPr>
              <a:t>Netzwerksicherheit</a:t>
            </a:r>
            <a:endParaRPr sz="1650">
              <a:latin typeface="Palatino Linotype"/>
              <a:cs typeface="Palatino Linotype"/>
            </a:endParaRPr>
          </a:p>
          <a:p>
            <a:pPr marL="12700" marR="5080">
              <a:lnSpc>
                <a:spcPct val="135600"/>
              </a:lnSpc>
              <a:spcBef>
                <a:spcPts val="380"/>
              </a:spcBef>
            </a:pP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Firewalls</a:t>
            </a:r>
            <a:r>
              <a:rPr sz="1350" spc="-2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und</a:t>
            </a:r>
            <a:r>
              <a:rPr sz="1350" spc="-3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VPNs</a:t>
            </a:r>
            <a:r>
              <a:rPr sz="1350" spc="-3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zum</a:t>
            </a:r>
            <a:r>
              <a:rPr sz="1350" spc="-2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Schutz</a:t>
            </a:r>
            <a:r>
              <a:rPr sz="1350" spc="-25" dirty="0">
                <a:solidFill>
                  <a:srgbClr val="141F3E"/>
                </a:solidFill>
                <a:latin typeface="Trebuchet MS"/>
                <a:cs typeface="Trebuchet MS"/>
              </a:rPr>
              <a:t> vor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unbefugtem</a:t>
            </a:r>
            <a:r>
              <a:rPr sz="1350" spc="-5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Zugriff</a:t>
            </a:r>
            <a:r>
              <a:rPr sz="1350" spc="-4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einsetzen.</a:t>
            </a:r>
            <a:endParaRPr sz="1350">
              <a:latin typeface="Trebuchet MS"/>
              <a:cs typeface="Trebuchet MS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7992871" y="4510532"/>
            <a:ext cx="2393315" cy="116268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50" spc="-25" dirty="0">
                <a:solidFill>
                  <a:srgbClr val="141F3E"/>
                </a:solidFill>
                <a:latin typeface="Palatino Linotype"/>
                <a:cs typeface="Palatino Linotype"/>
              </a:rPr>
              <a:t>Datenschutz</a:t>
            </a:r>
            <a:r>
              <a:rPr sz="1650" spc="-10" dirty="0">
                <a:solidFill>
                  <a:srgbClr val="141F3E"/>
                </a:solidFill>
                <a:latin typeface="Palatino Linotype"/>
                <a:cs typeface="Palatino Linotype"/>
              </a:rPr>
              <a:t>richtlinien</a:t>
            </a:r>
            <a:endParaRPr sz="1650" dirty="0">
              <a:latin typeface="Palatino Linotype"/>
              <a:cs typeface="Palatino Linotype"/>
            </a:endParaRPr>
          </a:p>
          <a:p>
            <a:pPr marL="12700" marR="5080">
              <a:lnSpc>
                <a:spcPct val="135600"/>
              </a:lnSpc>
              <a:spcBef>
                <a:spcPts val="380"/>
              </a:spcBef>
            </a:pP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Verstehen</a:t>
            </a:r>
            <a:r>
              <a:rPr sz="1350" spc="-4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und</a:t>
            </a:r>
            <a:r>
              <a:rPr sz="1350" spc="-4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Einhalten</a:t>
            </a:r>
            <a:r>
              <a:rPr sz="1350" spc="-4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25" dirty="0">
                <a:solidFill>
                  <a:srgbClr val="141F3E"/>
                </a:solidFill>
                <a:latin typeface="Trebuchet MS"/>
                <a:cs typeface="Trebuchet MS"/>
              </a:rPr>
              <a:t>von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Datenschutz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bestimmungen</a:t>
            </a:r>
            <a:r>
              <a:rPr sz="1350" spc="-5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25" dirty="0">
                <a:solidFill>
                  <a:srgbClr val="141F3E"/>
                </a:solidFill>
                <a:latin typeface="Trebuchet MS"/>
                <a:cs typeface="Trebuchet MS"/>
              </a:rPr>
              <a:t>im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digitalen</a:t>
            </a:r>
            <a:r>
              <a:rPr sz="1350" spc="-5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Umfeld.</a:t>
            </a:r>
            <a:endParaRPr sz="1350" dirty="0">
              <a:latin typeface="Trebuchet MS"/>
              <a:cs typeface="Trebuchet MS"/>
            </a:endParaRPr>
          </a:p>
        </p:txBody>
      </p:sp>
      <p:pic>
        <p:nvPicPr>
          <p:cNvPr id="9" name="object 9">
            <a:hlinkClick r:id="rId4"/>
          </p:cNvPr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9580246" y="5923965"/>
            <a:ext cx="1746528" cy="417193"/>
          </a:xfrm>
          <a:prstGeom prst="rect">
            <a:avLst/>
          </a:prstGeom>
        </p:spPr>
      </p:pic>
      <p:pic>
        <p:nvPicPr>
          <p:cNvPr id="10" name="object 10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0" y="0"/>
            <a:ext cx="11427967" cy="2142489"/>
          </a:xfrm>
          <a:prstGeom prst="rect">
            <a:avLst/>
          </a:prstGeom>
        </p:spPr>
      </p:pic>
      <p:sp>
        <p:nvSpPr>
          <p:cNvPr id="11" name="object 11"/>
          <p:cNvSpPr/>
          <p:nvPr/>
        </p:nvSpPr>
        <p:spPr>
          <a:xfrm>
            <a:off x="600078" y="4512834"/>
            <a:ext cx="304800" cy="304800"/>
          </a:xfrm>
          <a:custGeom>
            <a:avLst/>
            <a:gdLst/>
            <a:ahLst/>
            <a:cxnLst/>
            <a:rect l="l" t="t" r="r" b="b"/>
            <a:pathLst>
              <a:path w="304800" h="304800">
                <a:moveTo>
                  <a:pt x="286207" y="0"/>
                </a:moveTo>
                <a:lnTo>
                  <a:pt x="18580" y="0"/>
                </a:lnTo>
                <a:lnTo>
                  <a:pt x="15849" y="546"/>
                </a:lnTo>
                <a:lnTo>
                  <a:pt x="0" y="18592"/>
                </a:lnTo>
                <a:lnTo>
                  <a:pt x="0" y="286207"/>
                </a:lnTo>
                <a:lnTo>
                  <a:pt x="18580" y="304799"/>
                </a:lnTo>
                <a:lnTo>
                  <a:pt x="286207" y="304799"/>
                </a:lnTo>
                <a:lnTo>
                  <a:pt x="304800" y="286207"/>
                </a:lnTo>
                <a:lnTo>
                  <a:pt x="304800" y="18592"/>
                </a:lnTo>
                <a:lnTo>
                  <a:pt x="288937" y="546"/>
                </a:lnTo>
                <a:lnTo>
                  <a:pt x="286207" y="0"/>
                </a:lnTo>
                <a:close/>
              </a:path>
            </a:pathLst>
          </a:custGeom>
          <a:solidFill>
            <a:srgbClr val="E9EBF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4067175" y="4512834"/>
            <a:ext cx="304800" cy="304800"/>
          </a:xfrm>
          <a:custGeom>
            <a:avLst/>
            <a:gdLst/>
            <a:ahLst/>
            <a:cxnLst/>
            <a:rect l="l" t="t" r="r" b="b"/>
            <a:pathLst>
              <a:path w="304800" h="304800">
                <a:moveTo>
                  <a:pt x="286207" y="0"/>
                </a:moveTo>
                <a:lnTo>
                  <a:pt x="18592" y="0"/>
                </a:lnTo>
                <a:lnTo>
                  <a:pt x="15849" y="546"/>
                </a:lnTo>
                <a:lnTo>
                  <a:pt x="0" y="18592"/>
                </a:lnTo>
                <a:lnTo>
                  <a:pt x="0" y="286207"/>
                </a:lnTo>
                <a:lnTo>
                  <a:pt x="18592" y="304799"/>
                </a:lnTo>
                <a:lnTo>
                  <a:pt x="286207" y="304799"/>
                </a:lnTo>
                <a:lnTo>
                  <a:pt x="304800" y="286207"/>
                </a:lnTo>
                <a:lnTo>
                  <a:pt x="304800" y="18592"/>
                </a:lnTo>
                <a:lnTo>
                  <a:pt x="288950" y="546"/>
                </a:lnTo>
                <a:lnTo>
                  <a:pt x="286207" y="0"/>
                </a:lnTo>
                <a:close/>
              </a:path>
            </a:pathLst>
          </a:custGeom>
          <a:solidFill>
            <a:srgbClr val="E9EBF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7534275" y="4512812"/>
            <a:ext cx="304800" cy="304800"/>
          </a:xfrm>
          <a:custGeom>
            <a:avLst/>
            <a:gdLst/>
            <a:ahLst/>
            <a:cxnLst/>
            <a:rect l="l" t="t" r="r" b="b"/>
            <a:pathLst>
              <a:path w="304800" h="304800">
                <a:moveTo>
                  <a:pt x="286207" y="0"/>
                </a:moveTo>
                <a:lnTo>
                  <a:pt x="18592" y="0"/>
                </a:lnTo>
                <a:lnTo>
                  <a:pt x="15849" y="546"/>
                </a:lnTo>
                <a:lnTo>
                  <a:pt x="0" y="18592"/>
                </a:lnTo>
                <a:lnTo>
                  <a:pt x="0" y="286207"/>
                </a:lnTo>
                <a:lnTo>
                  <a:pt x="18592" y="304800"/>
                </a:lnTo>
                <a:lnTo>
                  <a:pt x="286207" y="304800"/>
                </a:lnTo>
                <a:lnTo>
                  <a:pt x="304799" y="286207"/>
                </a:lnTo>
                <a:lnTo>
                  <a:pt x="304799" y="18592"/>
                </a:lnTo>
                <a:lnTo>
                  <a:pt x="288950" y="546"/>
                </a:lnTo>
                <a:lnTo>
                  <a:pt x="286207" y="0"/>
                </a:lnTo>
                <a:close/>
              </a:path>
            </a:pathLst>
          </a:custGeom>
          <a:solidFill>
            <a:srgbClr val="E9EBF1"/>
          </a:solid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-12"/>
            <a:ext cx="11430000" cy="6439535"/>
          </a:xfrm>
          <a:custGeom>
            <a:avLst/>
            <a:gdLst/>
            <a:ahLst/>
            <a:cxnLst/>
            <a:rect l="l" t="t" r="r" b="b"/>
            <a:pathLst>
              <a:path w="11430000" h="6439535">
                <a:moveTo>
                  <a:pt x="11430000" y="0"/>
                </a:moveTo>
                <a:lnTo>
                  <a:pt x="0" y="0"/>
                </a:lnTo>
                <a:lnTo>
                  <a:pt x="0" y="6438912"/>
                </a:lnTo>
                <a:lnTo>
                  <a:pt x="11430000" y="6438912"/>
                </a:lnTo>
                <a:lnTo>
                  <a:pt x="11430000" y="0"/>
                </a:lnTo>
                <a:close/>
              </a:path>
            </a:pathLst>
          </a:custGeom>
          <a:solidFill>
            <a:srgbClr val="FAFBFD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3" name="object 3">
            <a:hlinkClick r:id="rId2"/>
          </p:cNvPr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9579612" y="5921375"/>
            <a:ext cx="1746527" cy="417194"/>
          </a:xfrm>
          <a:prstGeom prst="rect">
            <a:avLst/>
          </a:prstGeom>
        </p:spPr>
      </p:pic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66511" rIns="0" bIns="0" rtlCol="0">
            <a:spAutoFit/>
          </a:bodyPr>
          <a:lstStyle/>
          <a:p>
            <a:pPr marL="4299585" marR="5080">
              <a:lnSpc>
                <a:spcPct val="106900"/>
              </a:lnSpc>
              <a:spcBef>
                <a:spcPts val="95"/>
              </a:spcBef>
            </a:pPr>
            <a:r>
              <a:rPr spc="65" dirty="0"/>
              <a:t>Passwörter</a:t>
            </a:r>
            <a:r>
              <a:rPr spc="55" dirty="0"/>
              <a:t> </a:t>
            </a:r>
            <a:r>
              <a:rPr spc="50" dirty="0"/>
              <a:t>und </a:t>
            </a:r>
            <a:r>
              <a:rPr spc="40" dirty="0"/>
              <a:t>Zugriffssicherheit</a:t>
            </a:r>
          </a:p>
        </p:txBody>
      </p:sp>
      <p:sp>
        <p:nvSpPr>
          <p:cNvPr id="5" name="object 5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70" dirty="0"/>
              <a:t>Starke</a:t>
            </a:r>
            <a:r>
              <a:rPr spc="10" dirty="0"/>
              <a:t> </a:t>
            </a:r>
            <a:r>
              <a:rPr spc="75" dirty="0"/>
              <a:t>Passwörter</a:t>
            </a:r>
            <a:r>
              <a:rPr spc="15" dirty="0"/>
              <a:t> </a:t>
            </a:r>
            <a:r>
              <a:rPr spc="40" dirty="0"/>
              <a:t>erstellen</a:t>
            </a:r>
          </a:p>
          <a:p>
            <a:pPr marL="12700" marR="166370">
              <a:lnSpc>
                <a:spcPct val="134100"/>
              </a:lnSpc>
              <a:spcBef>
                <a:spcPts val="465"/>
              </a:spcBef>
            </a:pPr>
            <a:r>
              <a:rPr sz="1350" spc="-10" dirty="0">
                <a:latin typeface="Trebuchet MS"/>
                <a:cs typeface="Trebuchet MS"/>
              </a:rPr>
              <a:t>Erstellen</a:t>
            </a:r>
            <a:r>
              <a:rPr sz="1350" spc="-65" dirty="0">
                <a:latin typeface="Trebuchet MS"/>
                <a:cs typeface="Trebuchet MS"/>
              </a:rPr>
              <a:t> </a:t>
            </a:r>
            <a:r>
              <a:rPr sz="1350" dirty="0">
                <a:latin typeface="Trebuchet MS"/>
                <a:cs typeface="Trebuchet MS"/>
              </a:rPr>
              <a:t>Sie</a:t>
            </a:r>
            <a:r>
              <a:rPr sz="1350" spc="-65" dirty="0">
                <a:latin typeface="Trebuchet MS"/>
                <a:cs typeface="Trebuchet MS"/>
              </a:rPr>
              <a:t> </a:t>
            </a:r>
            <a:r>
              <a:rPr sz="1350" spc="-10" dirty="0">
                <a:latin typeface="Trebuchet MS"/>
                <a:cs typeface="Trebuchet MS"/>
              </a:rPr>
              <a:t>ein</a:t>
            </a:r>
            <a:r>
              <a:rPr sz="1350" spc="-75" dirty="0">
                <a:latin typeface="Trebuchet MS"/>
                <a:cs typeface="Trebuchet MS"/>
              </a:rPr>
              <a:t> </a:t>
            </a:r>
            <a:r>
              <a:rPr sz="1350" spc="-10" dirty="0">
                <a:latin typeface="Trebuchet MS"/>
                <a:cs typeface="Trebuchet MS"/>
              </a:rPr>
              <a:t>Passwort</a:t>
            </a:r>
            <a:r>
              <a:rPr sz="1350" spc="-65" dirty="0">
                <a:latin typeface="Trebuchet MS"/>
                <a:cs typeface="Trebuchet MS"/>
              </a:rPr>
              <a:t> </a:t>
            </a:r>
            <a:r>
              <a:rPr sz="1350" spc="-10" dirty="0">
                <a:latin typeface="Trebuchet MS"/>
                <a:cs typeface="Trebuchet MS"/>
              </a:rPr>
              <a:t>mit</a:t>
            </a:r>
            <a:r>
              <a:rPr sz="1350" spc="-70" dirty="0">
                <a:latin typeface="Trebuchet MS"/>
                <a:cs typeface="Trebuchet MS"/>
              </a:rPr>
              <a:t> </a:t>
            </a:r>
            <a:r>
              <a:rPr sz="1350" spc="-10" dirty="0">
                <a:latin typeface="Trebuchet MS"/>
                <a:cs typeface="Trebuchet MS"/>
              </a:rPr>
              <a:t>mindestens</a:t>
            </a:r>
            <a:r>
              <a:rPr sz="1350" spc="-70" dirty="0">
                <a:latin typeface="Trebuchet MS"/>
                <a:cs typeface="Trebuchet MS"/>
              </a:rPr>
              <a:t> </a:t>
            </a:r>
            <a:r>
              <a:rPr sz="1350" spc="-10" dirty="0">
                <a:latin typeface="Trebuchet MS"/>
                <a:cs typeface="Trebuchet MS"/>
              </a:rPr>
              <a:t>12</a:t>
            </a:r>
            <a:r>
              <a:rPr sz="1350" spc="-70" dirty="0">
                <a:latin typeface="Trebuchet MS"/>
                <a:cs typeface="Trebuchet MS"/>
              </a:rPr>
              <a:t> </a:t>
            </a:r>
            <a:r>
              <a:rPr sz="1350" spc="-10" dirty="0">
                <a:latin typeface="Trebuchet MS"/>
                <a:cs typeface="Trebuchet MS"/>
              </a:rPr>
              <a:t>Zeichen,</a:t>
            </a:r>
            <a:r>
              <a:rPr sz="1350" spc="-70" dirty="0">
                <a:latin typeface="Trebuchet MS"/>
                <a:cs typeface="Trebuchet MS"/>
              </a:rPr>
              <a:t> </a:t>
            </a:r>
            <a:r>
              <a:rPr sz="1350" spc="-10" dirty="0">
                <a:latin typeface="Trebuchet MS"/>
                <a:cs typeface="Trebuchet MS"/>
              </a:rPr>
              <a:t>Groß- </a:t>
            </a:r>
            <a:r>
              <a:rPr sz="1350" dirty="0">
                <a:latin typeface="Trebuchet MS"/>
                <a:cs typeface="Trebuchet MS"/>
              </a:rPr>
              <a:t>und</a:t>
            </a:r>
            <a:r>
              <a:rPr sz="1350" spc="-35" dirty="0">
                <a:latin typeface="Trebuchet MS"/>
                <a:cs typeface="Trebuchet MS"/>
              </a:rPr>
              <a:t> </a:t>
            </a:r>
            <a:r>
              <a:rPr sz="1350" dirty="0">
                <a:latin typeface="Trebuchet MS"/>
                <a:cs typeface="Trebuchet MS"/>
              </a:rPr>
              <a:t>Kleinbuchstaben,</a:t>
            </a:r>
            <a:r>
              <a:rPr sz="1350" spc="-30" dirty="0">
                <a:latin typeface="Trebuchet MS"/>
                <a:cs typeface="Trebuchet MS"/>
              </a:rPr>
              <a:t> </a:t>
            </a:r>
            <a:r>
              <a:rPr sz="1350" dirty="0">
                <a:latin typeface="Trebuchet MS"/>
                <a:cs typeface="Trebuchet MS"/>
              </a:rPr>
              <a:t>Zahlen</a:t>
            </a:r>
            <a:r>
              <a:rPr sz="1350" spc="-30" dirty="0">
                <a:latin typeface="Trebuchet MS"/>
                <a:cs typeface="Trebuchet MS"/>
              </a:rPr>
              <a:t> </a:t>
            </a:r>
            <a:r>
              <a:rPr sz="1350" dirty="0">
                <a:latin typeface="Trebuchet MS"/>
                <a:cs typeface="Trebuchet MS"/>
              </a:rPr>
              <a:t>und</a:t>
            </a:r>
            <a:r>
              <a:rPr sz="1350" spc="-30" dirty="0">
                <a:latin typeface="Trebuchet MS"/>
                <a:cs typeface="Trebuchet MS"/>
              </a:rPr>
              <a:t> </a:t>
            </a:r>
            <a:r>
              <a:rPr sz="1350" spc="-10" dirty="0">
                <a:latin typeface="Trebuchet MS"/>
                <a:cs typeface="Trebuchet MS"/>
              </a:rPr>
              <a:t>Sonderzeichen.</a:t>
            </a:r>
            <a:endParaRPr sz="1350" dirty="0">
              <a:latin typeface="Trebuchet MS"/>
              <a:cs typeface="Trebuchet MS"/>
            </a:endParaRPr>
          </a:p>
          <a:p>
            <a:pPr>
              <a:lnSpc>
                <a:spcPct val="100000"/>
              </a:lnSpc>
              <a:spcBef>
                <a:spcPts val="1530"/>
              </a:spcBef>
            </a:pPr>
            <a:endParaRPr sz="1350" dirty="0"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</a:pPr>
            <a:r>
              <a:rPr spc="80" dirty="0"/>
              <a:t>Passwortmanager</a:t>
            </a:r>
            <a:r>
              <a:rPr spc="60" dirty="0"/>
              <a:t> </a:t>
            </a:r>
            <a:r>
              <a:rPr spc="50" dirty="0"/>
              <a:t>nutzen</a:t>
            </a:r>
          </a:p>
          <a:p>
            <a:pPr marL="12700" marR="175895" indent="-635">
              <a:lnSpc>
                <a:spcPct val="134400"/>
              </a:lnSpc>
              <a:spcBef>
                <a:spcPts val="459"/>
              </a:spcBef>
            </a:pPr>
            <a:r>
              <a:rPr sz="1350" dirty="0">
                <a:latin typeface="Trebuchet MS"/>
                <a:cs typeface="Trebuchet MS"/>
              </a:rPr>
              <a:t>Testen</a:t>
            </a:r>
            <a:r>
              <a:rPr sz="1350" spc="-50" dirty="0">
                <a:latin typeface="Trebuchet MS"/>
                <a:cs typeface="Trebuchet MS"/>
              </a:rPr>
              <a:t> </a:t>
            </a:r>
            <a:r>
              <a:rPr sz="1350" spc="-10" dirty="0">
                <a:latin typeface="Trebuchet MS"/>
                <a:cs typeface="Trebuchet MS"/>
              </a:rPr>
              <a:t>Sie</a:t>
            </a:r>
            <a:r>
              <a:rPr sz="1350" spc="-75" dirty="0">
                <a:latin typeface="Trebuchet MS"/>
                <a:cs typeface="Trebuchet MS"/>
              </a:rPr>
              <a:t> </a:t>
            </a:r>
            <a:r>
              <a:rPr sz="1350" dirty="0">
                <a:latin typeface="Trebuchet MS"/>
                <a:cs typeface="Trebuchet MS"/>
              </a:rPr>
              <a:t>Tools</a:t>
            </a:r>
            <a:r>
              <a:rPr sz="1350" spc="-55" dirty="0">
                <a:latin typeface="Trebuchet MS"/>
                <a:cs typeface="Trebuchet MS"/>
              </a:rPr>
              <a:t> </a:t>
            </a:r>
            <a:r>
              <a:rPr sz="1350" dirty="0">
                <a:latin typeface="Trebuchet MS"/>
                <a:cs typeface="Trebuchet MS"/>
              </a:rPr>
              <a:t>zur</a:t>
            </a:r>
            <a:r>
              <a:rPr sz="1350" spc="-55" dirty="0">
                <a:latin typeface="Trebuchet MS"/>
                <a:cs typeface="Trebuchet MS"/>
              </a:rPr>
              <a:t> </a:t>
            </a:r>
            <a:r>
              <a:rPr sz="1350" spc="-10" dirty="0">
                <a:latin typeface="Trebuchet MS"/>
                <a:cs typeface="Trebuchet MS"/>
              </a:rPr>
              <a:t>Passworterstellung</a:t>
            </a:r>
            <a:r>
              <a:rPr sz="1350" spc="-50" dirty="0">
                <a:latin typeface="Trebuchet MS"/>
                <a:cs typeface="Trebuchet MS"/>
              </a:rPr>
              <a:t> </a:t>
            </a:r>
            <a:r>
              <a:rPr sz="1350" dirty="0">
                <a:latin typeface="Trebuchet MS"/>
                <a:cs typeface="Trebuchet MS"/>
              </a:rPr>
              <a:t>und</a:t>
            </a:r>
            <a:r>
              <a:rPr sz="1350" spc="-50" dirty="0">
                <a:latin typeface="Trebuchet MS"/>
                <a:cs typeface="Trebuchet MS"/>
              </a:rPr>
              <a:t> </a:t>
            </a:r>
            <a:r>
              <a:rPr sz="1350" spc="-10" dirty="0">
                <a:latin typeface="Trebuchet MS"/>
                <a:cs typeface="Trebuchet MS"/>
              </a:rPr>
              <a:t>vergleichen</a:t>
            </a:r>
            <a:r>
              <a:rPr sz="1350" spc="-50" dirty="0">
                <a:latin typeface="Trebuchet MS"/>
                <a:cs typeface="Trebuchet MS"/>
              </a:rPr>
              <a:t> </a:t>
            </a:r>
            <a:r>
              <a:rPr sz="1350" spc="-25" dirty="0">
                <a:latin typeface="Trebuchet MS"/>
                <a:cs typeface="Trebuchet MS"/>
              </a:rPr>
              <a:t>Sie </a:t>
            </a:r>
            <a:r>
              <a:rPr sz="1350" dirty="0">
                <a:latin typeface="Trebuchet MS"/>
                <a:cs typeface="Trebuchet MS"/>
              </a:rPr>
              <a:t>Ihre</a:t>
            </a:r>
            <a:r>
              <a:rPr sz="1350" spc="-20" dirty="0">
                <a:latin typeface="Trebuchet MS"/>
                <a:cs typeface="Trebuchet MS"/>
              </a:rPr>
              <a:t> </a:t>
            </a:r>
            <a:r>
              <a:rPr sz="1350" spc="-10" dirty="0">
                <a:latin typeface="Trebuchet MS"/>
                <a:cs typeface="Trebuchet MS"/>
              </a:rPr>
              <a:t>Ergebnisse.</a:t>
            </a:r>
            <a:endParaRPr sz="1350" dirty="0">
              <a:latin typeface="Trebuchet MS"/>
              <a:cs typeface="Trebuchet MS"/>
            </a:endParaRPr>
          </a:p>
          <a:p>
            <a:pPr>
              <a:lnSpc>
                <a:spcPct val="100000"/>
              </a:lnSpc>
            </a:pPr>
            <a:endParaRPr sz="1350" dirty="0">
              <a:latin typeface="Trebuchet MS"/>
              <a:cs typeface="Trebuchet MS"/>
            </a:endParaRPr>
          </a:p>
          <a:p>
            <a:pPr>
              <a:lnSpc>
                <a:spcPct val="100000"/>
              </a:lnSpc>
              <a:spcBef>
                <a:spcPts val="40"/>
              </a:spcBef>
            </a:pPr>
            <a:endParaRPr sz="1350" dirty="0"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</a:pPr>
            <a:r>
              <a:rPr spc="50" dirty="0"/>
              <a:t>Refle</a:t>
            </a:r>
            <a:r>
              <a:rPr lang="de-DE" spc="50" dirty="0"/>
              <a:t>x</a:t>
            </a:r>
            <a:r>
              <a:rPr spc="50" dirty="0"/>
              <a:t>ion</a:t>
            </a:r>
          </a:p>
          <a:p>
            <a:pPr marL="12700" marR="5080" indent="-635">
              <a:lnSpc>
                <a:spcPct val="134100"/>
              </a:lnSpc>
              <a:spcBef>
                <a:spcPts val="470"/>
              </a:spcBef>
            </a:pPr>
            <a:r>
              <a:rPr sz="1350" dirty="0">
                <a:latin typeface="Trebuchet MS"/>
                <a:cs typeface="Trebuchet MS"/>
              </a:rPr>
              <a:t>Wie</a:t>
            </a:r>
            <a:r>
              <a:rPr sz="1350" spc="-80" dirty="0">
                <a:latin typeface="Trebuchet MS"/>
                <a:cs typeface="Trebuchet MS"/>
              </a:rPr>
              <a:t> </a:t>
            </a:r>
            <a:r>
              <a:rPr sz="1350" dirty="0">
                <a:latin typeface="Trebuchet MS"/>
                <a:cs typeface="Trebuchet MS"/>
              </a:rPr>
              <a:t>sicher</a:t>
            </a:r>
            <a:r>
              <a:rPr sz="1350" spc="-85" dirty="0">
                <a:latin typeface="Trebuchet MS"/>
                <a:cs typeface="Trebuchet MS"/>
              </a:rPr>
              <a:t> </a:t>
            </a:r>
            <a:r>
              <a:rPr sz="1350" dirty="0">
                <a:latin typeface="Trebuchet MS"/>
                <a:cs typeface="Trebuchet MS"/>
              </a:rPr>
              <a:t>schätzen</a:t>
            </a:r>
            <a:r>
              <a:rPr sz="1350" spc="-75" dirty="0">
                <a:latin typeface="Trebuchet MS"/>
                <a:cs typeface="Trebuchet MS"/>
              </a:rPr>
              <a:t> </a:t>
            </a:r>
            <a:r>
              <a:rPr sz="1350" dirty="0">
                <a:latin typeface="Trebuchet MS"/>
                <a:cs typeface="Trebuchet MS"/>
              </a:rPr>
              <a:t>Sie</a:t>
            </a:r>
            <a:r>
              <a:rPr sz="1350" spc="-80" dirty="0">
                <a:latin typeface="Trebuchet MS"/>
                <a:cs typeface="Trebuchet MS"/>
              </a:rPr>
              <a:t> </a:t>
            </a:r>
            <a:r>
              <a:rPr sz="1350" dirty="0">
                <a:latin typeface="Trebuchet MS"/>
                <a:cs typeface="Trebuchet MS"/>
              </a:rPr>
              <a:t>Ihre</a:t>
            </a:r>
            <a:r>
              <a:rPr sz="1350" spc="-85" dirty="0">
                <a:latin typeface="Trebuchet MS"/>
                <a:cs typeface="Trebuchet MS"/>
              </a:rPr>
              <a:t> </a:t>
            </a:r>
            <a:r>
              <a:rPr sz="1350" spc="-10" dirty="0">
                <a:latin typeface="Trebuchet MS"/>
                <a:cs typeface="Trebuchet MS"/>
              </a:rPr>
              <a:t>Passwörter</a:t>
            </a:r>
            <a:r>
              <a:rPr sz="1350" spc="-80" dirty="0">
                <a:latin typeface="Trebuchet MS"/>
                <a:cs typeface="Trebuchet MS"/>
              </a:rPr>
              <a:t> </a:t>
            </a:r>
            <a:r>
              <a:rPr sz="1350" dirty="0">
                <a:latin typeface="Trebuchet MS"/>
                <a:cs typeface="Trebuchet MS"/>
              </a:rPr>
              <a:t>für</a:t>
            </a:r>
            <a:r>
              <a:rPr sz="1350" spc="-85" dirty="0">
                <a:latin typeface="Trebuchet MS"/>
                <a:cs typeface="Trebuchet MS"/>
              </a:rPr>
              <a:t> </a:t>
            </a:r>
            <a:r>
              <a:rPr sz="1350" dirty="0">
                <a:latin typeface="Trebuchet MS"/>
                <a:cs typeface="Trebuchet MS"/>
              </a:rPr>
              <a:t>Ihre</a:t>
            </a:r>
            <a:r>
              <a:rPr sz="1350" spc="-80" dirty="0">
                <a:latin typeface="Trebuchet MS"/>
                <a:cs typeface="Trebuchet MS"/>
              </a:rPr>
              <a:t> </a:t>
            </a:r>
            <a:r>
              <a:rPr sz="1350" spc="-10" dirty="0">
                <a:latin typeface="Trebuchet MS"/>
                <a:cs typeface="Trebuchet MS"/>
              </a:rPr>
              <a:t>Mailaccounts, </a:t>
            </a:r>
            <a:r>
              <a:rPr sz="1350" dirty="0">
                <a:latin typeface="Trebuchet MS"/>
                <a:cs typeface="Trebuchet MS"/>
              </a:rPr>
              <a:t>Apps</a:t>
            </a:r>
            <a:r>
              <a:rPr sz="1350" spc="-20" dirty="0">
                <a:latin typeface="Trebuchet MS"/>
                <a:cs typeface="Trebuchet MS"/>
              </a:rPr>
              <a:t> </a:t>
            </a:r>
            <a:r>
              <a:rPr sz="1350" dirty="0">
                <a:latin typeface="Trebuchet MS"/>
                <a:cs typeface="Trebuchet MS"/>
              </a:rPr>
              <a:t>und</a:t>
            </a:r>
            <a:r>
              <a:rPr sz="1350" spc="-25" dirty="0">
                <a:latin typeface="Trebuchet MS"/>
                <a:cs typeface="Trebuchet MS"/>
              </a:rPr>
              <a:t> </a:t>
            </a:r>
            <a:r>
              <a:rPr sz="1350" dirty="0">
                <a:latin typeface="Trebuchet MS"/>
                <a:cs typeface="Trebuchet MS"/>
              </a:rPr>
              <a:t>Handy</a:t>
            </a:r>
            <a:r>
              <a:rPr sz="1350" spc="-15" dirty="0">
                <a:latin typeface="Trebuchet MS"/>
                <a:cs typeface="Trebuchet MS"/>
              </a:rPr>
              <a:t> </a:t>
            </a:r>
            <a:r>
              <a:rPr sz="1350" spc="-20" dirty="0">
                <a:latin typeface="Trebuchet MS"/>
                <a:cs typeface="Trebuchet MS"/>
              </a:rPr>
              <a:t>ein?</a:t>
            </a:r>
            <a:endParaRPr sz="1350" dirty="0">
              <a:latin typeface="Trebuchet MS"/>
              <a:cs typeface="Trebuchet MS"/>
            </a:endParaRPr>
          </a:p>
        </p:txBody>
      </p:sp>
      <p:pic>
        <p:nvPicPr>
          <p:cNvPr id="6" name="object 6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4285996" cy="6438264"/>
          </a:xfrm>
          <a:prstGeom prst="rect">
            <a:avLst/>
          </a:prstGeom>
        </p:spPr>
      </p:pic>
      <p:grpSp>
        <p:nvGrpSpPr>
          <p:cNvPr id="7" name="object 7"/>
          <p:cNvGrpSpPr/>
          <p:nvPr/>
        </p:nvGrpSpPr>
        <p:grpSpPr>
          <a:xfrm>
            <a:off x="4886325" y="1989203"/>
            <a:ext cx="857250" cy="3785870"/>
            <a:chOff x="4886325" y="1989203"/>
            <a:chExt cx="857250" cy="3785870"/>
          </a:xfrm>
        </p:grpSpPr>
        <p:sp>
          <p:nvSpPr>
            <p:cNvPr id="8" name="object 8"/>
            <p:cNvSpPr/>
            <p:nvPr/>
          </p:nvSpPr>
          <p:spPr>
            <a:xfrm>
              <a:off x="4886325" y="1989213"/>
              <a:ext cx="857250" cy="3785870"/>
            </a:xfrm>
            <a:custGeom>
              <a:avLst/>
              <a:gdLst/>
              <a:ahLst/>
              <a:cxnLst/>
              <a:rect l="l" t="t" r="r" b="b"/>
              <a:pathLst>
                <a:path w="857250" h="3785870">
                  <a:moveTo>
                    <a:pt x="857250" y="2523693"/>
                  </a:moveTo>
                  <a:lnTo>
                    <a:pt x="428625" y="2695117"/>
                  </a:lnTo>
                  <a:lnTo>
                    <a:pt x="0" y="2523693"/>
                  </a:lnTo>
                  <a:lnTo>
                    <a:pt x="0" y="3614280"/>
                  </a:lnTo>
                  <a:lnTo>
                    <a:pt x="428625" y="3785692"/>
                  </a:lnTo>
                  <a:lnTo>
                    <a:pt x="857250" y="3614280"/>
                  </a:lnTo>
                  <a:lnTo>
                    <a:pt x="857250" y="2523693"/>
                  </a:lnTo>
                  <a:close/>
                </a:path>
                <a:path w="857250" h="3785870">
                  <a:moveTo>
                    <a:pt x="857250" y="1257096"/>
                  </a:moveTo>
                  <a:lnTo>
                    <a:pt x="428625" y="1428521"/>
                  </a:lnTo>
                  <a:lnTo>
                    <a:pt x="0" y="1257096"/>
                  </a:lnTo>
                  <a:lnTo>
                    <a:pt x="0" y="2347671"/>
                  </a:lnTo>
                  <a:lnTo>
                    <a:pt x="428625" y="2519083"/>
                  </a:lnTo>
                  <a:lnTo>
                    <a:pt x="857250" y="2347671"/>
                  </a:lnTo>
                  <a:lnTo>
                    <a:pt x="857250" y="1257096"/>
                  </a:lnTo>
                  <a:close/>
                </a:path>
                <a:path w="857250" h="3785870">
                  <a:moveTo>
                    <a:pt x="857250" y="0"/>
                  </a:moveTo>
                  <a:lnTo>
                    <a:pt x="428625" y="171424"/>
                  </a:lnTo>
                  <a:lnTo>
                    <a:pt x="0" y="0"/>
                  </a:lnTo>
                  <a:lnTo>
                    <a:pt x="0" y="1090587"/>
                  </a:lnTo>
                  <a:lnTo>
                    <a:pt x="428625" y="1261999"/>
                  </a:lnTo>
                  <a:lnTo>
                    <a:pt x="857250" y="1090587"/>
                  </a:lnTo>
                  <a:lnTo>
                    <a:pt x="857250" y="0"/>
                  </a:lnTo>
                  <a:close/>
                </a:path>
              </a:pathLst>
            </a:custGeom>
            <a:solidFill>
              <a:srgbClr val="E9EBF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9" name="object 9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5275546" y="2549104"/>
              <a:ext cx="81064" cy="176796"/>
            </a:xfrm>
            <a:prstGeom prst="rect">
              <a:avLst/>
            </a:prstGeom>
          </p:spPr>
        </p:pic>
        <p:pic>
          <p:nvPicPr>
            <p:cNvPr id="10" name="object 10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5248714" y="3808255"/>
              <a:ext cx="125526" cy="175196"/>
            </a:xfrm>
            <a:prstGeom prst="rect">
              <a:avLst/>
            </a:prstGeom>
          </p:spPr>
        </p:pic>
        <p:pic>
          <p:nvPicPr>
            <p:cNvPr id="11" name="object 11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5250649" y="5074470"/>
              <a:ext cx="123748" cy="179285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-12"/>
            <a:ext cx="11430000" cy="6439535"/>
          </a:xfrm>
          <a:custGeom>
            <a:avLst/>
            <a:gdLst/>
            <a:ahLst/>
            <a:cxnLst/>
            <a:rect l="l" t="t" r="r" b="b"/>
            <a:pathLst>
              <a:path w="11430000" h="6439535">
                <a:moveTo>
                  <a:pt x="11430000" y="0"/>
                </a:moveTo>
                <a:lnTo>
                  <a:pt x="0" y="0"/>
                </a:lnTo>
                <a:lnTo>
                  <a:pt x="0" y="6438912"/>
                </a:lnTo>
                <a:lnTo>
                  <a:pt x="11430000" y="6438912"/>
                </a:lnTo>
                <a:lnTo>
                  <a:pt x="11430000" y="0"/>
                </a:lnTo>
                <a:close/>
              </a:path>
            </a:pathLst>
          </a:custGeom>
          <a:solidFill>
            <a:srgbClr val="FAFBFD">
              <a:alpha val="850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3" name="object 3">
            <a:hlinkClick r:id="rId2"/>
          </p:cNvPr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799589" y="2312671"/>
            <a:ext cx="1533522" cy="466723"/>
          </a:xfrm>
          <a:prstGeom prst="rect">
            <a:avLst/>
          </a:prstGeom>
        </p:spPr>
      </p:pic>
      <p:sp>
        <p:nvSpPr>
          <p:cNvPr id="4" name="object 4"/>
          <p:cNvSpPr txBox="1"/>
          <p:nvPr/>
        </p:nvSpPr>
        <p:spPr>
          <a:xfrm>
            <a:off x="1958594" y="2414270"/>
            <a:ext cx="1226185" cy="2311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350" b="1" spc="-25" dirty="0">
                <a:solidFill>
                  <a:srgbClr val="FFFFFF"/>
                </a:solidFill>
                <a:latin typeface="Trebuchet MS"/>
                <a:cs typeface="Trebuchet MS"/>
                <a:hlinkClick r:id="rId2"/>
              </a:rPr>
              <a:t>Klicken</a:t>
            </a:r>
            <a:r>
              <a:rPr sz="1350" b="1" spc="-75" dirty="0">
                <a:solidFill>
                  <a:srgbClr val="FFFFFF"/>
                </a:solidFill>
                <a:latin typeface="Trebuchet MS"/>
                <a:cs typeface="Trebuchet MS"/>
                <a:hlinkClick r:id="rId2"/>
              </a:rPr>
              <a:t> </a:t>
            </a:r>
            <a:r>
              <a:rPr sz="1350" b="1" spc="-20" dirty="0">
                <a:solidFill>
                  <a:srgbClr val="FFFFFF"/>
                </a:solidFill>
                <a:latin typeface="Trebuchet MS"/>
                <a:cs typeface="Trebuchet MS"/>
                <a:hlinkClick r:id="rId2"/>
              </a:rPr>
              <a:t>Sie</a:t>
            </a:r>
            <a:r>
              <a:rPr sz="1350" b="1" spc="-70" dirty="0">
                <a:solidFill>
                  <a:srgbClr val="FFFFFF"/>
                </a:solidFill>
                <a:latin typeface="Trebuchet MS"/>
                <a:cs typeface="Trebuchet MS"/>
                <a:hlinkClick r:id="rId2"/>
              </a:rPr>
              <a:t> </a:t>
            </a:r>
            <a:r>
              <a:rPr sz="1350" b="1" spc="-20" dirty="0">
                <a:solidFill>
                  <a:srgbClr val="FFFFFF"/>
                </a:solidFill>
                <a:latin typeface="Trebuchet MS"/>
                <a:cs typeface="Trebuchet MS"/>
                <a:hlinkClick r:id="rId2"/>
              </a:rPr>
              <a:t>hier</a:t>
            </a:r>
            <a:endParaRPr sz="1350">
              <a:latin typeface="Trebuchet MS"/>
              <a:cs typeface="Trebuchet MS"/>
            </a:endParaRPr>
          </a:p>
        </p:txBody>
      </p:sp>
      <p:pic>
        <p:nvPicPr>
          <p:cNvPr id="5" name="object 5">
            <a:hlinkClick r:id="rId4"/>
          </p:cNvPr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9579612" y="5932170"/>
            <a:ext cx="1746527" cy="417193"/>
          </a:xfrm>
          <a:prstGeom prst="rect">
            <a:avLst/>
          </a:prstGeom>
        </p:spPr>
      </p:pic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587754" y="875030"/>
            <a:ext cx="9013445" cy="5359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  <a:tabLst>
                <a:tab pos="6319520" algn="l"/>
              </a:tabLst>
            </a:pPr>
            <a:r>
              <a:rPr spc="-10" dirty="0"/>
              <a:t>Zwei</a:t>
            </a:r>
            <a:r>
              <a:rPr lang="de-DE" spc="-10" dirty="0"/>
              <a:t>-</a:t>
            </a:r>
            <a:r>
              <a:rPr spc="-10" dirty="0"/>
              <a:t>Faktor</a:t>
            </a:r>
            <a:r>
              <a:rPr lang="de-DE" spc="-10" dirty="0"/>
              <a:t>-</a:t>
            </a:r>
            <a:r>
              <a:rPr spc="-10" dirty="0"/>
              <a:t>Authentifizierung</a:t>
            </a:r>
            <a:r>
              <a:rPr lang="de-DE" dirty="0"/>
              <a:t> </a:t>
            </a:r>
            <a:r>
              <a:rPr spc="-300" dirty="0"/>
              <a:t>2FA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1787905" y="1852676"/>
            <a:ext cx="1338580" cy="2768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50" spc="95" dirty="0">
                <a:solidFill>
                  <a:srgbClr val="141F3E"/>
                </a:solidFill>
                <a:latin typeface="Palatino Linotype"/>
                <a:cs typeface="Palatino Linotype"/>
              </a:rPr>
              <a:t>Was</a:t>
            </a:r>
            <a:r>
              <a:rPr sz="1650" spc="40" dirty="0">
                <a:solidFill>
                  <a:srgbClr val="141F3E"/>
                </a:solidFill>
                <a:latin typeface="Palatino Linotype"/>
                <a:cs typeface="Palatino Linotype"/>
              </a:rPr>
              <a:t> </a:t>
            </a:r>
            <a:r>
              <a:rPr sz="1650" spc="50" dirty="0">
                <a:solidFill>
                  <a:srgbClr val="141F3E"/>
                </a:solidFill>
                <a:latin typeface="Palatino Linotype"/>
                <a:cs typeface="Palatino Linotype"/>
              </a:rPr>
              <a:t>ist</a:t>
            </a:r>
            <a:r>
              <a:rPr sz="1650" spc="35" dirty="0">
                <a:solidFill>
                  <a:srgbClr val="141F3E"/>
                </a:solidFill>
                <a:latin typeface="Palatino Linotype"/>
                <a:cs typeface="Palatino Linotype"/>
              </a:rPr>
              <a:t> </a:t>
            </a:r>
            <a:r>
              <a:rPr sz="1650" spc="45" dirty="0">
                <a:solidFill>
                  <a:srgbClr val="141F3E"/>
                </a:solidFill>
                <a:latin typeface="Palatino Linotype"/>
                <a:cs typeface="Palatino Linotype"/>
              </a:rPr>
              <a:t>2FA?</a:t>
            </a:r>
            <a:endParaRPr sz="1650">
              <a:latin typeface="Palatino Linotype"/>
              <a:cs typeface="Palatino Linotype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1787905" y="3300476"/>
            <a:ext cx="5625465" cy="61150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50" spc="50" dirty="0">
                <a:solidFill>
                  <a:srgbClr val="141F3E"/>
                </a:solidFill>
                <a:latin typeface="Palatino Linotype"/>
                <a:cs typeface="Palatino Linotype"/>
              </a:rPr>
              <a:t>Aktivierung</a:t>
            </a:r>
            <a:endParaRPr sz="1650">
              <a:latin typeface="Palatino Linotype"/>
              <a:cs typeface="Palatino Linotype"/>
            </a:endParaRPr>
          </a:p>
          <a:p>
            <a:pPr marL="12700">
              <a:lnSpc>
                <a:spcPct val="100000"/>
              </a:lnSpc>
              <a:spcBef>
                <a:spcPts val="1015"/>
              </a:spcBef>
            </a:pPr>
            <a:r>
              <a:rPr sz="1350" spc="-20" dirty="0">
                <a:solidFill>
                  <a:srgbClr val="141F3E"/>
                </a:solidFill>
                <a:latin typeface="Trebuchet MS"/>
                <a:cs typeface="Trebuchet MS"/>
              </a:rPr>
              <a:t>Aktivieren</a:t>
            </a:r>
            <a:r>
              <a:rPr sz="1350" spc="-6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20" dirty="0">
                <a:solidFill>
                  <a:srgbClr val="141F3E"/>
                </a:solidFill>
                <a:latin typeface="Trebuchet MS"/>
                <a:cs typeface="Trebuchet MS"/>
              </a:rPr>
              <a:t>Sie</a:t>
            </a:r>
            <a:r>
              <a:rPr sz="1350" spc="-6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20" dirty="0">
                <a:solidFill>
                  <a:srgbClr val="141F3E"/>
                </a:solidFill>
                <a:latin typeface="Trebuchet MS"/>
                <a:cs typeface="Trebuchet MS"/>
              </a:rPr>
              <a:t>2FA</a:t>
            </a:r>
            <a:r>
              <a:rPr sz="1350" spc="-6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20" dirty="0">
                <a:solidFill>
                  <a:srgbClr val="141F3E"/>
                </a:solidFill>
                <a:latin typeface="Trebuchet MS"/>
                <a:cs typeface="Trebuchet MS"/>
              </a:rPr>
              <a:t>für</a:t>
            </a:r>
            <a:r>
              <a:rPr sz="1350" spc="-7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ein</a:t>
            </a:r>
            <a:r>
              <a:rPr sz="1350" spc="-6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20" dirty="0">
                <a:solidFill>
                  <a:srgbClr val="141F3E"/>
                </a:solidFill>
                <a:latin typeface="Trebuchet MS"/>
                <a:cs typeface="Trebuchet MS"/>
              </a:rPr>
              <a:t>persönliches</a:t>
            </a:r>
            <a:r>
              <a:rPr sz="1350" spc="-6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20" dirty="0">
                <a:solidFill>
                  <a:srgbClr val="141F3E"/>
                </a:solidFill>
                <a:latin typeface="Trebuchet MS"/>
                <a:cs typeface="Trebuchet MS"/>
              </a:rPr>
              <a:t>Konto</a:t>
            </a:r>
            <a:r>
              <a:rPr sz="1350" spc="-7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und</a:t>
            </a:r>
            <a:r>
              <a:rPr sz="1350" spc="-6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20" dirty="0">
                <a:solidFill>
                  <a:srgbClr val="141F3E"/>
                </a:solidFill>
                <a:latin typeface="Trebuchet MS"/>
                <a:cs typeface="Trebuchet MS"/>
              </a:rPr>
              <a:t>notieren</a:t>
            </a:r>
            <a:r>
              <a:rPr sz="1350" spc="-6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Sie</a:t>
            </a:r>
            <a:r>
              <a:rPr sz="1350" spc="-5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20" dirty="0">
                <a:solidFill>
                  <a:srgbClr val="141F3E"/>
                </a:solidFill>
                <a:latin typeface="Trebuchet MS"/>
                <a:cs typeface="Trebuchet MS"/>
              </a:rPr>
              <a:t>die</a:t>
            </a:r>
            <a:r>
              <a:rPr sz="1350" spc="-6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Schritte.</a:t>
            </a:r>
            <a:endParaRPr sz="1350">
              <a:latin typeface="Trebuchet MS"/>
              <a:cs typeface="Trebuchet MS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1787905" y="4462526"/>
            <a:ext cx="8203565" cy="88836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50" spc="50" dirty="0">
                <a:solidFill>
                  <a:srgbClr val="141F3E"/>
                </a:solidFill>
                <a:latin typeface="Palatino Linotype"/>
                <a:cs typeface="Palatino Linotype"/>
              </a:rPr>
              <a:t>Refle</a:t>
            </a:r>
            <a:r>
              <a:rPr lang="de-DE" sz="1650" spc="50" dirty="0">
                <a:solidFill>
                  <a:srgbClr val="141F3E"/>
                </a:solidFill>
                <a:latin typeface="Palatino Linotype"/>
                <a:cs typeface="Palatino Linotype"/>
              </a:rPr>
              <a:t>x</a:t>
            </a:r>
            <a:r>
              <a:rPr sz="1650" spc="50" dirty="0">
                <a:solidFill>
                  <a:srgbClr val="141F3E"/>
                </a:solidFill>
                <a:latin typeface="Palatino Linotype"/>
                <a:cs typeface="Palatino Linotype"/>
              </a:rPr>
              <a:t>ion</a:t>
            </a:r>
            <a:endParaRPr sz="1650" dirty="0">
              <a:latin typeface="Palatino Linotype"/>
              <a:cs typeface="Palatino Linotype"/>
            </a:endParaRPr>
          </a:p>
          <a:p>
            <a:pPr marL="13335" marR="5080" indent="-1270">
              <a:lnSpc>
                <a:spcPct val="134100"/>
              </a:lnSpc>
              <a:spcBef>
                <a:spcPts val="465"/>
              </a:spcBef>
            </a:pP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Erstellen</a:t>
            </a:r>
            <a:r>
              <a:rPr sz="1350" spc="-8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Sie</a:t>
            </a:r>
            <a:r>
              <a:rPr sz="1350" spc="-6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eine</a:t>
            </a:r>
            <a:r>
              <a:rPr sz="1350" spc="-7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kurze</a:t>
            </a:r>
            <a:r>
              <a:rPr sz="1350" spc="-7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Zusammenfassung</a:t>
            </a:r>
            <a:r>
              <a:rPr sz="1350" spc="-7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der</a:t>
            </a:r>
            <a:r>
              <a:rPr sz="1350" spc="-7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wichtigsten</a:t>
            </a:r>
            <a:r>
              <a:rPr sz="1350" spc="-6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Schritte</a:t>
            </a:r>
            <a:r>
              <a:rPr sz="1350" spc="-6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und</a:t>
            </a:r>
            <a:r>
              <a:rPr sz="1350" spc="-7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Gründe</a:t>
            </a:r>
            <a:r>
              <a:rPr sz="1350" spc="-6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für</a:t>
            </a:r>
            <a:r>
              <a:rPr sz="1350" spc="-7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eine</a:t>
            </a:r>
            <a:r>
              <a:rPr sz="1350" spc="-7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2FA,</a:t>
            </a:r>
            <a:r>
              <a:rPr sz="1350" spc="-7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welche</a:t>
            </a:r>
            <a:r>
              <a:rPr sz="1350" spc="-7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Sie</a:t>
            </a:r>
            <a:r>
              <a:rPr sz="1350" spc="-6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25" dirty="0">
                <a:solidFill>
                  <a:srgbClr val="141F3E"/>
                </a:solidFill>
                <a:latin typeface="Trebuchet MS"/>
                <a:cs typeface="Trebuchet MS"/>
              </a:rPr>
              <a:t>den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Auszubildenden</a:t>
            </a:r>
            <a:r>
              <a:rPr sz="1350" spc="-5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oder</a:t>
            </a:r>
            <a:r>
              <a:rPr sz="1350" spc="-5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lang="de-DE" sz="1350" dirty="0">
                <a:solidFill>
                  <a:srgbClr val="141F3E"/>
                </a:solidFill>
                <a:latin typeface="Trebuchet MS"/>
                <a:cs typeface="Trebuchet MS"/>
              </a:rPr>
              <a:t>Kolleginnen</a:t>
            </a:r>
            <a:r>
              <a:rPr lang="de-DE" sz="1350" spc="-50" dirty="0">
                <a:solidFill>
                  <a:srgbClr val="141F3E"/>
                </a:solidFill>
                <a:latin typeface="Trebuchet MS"/>
                <a:cs typeface="Trebuchet MS"/>
              </a:rPr>
              <a:t>/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Kolleg</a:t>
            </a:r>
            <a:r>
              <a:rPr lang="de-DE" sz="1350" dirty="0">
                <a:solidFill>
                  <a:srgbClr val="141F3E"/>
                </a:solidFill>
                <a:latin typeface="Trebuchet MS"/>
                <a:cs typeface="Trebuchet MS"/>
              </a:rPr>
              <a:t>en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präsentieren</a:t>
            </a:r>
            <a:r>
              <a:rPr sz="1350" spc="-5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könnten.</a:t>
            </a:r>
            <a:endParaRPr sz="1350" dirty="0">
              <a:latin typeface="Trebuchet MS"/>
              <a:cs typeface="Trebuchet MS"/>
            </a:endParaRPr>
          </a:p>
        </p:txBody>
      </p:sp>
      <p:grpSp>
        <p:nvGrpSpPr>
          <p:cNvPr id="10" name="object 10"/>
          <p:cNvGrpSpPr/>
          <p:nvPr/>
        </p:nvGrpSpPr>
        <p:grpSpPr>
          <a:xfrm>
            <a:off x="664215" y="1684731"/>
            <a:ext cx="971550" cy="3867785"/>
            <a:chOff x="664215" y="1684731"/>
            <a:chExt cx="971550" cy="3867785"/>
          </a:xfrm>
        </p:grpSpPr>
        <p:sp>
          <p:nvSpPr>
            <p:cNvPr id="11" name="object 11"/>
            <p:cNvSpPr/>
            <p:nvPr/>
          </p:nvSpPr>
          <p:spPr>
            <a:xfrm>
              <a:off x="847559" y="1684731"/>
              <a:ext cx="788670" cy="3867785"/>
            </a:xfrm>
            <a:custGeom>
              <a:avLst/>
              <a:gdLst/>
              <a:ahLst/>
              <a:cxnLst/>
              <a:rect l="l" t="t" r="r" b="b"/>
              <a:pathLst>
                <a:path w="788669" h="3867785">
                  <a:moveTo>
                    <a:pt x="19050" y="6896"/>
                  </a:moveTo>
                  <a:lnTo>
                    <a:pt x="18122" y="4648"/>
                  </a:lnTo>
                  <a:lnTo>
                    <a:pt x="14401" y="927"/>
                  </a:lnTo>
                  <a:lnTo>
                    <a:pt x="12153" y="0"/>
                  </a:lnTo>
                  <a:lnTo>
                    <a:pt x="6896" y="0"/>
                  </a:lnTo>
                  <a:lnTo>
                    <a:pt x="4648" y="927"/>
                  </a:lnTo>
                  <a:lnTo>
                    <a:pt x="927" y="4648"/>
                  </a:lnTo>
                  <a:lnTo>
                    <a:pt x="0" y="6896"/>
                  </a:lnTo>
                  <a:lnTo>
                    <a:pt x="0" y="3860266"/>
                  </a:lnTo>
                  <a:lnTo>
                    <a:pt x="927" y="3862501"/>
                  </a:lnTo>
                  <a:lnTo>
                    <a:pt x="4648" y="3866223"/>
                  </a:lnTo>
                  <a:lnTo>
                    <a:pt x="6896" y="3867162"/>
                  </a:lnTo>
                  <a:lnTo>
                    <a:pt x="12153" y="3867162"/>
                  </a:lnTo>
                  <a:lnTo>
                    <a:pt x="14401" y="3866223"/>
                  </a:lnTo>
                  <a:lnTo>
                    <a:pt x="18122" y="3862501"/>
                  </a:lnTo>
                  <a:lnTo>
                    <a:pt x="19050" y="3860266"/>
                  </a:lnTo>
                  <a:lnTo>
                    <a:pt x="19050" y="6896"/>
                  </a:lnTo>
                  <a:close/>
                </a:path>
                <a:path w="788669" h="3867785">
                  <a:moveTo>
                    <a:pt x="788200" y="378371"/>
                  </a:moveTo>
                  <a:lnTo>
                    <a:pt x="787260" y="376123"/>
                  </a:lnTo>
                  <a:lnTo>
                    <a:pt x="783539" y="372402"/>
                  </a:lnTo>
                  <a:lnTo>
                    <a:pt x="781304" y="371475"/>
                  </a:lnTo>
                  <a:lnTo>
                    <a:pt x="195008" y="371475"/>
                  </a:lnTo>
                  <a:lnTo>
                    <a:pt x="192760" y="372402"/>
                  </a:lnTo>
                  <a:lnTo>
                    <a:pt x="189039" y="376123"/>
                  </a:lnTo>
                  <a:lnTo>
                    <a:pt x="188112" y="378371"/>
                  </a:lnTo>
                  <a:lnTo>
                    <a:pt x="188112" y="383628"/>
                  </a:lnTo>
                  <a:lnTo>
                    <a:pt x="189039" y="385876"/>
                  </a:lnTo>
                  <a:lnTo>
                    <a:pt x="192760" y="389597"/>
                  </a:lnTo>
                  <a:lnTo>
                    <a:pt x="195008" y="390525"/>
                  </a:lnTo>
                  <a:lnTo>
                    <a:pt x="781304" y="390525"/>
                  </a:lnTo>
                  <a:lnTo>
                    <a:pt x="783539" y="389597"/>
                  </a:lnTo>
                  <a:lnTo>
                    <a:pt x="787260" y="385876"/>
                  </a:lnTo>
                  <a:lnTo>
                    <a:pt x="788200" y="383628"/>
                  </a:lnTo>
                  <a:lnTo>
                    <a:pt x="788200" y="378371"/>
                  </a:lnTo>
                  <a:close/>
                </a:path>
              </a:pathLst>
            </a:custGeom>
            <a:solidFill>
              <a:srgbClr val="CFD2D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664215" y="1875231"/>
              <a:ext cx="390525" cy="381000"/>
            </a:xfrm>
            <a:custGeom>
              <a:avLst/>
              <a:gdLst/>
              <a:ahLst/>
              <a:cxnLst/>
              <a:rect l="l" t="t" r="r" b="b"/>
              <a:pathLst>
                <a:path w="390525" h="381000">
                  <a:moveTo>
                    <a:pt x="371932" y="0"/>
                  </a:moveTo>
                  <a:lnTo>
                    <a:pt x="18580" y="0"/>
                  </a:lnTo>
                  <a:lnTo>
                    <a:pt x="15849" y="546"/>
                  </a:lnTo>
                  <a:lnTo>
                    <a:pt x="0" y="18592"/>
                  </a:lnTo>
                  <a:lnTo>
                    <a:pt x="0" y="362407"/>
                  </a:lnTo>
                  <a:lnTo>
                    <a:pt x="18580" y="381000"/>
                  </a:lnTo>
                  <a:lnTo>
                    <a:pt x="371932" y="381000"/>
                  </a:lnTo>
                  <a:lnTo>
                    <a:pt x="390525" y="362407"/>
                  </a:lnTo>
                  <a:lnTo>
                    <a:pt x="390525" y="18592"/>
                  </a:lnTo>
                  <a:lnTo>
                    <a:pt x="374662" y="546"/>
                  </a:lnTo>
                  <a:lnTo>
                    <a:pt x="371932" y="0"/>
                  </a:lnTo>
                  <a:close/>
                </a:path>
              </a:pathLst>
            </a:custGeom>
            <a:solidFill>
              <a:srgbClr val="E9EBF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1035692" y="3504006"/>
              <a:ext cx="600075" cy="19050"/>
            </a:xfrm>
            <a:custGeom>
              <a:avLst/>
              <a:gdLst/>
              <a:ahLst/>
              <a:cxnLst/>
              <a:rect l="l" t="t" r="r" b="b"/>
              <a:pathLst>
                <a:path w="600075" h="19050">
                  <a:moveTo>
                    <a:pt x="593178" y="0"/>
                  </a:moveTo>
                  <a:lnTo>
                    <a:pt x="6896" y="0"/>
                  </a:lnTo>
                  <a:lnTo>
                    <a:pt x="4635" y="927"/>
                  </a:lnTo>
                  <a:lnTo>
                    <a:pt x="927" y="4648"/>
                  </a:lnTo>
                  <a:lnTo>
                    <a:pt x="0" y="6896"/>
                  </a:lnTo>
                  <a:lnTo>
                    <a:pt x="0" y="12153"/>
                  </a:lnTo>
                  <a:lnTo>
                    <a:pt x="927" y="14401"/>
                  </a:lnTo>
                  <a:lnTo>
                    <a:pt x="4635" y="18122"/>
                  </a:lnTo>
                  <a:lnTo>
                    <a:pt x="6896" y="19050"/>
                  </a:lnTo>
                  <a:lnTo>
                    <a:pt x="593178" y="19050"/>
                  </a:lnTo>
                  <a:lnTo>
                    <a:pt x="595414" y="18122"/>
                  </a:lnTo>
                  <a:lnTo>
                    <a:pt x="599135" y="14401"/>
                  </a:lnTo>
                  <a:lnTo>
                    <a:pt x="600074" y="12153"/>
                  </a:lnTo>
                  <a:lnTo>
                    <a:pt x="600074" y="6896"/>
                  </a:lnTo>
                  <a:lnTo>
                    <a:pt x="599135" y="4648"/>
                  </a:lnTo>
                  <a:lnTo>
                    <a:pt x="595414" y="927"/>
                  </a:lnTo>
                  <a:lnTo>
                    <a:pt x="593178" y="0"/>
                  </a:lnTo>
                  <a:close/>
                </a:path>
              </a:pathLst>
            </a:custGeom>
            <a:solidFill>
              <a:srgbClr val="CFD2D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/>
            <p:nvPr/>
          </p:nvSpPr>
          <p:spPr>
            <a:xfrm>
              <a:off x="664215" y="3323031"/>
              <a:ext cx="390525" cy="381000"/>
            </a:xfrm>
            <a:custGeom>
              <a:avLst/>
              <a:gdLst/>
              <a:ahLst/>
              <a:cxnLst/>
              <a:rect l="l" t="t" r="r" b="b"/>
              <a:pathLst>
                <a:path w="390525" h="381000">
                  <a:moveTo>
                    <a:pt x="371932" y="0"/>
                  </a:moveTo>
                  <a:lnTo>
                    <a:pt x="18580" y="0"/>
                  </a:lnTo>
                  <a:lnTo>
                    <a:pt x="15849" y="546"/>
                  </a:lnTo>
                  <a:lnTo>
                    <a:pt x="0" y="18592"/>
                  </a:lnTo>
                  <a:lnTo>
                    <a:pt x="0" y="362407"/>
                  </a:lnTo>
                  <a:lnTo>
                    <a:pt x="18580" y="381000"/>
                  </a:lnTo>
                  <a:lnTo>
                    <a:pt x="371932" y="381000"/>
                  </a:lnTo>
                  <a:lnTo>
                    <a:pt x="390525" y="362407"/>
                  </a:lnTo>
                  <a:lnTo>
                    <a:pt x="390525" y="18592"/>
                  </a:lnTo>
                  <a:lnTo>
                    <a:pt x="374662" y="546"/>
                  </a:lnTo>
                  <a:lnTo>
                    <a:pt x="371932" y="0"/>
                  </a:lnTo>
                  <a:close/>
                </a:path>
              </a:pathLst>
            </a:custGeom>
            <a:solidFill>
              <a:srgbClr val="E9EBF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1035692" y="4666056"/>
              <a:ext cx="600075" cy="19050"/>
            </a:xfrm>
            <a:custGeom>
              <a:avLst/>
              <a:gdLst/>
              <a:ahLst/>
              <a:cxnLst/>
              <a:rect l="l" t="t" r="r" b="b"/>
              <a:pathLst>
                <a:path w="600075" h="19050">
                  <a:moveTo>
                    <a:pt x="593178" y="0"/>
                  </a:moveTo>
                  <a:lnTo>
                    <a:pt x="6896" y="0"/>
                  </a:lnTo>
                  <a:lnTo>
                    <a:pt x="4635" y="927"/>
                  </a:lnTo>
                  <a:lnTo>
                    <a:pt x="927" y="4648"/>
                  </a:lnTo>
                  <a:lnTo>
                    <a:pt x="0" y="6896"/>
                  </a:lnTo>
                  <a:lnTo>
                    <a:pt x="0" y="12153"/>
                  </a:lnTo>
                  <a:lnTo>
                    <a:pt x="927" y="14401"/>
                  </a:lnTo>
                  <a:lnTo>
                    <a:pt x="4635" y="18122"/>
                  </a:lnTo>
                  <a:lnTo>
                    <a:pt x="6896" y="19050"/>
                  </a:lnTo>
                  <a:lnTo>
                    <a:pt x="593178" y="19050"/>
                  </a:lnTo>
                  <a:lnTo>
                    <a:pt x="595414" y="18122"/>
                  </a:lnTo>
                  <a:lnTo>
                    <a:pt x="599135" y="14401"/>
                  </a:lnTo>
                  <a:lnTo>
                    <a:pt x="600074" y="12153"/>
                  </a:lnTo>
                  <a:lnTo>
                    <a:pt x="600074" y="6896"/>
                  </a:lnTo>
                  <a:lnTo>
                    <a:pt x="599135" y="4648"/>
                  </a:lnTo>
                  <a:lnTo>
                    <a:pt x="595414" y="927"/>
                  </a:lnTo>
                  <a:lnTo>
                    <a:pt x="593178" y="0"/>
                  </a:lnTo>
                  <a:close/>
                </a:path>
              </a:pathLst>
            </a:custGeom>
            <a:solidFill>
              <a:srgbClr val="CFD2D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664215" y="4475556"/>
              <a:ext cx="390525" cy="390525"/>
            </a:xfrm>
            <a:custGeom>
              <a:avLst/>
              <a:gdLst/>
              <a:ahLst/>
              <a:cxnLst/>
              <a:rect l="l" t="t" r="r" b="b"/>
              <a:pathLst>
                <a:path w="390525" h="390525">
                  <a:moveTo>
                    <a:pt x="371932" y="0"/>
                  </a:moveTo>
                  <a:lnTo>
                    <a:pt x="18580" y="0"/>
                  </a:lnTo>
                  <a:lnTo>
                    <a:pt x="15849" y="546"/>
                  </a:lnTo>
                  <a:lnTo>
                    <a:pt x="0" y="18592"/>
                  </a:lnTo>
                  <a:lnTo>
                    <a:pt x="0" y="371932"/>
                  </a:lnTo>
                  <a:lnTo>
                    <a:pt x="18580" y="390525"/>
                  </a:lnTo>
                  <a:lnTo>
                    <a:pt x="371932" y="390525"/>
                  </a:lnTo>
                  <a:lnTo>
                    <a:pt x="390525" y="371932"/>
                  </a:lnTo>
                  <a:lnTo>
                    <a:pt x="390525" y="18592"/>
                  </a:lnTo>
                  <a:lnTo>
                    <a:pt x="374662" y="546"/>
                  </a:lnTo>
                  <a:lnTo>
                    <a:pt x="371932" y="0"/>
                  </a:lnTo>
                  <a:close/>
                </a:path>
              </a:pathLst>
            </a:custGeom>
            <a:solidFill>
              <a:srgbClr val="E9EBF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7" name="object 17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817846" y="1997416"/>
              <a:ext cx="81064" cy="176796"/>
            </a:xfrm>
            <a:prstGeom prst="rect">
              <a:avLst/>
            </a:prstGeom>
          </p:spPr>
        </p:pic>
        <p:pic>
          <p:nvPicPr>
            <p:cNvPr id="18" name="object 18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791015" y="3437161"/>
              <a:ext cx="125526" cy="175196"/>
            </a:xfrm>
            <a:prstGeom prst="rect">
              <a:avLst/>
            </a:prstGeom>
          </p:spPr>
        </p:pic>
        <p:pic>
          <p:nvPicPr>
            <p:cNvPr id="19" name="object 19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792189" y="4598220"/>
              <a:ext cx="123748" cy="179285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-12"/>
            <a:ext cx="11430000" cy="6439535"/>
          </a:xfrm>
          <a:custGeom>
            <a:avLst/>
            <a:gdLst/>
            <a:ahLst/>
            <a:cxnLst/>
            <a:rect l="l" t="t" r="r" b="b"/>
            <a:pathLst>
              <a:path w="11430000" h="6439535">
                <a:moveTo>
                  <a:pt x="11430000" y="0"/>
                </a:moveTo>
                <a:lnTo>
                  <a:pt x="0" y="0"/>
                </a:lnTo>
                <a:lnTo>
                  <a:pt x="0" y="6438912"/>
                </a:lnTo>
                <a:lnTo>
                  <a:pt x="11430000" y="6438912"/>
                </a:lnTo>
                <a:lnTo>
                  <a:pt x="11430000" y="0"/>
                </a:lnTo>
                <a:close/>
              </a:path>
            </a:pathLst>
          </a:custGeom>
          <a:solidFill>
            <a:srgbClr val="F9FAF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478408" rIns="0" bIns="0" rtlCol="0">
            <a:spAutoFit/>
          </a:bodyPr>
          <a:lstStyle/>
          <a:p>
            <a:pPr marL="13335">
              <a:lnSpc>
                <a:spcPct val="100000"/>
              </a:lnSpc>
              <a:spcBef>
                <a:spcPts val="95"/>
              </a:spcBef>
            </a:pPr>
            <a:r>
              <a:rPr spc="65" dirty="0">
                <a:solidFill>
                  <a:srgbClr val="3055B7"/>
                </a:solidFill>
              </a:rPr>
              <a:t>Datenschutz:</a:t>
            </a:r>
            <a:r>
              <a:rPr spc="-105" dirty="0">
                <a:solidFill>
                  <a:srgbClr val="3055B7"/>
                </a:solidFill>
              </a:rPr>
              <a:t> </a:t>
            </a:r>
            <a:r>
              <a:rPr spc="50" dirty="0">
                <a:solidFill>
                  <a:srgbClr val="3055B7"/>
                </a:solidFill>
              </a:rPr>
              <a:t>Grundlagen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587755" y="1872488"/>
            <a:ext cx="1555115" cy="70294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50" spc="50" dirty="0">
                <a:solidFill>
                  <a:srgbClr val="3055B7"/>
                </a:solidFill>
                <a:latin typeface="Palatino Linotype"/>
                <a:cs typeface="Palatino Linotype"/>
              </a:rPr>
              <a:t>Datenschutz</a:t>
            </a:r>
            <a:r>
              <a:rPr sz="1650" spc="50" dirty="0">
                <a:solidFill>
                  <a:srgbClr val="3055B7"/>
                </a:solidFill>
                <a:latin typeface="Tahoma"/>
                <a:cs typeface="Tahoma"/>
              </a:rPr>
              <a:t>-</a:t>
            </a:r>
            <a:endParaRPr sz="1650">
              <a:latin typeface="Tahoma"/>
              <a:cs typeface="Tahoma"/>
            </a:endParaRPr>
          </a:p>
          <a:p>
            <a:pPr marL="12700">
              <a:lnSpc>
                <a:spcPct val="100000"/>
              </a:lnSpc>
              <a:spcBef>
                <a:spcPts val="1375"/>
              </a:spcBef>
            </a:pPr>
            <a:r>
              <a:rPr sz="1650" spc="65" dirty="0">
                <a:solidFill>
                  <a:srgbClr val="3055B7"/>
                </a:solidFill>
                <a:latin typeface="Palatino Linotype"/>
                <a:cs typeface="Palatino Linotype"/>
              </a:rPr>
              <a:t>Bestimmungen</a:t>
            </a:r>
            <a:endParaRPr sz="1650">
              <a:latin typeface="Palatino Linotype"/>
              <a:cs typeface="Palatino Linotype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587755" y="2671883"/>
            <a:ext cx="2686050" cy="8356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>
              <a:lnSpc>
                <a:spcPct val="131300"/>
              </a:lnSpc>
              <a:spcBef>
                <a:spcPts val="95"/>
              </a:spcBef>
            </a:pPr>
            <a:r>
              <a:rPr sz="1350" spc="-10" dirty="0">
                <a:solidFill>
                  <a:srgbClr val="141F3D"/>
                </a:solidFill>
                <a:latin typeface="Trebuchet MS"/>
                <a:cs typeface="Trebuchet MS"/>
              </a:rPr>
              <a:t>Wählen</a:t>
            </a:r>
            <a:r>
              <a:rPr sz="1350" spc="-100" dirty="0">
                <a:solidFill>
                  <a:srgbClr val="141F3D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D"/>
                </a:solidFill>
                <a:latin typeface="Trebuchet MS"/>
                <a:cs typeface="Trebuchet MS"/>
              </a:rPr>
              <a:t>Sie</a:t>
            </a:r>
            <a:r>
              <a:rPr sz="1350" spc="-85" dirty="0">
                <a:solidFill>
                  <a:srgbClr val="141F3D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D"/>
                </a:solidFill>
                <a:latin typeface="Trebuchet MS"/>
                <a:cs typeface="Trebuchet MS"/>
              </a:rPr>
              <a:t>eine</a:t>
            </a:r>
            <a:r>
              <a:rPr sz="1350" spc="-90" dirty="0">
                <a:solidFill>
                  <a:srgbClr val="141F3D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D"/>
                </a:solidFill>
                <a:latin typeface="Trebuchet MS"/>
                <a:cs typeface="Trebuchet MS"/>
              </a:rPr>
              <a:t>beliebige</a:t>
            </a:r>
            <a:r>
              <a:rPr sz="1350" spc="-90" dirty="0">
                <a:solidFill>
                  <a:srgbClr val="141F3D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D"/>
                </a:solidFill>
                <a:latin typeface="Trebuchet MS"/>
                <a:cs typeface="Trebuchet MS"/>
              </a:rPr>
              <a:t>App</a:t>
            </a:r>
            <a:r>
              <a:rPr sz="1350" spc="-95" dirty="0">
                <a:solidFill>
                  <a:srgbClr val="141F3D"/>
                </a:solidFill>
                <a:latin typeface="Trebuchet MS"/>
                <a:cs typeface="Trebuchet MS"/>
              </a:rPr>
              <a:t> </a:t>
            </a:r>
            <a:r>
              <a:rPr sz="1350" spc="-20" dirty="0">
                <a:solidFill>
                  <a:srgbClr val="141F3D"/>
                </a:solidFill>
                <a:latin typeface="Trebuchet MS"/>
                <a:cs typeface="Trebuchet MS"/>
              </a:rPr>
              <a:t>oder </a:t>
            </a:r>
            <a:r>
              <a:rPr sz="1350" spc="-10" dirty="0">
                <a:solidFill>
                  <a:srgbClr val="141F3D"/>
                </a:solidFill>
                <a:latin typeface="Trebuchet MS"/>
                <a:cs typeface="Trebuchet MS"/>
              </a:rPr>
              <a:t>Plattform,</a:t>
            </a:r>
            <a:r>
              <a:rPr sz="1350" spc="-65" dirty="0">
                <a:solidFill>
                  <a:srgbClr val="141F3D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D"/>
                </a:solidFill>
                <a:latin typeface="Trebuchet MS"/>
                <a:cs typeface="Trebuchet MS"/>
              </a:rPr>
              <a:t>die</a:t>
            </a:r>
            <a:r>
              <a:rPr sz="1350" spc="-60" dirty="0">
                <a:solidFill>
                  <a:srgbClr val="141F3D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D"/>
                </a:solidFill>
                <a:latin typeface="Trebuchet MS"/>
                <a:cs typeface="Trebuchet MS"/>
              </a:rPr>
              <a:t>Sie</a:t>
            </a:r>
            <a:r>
              <a:rPr sz="1350" spc="-65" dirty="0">
                <a:solidFill>
                  <a:srgbClr val="141F3D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D"/>
                </a:solidFill>
                <a:latin typeface="Trebuchet MS"/>
                <a:cs typeface="Trebuchet MS"/>
              </a:rPr>
              <a:t>nutzen</a:t>
            </a:r>
            <a:r>
              <a:rPr sz="1350" spc="-65" dirty="0">
                <a:solidFill>
                  <a:srgbClr val="141F3D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D"/>
                </a:solidFill>
                <a:latin typeface="Trebuchet MS"/>
                <a:cs typeface="Trebuchet MS"/>
              </a:rPr>
              <a:t>(z.</a:t>
            </a:r>
            <a:r>
              <a:rPr sz="1350" spc="-75" dirty="0">
                <a:solidFill>
                  <a:srgbClr val="141F3D"/>
                </a:solidFill>
                <a:latin typeface="Trebuchet MS"/>
                <a:cs typeface="Trebuchet MS"/>
              </a:rPr>
              <a:t> </a:t>
            </a:r>
            <a:r>
              <a:rPr sz="1350" spc="-25" dirty="0">
                <a:solidFill>
                  <a:srgbClr val="141F3D"/>
                </a:solidFill>
                <a:latin typeface="Trebuchet MS"/>
                <a:cs typeface="Trebuchet MS"/>
              </a:rPr>
              <a:t>B. </a:t>
            </a:r>
            <a:r>
              <a:rPr sz="1350" dirty="0">
                <a:solidFill>
                  <a:srgbClr val="141F3D"/>
                </a:solidFill>
                <a:latin typeface="Trebuchet MS"/>
                <a:cs typeface="Trebuchet MS"/>
              </a:rPr>
              <a:t>WhatsApp,</a:t>
            </a:r>
            <a:r>
              <a:rPr sz="1350" spc="-55" dirty="0">
                <a:solidFill>
                  <a:srgbClr val="141F3D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D"/>
                </a:solidFill>
                <a:latin typeface="Trebuchet MS"/>
                <a:cs typeface="Trebuchet MS"/>
              </a:rPr>
              <a:t>Instagram).</a:t>
            </a:r>
            <a:endParaRPr sz="1350">
              <a:latin typeface="Trebuchet MS"/>
              <a:cs typeface="Trebuchet MS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588098" y="3636460"/>
            <a:ext cx="2750820" cy="176783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34100"/>
              </a:lnSpc>
              <a:spcBef>
                <a:spcPts val="100"/>
              </a:spcBef>
            </a:pPr>
            <a:r>
              <a:rPr sz="1350" spc="-20" dirty="0">
                <a:solidFill>
                  <a:srgbClr val="141F3D"/>
                </a:solidFill>
                <a:latin typeface="Trebuchet MS"/>
                <a:cs typeface="Trebuchet MS"/>
              </a:rPr>
              <a:t>Lesen</a:t>
            </a:r>
            <a:r>
              <a:rPr sz="1350" spc="-75" dirty="0">
                <a:solidFill>
                  <a:srgbClr val="141F3D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D"/>
                </a:solidFill>
                <a:latin typeface="Trebuchet MS"/>
                <a:cs typeface="Trebuchet MS"/>
              </a:rPr>
              <a:t>Sie</a:t>
            </a:r>
            <a:r>
              <a:rPr sz="1350" spc="-70" dirty="0">
                <a:solidFill>
                  <a:srgbClr val="141F3D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D"/>
                </a:solidFill>
                <a:latin typeface="Trebuchet MS"/>
                <a:cs typeface="Trebuchet MS"/>
              </a:rPr>
              <a:t>die</a:t>
            </a:r>
            <a:r>
              <a:rPr sz="1350" spc="-70" dirty="0">
                <a:solidFill>
                  <a:srgbClr val="141F3D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D"/>
                </a:solidFill>
                <a:latin typeface="Trebuchet MS"/>
                <a:cs typeface="Trebuchet MS"/>
              </a:rPr>
              <a:t>Datenschutzrichtlinien </a:t>
            </a:r>
            <a:r>
              <a:rPr sz="1350" dirty="0">
                <a:solidFill>
                  <a:srgbClr val="141F3D"/>
                </a:solidFill>
                <a:latin typeface="Trebuchet MS"/>
                <a:cs typeface="Trebuchet MS"/>
              </a:rPr>
              <a:t>und</a:t>
            </a:r>
            <a:r>
              <a:rPr sz="1350" spc="-35" dirty="0">
                <a:solidFill>
                  <a:srgbClr val="141F3D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D"/>
                </a:solidFill>
                <a:latin typeface="Trebuchet MS"/>
                <a:cs typeface="Trebuchet MS"/>
              </a:rPr>
              <a:t>notieren</a:t>
            </a:r>
            <a:r>
              <a:rPr sz="1350" spc="-25" dirty="0">
                <a:solidFill>
                  <a:srgbClr val="141F3D"/>
                </a:solidFill>
                <a:latin typeface="Trebuchet MS"/>
                <a:cs typeface="Trebuchet MS"/>
              </a:rPr>
              <a:t> </a:t>
            </a:r>
            <a:r>
              <a:rPr sz="1350" spc="-20" dirty="0">
                <a:solidFill>
                  <a:srgbClr val="141F3D"/>
                </a:solidFill>
                <a:latin typeface="Trebuchet MS"/>
                <a:cs typeface="Trebuchet MS"/>
              </a:rPr>
              <a:t>Sie:</a:t>
            </a:r>
            <a:endParaRPr sz="1350">
              <a:latin typeface="Trebuchet MS"/>
              <a:cs typeface="Trebuchet MS"/>
            </a:endParaRPr>
          </a:p>
          <a:p>
            <a:pPr marL="285750" marR="814705">
              <a:lnSpc>
                <a:spcPct val="134100"/>
              </a:lnSpc>
              <a:spcBef>
                <a:spcPts val="229"/>
              </a:spcBef>
            </a:pPr>
            <a:r>
              <a:rPr sz="1350" spc="-25" dirty="0">
                <a:solidFill>
                  <a:srgbClr val="141F3D"/>
                </a:solidFill>
                <a:latin typeface="Trebuchet MS"/>
                <a:cs typeface="Trebuchet MS"/>
              </a:rPr>
              <a:t>Welche</a:t>
            </a:r>
            <a:r>
              <a:rPr sz="1350" spc="-75" dirty="0">
                <a:solidFill>
                  <a:srgbClr val="141F3D"/>
                </a:solidFill>
                <a:latin typeface="Trebuchet MS"/>
                <a:cs typeface="Trebuchet MS"/>
              </a:rPr>
              <a:t> </a:t>
            </a:r>
            <a:r>
              <a:rPr sz="1350" spc="-20" dirty="0">
                <a:solidFill>
                  <a:srgbClr val="141F3D"/>
                </a:solidFill>
                <a:latin typeface="Trebuchet MS"/>
                <a:cs typeface="Trebuchet MS"/>
              </a:rPr>
              <a:t>Daten</a:t>
            </a:r>
            <a:r>
              <a:rPr sz="1350" spc="-60" dirty="0">
                <a:solidFill>
                  <a:srgbClr val="141F3D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D"/>
                </a:solidFill>
                <a:latin typeface="Trebuchet MS"/>
                <a:cs typeface="Trebuchet MS"/>
              </a:rPr>
              <a:t>werden gesammelt?</a:t>
            </a:r>
            <a:endParaRPr sz="1350">
              <a:latin typeface="Trebuchet MS"/>
              <a:cs typeface="Trebuchet MS"/>
            </a:endParaRPr>
          </a:p>
          <a:p>
            <a:pPr marL="285115" marR="709295">
              <a:lnSpc>
                <a:spcPct val="134100"/>
              </a:lnSpc>
              <a:spcBef>
                <a:spcPts val="450"/>
              </a:spcBef>
            </a:pPr>
            <a:r>
              <a:rPr sz="1350" spc="-35" dirty="0">
                <a:solidFill>
                  <a:srgbClr val="141F3D"/>
                </a:solidFill>
                <a:latin typeface="Trebuchet MS"/>
                <a:cs typeface="Trebuchet MS"/>
              </a:rPr>
              <a:t>Werden</a:t>
            </a:r>
            <a:r>
              <a:rPr sz="1350" spc="-85" dirty="0">
                <a:solidFill>
                  <a:srgbClr val="141F3D"/>
                </a:solidFill>
                <a:latin typeface="Trebuchet MS"/>
                <a:cs typeface="Trebuchet MS"/>
              </a:rPr>
              <a:t> </a:t>
            </a:r>
            <a:r>
              <a:rPr sz="1350" spc="-30" dirty="0">
                <a:solidFill>
                  <a:srgbClr val="141F3D"/>
                </a:solidFill>
                <a:latin typeface="Trebuchet MS"/>
                <a:cs typeface="Trebuchet MS"/>
              </a:rPr>
              <a:t>Daten</a:t>
            </a:r>
            <a:r>
              <a:rPr sz="1350" spc="-65" dirty="0">
                <a:solidFill>
                  <a:srgbClr val="141F3D"/>
                </a:solidFill>
                <a:latin typeface="Trebuchet MS"/>
                <a:cs typeface="Trebuchet MS"/>
              </a:rPr>
              <a:t> </a:t>
            </a:r>
            <a:r>
              <a:rPr sz="1350" spc="-25" dirty="0">
                <a:solidFill>
                  <a:srgbClr val="141F3D"/>
                </a:solidFill>
                <a:latin typeface="Trebuchet MS"/>
                <a:cs typeface="Trebuchet MS"/>
              </a:rPr>
              <a:t>an</a:t>
            </a:r>
            <a:r>
              <a:rPr sz="1350" spc="-65" dirty="0">
                <a:solidFill>
                  <a:srgbClr val="141F3D"/>
                </a:solidFill>
                <a:latin typeface="Trebuchet MS"/>
                <a:cs typeface="Trebuchet MS"/>
              </a:rPr>
              <a:t> </a:t>
            </a:r>
            <a:r>
              <a:rPr sz="1350" spc="-20" dirty="0">
                <a:solidFill>
                  <a:srgbClr val="141F3D"/>
                </a:solidFill>
                <a:latin typeface="Trebuchet MS"/>
                <a:cs typeface="Trebuchet MS"/>
              </a:rPr>
              <a:t>Dritte </a:t>
            </a:r>
            <a:r>
              <a:rPr sz="1350" spc="-10" dirty="0">
                <a:solidFill>
                  <a:srgbClr val="141F3D"/>
                </a:solidFill>
                <a:latin typeface="Trebuchet MS"/>
                <a:cs typeface="Trebuchet MS"/>
              </a:rPr>
              <a:t>weitergegeben?</a:t>
            </a:r>
            <a:endParaRPr sz="1350">
              <a:latin typeface="Trebuchet MS"/>
              <a:cs typeface="Trebuchet MS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3779011" y="1890776"/>
            <a:ext cx="1061085" cy="2768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50" spc="50" dirty="0">
                <a:solidFill>
                  <a:srgbClr val="3055B7"/>
                </a:solidFill>
                <a:latin typeface="Palatino Linotype"/>
                <a:cs typeface="Palatino Linotype"/>
              </a:rPr>
              <a:t>Refle</a:t>
            </a:r>
            <a:r>
              <a:rPr lang="de-DE" sz="1650" spc="50" dirty="0">
                <a:solidFill>
                  <a:srgbClr val="3055B7"/>
                </a:solidFill>
                <a:latin typeface="Palatino Linotype"/>
                <a:cs typeface="Palatino Linotype"/>
              </a:rPr>
              <a:t>x</a:t>
            </a:r>
            <a:r>
              <a:rPr sz="1650" spc="50" dirty="0">
                <a:solidFill>
                  <a:srgbClr val="3055B7"/>
                </a:solidFill>
                <a:latin typeface="Palatino Linotype"/>
                <a:cs typeface="Palatino Linotype"/>
              </a:rPr>
              <a:t>ion</a:t>
            </a:r>
            <a:endParaRPr sz="1650" dirty="0">
              <a:latin typeface="Palatino Linotype"/>
              <a:cs typeface="Palatino Linotype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4052398" y="2281624"/>
            <a:ext cx="2279015" cy="11137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32200"/>
              </a:lnSpc>
              <a:spcBef>
                <a:spcPts val="100"/>
              </a:spcBef>
            </a:pPr>
            <a:r>
              <a:rPr sz="1350" dirty="0">
                <a:solidFill>
                  <a:srgbClr val="141F3D"/>
                </a:solidFill>
                <a:latin typeface="Trebuchet MS"/>
                <a:cs typeface="Trebuchet MS"/>
              </a:rPr>
              <a:t>Haben</a:t>
            </a:r>
            <a:r>
              <a:rPr sz="1350" spc="-40" dirty="0">
                <a:solidFill>
                  <a:srgbClr val="141F3D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D"/>
                </a:solidFill>
                <a:latin typeface="Trebuchet MS"/>
                <a:cs typeface="Trebuchet MS"/>
              </a:rPr>
              <a:t>Sie</a:t>
            </a:r>
            <a:r>
              <a:rPr sz="1350" spc="-35" dirty="0">
                <a:solidFill>
                  <a:srgbClr val="141F3D"/>
                </a:solidFill>
                <a:latin typeface="Trebuchet MS"/>
                <a:cs typeface="Trebuchet MS"/>
              </a:rPr>
              <a:t> </a:t>
            </a:r>
            <a:r>
              <a:rPr sz="1350" spc="-25" dirty="0">
                <a:solidFill>
                  <a:srgbClr val="141F3D"/>
                </a:solidFill>
                <a:latin typeface="Trebuchet MS"/>
                <a:cs typeface="Trebuchet MS"/>
              </a:rPr>
              <a:t>die </a:t>
            </a:r>
            <a:r>
              <a:rPr sz="1350" spc="-10" dirty="0">
                <a:solidFill>
                  <a:srgbClr val="141F3D"/>
                </a:solidFill>
                <a:latin typeface="Trebuchet MS"/>
                <a:cs typeface="Trebuchet MS"/>
              </a:rPr>
              <a:t>Datenschutzrichtlinien</a:t>
            </a:r>
            <a:r>
              <a:rPr sz="1350" spc="100" dirty="0">
                <a:solidFill>
                  <a:srgbClr val="141F3D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D"/>
                </a:solidFill>
                <a:latin typeface="Trebuchet MS"/>
                <a:cs typeface="Trebuchet MS"/>
              </a:rPr>
              <a:t>dieser </a:t>
            </a:r>
            <a:r>
              <a:rPr sz="1350" dirty="0">
                <a:solidFill>
                  <a:srgbClr val="141F3D"/>
                </a:solidFill>
                <a:latin typeface="Trebuchet MS"/>
                <a:cs typeface="Trebuchet MS"/>
              </a:rPr>
              <a:t>App</a:t>
            </a:r>
            <a:r>
              <a:rPr sz="1350" spc="-50" dirty="0">
                <a:solidFill>
                  <a:srgbClr val="141F3D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D"/>
                </a:solidFill>
                <a:latin typeface="Trebuchet MS"/>
                <a:cs typeface="Trebuchet MS"/>
              </a:rPr>
              <a:t>vor</a:t>
            </a:r>
            <a:r>
              <a:rPr sz="1350" spc="-50" dirty="0">
                <a:solidFill>
                  <a:srgbClr val="141F3D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D"/>
                </a:solidFill>
                <a:latin typeface="Trebuchet MS"/>
                <a:cs typeface="Trebuchet MS"/>
              </a:rPr>
              <a:t>der</a:t>
            </a:r>
            <a:r>
              <a:rPr sz="1350" spc="-50" dirty="0">
                <a:solidFill>
                  <a:srgbClr val="141F3D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D"/>
                </a:solidFill>
                <a:latin typeface="Trebuchet MS"/>
                <a:cs typeface="Trebuchet MS"/>
              </a:rPr>
              <a:t>Nutzung</a:t>
            </a:r>
            <a:r>
              <a:rPr sz="1350" spc="-45" dirty="0">
                <a:solidFill>
                  <a:srgbClr val="141F3D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D"/>
                </a:solidFill>
                <a:latin typeface="Trebuchet MS"/>
                <a:cs typeface="Trebuchet MS"/>
              </a:rPr>
              <a:t>gelesen? </a:t>
            </a:r>
            <a:r>
              <a:rPr sz="1350" dirty="0">
                <a:solidFill>
                  <a:srgbClr val="141F3D"/>
                </a:solidFill>
                <a:latin typeface="Trebuchet MS"/>
                <a:cs typeface="Trebuchet MS"/>
              </a:rPr>
              <a:t>Warum</a:t>
            </a:r>
            <a:r>
              <a:rPr sz="1350" spc="-35" dirty="0">
                <a:solidFill>
                  <a:srgbClr val="141F3D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D"/>
                </a:solidFill>
                <a:latin typeface="Trebuchet MS"/>
                <a:cs typeface="Trebuchet MS"/>
              </a:rPr>
              <a:t>oder</a:t>
            </a:r>
            <a:r>
              <a:rPr sz="1350" spc="-40" dirty="0">
                <a:solidFill>
                  <a:srgbClr val="141F3D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D"/>
                </a:solidFill>
                <a:latin typeface="Trebuchet MS"/>
                <a:cs typeface="Trebuchet MS"/>
              </a:rPr>
              <a:t>warum</a:t>
            </a:r>
            <a:r>
              <a:rPr sz="1350" spc="-30" dirty="0">
                <a:solidFill>
                  <a:srgbClr val="141F3D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D"/>
                </a:solidFill>
                <a:latin typeface="Trebuchet MS"/>
                <a:cs typeface="Trebuchet MS"/>
              </a:rPr>
              <a:t>nicht?</a:t>
            </a:r>
            <a:endParaRPr sz="1350">
              <a:latin typeface="Trebuchet MS"/>
              <a:cs typeface="Trebuchet MS"/>
            </a:endParaRPr>
          </a:p>
        </p:txBody>
      </p:sp>
      <p:pic>
        <p:nvPicPr>
          <p:cNvPr id="9" name="object 9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37538" y="4395964"/>
            <a:ext cx="57150" cy="57150"/>
          </a:xfrm>
          <a:prstGeom prst="rect">
            <a:avLst/>
          </a:prstGeom>
        </p:spPr>
      </p:pic>
      <p:pic>
        <p:nvPicPr>
          <p:cNvPr id="10" name="object 10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37538" y="5004281"/>
            <a:ext cx="57150" cy="57150"/>
          </a:xfrm>
          <a:prstGeom prst="rect">
            <a:avLst/>
          </a:prstGeom>
        </p:spPr>
      </p:pic>
      <p:pic>
        <p:nvPicPr>
          <p:cNvPr id="11" name="object 11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3828413" y="2455816"/>
            <a:ext cx="57150" cy="57150"/>
          </a:xfrm>
          <a:prstGeom prst="rect">
            <a:avLst/>
          </a:prstGeom>
        </p:spPr>
      </p:pic>
      <p:grpSp>
        <p:nvGrpSpPr>
          <p:cNvPr id="12" name="object 12"/>
          <p:cNvGrpSpPr/>
          <p:nvPr/>
        </p:nvGrpSpPr>
        <p:grpSpPr>
          <a:xfrm>
            <a:off x="7143750" y="0"/>
            <a:ext cx="4286250" cy="6438900"/>
            <a:chOff x="7143750" y="0"/>
            <a:chExt cx="4286250" cy="6438900"/>
          </a:xfrm>
        </p:grpSpPr>
        <p:pic>
          <p:nvPicPr>
            <p:cNvPr id="13" name="object 13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143750" y="0"/>
              <a:ext cx="4286249" cy="6438644"/>
            </a:xfrm>
            <a:prstGeom prst="rect">
              <a:avLst/>
            </a:prstGeom>
          </p:spPr>
        </p:pic>
        <p:pic>
          <p:nvPicPr>
            <p:cNvPr id="14" name="object 14">
              <a:hlinkClick r:id="rId5"/>
            </p:cNvPr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9580245" y="5925820"/>
              <a:ext cx="1754492" cy="419099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1430000" cy="11696700"/>
          </a:xfrm>
          <a:custGeom>
            <a:avLst/>
            <a:gdLst/>
            <a:ahLst/>
            <a:cxnLst/>
            <a:rect l="l" t="t" r="r" b="b"/>
            <a:pathLst>
              <a:path w="11430000" h="11696700">
                <a:moveTo>
                  <a:pt x="11430000" y="0"/>
                </a:moveTo>
                <a:lnTo>
                  <a:pt x="0" y="0"/>
                </a:lnTo>
                <a:lnTo>
                  <a:pt x="0" y="11696700"/>
                </a:lnTo>
                <a:lnTo>
                  <a:pt x="11430000" y="11696700"/>
                </a:lnTo>
                <a:lnTo>
                  <a:pt x="11430000" y="0"/>
                </a:lnTo>
                <a:close/>
              </a:path>
            </a:pathLst>
          </a:custGeom>
          <a:solidFill>
            <a:srgbClr val="FAFBFD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3" name="object 3">
            <a:hlinkClick r:id="rId2"/>
          </p:cNvPr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9579612" y="11164570"/>
            <a:ext cx="1746527" cy="417181"/>
          </a:xfrm>
          <a:prstGeom prst="rect">
            <a:avLst/>
          </a:prstGeom>
        </p:spPr>
      </p:pic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1019810" y="2594864"/>
            <a:ext cx="3810635" cy="4368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700" spc="60" dirty="0"/>
              <a:t>Recherche</a:t>
            </a:r>
            <a:r>
              <a:rPr sz="2700" spc="155" dirty="0"/>
              <a:t> </a:t>
            </a:r>
            <a:r>
              <a:rPr sz="2700" spc="55" dirty="0"/>
              <a:t>und</a:t>
            </a:r>
            <a:r>
              <a:rPr sz="2700" spc="160" dirty="0"/>
              <a:t> </a:t>
            </a:r>
            <a:r>
              <a:rPr sz="2700" spc="40" dirty="0"/>
              <a:t>Analyse</a:t>
            </a:r>
            <a:endParaRPr sz="2700"/>
          </a:p>
        </p:txBody>
      </p:sp>
      <p:sp>
        <p:nvSpPr>
          <p:cNvPr id="5" name="object 5"/>
          <p:cNvSpPr txBox="1"/>
          <p:nvPr/>
        </p:nvSpPr>
        <p:spPr>
          <a:xfrm>
            <a:off x="1348994" y="3253232"/>
            <a:ext cx="3440429" cy="1275093"/>
          </a:xfrm>
          <a:prstGeom prst="rect">
            <a:avLst/>
          </a:prstGeom>
        </p:spPr>
        <p:txBody>
          <a:bodyPr vert="horz" wrap="square" lIns="0" tIns="54610" rIns="0" bIns="0" rtlCol="0">
            <a:spAutoFit/>
          </a:bodyPr>
          <a:lstStyle/>
          <a:p>
            <a:pPr marL="12700" marR="5080" indent="2459355" algn="r">
              <a:lnSpc>
                <a:spcPct val="140000"/>
              </a:lnSpc>
              <a:spcBef>
                <a:spcPts val="430"/>
              </a:spcBef>
            </a:pPr>
            <a:r>
              <a:rPr sz="1650" spc="-20" dirty="0">
                <a:solidFill>
                  <a:srgbClr val="141F3E"/>
                </a:solidFill>
                <a:latin typeface="Palatino Linotype"/>
                <a:cs typeface="Palatino Linotype"/>
              </a:rPr>
              <a:t>Einleitung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Öffnen</a:t>
            </a:r>
            <a:r>
              <a:rPr sz="1350" spc="-5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Sie</a:t>
            </a:r>
            <a:r>
              <a:rPr sz="1350" spc="-5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eine</a:t>
            </a:r>
            <a:r>
              <a:rPr sz="1350" spc="-5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Suchmaschine</a:t>
            </a:r>
            <a:r>
              <a:rPr sz="1350" spc="-5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und</a:t>
            </a:r>
            <a:r>
              <a:rPr sz="1350" spc="-5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geben</a:t>
            </a:r>
            <a:r>
              <a:rPr sz="1350" spc="-5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25" dirty="0">
                <a:solidFill>
                  <a:srgbClr val="141F3E"/>
                </a:solidFill>
                <a:latin typeface="Trebuchet MS"/>
                <a:cs typeface="Trebuchet MS"/>
              </a:rPr>
              <a:t>Sie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den</a:t>
            </a:r>
            <a:r>
              <a:rPr sz="1350" spc="-3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Suchbegriff</a:t>
            </a:r>
            <a:r>
              <a:rPr sz="1350" spc="-2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lang="de-DE" sz="1350" spc="-10" dirty="0">
                <a:solidFill>
                  <a:srgbClr val="141F3E"/>
                </a:solidFill>
                <a:latin typeface="Trebuchet MS"/>
                <a:cs typeface="Trebuchet MS"/>
              </a:rPr>
              <a:t>„Pflegenotstand</a:t>
            </a:r>
            <a:endParaRPr lang="de-DE" sz="1350" dirty="0">
              <a:latin typeface="Trebuchet MS"/>
              <a:cs typeface="Trebuchet MS"/>
            </a:endParaRPr>
          </a:p>
          <a:p>
            <a:pPr marR="6350" algn="r">
              <a:spcBef>
                <a:spcPts val="585"/>
              </a:spcBef>
            </a:pPr>
            <a:r>
              <a:rPr lang="de-DE" sz="1350" spc="-10" dirty="0">
                <a:solidFill>
                  <a:srgbClr val="141F3E"/>
                </a:solidFill>
                <a:latin typeface="Trebuchet MS"/>
                <a:cs typeface="Trebuchet MS"/>
              </a:rPr>
              <a:t>Deutschland</a:t>
            </a:r>
            <a:r>
              <a:rPr lang="de-DE" sz="1300" dirty="0">
                <a:latin typeface="Trebuchet MS"/>
                <a:cs typeface="Trebuchet MS"/>
              </a:rPr>
              <a:t>“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ein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.</a:t>
            </a:r>
            <a:endParaRPr sz="1350" dirty="0">
              <a:latin typeface="Trebuchet MS"/>
              <a:cs typeface="Trebuchet MS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1019810" y="6727952"/>
            <a:ext cx="3767454" cy="211493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R="5080" algn="r">
              <a:lnSpc>
                <a:spcPct val="100000"/>
              </a:lnSpc>
              <a:spcBef>
                <a:spcPts val="100"/>
              </a:spcBef>
            </a:pPr>
            <a:r>
              <a:rPr sz="1650" spc="55" dirty="0">
                <a:solidFill>
                  <a:srgbClr val="141F3E"/>
                </a:solidFill>
                <a:latin typeface="Palatino Linotype"/>
                <a:cs typeface="Palatino Linotype"/>
              </a:rPr>
              <a:t>Prüfen</a:t>
            </a:r>
            <a:endParaRPr sz="1650" dirty="0">
              <a:latin typeface="Palatino Linotype"/>
              <a:cs typeface="Palatino Linotype"/>
            </a:endParaRPr>
          </a:p>
          <a:p>
            <a:pPr marL="287020" marR="58419" indent="-274955">
              <a:lnSpc>
                <a:spcPct val="131500"/>
              </a:lnSpc>
              <a:spcBef>
                <a:spcPts val="500"/>
              </a:spcBef>
              <a:buAutoNum type="arabicPeriod"/>
              <a:tabLst>
                <a:tab pos="287020" algn="l"/>
              </a:tabLst>
            </a:pP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Wählen</a:t>
            </a:r>
            <a:r>
              <a:rPr sz="1350" spc="-7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Sie</a:t>
            </a:r>
            <a:r>
              <a:rPr sz="1350" spc="-7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einen</a:t>
            </a:r>
            <a:r>
              <a:rPr sz="1350" spc="-7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Fakt</a:t>
            </a:r>
            <a:r>
              <a:rPr sz="1350" spc="-7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oder</a:t>
            </a:r>
            <a:r>
              <a:rPr sz="1350" spc="-7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eine</a:t>
            </a:r>
            <a:r>
              <a:rPr sz="1350" spc="-7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Aussage</a:t>
            </a:r>
            <a:r>
              <a:rPr sz="1350" spc="-7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25" dirty="0">
                <a:solidFill>
                  <a:srgbClr val="141F3E"/>
                </a:solidFill>
                <a:latin typeface="Trebuchet MS"/>
                <a:cs typeface="Trebuchet MS"/>
              </a:rPr>
              <a:t>aus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einem</a:t>
            </a:r>
            <a:r>
              <a:rPr sz="1350" spc="-4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der</a:t>
            </a:r>
            <a:r>
              <a:rPr sz="1350" spc="-4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Suchergebnisse</a:t>
            </a:r>
            <a:r>
              <a:rPr sz="1350" spc="-4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(z.</a:t>
            </a:r>
            <a:r>
              <a:rPr sz="1350" spc="-4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B.</a:t>
            </a:r>
            <a:r>
              <a:rPr sz="1350" spc="-3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20" dirty="0">
                <a:solidFill>
                  <a:srgbClr val="141F3E"/>
                </a:solidFill>
                <a:latin typeface="Trebuchet MS"/>
                <a:cs typeface="Trebuchet MS"/>
              </a:rPr>
              <a:t>eine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Statistik).</a:t>
            </a:r>
            <a:endParaRPr sz="1350" dirty="0">
              <a:latin typeface="Trebuchet MS"/>
              <a:cs typeface="Trebuchet MS"/>
            </a:endParaRPr>
          </a:p>
          <a:p>
            <a:pPr marL="287020" marR="40005" indent="-274320">
              <a:lnSpc>
                <a:spcPct val="129200"/>
              </a:lnSpc>
              <a:spcBef>
                <a:spcPts val="620"/>
              </a:spcBef>
              <a:buAutoNum type="arabicPeriod"/>
              <a:tabLst>
                <a:tab pos="287020" algn="l"/>
              </a:tabLst>
            </a:pP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Überprüfen</a:t>
            </a:r>
            <a:r>
              <a:rPr sz="1350" spc="-8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Sie</a:t>
            </a:r>
            <a:r>
              <a:rPr sz="1350" spc="-8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die</a:t>
            </a:r>
            <a:r>
              <a:rPr sz="1350" spc="-8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Aussage</a:t>
            </a:r>
            <a:r>
              <a:rPr sz="1350" spc="-8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mit</a:t>
            </a:r>
            <a:r>
              <a:rPr sz="1350" spc="-8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einer</a:t>
            </a:r>
            <a:r>
              <a:rPr sz="1350" spc="-9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zweiten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Quelle</a:t>
            </a:r>
            <a:r>
              <a:rPr sz="1350" spc="-6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oder</a:t>
            </a:r>
            <a:r>
              <a:rPr sz="1350" spc="-6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einem</a:t>
            </a:r>
            <a:r>
              <a:rPr sz="1350" spc="-5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Fact-Checking-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Tool</a:t>
            </a:r>
            <a:r>
              <a:rPr sz="1350" spc="-6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(z.</a:t>
            </a:r>
            <a:r>
              <a:rPr sz="1350" spc="-5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25" dirty="0">
                <a:solidFill>
                  <a:srgbClr val="141F3E"/>
                </a:solidFill>
                <a:latin typeface="Trebuchet MS"/>
                <a:cs typeface="Trebuchet MS"/>
              </a:rPr>
              <a:t>B.</a:t>
            </a:r>
            <a:endParaRPr sz="1350" dirty="0">
              <a:latin typeface="Trebuchet MS"/>
              <a:cs typeface="Trebuchet MS"/>
            </a:endParaRPr>
          </a:p>
          <a:p>
            <a:pPr marL="287020">
              <a:lnSpc>
                <a:spcPct val="100000"/>
              </a:lnSpc>
              <a:spcBef>
                <a:spcPts val="555"/>
              </a:spcBef>
            </a:pPr>
            <a:r>
              <a:rPr sz="1350" spc="-20" dirty="0">
                <a:solidFill>
                  <a:srgbClr val="141F3E"/>
                </a:solidFill>
                <a:latin typeface="Trebuchet MS"/>
                <a:cs typeface="Trebuchet MS"/>
              </a:rPr>
              <a:t>„Mimikama</a:t>
            </a:r>
            <a:r>
              <a:rPr lang="de-DE" sz="1300" dirty="0">
                <a:latin typeface="Trebuchet MS"/>
                <a:cs typeface="Trebuchet MS"/>
              </a:rPr>
              <a:t>“</a:t>
            </a:r>
            <a:r>
              <a:rPr sz="1350" spc="-7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oder</a:t>
            </a:r>
            <a:r>
              <a:rPr sz="1350" spc="-6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„Correctiv</a:t>
            </a:r>
            <a:r>
              <a:rPr lang="de-DE" sz="1300" dirty="0">
                <a:latin typeface="Trebuchet MS"/>
                <a:cs typeface="Trebuchet MS"/>
              </a:rPr>
              <a:t>“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).</a:t>
            </a:r>
            <a:endParaRPr sz="1350" dirty="0">
              <a:latin typeface="Trebuchet MS"/>
              <a:cs typeface="Trebuchet MS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6919918" y="5993498"/>
            <a:ext cx="579120" cy="2311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Absicht</a:t>
            </a:r>
            <a:endParaRPr sz="1350">
              <a:latin typeface="Trebuchet MS"/>
              <a:cs typeface="Trebuchet MS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6644893" y="4252976"/>
            <a:ext cx="3091815" cy="26269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50" spc="50" dirty="0">
                <a:solidFill>
                  <a:srgbClr val="141F3E"/>
                </a:solidFill>
                <a:latin typeface="Palatino Linotype"/>
                <a:cs typeface="Palatino Linotype"/>
              </a:rPr>
              <a:t>Analysieren</a:t>
            </a:r>
            <a:endParaRPr sz="1650" dirty="0">
              <a:latin typeface="Palatino Linotype"/>
              <a:cs typeface="Palatino Linotype"/>
            </a:endParaRPr>
          </a:p>
          <a:p>
            <a:pPr marL="287020" marR="157480" indent="-274955">
              <a:lnSpc>
                <a:spcPct val="129299"/>
              </a:lnSpc>
              <a:spcBef>
                <a:spcPts val="540"/>
              </a:spcBef>
            </a:pPr>
            <a:r>
              <a:rPr lang="de-DE" sz="1350" spc="-25" dirty="0">
                <a:solidFill>
                  <a:srgbClr val="141F3E"/>
                </a:solidFill>
                <a:latin typeface="Trebuchet MS"/>
                <a:cs typeface="Trebuchet MS"/>
              </a:rPr>
              <a:t>Notieren</a:t>
            </a:r>
            <a:r>
              <a:rPr lang="de-DE" sz="1350" spc="-8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lang="de-DE" sz="1350" spc="-20" dirty="0">
                <a:solidFill>
                  <a:srgbClr val="141F3E"/>
                </a:solidFill>
                <a:latin typeface="Trebuchet MS"/>
                <a:cs typeface="Trebuchet MS"/>
              </a:rPr>
              <a:t>Sie</a:t>
            </a:r>
            <a:r>
              <a:rPr lang="de-DE" sz="1350" spc="-8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lang="de-DE" sz="1350" spc="-20" dirty="0">
                <a:solidFill>
                  <a:srgbClr val="141F3E"/>
                </a:solidFill>
                <a:latin typeface="Trebuchet MS"/>
                <a:cs typeface="Trebuchet MS"/>
              </a:rPr>
              <a:t>sich</a:t>
            </a:r>
            <a:r>
              <a:rPr lang="de-DE" sz="1350" spc="-8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lang="de-DE" sz="1350" spc="-20" dirty="0">
                <a:solidFill>
                  <a:srgbClr val="141F3E"/>
                </a:solidFill>
                <a:latin typeface="Trebuchet MS"/>
                <a:cs typeface="Trebuchet MS"/>
              </a:rPr>
              <a:t>für</a:t>
            </a:r>
            <a:r>
              <a:rPr lang="de-DE" sz="1350" spc="-10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lang="de-DE" sz="1350" spc="-25" dirty="0">
                <a:solidFill>
                  <a:srgbClr val="141F3E"/>
                </a:solidFill>
                <a:latin typeface="Trebuchet MS"/>
                <a:cs typeface="Trebuchet MS"/>
              </a:rPr>
              <a:t>die</a:t>
            </a:r>
            <a:r>
              <a:rPr lang="de-DE" sz="1350" spc="-8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lang="de-DE" sz="1350" spc="-25" dirty="0">
                <a:solidFill>
                  <a:srgbClr val="141F3E"/>
                </a:solidFill>
                <a:latin typeface="Trebuchet MS"/>
                <a:cs typeface="Trebuchet MS"/>
              </a:rPr>
              <a:t>ersten</a:t>
            </a:r>
            <a:r>
              <a:rPr lang="de-DE" sz="1350" spc="-8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lang="de-DE" sz="1350" spc="-20" dirty="0">
                <a:solidFill>
                  <a:srgbClr val="141F3E"/>
                </a:solidFill>
                <a:latin typeface="Trebuchet MS"/>
                <a:cs typeface="Trebuchet MS"/>
              </a:rPr>
              <a:t>drei </a:t>
            </a:r>
            <a:r>
              <a:rPr lang="de-DE" sz="1350" spc="-10" dirty="0">
                <a:solidFill>
                  <a:srgbClr val="141F3E"/>
                </a:solidFill>
                <a:latin typeface="Trebuchet MS"/>
                <a:cs typeface="Trebuchet MS"/>
              </a:rPr>
              <a:t>Suchergebnisse:</a:t>
            </a:r>
            <a:endParaRPr lang="de-DE" sz="1350" dirty="0">
              <a:latin typeface="Trebuchet MS"/>
              <a:cs typeface="Trebuchet MS"/>
            </a:endParaRPr>
          </a:p>
          <a:p>
            <a:pPr marL="287020">
              <a:lnSpc>
                <a:spcPct val="100000"/>
              </a:lnSpc>
              <a:spcBef>
                <a:spcPts val="1070"/>
              </a:spcBef>
            </a:pP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Quelle</a:t>
            </a:r>
            <a:endParaRPr sz="1350" dirty="0">
              <a:latin typeface="Trebuchet MS"/>
              <a:cs typeface="Trebuchet MS"/>
            </a:endParaRPr>
          </a:p>
          <a:p>
            <a:pPr marL="55244">
              <a:lnSpc>
                <a:spcPct val="100000"/>
              </a:lnSpc>
              <a:spcBef>
                <a:spcPts val="1310"/>
              </a:spcBef>
            </a:pPr>
            <a:r>
              <a:rPr sz="1350" spc="-30" dirty="0">
                <a:solidFill>
                  <a:srgbClr val="141F3E"/>
                </a:solidFill>
                <a:latin typeface="Trebuchet MS"/>
                <a:cs typeface="Trebuchet MS"/>
              </a:rPr>
              <a:t>Wer</a:t>
            </a:r>
            <a:r>
              <a:rPr sz="1350" spc="-9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25" dirty="0">
                <a:solidFill>
                  <a:srgbClr val="141F3E"/>
                </a:solidFill>
                <a:latin typeface="Trebuchet MS"/>
                <a:cs typeface="Trebuchet MS"/>
              </a:rPr>
              <a:t>hat</a:t>
            </a:r>
            <a:r>
              <a:rPr sz="1350" spc="-7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25" dirty="0">
                <a:solidFill>
                  <a:srgbClr val="141F3E"/>
                </a:solidFill>
                <a:latin typeface="Trebuchet MS"/>
                <a:cs typeface="Trebuchet MS"/>
              </a:rPr>
              <a:t>den</a:t>
            </a:r>
            <a:r>
              <a:rPr sz="1350" spc="-7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30" dirty="0">
                <a:solidFill>
                  <a:srgbClr val="141F3E"/>
                </a:solidFill>
                <a:latin typeface="Trebuchet MS"/>
                <a:cs typeface="Trebuchet MS"/>
              </a:rPr>
              <a:t>Artikel</a:t>
            </a:r>
            <a:r>
              <a:rPr sz="1350" spc="-8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veröffentlicht?</a:t>
            </a:r>
            <a:endParaRPr sz="1350" dirty="0">
              <a:latin typeface="Trebuchet MS"/>
              <a:cs typeface="Trebuchet MS"/>
            </a:endParaRPr>
          </a:p>
          <a:p>
            <a:pPr>
              <a:lnSpc>
                <a:spcPct val="100000"/>
              </a:lnSpc>
            </a:pPr>
            <a:endParaRPr sz="1350" dirty="0">
              <a:latin typeface="Trebuchet MS"/>
              <a:cs typeface="Trebuchet MS"/>
            </a:endParaRPr>
          </a:p>
          <a:p>
            <a:pPr>
              <a:lnSpc>
                <a:spcPct val="100000"/>
              </a:lnSpc>
              <a:spcBef>
                <a:spcPts val="675"/>
              </a:spcBef>
            </a:pPr>
            <a:endParaRPr sz="1350" dirty="0">
              <a:latin typeface="Trebuchet MS"/>
              <a:cs typeface="Trebuchet MS"/>
            </a:endParaRPr>
          </a:p>
          <a:p>
            <a:pPr marL="12700" marR="5080">
              <a:lnSpc>
                <a:spcPct val="134100"/>
              </a:lnSpc>
            </a:pPr>
            <a:r>
              <a:rPr sz="1350" spc="-35" dirty="0">
                <a:solidFill>
                  <a:srgbClr val="141F3E"/>
                </a:solidFill>
                <a:latin typeface="Trebuchet MS"/>
                <a:cs typeface="Trebuchet MS"/>
              </a:rPr>
              <a:t>Wirkt</a:t>
            </a:r>
            <a:r>
              <a:rPr sz="1350" spc="-7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30" dirty="0">
                <a:solidFill>
                  <a:srgbClr val="141F3E"/>
                </a:solidFill>
                <a:latin typeface="Trebuchet MS"/>
                <a:cs typeface="Trebuchet MS"/>
              </a:rPr>
              <a:t>der</a:t>
            </a:r>
            <a:r>
              <a:rPr sz="1350" spc="-6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40" dirty="0">
                <a:solidFill>
                  <a:srgbClr val="141F3E"/>
                </a:solidFill>
                <a:latin typeface="Trebuchet MS"/>
                <a:cs typeface="Trebuchet MS"/>
              </a:rPr>
              <a:t>Inhalt</a:t>
            </a:r>
            <a:r>
              <a:rPr sz="1350" spc="-6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45" dirty="0">
                <a:solidFill>
                  <a:srgbClr val="141F3E"/>
                </a:solidFill>
                <a:latin typeface="Trebuchet MS"/>
                <a:cs typeface="Trebuchet MS"/>
              </a:rPr>
              <a:t>informativ,</a:t>
            </a:r>
            <a:r>
              <a:rPr sz="1350" spc="-6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35" dirty="0">
                <a:solidFill>
                  <a:srgbClr val="141F3E"/>
                </a:solidFill>
                <a:latin typeface="Trebuchet MS"/>
                <a:cs typeface="Trebuchet MS"/>
              </a:rPr>
              <a:t>werbend</a:t>
            </a:r>
            <a:r>
              <a:rPr sz="1350" spc="-6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20" dirty="0">
                <a:solidFill>
                  <a:srgbClr val="141F3E"/>
                </a:solidFill>
                <a:latin typeface="Trebuchet MS"/>
                <a:cs typeface="Trebuchet MS"/>
              </a:rPr>
              <a:t>oder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ideologisch?</a:t>
            </a:r>
            <a:endParaRPr sz="1350" dirty="0">
              <a:latin typeface="Trebuchet MS"/>
              <a:cs typeface="Trebuchet MS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6919976" y="7021321"/>
            <a:ext cx="519430" cy="2311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Datum</a:t>
            </a:r>
            <a:endParaRPr sz="1350">
              <a:latin typeface="Trebuchet MS"/>
              <a:cs typeface="Trebuchet MS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6645312" y="7393196"/>
            <a:ext cx="2902585" cy="125857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350" spc="-25" dirty="0">
                <a:solidFill>
                  <a:srgbClr val="141F3E"/>
                </a:solidFill>
                <a:latin typeface="Trebuchet MS"/>
                <a:cs typeface="Trebuchet MS"/>
              </a:rPr>
              <a:t>Wann</a:t>
            </a:r>
            <a:r>
              <a:rPr sz="1350" spc="-8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25" dirty="0">
                <a:solidFill>
                  <a:srgbClr val="141F3E"/>
                </a:solidFill>
                <a:latin typeface="Trebuchet MS"/>
                <a:cs typeface="Trebuchet MS"/>
              </a:rPr>
              <a:t>wurde</a:t>
            </a:r>
            <a:r>
              <a:rPr sz="1350" spc="-6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25" dirty="0">
                <a:solidFill>
                  <a:srgbClr val="141F3E"/>
                </a:solidFill>
                <a:latin typeface="Trebuchet MS"/>
                <a:cs typeface="Trebuchet MS"/>
              </a:rPr>
              <a:t>der</a:t>
            </a:r>
            <a:r>
              <a:rPr sz="1350" spc="-8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30" dirty="0">
                <a:solidFill>
                  <a:srgbClr val="141F3E"/>
                </a:solidFill>
                <a:latin typeface="Trebuchet MS"/>
                <a:cs typeface="Trebuchet MS"/>
              </a:rPr>
              <a:t>Artikel</a:t>
            </a:r>
            <a:r>
              <a:rPr sz="1350" spc="-7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20" dirty="0">
                <a:solidFill>
                  <a:srgbClr val="141F3E"/>
                </a:solidFill>
                <a:latin typeface="Trebuchet MS"/>
                <a:cs typeface="Trebuchet MS"/>
              </a:rPr>
              <a:t>veröffentlicht?</a:t>
            </a:r>
            <a:endParaRPr sz="1350">
              <a:latin typeface="Trebuchet MS"/>
              <a:cs typeface="Trebuchet MS"/>
            </a:endParaRPr>
          </a:p>
          <a:p>
            <a:pPr marL="248920">
              <a:lnSpc>
                <a:spcPct val="100000"/>
              </a:lnSpc>
              <a:spcBef>
                <a:spcPts val="1375"/>
              </a:spcBef>
            </a:pP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Fakten</a:t>
            </a:r>
            <a:r>
              <a:rPr sz="1350" spc="-3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oder</a:t>
            </a:r>
            <a:r>
              <a:rPr sz="1350" spc="-4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Meinungen</a:t>
            </a:r>
            <a:endParaRPr sz="1350">
              <a:latin typeface="Trebuchet MS"/>
              <a:cs typeface="Trebuchet MS"/>
            </a:endParaRPr>
          </a:p>
          <a:p>
            <a:pPr marL="12700" marR="34290">
              <a:lnSpc>
                <a:spcPct val="129200"/>
              </a:lnSpc>
              <a:spcBef>
                <a:spcPts val="905"/>
              </a:spcBef>
            </a:pPr>
            <a:r>
              <a:rPr sz="1350" spc="-30" dirty="0">
                <a:solidFill>
                  <a:srgbClr val="141F3E"/>
                </a:solidFill>
                <a:latin typeface="Trebuchet MS"/>
                <a:cs typeface="Trebuchet MS"/>
              </a:rPr>
              <a:t>Überwiegen</a:t>
            </a:r>
            <a:r>
              <a:rPr sz="1350" spc="-3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30" dirty="0">
                <a:solidFill>
                  <a:srgbClr val="141F3E"/>
                </a:solidFill>
                <a:latin typeface="Trebuchet MS"/>
                <a:cs typeface="Trebuchet MS"/>
              </a:rPr>
              <a:t>überprüfbare</a:t>
            </a:r>
            <a:r>
              <a:rPr sz="1350" spc="-2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25" dirty="0">
                <a:solidFill>
                  <a:srgbClr val="141F3E"/>
                </a:solidFill>
                <a:latin typeface="Trebuchet MS"/>
                <a:cs typeface="Trebuchet MS"/>
              </a:rPr>
              <a:t>Fakten</a:t>
            </a:r>
            <a:r>
              <a:rPr sz="1350" spc="-3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20" dirty="0">
                <a:solidFill>
                  <a:srgbClr val="141F3E"/>
                </a:solidFill>
                <a:latin typeface="Trebuchet MS"/>
                <a:cs typeface="Trebuchet MS"/>
              </a:rPr>
              <a:t>oder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persönliche</a:t>
            </a:r>
            <a:r>
              <a:rPr sz="1350" spc="-7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Meinungen?</a:t>
            </a:r>
            <a:endParaRPr sz="1350">
              <a:latin typeface="Trebuchet MS"/>
              <a:cs typeface="Trebuchet MS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6645656" y="9202166"/>
            <a:ext cx="3472815" cy="15551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0955">
              <a:lnSpc>
                <a:spcPct val="100000"/>
              </a:lnSpc>
              <a:spcBef>
                <a:spcPts val="100"/>
              </a:spcBef>
            </a:pPr>
            <a:r>
              <a:rPr sz="1650" spc="45" dirty="0">
                <a:solidFill>
                  <a:srgbClr val="141F3E"/>
                </a:solidFill>
                <a:latin typeface="Palatino Linotype"/>
                <a:cs typeface="Palatino Linotype"/>
              </a:rPr>
              <a:t>Reflektieren</a:t>
            </a:r>
            <a:endParaRPr sz="1650" dirty="0">
              <a:latin typeface="Palatino Linotype"/>
              <a:cs typeface="Palatino Linotype"/>
            </a:endParaRPr>
          </a:p>
          <a:p>
            <a:pPr marL="12700">
              <a:lnSpc>
                <a:spcPct val="100000"/>
              </a:lnSpc>
              <a:spcBef>
                <a:spcPts val="1020"/>
              </a:spcBef>
            </a:pPr>
            <a:r>
              <a:rPr lang="de-DE" sz="1350" spc="-45" dirty="0">
                <a:solidFill>
                  <a:srgbClr val="141F3E"/>
                </a:solidFill>
                <a:latin typeface="Trebuchet MS"/>
                <a:cs typeface="Trebuchet MS"/>
              </a:rPr>
              <a:t>Reflektieren </a:t>
            </a:r>
            <a:r>
              <a:rPr lang="de-DE" sz="1350" spc="-20" dirty="0">
                <a:solidFill>
                  <a:srgbClr val="141F3E"/>
                </a:solidFill>
                <a:latin typeface="Trebuchet MS"/>
                <a:cs typeface="Trebuchet MS"/>
              </a:rPr>
              <a:t>Sie:</a:t>
            </a:r>
            <a:endParaRPr lang="de-DE" sz="1350" dirty="0">
              <a:latin typeface="Trebuchet MS"/>
              <a:cs typeface="Trebuchet MS"/>
            </a:endParaRPr>
          </a:p>
          <a:p>
            <a:pPr marL="285750">
              <a:lnSpc>
                <a:spcPct val="100000"/>
              </a:lnSpc>
              <a:spcBef>
                <a:spcPts val="1005"/>
              </a:spcBef>
            </a:pPr>
            <a:r>
              <a:rPr sz="1350" spc="-20" dirty="0">
                <a:solidFill>
                  <a:srgbClr val="141F3E"/>
                </a:solidFill>
                <a:latin typeface="Trebuchet MS"/>
                <a:cs typeface="Trebuchet MS"/>
              </a:rPr>
              <a:t>Stimmen</a:t>
            </a:r>
            <a:r>
              <a:rPr sz="1350" spc="-4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die</a:t>
            </a:r>
            <a:r>
              <a:rPr sz="1350" spc="-5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20" dirty="0">
                <a:solidFill>
                  <a:srgbClr val="141F3E"/>
                </a:solidFill>
                <a:latin typeface="Trebuchet MS"/>
                <a:cs typeface="Trebuchet MS"/>
              </a:rPr>
              <a:t>Informationen</a:t>
            </a:r>
            <a:r>
              <a:rPr sz="1350" spc="-4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überein?</a:t>
            </a:r>
            <a:endParaRPr sz="1350" dirty="0">
              <a:latin typeface="Trebuchet MS"/>
              <a:cs typeface="Trebuchet MS"/>
            </a:endParaRPr>
          </a:p>
          <a:p>
            <a:pPr marL="285750" marR="5080">
              <a:lnSpc>
                <a:spcPct val="134100"/>
              </a:lnSpc>
              <a:spcBef>
                <a:spcPts val="450"/>
              </a:spcBef>
            </a:pPr>
            <a:r>
              <a:rPr sz="1350" spc="-20" dirty="0">
                <a:solidFill>
                  <a:srgbClr val="141F3E"/>
                </a:solidFill>
                <a:latin typeface="Trebuchet MS"/>
                <a:cs typeface="Trebuchet MS"/>
              </a:rPr>
              <a:t>Gibt</a:t>
            </a:r>
            <a:r>
              <a:rPr sz="1350" spc="-5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es</a:t>
            </a:r>
            <a:r>
              <a:rPr sz="1350" spc="-5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20" dirty="0">
                <a:solidFill>
                  <a:srgbClr val="141F3E"/>
                </a:solidFill>
                <a:latin typeface="Trebuchet MS"/>
                <a:cs typeface="Trebuchet MS"/>
              </a:rPr>
              <a:t>Hinweise</a:t>
            </a:r>
            <a:r>
              <a:rPr sz="1350" spc="-5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auf</a:t>
            </a:r>
            <a:r>
              <a:rPr sz="1350" spc="-5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25" dirty="0">
                <a:solidFill>
                  <a:srgbClr val="141F3E"/>
                </a:solidFill>
                <a:latin typeface="Trebuchet MS"/>
                <a:cs typeface="Trebuchet MS"/>
              </a:rPr>
              <a:t>Fehlinformation</a:t>
            </a:r>
            <a:r>
              <a:rPr sz="1350" spc="-4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20" dirty="0">
                <a:solidFill>
                  <a:srgbClr val="141F3E"/>
                </a:solidFill>
                <a:latin typeface="Trebuchet MS"/>
                <a:cs typeface="Trebuchet MS"/>
              </a:rPr>
              <a:t>oder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Desinformation?</a:t>
            </a:r>
            <a:endParaRPr sz="1350" dirty="0">
              <a:latin typeface="Trebuchet MS"/>
              <a:cs typeface="Trebuchet MS"/>
            </a:endParaRPr>
          </a:p>
        </p:txBody>
      </p:sp>
      <p:pic>
        <p:nvPicPr>
          <p:cNvPr id="12" name="object 12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6696075" y="5349756"/>
            <a:ext cx="57150" cy="57150"/>
          </a:xfrm>
          <a:prstGeom prst="rect">
            <a:avLst/>
          </a:prstGeom>
        </p:spPr>
      </p:pic>
      <p:pic>
        <p:nvPicPr>
          <p:cNvPr id="13" name="object 13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6696075" y="6100929"/>
            <a:ext cx="57150" cy="57150"/>
          </a:xfrm>
          <a:prstGeom prst="rect">
            <a:avLst/>
          </a:prstGeom>
        </p:spPr>
      </p:pic>
      <p:pic>
        <p:nvPicPr>
          <p:cNvPr id="14" name="object 14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6696075" y="7129155"/>
            <a:ext cx="57150" cy="57150"/>
          </a:xfrm>
          <a:prstGeom prst="rect">
            <a:avLst/>
          </a:prstGeom>
        </p:spPr>
      </p:pic>
      <p:pic>
        <p:nvPicPr>
          <p:cNvPr id="15" name="object 15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6657975" y="7880854"/>
            <a:ext cx="57150" cy="57150"/>
          </a:xfrm>
          <a:prstGeom prst="rect">
            <a:avLst/>
          </a:prstGeom>
        </p:spPr>
      </p:pic>
      <p:pic>
        <p:nvPicPr>
          <p:cNvPr id="16" name="object 16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6696075" y="10024724"/>
            <a:ext cx="57150" cy="57150"/>
          </a:xfrm>
          <a:prstGeom prst="rect">
            <a:avLst/>
          </a:prstGeom>
        </p:spPr>
      </p:pic>
      <p:pic>
        <p:nvPicPr>
          <p:cNvPr id="17" name="object 17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6695440" y="10357789"/>
            <a:ext cx="56515" cy="56510"/>
          </a:xfrm>
          <a:prstGeom prst="rect">
            <a:avLst/>
          </a:prstGeom>
        </p:spPr>
      </p:pic>
      <p:grpSp>
        <p:nvGrpSpPr>
          <p:cNvPr id="18" name="object 18"/>
          <p:cNvGrpSpPr/>
          <p:nvPr/>
        </p:nvGrpSpPr>
        <p:grpSpPr>
          <a:xfrm>
            <a:off x="0" y="0"/>
            <a:ext cx="11430000" cy="2143125"/>
            <a:chOff x="0" y="0"/>
            <a:chExt cx="11430000" cy="2143125"/>
          </a:xfrm>
        </p:grpSpPr>
        <p:pic>
          <p:nvPicPr>
            <p:cNvPr id="19" name="object 19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0" y="0"/>
              <a:ext cx="11430000" cy="2143125"/>
            </a:xfrm>
            <a:prstGeom prst="rect">
              <a:avLst/>
            </a:prstGeom>
          </p:spPr>
        </p:pic>
        <p:pic>
          <p:nvPicPr>
            <p:cNvPr id="20" name="object 20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4457700" y="219075"/>
              <a:ext cx="2514598" cy="1714498"/>
            </a:xfrm>
            <a:prstGeom prst="rect">
              <a:avLst/>
            </a:prstGeom>
          </p:spPr>
        </p:pic>
      </p:grpSp>
      <p:grpSp>
        <p:nvGrpSpPr>
          <p:cNvPr id="21" name="object 21"/>
          <p:cNvGrpSpPr/>
          <p:nvPr/>
        </p:nvGrpSpPr>
        <p:grpSpPr>
          <a:xfrm>
            <a:off x="4945377" y="3226854"/>
            <a:ext cx="1548130" cy="7981950"/>
            <a:chOff x="4945377" y="3226854"/>
            <a:chExt cx="1548130" cy="7981950"/>
          </a:xfrm>
        </p:grpSpPr>
        <p:sp>
          <p:nvSpPr>
            <p:cNvPr id="22" name="object 22"/>
            <p:cNvSpPr/>
            <p:nvPr/>
          </p:nvSpPr>
          <p:spPr>
            <a:xfrm>
              <a:off x="4945367" y="3226853"/>
              <a:ext cx="779145" cy="7981950"/>
            </a:xfrm>
            <a:custGeom>
              <a:avLst/>
              <a:gdLst/>
              <a:ahLst/>
              <a:cxnLst/>
              <a:rect l="l" t="t" r="r" b="b"/>
              <a:pathLst>
                <a:path w="779145" h="7981950">
                  <a:moveTo>
                    <a:pt x="600075" y="378371"/>
                  </a:moveTo>
                  <a:lnTo>
                    <a:pt x="599135" y="376123"/>
                  </a:lnTo>
                  <a:lnTo>
                    <a:pt x="595414" y="372402"/>
                  </a:lnTo>
                  <a:lnTo>
                    <a:pt x="593178" y="371475"/>
                  </a:lnTo>
                  <a:lnTo>
                    <a:pt x="6883" y="371475"/>
                  </a:lnTo>
                  <a:lnTo>
                    <a:pt x="4648" y="372402"/>
                  </a:lnTo>
                  <a:lnTo>
                    <a:pt x="927" y="376123"/>
                  </a:lnTo>
                  <a:lnTo>
                    <a:pt x="0" y="378371"/>
                  </a:lnTo>
                  <a:lnTo>
                    <a:pt x="0" y="383628"/>
                  </a:lnTo>
                  <a:lnTo>
                    <a:pt x="927" y="385876"/>
                  </a:lnTo>
                  <a:lnTo>
                    <a:pt x="4648" y="389597"/>
                  </a:lnTo>
                  <a:lnTo>
                    <a:pt x="6883" y="390525"/>
                  </a:lnTo>
                  <a:lnTo>
                    <a:pt x="593178" y="390525"/>
                  </a:lnTo>
                  <a:lnTo>
                    <a:pt x="595414" y="389597"/>
                  </a:lnTo>
                  <a:lnTo>
                    <a:pt x="599135" y="385876"/>
                  </a:lnTo>
                  <a:lnTo>
                    <a:pt x="600075" y="383628"/>
                  </a:lnTo>
                  <a:lnTo>
                    <a:pt x="600075" y="378371"/>
                  </a:lnTo>
                  <a:close/>
                </a:path>
                <a:path w="779145" h="7981950">
                  <a:moveTo>
                    <a:pt x="778662" y="6896"/>
                  </a:moveTo>
                  <a:lnTo>
                    <a:pt x="777735" y="4648"/>
                  </a:lnTo>
                  <a:lnTo>
                    <a:pt x="774014" y="927"/>
                  </a:lnTo>
                  <a:lnTo>
                    <a:pt x="771766" y="0"/>
                  </a:lnTo>
                  <a:lnTo>
                    <a:pt x="766508" y="0"/>
                  </a:lnTo>
                  <a:lnTo>
                    <a:pt x="764260" y="927"/>
                  </a:lnTo>
                  <a:lnTo>
                    <a:pt x="760526" y="4648"/>
                  </a:lnTo>
                  <a:lnTo>
                    <a:pt x="759612" y="6896"/>
                  </a:lnTo>
                  <a:lnTo>
                    <a:pt x="759612" y="7975054"/>
                  </a:lnTo>
                  <a:lnTo>
                    <a:pt x="760526" y="7977302"/>
                  </a:lnTo>
                  <a:lnTo>
                    <a:pt x="764260" y="7981023"/>
                  </a:lnTo>
                  <a:lnTo>
                    <a:pt x="766508" y="7981950"/>
                  </a:lnTo>
                  <a:lnTo>
                    <a:pt x="771766" y="7981950"/>
                  </a:lnTo>
                  <a:lnTo>
                    <a:pt x="774014" y="7981023"/>
                  </a:lnTo>
                  <a:lnTo>
                    <a:pt x="777735" y="7977302"/>
                  </a:lnTo>
                  <a:lnTo>
                    <a:pt x="778662" y="7975054"/>
                  </a:lnTo>
                  <a:lnTo>
                    <a:pt x="778662" y="6896"/>
                  </a:lnTo>
                  <a:close/>
                </a:path>
              </a:pathLst>
            </a:custGeom>
            <a:solidFill>
              <a:srgbClr val="CFD2D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" name="object 23"/>
            <p:cNvSpPr/>
            <p:nvPr/>
          </p:nvSpPr>
          <p:spPr>
            <a:xfrm>
              <a:off x="5526403" y="3417354"/>
              <a:ext cx="381000" cy="390525"/>
            </a:xfrm>
            <a:custGeom>
              <a:avLst/>
              <a:gdLst/>
              <a:ahLst/>
              <a:cxnLst/>
              <a:rect l="l" t="t" r="r" b="b"/>
              <a:pathLst>
                <a:path w="381000" h="390525">
                  <a:moveTo>
                    <a:pt x="362407" y="0"/>
                  </a:moveTo>
                  <a:lnTo>
                    <a:pt x="18580" y="0"/>
                  </a:lnTo>
                  <a:lnTo>
                    <a:pt x="15849" y="546"/>
                  </a:lnTo>
                  <a:lnTo>
                    <a:pt x="0" y="18592"/>
                  </a:lnTo>
                  <a:lnTo>
                    <a:pt x="0" y="371932"/>
                  </a:lnTo>
                  <a:lnTo>
                    <a:pt x="18580" y="390525"/>
                  </a:lnTo>
                  <a:lnTo>
                    <a:pt x="362407" y="390525"/>
                  </a:lnTo>
                  <a:lnTo>
                    <a:pt x="381000" y="371932"/>
                  </a:lnTo>
                  <a:lnTo>
                    <a:pt x="381000" y="18592"/>
                  </a:lnTo>
                  <a:lnTo>
                    <a:pt x="365137" y="546"/>
                  </a:lnTo>
                  <a:lnTo>
                    <a:pt x="362407" y="0"/>
                  </a:lnTo>
                  <a:close/>
                </a:path>
              </a:pathLst>
            </a:custGeom>
            <a:solidFill>
              <a:srgbClr val="E9EBF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" name="object 24"/>
            <p:cNvSpPr/>
            <p:nvPr/>
          </p:nvSpPr>
          <p:spPr>
            <a:xfrm>
              <a:off x="5893115" y="4455579"/>
              <a:ext cx="600075" cy="19050"/>
            </a:xfrm>
            <a:custGeom>
              <a:avLst/>
              <a:gdLst/>
              <a:ahLst/>
              <a:cxnLst/>
              <a:rect l="l" t="t" r="r" b="b"/>
              <a:pathLst>
                <a:path w="600075" h="19050">
                  <a:moveTo>
                    <a:pt x="593178" y="0"/>
                  </a:moveTo>
                  <a:lnTo>
                    <a:pt x="6883" y="0"/>
                  </a:lnTo>
                  <a:lnTo>
                    <a:pt x="4648" y="927"/>
                  </a:lnTo>
                  <a:lnTo>
                    <a:pt x="927" y="4648"/>
                  </a:lnTo>
                  <a:lnTo>
                    <a:pt x="0" y="6896"/>
                  </a:lnTo>
                  <a:lnTo>
                    <a:pt x="0" y="12153"/>
                  </a:lnTo>
                  <a:lnTo>
                    <a:pt x="927" y="14401"/>
                  </a:lnTo>
                  <a:lnTo>
                    <a:pt x="4648" y="18122"/>
                  </a:lnTo>
                  <a:lnTo>
                    <a:pt x="6883" y="19050"/>
                  </a:lnTo>
                  <a:lnTo>
                    <a:pt x="593178" y="19050"/>
                  </a:lnTo>
                  <a:lnTo>
                    <a:pt x="595414" y="18122"/>
                  </a:lnTo>
                  <a:lnTo>
                    <a:pt x="599135" y="14401"/>
                  </a:lnTo>
                  <a:lnTo>
                    <a:pt x="600074" y="12153"/>
                  </a:lnTo>
                  <a:lnTo>
                    <a:pt x="600074" y="6896"/>
                  </a:lnTo>
                  <a:lnTo>
                    <a:pt x="599135" y="4648"/>
                  </a:lnTo>
                  <a:lnTo>
                    <a:pt x="595414" y="927"/>
                  </a:lnTo>
                  <a:lnTo>
                    <a:pt x="593178" y="0"/>
                  </a:lnTo>
                  <a:close/>
                </a:path>
              </a:pathLst>
            </a:custGeom>
            <a:solidFill>
              <a:srgbClr val="CFD2D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" name="object 25"/>
            <p:cNvSpPr/>
            <p:nvPr/>
          </p:nvSpPr>
          <p:spPr>
            <a:xfrm>
              <a:off x="5521641" y="4274604"/>
              <a:ext cx="390525" cy="390525"/>
            </a:xfrm>
            <a:custGeom>
              <a:avLst/>
              <a:gdLst/>
              <a:ahLst/>
              <a:cxnLst/>
              <a:rect l="l" t="t" r="r" b="b"/>
              <a:pathLst>
                <a:path w="390525" h="390525">
                  <a:moveTo>
                    <a:pt x="371932" y="0"/>
                  </a:moveTo>
                  <a:lnTo>
                    <a:pt x="18580" y="0"/>
                  </a:lnTo>
                  <a:lnTo>
                    <a:pt x="15849" y="546"/>
                  </a:lnTo>
                  <a:lnTo>
                    <a:pt x="0" y="18592"/>
                  </a:lnTo>
                  <a:lnTo>
                    <a:pt x="0" y="371932"/>
                  </a:lnTo>
                  <a:lnTo>
                    <a:pt x="18580" y="390525"/>
                  </a:lnTo>
                  <a:lnTo>
                    <a:pt x="371932" y="390525"/>
                  </a:lnTo>
                  <a:lnTo>
                    <a:pt x="390525" y="371932"/>
                  </a:lnTo>
                  <a:lnTo>
                    <a:pt x="390525" y="18592"/>
                  </a:lnTo>
                  <a:lnTo>
                    <a:pt x="374662" y="546"/>
                  </a:lnTo>
                  <a:lnTo>
                    <a:pt x="371932" y="0"/>
                  </a:lnTo>
                  <a:close/>
                </a:path>
              </a:pathLst>
            </a:custGeom>
            <a:solidFill>
              <a:srgbClr val="E9EBF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" name="object 26"/>
            <p:cNvSpPr/>
            <p:nvPr/>
          </p:nvSpPr>
          <p:spPr>
            <a:xfrm>
              <a:off x="4945377" y="6932079"/>
              <a:ext cx="600075" cy="19050"/>
            </a:xfrm>
            <a:custGeom>
              <a:avLst/>
              <a:gdLst/>
              <a:ahLst/>
              <a:cxnLst/>
              <a:rect l="l" t="t" r="r" b="b"/>
              <a:pathLst>
                <a:path w="600075" h="19050">
                  <a:moveTo>
                    <a:pt x="593178" y="0"/>
                  </a:moveTo>
                  <a:lnTo>
                    <a:pt x="6883" y="0"/>
                  </a:lnTo>
                  <a:lnTo>
                    <a:pt x="4648" y="927"/>
                  </a:lnTo>
                  <a:lnTo>
                    <a:pt x="927" y="4648"/>
                  </a:lnTo>
                  <a:lnTo>
                    <a:pt x="0" y="6896"/>
                  </a:lnTo>
                  <a:lnTo>
                    <a:pt x="0" y="12153"/>
                  </a:lnTo>
                  <a:lnTo>
                    <a:pt x="927" y="14401"/>
                  </a:lnTo>
                  <a:lnTo>
                    <a:pt x="4648" y="18122"/>
                  </a:lnTo>
                  <a:lnTo>
                    <a:pt x="6883" y="19049"/>
                  </a:lnTo>
                  <a:lnTo>
                    <a:pt x="593178" y="19049"/>
                  </a:lnTo>
                  <a:lnTo>
                    <a:pt x="595414" y="18122"/>
                  </a:lnTo>
                  <a:lnTo>
                    <a:pt x="599135" y="14401"/>
                  </a:lnTo>
                  <a:lnTo>
                    <a:pt x="600074" y="12153"/>
                  </a:lnTo>
                  <a:lnTo>
                    <a:pt x="600074" y="6896"/>
                  </a:lnTo>
                  <a:lnTo>
                    <a:pt x="599135" y="4648"/>
                  </a:lnTo>
                  <a:lnTo>
                    <a:pt x="595414" y="927"/>
                  </a:lnTo>
                  <a:lnTo>
                    <a:pt x="593178" y="0"/>
                  </a:lnTo>
                  <a:close/>
                </a:path>
              </a:pathLst>
            </a:custGeom>
            <a:solidFill>
              <a:srgbClr val="CFD2D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" name="object 27"/>
            <p:cNvSpPr/>
            <p:nvPr/>
          </p:nvSpPr>
          <p:spPr>
            <a:xfrm>
              <a:off x="5526403" y="6751104"/>
              <a:ext cx="381000" cy="390525"/>
            </a:xfrm>
            <a:custGeom>
              <a:avLst/>
              <a:gdLst/>
              <a:ahLst/>
              <a:cxnLst/>
              <a:rect l="l" t="t" r="r" b="b"/>
              <a:pathLst>
                <a:path w="381000" h="390525">
                  <a:moveTo>
                    <a:pt x="362407" y="0"/>
                  </a:moveTo>
                  <a:lnTo>
                    <a:pt x="18580" y="0"/>
                  </a:lnTo>
                  <a:lnTo>
                    <a:pt x="15849" y="546"/>
                  </a:lnTo>
                  <a:lnTo>
                    <a:pt x="0" y="18592"/>
                  </a:lnTo>
                  <a:lnTo>
                    <a:pt x="0" y="371932"/>
                  </a:lnTo>
                  <a:lnTo>
                    <a:pt x="18580" y="390524"/>
                  </a:lnTo>
                  <a:lnTo>
                    <a:pt x="362407" y="390524"/>
                  </a:lnTo>
                  <a:lnTo>
                    <a:pt x="381000" y="371932"/>
                  </a:lnTo>
                  <a:lnTo>
                    <a:pt x="381000" y="18592"/>
                  </a:lnTo>
                  <a:lnTo>
                    <a:pt x="365137" y="546"/>
                  </a:lnTo>
                  <a:lnTo>
                    <a:pt x="362407" y="0"/>
                  </a:lnTo>
                  <a:close/>
                </a:path>
              </a:pathLst>
            </a:custGeom>
            <a:solidFill>
              <a:srgbClr val="E9EBF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" name="object 28"/>
            <p:cNvSpPr/>
            <p:nvPr/>
          </p:nvSpPr>
          <p:spPr>
            <a:xfrm>
              <a:off x="5893115" y="9418104"/>
              <a:ext cx="600075" cy="19050"/>
            </a:xfrm>
            <a:custGeom>
              <a:avLst/>
              <a:gdLst/>
              <a:ahLst/>
              <a:cxnLst/>
              <a:rect l="l" t="t" r="r" b="b"/>
              <a:pathLst>
                <a:path w="600075" h="19050">
                  <a:moveTo>
                    <a:pt x="593178" y="0"/>
                  </a:moveTo>
                  <a:lnTo>
                    <a:pt x="6883" y="0"/>
                  </a:lnTo>
                  <a:lnTo>
                    <a:pt x="4648" y="927"/>
                  </a:lnTo>
                  <a:lnTo>
                    <a:pt x="927" y="4648"/>
                  </a:lnTo>
                  <a:lnTo>
                    <a:pt x="0" y="6896"/>
                  </a:lnTo>
                  <a:lnTo>
                    <a:pt x="0" y="12153"/>
                  </a:lnTo>
                  <a:lnTo>
                    <a:pt x="927" y="14401"/>
                  </a:lnTo>
                  <a:lnTo>
                    <a:pt x="4648" y="18122"/>
                  </a:lnTo>
                  <a:lnTo>
                    <a:pt x="6883" y="19050"/>
                  </a:lnTo>
                  <a:lnTo>
                    <a:pt x="593178" y="19050"/>
                  </a:lnTo>
                  <a:lnTo>
                    <a:pt x="595414" y="18122"/>
                  </a:lnTo>
                  <a:lnTo>
                    <a:pt x="599135" y="14401"/>
                  </a:lnTo>
                  <a:lnTo>
                    <a:pt x="600074" y="12153"/>
                  </a:lnTo>
                  <a:lnTo>
                    <a:pt x="600074" y="6896"/>
                  </a:lnTo>
                  <a:lnTo>
                    <a:pt x="599135" y="4648"/>
                  </a:lnTo>
                  <a:lnTo>
                    <a:pt x="595414" y="927"/>
                  </a:lnTo>
                  <a:lnTo>
                    <a:pt x="593178" y="0"/>
                  </a:lnTo>
                  <a:close/>
                </a:path>
              </a:pathLst>
            </a:custGeom>
            <a:solidFill>
              <a:srgbClr val="CFD2D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" name="object 29"/>
            <p:cNvSpPr/>
            <p:nvPr/>
          </p:nvSpPr>
          <p:spPr>
            <a:xfrm>
              <a:off x="5521641" y="9227604"/>
              <a:ext cx="390525" cy="390525"/>
            </a:xfrm>
            <a:custGeom>
              <a:avLst/>
              <a:gdLst/>
              <a:ahLst/>
              <a:cxnLst/>
              <a:rect l="l" t="t" r="r" b="b"/>
              <a:pathLst>
                <a:path w="390525" h="390525">
                  <a:moveTo>
                    <a:pt x="371932" y="0"/>
                  </a:moveTo>
                  <a:lnTo>
                    <a:pt x="18580" y="0"/>
                  </a:lnTo>
                  <a:lnTo>
                    <a:pt x="15849" y="546"/>
                  </a:lnTo>
                  <a:lnTo>
                    <a:pt x="0" y="18592"/>
                  </a:lnTo>
                  <a:lnTo>
                    <a:pt x="0" y="371932"/>
                  </a:lnTo>
                  <a:lnTo>
                    <a:pt x="18580" y="390525"/>
                  </a:lnTo>
                  <a:lnTo>
                    <a:pt x="371932" y="390525"/>
                  </a:lnTo>
                  <a:lnTo>
                    <a:pt x="390525" y="371932"/>
                  </a:lnTo>
                  <a:lnTo>
                    <a:pt x="390525" y="18592"/>
                  </a:lnTo>
                  <a:lnTo>
                    <a:pt x="374662" y="546"/>
                  </a:lnTo>
                  <a:lnTo>
                    <a:pt x="371932" y="0"/>
                  </a:lnTo>
                  <a:close/>
                </a:path>
              </a:pathLst>
            </a:custGeom>
            <a:solidFill>
              <a:srgbClr val="E9EBF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0" name="object 30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5675597" y="3539704"/>
              <a:ext cx="81064" cy="176796"/>
            </a:xfrm>
            <a:prstGeom prst="rect">
              <a:avLst/>
            </a:prstGeom>
          </p:spPr>
        </p:pic>
        <p:pic>
          <p:nvPicPr>
            <p:cNvPr id="31" name="object 31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5648002" y="4398803"/>
              <a:ext cx="125526" cy="175196"/>
            </a:xfrm>
            <a:prstGeom prst="rect">
              <a:avLst/>
            </a:prstGeom>
          </p:spPr>
        </p:pic>
        <p:pic>
          <p:nvPicPr>
            <p:cNvPr id="32" name="object 32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5649938" y="6874314"/>
              <a:ext cx="123748" cy="179285"/>
            </a:xfrm>
            <a:prstGeom prst="rect">
              <a:avLst/>
            </a:prstGeom>
          </p:spPr>
        </p:pic>
        <p:pic>
          <p:nvPicPr>
            <p:cNvPr id="33" name="object 33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5642039" y="9350565"/>
              <a:ext cx="136207" cy="176187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-12"/>
            <a:ext cx="11430000" cy="6439535"/>
          </a:xfrm>
          <a:custGeom>
            <a:avLst/>
            <a:gdLst/>
            <a:ahLst/>
            <a:cxnLst/>
            <a:rect l="l" t="t" r="r" b="b"/>
            <a:pathLst>
              <a:path w="11430000" h="6439535">
                <a:moveTo>
                  <a:pt x="11430000" y="0"/>
                </a:moveTo>
                <a:lnTo>
                  <a:pt x="0" y="0"/>
                </a:lnTo>
                <a:lnTo>
                  <a:pt x="0" y="6438912"/>
                </a:lnTo>
                <a:lnTo>
                  <a:pt x="11430000" y="6438912"/>
                </a:lnTo>
                <a:lnTo>
                  <a:pt x="11430000" y="0"/>
                </a:lnTo>
                <a:close/>
              </a:path>
            </a:pathLst>
          </a:custGeom>
          <a:solidFill>
            <a:srgbClr val="F9FAFC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3" name="object 3">
            <a:hlinkClick r:id="rId2"/>
          </p:cNvPr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4885690" y="2846070"/>
            <a:ext cx="1533522" cy="476246"/>
          </a:xfrm>
          <a:prstGeom prst="rect">
            <a:avLst/>
          </a:prstGeom>
        </p:spPr>
      </p:pic>
      <p:pic>
        <p:nvPicPr>
          <p:cNvPr id="4" name="object 4">
            <a:hlinkClick r:id="rId4"/>
          </p:cNvPr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9579612" y="5923917"/>
            <a:ext cx="1746527" cy="417192"/>
          </a:xfrm>
          <a:prstGeom prst="rect">
            <a:avLst/>
          </a:prstGeom>
        </p:spPr>
      </p:pic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4874005" y="2046224"/>
            <a:ext cx="5619750" cy="5359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145" dirty="0">
                <a:solidFill>
                  <a:srgbClr val="3055B7"/>
                </a:solidFill>
              </a:rPr>
              <a:t>Phishing-E-</a:t>
            </a:r>
            <a:r>
              <a:rPr spc="150" dirty="0">
                <a:solidFill>
                  <a:srgbClr val="3055B7"/>
                </a:solidFill>
              </a:rPr>
              <a:t>Mails</a:t>
            </a:r>
            <a:r>
              <a:rPr spc="-70" dirty="0">
                <a:solidFill>
                  <a:srgbClr val="3055B7"/>
                </a:solidFill>
              </a:rPr>
              <a:t> </a:t>
            </a:r>
            <a:r>
              <a:rPr spc="135" dirty="0">
                <a:solidFill>
                  <a:srgbClr val="3055B7"/>
                </a:solidFill>
              </a:rPr>
              <a:t>erkennen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4874005" y="2956814"/>
            <a:ext cx="3475354" cy="140551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82880">
              <a:lnSpc>
                <a:spcPct val="100000"/>
              </a:lnSpc>
              <a:spcBef>
                <a:spcPts val="100"/>
              </a:spcBef>
            </a:pPr>
            <a:r>
              <a:rPr sz="1350" b="1" spc="-25" dirty="0">
                <a:solidFill>
                  <a:srgbClr val="FFFFFF"/>
                </a:solidFill>
                <a:latin typeface="Trebuchet MS"/>
                <a:cs typeface="Trebuchet MS"/>
                <a:hlinkClick r:id="rId2"/>
              </a:rPr>
              <a:t>Klicken</a:t>
            </a:r>
            <a:r>
              <a:rPr sz="1350" b="1" spc="-75" dirty="0">
                <a:solidFill>
                  <a:srgbClr val="FFFFFF"/>
                </a:solidFill>
                <a:latin typeface="Trebuchet MS"/>
                <a:cs typeface="Trebuchet MS"/>
                <a:hlinkClick r:id="rId2"/>
              </a:rPr>
              <a:t> </a:t>
            </a:r>
            <a:r>
              <a:rPr sz="1350" b="1" spc="-20" dirty="0">
                <a:solidFill>
                  <a:srgbClr val="FFFFFF"/>
                </a:solidFill>
                <a:latin typeface="Trebuchet MS"/>
                <a:cs typeface="Trebuchet MS"/>
                <a:hlinkClick r:id="rId2"/>
              </a:rPr>
              <a:t>Sie</a:t>
            </a:r>
            <a:r>
              <a:rPr sz="1350" b="1" spc="-70" dirty="0">
                <a:solidFill>
                  <a:srgbClr val="FFFFFF"/>
                </a:solidFill>
                <a:latin typeface="Trebuchet MS"/>
                <a:cs typeface="Trebuchet MS"/>
                <a:hlinkClick r:id="rId2"/>
              </a:rPr>
              <a:t> </a:t>
            </a:r>
            <a:r>
              <a:rPr sz="1350" b="1" spc="-20" dirty="0">
                <a:solidFill>
                  <a:srgbClr val="FFFFFF"/>
                </a:solidFill>
                <a:latin typeface="Trebuchet MS"/>
                <a:cs typeface="Trebuchet MS"/>
                <a:hlinkClick r:id="rId2"/>
              </a:rPr>
              <a:t>hier</a:t>
            </a:r>
            <a:endParaRPr sz="1350" dirty="0">
              <a:latin typeface="Trebuchet MS"/>
              <a:cs typeface="Trebuchet MS"/>
            </a:endParaRPr>
          </a:p>
          <a:p>
            <a:pPr>
              <a:lnSpc>
                <a:spcPct val="100000"/>
              </a:lnSpc>
            </a:pPr>
            <a:endParaRPr sz="1350" dirty="0">
              <a:latin typeface="Trebuchet MS"/>
              <a:cs typeface="Trebuchet MS"/>
            </a:endParaRPr>
          </a:p>
          <a:p>
            <a:pPr>
              <a:lnSpc>
                <a:spcPct val="100000"/>
              </a:lnSpc>
              <a:spcBef>
                <a:spcPts val="120"/>
              </a:spcBef>
            </a:pPr>
            <a:endParaRPr sz="1350" dirty="0"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</a:pPr>
            <a:r>
              <a:rPr sz="1650" spc="65" dirty="0">
                <a:solidFill>
                  <a:srgbClr val="3055B7"/>
                </a:solidFill>
                <a:latin typeface="Palatino Linotype"/>
                <a:cs typeface="Palatino Linotype"/>
              </a:rPr>
              <a:t>Erstellen</a:t>
            </a:r>
            <a:r>
              <a:rPr sz="1650" spc="5" dirty="0">
                <a:solidFill>
                  <a:srgbClr val="3055B7"/>
                </a:solidFill>
                <a:latin typeface="Palatino Linotype"/>
                <a:cs typeface="Palatino Linotype"/>
              </a:rPr>
              <a:t> </a:t>
            </a:r>
            <a:r>
              <a:rPr sz="1650" spc="65" dirty="0">
                <a:solidFill>
                  <a:srgbClr val="3055B7"/>
                </a:solidFill>
                <a:latin typeface="Palatino Linotype"/>
                <a:cs typeface="Palatino Linotype"/>
              </a:rPr>
              <a:t>Sie</a:t>
            </a:r>
            <a:r>
              <a:rPr sz="1650" spc="10" dirty="0">
                <a:solidFill>
                  <a:srgbClr val="3055B7"/>
                </a:solidFill>
                <a:latin typeface="Palatino Linotype"/>
                <a:cs typeface="Palatino Linotype"/>
              </a:rPr>
              <a:t> </a:t>
            </a:r>
            <a:r>
              <a:rPr sz="1650" spc="70" dirty="0">
                <a:solidFill>
                  <a:srgbClr val="3055B7"/>
                </a:solidFill>
                <a:latin typeface="Palatino Linotype"/>
                <a:cs typeface="Palatino Linotype"/>
              </a:rPr>
              <a:t>eine</a:t>
            </a:r>
            <a:r>
              <a:rPr sz="1650" spc="10" dirty="0">
                <a:solidFill>
                  <a:srgbClr val="3055B7"/>
                </a:solidFill>
                <a:latin typeface="Palatino Linotype"/>
                <a:cs typeface="Palatino Linotype"/>
              </a:rPr>
              <a:t> </a:t>
            </a:r>
            <a:r>
              <a:rPr sz="1650" spc="75" dirty="0">
                <a:solidFill>
                  <a:srgbClr val="3055B7"/>
                </a:solidFill>
                <a:latin typeface="Palatino Linotype"/>
                <a:cs typeface="Palatino Linotype"/>
              </a:rPr>
              <a:t>kurze</a:t>
            </a:r>
            <a:r>
              <a:rPr sz="1650" spc="10" dirty="0">
                <a:solidFill>
                  <a:srgbClr val="3055B7"/>
                </a:solidFill>
                <a:latin typeface="Palatino Linotype"/>
                <a:cs typeface="Palatino Linotype"/>
              </a:rPr>
              <a:t> </a:t>
            </a:r>
            <a:r>
              <a:rPr sz="1650" spc="50" dirty="0">
                <a:solidFill>
                  <a:srgbClr val="3055B7"/>
                </a:solidFill>
                <a:latin typeface="Palatino Linotype"/>
                <a:cs typeface="Palatino Linotype"/>
              </a:rPr>
              <a:t>Checkliste</a:t>
            </a:r>
            <a:endParaRPr sz="1650" dirty="0">
              <a:latin typeface="Palatino Linotype"/>
              <a:cs typeface="Palatino Linotype"/>
            </a:endParaRPr>
          </a:p>
          <a:p>
            <a:pPr marL="12700">
              <a:spcBef>
                <a:spcPts val="2220"/>
              </a:spcBef>
            </a:pPr>
            <a:r>
              <a:rPr lang="bg-BG" sz="1350" dirty="0">
                <a:solidFill>
                  <a:srgbClr val="141F3D"/>
                </a:solidFill>
                <a:latin typeface="Trebuchet MS"/>
                <a:cs typeface="Trebuchet MS"/>
              </a:rPr>
              <a:t>„</a:t>
            </a:r>
            <a:r>
              <a:rPr sz="1350" dirty="0">
                <a:solidFill>
                  <a:srgbClr val="141F3D"/>
                </a:solidFill>
                <a:latin typeface="Trebuchet MS"/>
                <a:cs typeface="Trebuchet MS"/>
              </a:rPr>
              <a:t>So</a:t>
            </a:r>
            <a:r>
              <a:rPr sz="1350" spc="70" dirty="0">
                <a:solidFill>
                  <a:srgbClr val="141F3D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D"/>
                </a:solidFill>
                <a:latin typeface="Trebuchet MS"/>
                <a:cs typeface="Trebuchet MS"/>
              </a:rPr>
              <a:t>lassen</a:t>
            </a:r>
            <a:r>
              <a:rPr sz="1350" spc="75" dirty="0">
                <a:solidFill>
                  <a:srgbClr val="141F3D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D"/>
                </a:solidFill>
                <a:latin typeface="Trebuchet MS"/>
                <a:cs typeface="Trebuchet MS"/>
              </a:rPr>
              <a:t>sich</a:t>
            </a:r>
            <a:r>
              <a:rPr sz="1350" spc="60" dirty="0">
                <a:solidFill>
                  <a:srgbClr val="141F3D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D"/>
                </a:solidFill>
                <a:latin typeface="Trebuchet MS"/>
                <a:cs typeface="Trebuchet MS"/>
              </a:rPr>
              <a:t>Phishing-Mails</a:t>
            </a:r>
            <a:r>
              <a:rPr sz="1350" spc="65" dirty="0">
                <a:solidFill>
                  <a:srgbClr val="141F3D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D"/>
                </a:solidFill>
                <a:latin typeface="Trebuchet MS"/>
                <a:cs typeface="Trebuchet MS"/>
              </a:rPr>
              <a:t>erkennen</a:t>
            </a:r>
            <a:r>
              <a:rPr lang="de-DE" sz="1300" dirty="0">
                <a:latin typeface="Trebuchet MS"/>
                <a:cs typeface="Trebuchet MS"/>
              </a:rPr>
              <a:t>“</a:t>
            </a:r>
            <a:r>
              <a:rPr lang="de-DE" sz="1400" dirty="0">
                <a:effectLst/>
              </a:rPr>
              <a:t> </a:t>
            </a:r>
            <a:endParaRPr sz="1350" dirty="0">
              <a:latin typeface="Trebuchet MS"/>
              <a:cs typeface="Trebuchet MS"/>
            </a:endParaRPr>
          </a:p>
        </p:txBody>
      </p:sp>
      <p:pic>
        <p:nvPicPr>
          <p:cNvPr id="7" name="object 7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0" y="0"/>
            <a:ext cx="4285996" cy="6438264"/>
          </a:xfrm>
          <a:prstGeom prst="rect">
            <a:avLst/>
          </a:prstGeom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-12"/>
            <a:ext cx="11430000" cy="6439535"/>
          </a:xfrm>
          <a:custGeom>
            <a:avLst/>
            <a:gdLst/>
            <a:ahLst/>
            <a:cxnLst/>
            <a:rect l="l" t="t" r="r" b="b"/>
            <a:pathLst>
              <a:path w="11430000" h="6439535">
                <a:moveTo>
                  <a:pt x="11430000" y="0"/>
                </a:moveTo>
                <a:lnTo>
                  <a:pt x="0" y="0"/>
                </a:lnTo>
                <a:lnTo>
                  <a:pt x="0" y="6438912"/>
                </a:lnTo>
                <a:lnTo>
                  <a:pt x="11430000" y="6438912"/>
                </a:lnTo>
                <a:lnTo>
                  <a:pt x="11430000" y="0"/>
                </a:lnTo>
                <a:close/>
              </a:path>
            </a:pathLst>
          </a:custGeom>
          <a:solidFill>
            <a:srgbClr val="F9FAFC">
              <a:alpha val="850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13411" y="2038985"/>
            <a:ext cx="401318" cy="423468"/>
          </a:xfrm>
          <a:prstGeom prst="rect">
            <a:avLst/>
          </a:prstGeom>
        </p:spPr>
      </p:pic>
      <p:pic>
        <p:nvPicPr>
          <p:cNvPr id="4" name="object 4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5847079" y="2100580"/>
            <a:ext cx="430237" cy="299719"/>
          </a:xfrm>
          <a:prstGeom prst="rect">
            <a:avLst/>
          </a:prstGeom>
        </p:spPr>
      </p:pic>
      <p:pic>
        <p:nvPicPr>
          <p:cNvPr id="5" name="object 5">
            <a:hlinkClick r:id="rId4"/>
          </p:cNvPr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9579612" y="5921375"/>
            <a:ext cx="1746527" cy="417194"/>
          </a:xfrm>
          <a:prstGeom prst="rect">
            <a:avLst/>
          </a:prstGeom>
        </p:spPr>
      </p:pic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587880" y="1236809"/>
            <a:ext cx="9851520" cy="1043234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spcBef>
                <a:spcPts val="95"/>
              </a:spcBef>
            </a:pPr>
            <a:r>
              <a:rPr spc="-10" dirty="0">
                <a:solidFill>
                  <a:srgbClr val="3055B7"/>
                </a:solidFill>
              </a:rPr>
              <a:t>Sichere</a:t>
            </a:r>
            <a:r>
              <a:rPr lang="de-DE" spc="-10" dirty="0">
                <a:solidFill>
                  <a:srgbClr val="3055B7"/>
                </a:solidFill>
              </a:rPr>
              <a:t> </a:t>
            </a:r>
            <a:r>
              <a:rPr lang="de-DE" spc="-20" dirty="0">
                <a:solidFill>
                  <a:srgbClr val="3055B7"/>
                </a:solidFill>
              </a:rPr>
              <a:t>Onlinek</a:t>
            </a:r>
            <a:r>
              <a:rPr lang="de-DE" spc="-10" dirty="0">
                <a:solidFill>
                  <a:srgbClr val="3055B7"/>
                </a:solidFill>
              </a:rPr>
              <a:t>ommunikation</a:t>
            </a:r>
            <a:br>
              <a:rPr lang="de-DE" dirty="0"/>
            </a:br>
            <a:endParaRPr spc="-10" dirty="0">
              <a:solidFill>
                <a:srgbClr val="3055B7"/>
              </a:solidFill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5831078" y="2632964"/>
            <a:ext cx="4573270" cy="149733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3335">
              <a:lnSpc>
                <a:spcPct val="100000"/>
              </a:lnSpc>
              <a:spcBef>
                <a:spcPts val="100"/>
              </a:spcBef>
            </a:pPr>
            <a:r>
              <a:rPr sz="1650" dirty="0">
                <a:solidFill>
                  <a:srgbClr val="141F3D"/>
                </a:solidFill>
                <a:latin typeface="Palatino Linotype"/>
                <a:cs typeface="Palatino Linotype"/>
              </a:rPr>
              <a:t>Sichere</a:t>
            </a:r>
            <a:r>
              <a:rPr lang="de-DE" sz="1650" spc="480" dirty="0">
                <a:solidFill>
                  <a:srgbClr val="141F3D"/>
                </a:solidFill>
                <a:latin typeface="Palatino Linotype"/>
                <a:cs typeface="Palatino Linotype"/>
              </a:rPr>
              <a:t> </a:t>
            </a:r>
            <a:r>
              <a:rPr sz="1650" dirty="0">
                <a:solidFill>
                  <a:srgbClr val="141F3D"/>
                </a:solidFill>
                <a:latin typeface="Palatino Linotype"/>
                <a:cs typeface="Palatino Linotype"/>
              </a:rPr>
              <a:t>Netzwerke</a:t>
            </a:r>
            <a:r>
              <a:rPr lang="de-DE" sz="1650" spc="480" dirty="0">
                <a:solidFill>
                  <a:srgbClr val="141F3D"/>
                </a:solidFill>
                <a:latin typeface="Palatino Linotype"/>
                <a:cs typeface="Palatino Linotype"/>
              </a:rPr>
              <a:t> </a:t>
            </a:r>
            <a:r>
              <a:rPr sz="1650" spc="-10" dirty="0">
                <a:solidFill>
                  <a:srgbClr val="141F3D"/>
                </a:solidFill>
                <a:latin typeface="Palatino Linotype"/>
                <a:cs typeface="Palatino Linotype"/>
              </a:rPr>
              <a:t>nutzen</a:t>
            </a:r>
            <a:endParaRPr sz="1650" dirty="0">
              <a:latin typeface="Palatino Linotype"/>
              <a:cs typeface="Palatino Linotype"/>
            </a:endParaRPr>
          </a:p>
          <a:p>
            <a:pPr marL="286385" marR="278765" indent="-274320">
              <a:lnSpc>
                <a:spcPct val="134100"/>
              </a:lnSpc>
              <a:spcBef>
                <a:spcPts val="465"/>
              </a:spcBef>
              <a:buAutoNum type="arabicPeriod"/>
              <a:tabLst>
                <a:tab pos="286385" algn="l"/>
              </a:tabLst>
            </a:pPr>
            <a:r>
              <a:rPr sz="1350" spc="-20" dirty="0">
                <a:solidFill>
                  <a:srgbClr val="141F3D"/>
                </a:solidFill>
                <a:latin typeface="Trebuchet MS"/>
                <a:cs typeface="Trebuchet MS"/>
              </a:rPr>
              <a:t>Überprüfen</a:t>
            </a:r>
            <a:r>
              <a:rPr sz="1350" spc="-65" dirty="0">
                <a:solidFill>
                  <a:srgbClr val="141F3D"/>
                </a:solidFill>
                <a:latin typeface="Trebuchet MS"/>
                <a:cs typeface="Trebuchet MS"/>
              </a:rPr>
              <a:t> </a:t>
            </a:r>
            <a:r>
              <a:rPr sz="1350" spc="-20" dirty="0">
                <a:solidFill>
                  <a:srgbClr val="141F3D"/>
                </a:solidFill>
                <a:latin typeface="Trebuchet MS"/>
                <a:cs typeface="Trebuchet MS"/>
              </a:rPr>
              <a:t>Sie,</a:t>
            </a:r>
            <a:r>
              <a:rPr sz="1350" spc="-65" dirty="0">
                <a:solidFill>
                  <a:srgbClr val="141F3D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D"/>
                </a:solidFill>
                <a:latin typeface="Trebuchet MS"/>
                <a:cs typeface="Trebuchet MS"/>
              </a:rPr>
              <a:t>ob</a:t>
            </a:r>
            <a:r>
              <a:rPr sz="1350" spc="-70" dirty="0">
                <a:solidFill>
                  <a:srgbClr val="141F3D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D"/>
                </a:solidFill>
                <a:latin typeface="Trebuchet MS"/>
                <a:cs typeface="Trebuchet MS"/>
              </a:rPr>
              <a:t>Ihr</a:t>
            </a:r>
            <a:r>
              <a:rPr sz="1350" spc="-65" dirty="0">
                <a:solidFill>
                  <a:srgbClr val="141F3D"/>
                </a:solidFill>
                <a:latin typeface="Trebuchet MS"/>
                <a:cs typeface="Trebuchet MS"/>
              </a:rPr>
              <a:t> </a:t>
            </a:r>
            <a:r>
              <a:rPr sz="1350" spc="-25" dirty="0">
                <a:solidFill>
                  <a:srgbClr val="141F3D"/>
                </a:solidFill>
                <a:latin typeface="Trebuchet MS"/>
                <a:cs typeface="Trebuchet MS"/>
              </a:rPr>
              <a:t>Heim-WLAN</a:t>
            </a:r>
            <a:r>
              <a:rPr sz="1350" spc="-65" dirty="0">
                <a:solidFill>
                  <a:srgbClr val="141F3D"/>
                </a:solidFill>
                <a:latin typeface="Trebuchet MS"/>
                <a:cs typeface="Trebuchet MS"/>
              </a:rPr>
              <a:t> </a:t>
            </a:r>
            <a:r>
              <a:rPr sz="1350" spc="-20" dirty="0">
                <a:solidFill>
                  <a:srgbClr val="141F3D"/>
                </a:solidFill>
                <a:latin typeface="Trebuchet MS"/>
                <a:cs typeface="Trebuchet MS"/>
              </a:rPr>
              <a:t>mit</a:t>
            </a:r>
            <a:r>
              <a:rPr sz="1350" spc="-60" dirty="0">
                <a:solidFill>
                  <a:srgbClr val="141F3D"/>
                </a:solidFill>
                <a:latin typeface="Trebuchet MS"/>
                <a:cs typeface="Trebuchet MS"/>
              </a:rPr>
              <a:t> </a:t>
            </a:r>
            <a:r>
              <a:rPr sz="1350" spc="-25" dirty="0">
                <a:solidFill>
                  <a:srgbClr val="141F3D"/>
                </a:solidFill>
                <a:latin typeface="Trebuchet MS"/>
                <a:cs typeface="Trebuchet MS"/>
              </a:rPr>
              <a:t>einem</a:t>
            </a:r>
            <a:r>
              <a:rPr sz="1350" spc="-60" dirty="0">
                <a:solidFill>
                  <a:srgbClr val="141F3D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D"/>
                </a:solidFill>
                <a:latin typeface="Trebuchet MS"/>
                <a:cs typeface="Trebuchet MS"/>
              </a:rPr>
              <a:t>starken </a:t>
            </a:r>
            <a:r>
              <a:rPr sz="1350" dirty="0">
                <a:solidFill>
                  <a:srgbClr val="141F3D"/>
                </a:solidFill>
                <a:latin typeface="Trebuchet MS"/>
                <a:cs typeface="Trebuchet MS"/>
              </a:rPr>
              <a:t>Passwort</a:t>
            </a:r>
            <a:r>
              <a:rPr sz="1350" spc="-75" dirty="0">
                <a:solidFill>
                  <a:srgbClr val="141F3D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D"/>
                </a:solidFill>
                <a:latin typeface="Trebuchet MS"/>
                <a:cs typeface="Trebuchet MS"/>
              </a:rPr>
              <a:t>gesichert</a:t>
            </a:r>
            <a:r>
              <a:rPr sz="1350" spc="-70" dirty="0">
                <a:solidFill>
                  <a:srgbClr val="141F3D"/>
                </a:solidFill>
                <a:latin typeface="Trebuchet MS"/>
                <a:cs typeface="Trebuchet MS"/>
              </a:rPr>
              <a:t> </a:t>
            </a:r>
            <a:r>
              <a:rPr sz="1350" spc="-20" dirty="0">
                <a:solidFill>
                  <a:srgbClr val="141F3D"/>
                </a:solidFill>
                <a:latin typeface="Trebuchet MS"/>
                <a:cs typeface="Trebuchet MS"/>
              </a:rPr>
              <a:t>ist.</a:t>
            </a:r>
            <a:endParaRPr sz="1350" dirty="0">
              <a:latin typeface="Trebuchet MS"/>
              <a:cs typeface="Trebuchet MS"/>
            </a:endParaRPr>
          </a:p>
          <a:p>
            <a:pPr marL="286385" marR="5080" indent="-274320">
              <a:lnSpc>
                <a:spcPct val="134100"/>
              </a:lnSpc>
              <a:spcBef>
                <a:spcPts val="450"/>
              </a:spcBef>
              <a:buAutoNum type="arabicPeriod"/>
              <a:tabLst>
                <a:tab pos="286385" algn="l"/>
              </a:tabLst>
            </a:pPr>
            <a:r>
              <a:rPr sz="1350" spc="-30" dirty="0">
                <a:solidFill>
                  <a:srgbClr val="141F3D"/>
                </a:solidFill>
                <a:latin typeface="Trebuchet MS"/>
                <a:cs typeface="Trebuchet MS"/>
              </a:rPr>
              <a:t>Erstellen</a:t>
            </a:r>
            <a:r>
              <a:rPr sz="1350" spc="-55" dirty="0">
                <a:solidFill>
                  <a:srgbClr val="141F3D"/>
                </a:solidFill>
                <a:latin typeface="Trebuchet MS"/>
                <a:cs typeface="Trebuchet MS"/>
              </a:rPr>
              <a:t> </a:t>
            </a:r>
            <a:r>
              <a:rPr sz="1350" spc="-25" dirty="0">
                <a:solidFill>
                  <a:srgbClr val="141F3D"/>
                </a:solidFill>
                <a:latin typeface="Trebuchet MS"/>
                <a:cs typeface="Trebuchet MS"/>
              </a:rPr>
              <a:t>Sie</a:t>
            </a:r>
            <a:r>
              <a:rPr sz="1350" spc="-60" dirty="0">
                <a:solidFill>
                  <a:srgbClr val="141F3D"/>
                </a:solidFill>
                <a:latin typeface="Trebuchet MS"/>
                <a:cs typeface="Trebuchet MS"/>
              </a:rPr>
              <a:t> </a:t>
            </a:r>
            <a:r>
              <a:rPr sz="1350" spc="-25" dirty="0">
                <a:solidFill>
                  <a:srgbClr val="141F3D"/>
                </a:solidFill>
                <a:latin typeface="Trebuchet MS"/>
                <a:cs typeface="Trebuchet MS"/>
              </a:rPr>
              <a:t>eine</a:t>
            </a:r>
            <a:r>
              <a:rPr sz="1350" spc="-60" dirty="0">
                <a:solidFill>
                  <a:srgbClr val="141F3D"/>
                </a:solidFill>
                <a:latin typeface="Trebuchet MS"/>
                <a:cs typeface="Trebuchet MS"/>
              </a:rPr>
              <a:t> </a:t>
            </a:r>
            <a:r>
              <a:rPr sz="1350" spc="-30" dirty="0">
                <a:solidFill>
                  <a:srgbClr val="141F3D"/>
                </a:solidFill>
                <a:latin typeface="Trebuchet MS"/>
                <a:cs typeface="Trebuchet MS"/>
              </a:rPr>
              <a:t>Checkliste,</a:t>
            </a:r>
            <a:r>
              <a:rPr sz="1350" spc="-65" dirty="0">
                <a:solidFill>
                  <a:srgbClr val="141F3D"/>
                </a:solidFill>
                <a:latin typeface="Trebuchet MS"/>
                <a:cs typeface="Trebuchet MS"/>
              </a:rPr>
              <a:t> </a:t>
            </a:r>
            <a:r>
              <a:rPr sz="1350" spc="-20" dirty="0">
                <a:solidFill>
                  <a:srgbClr val="141F3D"/>
                </a:solidFill>
                <a:latin typeface="Trebuchet MS"/>
                <a:cs typeface="Trebuchet MS"/>
              </a:rPr>
              <a:t>an</a:t>
            </a:r>
            <a:r>
              <a:rPr sz="1350" spc="-55" dirty="0">
                <a:solidFill>
                  <a:srgbClr val="141F3D"/>
                </a:solidFill>
                <a:latin typeface="Trebuchet MS"/>
                <a:cs typeface="Trebuchet MS"/>
              </a:rPr>
              <a:t> </a:t>
            </a:r>
            <a:r>
              <a:rPr sz="1350" spc="-25" dirty="0">
                <a:solidFill>
                  <a:srgbClr val="141F3D"/>
                </a:solidFill>
                <a:latin typeface="Trebuchet MS"/>
                <a:cs typeface="Trebuchet MS"/>
              </a:rPr>
              <a:t>welchen</a:t>
            </a:r>
            <a:r>
              <a:rPr sz="1350" spc="-60" dirty="0">
                <a:solidFill>
                  <a:srgbClr val="141F3D"/>
                </a:solidFill>
                <a:latin typeface="Trebuchet MS"/>
                <a:cs typeface="Trebuchet MS"/>
              </a:rPr>
              <a:t> </a:t>
            </a:r>
            <a:r>
              <a:rPr sz="1350" spc="-30" dirty="0">
                <a:solidFill>
                  <a:srgbClr val="141F3D"/>
                </a:solidFill>
                <a:latin typeface="Trebuchet MS"/>
                <a:cs typeface="Trebuchet MS"/>
              </a:rPr>
              <a:t>Kriterien</a:t>
            </a:r>
            <a:r>
              <a:rPr sz="1350" spc="-65" dirty="0">
                <a:solidFill>
                  <a:srgbClr val="141F3D"/>
                </a:solidFill>
                <a:latin typeface="Trebuchet MS"/>
                <a:cs typeface="Trebuchet MS"/>
              </a:rPr>
              <a:t> </a:t>
            </a:r>
            <a:r>
              <a:rPr sz="1350" spc="-20" dirty="0">
                <a:solidFill>
                  <a:srgbClr val="141F3D"/>
                </a:solidFill>
                <a:latin typeface="Trebuchet MS"/>
                <a:cs typeface="Trebuchet MS"/>
              </a:rPr>
              <a:t>Sie</a:t>
            </a:r>
            <a:r>
              <a:rPr sz="1350" spc="-60" dirty="0">
                <a:solidFill>
                  <a:srgbClr val="141F3D"/>
                </a:solidFill>
                <a:latin typeface="Trebuchet MS"/>
                <a:cs typeface="Trebuchet MS"/>
              </a:rPr>
              <a:t> </a:t>
            </a:r>
            <a:r>
              <a:rPr sz="1350" spc="-25" dirty="0">
                <a:solidFill>
                  <a:srgbClr val="141F3D"/>
                </a:solidFill>
                <a:latin typeface="Trebuchet MS"/>
                <a:cs typeface="Trebuchet MS"/>
              </a:rPr>
              <a:t>ein </a:t>
            </a:r>
            <a:r>
              <a:rPr sz="1350" dirty="0">
                <a:solidFill>
                  <a:srgbClr val="141F3D"/>
                </a:solidFill>
                <a:latin typeface="Trebuchet MS"/>
                <a:cs typeface="Trebuchet MS"/>
              </a:rPr>
              <a:t>sicheres</a:t>
            </a:r>
            <a:r>
              <a:rPr sz="1350" spc="-60" dirty="0">
                <a:solidFill>
                  <a:srgbClr val="141F3D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D"/>
                </a:solidFill>
                <a:latin typeface="Trebuchet MS"/>
                <a:cs typeface="Trebuchet MS"/>
              </a:rPr>
              <a:t>Netzwerk</a:t>
            </a:r>
            <a:r>
              <a:rPr sz="1350" spc="-60" dirty="0">
                <a:solidFill>
                  <a:srgbClr val="141F3D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D"/>
                </a:solidFill>
                <a:latin typeface="Trebuchet MS"/>
                <a:cs typeface="Trebuchet MS"/>
              </a:rPr>
              <a:t>erkennen.</a:t>
            </a:r>
            <a:endParaRPr sz="1350" dirty="0">
              <a:latin typeface="Trebuchet MS"/>
              <a:cs typeface="Trebuchet MS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586994" y="2632964"/>
            <a:ext cx="4763770" cy="249555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3335">
              <a:lnSpc>
                <a:spcPct val="100000"/>
              </a:lnSpc>
              <a:spcBef>
                <a:spcPts val="100"/>
              </a:spcBef>
            </a:pPr>
            <a:r>
              <a:rPr sz="1650" dirty="0">
                <a:solidFill>
                  <a:srgbClr val="141F3D"/>
                </a:solidFill>
                <a:latin typeface="Palatino Linotype"/>
                <a:cs typeface="Palatino Linotype"/>
              </a:rPr>
              <a:t>App-Berechtigungen</a:t>
            </a:r>
            <a:r>
              <a:rPr lang="de-DE" sz="1650" spc="280" dirty="0">
                <a:solidFill>
                  <a:srgbClr val="141F3D"/>
                </a:solidFill>
                <a:latin typeface="Palatino Linotype"/>
                <a:cs typeface="Palatino Linotype"/>
              </a:rPr>
              <a:t> </a:t>
            </a:r>
            <a:r>
              <a:rPr sz="1650" spc="-10" dirty="0">
                <a:solidFill>
                  <a:srgbClr val="141F3D"/>
                </a:solidFill>
                <a:latin typeface="Palatino Linotype"/>
                <a:cs typeface="Palatino Linotype"/>
              </a:rPr>
              <a:t>prüfen</a:t>
            </a:r>
            <a:endParaRPr sz="1650" dirty="0">
              <a:latin typeface="Palatino Linotype"/>
              <a:cs typeface="Palatino Linotype"/>
            </a:endParaRPr>
          </a:p>
          <a:p>
            <a:pPr marL="286385" marR="735965" indent="-274320">
              <a:lnSpc>
                <a:spcPct val="134100"/>
              </a:lnSpc>
              <a:spcBef>
                <a:spcPts val="465"/>
              </a:spcBef>
              <a:buAutoNum type="arabicPeriod"/>
              <a:tabLst>
                <a:tab pos="286385" algn="l"/>
              </a:tabLst>
            </a:pPr>
            <a:r>
              <a:rPr sz="1350" spc="-20" dirty="0">
                <a:solidFill>
                  <a:srgbClr val="141F3D"/>
                </a:solidFill>
                <a:latin typeface="Trebuchet MS"/>
                <a:cs typeface="Trebuchet MS"/>
              </a:rPr>
              <a:t>Überprüfen</a:t>
            </a:r>
            <a:r>
              <a:rPr sz="1350" spc="-55" dirty="0">
                <a:solidFill>
                  <a:srgbClr val="141F3D"/>
                </a:solidFill>
                <a:latin typeface="Trebuchet MS"/>
                <a:cs typeface="Trebuchet MS"/>
              </a:rPr>
              <a:t> </a:t>
            </a:r>
            <a:r>
              <a:rPr sz="1350" spc="-20" dirty="0">
                <a:solidFill>
                  <a:srgbClr val="141F3D"/>
                </a:solidFill>
                <a:latin typeface="Trebuchet MS"/>
                <a:cs typeface="Trebuchet MS"/>
              </a:rPr>
              <a:t>Sie</a:t>
            </a:r>
            <a:r>
              <a:rPr sz="1350" spc="-40" dirty="0">
                <a:solidFill>
                  <a:srgbClr val="141F3D"/>
                </a:solidFill>
                <a:latin typeface="Trebuchet MS"/>
                <a:cs typeface="Trebuchet MS"/>
              </a:rPr>
              <a:t> </a:t>
            </a:r>
            <a:r>
              <a:rPr sz="1350" spc="-20" dirty="0">
                <a:solidFill>
                  <a:srgbClr val="141F3D"/>
                </a:solidFill>
                <a:latin typeface="Trebuchet MS"/>
                <a:cs typeface="Trebuchet MS"/>
              </a:rPr>
              <a:t>die</a:t>
            </a:r>
            <a:r>
              <a:rPr sz="1350" spc="-55" dirty="0">
                <a:solidFill>
                  <a:srgbClr val="141F3D"/>
                </a:solidFill>
                <a:latin typeface="Trebuchet MS"/>
                <a:cs typeface="Trebuchet MS"/>
              </a:rPr>
              <a:t> </a:t>
            </a:r>
            <a:r>
              <a:rPr sz="1350" spc="-20" dirty="0">
                <a:solidFill>
                  <a:srgbClr val="141F3D"/>
                </a:solidFill>
                <a:latin typeface="Trebuchet MS"/>
                <a:cs typeface="Trebuchet MS"/>
              </a:rPr>
              <a:t>App-Berechtigungen</a:t>
            </a:r>
            <a:r>
              <a:rPr sz="1350" spc="-35" dirty="0">
                <a:solidFill>
                  <a:srgbClr val="141F3D"/>
                </a:solidFill>
                <a:latin typeface="Trebuchet MS"/>
                <a:cs typeface="Trebuchet MS"/>
              </a:rPr>
              <a:t> </a:t>
            </a:r>
            <a:r>
              <a:rPr sz="1350" spc="-20" dirty="0">
                <a:solidFill>
                  <a:srgbClr val="141F3D"/>
                </a:solidFill>
                <a:latin typeface="Trebuchet MS"/>
                <a:cs typeface="Trebuchet MS"/>
              </a:rPr>
              <a:t>auf</a:t>
            </a:r>
            <a:r>
              <a:rPr sz="1350" spc="-45" dirty="0">
                <a:solidFill>
                  <a:srgbClr val="141F3D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D"/>
                </a:solidFill>
                <a:latin typeface="Trebuchet MS"/>
                <a:cs typeface="Trebuchet MS"/>
              </a:rPr>
              <a:t>Ihrem </a:t>
            </a:r>
            <a:r>
              <a:rPr sz="1350" dirty="0">
                <a:solidFill>
                  <a:srgbClr val="141F3D"/>
                </a:solidFill>
                <a:latin typeface="Trebuchet MS"/>
                <a:cs typeface="Trebuchet MS"/>
              </a:rPr>
              <a:t>Smartphone</a:t>
            </a:r>
            <a:r>
              <a:rPr sz="1350" spc="-10" dirty="0">
                <a:solidFill>
                  <a:srgbClr val="141F3D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D"/>
                </a:solidFill>
                <a:latin typeface="Trebuchet MS"/>
                <a:cs typeface="Trebuchet MS"/>
              </a:rPr>
              <a:t>(z.</a:t>
            </a:r>
            <a:r>
              <a:rPr sz="1350" spc="-10" dirty="0">
                <a:solidFill>
                  <a:srgbClr val="141F3D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D"/>
                </a:solidFill>
                <a:latin typeface="Trebuchet MS"/>
                <a:cs typeface="Trebuchet MS"/>
              </a:rPr>
              <a:t>B.</a:t>
            </a:r>
            <a:r>
              <a:rPr sz="1350" spc="-15" dirty="0">
                <a:solidFill>
                  <a:srgbClr val="141F3D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D"/>
                </a:solidFill>
                <a:latin typeface="Trebuchet MS"/>
                <a:cs typeface="Trebuchet MS"/>
              </a:rPr>
              <a:t>Standortzugriff, Kamera).</a:t>
            </a:r>
            <a:endParaRPr sz="1350" dirty="0">
              <a:latin typeface="Trebuchet MS"/>
              <a:cs typeface="Trebuchet MS"/>
            </a:endParaRPr>
          </a:p>
          <a:p>
            <a:pPr marL="287020" marR="203200" indent="-274320">
              <a:lnSpc>
                <a:spcPct val="134100"/>
              </a:lnSpc>
              <a:spcBef>
                <a:spcPts val="450"/>
              </a:spcBef>
              <a:buAutoNum type="arabicPeriod"/>
              <a:tabLst>
                <a:tab pos="287020" algn="l"/>
              </a:tabLst>
            </a:pPr>
            <a:r>
              <a:rPr sz="1350" spc="-10" dirty="0">
                <a:solidFill>
                  <a:srgbClr val="141F3D"/>
                </a:solidFill>
                <a:latin typeface="Trebuchet MS"/>
                <a:cs typeface="Trebuchet MS"/>
              </a:rPr>
              <a:t>Passen</a:t>
            </a:r>
            <a:r>
              <a:rPr sz="1350" spc="-85" dirty="0">
                <a:solidFill>
                  <a:srgbClr val="141F3D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D"/>
                </a:solidFill>
                <a:latin typeface="Trebuchet MS"/>
                <a:cs typeface="Trebuchet MS"/>
              </a:rPr>
              <a:t>Sie</a:t>
            </a:r>
            <a:r>
              <a:rPr sz="1350" spc="-85" dirty="0">
                <a:solidFill>
                  <a:srgbClr val="141F3D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D"/>
                </a:solidFill>
                <a:latin typeface="Trebuchet MS"/>
                <a:cs typeface="Trebuchet MS"/>
              </a:rPr>
              <a:t>die</a:t>
            </a:r>
            <a:r>
              <a:rPr sz="1350" spc="-80" dirty="0">
                <a:solidFill>
                  <a:srgbClr val="141F3D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D"/>
                </a:solidFill>
                <a:latin typeface="Trebuchet MS"/>
                <a:cs typeface="Trebuchet MS"/>
              </a:rPr>
              <a:t>Einstellungen</a:t>
            </a:r>
            <a:r>
              <a:rPr sz="1350" spc="-80" dirty="0">
                <a:solidFill>
                  <a:srgbClr val="141F3D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D"/>
                </a:solidFill>
                <a:latin typeface="Trebuchet MS"/>
                <a:cs typeface="Trebuchet MS"/>
              </a:rPr>
              <a:t>an</a:t>
            </a:r>
            <a:r>
              <a:rPr sz="1350" spc="-80" dirty="0">
                <a:solidFill>
                  <a:srgbClr val="141F3D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D"/>
                </a:solidFill>
                <a:latin typeface="Trebuchet MS"/>
                <a:cs typeface="Trebuchet MS"/>
              </a:rPr>
              <a:t>und</a:t>
            </a:r>
            <a:r>
              <a:rPr sz="1350" spc="-85" dirty="0">
                <a:solidFill>
                  <a:srgbClr val="141F3D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D"/>
                </a:solidFill>
                <a:latin typeface="Trebuchet MS"/>
                <a:cs typeface="Trebuchet MS"/>
              </a:rPr>
              <a:t>notieren</a:t>
            </a:r>
            <a:r>
              <a:rPr sz="1350" spc="-80" dirty="0">
                <a:solidFill>
                  <a:srgbClr val="141F3D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D"/>
                </a:solidFill>
                <a:latin typeface="Trebuchet MS"/>
                <a:cs typeface="Trebuchet MS"/>
              </a:rPr>
              <a:t>Sie,</a:t>
            </a:r>
            <a:r>
              <a:rPr sz="1350" spc="-85" dirty="0">
                <a:solidFill>
                  <a:srgbClr val="141F3D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D"/>
                </a:solidFill>
                <a:latin typeface="Trebuchet MS"/>
                <a:cs typeface="Trebuchet MS"/>
              </a:rPr>
              <a:t>welche </a:t>
            </a:r>
            <a:r>
              <a:rPr sz="1350" dirty="0">
                <a:solidFill>
                  <a:srgbClr val="141F3D"/>
                </a:solidFill>
                <a:latin typeface="Trebuchet MS"/>
                <a:cs typeface="Trebuchet MS"/>
              </a:rPr>
              <a:t>Berechtigungen</a:t>
            </a:r>
            <a:r>
              <a:rPr sz="1350" spc="-55" dirty="0">
                <a:solidFill>
                  <a:srgbClr val="141F3D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D"/>
                </a:solidFill>
                <a:latin typeface="Trebuchet MS"/>
                <a:cs typeface="Trebuchet MS"/>
              </a:rPr>
              <a:t>Sie</a:t>
            </a:r>
            <a:r>
              <a:rPr sz="1350" spc="-55" dirty="0">
                <a:solidFill>
                  <a:srgbClr val="141F3D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D"/>
                </a:solidFill>
                <a:latin typeface="Trebuchet MS"/>
                <a:cs typeface="Trebuchet MS"/>
              </a:rPr>
              <a:t>deaktiviert</a:t>
            </a:r>
            <a:r>
              <a:rPr sz="1350" spc="-55" dirty="0">
                <a:solidFill>
                  <a:srgbClr val="141F3D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D"/>
                </a:solidFill>
                <a:latin typeface="Trebuchet MS"/>
                <a:cs typeface="Trebuchet MS"/>
              </a:rPr>
              <a:t>haben.</a:t>
            </a:r>
            <a:endParaRPr sz="1350" dirty="0">
              <a:latin typeface="Trebuchet MS"/>
              <a:cs typeface="Trebuchet MS"/>
            </a:endParaRPr>
          </a:p>
          <a:p>
            <a:pPr marL="13335">
              <a:lnSpc>
                <a:spcPct val="100000"/>
              </a:lnSpc>
              <a:spcBef>
                <a:spcPts val="1295"/>
              </a:spcBef>
            </a:pPr>
            <a:r>
              <a:rPr sz="1350" b="1" spc="-10" dirty="0">
                <a:solidFill>
                  <a:srgbClr val="141F3D"/>
                </a:solidFill>
                <a:latin typeface="Trebuchet MS"/>
                <a:cs typeface="Trebuchet MS"/>
              </a:rPr>
              <a:t>Reflexionsaufgabe:</a:t>
            </a:r>
            <a:endParaRPr sz="1350" dirty="0">
              <a:latin typeface="Trebuchet MS"/>
              <a:cs typeface="Trebuchet MS"/>
            </a:endParaRPr>
          </a:p>
          <a:p>
            <a:pPr marL="287020" marR="5080" indent="-635">
              <a:lnSpc>
                <a:spcPct val="135200"/>
              </a:lnSpc>
              <a:spcBef>
                <a:spcPts val="565"/>
              </a:spcBef>
            </a:pPr>
            <a:r>
              <a:rPr sz="1350" dirty="0">
                <a:solidFill>
                  <a:srgbClr val="141F3D"/>
                </a:solidFill>
                <a:latin typeface="Trebuchet MS"/>
                <a:cs typeface="Trebuchet MS"/>
              </a:rPr>
              <a:t>Wie</a:t>
            </a:r>
            <a:r>
              <a:rPr sz="1350" spc="-70" dirty="0">
                <a:solidFill>
                  <a:srgbClr val="141F3D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D"/>
                </a:solidFill>
                <a:latin typeface="Trebuchet MS"/>
                <a:cs typeface="Trebuchet MS"/>
              </a:rPr>
              <a:t>bewusst</a:t>
            </a:r>
            <a:r>
              <a:rPr sz="1350" spc="-70" dirty="0">
                <a:solidFill>
                  <a:srgbClr val="141F3D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D"/>
                </a:solidFill>
                <a:latin typeface="Trebuchet MS"/>
                <a:cs typeface="Trebuchet MS"/>
              </a:rPr>
              <a:t>waren</a:t>
            </a:r>
            <a:r>
              <a:rPr sz="1350" spc="-70" dirty="0">
                <a:solidFill>
                  <a:srgbClr val="141F3D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D"/>
                </a:solidFill>
                <a:latin typeface="Trebuchet MS"/>
                <a:cs typeface="Trebuchet MS"/>
              </a:rPr>
              <a:t>Ihnen</a:t>
            </a:r>
            <a:r>
              <a:rPr sz="1350" spc="-65" dirty="0">
                <a:solidFill>
                  <a:srgbClr val="141F3D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D"/>
                </a:solidFill>
                <a:latin typeface="Trebuchet MS"/>
                <a:cs typeface="Trebuchet MS"/>
              </a:rPr>
              <a:t>die</a:t>
            </a:r>
            <a:r>
              <a:rPr sz="1350" spc="-75" dirty="0">
                <a:solidFill>
                  <a:srgbClr val="141F3D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D"/>
                </a:solidFill>
                <a:latin typeface="Trebuchet MS"/>
                <a:cs typeface="Trebuchet MS"/>
              </a:rPr>
              <a:t>Datenzugriffsrechte</a:t>
            </a:r>
            <a:r>
              <a:rPr sz="1350" spc="-60" dirty="0">
                <a:solidFill>
                  <a:srgbClr val="141F3D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D"/>
                </a:solidFill>
                <a:latin typeface="Trebuchet MS"/>
                <a:cs typeface="Trebuchet MS"/>
              </a:rPr>
              <a:t>der</a:t>
            </a:r>
            <a:r>
              <a:rPr sz="1350" spc="-70" dirty="0">
                <a:solidFill>
                  <a:srgbClr val="141F3D"/>
                </a:solidFill>
                <a:latin typeface="Trebuchet MS"/>
                <a:cs typeface="Trebuchet MS"/>
              </a:rPr>
              <a:t> </a:t>
            </a:r>
            <a:r>
              <a:rPr sz="1350" spc="-20" dirty="0">
                <a:solidFill>
                  <a:srgbClr val="141F3D"/>
                </a:solidFill>
                <a:latin typeface="Trebuchet MS"/>
                <a:cs typeface="Trebuchet MS"/>
              </a:rPr>
              <a:t>Apps </a:t>
            </a:r>
            <a:r>
              <a:rPr sz="1350" spc="-10" dirty="0">
                <a:solidFill>
                  <a:srgbClr val="141F3D"/>
                </a:solidFill>
                <a:latin typeface="Trebuchet MS"/>
                <a:cs typeface="Trebuchet MS"/>
              </a:rPr>
              <a:t>zuvor?</a:t>
            </a:r>
            <a:endParaRPr sz="1350" dirty="0">
              <a:latin typeface="Trebuchet MS"/>
              <a:cs typeface="Trebuchet MS"/>
            </a:endParaRPr>
          </a:p>
        </p:txBody>
      </p:sp>
      <p:pic>
        <p:nvPicPr>
          <p:cNvPr id="10" name="object 10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637538" y="4758116"/>
            <a:ext cx="57150" cy="57150"/>
          </a:xfrm>
          <a:prstGeom prst="rect">
            <a:avLst/>
          </a:prstGeom>
        </p:spPr>
      </p:pic>
      <p:pic>
        <p:nvPicPr>
          <p:cNvPr id="11" name="object 11">
            <a:hlinkClick r:id="rId7"/>
          </p:cNvPr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5847715" y="4358056"/>
            <a:ext cx="1533522" cy="466718"/>
          </a:xfrm>
          <a:prstGeom prst="rect">
            <a:avLst/>
          </a:prstGeom>
        </p:spPr>
      </p:pic>
      <p:sp>
        <p:nvSpPr>
          <p:cNvPr id="12" name="object 12"/>
          <p:cNvSpPr txBox="1"/>
          <p:nvPr/>
        </p:nvSpPr>
        <p:spPr>
          <a:xfrm>
            <a:off x="6001003" y="4459478"/>
            <a:ext cx="1226185" cy="2311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350" b="1" spc="-25" dirty="0">
                <a:solidFill>
                  <a:srgbClr val="FFFFFF"/>
                </a:solidFill>
                <a:latin typeface="Trebuchet MS"/>
                <a:cs typeface="Trebuchet MS"/>
                <a:hlinkClick r:id="rId7"/>
              </a:rPr>
              <a:t>Klicken</a:t>
            </a:r>
            <a:r>
              <a:rPr sz="1350" b="1" spc="-75" dirty="0">
                <a:solidFill>
                  <a:srgbClr val="FFFFFF"/>
                </a:solidFill>
                <a:latin typeface="Trebuchet MS"/>
                <a:cs typeface="Trebuchet MS"/>
                <a:hlinkClick r:id="rId7"/>
              </a:rPr>
              <a:t> </a:t>
            </a:r>
            <a:r>
              <a:rPr sz="1350" b="1" spc="-20" dirty="0">
                <a:solidFill>
                  <a:srgbClr val="FFFFFF"/>
                </a:solidFill>
                <a:latin typeface="Trebuchet MS"/>
                <a:cs typeface="Trebuchet MS"/>
                <a:hlinkClick r:id="rId7"/>
              </a:rPr>
              <a:t>Sie</a:t>
            </a:r>
            <a:r>
              <a:rPr sz="1350" b="1" spc="-70" dirty="0">
                <a:solidFill>
                  <a:srgbClr val="FFFFFF"/>
                </a:solidFill>
                <a:latin typeface="Trebuchet MS"/>
                <a:cs typeface="Trebuchet MS"/>
                <a:hlinkClick r:id="rId7"/>
              </a:rPr>
              <a:t> </a:t>
            </a:r>
            <a:r>
              <a:rPr sz="1350" b="1" spc="-20" dirty="0">
                <a:solidFill>
                  <a:srgbClr val="FFFFFF"/>
                </a:solidFill>
                <a:latin typeface="Trebuchet MS"/>
                <a:cs typeface="Trebuchet MS"/>
                <a:hlinkClick r:id="rId7"/>
              </a:rPr>
              <a:t>hier</a:t>
            </a:r>
            <a:endParaRPr sz="1350">
              <a:latin typeface="Trebuchet MS"/>
              <a:cs typeface="Trebuchet MS"/>
            </a:endParaRPr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-12"/>
            <a:ext cx="11430000" cy="6439535"/>
          </a:xfrm>
          <a:custGeom>
            <a:avLst/>
            <a:gdLst/>
            <a:ahLst/>
            <a:cxnLst/>
            <a:rect l="l" t="t" r="r" b="b"/>
            <a:pathLst>
              <a:path w="11430000" h="6439535">
                <a:moveTo>
                  <a:pt x="11430000" y="0"/>
                </a:moveTo>
                <a:lnTo>
                  <a:pt x="0" y="0"/>
                </a:lnTo>
                <a:lnTo>
                  <a:pt x="0" y="6438912"/>
                </a:lnTo>
                <a:lnTo>
                  <a:pt x="11430000" y="6438912"/>
                </a:lnTo>
                <a:lnTo>
                  <a:pt x="11430000" y="0"/>
                </a:lnTo>
                <a:close/>
              </a:path>
            </a:pathLst>
          </a:custGeom>
          <a:solidFill>
            <a:srgbClr val="FAFBF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2314575" y="1722962"/>
            <a:ext cx="1688464" cy="1262380"/>
          </a:xfrm>
          <a:custGeom>
            <a:avLst/>
            <a:gdLst/>
            <a:ahLst/>
            <a:cxnLst/>
            <a:rect l="l" t="t" r="r" b="b"/>
            <a:pathLst>
              <a:path w="1688464" h="1262380">
                <a:moveTo>
                  <a:pt x="843927" y="0"/>
                </a:moveTo>
                <a:lnTo>
                  <a:pt x="0" y="1262011"/>
                </a:lnTo>
                <a:lnTo>
                  <a:pt x="1687855" y="1262011"/>
                </a:lnTo>
                <a:lnTo>
                  <a:pt x="843927" y="0"/>
                </a:lnTo>
                <a:close/>
              </a:path>
            </a:pathLst>
          </a:custGeom>
          <a:solidFill>
            <a:srgbClr val="1F4B8D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4" name="object 4"/>
          <p:cNvGrpSpPr/>
          <p:nvPr/>
        </p:nvGrpSpPr>
        <p:grpSpPr>
          <a:xfrm>
            <a:off x="628650" y="3003868"/>
            <a:ext cx="10163175" cy="2590800"/>
            <a:chOff x="628650" y="3003868"/>
            <a:chExt cx="10163175" cy="2590800"/>
          </a:xfrm>
        </p:grpSpPr>
        <p:sp>
          <p:nvSpPr>
            <p:cNvPr id="5" name="object 5"/>
            <p:cNvSpPr/>
            <p:nvPr/>
          </p:nvSpPr>
          <p:spPr>
            <a:xfrm>
              <a:off x="4048125" y="3003868"/>
              <a:ext cx="6743700" cy="9525"/>
            </a:xfrm>
            <a:custGeom>
              <a:avLst/>
              <a:gdLst/>
              <a:ahLst/>
              <a:cxnLst/>
              <a:rect l="l" t="t" r="r" b="b"/>
              <a:pathLst>
                <a:path w="6743700" h="9525">
                  <a:moveTo>
                    <a:pt x="6736803" y="0"/>
                  </a:moveTo>
                  <a:lnTo>
                    <a:pt x="6896" y="0"/>
                  </a:lnTo>
                  <a:lnTo>
                    <a:pt x="4648" y="457"/>
                  </a:lnTo>
                  <a:lnTo>
                    <a:pt x="927" y="2324"/>
                  </a:lnTo>
                  <a:lnTo>
                    <a:pt x="0" y="3454"/>
                  </a:lnTo>
                  <a:lnTo>
                    <a:pt x="0" y="6083"/>
                  </a:lnTo>
                  <a:lnTo>
                    <a:pt x="927" y="7200"/>
                  </a:lnTo>
                  <a:lnTo>
                    <a:pt x="4648" y="9055"/>
                  </a:lnTo>
                  <a:lnTo>
                    <a:pt x="6896" y="9525"/>
                  </a:lnTo>
                  <a:lnTo>
                    <a:pt x="6736803" y="9525"/>
                  </a:lnTo>
                  <a:lnTo>
                    <a:pt x="6739051" y="9055"/>
                  </a:lnTo>
                  <a:lnTo>
                    <a:pt x="6742772" y="7200"/>
                  </a:lnTo>
                  <a:lnTo>
                    <a:pt x="6743700" y="6083"/>
                  </a:lnTo>
                  <a:lnTo>
                    <a:pt x="6743700" y="3454"/>
                  </a:lnTo>
                  <a:lnTo>
                    <a:pt x="6742772" y="2324"/>
                  </a:lnTo>
                  <a:lnTo>
                    <a:pt x="6739051" y="457"/>
                  </a:lnTo>
                  <a:lnTo>
                    <a:pt x="6736803" y="0"/>
                  </a:lnTo>
                  <a:close/>
                </a:path>
              </a:pathLst>
            </a:custGeom>
            <a:solidFill>
              <a:srgbClr val="1F4B8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1466850" y="3027680"/>
              <a:ext cx="9315450" cy="1290955"/>
            </a:xfrm>
            <a:custGeom>
              <a:avLst/>
              <a:gdLst/>
              <a:ahLst/>
              <a:cxnLst/>
              <a:rect l="l" t="t" r="r" b="b"/>
              <a:pathLst>
                <a:path w="9315450" h="1290954">
                  <a:moveTo>
                    <a:pt x="3375723" y="1262011"/>
                  </a:moveTo>
                  <a:lnTo>
                    <a:pt x="2540317" y="0"/>
                  </a:lnTo>
                  <a:lnTo>
                    <a:pt x="835406" y="0"/>
                  </a:lnTo>
                  <a:lnTo>
                    <a:pt x="0" y="1262011"/>
                  </a:lnTo>
                  <a:lnTo>
                    <a:pt x="3375723" y="1262011"/>
                  </a:lnTo>
                  <a:close/>
                </a:path>
                <a:path w="9315450" h="1290954">
                  <a:moveTo>
                    <a:pt x="9315437" y="1284363"/>
                  </a:moveTo>
                  <a:lnTo>
                    <a:pt x="9314510" y="1283233"/>
                  </a:lnTo>
                  <a:lnTo>
                    <a:pt x="9310802" y="1281366"/>
                  </a:lnTo>
                  <a:lnTo>
                    <a:pt x="9308541" y="1280909"/>
                  </a:lnTo>
                  <a:lnTo>
                    <a:pt x="3426358" y="1280909"/>
                  </a:lnTo>
                  <a:lnTo>
                    <a:pt x="3424123" y="1281366"/>
                  </a:lnTo>
                  <a:lnTo>
                    <a:pt x="3420389" y="1283233"/>
                  </a:lnTo>
                  <a:lnTo>
                    <a:pt x="3419462" y="1284363"/>
                  </a:lnTo>
                  <a:lnTo>
                    <a:pt x="3419462" y="1286992"/>
                  </a:lnTo>
                  <a:lnTo>
                    <a:pt x="3420389" y="1288110"/>
                  </a:lnTo>
                  <a:lnTo>
                    <a:pt x="3424123" y="1289964"/>
                  </a:lnTo>
                  <a:lnTo>
                    <a:pt x="3426358" y="1290434"/>
                  </a:lnTo>
                  <a:lnTo>
                    <a:pt x="9308541" y="1290434"/>
                  </a:lnTo>
                  <a:lnTo>
                    <a:pt x="9310802" y="1289964"/>
                  </a:lnTo>
                  <a:lnTo>
                    <a:pt x="9314510" y="1288110"/>
                  </a:lnTo>
                  <a:lnTo>
                    <a:pt x="9315437" y="1286992"/>
                  </a:lnTo>
                  <a:lnTo>
                    <a:pt x="9315437" y="1284363"/>
                  </a:lnTo>
                  <a:close/>
                </a:path>
              </a:pathLst>
            </a:custGeom>
            <a:solidFill>
              <a:srgbClr val="5E96F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628650" y="4332388"/>
              <a:ext cx="5064125" cy="1262380"/>
            </a:xfrm>
            <a:custGeom>
              <a:avLst/>
              <a:gdLst/>
              <a:ahLst/>
              <a:cxnLst/>
              <a:rect l="l" t="t" r="r" b="b"/>
              <a:pathLst>
                <a:path w="5064125" h="1262379">
                  <a:moveTo>
                    <a:pt x="4236821" y="0"/>
                  </a:moveTo>
                  <a:lnTo>
                    <a:pt x="826909" y="0"/>
                  </a:lnTo>
                  <a:lnTo>
                    <a:pt x="0" y="1261999"/>
                  </a:lnTo>
                  <a:lnTo>
                    <a:pt x="5063731" y="1261999"/>
                  </a:lnTo>
                  <a:lnTo>
                    <a:pt x="4236821" y="0"/>
                  </a:lnTo>
                  <a:close/>
                </a:path>
              </a:pathLst>
            </a:custGeom>
            <a:solidFill>
              <a:srgbClr val="ADCAF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pic>
        <p:nvPicPr>
          <p:cNvPr id="8" name="object 8">
            <a:hlinkClick r:id="rId2"/>
          </p:cNvPr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9579612" y="5923915"/>
            <a:ext cx="1746527" cy="417194"/>
          </a:xfrm>
          <a:prstGeom prst="rect">
            <a:avLst/>
          </a:prstGeom>
        </p:spPr>
      </p:pic>
      <p:sp>
        <p:nvSpPr>
          <p:cNvPr id="9" name="object 9"/>
          <p:cNvSpPr txBox="1">
            <a:spLocks noGrp="1"/>
          </p:cNvSpPr>
          <p:nvPr>
            <p:ph type="title"/>
          </p:nvPr>
        </p:nvSpPr>
        <p:spPr>
          <a:xfrm>
            <a:off x="586994" y="455930"/>
            <a:ext cx="10134726" cy="912428"/>
          </a:xfrm>
          <a:prstGeom prst="rect">
            <a:avLst/>
          </a:prstGeom>
        </p:spPr>
        <p:txBody>
          <a:bodyPr vert="horz" wrap="square" lIns="0" tIns="393064" rIns="0" bIns="0" rtlCol="0">
            <a:spAutoFit/>
          </a:bodyPr>
          <a:lstStyle/>
          <a:p>
            <a:pPr marL="13335">
              <a:lnSpc>
                <a:spcPct val="100000"/>
              </a:lnSpc>
              <a:spcBef>
                <a:spcPts val="95"/>
              </a:spcBef>
            </a:pPr>
            <a:r>
              <a:rPr spc="60" dirty="0"/>
              <a:t>Reflexion</a:t>
            </a:r>
            <a:r>
              <a:rPr spc="140" dirty="0"/>
              <a:t> </a:t>
            </a:r>
            <a:r>
              <a:rPr lang="de-DE" spc="75" dirty="0"/>
              <a:t>und </a:t>
            </a:r>
            <a:r>
              <a:rPr spc="45" dirty="0"/>
              <a:t>Transfer</a:t>
            </a:r>
          </a:p>
        </p:txBody>
      </p:sp>
      <p:sp>
        <p:nvSpPr>
          <p:cNvPr id="10" name="object 10"/>
          <p:cNvSpPr txBox="1"/>
          <p:nvPr/>
        </p:nvSpPr>
        <p:spPr>
          <a:xfrm>
            <a:off x="3100050" y="2376170"/>
            <a:ext cx="130175" cy="2768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50" spc="-50" dirty="0">
                <a:solidFill>
                  <a:srgbClr val="FFFFFF"/>
                </a:solidFill>
                <a:latin typeface="Palatino Linotype"/>
                <a:cs typeface="Palatino Linotype"/>
              </a:rPr>
              <a:t>1</a:t>
            </a:r>
            <a:endParaRPr sz="1650">
              <a:latin typeface="Palatino Linotype"/>
              <a:cs typeface="Palatino Linotype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4160011" y="2024126"/>
            <a:ext cx="5939155" cy="6153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4290">
              <a:lnSpc>
                <a:spcPct val="100000"/>
              </a:lnSpc>
              <a:spcBef>
                <a:spcPts val="100"/>
              </a:spcBef>
            </a:pPr>
            <a:r>
              <a:rPr sz="1650" spc="75" dirty="0">
                <a:solidFill>
                  <a:srgbClr val="141F3E"/>
                </a:solidFill>
                <a:latin typeface="Palatino Linotype"/>
                <a:cs typeface="Palatino Linotype"/>
              </a:rPr>
              <a:t>Bewusstsein</a:t>
            </a:r>
            <a:r>
              <a:rPr sz="1650" spc="190" dirty="0">
                <a:solidFill>
                  <a:srgbClr val="141F3E"/>
                </a:solidFill>
                <a:latin typeface="Palatino Linotype"/>
                <a:cs typeface="Palatino Linotype"/>
              </a:rPr>
              <a:t> </a:t>
            </a:r>
            <a:r>
              <a:rPr sz="1650" spc="45" dirty="0">
                <a:solidFill>
                  <a:srgbClr val="141F3E"/>
                </a:solidFill>
                <a:latin typeface="Palatino Linotype"/>
                <a:cs typeface="Palatino Linotype"/>
              </a:rPr>
              <a:t>schärfen</a:t>
            </a:r>
            <a:endParaRPr sz="1650">
              <a:latin typeface="Palatino Linotype"/>
              <a:cs typeface="Palatino Linotype"/>
            </a:endParaRPr>
          </a:p>
          <a:p>
            <a:pPr marL="12700">
              <a:lnSpc>
                <a:spcPct val="100000"/>
              </a:lnSpc>
              <a:spcBef>
                <a:spcPts val="1045"/>
              </a:spcBef>
            </a:pPr>
            <a:r>
              <a:rPr sz="1350" spc="-20" dirty="0">
                <a:solidFill>
                  <a:srgbClr val="141F3E"/>
                </a:solidFill>
                <a:latin typeface="Trebuchet MS"/>
                <a:cs typeface="Trebuchet MS"/>
              </a:rPr>
              <a:t>Erkennen</a:t>
            </a:r>
            <a:r>
              <a:rPr sz="1350" spc="-4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Sie</a:t>
            </a:r>
            <a:r>
              <a:rPr sz="1350" spc="-3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20" dirty="0">
                <a:solidFill>
                  <a:srgbClr val="141F3E"/>
                </a:solidFill>
                <a:latin typeface="Trebuchet MS"/>
                <a:cs typeface="Trebuchet MS"/>
              </a:rPr>
              <a:t>anhand</a:t>
            </a:r>
            <a:r>
              <a:rPr sz="1350" spc="-5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20" dirty="0">
                <a:solidFill>
                  <a:srgbClr val="141F3E"/>
                </a:solidFill>
                <a:latin typeface="Trebuchet MS"/>
                <a:cs typeface="Trebuchet MS"/>
              </a:rPr>
              <a:t>Ihrer</a:t>
            </a:r>
            <a:r>
              <a:rPr sz="1350" spc="-5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20" dirty="0">
                <a:solidFill>
                  <a:srgbClr val="141F3E"/>
                </a:solidFill>
                <a:latin typeface="Trebuchet MS"/>
                <a:cs typeface="Trebuchet MS"/>
              </a:rPr>
              <a:t>Checklisten</a:t>
            </a:r>
            <a:r>
              <a:rPr sz="1350" spc="-3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20" dirty="0">
                <a:solidFill>
                  <a:srgbClr val="141F3E"/>
                </a:solidFill>
                <a:latin typeface="Trebuchet MS"/>
                <a:cs typeface="Trebuchet MS"/>
              </a:rPr>
              <a:t>potenzielle</a:t>
            </a:r>
            <a:r>
              <a:rPr sz="1350" spc="-5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20" dirty="0">
                <a:solidFill>
                  <a:srgbClr val="141F3E"/>
                </a:solidFill>
                <a:latin typeface="Trebuchet MS"/>
                <a:cs typeface="Trebuchet MS"/>
              </a:rPr>
              <a:t>Sicherheitsrisiken</a:t>
            </a:r>
            <a:r>
              <a:rPr sz="1350" spc="-3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20" dirty="0">
                <a:solidFill>
                  <a:srgbClr val="141F3E"/>
                </a:solidFill>
                <a:latin typeface="Trebuchet MS"/>
                <a:cs typeface="Trebuchet MS"/>
              </a:rPr>
              <a:t>im</a:t>
            </a:r>
            <a:r>
              <a:rPr sz="1350" spc="-5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Alltag.</a:t>
            </a:r>
            <a:endParaRPr sz="1350">
              <a:latin typeface="Trebuchet MS"/>
              <a:cs typeface="Trebuchet MS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3084829" y="3506978"/>
            <a:ext cx="140970" cy="2768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50" spc="20" dirty="0">
                <a:latin typeface="Palatino Linotype"/>
                <a:cs typeface="Palatino Linotype"/>
              </a:rPr>
              <a:t>2</a:t>
            </a:r>
            <a:endParaRPr sz="1650">
              <a:latin typeface="Palatino Linotype"/>
              <a:cs typeface="Palatino Linotype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5003546" y="3298952"/>
            <a:ext cx="4500880" cy="6477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50" spc="85" dirty="0">
                <a:solidFill>
                  <a:srgbClr val="141F3E"/>
                </a:solidFill>
                <a:latin typeface="Palatino Linotype"/>
                <a:cs typeface="Palatino Linotype"/>
              </a:rPr>
              <a:t>Wissen</a:t>
            </a:r>
            <a:r>
              <a:rPr sz="1650" spc="110" dirty="0">
                <a:solidFill>
                  <a:srgbClr val="141F3E"/>
                </a:solidFill>
                <a:latin typeface="Palatino Linotype"/>
                <a:cs typeface="Palatino Linotype"/>
              </a:rPr>
              <a:t> </a:t>
            </a:r>
            <a:r>
              <a:rPr sz="1650" spc="60" dirty="0">
                <a:solidFill>
                  <a:srgbClr val="141F3E"/>
                </a:solidFill>
                <a:latin typeface="Palatino Linotype"/>
                <a:cs typeface="Palatino Linotype"/>
              </a:rPr>
              <a:t>anwenden</a:t>
            </a:r>
            <a:endParaRPr sz="1650" dirty="0">
              <a:latin typeface="Palatino Linotype"/>
              <a:cs typeface="Palatino Linotype"/>
            </a:endParaRPr>
          </a:p>
          <a:p>
            <a:pPr marL="12700">
              <a:lnSpc>
                <a:spcPct val="100000"/>
              </a:lnSpc>
              <a:spcBef>
                <a:spcPts val="1295"/>
              </a:spcBef>
            </a:pP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Wie</a:t>
            </a:r>
            <a:r>
              <a:rPr sz="1350" spc="-6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wollen</a:t>
            </a:r>
            <a:r>
              <a:rPr sz="1350" spc="-6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Sie</a:t>
            </a:r>
            <a:r>
              <a:rPr sz="1350" spc="-6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20" dirty="0">
                <a:solidFill>
                  <a:srgbClr val="141F3E"/>
                </a:solidFill>
                <a:latin typeface="Trebuchet MS"/>
                <a:cs typeface="Trebuchet MS"/>
              </a:rPr>
              <a:t>gelernte</a:t>
            </a:r>
            <a:r>
              <a:rPr sz="1350" spc="-6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20" dirty="0">
                <a:solidFill>
                  <a:srgbClr val="141F3E"/>
                </a:solidFill>
                <a:latin typeface="Trebuchet MS"/>
                <a:cs typeface="Trebuchet MS"/>
              </a:rPr>
              <a:t>Sicherheitsmaßnahmen</a:t>
            </a:r>
            <a:r>
              <a:rPr sz="1350" spc="-5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umsetzen?</a:t>
            </a:r>
            <a:endParaRPr sz="1350" dirty="0">
              <a:latin typeface="Trebuchet MS"/>
              <a:cs typeface="Trebuchet MS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3086277" y="4824380"/>
            <a:ext cx="130175" cy="2768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50" spc="-50" dirty="0">
                <a:latin typeface="Palatino Linotype"/>
                <a:cs typeface="Palatino Linotype"/>
              </a:rPr>
              <a:t>3</a:t>
            </a:r>
            <a:endParaRPr sz="1650">
              <a:latin typeface="Palatino Linotype"/>
              <a:cs typeface="Palatino Linotype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5847841" y="4500626"/>
            <a:ext cx="4735830" cy="88836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50" spc="60" dirty="0">
                <a:solidFill>
                  <a:srgbClr val="141F3E"/>
                </a:solidFill>
                <a:latin typeface="Palatino Linotype"/>
                <a:cs typeface="Palatino Linotype"/>
              </a:rPr>
              <a:t>Kontinuierliche</a:t>
            </a:r>
            <a:r>
              <a:rPr sz="1650" spc="-70" dirty="0">
                <a:solidFill>
                  <a:srgbClr val="141F3E"/>
                </a:solidFill>
                <a:latin typeface="Palatino Linotype"/>
                <a:cs typeface="Palatino Linotype"/>
              </a:rPr>
              <a:t> </a:t>
            </a:r>
            <a:r>
              <a:rPr sz="1650" spc="55" dirty="0">
                <a:solidFill>
                  <a:srgbClr val="141F3E"/>
                </a:solidFill>
                <a:latin typeface="Palatino Linotype"/>
                <a:cs typeface="Palatino Linotype"/>
              </a:rPr>
              <a:t>Verbesserung</a:t>
            </a:r>
            <a:endParaRPr sz="1650">
              <a:latin typeface="Palatino Linotype"/>
              <a:cs typeface="Palatino Linotype"/>
            </a:endParaRPr>
          </a:p>
          <a:p>
            <a:pPr marL="12700" marR="5080">
              <a:lnSpc>
                <a:spcPct val="134100"/>
              </a:lnSpc>
              <a:spcBef>
                <a:spcPts val="465"/>
              </a:spcBef>
            </a:pPr>
            <a:r>
              <a:rPr sz="1350" spc="-25" dirty="0">
                <a:solidFill>
                  <a:srgbClr val="141F3E"/>
                </a:solidFill>
                <a:latin typeface="Trebuchet MS"/>
                <a:cs typeface="Trebuchet MS"/>
              </a:rPr>
              <a:t>Welche</a:t>
            </a:r>
            <a:r>
              <a:rPr sz="1350" spc="-5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25" dirty="0">
                <a:solidFill>
                  <a:srgbClr val="141F3E"/>
                </a:solidFill>
                <a:latin typeface="Trebuchet MS"/>
                <a:cs typeface="Trebuchet MS"/>
              </a:rPr>
              <a:t>Maßnahmen</a:t>
            </a:r>
            <a:r>
              <a:rPr sz="1350" spc="-4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25" dirty="0">
                <a:solidFill>
                  <a:srgbClr val="141F3E"/>
                </a:solidFill>
                <a:latin typeface="Trebuchet MS"/>
                <a:cs typeface="Trebuchet MS"/>
              </a:rPr>
              <a:t>ergreifen</a:t>
            </a:r>
            <a:r>
              <a:rPr sz="1350" spc="-4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25" dirty="0">
                <a:solidFill>
                  <a:srgbClr val="141F3E"/>
                </a:solidFill>
                <a:latin typeface="Trebuchet MS"/>
                <a:cs typeface="Trebuchet MS"/>
              </a:rPr>
              <a:t>Sie</a:t>
            </a:r>
            <a:r>
              <a:rPr sz="1350" spc="-5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25" dirty="0">
                <a:solidFill>
                  <a:srgbClr val="141F3E"/>
                </a:solidFill>
                <a:latin typeface="Trebuchet MS"/>
                <a:cs typeface="Trebuchet MS"/>
              </a:rPr>
              <a:t>unmittelbar,</a:t>
            </a:r>
            <a:r>
              <a:rPr sz="1350" spc="-5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20" dirty="0">
                <a:solidFill>
                  <a:srgbClr val="141F3E"/>
                </a:solidFill>
                <a:latin typeface="Trebuchet MS"/>
                <a:cs typeface="Trebuchet MS"/>
              </a:rPr>
              <a:t>um</a:t>
            </a:r>
            <a:r>
              <a:rPr sz="1350" spc="-5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20" dirty="0">
                <a:solidFill>
                  <a:srgbClr val="141F3E"/>
                </a:solidFill>
                <a:latin typeface="Trebuchet MS"/>
                <a:cs typeface="Trebuchet MS"/>
              </a:rPr>
              <a:t>Ihre</a:t>
            </a:r>
            <a:r>
              <a:rPr sz="1350" spc="-4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digitale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Sicherheit</a:t>
            </a:r>
            <a:r>
              <a:rPr sz="1350" spc="-3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zu</a:t>
            </a:r>
            <a:r>
              <a:rPr sz="1350" spc="-3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verbessern?</a:t>
            </a:r>
            <a:endParaRPr sz="1350">
              <a:latin typeface="Trebuchet MS"/>
              <a:cs typeface="Trebuchet MS"/>
            </a:endParaRPr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-12"/>
            <a:ext cx="11430000" cy="6439535"/>
          </a:xfrm>
          <a:custGeom>
            <a:avLst/>
            <a:gdLst/>
            <a:ahLst/>
            <a:cxnLst/>
            <a:rect l="l" t="t" r="r" b="b"/>
            <a:pathLst>
              <a:path w="11430000" h="6439535">
                <a:moveTo>
                  <a:pt x="11430000" y="0"/>
                </a:moveTo>
                <a:lnTo>
                  <a:pt x="0" y="0"/>
                </a:lnTo>
                <a:lnTo>
                  <a:pt x="0" y="6438912"/>
                </a:lnTo>
                <a:lnTo>
                  <a:pt x="11430000" y="6438912"/>
                </a:lnTo>
                <a:lnTo>
                  <a:pt x="11430000" y="0"/>
                </a:lnTo>
                <a:close/>
              </a:path>
            </a:pathLst>
          </a:custGeom>
          <a:solidFill>
            <a:srgbClr val="FAFBFD">
              <a:alpha val="850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600075" y="3074671"/>
            <a:ext cx="3295650" cy="1543050"/>
          </a:xfrm>
          <a:custGeom>
            <a:avLst/>
            <a:gdLst/>
            <a:ahLst/>
            <a:cxnLst/>
            <a:rect l="l" t="t" r="r" b="b"/>
            <a:pathLst>
              <a:path w="3295650" h="1543050">
                <a:moveTo>
                  <a:pt x="3277057" y="0"/>
                </a:moveTo>
                <a:lnTo>
                  <a:pt x="18592" y="0"/>
                </a:lnTo>
                <a:lnTo>
                  <a:pt x="15849" y="546"/>
                </a:lnTo>
                <a:lnTo>
                  <a:pt x="0" y="18592"/>
                </a:lnTo>
                <a:lnTo>
                  <a:pt x="0" y="1524457"/>
                </a:lnTo>
                <a:lnTo>
                  <a:pt x="18592" y="1543050"/>
                </a:lnTo>
                <a:lnTo>
                  <a:pt x="3277057" y="1543050"/>
                </a:lnTo>
                <a:lnTo>
                  <a:pt x="3295650" y="1524457"/>
                </a:lnTo>
                <a:lnTo>
                  <a:pt x="3295650" y="18592"/>
                </a:lnTo>
                <a:lnTo>
                  <a:pt x="3279800" y="546"/>
                </a:lnTo>
                <a:lnTo>
                  <a:pt x="3277057" y="0"/>
                </a:lnTo>
                <a:close/>
              </a:path>
            </a:pathLst>
          </a:custGeom>
          <a:solidFill>
            <a:srgbClr val="E9EBF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758444" y="3243326"/>
            <a:ext cx="2220595" cy="8851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50" dirty="0">
                <a:solidFill>
                  <a:srgbClr val="141F3E"/>
                </a:solidFill>
                <a:latin typeface="Palatino Linotype"/>
                <a:cs typeface="Palatino Linotype"/>
              </a:rPr>
              <a:t>Ergebnisse</a:t>
            </a:r>
            <a:r>
              <a:rPr sz="1650" spc="-45" dirty="0">
                <a:solidFill>
                  <a:srgbClr val="141F3E"/>
                </a:solidFill>
                <a:latin typeface="Palatino Linotype"/>
                <a:cs typeface="Palatino Linotype"/>
              </a:rPr>
              <a:t> </a:t>
            </a:r>
            <a:r>
              <a:rPr sz="1650" spc="-10" dirty="0">
                <a:solidFill>
                  <a:srgbClr val="141F3E"/>
                </a:solidFill>
                <a:latin typeface="Palatino Linotype"/>
                <a:cs typeface="Palatino Linotype"/>
              </a:rPr>
              <a:t>vorstellen</a:t>
            </a:r>
            <a:endParaRPr sz="1650">
              <a:latin typeface="Palatino Linotype"/>
              <a:cs typeface="Palatino Linotype"/>
            </a:endParaRPr>
          </a:p>
          <a:p>
            <a:pPr marL="12700" marR="5080">
              <a:lnSpc>
                <a:spcPct val="135900"/>
              </a:lnSpc>
              <a:spcBef>
                <a:spcPts val="384"/>
              </a:spcBef>
            </a:pP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Teilen</a:t>
            </a:r>
            <a:r>
              <a:rPr sz="1350" spc="-3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Sie</a:t>
            </a:r>
            <a:r>
              <a:rPr sz="1350" spc="-3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Ihre</a:t>
            </a:r>
            <a:r>
              <a:rPr sz="1350" spc="-3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wichtigsten </a:t>
            </a:r>
            <a:r>
              <a:rPr sz="1350" spc="-25" dirty="0">
                <a:solidFill>
                  <a:srgbClr val="141F3E"/>
                </a:solidFill>
                <a:latin typeface="Trebuchet MS"/>
                <a:cs typeface="Trebuchet MS"/>
              </a:rPr>
              <a:t>Erkenntnisse</a:t>
            </a:r>
            <a:r>
              <a:rPr sz="1350" spc="-8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20" dirty="0">
                <a:solidFill>
                  <a:srgbClr val="141F3E"/>
                </a:solidFill>
                <a:latin typeface="Trebuchet MS"/>
                <a:cs typeface="Trebuchet MS"/>
              </a:rPr>
              <a:t>mit</a:t>
            </a:r>
            <a:r>
              <a:rPr sz="1350" spc="-5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der</a:t>
            </a:r>
            <a:r>
              <a:rPr sz="1350" spc="-6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Gruppe.</a:t>
            </a:r>
            <a:endParaRPr sz="1350">
              <a:latin typeface="Trebuchet MS"/>
              <a:cs typeface="Trebuchet MS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4067175" y="3074671"/>
            <a:ext cx="3295650" cy="1543050"/>
          </a:xfrm>
          <a:custGeom>
            <a:avLst/>
            <a:gdLst/>
            <a:ahLst/>
            <a:cxnLst/>
            <a:rect l="l" t="t" r="r" b="b"/>
            <a:pathLst>
              <a:path w="3295650" h="1543050">
                <a:moveTo>
                  <a:pt x="3277057" y="0"/>
                </a:moveTo>
                <a:lnTo>
                  <a:pt x="18592" y="0"/>
                </a:lnTo>
                <a:lnTo>
                  <a:pt x="15849" y="546"/>
                </a:lnTo>
                <a:lnTo>
                  <a:pt x="0" y="18592"/>
                </a:lnTo>
                <a:lnTo>
                  <a:pt x="0" y="1524457"/>
                </a:lnTo>
                <a:lnTo>
                  <a:pt x="18592" y="1543050"/>
                </a:lnTo>
                <a:lnTo>
                  <a:pt x="3277057" y="1543050"/>
                </a:lnTo>
                <a:lnTo>
                  <a:pt x="3295650" y="1524457"/>
                </a:lnTo>
                <a:lnTo>
                  <a:pt x="3295650" y="18592"/>
                </a:lnTo>
                <a:lnTo>
                  <a:pt x="3279800" y="546"/>
                </a:lnTo>
                <a:lnTo>
                  <a:pt x="3277057" y="0"/>
                </a:lnTo>
                <a:close/>
              </a:path>
            </a:pathLst>
          </a:custGeom>
          <a:solidFill>
            <a:srgbClr val="E9EBF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4225544" y="3243326"/>
            <a:ext cx="2585085" cy="116268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50" dirty="0">
                <a:solidFill>
                  <a:srgbClr val="141F3E"/>
                </a:solidFill>
                <a:latin typeface="Palatino Linotype"/>
                <a:cs typeface="Palatino Linotype"/>
              </a:rPr>
              <a:t>Themen</a:t>
            </a:r>
            <a:r>
              <a:rPr sz="1650" spc="-70" dirty="0">
                <a:solidFill>
                  <a:srgbClr val="141F3E"/>
                </a:solidFill>
                <a:latin typeface="Palatino Linotype"/>
                <a:cs typeface="Palatino Linotype"/>
              </a:rPr>
              <a:t> </a:t>
            </a:r>
            <a:r>
              <a:rPr sz="1650" spc="-10" dirty="0">
                <a:solidFill>
                  <a:srgbClr val="141F3E"/>
                </a:solidFill>
                <a:latin typeface="Palatino Linotype"/>
                <a:cs typeface="Palatino Linotype"/>
              </a:rPr>
              <a:t>diskutieren</a:t>
            </a:r>
            <a:endParaRPr sz="1650">
              <a:latin typeface="Palatino Linotype"/>
              <a:cs typeface="Palatino Linotype"/>
            </a:endParaRPr>
          </a:p>
          <a:p>
            <a:pPr marL="12700" marR="5080">
              <a:lnSpc>
                <a:spcPct val="135400"/>
              </a:lnSpc>
              <a:spcBef>
                <a:spcPts val="390"/>
              </a:spcBef>
            </a:pP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Tauschen</a:t>
            </a:r>
            <a:r>
              <a:rPr sz="1350" spc="-3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Sie</a:t>
            </a:r>
            <a:r>
              <a:rPr sz="1350" spc="-3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sich</a:t>
            </a:r>
            <a:r>
              <a:rPr sz="1350" spc="-3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20" dirty="0">
                <a:solidFill>
                  <a:srgbClr val="141F3E"/>
                </a:solidFill>
                <a:latin typeface="Trebuchet MS"/>
                <a:cs typeface="Trebuchet MS"/>
              </a:rPr>
              <a:t>über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Herausforderungen</a:t>
            </a:r>
            <a:r>
              <a:rPr sz="1350" spc="3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und</a:t>
            </a:r>
            <a:r>
              <a:rPr sz="1350" spc="3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Lösungen </a:t>
            </a:r>
            <a:r>
              <a:rPr sz="1350" spc="-20" dirty="0">
                <a:solidFill>
                  <a:srgbClr val="141F3E"/>
                </a:solidFill>
                <a:latin typeface="Trebuchet MS"/>
                <a:cs typeface="Trebuchet MS"/>
              </a:rPr>
              <a:t>aus.</a:t>
            </a:r>
            <a:endParaRPr sz="1350">
              <a:latin typeface="Trebuchet MS"/>
              <a:cs typeface="Trebuchet MS"/>
            </a:endParaRPr>
          </a:p>
        </p:txBody>
      </p:sp>
      <p:grpSp>
        <p:nvGrpSpPr>
          <p:cNvPr id="7" name="object 7"/>
          <p:cNvGrpSpPr/>
          <p:nvPr/>
        </p:nvGrpSpPr>
        <p:grpSpPr>
          <a:xfrm>
            <a:off x="7534275" y="3074671"/>
            <a:ext cx="3295650" cy="1543050"/>
            <a:chOff x="7534275" y="3074671"/>
            <a:chExt cx="3295650" cy="1543050"/>
          </a:xfrm>
        </p:grpSpPr>
        <p:sp>
          <p:nvSpPr>
            <p:cNvPr id="8" name="object 8"/>
            <p:cNvSpPr/>
            <p:nvPr/>
          </p:nvSpPr>
          <p:spPr>
            <a:xfrm>
              <a:off x="7534275" y="3074671"/>
              <a:ext cx="3295650" cy="1543050"/>
            </a:xfrm>
            <a:custGeom>
              <a:avLst/>
              <a:gdLst/>
              <a:ahLst/>
              <a:cxnLst/>
              <a:rect l="l" t="t" r="r" b="b"/>
              <a:pathLst>
                <a:path w="3295650" h="1543050">
                  <a:moveTo>
                    <a:pt x="3277057" y="0"/>
                  </a:moveTo>
                  <a:lnTo>
                    <a:pt x="18592" y="0"/>
                  </a:lnTo>
                  <a:lnTo>
                    <a:pt x="15849" y="546"/>
                  </a:lnTo>
                  <a:lnTo>
                    <a:pt x="0" y="18592"/>
                  </a:lnTo>
                  <a:lnTo>
                    <a:pt x="0" y="1524457"/>
                  </a:lnTo>
                  <a:lnTo>
                    <a:pt x="18592" y="1543050"/>
                  </a:lnTo>
                  <a:lnTo>
                    <a:pt x="3277057" y="1543050"/>
                  </a:lnTo>
                  <a:lnTo>
                    <a:pt x="3295649" y="1524457"/>
                  </a:lnTo>
                  <a:lnTo>
                    <a:pt x="3295649" y="18592"/>
                  </a:lnTo>
                  <a:lnTo>
                    <a:pt x="3279800" y="546"/>
                  </a:lnTo>
                  <a:lnTo>
                    <a:pt x="3277057" y="0"/>
                  </a:lnTo>
                  <a:close/>
                </a:path>
              </a:pathLst>
            </a:custGeom>
            <a:solidFill>
              <a:srgbClr val="E9EBF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9" name="object 9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7707812" y="3314041"/>
              <a:ext cx="2578607" cy="210477"/>
            </a:xfrm>
            <a:prstGeom prst="rect">
              <a:avLst/>
            </a:prstGeom>
          </p:spPr>
        </p:pic>
      </p:grpSp>
      <p:sp>
        <p:nvSpPr>
          <p:cNvPr id="10" name="object 10"/>
          <p:cNvSpPr txBox="1"/>
          <p:nvPr/>
        </p:nvSpPr>
        <p:spPr>
          <a:xfrm>
            <a:off x="7692643" y="3617468"/>
            <a:ext cx="2807970" cy="2311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Entwickeln</a:t>
            </a:r>
            <a:r>
              <a:rPr sz="1350" spc="-6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Sie</a:t>
            </a:r>
            <a:r>
              <a:rPr sz="1350" spc="-5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konkrete</a:t>
            </a:r>
            <a:r>
              <a:rPr sz="1350" spc="-5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Maßnahmen</a:t>
            </a:r>
            <a:endParaRPr sz="1350">
              <a:latin typeface="Trebuchet MS"/>
              <a:cs typeface="Trebuchet MS"/>
            </a:endParaRPr>
          </a:p>
        </p:txBody>
      </p:sp>
      <p:grpSp>
        <p:nvGrpSpPr>
          <p:cNvPr id="11" name="object 11"/>
          <p:cNvGrpSpPr/>
          <p:nvPr/>
        </p:nvGrpSpPr>
        <p:grpSpPr>
          <a:xfrm>
            <a:off x="7708854" y="3954094"/>
            <a:ext cx="2495550" cy="407034"/>
            <a:chOff x="7708854" y="3954094"/>
            <a:chExt cx="2495550" cy="407034"/>
          </a:xfrm>
        </p:grpSpPr>
        <p:pic>
          <p:nvPicPr>
            <p:cNvPr id="12" name="object 12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708854" y="3989176"/>
              <a:ext cx="247815" cy="93002"/>
            </a:xfrm>
            <a:prstGeom prst="rect">
              <a:avLst/>
            </a:prstGeom>
          </p:spPr>
        </p:pic>
        <p:pic>
          <p:nvPicPr>
            <p:cNvPr id="13" name="object 13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997572" y="3954094"/>
              <a:ext cx="1479282" cy="161579"/>
            </a:xfrm>
            <a:prstGeom prst="rect">
              <a:avLst/>
            </a:prstGeom>
          </p:spPr>
        </p:pic>
        <p:sp>
          <p:nvSpPr>
            <p:cNvPr id="14" name="object 14"/>
            <p:cNvSpPr/>
            <p:nvPr/>
          </p:nvSpPr>
          <p:spPr>
            <a:xfrm>
              <a:off x="7712367" y="3954106"/>
              <a:ext cx="2492375" cy="407034"/>
            </a:xfrm>
            <a:custGeom>
              <a:avLst/>
              <a:gdLst/>
              <a:ahLst/>
              <a:cxnLst/>
              <a:rect l="l" t="t" r="r" b="b"/>
              <a:pathLst>
                <a:path w="2492375" h="407035">
                  <a:moveTo>
                    <a:pt x="72440" y="373570"/>
                  </a:moveTo>
                  <a:lnTo>
                    <a:pt x="31267" y="330504"/>
                  </a:lnTo>
                  <a:lnTo>
                    <a:pt x="26771" y="328079"/>
                  </a:lnTo>
                  <a:lnTo>
                    <a:pt x="22377" y="324624"/>
                  </a:lnTo>
                  <a:lnTo>
                    <a:pt x="20662" y="322465"/>
                  </a:lnTo>
                  <a:lnTo>
                    <a:pt x="18199" y="317334"/>
                  </a:lnTo>
                  <a:lnTo>
                    <a:pt x="17589" y="314490"/>
                  </a:lnTo>
                  <a:lnTo>
                    <a:pt x="17589" y="306285"/>
                  </a:lnTo>
                  <a:lnTo>
                    <a:pt x="19304" y="302133"/>
                  </a:lnTo>
                  <a:lnTo>
                    <a:pt x="26149" y="295656"/>
                  </a:lnTo>
                  <a:lnTo>
                    <a:pt x="30861" y="294030"/>
                  </a:lnTo>
                  <a:lnTo>
                    <a:pt x="40932" y="294030"/>
                  </a:lnTo>
                  <a:lnTo>
                    <a:pt x="45834" y="294868"/>
                  </a:lnTo>
                  <a:lnTo>
                    <a:pt x="45631" y="294868"/>
                  </a:lnTo>
                  <a:lnTo>
                    <a:pt x="55003" y="297802"/>
                  </a:lnTo>
                  <a:lnTo>
                    <a:pt x="58572" y="299364"/>
                  </a:lnTo>
                  <a:lnTo>
                    <a:pt x="60921" y="300990"/>
                  </a:lnTo>
                  <a:lnTo>
                    <a:pt x="63398" y="294030"/>
                  </a:lnTo>
                  <a:lnTo>
                    <a:pt x="36398" y="279806"/>
                  </a:lnTo>
                  <a:lnTo>
                    <a:pt x="28752" y="280365"/>
                  </a:lnTo>
                  <a:lnTo>
                    <a:pt x="0" y="302463"/>
                  </a:lnTo>
                  <a:lnTo>
                    <a:pt x="0" y="319151"/>
                  </a:lnTo>
                  <a:lnTo>
                    <a:pt x="1752" y="325602"/>
                  </a:lnTo>
                  <a:lnTo>
                    <a:pt x="8724" y="336308"/>
                  </a:lnTo>
                  <a:lnTo>
                    <a:pt x="14859" y="340944"/>
                  </a:lnTo>
                  <a:lnTo>
                    <a:pt x="43345" y="353644"/>
                  </a:lnTo>
                  <a:lnTo>
                    <a:pt x="49149" y="357505"/>
                  </a:lnTo>
                  <a:lnTo>
                    <a:pt x="53784" y="364591"/>
                  </a:lnTo>
                  <a:lnTo>
                    <a:pt x="54940" y="368427"/>
                  </a:lnTo>
                  <a:lnTo>
                    <a:pt x="54940" y="378091"/>
                  </a:lnTo>
                  <a:lnTo>
                    <a:pt x="52857" y="382638"/>
                  </a:lnTo>
                  <a:lnTo>
                    <a:pt x="44538" y="389775"/>
                  </a:lnTo>
                  <a:lnTo>
                    <a:pt x="39027" y="391566"/>
                  </a:lnTo>
                  <a:lnTo>
                    <a:pt x="28308" y="391566"/>
                  </a:lnTo>
                  <a:lnTo>
                    <a:pt x="23926" y="390791"/>
                  </a:lnTo>
                  <a:lnTo>
                    <a:pt x="14135" y="387731"/>
                  </a:lnTo>
                  <a:lnTo>
                    <a:pt x="10058" y="385813"/>
                  </a:lnTo>
                  <a:lnTo>
                    <a:pt x="6769" y="383527"/>
                  </a:lnTo>
                  <a:lnTo>
                    <a:pt x="355" y="398932"/>
                  </a:lnTo>
                  <a:lnTo>
                    <a:pt x="6731" y="402297"/>
                  </a:lnTo>
                  <a:lnTo>
                    <a:pt x="13741" y="404698"/>
                  </a:lnTo>
                  <a:lnTo>
                    <a:pt x="21374" y="406146"/>
                  </a:lnTo>
                  <a:lnTo>
                    <a:pt x="29629" y="406628"/>
                  </a:lnTo>
                  <a:lnTo>
                    <a:pt x="37045" y="406146"/>
                  </a:lnTo>
                  <a:lnTo>
                    <a:pt x="38341" y="406146"/>
                  </a:lnTo>
                  <a:lnTo>
                    <a:pt x="66116" y="391566"/>
                  </a:lnTo>
                  <a:lnTo>
                    <a:pt x="69519" y="386334"/>
                  </a:lnTo>
                  <a:lnTo>
                    <a:pt x="71716" y="380212"/>
                  </a:lnTo>
                  <a:lnTo>
                    <a:pt x="72440" y="373570"/>
                  </a:lnTo>
                  <a:close/>
                </a:path>
                <a:path w="2492375" h="407035">
                  <a:moveTo>
                    <a:pt x="114973" y="314883"/>
                  </a:moveTo>
                  <a:lnTo>
                    <a:pt x="85344" y="314883"/>
                  </a:lnTo>
                  <a:lnTo>
                    <a:pt x="85344" y="328282"/>
                  </a:lnTo>
                  <a:lnTo>
                    <a:pt x="98272" y="328282"/>
                  </a:lnTo>
                  <a:lnTo>
                    <a:pt x="98272" y="404545"/>
                  </a:lnTo>
                  <a:lnTo>
                    <a:pt x="114973" y="404545"/>
                  </a:lnTo>
                  <a:lnTo>
                    <a:pt x="114973" y="314883"/>
                  </a:lnTo>
                  <a:close/>
                </a:path>
                <a:path w="2492375" h="407035">
                  <a:moveTo>
                    <a:pt x="117779" y="288086"/>
                  </a:moveTo>
                  <a:lnTo>
                    <a:pt x="116776" y="285788"/>
                  </a:lnTo>
                  <a:lnTo>
                    <a:pt x="112725" y="281940"/>
                  </a:lnTo>
                  <a:lnTo>
                    <a:pt x="110286" y="280974"/>
                  </a:lnTo>
                  <a:lnTo>
                    <a:pt x="104533" y="280974"/>
                  </a:lnTo>
                  <a:lnTo>
                    <a:pt x="102095" y="281940"/>
                  </a:lnTo>
                  <a:lnTo>
                    <a:pt x="98094" y="285788"/>
                  </a:lnTo>
                  <a:lnTo>
                    <a:pt x="97129" y="288086"/>
                  </a:lnTo>
                  <a:lnTo>
                    <a:pt x="97129" y="293509"/>
                  </a:lnTo>
                  <a:lnTo>
                    <a:pt x="98132" y="295833"/>
                  </a:lnTo>
                  <a:lnTo>
                    <a:pt x="102184" y="299681"/>
                  </a:lnTo>
                  <a:lnTo>
                    <a:pt x="104597" y="300647"/>
                  </a:lnTo>
                  <a:lnTo>
                    <a:pt x="110286" y="300647"/>
                  </a:lnTo>
                  <a:lnTo>
                    <a:pt x="112725" y="299681"/>
                  </a:lnTo>
                  <a:lnTo>
                    <a:pt x="116776" y="295833"/>
                  </a:lnTo>
                  <a:lnTo>
                    <a:pt x="117779" y="293509"/>
                  </a:lnTo>
                  <a:lnTo>
                    <a:pt x="117779" y="288086"/>
                  </a:lnTo>
                  <a:close/>
                </a:path>
                <a:path w="2492375" h="407035">
                  <a:moveTo>
                    <a:pt x="212026" y="397929"/>
                  </a:moveTo>
                  <a:lnTo>
                    <a:pt x="209511" y="392823"/>
                  </a:lnTo>
                  <a:lnTo>
                    <a:pt x="205435" y="384530"/>
                  </a:lnTo>
                  <a:lnTo>
                    <a:pt x="197777" y="390067"/>
                  </a:lnTo>
                  <a:lnTo>
                    <a:pt x="190258" y="392823"/>
                  </a:lnTo>
                  <a:lnTo>
                    <a:pt x="173088" y="392823"/>
                  </a:lnTo>
                  <a:lnTo>
                    <a:pt x="165531" y="390067"/>
                  </a:lnTo>
                  <a:lnTo>
                    <a:pt x="154622" y="379082"/>
                  </a:lnTo>
                  <a:lnTo>
                    <a:pt x="151904" y="371081"/>
                  </a:lnTo>
                  <a:lnTo>
                    <a:pt x="151904" y="360591"/>
                  </a:lnTo>
                  <a:lnTo>
                    <a:pt x="172440" y="326605"/>
                  </a:lnTo>
                  <a:lnTo>
                    <a:pt x="185686" y="326605"/>
                  </a:lnTo>
                  <a:lnTo>
                    <a:pt x="189915" y="327329"/>
                  </a:lnTo>
                  <a:lnTo>
                    <a:pt x="198539" y="330225"/>
                  </a:lnTo>
                  <a:lnTo>
                    <a:pt x="201536" y="331762"/>
                  </a:lnTo>
                  <a:lnTo>
                    <a:pt x="203238" y="333387"/>
                  </a:lnTo>
                  <a:lnTo>
                    <a:pt x="208229" y="326605"/>
                  </a:lnTo>
                  <a:lnTo>
                    <a:pt x="211493" y="322160"/>
                  </a:lnTo>
                  <a:lnTo>
                    <a:pt x="208800" y="320103"/>
                  </a:lnTo>
                  <a:lnTo>
                    <a:pt x="204609" y="318096"/>
                  </a:lnTo>
                  <a:lnTo>
                    <a:pt x="193243" y="314185"/>
                  </a:lnTo>
                  <a:lnTo>
                    <a:pt x="187972" y="313207"/>
                  </a:lnTo>
                  <a:lnTo>
                    <a:pt x="183108" y="313207"/>
                  </a:lnTo>
                  <a:lnTo>
                    <a:pt x="141655" y="333197"/>
                  </a:lnTo>
                  <a:lnTo>
                    <a:pt x="134315" y="360591"/>
                  </a:lnTo>
                  <a:lnTo>
                    <a:pt x="135102" y="370547"/>
                  </a:lnTo>
                  <a:lnTo>
                    <a:pt x="137363" y="379082"/>
                  </a:lnTo>
                  <a:lnTo>
                    <a:pt x="137452" y="379425"/>
                  </a:lnTo>
                  <a:lnTo>
                    <a:pt x="169506" y="405434"/>
                  </a:lnTo>
                  <a:lnTo>
                    <a:pt x="178714" y="406209"/>
                  </a:lnTo>
                  <a:lnTo>
                    <a:pt x="188239" y="405688"/>
                  </a:lnTo>
                  <a:lnTo>
                    <a:pt x="196977" y="404139"/>
                  </a:lnTo>
                  <a:lnTo>
                    <a:pt x="204901" y="401548"/>
                  </a:lnTo>
                  <a:lnTo>
                    <a:pt x="212026" y="397929"/>
                  </a:lnTo>
                  <a:close/>
                </a:path>
                <a:path w="2492375" h="407035">
                  <a:moveTo>
                    <a:pt x="302056" y="348195"/>
                  </a:moveTo>
                  <a:lnTo>
                    <a:pt x="280111" y="313207"/>
                  </a:lnTo>
                  <a:lnTo>
                    <a:pt x="264871" y="313207"/>
                  </a:lnTo>
                  <a:lnTo>
                    <a:pt x="259765" y="314312"/>
                  </a:lnTo>
                  <a:lnTo>
                    <a:pt x="249859" y="318719"/>
                  </a:lnTo>
                  <a:lnTo>
                    <a:pt x="246265" y="321462"/>
                  </a:lnTo>
                  <a:lnTo>
                    <a:pt x="244043" y="324764"/>
                  </a:lnTo>
                  <a:lnTo>
                    <a:pt x="244043" y="278130"/>
                  </a:lnTo>
                  <a:lnTo>
                    <a:pt x="227342" y="278130"/>
                  </a:lnTo>
                  <a:lnTo>
                    <a:pt x="227342" y="404545"/>
                  </a:lnTo>
                  <a:lnTo>
                    <a:pt x="244043" y="404545"/>
                  </a:lnTo>
                  <a:lnTo>
                    <a:pt x="244043" y="337908"/>
                  </a:lnTo>
                  <a:lnTo>
                    <a:pt x="246214" y="334886"/>
                  </a:lnTo>
                  <a:lnTo>
                    <a:pt x="249326" y="332257"/>
                  </a:lnTo>
                  <a:lnTo>
                    <a:pt x="257479" y="327736"/>
                  </a:lnTo>
                  <a:lnTo>
                    <a:pt x="261531" y="326605"/>
                  </a:lnTo>
                  <a:lnTo>
                    <a:pt x="271856" y="326605"/>
                  </a:lnTo>
                  <a:lnTo>
                    <a:pt x="276707" y="328523"/>
                  </a:lnTo>
                  <a:lnTo>
                    <a:pt x="283629" y="336232"/>
                  </a:lnTo>
                  <a:lnTo>
                    <a:pt x="285356" y="341503"/>
                  </a:lnTo>
                  <a:lnTo>
                    <a:pt x="285356" y="404545"/>
                  </a:lnTo>
                  <a:lnTo>
                    <a:pt x="302056" y="404545"/>
                  </a:lnTo>
                  <a:lnTo>
                    <a:pt x="302056" y="348195"/>
                  </a:lnTo>
                  <a:close/>
                </a:path>
                <a:path w="2492375" h="407035">
                  <a:moveTo>
                    <a:pt x="404723" y="355066"/>
                  </a:moveTo>
                  <a:lnTo>
                    <a:pt x="388112" y="319836"/>
                  </a:lnTo>
                  <a:lnTo>
                    <a:pt x="388112" y="343395"/>
                  </a:lnTo>
                  <a:lnTo>
                    <a:pt x="388112" y="349707"/>
                  </a:lnTo>
                  <a:lnTo>
                    <a:pt x="335978" y="349707"/>
                  </a:lnTo>
                  <a:lnTo>
                    <a:pt x="336613" y="343395"/>
                  </a:lnTo>
                  <a:lnTo>
                    <a:pt x="355434" y="326605"/>
                  </a:lnTo>
                  <a:lnTo>
                    <a:pt x="370852" y="326605"/>
                  </a:lnTo>
                  <a:lnTo>
                    <a:pt x="377151" y="328942"/>
                  </a:lnTo>
                  <a:lnTo>
                    <a:pt x="386003" y="337934"/>
                  </a:lnTo>
                  <a:lnTo>
                    <a:pt x="387121" y="340779"/>
                  </a:lnTo>
                  <a:lnTo>
                    <a:pt x="388112" y="343395"/>
                  </a:lnTo>
                  <a:lnTo>
                    <a:pt x="388112" y="319836"/>
                  </a:lnTo>
                  <a:lnTo>
                    <a:pt x="387388" y="319278"/>
                  </a:lnTo>
                  <a:lnTo>
                    <a:pt x="380047" y="315899"/>
                  </a:lnTo>
                  <a:lnTo>
                    <a:pt x="371919" y="313956"/>
                  </a:lnTo>
                  <a:lnTo>
                    <a:pt x="372656" y="313956"/>
                  </a:lnTo>
                  <a:lnTo>
                    <a:pt x="362089" y="313207"/>
                  </a:lnTo>
                  <a:lnTo>
                    <a:pt x="353720" y="313956"/>
                  </a:lnTo>
                  <a:lnTo>
                    <a:pt x="345935" y="316204"/>
                  </a:lnTo>
                  <a:lnTo>
                    <a:pt x="318846" y="350215"/>
                  </a:lnTo>
                  <a:lnTo>
                    <a:pt x="317957" y="360756"/>
                  </a:lnTo>
                  <a:lnTo>
                    <a:pt x="318820" y="370890"/>
                  </a:lnTo>
                  <a:lnTo>
                    <a:pt x="345503" y="403339"/>
                  </a:lnTo>
                  <a:lnTo>
                    <a:pt x="361911" y="406209"/>
                  </a:lnTo>
                  <a:lnTo>
                    <a:pt x="370116" y="406209"/>
                  </a:lnTo>
                  <a:lnTo>
                    <a:pt x="377558" y="405041"/>
                  </a:lnTo>
                  <a:lnTo>
                    <a:pt x="384238" y="402704"/>
                  </a:lnTo>
                  <a:lnTo>
                    <a:pt x="389572" y="400913"/>
                  </a:lnTo>
                  <a:lnTo>
                    <a:pt x="393534" y="398792"/>
                  </a:lnTo>
                  <a:lnTo>
                    <a:pt x="396113" y="396341"/>
                  </a:lnTo>
                  <a:lnTo>
                    <a:pt x="393954" y="392823"/>
                  </a:lnTo>
                  <a:lnTo>
                    <a:pt x="389077" y="384873"/>
                  </a:lnTo>
                  <a:lnTo>
                    <a:pt x="382689" y="390169"/>
                  </a:lnTo>
                  <a:lnTo>
                    <a:pt x="374713" y="392823"/>
                  </a:lnTo>
                  <a:lnTo>
                    <a:pt x="356781" y="392823"/>
                  </a:lnTo>
                  <a:lnTo>
                    <a:pt x="335546" y="361264"/>
                  </a:lnTo>
                  <a:lnTo>
                    <a:pt x="403402" y="361264"/>
                  </a:lnTo>
                  <a:lnTo>
                    <a:pt x="404279" y="358305"/>
                  </a:lnTo>
                  <a:lnTo>
                    <a:pt x="404723" y="355066"/>
                  </a:lnTo>
                  <a:close/>
                </a:path>
                <a:path w="2492375" h="407035">
                  <a:moveTo>
                    <a:pt x="479755" y="314718"/>
                  </a:moveTo>
                  <a:lnTo>
                    <a:pt x="474129" y="313715"/>
                  </a:lnTo>
                  <a:lnTo>
                    <a:pt x="469823" y="313207"/>
                  </a:lnTo>
                  <a:lnTo>
                    <a:pt x="466839" y="313207"/>
                  </a:lnTo>
                  <a:lnTo>
                    <a:pt x="458381" y="314210"/>
                  </a:lnTo>
                  <a:lnTo>
                    <a:pt x="451040" y="317207"/>
                  </a:lnTo>
                  <a:lnTo>
                    <a:pt x="444804" y="322199"/>
                  </a:lnTo>
                  <a:lnTo>
                    <a:pt x="439674" y="329196"/>
                  </a:lnTo>
                  <a:lnTo>
                    <a:pt x="439674" y="314883"/>
                  </a:lnTo>
                  <a:lnTo>
                    <a:pt x="422973" y="314883"/>
                  </a:lnTo>
                  <a:lnTo>
                    <a:pt x="422973" y="404545"/>
                  </a:lnTo>
                  <a:lnTo>
                    <a:pt x="439674" y="404545"/>
                  </a:lnTo>
                  <a:lnTo>
                    <a:pt x="439674" y="345833"/>
                  </a:lnTo>
                  <a:lnTo>
                    <a:pt x="441883" y="339572"/>
                  </a:lnTo>
                  <a:lnTo>
                    <a:pt x="450735" y="329196"/>
                  </a:lnTo>
                  <a:lnTo>
                    <a:pt x="455904" y="326605"/>
                  </a:lnTo>
                  <a:lnTo>
                    <a:pt x="465518" y="326605"/>
                  </a:lnTo>
                  <a:lnTo>
                    <a:pt x="469176" y="327799"/>
                  </a:lnTo>
                  <a:lnTo>
                    <a:pt x="472808" y="330200"/>
                  </a:lnTo>
                  <a:lnTo>
                    <a:pt x="474421" y="326605"/>
                  </a:lnTo>
                  <a:lnTo>
                    <a:pt x="479679" y="314883"/>
                  </a:lnTo>
                  <a:lnTo>
                    <a:pt x="479755" y="314718"/>
                  </a:lnTo>
                  <a:close/>
                </a:path>
                <a:path w="2492375" h="407035">
                  <a:moveTo>
                    <a:pt x="564946" y="348195"/>
                  </a:moveTo>
                  <a:lnTo>
                    <a:pt x="543001" y="313207"/>
                  </a:lnTo>
                  <a:lnTo>
                    <a:pt x="527761" y="313207"/>
                  </a:lnTo>
                  <a:lnTo>
                    <a:pt x="522655" y="314312"/>
                  </a:lnTo>
                  <a:lnTo>
                    <a:pt x="512749" y="318719"/>
                  </a:lnTo>
                  <a:lnTo>
                    <a:pt x="509155" y="321462"/>
                  </a:lnTo>
                  <a:lnTo>
                    <a:pt x="506933" y="324764"/>
                  </a:lnTo>
                  <a:lnTo>
                    <a:pt x="506933" y="278130"/>
                  </a:lnTo>
                  <a:lnTo>
                    <a:pt x="490232" y="278130"/>
                  </a:lnTo>
                  <a:lnTo>
                    <a:pt x="490232" y="404545"/>
                  </a:lnTo>
                  <a:lnTo>
                    <a:pt x="506933" y="404545"/>
                  </a:lnTo>
                  <a:lnTo>
                    <a:pt x="506933" y="337908"/>
                  </a:lnTo>
                  <a:lnTo>
                    <a:pt x="509104" y="334886"/>
                  </a:lnTo>
                  <a:lnTo>
                    <a:pt x="512216" y="332257"/>
                  </a:lnTo>
                  <a:lnTo>
                    <a:pt x="520369" y="327736"/>
                  </a:lnTo>
                  <a:lnTo>
                    <a:pt x="524421" y="326605"/>
                  </a:lnTo>
                  <a:lnTo>
                    <a:pt x="534746" y="326605"/>
                  </a:lnTo>
                  <a:lnTo>
                    <a:pt x="539597" y="328523"/>
                  </a:lnTo>
                  <a:lnTo>
                    <a:pt x="546519" y="336232"/>
                  </a:lnTo>
                  <a:lnTo>
                    <a:pt x="548246" y="341503"/>
                  </a:lnTo>
                  <a:lnTo>
                    <a:pt x="548246" y="404545"/>
                  </a:lnTo>
                  <a:lnTo>
                    <a:pt x="564946" y="404545"/>
                  </a:lnTo>
                  <a:lnTo>
                    <a:pt x="564946" y="348195"/>
                  </a:lnTo>
                  <a:close/>
                </a:path>
                <a:path w="2492375" h="407035">
                  <a:moveTo>
                    <a:pt x="667613" y="355066"/>
                  </a:moveTo>
                  <a:lnTo>
                    <a:pt x="651002" y="319836"/>
                  </a:lnTo>
                  <a:lnTo>
                    <a:pt x="651002" y="343395"/>
                  </a:lnTo>
                  <a:lnTo>
                    <a:pt x="651002" y="349707"/>
                  </a:lnTo>
                  <a:lnTo>
                    <a:pt x="598868" y="349707"/>
                  </a:lnTo>
                  <a:lnTo>
                    <a:pt x="599503" y="343395"/>
                  </a:lnTo>
                  <a:lnTo>
                    <a:pt x="618324" y="326605"/>
                  </a:lnTo>
                  <a:lnTo>
                    <a:pt x="633742" y="326605"/>
                  </a:lnTo>
                  <a:lnTo>
                    <a:pt x="640041" y="328942"/>
                  </a:lnTo>
                  <a:lnTo>
                    <a:pt x="648893" y="337934"/>
                  </a:lnTo>
                  <a:lnTo>
                    <a:pt x="650011" y="340779"/>
                  </a:lnTo>
                  <a:lnTo>
                    <a:pt x="651002" y="343395"/>
                  </a:lnTo>
                  <a:lnTo>
                    <a:pt x="651002" y="319836"/>
                  </a:lnTo>
                  <a:lnTo>
                    <a:pt x="650278" y="319278"/>
                  </a:lnTo>
                  <a:lnTo>
                    <a:pt x="642937" y="315899"/>
                  </a:lnTo>
                  <a:lnTo>
                    <a:pt x="634809" y="313956"/>
                  </a:lnTo>
                  <a:lnTo>
                    <a:pt x="635546" y="313956"/>
                  </a:lnTo>
                  <a:lnTo>
                    <a:pt x="624979" y="313207"/>
                  </a:lnTo>
                  <a:lnTo>
                    <a:pt x="616610" y="313956"/>
                  </a:lnTo>
                  <a:lnTo>
                    <a:pt x="608825" y="316204"/>
                  </a:lnTo>
                  <a:lnTo>
                    <a:pt x="581736" y="350215"/>
                  </a:lnTo>
                  <a:lnTo>
                    <a:pt x="580847" y="360756"/>
                  </a:lnTo>
                  <a:lnTo>
                    <a:pt x="581710" y="370890"/>
                  </a:lnTo>
                  <a:lnTo>
                    <a:pt x="608393" y="403339"/>
                  </a:lnTo>
                  <a:lnTo>
                    <a:pt x="624801" y="406209"/>
                  </a:lnTo>
                  <a:lnTo>
                    <a:pt x="633006" y="406209"/>
                  </a:lnTo>
                  <a:lnTo>
                    <a:pt x="640448" y="405041"/>
                  </a:lnTo>
                  <a:lnTo>
                    <a:pt x="647128" y="402704"/>
                  </a:lnTo>
                  <a:lnTo>
                    <a:pt x="652462" y="400913"/>
                  </a:lnTo>
                  <a:lnTo>
                    <a:pt x="656424" y="398792"/>
                  </a:lnTo>
                  <a:lnTo>
                    <a:pt x="659003" y="396341"/>
                  </a:lnTo>
                  <a:lnTo>
                    <a:pt x="656844" y="392823"/>
                  </a:lnTo>
                  <a:lnTo>
                    <a:pt x="651967" y="384873"/>
                  </a:lnTo>
                  <a:lnTo>
                    <a:pt x="645579" y="390169"/>
                  </a:lnTo>
                  <a:lnTo>
                    <a:pt x="637603" y="392823"/>
                  </a:lnTo>
                  <a:lnTo>
                    <a:pt x="619671" y="392823"/>
                  </a:lnTo>
                  <a:lnTo>
                    <a:pt x="598436" y="361264"/>
                  </a:lnTo>
                  <a:lnTo>
                    <a:pt x="666292" y="361264"/>
                  </a:lnTo>
                  <a:lnTo>
                    <a:pt x="667169" y="358305"/>
                  </a:lnTo>
                  <a:lnTo>
                    <a:pt x="667613" y="355066"/>
                  </a:lnTo>
                  <a:close/>
                </a:path>
                <a:path w="2492375" h="407035">
                  <a:moveTo>
                    <a:pt x="708571" y="314883"/>
                  </a:moveTo>
                  <a:lnTo>
                    <a:pt x="678942" y="314883"/>
                  </a:lnTo>
                  <a:lnTo>
                    <a:pt x="678942" y="328282"/>
                  </a:lnTo>
                  <a:lnTo>
                    <a:pt x="691870" y="328282"/>
                  </a:lnTo>
                  <a:lnTo>
                    <a:pt x="691870" y="404545"/>
                  </a:lnTo>
                  <a:lnTo>
                    <a:pt x="708571" y="404545"/>
                  </a:lnTo>
                  <a:lnTo>
                    <a:pt x="708571" y="314883"/>
                  </a:lnTo>
                  <a:close/>
                </a:path>
                <a:path w="2492375" h="407035">
                  <a:moveTo>
                    <a:pt x="711377" y="288086"/>
                  </a:moveTo>
                  <a:lnTo>
                    <a:pt x="710374" y="285788"/>
                  </a:lnTo>
                  <a:lnTo>
                    <a:pt x="706323" y="281940"/>
                  </a:lnTo>
                  <a:lnTo>
                    <a:pt x="703884" y="280974"/>
                  </a:lnTo>
                  <a:lnTo>
                    <a:pt x="698131" y="280974"/>
                  </a:lnTo>
                  <a:lnTo>
                    <a:pt x="695693" y="281940"/>
                  </a:lnTo>
                  <a:lnTo>
                    <a:pt x="691692" y="285788"/>
                  </a:lnTo>
                  <a:lnTo>
                    <a:pt x="690727" y="288086"/>
                  </a:lnTo>
                  <a:lnTo>
                    <a:pt x="690727" y="293509"/>
                  </a:lnTo>
                  <a:lnTo>
                    <a:pt x="691730" y="295833"/>
                  </a:lnTo>
                  <a:lnTo>
                    <a:pt x="695782" y="299681"/>
                  </a:lnTo>
                  <a:lnTo>
                    <a:pt x="698195" y="300647"/>
                  </a:lnTo>
                  <a:lnTo>
                    <a:pt x="703884" y="300647"/>
                  </a:lnTo>
                  <a:lnTo>
                    <a:pt x="706323" y="299681"/>
                  </a:lnTo>
                  <a:lnTo>
                    <a:pt x="710374" y="295833"/>
                  </a:lnTo>
                  <a:lnTo>
                    <a:pt x="711377" y="293509"/>
                  </a:lnTo>
                  <a:lnTo>
                    <a:pt x="711377" y="288086"/>
                  </a:lnTo>
                  <a:close/>
                </a:path>
                <a:path w="2492375" h="407035">
                  <a:moveTo>
                    <a:pt x="789368" y="403707"/>
                  </a:moveTo>
                  <a:lnTo>
                    <a:pt x="787488" y="393026"/>
                  </a:lnTo>
                  <a:lnTo>
                    <a:pt x="787450" y="392823"/>
                  </a:lnTo>
                  <a:lnTo>
                    <a:pt x="786904" y="389724"/>
                  </a:lnTo>
                  <a:lnTo>
                    <a:pt x="782332" y="391795"/>
                  </a:lnTo>
                  <a:lnTo>
                    <a:pt x="777900" y="392823"/>
                  </a:lnTo>
                  <a:lnTo>
                    <a:pt x="767715" y="392823"/>
                  </a:lnTo>
                  <a:lnTo>
                    <a:pt x="763422" y="391236"/>
                  </a:lnTo>
                  <a:lnTo>
                    <a:pt x="758088" y="384873"/>
                  </a:lnTo>
                  <a:lnTo>
                    <a:pt x="756754" y="379514"/>
                  </a:lnTo>
                  <a:lnTo>
                    <a:pt x="756754" y="327444"/>
                  </a:lnTo>
                  <a:lnTo>
                    <a:pt x="782599" y="327444"/>
                  </a:lnTo>
                  <a:lnTo>
                    <a:pt x="782599" y="314883"/>
                  </a:lnTo>
                  <a:lnTo>
                    <a:pt x="756754" y="314883"/>
                  </a:lnTo>
                  <a:lnTo>
                    <a:pt x="756754" y="290017"/>
                  </a:lnTo>
                  <a:lnTo>
                    <a:pt x="740054" y="296125"/>
                  </a:lnTo>
                  <a:lnTo>
                    <a:pt x="740054" y="314883"/>
                  </a:lnTo>
                  <a:lnTo>
                    <a:pt x="729145" y="314883"/>
                  </a:lnTo>
                  <a:lnTo>
                    <a:pt x="729145" y="327444"/>
                  </a:lnTo>
                  <a:lnTo>
                    <a:pt x="740054" y="327444"/>
                  </a:lnTo>
                  <a:lnTo>
                    <a:pt x="740054" y="386372"/>
                  </a:lnTo>
                  <a:lnTo>
                    <a:pt x="742530" y="392823"/>
                  </a:lnTo>
                  <a:lnTo>
                    <a:pt x="742607" y="393026"/>
                  </a:lnTo>
                  <a:lnTo>
                    <a:pt x="752868" y="403580"/>
                  </a:lnTo>
                  <a:lnTo>
                    <a:pt x="759155" y="406209"/>
                  </a:lnTo>
                  <a:lnTo>
                    <a:pt x="774852" y="406209"/>
                  </a:lnTo>
                  <a:lnTo>
                    <a:pt x="782447" y="405384"/>
                  </a:lnTo>
                  <a:lnTo>
                    <a:pt x="789368" y="403707"/>
                  </a:lnTo>
                  <a:close/>
                </a:path>
                <a:path w="2492375" h="407035">
                  <a:moveTo>
                    <a:pt x="835850" y="390118"/>
                  </a:moveTo>
                  <a:lnTo>
                    <a:pt x="834555" y="387159"/>
                  </a:lnTo>
                  <a:lnTo>
                    <a:pt x="829398" y="382244"/>
                  </a:lnTo>
                  <a:lnTo>
                    <a:pt x="826300" y="381012"/>
                  </a:lnTo>
                  <a:lnTo>
                    <a:pt x="819035" y="381012"/>
                  </a:lnTo>
                  <a:lnTo>
                    <a:pt x="815924" y="382244"/>
                  </a:lnTo>
                  <a:lnTo>
                    <a:pt x="810768" y="387159"/>
                  </a:lnTo>
                  <a:lnTo>
                    <a:pt x="809485" y="390118"/>
                  </a:lnTo>
                  <a:lnTo>
                    <a:pt x="809485" y="397040"/>
                  </a:lnTo>
                  <a:lnTo>
                    <a:pt x="810768" y="400011"/>
                  </a:lnTo>
                  <a:lnTo>
                    <a:pt x="815924" y="404977"/>
                  </a:lnTo>
                  <a:lnTo>
                    <a:pt x="819035" y="406209"/>
                  </a:lnTo>
                  <a:lnTo>
                    <a:pt x="826300" y="406209"/>
                  </a:lnTo>
                  <a:lnTo>
                    <a:pt x="829398" y="404977"/>
                  </a:lnTo>
                  <a:lnTo>
                    <a:pt x="834555" y="400011"/>
                  </a:lnTo>
                  <a:lnTo>
                    <a:pt x="835850" y="397040"/>
                  </a:lnTo>
                  <a:lnTo>
                    <a:pt x="835850" y="390118"/>
                  </a:lnTo>
                  <a:close/>
                </a:path>
                <a:path w="2492375" h="407035">
                  <a:moveTo>
                    <a:pt x="1893265" y="0"/>
                  </a:moveTo>
                  <a:lnTo>
                    <a:pt x="1876564" y="0"/>
                  </a:lnTo>
                  <a:lnTo>
                    <a:pt x="1876564" y="41605"/>
                  </a:lnTo>
                  <a:lnTo>
                    <a:pt x="1876564" y="57518"/>
                  </a:lnTo>
                  <a:lnTo>
                    <a:pt x="1876564" y="107238"/>
                  </a:lnTo>
                  <a:lnTo>
                    <a:pt x="1875624" y="109029"/>
                  </a:lnTo>
                  <a:lnTo>
                    <a:pt x="1873313" y="110718"/>
                  </a:lnTo>
                  <a:lnTo>
                    <a:pt x="1865922" y="113893"/>
                  </a:lnTo>
                  <a:lnTo>
                    <a:pt x="1862759" y="114693"/>
                  </a:lnTo>
                  <a:lnTo>
                    <a:pt x="1860130" y="114693"/>
                  </a:lnTo>
                  <a:lnTo>
                    <a:pt x="1846580" y="112661"/>
                  </a:lnTo>
                  <a:lnTo>
                    <a:pt x="1836915" y="106591"/>
                  </a:lnTo>
                  <a:lnTo>
                    <a:pt x="1831111" y="96469"/>
                  </a:lnTo>
                  <a:lnTo>
                    <a:pt x="1829181" y="82296"/>
                  </a:lnTo>
                  <a:lnTo>
                    <a:pt x="1829689" y="75247"/>
                  </a:lnTo>
                  <a:lnTo>
                    <a:pt x="1850275" y="48475"/>
                  </a:lnTo>
                  <a:lnTo>
                    <a:pt x="1866569" y="48475"/>
                  </a:lnTo>
                  <a:lnTo>
                    <a:pt x="1872348" y="51485"/>
                  </a:lnTo>
                  <a:lnTo>
                    <a:pt x="1876564" y="57518"/>
                  </a:lnTo>
                  <a:lnTo>
                    <a:pt x="1876564" y="41605"/>
                  </a:lnTo>
                  <a:lnTo>
                    <a:pt x="1871522" y="37249"/>
                  </a:lnTo>
                  <a:lnTo>
                    <a:pt x="1864144" y="35077"/>
                  </a:lnTo>
                  <a:lnTo>
                    <a:pt x="1854415" y="35077"/>
                  </a:lnTo>
                  <a:lnTo>
                    <a:pt x="1818716" y="56857"/>
                  </a:lnTo>
                  <a:lnTo>
                    <a:pt x="1811604" y="83794"/>
                  </a:lnTo>
                  <a:lnTo>
                    <a:pt x="1812290" y="93345"/>
                  </a:lnTo>
                  <a:lnTo>
                    <a:pt x="1835238" y="124980"/>
                  </a:lnTo>
                  <a:lnTo>
                    <a:pt x="1851253" y="128003"/>
                  </a:lnTo>
                  <a:lnTo>
                    <a:pt x="1859064" y="127482"/>
                  </a:lnTo>
                  <a:lnTo>
                    <a:pt x="1865884" y="125933"/>
                  </a:lnTo>
                  <a:lnTo>
                    <a:pt x="1871713" y="123329"/>
                  </a:lnTo>
                  <a:lnTo>
                    <a:pt x="1876564" y="119710"/>
                  </a:lnTo>
                  <a:lnTo>
                    <a:pt x="1876564" y="126326"/>
                  </a:lnTo>
                  <a:lnTo>
                    <a:pt x="1893265" y="126326"/>
                  </a:lnTo>
                  <a:lnTo>
                    <a:pt x="1893265" y="119710"/>
                  </a:lnTo>
                  <a:lnTo>
                    <a:pt x="1893265" y="114693"/>
                  </a:lnTo>
                  <a:lnTo>
                    <a:pt x="1893265" y="48475"/>
                  </a:lnTo>
                  <a:lnTo>
                    <a:pt x="1893265" y="41605"/>
                  </a:lnTo>
                  <a:lnTo>
                    <a:pt x="1893265" y="0"/>
                  </a:lnTo>
                  <a:close/>
                </a:path>
                <a:path w="2492375" h="407035">
                  <a:moveTo>
                    <a:pt x="1940725" y="36753"/>
                  </a:moveTo>
                  <a:lnTo>
                    <a:pt x="1911108" y="36753"/>
                  </a:lnTo>
                  <a:lnTo>
                    <a:pt x="1911108" y="50139"/>
                  </a:lnTo>
                  <a:lnTo>
                    <a:pt x="1924024" y="50139"/>
                  </a:lnTo>
                  <a:lnTo>
                    <a:pt x="1924024" y="126415"/>
                  </a:lnTo>
                  <a:lnTo>
                    <a:pt x="1940725" y="126415"/>
                  </a:lnTo>
                  <a:lnTo>
                    <a:pt x="1940725" y="36753"/>
                  </a:lnTo>
                  <a:close/>
                </a:path>
                <a:path w="2492375" h="407035">
                  <a:moveTo>
                    <a:pt x="1943544" y="9956"/>
                  </a:moveTo>
                  <a:lnTo>
                    <a:pt x="1942528" y="7658"/>
                  </a:lnTo>
                  <a:lnTo>
                    <a:pt x="1938489" y="3810"/>
                  </a:lnTo>
                  <a:lnTo>
                    <a:pt x="1936038" y="2844"/>
                  </a:lnTo>
                  <a:lnTo>
                    <a:pt x="1930298" y="2844"/>
                  </a:lnTo>
                  <a:lnTo>
                    <a:pt x="1927834" y="3810"/>
                  </a:lnTo>
                  <a:lnTo>
                    <a:pt x="1923846" y="7658"/>
                  </a:lnTo>
                  <a:lnTo>
                    <a:pt x="1922881" y="9956"/>
                  </a:lnTo>
                  <a:lnTo>
                    <a:pt x="1922881" y="15379"/>
                  </a:lnTo>
                  <a:lnTo>
                    <a:pt x="1923897" y="17703"/>
                  </a:lnTo>
                  <a:lnTo>
                    <a:pt x="1927936" y="21551"/>
                  </a:lnTo>
                  <a:lnTo>
                    <a:pt x="1930349" y="22517"/>
                  </a:lnTo>
                  <a:lnTo>
                    <a:pt x="1936038" y="22517"/>
                  </a:lnTo>
                  <a:lnTo>
                    <a:pt x="1938489" y="21551"/>
                  </a:lnTo>
                  <a:lnTo>
                    <a:pt x="1942528" y="17703"/>
                  </a:lnTo>
                  <a:lnTo>
                    <a:pt x="1943544" y="15379"/>
                  </a:lnTo>
                  <a:lnTo>
                    <a:pt x="1943544" y="9956"/>
                  </a:lnTo>
                  <a:close/>
                </a:path>
                <a:path w="2492375" h="407035">
                  <a:moveTo>
                    <a:pt x="2038642" y="142278"/>
                  </a:moveTo>
                  <a:lnTo>
                    <a:pt x="2038629" y="126326"/>
                  </a:lnTo>
                  <a:lnTo>
                    <a:pt x="2037435" y="123647"/>
                  </a:lnTo>
                  <a:lnTo>
                    <a:pt x="2036102" y="120624"/>
                  </a:lnTo>
                  <a:lnTo>
                    <a:pt x="2026323" y="112687"/>
                  </a:lnTo>
                  <a:lnTo>
                    <a:pt x="2025777" y="112242"/>
                  </a:lnTo>
                  <a:lnTo>
                    <a:pt x="2023452" y="111531"/>
                  </a:lnTo>
                  <a:lnTo>
                    <a:pt x="2018499" y="110083"/>
                  </a:lnTo>
                  <a:lnTo>
                    <a:pt x="2006663" y="110083"/>
                  </a:lnTo>
                  <a:lnTo>
                    <a:pt x="2002713" y="110515"/>
                  </a:lnTo>
                  <a:lnTo>
                    <a:pt x="1992045" y="112242"/>
                  </a:lnTo>
                  <a:lnTo>
                    <a:pt x="1988121" y="112687"/>
                  </a:lnTo>
                  <a:lnTo>
                    <a:pt x="1979853" y="112687"/>
                  </a:lnTo>
                  <a:lnTo>
                    <a:pt x="1976983" y="111531"/>
                  </a:lnTo>
                  <a:lnTo>
                    <a:pt x="1976983" y="107569"/>
                  </a:lnTo>
                  <a:lnTo>
                    <a:pt x="1978291" y="106286"/>
                  </a:lnTo>
                  <a:lnTo>
                    <a:pt x="1983867" y="104152"/>
                  </a:lnTo>
                  <a:lnTo>
                    <a:pt x="1986064" y="103555"/>
                  </a:lnTo>
                  <a:lnTo>
                    <a:pt x="2001507" y="102044"/>
                  </a:lnTo>
                  <a:lnTo>
                    <a:pt x="2008365" y="100888"/>
                  </a:lnTo>
                  <a:lnTo>
                    <a:pt x="2014537" y="98742"/>
                  </a:lnTo>
                  <a:lnTo>
                    <a:pt x="2020011" y="95618"/>
                  </a:lnTo>
                  <a:lnTo>
                    <a:pt x="2024799" y="91503"/>
                  </a:lnTo>
                  <a:lnTo>
                    <a:pt x="2026564" y="89662"/>
                  </a:lnTo>
                  <a:lnTo>
                    <a:pt x="2030717" y="85356"/>
                  </a:lnTo>
                  <a:lnTo>
                    <a:pt x="2033562" y="78041"/>
                  </a:lnTo>
                  <a:lnTo>
                    <a:pt x="2033676" y="60185"/>
                  </a:lnTo>
                  <a:lnTo>
                    <a:pt x="2031542" y="53276"/>
                  </a:lnTo>
                  <a:lnTo>
                    <a:pt x="2027262" y="47967"/>
                  </a:lnTo>
                  <a:lnTo>
                    <a:pt x="2037283" y="40767"/>
                  </a:lnTo>
                  <a:lnTo>
                    <a:pt x="2036991" y="40513"/>
                  </a:lnTo>
                  <a:lnTo>
                    <a:pt x="2026386" y="30975"/>
                  </a:lnTo>
                  <a:lnTo>
                    <a:pt x="2018030" y="40513"/>
                  </a:lnTo>
                  <a:lnTo>
                    <a:pt x="2016366" y="39357"/>
                  </a:lnTo>
                  <a:lnTo>
                    <a:pt x="2016366" y="62395"/>
                  </a:lnTo>
                  <a:lnTo>
                    <a:pt x="2016366" y="74447"/>
                  </a:lnTo>
                  <a:lnTo>
                    <a:pt x="2014778" y="79400"/>
                  </a:lnTo>
                  <a:lnTo>
                    <a:pt x="2014689" y="79679"/>
                  </a:lnTo>
                  <a:lnTo>
                    <a:pt x="2008009" y="87668"/>
                  </a:lnTo>
                  <a:lnTo>
                    <a:pt x="2003386" y="89662"/>
                  </a:lnTo>
                  <a:lnTo>
                    <a:pt x="1991423" y="89662"/>
                  </a:lnTo>
                  <a:lnTo>
                    <a:pt x="1977771" y="62395"/>
                  </a:lnTo>
                  <a:lnTo>
                    <a:pt x="1979612" y="57658"/>
                  </a:lnTo>
                  <a:lnTo>
                    <a:pt x="1986927" y="49834"/>
                  </a:lnTo>
                  <a:lnTo>
                    <a:pt x="1991448" y="47967"/>
                  </a:lnTo>
                  <a:lnTo>
                    <a:pt x="2003056" y="47967"/>
                  </a:lnTo>
                  <a:lnTo>
                    <a:pt x="2007349" y="49834"/>
                  </a:lnTo>
                  <a:lnTo>
                    <a:pt x="2014562" y="57658"/>
                  </a:lnTo>
                  <a:lnTo>
                    <a:pt x="2016366" y="62395"/>
                  </a:lnTo>
                  <a:lnTo>
                    <a:pt x="2016366" y="39357"/>
                  </a:lnTo>
                  <a:lnTo>
                    <a:pt x="2012823" y="36893"/>
                  </a:lnTo>
                  <a:lnTo>
                    <a:pt x="2005584" y="35077"/>
                  </a:lnTo>
                  <a:lnTo>
                    <a:pt x="1996325" y="35077"/>
                  </a:lnTo>
                  <a:lnTo>
                    <a:pt x="1963204" y="55003"/>
                  </a:lnTo>
                  <a:lnTo>
                    <a:pt x="1960638" y="67894"/>
                  </a:lnTo>
                  <a:lnTo>
                    <a:pt x="1961845" y="77774"/>
                  </a:lnTo>
                  <a:lnTo>
                    <a:pt x="1961870" y="78041"/>
                  </a:lnTo>
                  <a:lnTo>
                    <a:pt x="1965591" y="86563"/>
                  </a:lnTo>
                  <a:lnTo>
                    <a:pt x="1971802" y="93446"/>
                  </a:lnTo>
                  <a:lnTo>
                    <a:pt x="1980552" y="98742"/>
                  </a:lnTo>
                  <a:lnTo>
                    <a:pt x="1980336" y="98742"/>
                  </a:lnTo>
                  <a:lnTo>
                    <a:pt x="1975866" y="99758"/>
                  </a:lnTo>
                  <a:lnTo>
                    <a:pt x="1971992" y="101485"/>
                  </a:lnTo>
                  <a:lnTo>
                    <a:pt x="1965718" y="106286"/>
                  </a:lnTo>
                  <a:lnTo>
                    <a:pt x="1964156" y="108966"/>
                  </a:lnTo>
                  <a:lnTo>
                    <a:pt x="1964156" y="121526"/>
                  </a:lnTo>
                  <a:lnTo>
                    <a:pt x="1970836" y="126326"/>
                  </a:lnTo>
                  <a:lnTo>
                    <a:pt x="1986940" y="126326"/>
                  </a:lnTo>
                  <a:lnTo>
                    <a:pt x="1990788" y="125882"/>
                  </a:lnTo>
                  <a:lnTo>
                    <a:pt x="2000631" y="124091"/>
                  </a:lnTo>
                  <a:lnTo>
                    <a:pt x="2004034" y="123647"/>
                  </a:lnTo>
                  <a:lnTo>
                    <a:pt x="2016925" y="123647"/>
                  </a:lnTo>
                  <a:lnTo>
                    <a:pt x="2022424" y="127279"/>
                  </a:lnTo>
                  <a:lnTo>
                    <a:pt x="2022424" y="138214"/>
                  </a:lnTo>
                  <a:lnTo>
                    <a:pt x="2020252" y="141300"/>
                  </a:lnTo>
                  <a:lnTo>
                    <a:pt x="2011514" y="146265"/>
                  </a:lnTo>
                  <a:lnTo>
                    <a:pt x="2005545" y="147510"/>
                  </a:lnTo>
                  <a:lnTo>
                    <a:pt x="1997989" y="147510"/>
                  </a:lnTo>
                  <a:lnTo>
                    <a:pt x="1991690" y="146926"/>
                  </a:lnTo>
                  <a:lnTo>
                    <a:pt x="1985111" y="145186"/>
                  </a:lnTo>
                  <a:lnTo>
                    <a:pt x="1978240" y="142278"/>
                  </a:lnTo>
                  <a:lnTo>
                    <a:pt x="1971090" y="138214"/>
                  </a:lnTo>
                  <a:lnTo>
                    <a:pt x="1962035" y="150939"/>
                  </a:lnTo>
                  <a:lnTo>
                    <a:pt x="1966239" y="153949"/>
                  </a:lnTo>
                  <a:lnTo>
                    <a:pt x="1971560" y="156413"/>
                  </a:lnTo>
                  <a:lnTo>
                    <a:pt x="1985048" y="160540"/>
                  </a:lnTo>
                  <a:lnTo>
                    <a:pt x="1991461" y="161569"/>
                  </a:lnTo>
                  <a:lnTo>
                    <a:pt x="1997557" y="161569"/>
                  </a:lnTo>
                  <a:lnTo>
                    <a:pt x="2034806" y="148869"/>
                  </a:lnTo>
                  <a:lnTo>
                    <a:pt x="2035594" y="147510"/>
                  </a:lnTo>
                  <a:lnTo>
                    <a:pt x="2038642" y="142278"/>
                  </a:lnTo>
                  <a:close/>
                </a:path>
                <a:path w="2492375" h="407035">
                  <a:moveTo>
                    <a:pt x="2080171" y="36753"/>
                  </a:moveTo>
                  <a:lnTo>
                    <a:pt x="2050554" y="36753"/>
                  </a:lnTo>
                  <a:lnTo>
                    <a:pt x="2050554" y="50139"/>
                  </a:lnTo>
                  <a:lnTo>
                    <a:pt x="2063470" y="50139"/>
                  </a:lnTo>
                  <a:lnTo>
                    <a:pt x="2063470" y="126415"/>
                  </a:lnTo>
                  <a:lnTo>
                    <a:pt x="2080171" y="126415"/>
                  </a:lnTo>
                  <a:lnTo>
                    <a:pt x="2080171" y="36753"/>
                  </a:lnTo>
                  <a:close/>
                </a:path>
                <a:path w="2492375" h="407035">
                  <a:moveTo>
                    <a:pt x="2082990" y="9956"/>
                  </a:moveTo>
                  <a:lnTo>
                    <a:pt x="2081974" y="7658"/>
                  </a:lnTo>
                  <a:lnTo>
                    <a:pt x="2077935" y="3810"/>
                  </a:lnTo>
                  <a:lnTo>
                    <a:pt x="2075484" y="2844"/>
                  </a:lnTo>
                  <a:lnTo>
                    <a:pt x="2069744" y="2844"/>
                  </a:lnTo>
                  <a:lnTo>
                    <a:pt x="2067280" y="3810"/>
                  </a:lnTo>
                  <a:lnTo>
                    <a:pt x="2063292" y="7658"/>
                  </a:lnTo>
                  <a:lnTo>
                    <a:pt x="2062327" y="9956"/>
                  </a:lnTo>
                  <a:lnTo>
                    <a:pt x="2062327" y="15379"/>
                  </a:lnTo>
                  <a:lnTo>
                    <a:pt x="2063343" y="17703"/>
                  </a:lnTo>
                  <a:lnTo>
                    <a:pt x="2067382" y="21551"/>
                  </a:lnTo>
                  <a:lnTo>
                    <a:pt x="2069795" y="22517"/>
                  </a:lnTo>
                  <a:lnTo>
                    <a:pt x="2075484" y="22517"/>
                  </a:lnTo>
                  <a:lnTo>
                    <a:pt x="2077935" y="21551"/>
                  </a:lnTo>
                  <a:lnTo>
                    <a:pt x="2081974" y="17703"/>
                  </a:lnTo>
                  <a:lnTo>
                    <a:pt x="2082990" y="15379"/>
                  </a:lnTo>
                  <a:lnTo>
                    <a:pt x="2082990" y="9956"/>
                  </a:lnTo>
                  <a:close/>
                </a:path>
                <a:path w="2492375" h="407035">
                  <a:moveTo>
                    <a:pt x="2160968" y="125577"/>
                  </a:moveTo>
                  <a:lnTo>
                    <a:pt x="2159076" y="114896"/>
                  </a:lnTo>
                  <a:lnTo>
                    <a:pt x="2159038" y="114693"/>
                  </a:lnTo>
                  <a:lnTo>
                    <a:pt x="2158504" y="111594"/>
                  </a:lnTo>
                  <a:lnTo>
                    <a:pt x="2153932" y="113652"/>
                  </a:lnTo>
                  <a:lnTo>
                    <a:pt x="2149513" y="114693"/>
                  </a:lnTo>
                  <a:lnTo>
                    <a:pt x="2139315" y="114693"/>
                  </a:lnTo>
                  <a:lnTo>
                    <a:pt x="2135022" y="113093"/>
                  </a:lnTo>
                  <a:lnTo>
                    <a:pt x="2129688" y="106743"/>
                  </a:lnTo>
                  <a:lnTo>
                    <a:pt x="2128355" y="101384"/>
                  </a:lnTo>
                  <a:lnTo>
                    <a:pt x="2128355" y="49314"/>
                  </a:lnTo>
                  <a:lnTo>
                    <a:pt x="2154199" y="49314"/>
                  </a:lnTo>
                  <a:lnTo>
                    <a:pt x="2154199" y="36753"/>
                  </a:lnTo>
                  <a:lnTo>
                    <a:pt x="2128355" y="36753"/>
                  </a:lnTo>
                  <a:lnTo>
                    <a:pt x="2128355" y="11887"/>
                  </a:lnTo>
                  <a:lnTo>
                    <a:pt x="2111654" y="17995"/>
                  </a:lnTo>
                  <a:lnTo>
                    <a:pt x="2111654" y="36753"/>
                  </a:lnTo>
                  <a:lnTo>
                    <a:pt x="2100757" y="36753"/>
                  </a:lnTo>
                  <a:lnTo>
                    <a:pt x="2100757" y="49314"/>
                  </a:lnTo>
                  <a:lnTo>
                    <a:pt x="2111654" y="49314"/>
                  </a:lnTo>
                  <a:lnTo>
                    <a:pt x="2111654" y="108242"/>
                  </a:lnTo>
                  <a:lnTo>
                    <a:pt x="2114131" y="114693"/>
                  </a:lnTo>
                  <a:lnTo>
                    <a:pt x="2114219" y="114896"/>
                  </a:lnTo>
                  <a:lnTo>
                    <a:pt x="2124468" y="125450"/>
                  </a:lnTo>
                  <a:lnTo>
                    <a:pt x="2130755" y="128079"/>
                  </a:lnTo>
                  <a:lnTo>
                    <a:pt x="2146465" y="128079"/>
                  </a:lnTo>
                  <a:lnTo>
                    <a:pt x="2154047" y="127254"/>
                  </a:lnTo>
                  <a:lnTo>
                    <a:pt x="2160968" y="125577"/>
                  </a:lnTo>
                  <a:close/>
                </a:path>
                <a:path w="2492375" h="407035">
                  <a:moveTo>
                    <a:pt x="2250706" y="120053"/>
                  </a:moveTo>
                  <a:lnTo>
                    <a:pt x="2245779" y="117424"/>
                  </a:lnTo>
                  <a:lnTo>
                    <a:pt x="2245156" y="116116"/>
                  </a:lnTo>
                  <a:lnTo>
                    <a:pt x="2244890" y="115531"/>
                  </a:lnTo>
                  <a:lnTo>
                    <a:pt x="2243315" y="112179"/>
                  </a:lnTo>
                  <a:lnTo>
                    <a:pt x="2243315" y="80695"/>
                  </a:lnTo>
                  <a:lnTo>
                    <a:pt x="2243239" y="71069"/>
                  </a:lnTo>
                  <a:lnTo>
                    <a:pt x="2221966" y="37299"/>
                  </a:lnTo>
                  <a:lnTo>
                    <a:pt x="2204288" y="35077"/>
                  </a:lnTo>
                  <a:lnTo>
                    <a:pt x="2199195" y="35077"/>
                  </a:lnTo>
                  <a:lnTo>
                    <a:pt x="2193848" y="35953"/>
                  </a:lnTo>
                  <a:lnTo>
                    <a:pt x="2182647" y="39471"/>
                  </a:lnTo>
                  <a:lnTo>
                    <a:pt x="2178266" y="41579"/>
                  </a:lnTo>
                  <a:lnTo>
                    <a:pt x="2175103" y="44030"/>
                  </a:lnTo>
                  <a:lnTo>
                    <a:pt x="2182139" y="57340"/>
                  </a:lnTo>
                  <a:lnTo>
                    <a:pt x="2187765" y="51981"/>
                  </a:lnTo>
                  <a:lnTo>
                    <a:pt x="2195792" y="49314"/>
                  </a:lnTo>
                  <a:lnTo>
                    <a:pt x="2206218" y="49314"/>
                  </a:lnTo>
                  <a:lnTo>
                    <a:pt x="2215134" y="50673"/>
                  </a:lnTo>
                  <a:lnTo>
                    <a:pt x="2221509" y="54749"/>
                  </a:lnTo>
                  <a:lnTo>
                    <a:pt x="2225332" y="61544"/>
                  </a:lnTo>
                  <a:lnTo>
                    <a:pt x="2226614" y="71069"/>
                  </a:lnTo>
                  <a:lnTo>
                    <a:pt x="2226614" y="82372"/>
                  </a:lnTo>
                  <a:lnTo>
                    <a:pt x="2226614" y="104063"/>
                  </a:lnTo>
                  <a:lnTo>
                    <a:pt x="2220112" y="111709"/>
                  </a:lnTo>
                  <a:lnTo>
                    <a:pt x="2212644" y="115531"/>
                  </a:lnTo>
                  <a:lnTo>
                    <a:pt x="2192655" y="115531"/>
                  </a:lnTo>
                  <a:lnTo>
                    <a:pt x="2186889" y="110871"/>
                  </a:lnTo>
                  <a:lnTo>
                    <a:pt x="2186889" y="95910"/>
                  </a:lnTo>
                  <a:lnTo>
                    <a:pt x="2189556" y="91020"/>
                  </a:lnTo>
                  <a:lnTo>
                    <a:pt x="2200211" y="82765"/>
                  </a:lnTo>
                  <a:lnTo>
                    <a:pt x="2207107" y="80695"/>
                  </a:lnTo>
                  <a:lnTo>
                    <a:pt x="2217648" y="80695"/>
                  </a:lnTo>
                  <a:lnTo>
                    <a:pt x="2221344" y="81254"/>
                  </a:lnTo>
                  <a:lnTo>
                    <a:pt x="2226614" y="82372"/>
                  </a:lnTo>
                  <a:lnTo>
                    <a:pt x="2226614" y="71069"/>
                  </a:lnTo>
                  <a:lnTo>
                    <a:pt x="2222169" y="69621"/>
                  </a:lnTo>
                  <a:lnTo>
                    <a:pt x="2218182" y="68897"/>
                  </a:lnTo>
                  <a:lnTo>
                    <a:pt x="2214664" y="68897"/>
                  </a:lnTo>
                  <a:lnTo>
                    <a:pt x="2177224" y="83286"/>
                  </a:lnTo>
                  <a:lnTo>
                    <a:pt x="2170188" y="101384"/>
                  </a:lnTo>
                  <a:lnTo>
                    <a:pt x="2170188" y="108966"/>
                  </a:lnTo>
                  <a:lnTo>
                    <a:pt x="2172893" y="115316"/>
                  </a:lnTo>
                  <a:lnTo>
                    <a:pt x="2183739" y="125526"/>
                  </a:lnTo>
                  <a:lnTo>
                    <a:pt x="2190140" y="128079"/>
                  </a:lnTo>
                  <a:lnTo>
                    <a:pt x="2197519" y="128079"/>
                  </a:lnTo>
                  <a:lnTo>
                    <a:pt x="2207183" y="127330"/>
                  </a:lnTo>
                  <a:lnTo>
                    <a:pt x="2215515" y="125082"/>
                  </a:lnTo>
                  <a:lnTo>
                    <a:pt x="2222525" y="121348"/>
                  </a:lnTo>
                  <a:lnTo>
                    <a:pt x="2228202" y="116116"/>
                  </a:lnTo>
                  <a:lnTo>
                    <a:pt x="2229548" y="120053"/>
                  </a:lnTo>
                  <a:lnTo>
                    <a:pt x="2229662" y="120357"/>
                  </a:lnTo>
                  <a:lnTo>
                    <a:pt x="2232075" y="123393"/>
                  </a:lnTo>
                  <a:lnTo>
                    <a:pt x="2238819" y="127076"/>
                  </a:lnTo>
                  <a:lnTo>
                    <a:pt x="2244306" y="128079"/>
                  </a:lnTo>
                  <a:lnTo>
                    <a:pt x="2250706" y="128079"/>
                  </a:lnTo>
                  <a:lnTo>
                    <a:pt x="2250706" y="120053"/>
                  </a:lnTo>
                  <a:close/>
                </a:path>
                <a:path w="2492375" h="407035">
                  <a:moveTo>
                    <a:pt x="2302497" y="113855"/>
                  </a:moveTo>
                  <a:lnTo>
                    <a:pt x="2297811" y="113855"/>
                  </a:lnTo>
                  <a:lnTo>
                    <a:pt x="2294013" y="112471"/>
                  </a:lnTo>
                  <a:lnTo>
                    <a:pt x="2288209" y="106946"/>
                  </a:lnTo>
                  <a:lnTo>
                    <a:pt x="2286762" y="103162"/>
                  </a:lnTo>
                  <a:lnTo>
                    <a:pt x="2286762" y="0"/>
                  </a:lnTo>
                  <a:lnTo>
                    <a:pt x="2270061" y="0"/>
                  </a:lnTo>
                  <a:lnTo>
                    <a:pt x="2270061" y="101041"/>
                  </a:lnTo>
                  <a:lnTo>
                    <a:pt x="2272017" y="112471"/>
                  </a:lnTo>
                  <a:lnTo>
                    <a:pt x="2272080" y="112877"/>
                  </a:lnTo>
                  <a:lnTo>
                    <a:pt x="2278164" y="121323"/>
                  </a:lnTo>
                  <a:lnTo>
                    <a:pt x="2288298" y="126390"/>
                  </a:lnTo>
                  <a:lnTo>
                    <a:pt x="2302497" y="128079"/>
                  </a:lnTo>
                  <a:lnTo>
                    <a:pt x="2302497" y="113855"/>
                  </a:lnTo>
                  <a:close/>
                </a:path>
                <a:path w="2492375" h="407035">
                  <a:moveTo>
                    <a:pt x="2401163" y="76936"/>
                  </a:moveTo>
                  <a:lnTo>
                    <a:pt x="2401049" y="72085"/>
                  </a:lnTo>
                  <a:lnTo>
                    <a:pt x="2400998" y="71577"/>
                  </a:lnTo>
                  <a:lnTo>
                    <a:pt x="2400465" y="65265"/>
                  </a:lnTo>
                  <a:lnTo>
                    <a:pt x="2384552" y="41706"/>
                  </a:lnTo>
                  <a:lnTo>
                    <a:pt x="2384552" y="65265"/>
                  </a:lnTo>
                  <a:lnTo>
                    <a:pt x="2384552" y="71577"/>
                  </a:lnTo>
                  <a:lnTo>
                    <a:pt x="2332431" y="71577"/>
                  </a:lnTo>
                  <a:lnTo>
                    <a:pt x="2333040" y="65265"/>
                  </a:lnTo>
                  <a:lnTo>
                    <a:pt x="2351887" y="48475"/>
                  </a:lnTo>
                  <a:lnTo>
                    <a:pt x="2367292" y="48475"/>
                  </a:lnTo>
                  <a:lnTo>
                    <a:pt x="2384552" y="65265"/>
                  </a:lnTo>
                  <a:lnTo>
                    <a:pt x="2384552" y="41706"/>
                  </a:lnTo>
                  <a:lnTo>
                    <a:pt x="2383828" y="41148"/>
                  </a:lnTo>
                  <a:lnTo>
                    <a:pt x="2376474" y="37769"/>
                  </a:lnTo>
                  <a:lnTo>
                    <a:pt x="2368359" y="35826"/>
                  </a:lnTo>
                  <a:lnTo>
                    <a:pt x="2369083" y="35826"/>
                  </a:lnTo>
                  <a:lnTo>
                    <a:pt x="2358529" y="35077"/>
                  </a:lnTo>
                  <a:lnTo>
                    <a:pt x="2350160" y="35826"/>
                  </a:lnTo>
                  <a:lnTo>
                    <a:pt x="2342375" y="38074"/>
                  </a:lnTo>
                  <a:lnTo>
                    <a:pt x="2315286" y="72085"/>
                  </a:lnTo>
                  <a:lnTo>
                    <a:pt x="2314410" y="82626"/>
                  </a:lnTo>
                  <a:lnTo>
                    <a:pt x="2315260" y="92760"/>
                  </a:lnTo>
                  <a:lnTo>
                    <a:pt x="2341930" y="125209"/>
                  </a:lnTo>
                  <a:lnTo>
                    <a:pt x="2358364" y="128079"/>
                  </a:lnTo>
                  <a:lnTo>
                    <a:pt x="2366568" y="128079"/>
                  </a:lnTo>
                  <a:lnTo>
                    <a:pt x="2374011" y="126911"/>
                  </a:lnTo>
                  <a:lnTo>
                    <a:pt x="2380691" y="124574"/>
                  </a:lnTo>
                  <a:lnTo>
                    <a:pt x="2386025" y="122783"/>
                  </a:lnTo>
                  <a:lnTo>
                    <a:pt x="2389975" y="120662"/>
                  </a:lnTo>
                  <a:lnTo>
                    <a:pt x="2392553" y="118211"/>
                  </a:lnTo>
                  <a:lnTo>
                    <a:pt x="2390394" y="114693"/>
                  </a:lnTo>
                  <a:lnTo>
                    <a:pt x="2385517" y="106743"/>
                  </a:lnTo>
                  <a:lnTo>
                    <a:pt x="2379129" y="112039"/>
                  </a:lnTo>
                  <a:lnTo>
                    <a:pt x="2371166" y="114693"/>
                  </a:lnTo>
                  <a:lnTo>
                    <a:pt x="2353233" y="114693"/>
                  </a:lnTo>
                  <a:lnTo>
                    <a:pt x="2331986" y="83134"/>
                  </a:lnTo>
                  <a:lnTo>
                    <a:pt x="2399842" y="83134"/>
                  </a:lnTo>
                  <a:lnTo>
                    <a:pt x="2400731" y="80175"/>
                  </a:lnTo>
                  <a:lnTo>
                    <a:pt x="2401163" y="76936"/>
                  </a:lnTo>
                  <a:close/>
                </a:path>
                <a:path w="2492375" h="407035">
                  <a:moveTo>
                    <a:pt x="2491968" y="70904"/>
                  </a:moveTo>
                  <a:lnTo>
                    <a:pt x="2490025" y="55232"/>
                  </a:lnTo>
                  <a:lnTo>
                    <a:pt x="2486520" y="48475"/>
                  </a:lnTo>
                  <a:lnTo>
                    <a:pt x="2486431" y="48298"/>
                  </a:lnTo>
                  <a:lnTo>
                    <a:pt x="2484221" y="44030"/>
                  </a:lnTo>
                  <a:lnTo>
                    <a:pt x="2474544" y="37312"/>
                  </a:lnTo>
                  <a:lnTo>
                    <a:pt x="2461018" y="35077"/>
                  </a:lnTo>
                  <a:lnTo>
                    <a:pt x="2452306" y="35902"/>
                  </a:lnTo>
                  <a:lnTo>
                    <a:pt x="2444902" y="38379"/>
                  </a:lnTo>
                  <a:lnTo>
                    <a:pt x="2438806" y="42506"/>
                  </a:lnTo>
                  <a:lnTo>
                    <a:pt x="2434031" y="48298"/>
                  </a:lnTo>
                  <a:lnTo>
                    <a:pt x="2428760" y="36753"/>
                  </a:lnTo>
                  <a:lnTo>
                    <a:pt x="2417330" y="36753"/>
                  </a:lnTo>
                  <a:lnTo>
                    <a:pt x="2417330" y="126415"/>
                  </a:lnTo>
                  <a:lnTo>
                    <a:pt x="2434031" y="126415"/>
                  </a:lnTo>
                  <a:lnTo>
                    <a:pt x="2434031" y="59778"/>
                  </a:lnTo>
                  <a:lnTo>
                    <a:pt x="2436266" y="56591"/>
                  </a:lnTo>
                  <a:lnTo>
                    <a:pt x="2439454" y="53911"/>
                  </a:lnTo>
                  <a:lnTo>
                    <a:pt x="2447772" y="49555"/>
                  </a:lnTo>
                  <a:lnTo>
                    <a:pt x="2451760" y="48475"/>
                  </a:lnTo>
                  <a:lnTo>
                    <a:pt x="2462657" y="48475"/>
                  </a:lnTo>
                  <a:lnTo>
                    <a:pt x="2467711" y="50380"/>
                  </a:lnTo>
                  <a:lnTo>
                    <a:pt x="2473756" y="58026"/>
                  </a:lnTo>
                  <a:lnTo>
                    <a:pt x="2475268" y="64706"/>
                  </a:lnTo>
                  <a:lnTo>
                    <a:pt x="2475268" y="126415"/>
                  </a:lnTo>
                  <a:lnTo>
                    <a:pt x="2491968" y="126415"/>
                  </a:lnTo>
                  <a:lnTo>
                    <a:pt x="2491968" y="70904"/>
                  </a:lnTo>
                  <a:close/>
                </a:path>
              </a:pathLst>
            </a:custGeom>
            <a:solidFill>
              <a:srgbClr val="141F3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pic>
        <p:nvPicPr>
          <p:cNvPr id="15" name="object 15">
            <a:hlinkClick r:id="rId5"/>
          </p:cNvPr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9579612" y="5923282"/>
            <a:ext cx="1746527" cy="417192"/>
          </a:xfrm>
          <a:prstGeom prst="rect">
            <a:avLst/>
          </a:prstGeom>
        </p:spPr>
      </p:pic>
      <p:sp>
        <p:nvSpPr>
          <p:cNvPr id="16" name="object 16"/>
          <p:cNvSpPr txBox="1">
            <a:spLocks noGrp="1"/>
          </p:cNvSpPr>
          <p:nvPr>
            <p:ph type="title"/>
          </p:nvPr>
        </p:nvSpPr>
        <p:spPr>
          <a:xfrm>
            <a:off x="587755" y="1808480"/>
            <a:ext cx="4694555" cy="5359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75" dirty="0"/>
              <a:t>Gemeinsame</a:t>
            </a:r>
            <a:r>
              <a:rPr spc="350" dirty="0"/>
              <a:t> </a:t>
            </a:r>
            <a:r>
              <a:rPr spc="120" dirty="0"/>
              <a:t>Reflexion</a:t>
            </a:r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898392" y="965588"/>
            <a:ext cx="5787390" cy="964783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100" b="1" dirty="0" err="1">
                <a:latin typeface="Arial"/>
                <a:cs typeface="Arial"/>
              </a:rPr>
              <a:t>Glossar</a:t>
            </a:r>
            <a:r>
              <a:rPr sz="1100" b="1" spc="-30" dirty="0">
                <a:latin typeface="Arial"/>
                <a:cs typeface="Arial"/>
              </a:rPr>
              <a:t> </a:t>
            </a:r>
            <a:r>
              <a:rPr sz="1100" b="1" dirty="0">
                <a:latin typeface="Arial"/>
                <a:cs typeface="Arial"/>
              </a:rPr>
              <a:t>Basis</a:t>
            </a:r>
            <a:r>
              <a:rPr lang="de-DE" sz="1100" b="1" spc="-25" dirty="0">
                <a:latin typeface="Arial"/>
                <a:cs typeface="Arial"/>
              </a:rPr>
              <a:t>k</a:t>
            </a:r>
            <a:r>
              <a:rPr sz="1100" b="1" spc="-20" dirty="0" err="1">
                <a:latin typeface="Arial"/>
                <a:cs typeface="Arial"/>
              </a:rPr>
              <a:t>urs</a:t>
            </a:r>
            <a:endParaRPr sz="1100" dirty="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275"/>
              </a:spcBef>
            </a:pPr>
            <a:endParaRPr sz="1100" dirty="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</a:pPr>
            <a:r>
              <a:rPr sz="1100" b="1" spc="-50" dirty="0">
                <a:latin typeface="Arial"/>
                <a:cs typeface="Arial"/>
              </a:rPr>
              <a:t>A</a:t>
            </a:r>
            <a:endParaRPr sz="1100" dirty="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270"/>
              </a:spcBef>
            </a:pPr>
            <a:endParaRPr sz="1100" dirty="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</a:pPr>
            <a:r>
              <a:rPr sz="1100" b="1" spc="-50" dirty="0">
                <a:latin typeface="Arial"/>
                <a:cs typeface="Arial"/>
              </a:rPr>
              <a:t>ALT-</a:t>
            </a:r>
            <a:r>
              <a:rPr sz="1100" b="1" spc="-10" dirty="0">
                <a:latin typeface="Arial"/>
                <a:cs typeface="Arial"/>
              </a:rPr>
              <a:t>Texte</a:t>
            </a:r>
            <a:endParaRPr sz="1100" dirty="0">
              <a:latin typeface="Arial"/>
              <a:cs typeface="Arial"/>
            </a:endParaRPr>
          </a:p>
          <a:p>
            <a:pPr marL="12700" marR="151130">
              <a:lnSpc>
                <a:spcPct val="110000"/>
              </a:lnSpc>
              <a:spcBef>
                <a:spcPts val="10"/>
              </a:spcBef>
            </a:pPr>
            <a:r>
              <a:rPr sz="1100" spc="-50" dirty="0">
                <a:latin typeface="Arial"/>
                <a:cs typeface="Arial"/>
              </a:rPr>
              <a:t>ALT-</a:t>
            </a:r>
            <a:r>
              <a:rPr sz="1100" spc="-20" dirty="0">
                <a:latin typeface="Arial"/>
                <a:cs typeface="Arial"/>
              </a:rPr>
              <a:t>Texte</a:t>
            </a:r>
            <a:r>
              <a:rPr sz="1100" spc="-10" dirty="0">
                <a:latin typeface="Arial"/>
                <a:cs typeface="Arial"/>
              </a:rPr>
              <a:t> (Alternativtexte)</a:t>
            </a:r>
            <a:r>
              <a:rPr sz="1100" spc="-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sind</a:t>
            </a:r>
            <a:r>
              <a:rPr sz="1100" spc="-10" dirty="0">
                <a:latin typeface="Arial"/>
                <a:cs typeface="Arial"/>
              </a:rPr>
              <a:t> beschreibende</a:t>
            </a:r>
            <a:r>
              <a:rPr sz="1100" spc="-25" dirty="0">
                <a:latin typeface="Arial"/>
                <a:cs typeface="Arial"/>
              </a:rPr>
              <a:t> Texte</a:t>
            </a:r>
            <a:r>
              <a:rPr sz="1100" spc="-1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für</a:t>
            </a:r>
            <a:r>
              <a:rPr sz="1100" spc="-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Bilder</a:t>
            </a:r>
            <a:r>
              <a:rPr sz="1100" spc="-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auf</a:t>
            </a:r>
            <a:r>
              <a:rPr sz="1100" spc="-1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Webseiten.</a:t>
            </a:r>
            <a:r>
              <a:rPr sz="1100" spc="-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Sie</a:t>
            </a:r>
            <a:r>
              <a:rPr sz="1100" spc="-10" dirty="0">
                <a:latin typeface="Arial"/>
                <a:cs typeface="Arial"/>
              </a:rPr>
              <a:t> helfen </a:t>
            </a:r>
            <a:r>
              <a:rPr sz="1100" dirty="0">
                <a:latin typeface="Arial"/>
                <a:cs typeface="Arial"/>
              </a:rPr>
              <a:t>blinden</a:t>
            </a:r>
            <a:r>
              <a:rPr sz="1100" spc="-4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oder</a:t>
            </a:r>
            <a:r>
              <a:rPr sz="1100" spc="-4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sehbehinderten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Menschen,</a:t>
            </a:r>
            <a:r>
              <a:rPr sz="1100" spc="-4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indem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sie</a:t>
            </a:r>
            <a:r>
              <a:rPr sz="1100" spc="-4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von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Screenreadern</a:t>
            </a:r>
            <a:r>
              <a:rPr sz="1100" spc="-4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vorgelesen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werden, </a:t>
            </a:r>
            <a:r>
              <a:rPr sz="1100" dirty="0">
                <a:latin typeface="Arial"/>
                <a:cs typeface="Arial"/>
              </a:rPr>
              <a:t>und</a:t>
            </a:r>
            <a:r>
              <a:rPr sz="1100" spc="-1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verbessern</a:t>
            </a:r>
            <a:r>
              <a:rPr sz="1100" spc="-1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</a:t>
            </a:r>
            <a:r>
              <a:rPr sz="1100" spc="-1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Barrierefreiheit</a:t>
            </a:r>
            <a:r>
              <a:rPr sz="1100" spc="-1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sowie</a:t>
            </a:r>
            <a:r>
              <a:rPr sz="1100" spc="-1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</a:t>
            </a:r>
            <a:r>
              <a:rPr sz="1100" spc="-10" dirty="0">
                <a:latin typeface="Arial"/>
                <a:cs typeface="Arial"/>
              </a:rPr>
              <a:t> Suchmaschinenoptimierung.</a:t>
            </a:r>
            <a:endParaRPr sz="1100" dirty="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270"/>
              </a:spcBef>
            </a:pPr>
            <a:endParaRPr sz="1100" dirty="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sz="1100" b="1" spc="-50" dirty="0">
                <a:latin typeface="Arial"/>
                <a:cs typeface="Arial"/>
              </a:rPr>
              <a:t>B</a:t>
            </a:r>
            <a:endParaRPr sz="1100" dirty="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270"/>
              </a:spcBef>
            </a:pPr>
            <a:endParaRPr sz="1100" dirty="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</a:pPr>
            <a:r>
              <a:rPr sz="1100" b="1" spc="-10" dirty="0">
                <a:latin typeface="Arial"/>
                <a:cs typeface="Arial"/>
              </a:rPr>
              <a:t>Betriebssystem</a:t>
            </a:r>
            <a:endParaRPr sz="1100" dirty="0">
              <a:latin typeface="Arial"/>
              <a:cs typeface="Arial"/>
            </a:endParaRPr>
          </a:p>
          <a:p>
            <a:pPr marL="12700" marR="268605">
              <a:lnSpc>
                <a:spcPts val="1460"/>
              </a:lnSpc>
              <a:spcBef>
                <a:spcPts val="50"/>
              </a:spcBef>
            </a:pPr>
            <a:r>
              <a:rPr sz="1100" dirty="0">
                <a:latin typeface="Arial"/>
                <a:cs typeface="Arial"/>
              </a:rPr>
              <a:t>Ein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Betriebssystem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(engl.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Operating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System,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OS)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ist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grundlegende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Software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eines </a:t>
            </a:r>
            <a:r>
              <a:rPr sz="1100" dirty="0">
                <a:latin typeface="Arial"/>
                <a:cs typeface="Arial"/>
              </a:rPr>
              <a:t>Computers,</a:t>
            </a:r>
            <a:r>
              <a:rPr sz="1100" spc="-65" dirty="0">
                <a:latin typeface="Arial"/>
                <a:cs typeface="Arial"/>
              </a:rPr>
              <a:t> </a:t>
            </a:r>
            <a:r>
              <a:rPr sz="1100" spc="-20" dirty="0">
                <a:latin typeface="Arial"/>
                <a:cs typeface="Arial"/>
              </a:rPr>
              <a:t>Tablets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oder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Smartphones,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Hardware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steuert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und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die</a:t>
            </a:r>
            <a:r>
              <a:rPr sz="1100" spc="-6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Ausführung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spc="-25" dirty="0">
                <a:latin typeface="Arial"/>
                <a:cs typeface="Arial"/>
              </a:rPr>
              <a:t>von </a:t>
            </a:r>
            <a:r>
              <a:rPr sz="1100" dirty="0">
                <a:latin typeface="Arial"/>
                <a:cs typeface="Arial"/>
              </a:rPr>
              <a:t>Programmen</a:t>
            </a:r>
            <a:r>
              <a:rPr sz="1100" spc="-5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ermöglicht.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Beispiele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sind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Windows,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macOS,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Linux,</a:t>
            </a:r>
            <a:r>
              <a:rPr sz="1100" spc="-6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Android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und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spc="-20" dirty="0">
                <a:latin typeface="Arial"/>
                <a:cs typeface="Arial"/>
              </a:rPr>
              <a:t>iOS.</a:t>
            </a:r>
            <a:endParaRPr sz="1100" dirty="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204"/>
              </a:spcBef>
            </a:pPr>
            <a:endParaRPr sz="1100" dirty="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sz="1100" b="1" spc="-50" dirty="0">
                <a:latin typeface="Arial"/>
                <a:cs typeface="Arial"/>
              </a:rPr>
              <a:t>C</a:t>
            </a:r>
            <a:endParaRPr sz="1100" dirty="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270"/>
              </a:spcBef>
            </a:pPr>
            <a:endParaRPr sz="1100" dirty="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</a:pPr>
            <a:r>
              <a:rPr sz="1100" b="1" spc="-10" dirty="0">
                <a:latin typeface="Arial"/>
                <a:cs typeface="Arial"/>
              </a:rPr>
              <a:t>Cache</a:t>
            </a:r>
            <a:endParaRPr sz="1100" dirty="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1100" dirty="0">
                <a:latin typeface="Arial"/>
                <a:cs typeface="Arial"/>
              </a:rPr>
              <a:t>Der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Cache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ist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ein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temporärer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Speicher,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in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dem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häufig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genutzte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Daten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abgelegt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werden,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spc="-25" dirty="0">
                <a:latin typeface="Arial"/>
                <a:cs typeface="Arial"/>
              </a:rPr>
              <a:t>um</a:t>
            </a:r>
            <a:endParaRPr sz="1100" dirty="0">
              <a:latin typeface="Arial"/>
              <a:cs typeface="Arial"/>
            </a:endParaRPr>
          </a:p>
          <a:p>
            <a:pPr marL="12700" marR="211454">
              <a:lnSpc>
                <a:spcPct val="109100"/>
              </a:lnSpc>
              <a:spcBef>
                <a:spcPts val="20"/>
              </a:spcBef>
            </a:pPr>
            <a:r>
              <a:rPr sz="1100" dirty="0">
                <a:latin typeface="Arial"/>
                <a:cs typeface="Arial"/>
              </a:rPr>
              <a:t>den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Zugriff</a:t>
            </a:r>
            <a:r>
              <a:rPr sz="1100" spc="-1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darauf</a:t>
            </a:r>
            <a:r>
              <a:rPr sz="1100" spc="-1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zu</a:t>
            </a:r>
            <a:r>
              <a:rPr sz="1100" spc="-10" dirty="0">
                <a:latin typeface="Arial"/>
                <a:cs typeface="Arial"/>
              </a:rPr>
              <a:t> beschleunigen.</a:t>
            </a:r>
            <a:r>
              <a:rPr sz="1100" spc="-1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Browser</a:t>
            </a:r>
            <a:r>
              <a:rPr sz="1100" spc="-1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speichern</a:t>
            </a:r>
            <a:r>
              <a:rPr sz="1100" spc="-1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z.</a:t>
            </a:r>
            <a:r>
              <a:rPr sz="1100" spc="-1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B.</a:t>
            </a:r>
            <a:r>
              <a:rPr sz="1100" spc="-1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Webseiteninhalte</a:t>
            </a:r>
            <a:r>
              <a:rPr sz="1100" spc="-1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im</a:t>
            </a:r>
            <a:r>
              <a:rPr sz="1100" spc="-10" dirty="0">
                <a:latin typeface="Arial"/>
                <a:cs typeface="Arial"/>
              </a:rPr>
              <a:t> Cache, </a:t>
            </a:r>
            <a:r>
              <a:rPr sz="1100" dirty="0">
                <a:latin typeface="Arial"/>
                <a:cs typeface="Arial"/>
              </a:rPr>
              <a:t>um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das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Laden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bei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einem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erneuten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Besuch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zu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verkürzen.</a:t>
            </a:r>
            <a:endParaRPr sz="1100" dirty="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270"/>
              </a:spcBef>
            </a:pPr>
            <a:endParaRPr sz="1100" dirty="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sz="1100" b="1" spc="-50" dirty="0">
                <a:latin typeface="Arial"/>
                <a:cs typeface="Arial"/>
              </a:rPr>
              <a:t>F</a:t>
            </a:r>
            <a:endParaRPr sz="1100" dirty="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270"/>
              </a:spcBef>
            </a:pPr>
            <a:endParaRPr sz="1100" dirty="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</a:pPr>
            <a:r>
              <a:rPr sz="1100" b="1" spc="-10" dirty="0">
                <a:latin typeface="Arial"/>
                <a:cs typeface="Arial"/>
              </a:rPr>
              <a:t>Fact-Checking-</a:t>
            </a:r>
            <a:r>
              <a:rPr sz="1100" b="1" spc="-20" dirty="0">
                <a:latin typeface="Arial"/>
                <a:cs typeface="Arial"/>
              </a:rPr>
              <a:t>Tool</a:t>
            </a:r>
            <a:endParaRPr sz="1100" dirty="0">
              <a:latin typeface="Arial"/>
              <a:cs typeface="Arial"/>
            </a:endParaRPr>
          </a:p>
          <a:p>
            <a:pPr marL="12700" marR="267970">
              <a:lnSpc>
                <a:spcPct val="110000"/>
              </a:lnSpc>
              <a:spcBef>
                <a:spcPts val="10"/>
              </a:spcBef>
            </a:pPr>
            <a:r>
              <a:rPr sz="1100" dirty="0">
                <a:latin typeface="Arial"/>
                <a:cs typeface="Arial"/>
              </a:rPr>
              <a:t>Ein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Fact-Checking-</a:t>
            </a:r>
            <a:r>
              <a:rPr sz="1100" spc="-25" dirty="0">
                <a:latin typeface="Arial"/>
                <a:cs typeface="Arial"/>
              </a:rPr>
              <a:t>Tool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ist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ein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Online</a:t>
            </a:r>
            <a:r>
              <a:rPr lang="de-DE" sz="1100" spc="-10" dirty="0" err="1">
                <a:latin typeface="Arial"/>
                <a:cs typeface="Arial"/>
              </a:rPr>
              <a:t>w</a:t>
            </a:r>
            <a:r>
              <a:rPr sz="1100" dirty="0">
                <a:latin typeface="Arial"/>
                <a:cs typeface="Arial"/>
              </a:rPr>
              <a:t>erkzeug,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das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Richtigkeit</a:t>
            </a:r>
            <a:r>
              <a:rPr sz="1100" spc="-1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von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Informationen </a:t>
            </a:r>
            <a:r>
              <a:rPr sz="1100" dirty="0">
                <a:latin typeface="Arial"/>
                <a:cs typeface="Arial"/>
              </a:rPr>
              <a:t>überprüft,</a:t>
            </a:r>
            <a:r>
              <a:rPr sz="1100" spc="-4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insbesondere</a:t>
            </a:r>
            <a:r>
              <a:rPr sz="1100" spc="-4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im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Zusammenhang</a:t>
            </a:r>
            <a:r>
              <a:rPr sz="1100" spc="-4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mit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Nachrichten</a:t>
            </a:r>
            <a:r>
              <a:rPr sz="1100" spc="-4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und</a:t>
            </a:r>
            <a:r>
              <a:rPr sz="1100" spc="-4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Social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Media.</a:t>
            </a:r>
            <a:r>
              <a:rPr sz="1100" spc="-4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Bekannte </a:t>
            </a:r>
            <a:r>
              <a:rPr sz="1100" spc="-25" dirty="0">
                <a:latin typeface="Arial"/>
                <a:cs typeface="Arial"/>
              </a:rPr>
              <a:t>Tools </a:t>
            </a:r>
            <a:r>
              <a:rPr sz="1100" dirty="0">
                <a:latin typeface="Arial"/>
                <a:cs typeface="Arial"/>
              </a:rPr>
              <a:t>sind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z.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B.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Snopes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oder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Faktencheck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der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Deutschen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Presse-</a:t>
            </a:r>
            <a:r>
              <a:rPr sz="1100" dirty="0">
                <a:latin typeface="Arial"/>
                <a:cs typeface="Arial"/>
              </a:rPr>
              <a:t>Agentur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(dpa).</a:t>
            </a:r>
            <a:endParaRPr sz="1100" dirty="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270"/>
              </a:spcBef>
            </a:pPr>
            <a:endParaRPr sz="1100" dirty="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sz="1100" b="1" spc="-10" dirty="0">
                <a:latin typeface="Arial"/>
                <a:cs typeface="Arial"/>
              </a:rPr>
              <a:t>FAQ</a:t>
            </a:r>
            <a:r>
              <a:rPr sz="1100" b="1" spc="-20" dirty="0">
                <a:latin typeface="Arial"/>
                <a:cs typeface="Arial"/>
              </a:rPr>
              <a:t> </a:t>
            </a:r>
            <a:r>
              <a:rPr sz="1100" b="1" spc="-10" dirty="0">
                <a:latin typeface="Arial"/>
                <a:cs typeface="Arial"/>
              </a:rPr>
              <a:t>(Frequently</a:t>
            </a:r>
            <a:r>
              <a:rPr sz="1100" b="1" spc="-50" dirty="0">
                <a:latin typeface="Arial"/>
                <a:cs typeface="Arial"/>
              </a:rPr>
              <a:t> </a:t>
            </a:r>
            <a:r>
              <a:rPr sz="1100" b="1" dirty="0">
                <a:latin typeface="Arial"/>
                <a:cs typeface="Arial"/>
              </a:rPr>
              <a:t>Asked</a:t>
            </a:r>
            <a:r>
              <a:rPr sz="1100" b="1" spc="-20" dirty="0">
                <a:latin typeface="Arial"/>
                <a:cs typeface="Arial"/>
              </a:rPr>
              <a:t> </a:t>
            </a:r>
            <a:r>
              <a:rPr sz="1100" b="1" spc="-10" dirty="0">
                <a:latin typeface="Arial"/>
                <a:cs typeface="Arial"/>
              </a:rPr>
              <a:t>Questions)</a:t>
            </a:r>
            <a:endParaRPr sz="1100" dirty="0">
              <a:latin typeface="Arial"/>
              <a:cs typeface="Arial"/>
            </a:endParaRPr>
          </a:p>
          <a:p>
            <a:pPr marL="12700" marR="751840">
              <a:lnSpc>
                <a:spcPct val="110000"/>
              </a:lnSpc>
              <a:spcBef>
                <a:spcPts val="10"/>
              </a:spcBef>
            </a:pPr>
            <a:r>
              <a:rPr sz="1100" spc="-10" dirty="0">
                <a:latin typeface="Arial"/>
                <a:cs typeface="Arial"/>
              </a:rPr>
              <a:t>FAQ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steht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für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„Häufig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gestellte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Fragen“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und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ist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eine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Sammlung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von</a:t>
            </a:r>
            <a:r>
              <a:rPr sz="1100" spc="-7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Antworten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spc="-25" dirty="0">
                <a:latin typeface="Arial"/>
                <a:cs typeface="Arial"/>
              </a:rPr>
              <a:t>auf </a:t>
            </a:r>
            <a:r>
              <a:rPr sz="1100" dirty="0">
                <a:latin typeface="Arial"/>
                <a:cs typeface="Arial"/>
              </a:rPr>
              <a:t>wiederkehrende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Fragen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zu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einem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bestimmten</a:t>
            </a:r>
            <a:r>
              <a:rPr sz="1100" spc="-5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Thema,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oft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auf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Webseiten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oder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spc="-25" dirty="0">
                <a:latin typeface="Arial"/>
                <a:cs typeface="Arial"/>
              </a:rPr>
              <a:t>in </a:t>
            </a:r>
            <a:r>
              <a:rPr sz="1100" spc="-10" dirty="0">
                <a:latin typeface="Arial"/>
                <a:cs typeface="Arial"/>
              </a:rPr>
              <a:t>Benutzerhandbüchern.</a:t>
            </a:r>
            <a:endParaRPr sz="1100" dirty="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270"/>
              </a:spcBef>
            </a:pPr>
            <a:endParaRPr sz="1100" dirty="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</a:pPr>
            <a:r>
              <a:rPr sz="1100" b="1" spc="-10" dirty="0">
                <a:latin typeface="Arial"/>
                <a:cs typeface="Arial"/>
              </a:rPr>
              <a:t>Firewalls</a:t>
            </a:r>
            <a:endParaRPr sz="1100" dirty="0">
              <a:latin typeface="Arial"/>
              <a:cs typeface="Arial"/>
            </a:endParaRPr>
          </a:p>
          <a:p>
            <a:pPr marL="12700" marR="73660">
              <a:lnSpc>
                <a:spcPts val="1460"/>
              </a:lnSpc>
              <a:spcBef>
                <a:spcPts val="50"/>
              </a:spcBef>
            </a:pPr>
            <a:r>
              <a:rPr sz="1100" dirty="0">
                <a:latin typeface="Arial"/>
                <a:cs typeface="Arial"/>
              </a:rPr>
              <a:t>Eine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Firewall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ist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eine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Sicherheitssoftware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oder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-</a:t>
            </a:r>
            <a:r>
              <a:rPr sz="1100" dirty="0">
                <a:latin typeface="Arial"/>
                <a:cs typeface="Arial"/>
              </a:rPr>
              <a:t>hardware,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den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Datenverkehr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zwischen </a:t>
            </a:r>
            <a:r>
              <a:rPr sz="1100" dirty="0">
                <a:latin typeface="Arial"/>
                <a:cs typeface="Arial"/>
              </a:rPr>
              <a:t>einem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Netzwerk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(z.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B.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dem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Internet)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und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einem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Computer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oder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einer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Organisation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filtert,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spc="-25" dirty="0">
                <a:latin typeface="Arial"/>
                <a:cs typeface="Arial"/>
              </a:rPr>
              <a:t>um </a:t>
            </a:r>
            <a:r>
              <a:rPr sz="1100" dirty="0">
                <a:latin typeface="Arial"/>
                <a:cs typeface="Arial"/>
              </a:rPr>
              <a:t>unerlaubten</a:t>
            </a:r>
            <a:r>
              <a:rPr sz="1100" spc="-4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Zugriff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zu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verhindern.</a:t>
            </a:r>
            <a:endParaRPr sz="1100" dirty="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210"/>
              </a:spcBef>
            </a:pPr>
            <a:endParaRPr sz="1100" dirty="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</a:pPr>
            <a:r>
              <a:rPr sz="1100" b="1" spc="-50" dirty="0">
                <a:latin typeface="Arial"/>
                <a:cs typeface="Arial"/>
              </a:rPr>
              <a:t>I</a:t>
            </a:r>
            <a:endParaRPr sz="1100" dirty="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270"/>
              </a:spcBef>
            </a:pPr>
            <a:endParaRPr sz="1100" dirty="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</a:pPr>
            <a:r>
              <a:rPr sz="1100" b="1" spc="-10" dirty="0">
                <a:latin typeface="Arial"/>
                <a:cs typeface="Arial"/>
              </a:rPr>
              <a:t>Inkognito</a:t>
            </a:r>
            <a:r>
              <a:rPr lang="de-DE" sz="1100" b="1" spc="-10" dirty="0">
                <a:latin typeface="Arial"/>
                <a:cs typeface="Arial"/>
              </a:rPr>
              <a:t>-M</a:t>
            </a:r>
            <a:r>
              <a:rPr sz="1100" b="1" spc="-10" dirty="0">
                <a:latin typeface="Arial"/>
                <a:cs typeface="Arial"/>
              </a:rPr>
              <a:t>odus</a:t>
            </a:r>
            <a:endParaRPr sz="1100" dirty="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1100" dirty="0">
                <a:latin typeface="Arial"/>
                <a:cs typeface="Arial"/>
              </a:rPr>
              <a:t>Der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Inkognito</a:t>
            </a:r>
            <a:r>
              <a:rPr lang="de-DE" sz="1100" dirty="0">
                <a:latin typeface="Arial"/>
                <a:cs typeface="Arial"/>
              </a:rPr>
              <a:t>-M</a:t>
            </a:r>
            <a:r>
              <a:rPr sz="1100" dirty="0">
                <a:latin typeface="Arial"/>
                <a:cs typeface="Arial"/>
              </a:rPr>
              <a:t>odus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ist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eine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spezielle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Browserfunktion,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verhindert,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dass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besuchte</a:t>
            </a:r>
            <a:endParaRPr sz="1100" dirty="0">
              <a:latin typeface="Arial"/>
              <a:cs typeface="Arial"/>
            </a:endParaRPr>
          </a:p>
          <a:p>
            <a:pPr marL="12700" marR="324485">
              <a:lnSpc>
                <a:spcPct val="109100"/>
              </a:lnSpc>
              <a:spcBef>
                <a:spcPts val="25"/>
              </a:spcBef>
            </a:pPr>
            <a:r>
              <a:rPr sz="1100" dirty="0">
                <a:latin typeface="Arial"/>
                <a:cs typeface="Arial"/>
              </a:rPr>
              <a:t>Webseiten,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Cookies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und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Verlauf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gespeichert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werden.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Er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bietet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jedoch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keine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vollständige </a:t>
            </a:r>
            <a:r>
              <a:rPr sz="1100" dirty="0">
                <a:latin typeface="Arial"/>
                <a:cs typeface="Arial"/>
              </a:rPr>
              <a:t>Anonymität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im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Internet.</a:t>
            </a:r>
            <a:endParaRPr sz="1100" dirty="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270"/>
              </a:spcBef>
            </a:pPr>
            <a:endParaRPr sz="1100" dirty="0">
              <a:latin typeface="Arial"/>
              <a:cs typeface="Arial"/>
            </a:endParaRPr>
          </a:p>
          <a:p>
            <a:pPr>
              <a:lnSpc>
                <a:spcPct val="100000"/>
              </a:lnSpc>
            </a:pPr>
            <a:endParaRPr sz="1100" dirty="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160"/>
              </a:spcBef>
            </a:pPr>
            <a:endParaRPr sz="1100" dirty="0">
              <a:latin typeface="Arial"/>
              <a:cs typeface="Arial"/>
            </a:endParaRPr>
          </a:p>
          <a:p>
            <a:pPr marR="5080" algn="r">
              <a:lnSpc>
                <a:spcPct val="100000"/>
              </a:lnSpc>
            </a:pPr>
            <a:r>
              <a:rPr sz="1100" spc="-50" dirty="0">
                <a:latin typeface="Calibri"/>
                <a:cs typeface="Calibri"/>
              </a:rPr>
              <a:t>1</a:t>
            </a:r>
            <a:endParaRPr sz="1100" dirty="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898532" y="871709"/>
            <a:ext cx="5787390" cy="9959106"/>
          </a:xfrm>
          <a:prstGeom prst="rect">
            <a:avLst/>
          </a:prstGeom>
        </p:spPr>
        <p:txBody>
          <a:bodyPr vert="horz" wrap="square" lIns="0" tIns="30480" rIns="0" bIns="0" rtlCol="0">
            <a:spAutoFit/>
          </a:bodyPr>
          <a:lstStyle/>
          <a:p>
            <a:pPr marL="12700" algn="just">
              <a:spcBef>
                <a:spcPts val="240"/>
              </a:spcBef>
            </a:pPr>
            <a:r>
              <a:rPr lang="de-DE" sz="1100" b="1" spc="-50" dirty="0">
                <a:latin typeface="Arial"/>
                <a:cs typeface="Arial"/>
              </a:rPr>
              <a:t>J</a:t>
            </a:r>
            <a:endParaRPr lang="de-DE" sz="1100" dirty="0">
              <a:latin typeface="Arial"/>
              <a:cs typeface="Arial"/>
            </a:endParaRPr>
          </a:p>
          <a:p>
            <a:pPr marL="12700" algn="just">
              <a:lnSpc>
                <a:spcPct val="100000"/>
              </a:lnSpc>
              <a:spcBef>
                <a:spcPts val="240"/>
              </a:spcBef>
            </a:pPr>
            <a:endParaRPr lang="de-DE" sz="1100" b="1" dirty="0">
              <a:latin typeface="Arial"/>
              <a:cs typeface="Arial"/>
            </a:endParaRPr>
          </a:p>
          <a:p>
            <a:pPr marL="12700" algn="just">
              <a:lnSpc>
                <a:spcPct val="100000"/>
              </a:lnSpc>
              <a:spcBef>
                <a:spcPts val="240"/>
              </a:spcBef>
            </a:pPr>
            <a:r>
              <a:rPr sz="1100" b="1" dirty="0">
                <a:latin typeface="Arial"/>
                <a:cs typeface="Arial"/>
              </a:rPr>
              <a:t>JPEG</a:t>
            </a:r>
            <a:r>
              <a:rPr sz="1100" b="1" spc="-15" dirty="0">
                <a:latin typeface="Arial"/>
                <a:cs typeface="Arial"/>
              </a:rPr>
              <a:t> </a:t>
            </a:r>
            <a:r>
              <a:rPr sz="1100" b="1" dirty="0">
                <a:latin typeface="Arial"/>
                <a:cs typeface="Arial"/>
              </a:rPr>
              <a:t>(Joint</a:t>
            </a:r>
            <a:r>
              <a:rPr sz="1100" b="1" spc="-10" dirty="0">
                <a:latin typeface="Arial"/>
                <a:cs typeface="Arial"/>
              </a:rPr>
              <a:t> Photographic</a:t>
            </a:r>
            <a:r>
              <a:rPr sz="1100" b="1" spc="-15" dirty="0">
                <a:latin typeface="Arial"/>
                <a:cs typeface="Arial"/>
              </a:rPr>
              <a:t> </a:t>
            </a:r>
            <a:r>
              <a:rPr sz="1100" b="1" dirty="0">
                <a:latin typeface="Arial"/>
                <a:cs typeface="Arial"/>
              </a:rPr>
              <a:t>Experts</a:t>
            </a:r>
            <a:r>
              <a:rPr sz="1100" b="1" spc="-10" dirty="0">
                <a:latin typeface="Arial"/>
                <a:cs typeface="Arial"/>
              </a:rPr>
              <a:t> Group)</a:t>
            </a:r>
            <a:endParaRPr sz="1100" dirty="0">
              <a:latin typeface="Arial"/>
              <a:cs typeface="Arial"/>
            </a:endParaRPr>
          </a:p>
          <a:p>
            <a:pPr marL="12700" marR="173990" algn="just">
              <a:lnSpc>
                <a:spcPct val="110000"/>
              </a:lnSpc>
              <a:spcBef>
                <a:spcPts val="15"/>
              </a:spcBef>
            </a:pPr>
            <a:r>
              <a:rPr sz="1100" dirty="0">
                <a:latin typeface="Arial"/>
                <a:cs typeface="Arial"/>
              </a:rPr>
              <a:t>JPEG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ist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ein</a:t>
            </a:r>
            <a:r>
              <a:rPr sz="1100" spc="-1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weit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verbreitetes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Bildformat,</a:t>
            </a:r>
            <a:r>
              <a:rPr sz="1100" spc="-1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das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eine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hohe</a:t>
            </a:r>
            <a:r>
              <a:rPr sz="1100" spc="-1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Bildqualität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bei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gleichzeitig</a:t>
            </a:r>
            <a:r>
              <a:rPr sz="1100" spc="-1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starker </a:t>
            </a:r>
            <a:r>
              <a:rPr sz="1100" dirty="0">
                <a:latin typeface="Arial"/>
                <a:cs typeface="Arial"/>
              </a:rPr>
              <a:t>Komprimierung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bietet.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Es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eignet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sich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besonders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für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Fotos,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bei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denen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Dateigröße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reduziert </a:t>
            </a:r>
            <a:r>
              <a:rPr sz="1100" dirty="0">
                <a:latin typeface="Arial"/>
                <a:cs typeface="Arial"/>
              </a:rPr>
              <a:t>werden</a:t>
            </a:r>
            <a:r>
              <a:rPr sz="1100" spc="-4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soll.</a:t>
            </a:r>
            <a:endParaRPr sz="1100" dirty="0">
              <a:latin typeface="Arial"/>
              <a:cs typeface="Arial"/>
            </a:endParaRPr>
          </a:p>
          <a:p>
            <a:pPr marL="12700" marR="5362575">
              <a:lnSpc>
                <a:spcPct val="216400"/>
              </a:lnSpc>
            </a:pPr>
            <a:r>
              <a:rPr sz="1100" b="1" spc="-50" dirty="0">
                <a:latin typeface="Arial"/>
                <a:cs typeface="Arial"/>
              </a:rPr>
              <a:t>M </a:t>
            </a:r>
            <a:r>
              <a:rPr sz="1100" b="1" spc="-10" dirty="0">
                <a:latin typeface="Arial"/>
                <a:cs typeface="Arial"/>
              </a:rPr>
              <a:t>MP3/4</a:t>
            </a:r>
            <a:endParaRPr sz="1100" dirty="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150"/>
              </a:spcBef>
            </a:pPr>
            <a:endParaRPr sz="1100" dirty="0">
              <a:latin typeface="Arial"/>
              <a:cs typeface="Arial"/>
            </a:endParaRPr>
          </a:p>
          <a:p>
            <a:pPr marL="469265" marR="759460" indent="-228600">
              <a:lnSpc>
                <a:spcPct val="109100"/>
              </a:lnSpc>
              <a:buSzPct val="90909"/>
              <a:buFont typeface="Symbol"/>
              <a:buChar char=""/>
              <a:tabLst>
                <a:tab pos="469265" algn="l"/>
              </a:tabLst>
            </a:pPr>
            <a:r>
              <a:rPr sz="1100" b="1" dirty="0">
                <a:latin typeface="Arial"/>
                <a:cs typeface="Arial"/>
              </a:rPr>
              <a:t>MP3</a:t>
            </a:r>
            <a:r>
              <a:rPr sz="1100" b="1" spc="-30" dirty="0">
                <a:latin typeface="Arial"/>
                <a:cs typeface="Arial"/>
              </a:rPr>
              <a:t> </a:t>
            </a:r>
            <a:r>
              <a:rPr sz="1100" b="1" dirty="0">
                <a:latin typeface="Arial"/>
                <a:cs typeface="Arial"/>
              </a:rPr>
              <a:t>(MPEG</a:t>
            </a:r>
            <a:r>
              <a:rPr sz="1100" b="1" spc="-55" dirty="0">
                <a:latin typeface="Arial"/>
                <a:cs typeface="Arial"/>
              </a:rPr>
              <a:t> </a:t>
            </a:r>
            <a:r>
              <a:rPr sz="1100" b="1" dirty="0">
                <a:latin typeface="Arial"/>
                <a:cs typeface="Arial"/>
              </a:rPr>
              <a:t>Audio</a:t>
            </a:r>
            <a:r>
              <a:rPr sz="1100" b="1" spc="-15" dirty="0">
                <a:latin typeface="Arial"/>
                <a:cs typeface="Arial"/>
              </a:rPr>
              <a:t> </a:t>
            </a:r>
            <a:r>
              <a:rPr sz="1100" b="1" dirty="0">
                <a:latin typeface="Arial"/>
                <a:cs typeface="Arial"/>
              </a:rPr>
              <a:t>Layer</a:t>
            </a:r>
            <a:r>
              <a:rPr sz="1100" b="1" spc="-20" dirty="0">
                <a:latin typeface="Arial"/>
                <a:cs typeface="Arial"/>
              </a:rPr>
              <a:t> </a:t>
            </a:r>
            <a:r>
              <a:rPr sz="1100" b="1" dirty="0">
                <a:latin typeface="Arial"/>
                <a:cs typeface="Arial"/>
              </a:rPr>
              <a:t>3)</a:t>
            </a:r>
            <a:r>
              <a:rPr sz="1100" b="1" spc="-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ist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ein</a:t>
            </a:r>
            <a:r>
              <a:rPr sz="1100" spc="-1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weit</a:t>
            </a:r>
            <a:r>
              <a:rPr sz="1100" spc="-1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verbreitetes</a:t>
            </a:r>
            <a:r>
              <a:rPr sz="1100" spc="-6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Audioformat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spc="-25" dirty="0">
                <a:latin typeface="Arial"/>
                <a:cs typeface="Arial"/>
              </a:rPr>
              <a:t>zur </a:t>
            </a:r>
            <a:r>
              <a:rPr sz="1100" spc="-10" dirty="0">
                <a:latin typeface="Arial"/>
                <a:cs typeface="Arial"/>
              </a:rPr>
              <a:t>verlustbehafteten</a:t>
            </a:r>
            <a:r>
              <a:rPr sz="1100" spc="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Komprimierung</a:t>
            </a:r>
            <a:r>
              <a:rPr sz="1100" spc="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von</a:t>
            </a:r>
            <a:r>
              <a:rPr sz="1100" spc="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Musik</a:t>
            </a:r>
            <a:r>
              <a:rPr sz="1100" spc="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und</a:t>
            </a:r>
            <a:r>
              <a:rPr sz="1100" spc="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anderen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Tonaufnahmen.</a:t>
            </a:r>
            <a:endParaRPr sz="1100" dirty="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125"/>
              </a:spcBef>
              <a:buFont typeface="Symbol"/>
              <a:buChar char=""/>
            </a:pPr>
            <a:endParaRPr sz="1100" dirty="0">
              <a:latin typeface="Arial"/>
              <a:cs typeface="Arial"/>
            </a:endParaRPr>
          </a:p>
          <a:p>
            <a:pPr marL="469265" marR="304800" indent="-228600">
              <a:lnSpc>
                <a:spcPct val="110900"/>
              </a:lnSpc>
              <a:buSzPct val="90909"/>
              <a:buFont typeface="Symbol"/>
              <a:buChar char=""/>
              <a:tabLst>
                <a:tab pos="469265" algn="l"/>
              </a:tabLst>
            </a:pPr>
            <a:r>
              <a:rPr sz="1100" b="1" dirty="0">
                <a:latin typeface="Arial"/>
                <a:cs typeface="Arial"/>
              </a:rPr>
              <a:t>MP4</a:t>
            </a:r>
            <a:r>
              <a:rPr sz="1100" b="1" spc="-20" dirty="0">
                <a:latin typeface="Arial"/>
                <a:cs typeface="Arial"/>
              </a:rPr>
              <a:t> </a:t>
            </a:r>
            <a:r>
              <a:rPr sz="1100" b="1" spc="-10" dirty="0">
                <a:latin typeface="Arial"/>
                <a:cs typeface="Arial"/>
              </a:rPr>
              <a:t>(MPEG-</a:t>
            </a:r>
            <a:r>
              <a:rPr sz="1100" b="1" dirty="0">
                <a:latin typeface="Arial"/>
                <a:cs typeface="Arial"/>
              </a:rPr>
              <a:t>4</a:t>
            </a:r>
            <a:r>
              <a:rPr sz="1100" b="1" spc="-15" dirty="0">
                <a:latin typeface="Arial"/>
                <a:cs typeface="Arial"/>
              </a:rPr>
              <a:t> </a:t>
            </a:r>
            <a:r>
              <a:rPr sz="1100" b="1" dirty="0">
                <a:latin typeface="Arial"/>
                <a:cs typeface="Arial"/>
              </a:rPr>
              <a:t>Part</a:t>
            </a:r>
            <a:r>
              <a:rPr sz="1100" b="1" spc="-10" dirty="0">
                <a:latin typeface="Arial"/>
                <a:cs typeface="Arial"/>
              </a:rPr>
              <a:t> </a:t>
            </a:r>
            <a:r>
              <a:rPr sz="1100" b="1" dirty="0">
                <a:latin typeface="Arial"/>
                <a:cs typeface="Arial"/>
              </a:rPr>
              <a:t>14)</a:t>
            </a:r>
            <a:r>
              <a:rPr sz="1100" b="1" spc="-1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ist</a:t>
            </a:r>
            <a:r>
              <a:rPr sz="1100" spc="-1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ein</a:t>
            </a:r>
            <a:r>
              <a:rPr sz="1100" spc="-1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Videoformat,</a:t>
            </a:r>
            <a:r>
              <a:rPr sz="1100" spc="-1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das</a:t>
            </a:r>
            <a:r>
              <a:rPr sz="1100" spc="-1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neben</a:t>
            </a:r>
            <a:r>
              <a:rPr sz="1100" spc="-1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Videodateien auch</a:t>
            </a:r>
            <a:r>
              <a:rPr sz="1100" spc="-6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Audio, </a:t>
            </a:r>
            <a:r>
              <a:rPr sz="1100" dirty="0">
                <a:latin typeface="Arial"/>
                <a:cs typeface="Arial"/>
              </a:rPr>
              <a:t>Untertitel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und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Bilder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enthalten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kann.</a:t>
            </a:r>
            <a:endParaRPr sz="1100" dirty="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270"/>
              </a:spcBef>
            </a:pPr>
            <a:endParaRPr sz="1100" dirty="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sz="1100" b="1" spc="-50" dirty="0">
                <a:latin typeface="Arial"/>
                <a:cs typeface="Arial"/>
              </a:rPr>
              <a:t>O</a:t>
            </a:r>
            <a:endParaRPr sz="1100" dirty="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270"/>
              </a:spcBef>
            </a:pPr>
            <a:endParaRPr sz="1100" dirty="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</a:pPr>
            <a:r>
              <a:rPr sz="1100" b="1" spc="-10" dirty="0">
                <a:latin typeface="Arial"/>
                <a:cs typeface="Arial"/>
              </a:rPr>
              <a:t>Online-Exif-Viewer</a:t>
            </a:r>
            <a:endParaRPr sz="1100" dirty="0">
              <a:latin typeface="Arial"/>
              <a:cs typeface="Arial"/>
            </a:endParaRPr>
          </a:p>
          <a:p>
            <a:pPr marL="12700" marR="55880">
              <a:lnSpc>
                <a:spcPct val="110000"/>
              </a:lnSpc>
              <a:spcBef>
                <a:spcPts val="10"/>
              </a:spcBef>
            </a:pPr>
            <a:r>
              <a:rPr sz="1100" dirty="0">
                <a:latin typeface="Arial"/>
                <a:cs typeface="Arial"/>
              </a:rPr>
              <a:t>Ein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Online-Exif-</a:t>
            </a:r>
            <a:r>
              <a:rPr sz="1100" dirty="0">
                <a:latin typeface="Arial"/>
                <a:cs typeface="Arial"/>
              </a:rPr>
              <a:t>Viewer</a:t>
            </a:r>
            <a:r>
              <a:rPr sz="1100" spc="-1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ist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ein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spc="-25" dirty="0">
                <a:latin typeface="Arial"/>
                <a:cs typeface="Arial"/>
              </a:rPr>
              <a:t>Tool,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mit</a:t>
            </a:r>
            <a:r>
              <a:rPr sz="1100" spc="-1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dem</a:t>
            </a:r>
            <a:r>
              <a:rPr sz="1100" spc="-1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sich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</a:t>
            </a:r>
            <a:r>
              <a:rPr sz="1100" spc="-1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Metadaten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(z.</a:t>
            </a:r>
            <a:r>
              <a:rPr sz="1100" spc="-1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B.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Kameraeinstellungen, </a:t>
            </a:r>
            <a:r>
              <a:rPr sz="1100" dirty="0">
                <a:latin typeface="Arial"/>
                <a:cs typeface="Arial"/>
              </a:rPr>
              <a:t>Aufnahmezeit,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Standort)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von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Bilddateien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einsehen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lassen.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Diese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Informationen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sind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in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Fotos </a:t>
            </a:r>
            <a:r>
              <a:rPr sz="1100" dirty="0">
                <a:latin typeface="Arial"/>
                <a:cs typeface="Arial"/>
              </a:rPr>
              <a:t>gespeichert,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mit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Digitalkameras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oder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Smartphones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aufgenommen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wurden.</a:t>
            </a:r>
            <a:endParaRPr sz="1100" dirty="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270"/>
              </a:spcBef>
            </a:pPr>
            <a:endParaRPr sz="1100" dirty="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</a:pPr>
            <a:r>
              <a:rPr sz="1100" b="1" spc="-50" dirty="0">
                <a:latin typeface="Arial"/>
                <a:cs typeface="Arial"/>
              </a:rPr>
              <a:t>P</a:t>
            </a:r>
            <a:endParaRPr sz="1100" dirty="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270"/>
              </a:spcBef>
            </a:pPr>
            <a:endParaRPr sz="1100" dirty="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sz="1100" b="1" dirty="0">
                <a:latin typeface="Arial"/>
                <a:cs typeface="Arial"/>
              </a:rPr>
              <a:t>PNG</a:t>
            </a:r>
            <a:r>
              <a:rPr sz="1100" b="1" spc="-30" dirty="0">
                <a:latin typeface="Arial"/>
                <a:cs typeface="Arial"/>
              </a:rPr>
              <a:t> </a:t>
            </a:r>
            <a:r>
              <a:rPr sz="1100" b="1" dirty="0">
                <a:latin typeface="Arial"/>
                <a:cs typeface="Arial"/>
              </a:rPr>
              <a:t>(Portable</a:t>
            </a:r>
            <a:r>
              <a:rPr sz="1100" b="1" spc="-30" dirty="0">
                <a:latin typeface="Arial"/>
                <a:cs typeface="Arial"/>
              </a:rPr>
              <a:t> </a:t>
            </a:r>
            <a:r>
              <a:rPr sz="1100" b="1" dirty="0">
                <a:latin typeface="Arial"/>
                <a:cs typeface="Arial"/>
              </a:rPr>
              <a:t>Network</a:t>
            </a:r>
            <a:r>
              <a:rPr sz="1100" b="1" spc="-30" dirty="0">
                <a:latin typeface="Arial"/>
                <a:cs typeface="Arial"/>
              </a:rPr>
              <a:t> </a:t>
            </a:r>
            <a:r>
              <a:rPr sz="1100" b="1" spc="-10" dirty="0">
                <a:latin typeface="Arial"/>
                <a:cs typeface="Arial"/>
              </a:rPr>
              <a:t>Graphics)</a:t>
            </a:r>
            <a:endParaRPr sz="1100" dirty="0">
              <a:latin typeface="Arial"/>
              <a:cs typeface="Arial"/>
            </a:endParaRPr>
          </a:p>
          <a:p>
            <a:pPr marL="12700" marR="336550">
              <a:lnSpc>
                <a:spcPts val="1460"/>
              </a:lnSpc>
              <a:spcBef>
                <a:spcPts val="50"/>
              </a:spcBef>
            </a:pPr>
            <a:r>
              <a:rPr sz="1100" dirty="0">
                <a:latin typeface="Arial"/>
                <a:cs typeface="Arial"/>
              </a:rPr>
              <a:t>PNG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ist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ein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verlustfreies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Bildformat,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das</a:t>
            </a:r>
            <a:r>
              <a:rPr sz="1100" spc="-4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Transparenz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unterstützt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und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sich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besonders</a:t>
            </a:r>
            <a:r>
              <a:rPr sz="1100" spc="-25" dirty="0">
                <a:latin typeface="Arial"/>
                <a:cs typeface="Arial"/>
              </a:rPr>
              <a:t> für </a:t>
            </a:r>
            <a:r>
              <a:rPr sz="1100" dirty="0">
                <a:latin typeface="Arial"/>
                <a:cs typeface="Arial"/>
              </a:rPr>
              <a:t>Grafiken,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Logos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und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Screenshots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eignet.</a:t>
            </a:r>
            <a:endParaRPr sz="1100" dirty="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200"/>
              </a:spcBef>
            </a:pPr>
            <a:endParaRPr sz="1100" dirty="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sz="1100" b="1" spc="-50" dirty="0">
                <a:latin typeface="Arial"/>
                <a:cs typeface="Arial"/>
              </a:rPr>
              <a:t>S</a:t>
            </a:r>
            <a:endParaRPr sz="1100" dirty="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270"/>
              </a:spcBef>
            </a:pPr>
            <a:endParaRPr sz="1100" dirty="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</a:pPr>
            <a:r>
              <a:rPr sz="1100" b="1" spc="-10" dirty="0">
                <a:latin typeface="Arial"/>
                <a:cs typeface="Arial"/>
              </a:rPr>
              <a:t>Screenreader</a:t>
            </a:r>
            <a:endParaRPr sz="1100" dirty="0">
              <a:latin typeface="Arial"/>
              <a:cs typeface="Arial"/>
            </a:endParaRPr>
          </a:p>
          <a:p>
            <a:pPr marL="12700" marR="126364">
              <a:lnSpc>
                <a:spcPts val="1460"/>
              </a:lnSpc>
              <a:spcBef>
                <a:spcPts val="50"/>
              </a:spcBef>
            </a:pPr>
            <a:r>
              <a:rPr sz="1100" dirty="0">
                <a:latin typeface="Arial"/>
                <a:cs typeface="Arial"/>
              </a:rPr>
              <a:t>Ein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Screenreader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ist</a:t>
            </a:r>
            <a:r>
              <a:rPr sz="1100" spc="-1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eine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Software,</a:t>
            </a:r>
            <a:r>
              <a:rPr sz="1100" spc="-1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Bildschirmtexte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und</a:t>
            </a:r>
            <a:r>
              <a:rPr sz="1100" spc="-1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andere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Inhalte</a:t>
            </a:r>
            <a:r>
              <a:rPr sz="1100" spc="-1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in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Sprache</a:t>
            </a:r>
            <a:r>
              <a:rPr sz="1100" spc="-20" dirty="0">
                <a:latin typeface="Arial"/>
                <a:cs typeface="Arial"/>
              </a:rPr>
              <a:t> oder </a:t>
            </a:r>
            <a:r>
              <a:rPr sz="1100" dirty="0">
                <a:latin typeface="Arial"/>
                <a:cs typeface="Arial"/>
              </a:rPr>
              <a:t>Braille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umwandelt.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Er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wird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hauptsächlich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von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blinden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oder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sehbehinderten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Menschen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spc="-25" dirty="0">
                <a:latin typeface="Arial"/>
                <a:cs typeface="Arial"/>
              </a:rPr>
              <a:t>zur </a:t>
            </a:r>
            <a:r>
              <a:rPr sz="1100" dirty="0">
                <a:latin typeface="Arial"/>
                <a:cs typeface="Arial"/>
              </a:rPr>
              <a:t>Bedienung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von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Computern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und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Smartphones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genutzt.</a:t>
            </a:r>
            <a:endParaRPr sz="1100" dirty="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204"/>
              </a:spcBef>
            </a:pPr>
            <a:endParaRPr sz="1100" dirty="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sz="1100" b="1" spc="-10" dirty="0">
                <a:latin typeface="Arial"/>
                <a:cs typeface="Arial"/>
              </a:rPr>
              <a:t>Screenshot</a:t>
            </a:r>
            <a:endParaRPr sz="1100" dirty="0">
              <a:latin typeface="Arial"/>
              <a:cs typeface="Arial"/>
            </a:endParaRPr>
          </a:p>
          <a:p>
            <a:pPr marL="12700" marR="444500">
              <a:lnSpc>
                <a:spcPts val="1460"/>
              </a:lnSpc>
              <a:spcBef>
                <a:spcPts val="50"/>
              </a:spcBef>
            </a:pPr>
            <a:r>
              <a:rPr sz="1100" dirty="0">
                <a:latin typeface="Arial"/>
                <a:cs typeface="Arial"/>
              </a:rPr>
              <a:t>Ein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Screenshot</a:t>
            </a:r>
            <a:r>
              <a:rPr sz="1100" spc="-1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ist</a:t>
            </a:r>
            <a:r>
              <a:rPr sz="1100" spc="-1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eine</a:t>
            </a:r>
            <a:r>
              <a:rPr sz="1100" spc="-1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digitale</a:t>
            </a:r>
            <a:r>
              <a:rPr sz="1100" spc="-6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Aufnahme</a:t>
            </a:r>
            <a:r>
              <a:rPr sz="1100" spc="-1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des</a:t>
            </a:r>
            <a:r>
              <a:rPr sz="1100" spc="-1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aktuellen</a:t>
            </a:r>
            <a:r>
              <a:rPr sz="1100" spc="-1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Bildschirminhalts. </a:t>
            </a:r>
            <a:r>
              <a:rPr sz="1100" dirty="0">
                <a:latin typeface="Arial"/>
                <a:cs typeface="Arial"/>
              </a:rPr>
              <a:t>Er</a:t>
            </a:r>
            <a:r>
              <a:rPr sz="1100" spc="-1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kann</a:t>
            </a:r>
            <a:r>
              <a:rPr sz="1100" spc="-15" dirty="0">
                <a:latin typeface="Arial"/>
                <a:cs typeface="Arial"/>
              </a:rPr>
              <a:t> </a:t>
            </a:r>
            <a:r>
              <a:rPr sz="1100" spc="-25" dirty="0">
                <a:latin typeface="Arial"/>
                <a:cs typeface="Arial"/>
              </a:rPr>
              <a:t>zur </a:t>
            </a:r>
            <a:r>
              <a:rPr sz="1100" dirty="0">
                <a:latin typeface="Arial"/>
                <a:cs typeface="Arial"/>
              </a:rPr>
              <a:t>Dokumentation,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Fehlersuche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oder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zum</a:t>
            </a:r>
            <a:r>
              <a:rPr sz="1100" spc="-55" dirty="0">
                <a:latin typeface="Arial"/>
                <a:cs typeface="Arial"/>
              </a:rPr>
              <a:t> </a:t>
            </a:r>
            <a:r>
              <a:rPr sz="1100" spc="-25" dirty="0">
                <a:latin typeface="Arial"/>
                <a:cs typeface="Arial"/>
              </a:rPr>
              <a:t>Teilen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von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Informationen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genutzt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werden.</a:t>
            </a:r>
            <a:endParaRPr sz="1100" dirty="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200"/>
              </a:spcBef>
            </a:pPr>
            <a:endParaRPr sz="1100" dirty="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sz="1100" b="1" spc="-10" dirty="0">
                <a:latin typeface="Arial"/>
                <a:cs typeface="Arial"/>
              </a:rPr>
              <a:t>Software</a:t>
            </a:r>
            <a:endParaRPr sz="1100" dirty="0">
              <a:latin typeface="Arial"/>
              <a:cs typeface="Arial"/>
            </a:endParaRPr>
          </a:p>
          <a:p>
            <a:pPr marL="12700" marR="58419">
              <a:lnSpc>
                <a:spcPts val="1460"/>
              </a:lnSpc>
              <a:spcBef>
                <a:spcPts val="50"/>
              </a:spcBef>
            </a:pPr>
            <a:r>
              <a:rPr sz="1100" dirty="0">
                <a:latin typeface="Arial"/>
                <a:cs typeface="Arial"/>
              </a:rPr>
              <a:t>Software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ist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eine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Sammlung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von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Programmen,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auf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einem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Computer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oder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einem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anderen </a:t>
            </a:r>
            <a:r>
              <a:rPr sz="1100" dirty="0">
                <a:latin typeface="Arial"/>
                <a:cs typeface="Arial"/>
              </a:rPr>
              <a:t>digitalen</a:t>
            </a:r>
            <a:r>
              <a:rPr sz="1100" spc="-1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Gerät</a:t>
            </a:r>
            <a:r>
              <a:rPr sz="1100" spc="-1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ausgeführt</a:t>
            </a:r>
            <a:r>
              <a:rPr sz="1100" spc="-1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werden.</a:t>
            </a:r>
            <a:r>
              <a:rPr sz="1100" spc="-1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Sie</a:t>
            </a:r>
            <a:r>
              <a:rPr sz="1100" spc="-1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kann</a:t>
            </a:r>
            <a:r>
              <a:rPr sz="1100" spc="-1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in</a:t>
            </a:r>
            <a:r>
              <a:rPr sz="1100" spc="-10" dirty="0">
                <a:latin typeface="Arial"/>
                <a:cs typeface="Arial"/>
              </a:rPr>
              <a:t> Systemsoftware </a:t>
            </a:r>
            <a:r>
              <a:rPr sz="1100" dirty="0">
                <a:latin typeface="Arial"/>
                <a:cs typeface="Arial"/>
              </a:rPr>
              <a:t>(z.</a:t>
            </a:r>
            <a:r>
              <a:rPr sz="1100" spc="-1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B.</a:t>
            </a:r>
            <a:r>
              <a:rPr sz="1100" spc="-10" dirty="0">
                <a:latin typeface="Arial"/>
                <a:cs typeface="Arial"/>
              </a:rPr>
              <a:t> Betriebssysteme) </a:t>
            </a:r>
            <a:r>
              <a:rPr sz="1100" spc="-25" dirty="0">
                <a:latin typeface="Arial"/>
                <a:cs typeface="Arial"/>
              </a:rPr>
              <a:t>und </a:t>
            </a:r>
            <a:r>
              <a:rPr sz="1100" spc="-10" dirty="0">
                <a:latin typeface="Arial"/>
                <a:cs typeface="Arial"/>
              </a:rPr>
              <a:t>Anwendungssoftware</a:t>
            </a:r>
            <a:r>
              <a:rPr sz="1100" spc="1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(z.</a:t>
            </a:r>
            <a:r>
              <a:rPr sz="1100" spc="1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B.</a:t>
            </a:r>
            <a:r>
              <a:rPr sz="1100" spc="-10" dirty="0">
                <a:latin typeface="Arial"/>
                <a:cs typeface="Arial"/>
              </a:rPr>
              <a:t> Textverarbeitungsprogramme)</a:t>
            </a:r>
            <a:r>
              <a:rPr sz="1100" spc="1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unterteilt</a:t>
            </a:r>
            <a:r>
              <a:rPr sz="1100" spc="1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werden.</a:t>
            </a:r>
            <a:endParaRPr sz="1100" dirty="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180"/>
              </a:spcBef>
            </a:pPr>
            <a:endParaRPr sz="1100" dirty="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sz="1100" b="1" spc="-50" dirty="0">
                <a:latin typeface="Arial"/>
                <a:cs typeface="Arial"/>
              </a:rPr>
              <a:t>T</a:t>
            </a:r>
            <a:endParaRPr sz="1100" dirty="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270"/>
              </a:spcBef>
            </a:pPr>
            <a:endParaRPr sz="1100" dirty="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</a:pPr>
            <a:r>
              <a:rPr sz="1100" b="1" spc="-20" dirty="0">
                <a:latin typeface="Arial"/>
                <a:cs typeface="Arial"/>
              </a:rPr>
              <a:t>Tags</a:t>
            </a:r>
            <a:endParaRPr sz="1100" dirty="0">
              <a:latin typeface="Arial"/>
              <a:cs typeface="Arial"/>
            </a:endParaRPr>
          </a:p>
          <a:p>
            <a:pPr marL="12700" marR="251460">
              <a:lnSpc>
                <a:spcPct val="110900"/>
              </a:lnSpc>
            </a:pPr>
            <a:r>
              <a:rPr sz="1100" spc="-25" dirty="0">
                <a:latin typeface="Arial"/>
                <a:cs typeface="Arial"/>
              </a:rPr>
              <a:t>Tags</a:t>
            </a:r>
            <a:r>
              <a:rPr sz="1100" spc="-1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sind</a:t>
            </a:r>
            <a:r>
              <a:rPr sz="1100" spc="-10" dirty="0">
                <a:latin typeface="Arial"/>
                <a:cs typeface="Arial"/>
              </a:rPr>
              <a:t> Schlüsselwörter </a:t>
            </a:r>
            <a:r>
              <a:rPr sz="1100" dirty="0">
                <a:latin typeface="Arial"/>
                <a:cs typeface="Arial"/>
              </a:rPr>
              <a:t>oder</a:t>
            </a:r>
            <a:r>
              <a:rPr sz="1100" spc="-1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Kategorien,</a:t>
            </a:r>
            <a:r>
              <a:rPr sz="1100" spc="-1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</a:t>
            </a:r>
            <a:r>
              <a:rPr sz="1100" spc="-1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zur</a:t>
            </a:r>
            <a:r>
              <a:rPr sz="1100" spc="-1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Kennzeichnung </a:t>
            </a:r>
            <a:r>
              <a:rPr sz="1100" dirty="0">
                <a:latin typeface="Arial"/>
                <a:cs typeface="Arial"/>
              </a:rPr>
              <a:t>und</a:t>
            </a:r>
            <a:r>
              <a:rPr sz="1100" spc="-1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Organisation</a:t>
            </a:r>
            <a:r>
              <a:rPr sz="1100" spc="-15" dirty="0">
                <a:latin typeface="Arial"/>
                <a:cs typeface="Arial"/>
              </a:rPr>
              <a:t> </a:t>
            </a:r>
            <a:r>
              <a:rPr sz="1100" spc="-25" dirty="0">
                <a:latin typeface="Arial"/>
                <a:cs typeface="Arial"/>
              </a:rPr>
              <a:t>von </a:t>
            </a:r>
            <a:r>
              <a:rPr sz="1100" dirty="0">
                <a:latin typeface="Arial"/>
                <a:cs typeface="Arial"/>
              </a:rPr>
              <a:t>Inhalten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verwendet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werden,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z.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B.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in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sozialen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Netzwerken,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Blogs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oder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Datenbanken.</a:t>
            </a:r>
            <a:endParaRPr sz="1100" dirty="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605"/>
              </a:spcBef>
            </a:pPr>
            <a:endParaRPr sz="1100" dirty="0">
              <a:latin typeface="Arial"/>
              <a:cs typeface="Arial"/>
            </a:endParaRPr>
          </a:p>
          <a:p>
            <a:pPr marR="5080" algn="r">
              <a:lnSpc>
                <a:spcPct val="100000"/>
              </a:lnSpc>
            </a:pPr>
            <a:r>
              <a:rPr sz="1100" spc="-50" dirty="0">
                <a:latin typeface="Calibri"/>
                <a:cs typeface="Calibri"/>
              </a:rPr>
              <a:t>2</a:t>
            </a:r>
            <a:endParaRPr sz="1100" dirty="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6589148" y="10066916"/>
            <a:ext cx="96520" cy="1936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100" spc="-50" dirty="0">
                <a:latin typeface="Calibri"/>
                <a:cs typeface="Calibri"/>
              </a:rPr>
              <a:t>3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898532" y="871709"/>
            <a:ext cx="5638800" cy="3726115"/>
          </a:xfrm>
          <a:prstGeom prst="rect">
            <a:avLst/>
          </a:prstGeom>
        </p:spPr>
        <p:txBody>
          <a:bodyPr vert="horz" wrap="square" lIns="0" tIns="304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40"/>
              </a:spcBef>
            </a:pPr>
            <a:r>
              <a:rPr sz="1100" b="1" spc="-10" dirty="0">
                <a:latin typeface="Arial"/>
                <a:cs typeface="Arial"/>
              </a:rPr>
              <a:t>Tools</a:t>
            </a:r>
            <a:endParaRPr sz="1100" dirty="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145"/>
              </a:spcBef>
            </a:pPr>
            <a:r>
              <a:rPr sz="1100" spc="-25" dirty="0">
                <a:latin typeface="Arial"/>
                <a:cs typeface="Arial"/>
              </a:rPr>
              <a:t>Tools</a:t>
            </a:r>
            <a:r>
              <a:rPr sz="1100" spc="-5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sind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digitale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Werkzeuge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oder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Programme,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eine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bestimmte</a:t>
            </a:r>
            <a:r>
              <a:rPr sz="1100" spc="-6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Aufgabe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erleichtern,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spc="-25" dirty="0">
                <a:latin typeface="Arial"/>
                <a:cs typeface="Arial"/>
              </a:rPr>
              <a:t>z.</a:t>
            </a:r>
            <a:r>
              <a:rPr lang="de-DE" sz="1100" dirty="0">
                <a:latin typeface="Arial"/>
                <a:cs typeface="Arial"/>
              </a:rPr>
              <a:t> </a:t>
            </a:r>
            <a:r>
              <a:rPr sz="1100" dirty="0">
                <a:latin typeface="Arial"/>
                <a:cs typeface="Arial"/>
              </a:rPr>
              <a:t>B.</a:t>
            </a:r>
            <a:r>
              <a:rPr sz="1100" spc="3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Bildbearbeitung,</a:t>
            </a:r>
            <a:r>
              <a:rPr sz="1100" spc="3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Passwortverwaltung</a:t>
            </a:r>
            <a:r>
              <a:rPr sz="1100" spc="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oder</a:t>
            </a:r>
            <a:r>
              <a:rPr sz="1100" spc="3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Datenanalyse.</a:t>
            </a:r>
            <a:endParaRPr sz="1100" dirty="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270"/>
              </a:spcBef>
            </a:pPr>
            <a:endParaRPr sz="1100" dirty="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</a:pPr>
            <a:r>
              <a:rPr sz="1100" b="1" spc="-10" dirty="0">
                <a:latin typeface="Arial"/>
                <a:cs typeface="Arial"/>
              </a:rPr>
              <a:t>Tutorial</a:t>
            </a:r>
            <a:endParaRPr sz="1100" dirty="0">
              <a:latin typeface="Arial"/>
              <a:cs typeface="Arial"/>
            </a:endParaRPr>
          </a:p>
          <a:p>
            <a:pPr marL="12700" marR="219710">
              <a:lnSpc>
                <a:spcPct val="110900"/>
              </a:lnSpc>
            </a:pPr>
            <a:r>
              <a:rPr sz="1100" spc="-10" dirty="0">
                <a:latin typeface="Arial"/>
                <a:cs typeface="Arial"/>
              </a:rPr>
              <a:t>Tutorials</a:t>
            </a:r>
            <a:r>
              <a:rPr sz="1100" spc="-5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sind</a:t>
            </a:r>
            <a:r>
              <a:rPr sz="1100" spc="-6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Anleitungen,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lang="de-DE" sz="1100" dirty="0">
                <a:latin typeface="Arial"/>
                <a:cs typeface="Arial"/>
              </a:rPr>
              <a:t>Nutzerinnen/</a:t>
            </a:r>
            <a:r>
              <a:rPr sz="1100" dirty="0">
                <a:latin typeface="Arial"/>
                <a:cs typeface="Arial"/>
              </a:rPr>
              <a:t>Nutzern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Schritt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für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Schritt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zeigen,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wie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sie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eine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bestimmte </a:t>
            </a:r>
            <a:r>
              <a:rPr sz="1100" dirty="0">
                <a:latin typeface="Arial"/>
                <a:cs typeface="Arial"/>
              </a:rPr>
              <a:t>Aufgabe</a:t>
            </a:r>
            <a:r>
              <a:rPr sz="1100" spc="-4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erledigen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können.</a:t>
            </a:r>
            <a:endParaRPr sz="1100" dirty="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270"/>
              </a:spcBef>
            </a:pPr>
            <a:endParaRPr sz="1100" dirty="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sz="1100" b="1" spc="-50" dirty="0">
                <a:latin typeface="Arial"/>
                <a:cs typeface="Arial"/>
              </a:rPr>
              <a:t>V</a:t>
            </a:r>
            <a:endParaRPr sz="1100" dirty="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245"/>
              </a:spcBef>
            </a:pPr>
            <a:endParaRPr sz="1100" dirty="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</a:pPr>
            <a:r>
              <a:rPr sz="1100" b="1" dirty="0">
                <a:latin typeface="Arial"/>
                <a:cs typeface="Arial"/>
              </a:rPr>
              <a:t>VPN</a:t>
            </a:r>
            <a:r>
              <a:rPr sz="1100" b="1" spc="-40" dirty="0">
                <a:latin typeface="Arial"/>
                <a:cs typeface="Arial"/>
              </a:rPr>
              <a:t> </a:t>
            </a:r>
            <a:r>
              <a:rPr sz="1100" b="1" dirty="0">
                <a:latin typeface="Arial"/>
                <a:cs typeface="Arial"/>
              </a:rPr>
              <a:t>(Virtual</a:t>
            </a:r>
            <a:r>
              <a:rPr sz="1100" b="1" spc="-35" dirty="0">
                <a:latin typeface="Arial"/>
                <a:cs typeface="Arial"/>
              </a:rPr>
              <a:t> </a:t>
            </a:r>
            <a:r>
              <a:rPr sz="1100" b="1" dirty="0">
                <a:latin typeface="Arial"/>
                <a:cs typeface="Arial"/>
              </a:rPr>
              <a:t>Private</a:t>
            </a:r>
            <a:r>
              <a:rPr sz="1100" b="1" spc="-35" dirty="0">
                <a:latin typeface="Arial"/>
                <a:cs typeface="Arial"/>
              </a:rPr>
              <a:t> </a:t>
            </a:r>
            <a:r>
              <a:rPr sz="1100" b="1" spc="-10" dirty="0">
                <a:latin typeface="Arial"/>
                <a:cs typeface="Arial"/>
              </a:rPr>
              <a:t>Network)</a:t>
            </a:r>
            <a:endParaRPr sz="1100" dirty="0">
              <a:latin typeface="Arial"/>
              <a:cs typeface="Arial"/>
            </a:endParaRPr>
          </a:p>
          <a:p>
            <a:pPr marL="12700" marR="71755">
              <a:lnSpc>
                <a:spcPct val="110900"/>
              </a:lnSpc>
            </a:pPr>
            <a:r>
              <a:rPr sz="1100" dirty="0">
                <a:latin typeface="Arial"/>
                <a:cs typeface="Arial"/>
              </a:rPr>
              <a:t>Ein</a:t>
            </a:r>
            <a:r>
              <a:rPr sz="1100" spc="-1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VPN</a:t>
            </a:r>
            <a:r>
              <a:rPr sz="1100" spc="-1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ist</a:t>
            </a:r>
            <a:r>
              <a:rPr sz="1100" spc="-1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ein</a:t>
            </a:r>
            <a:r>
              <a:rPr sz="1100" spc="-1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verschlüsselter</a:t>
            </a:r>
            <a:r>
              <a:rPr sz="1100" spc="-10" dirty="0">
                <a:latin typeface="Arial"/>
                <a:cs typeface="Arial"/>
              </a:rPr>
              <a:t> Netzwerkdienst, </a:t>
            </a:r>
            <a:r>
              <a:rPr sz="1100" dirty="0">
                <a:latin typeface="Arial"/>
                <a:cs typeface="Arial"/>
              </a:rPr>
              <a:t>der</a:t>
            </a:r>
            <a:r>
              <a:rPr sz="1100" spc="-1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</a:t>
            </a:r>
            <a:r>
              <a:rPr sz="1100" spc="-10" dirty="0">
                <a:latin typeface="Arial"/>
                <a:cs typeface="Arial"/>
              </a:rPr>
              <a:t> Internetverbindung </a:t>
            </a:r>
            <a:r>
              <a:rPr sz="1100" dirty="0">
                <a:latin typeface="Arial"/>
                <a:cs typeface="Arial"/>
              </a:rPr>
              <a:t>schützt</a:t>
            </a:r>
            <a:r>
              <a:rPr sz="1100" spc="-1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und</a:t>
            </a:r>
            <a:r>
              <a:rPr sz="1100" spc="-10" dirty="0">
                <a:latin typeface="Arial"/>
                <a:cs typeface="Arial"/>
              </a:rPr>
              <a:t> </a:t>
            </a:r>
            <a:r>
              <a:rPr sz="1100" spc="-25" dirty="0">
                <a:latin typeface="Arial"/>
                <a:cs typeface="Arial"/>
              </a:rPr>
              <a:t>es </a:t>
            </a:r>
            <a:r>
              <a:rPr sz="1100" dirty="0">
                <a:latin typeface="Arial"/>
                <a:cs typeface="Arial"/>
              </a:rPr>
              <a:t>ermöglicht,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sich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anonym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im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Internet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zu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bewegen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oder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geografische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Sperren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zu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umgehen.</a:t>
            </a:r>
            <a:endParaRPr sz="1100" dirty="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270"/>
              </a:spcBef>
            </a:pPr>
            <a:endParaRPr sz="1100" dirty="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</a:pPr>
            <a:r>
              <a:rPr sz="1100" b="1" spc="-50" dirty="0">
                <a:latin typeface="Arial"/>
                <a:cs typeface="Arial"/>
              </a:rPr>
              <a:t>Z</a:t>
            </a:r>
            <a:endParaRPr sz="1100" dirty="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270"/>
              </a:spcBef>
            </a:pPr>
            <a:endParaRPr sz="1100" dirty="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</a:pPr>
            <a:r>
              <a:rPr sz="1100" b="1" spc="-10" dirty="0">
                <a:latin typeface="Arial"/>
                <a:cs typeface="Arial"/>
              </a:rPr>
              <a:t>Zwei-Faktor-Authentifizierung</a:t>
            </a:r>
            <a:r>
              <a:rPr sz="1100" b="1" spc="165" dirty="0">
                <a:latin typeface="Arial"/>
                <a:cs typeface="Arial"/>
              </a:rPr>
              <a:t> </a:t>
            </a:r>
            <a:r>
              <a:rPr sz="1100" b="1" spc="-20" dirty="0">
                <a:latin typeface="Arial"/>
                <a:cs typeface="Arial"/>
              </a:rPr>
              <a:t>(2FA)</a:t>
            </a:r>
            <a:endParaRPr sz="1100" dirty="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1100" dirty="0">
                <a:latin typeface="Arial"/>
                <a:cs typeface="Arial"/>
              </a:rPr>
              <a:t>Die</a:t>
            </a:r>
            <a:r>
              <a:rPr sz="1100" spc="1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Zwei-Faktor-Authentifizierung</a:t>
            </a:r>
            <a:r>
              <a:rPr sz="1100" spc="1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ist</a:t>
            </a:r>
            <a:r>
              <a:rPr sz="1100" spc="1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eine</a:t>
            </a:r>
            <a:r>
              <a:rPr sz="1100" spc="1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Sicherheitsmaßnahme,</a:t>
            </a:r>
            <a:r>
              <a:rPr sz="1100" spc="1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</a:t>
            </a:r>
            <a:r>
              <a:rPr sz="1100" spc="1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zusätzlich</a:t>
            </a:r>
            <a:r>
              <a:rPr sz="1100" spc="15" dirty="0">
                <a:latin typeface="Arial"/>
                <a:cs typeface="Arial"/>
              </a:rPr>
              <a:t> </a:t>
            </a:r>
            <a:r>
              <a:rPr sz="1100" spc="-25" dirty="0">
                <a:latin typeface="Arial"/>
                <a:cs typeface="Arial"/>
              </a:rPr>
              <a:t>zum</a:t>
            </a:r>
            <a:endParaRPr sz="1100" dirty="0">
              <a:latin typeface="Arial"/>
              <a:cs typeface="Arial"/>
            </a:endParaRPr>
          </a:p>
          <a:p>
            <a:pPr marL="12700" marR="282575">
              <a:lnSpc>
                <a:spcPct val="109100"/>
              </a:lnSpc>
              <a:spcBef>
                <a:spcPts val="25"/>
              </a:spcBef>
            </a:pPr>
            <a:r>
              <a:rPr sz="1100" dirty="0">
                <a:latin typeface="Arial"/>
                <a:cs typeface="Arial"/>
              </a:rPr>
              <a:t>Passwort</a:t>
            </a:r>
            <a:r>
              <a:rPr sz="1100" spc="-1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einen</a:t>
            </a:r>
            <a:r>
              <a:rPr sz="1100" spc="-1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zweiten</a:t>
            </a:r>
            <a:r>
              <a:rPr sz="1100" spc="-1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Bestätigungsschritt </a:t>
            </a:r>
            <a:r>
              <a:rPr sz="1100" dirty="0">
                <a:latin typeface="Arial"/>
                <a:cs typeface="Arial"/>
              </a:rPr>
              <a:t>erfordert,</a:t>
            </a:r>
            <a:r>
              <a:rPr sz="1100" spc="-1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z.</a:t>
            </a:r>
            <a:r>
              <a:rPr sz="1100" spc="-1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B.</a:t>
            </a:r>
            <a:r>
              <a:rPr sz="1100" spc="-1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einen</a:t>
            </a:r>
            <a:r>
              <a:rPr sz="1100" spc="-1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SMS-</a:t>
            </a:r>
            <a:r>
              <a:rPr sz="1100" dirty="0">
                <a:latin typeface="Arial"/>
                <a:cs typeface="Arial"/>
              </a:rPr>
              <a:t>Code</a:t>
            </a:r>
            <a:r>
              <a:rPr sz="1100" spc="-1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oder</a:t>
            </a:r>
            <a:r>
              <a:rPr sz="1100" spc="-10" dirty="0">
                <a:latin typeface="Arial"/>
                <a:cs typeface="Arial"/>
              </a:rPr>
              <a:t> </a:t>
            </a:r>
            <a:r>
              <a:rPr sz="1100" spc="-20" dirty="0">
                <a:latin typeface="Arial"/>
                <a:cs typeface="Arial"/>
              </a:rPr>
              <a:t>eine </a:t>
            </a:r>
            <a:r>
              <a:rPr sz="1100" spc="-10" dirty="0">
                <a:latin typeface="Arial"/>
                <a:cs typeface="Arial"/>
              </a:rPr>
              <a:t>Authentifizierungs-</a:t>
            </a:r>
            <a:r>
              <a:rPr sz="1100" dirty="0">
                <a:latin typeface="Arial"/>
                <a:cs typeface="Arial"/>
              </a:rPr>
              <a:t>App,</a:t>
            </a:r>
            <a:r>
              <a:rPr sz="1100" spc="-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um</a:t>
            </a:r>
            <a:r>
              <a:rPr sz="1100" spc="-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sich bei</a:t>
            </a:r>
            <a:r>
              <a:rPr sz="1100" spc="-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einem Konto</a:t>
            </a:r>
            <a:r>
              <a:rPr sz="1100" spc="-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anzumelden.</a:t>
            </a:r>
            <a:endParaRPr sz="1100" dirty="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-12"/>
            <a:ext cx="11430000" cy="6439535"/>
          </a:xfrm>
          <a:custGeom>
            <a:avLst/>
            <a:gdLst/>
            <a:ahLst/>
            <a:cxnLst/>
            <a:rect l="l" t="t" r="r" b="b"/>
            <a:pathLst>
              <a:path w="11430000" h="6439535">
                <a:moveTo>
                  <a:pt x="11430000" y="0"/>
                </a:moveTo>
                <a:lnTo>
                  <a:pt x="0" y="0"/>
                </a:lnTo>
                <a:lnTo>
                  <a:pt x="0" y="6438912"/>
                </a:lnTo>
                <a:lnTo>
                  <a:pt x="11430000" y="6438912"/>
                </a:lnTo>
                <a:lnTo>
                  <a:pt x="11430000" y="0"/>
                </a:lnTo>
                <a:close/>
              </a:path>
            </a:pathLst>
          </a:custGeom>
          <a:solidFill>
            <a:srgbClr val="FAFBFD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3" name="object 3">
            <a:hlinkClick r:id="rId2"/>
          </p:cNvPr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9579612" y="5922011"/>
            <a:ext cx="1746527" cy="417193"/>
          </a:xfrm>
          <a:prstGeom prst="rect">
            <a:avLst/>
          </a:prstGeom>
        </p:spPr>
      </p:pic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5920994" y="1604264"/>
            <a:ext cx="1830070" cy="4368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700" spc="35" dirty="0"/>
              <a:t>Reflexion</a:t>
            </a:r>
            <a:endParaRPr sz="2700" dirty="0"/>
          </a:p>
        </p:txBody>
      </p:sp>
      <p:sp>
        <p:nvSpPr>
          <p:cNvPr id="5" name="object 5"/>
          <p:cNvSpPr txBox="1"/>
          <p:nvPr/>
        </p:nvSpPr>
        <p:spPr>
          <a:xfrm>
            <a:off x="5920994" y="2223770"/>
            <a:ext cx="4475480" cy="266827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Checkliste</a:t>
            </a:r>
            <a:endParaRPr sz="1350" dirty="0">
              <a:latin typeface="Trebuchet MS"/>
              <a:cs typeface="Trebuchet MS"/>
            </a:endParaRPr>
          </a:p>
          <a:p>
            <a:pPr marL="286385" marR="5080" indent="-1270">
              <a:lnSpc>
                <a:spcPct val="131500"/>
              </a:lnSpc>
              <a:spcBef>
                <a:spcPts val="1240"/>
              </a:spcBef>
            </a:pP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Erstellen</a:t>
            </a:r>
            <a:r>
              <a:rPr sz="1350" spc="-6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Sie</a:t>
            </a:r>
            <a:r>
              <a:rPr sz="1350" spc="-6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eine</a:t>
            </a:r>
            <a:r>
              <a:rPr sz="1350" spc="-6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kurze</a:t>
            </a:r>
            <a:r>
              <a:rPr sz="1350" spc="-6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Checklist</a:t>
            </a:r>
            <a:r>
              <a:rPr lang="de-DE" sz="1350" spc="-10" dirty="0" err="1">
                <a:solidFill>
                  <a:srgbClr val="141F3E"/>
                </a:solidFill>
                <a:latin typeface="Trebuchet MS"/>
                <a:cs typeface="Trebuchet MS"/>
              </a:rPr>
              <a:t>e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,</a:t>
            </a:r>
            <a:r>
              <a:rPr sz="1350" spc="-6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welche</a:t>
            </a:r>
            <a:r>
              <a:rPr sz="1350" spc="-5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25" dirty="0">
                <a:solidFill>
                  <a:srgbClr val="141F3E"/>
                </a:solidFill>
                <a:latin typeface="Trebuchet MS"/>
                <a:cs typeface="Trebuchet MS"/>
              </a:rPr>
              <a:t>der analysierten</a:t>
            </a:r>
            <a:r>
              <a:rPr sz="1350" spc="-4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20" dirty="0">
                <a:solidFill>
                  <a:srgbClr val="141F3E"/>
                </a:solidFill>
                <a:latin typeface="Trebuchet MS"/>
                <a:cs typeface="Trebuchet MS"/>
              </a:rPr>
              <a:t>Quellen</a:t>
            </a:r>
            <a:r>
              <a:rPr sz="1350" spc="-3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20" dirty="0">
                <a:solidFill>
                  <a:srgbClr val="141F3E"/>
                </a:solidFill>
                <a:latin typeface="Trebuchet MS"/>
                <a:cs typeface="Trebuchet MS"/>
              </a:rPr>
              <a:t>Sie</a:t>
            </a:r>
            <a:r>
              <a:rPr sz="1350" spc="-3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20" dirty="0">
                <a:solidFill>
                  <a:srgbClr val="141F3E"/>
                </a:solidFill>
                <a:latin typeface="Trebuchet MS"/>
                <a:cs typeface="Trebuchet MS"/>
              </a:rPr>
              <a:t>für</a:t>
            </a:r>
            <a:r>
              <a:rPr sz="1350" spc="-3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25" dirty="0">
                <a:solidFill>
                  <a:srgbClr val="141F3E"/>
                </a:solidFill>
                <a:latin typeface="Trebuchet MS"/>
                <a:cs typeface="Trebuchet MS"/>
              </a:rPr>
              <a:t>vertrauenswürdig</a:t>
            </a:r>
            <a:r>
              <a:rPr sz="1350" spc="-3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einstufen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würden</a:t>
            </a:r>
            <a:r>
              <a:rPr sz="1350" spc="-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und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 warum</a:t>
            </a:r>
            <a:r>
              <a:rPr lang="de-DE" sz="1350" spc="-10" dirty="0">
                <a:solidFill>
                  <a:srgbClr val="141F3E"/>
                </a:solidFill>
                <a:latin typeface="Trebuchet MS"/>
                <a:cs typeface="Trebuchet MS"/>
              </a:rPr>
              <a:t>.</a:t>
            </a:r>
            <a:endParaRPr sz="1350" dirty="0">
              <a:latin typeface="Trebuchet MS"/>
              <a:cs typeface="Trebuchet MS"/>
            </a:endParaRPr>
          </a:p>
          <a:p>
            <a:pPr>
              <a:lnSpc>
                <a:spcPct val="100000"/>
              </a:lnSpc>
              <a:spcBef>
                <a:spcPts val="195"/>
              </a:spcBef>
            </a:pPr>
            <a:endParaRPr sz="1350" dirty="0"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</a:pP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Überlegungen</a:t>
            </a:r>
            <a:endParaRPr sz="1350" dirty="0">
              <a:latin typeface="Trebuchet MS"/>
              <a:cs typeface="Trebuchet MS"/>
            </a:endParaRPr>
          </a:p>
          <a:p>
            <a:pPr marL="287020" marR="473075" indent="-1270">
              <a:lnSpc>
                <a:spcPct val="134100"/>
              </a:lnSpc>
              <a:spcBef>
                <a:spcPts val="1205"/>
              </a:spcBef>
            </a:pPr>
            <a:r>
              <a:rPr sz="1350" spc="-25" dirty="0">
                <a:solidFill>
                  <a:srgbClr val="141F3E"/>
                </a:solidFill>
                <a:latin typeface="Trebuchet MS"/>
                <a:cs typeface="Trebuchet MS"/>
              </a:rPr>
              <a:t>Welche</a:t>
            </a:r>
            <a:r>
              <a:rPr sz="1350" spc="-6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25" dirty="0">
                <a:solidFill>
                  <a:srgbClr val="141F3E"/>
                </a:solidFill>
                <a:latin typeface="Trebuchet MS"/>
                <a:cs typeface="Trebuchet MS"/>
              </a:rPr>
              <a:t>Strategien</a:t>
            </a:r>
            <a:r>
              <a:rPr sz="1350" spc="-5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20" dirty="0">
                <a:solidFill>
                  <a:srgbClr val="141F3E"/>
                </a:solidFill>
                <a:latin typeface="Trebuchet MS"/>
                <a:cs typeface="Trebuchet MS"/>
              </a:rPr>
              <a:t>haben</a:t>
            </a:r>
            <a:r>
              <a:rPr sz="1350" spc="-6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20" dirty="0">
                <a:solidFill>
                  <a:srgbClr val="141F3E"/>
                </a:solidFill>
                <a:latin typeface="Trebuchet MS"/>
                <a:cs typeface="Trebuchet MS"/>
              </a:rPr>
              <a:t>Sie</a:t>
            </a:r>
            <a:r>
              <a:rPr sz="1350" spc="-5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20" dirty="0">
                <a:solidFill>
                  <a:srgbClr val="141F3E"/>
                </a:solidFill>
                <a:latin typeface="Trebuchet MS"/>
                <a:cs typeface="Trebuchet MS"/>
              </a:rPr>
              <a:t>angewendet,</a:t>
            </a:r>
            <a:r>
              <a:rPr sz="1350" spc="-5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20" dirty="0">
                <a:solidFill>
                  <a:srgbClr val="141F3E"/>
                </a:solidFill>
                <a:latin typeface="Trebuchet MS"/>
                <a:cs typeface="Trebuchet MS"/>
              </a:rPr>
              <a:t>um</a:t>
            </a:r>
            <a:r>
              <a:rPr sz="1350" spc="-5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25" dirty="0">
                <a:solidFill>
                  <a:srgbClr val="141F3E"/>
                </a:solidFill>
                <a:latin typeface="Trebuchet MS"/>
                <a:cs typeface="Trebuchet MS"/>
              </a:rPr>
              <a:t>die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Glaubwürdigkeit</a:t>
            </a:r>
            <a:r>
              <a:rPr sz="1350" spc="-4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der</a:t>
            </a:r>
            <a:r>
              <a:rPr sz="1350" spc="-4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Inhalte</a:t>
            </a:r>
            <a:r>
              <a:rPr sz="1350" spc="-4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zu</a:t>
            </a:r>
            <a:r>
              <a:rPr sz="1350" spc="-4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überprüfen?</a:t>
            </a:r>
            <a:endParaRPr sz="1350" dirty="0">
              <a:latin typeface="Trebuchet MS"/>
              <a:cs typeface="Trebuchet MS"/>
            </a:endParaRPr>
          </a:p>
          <a:p>
            <a:pPr marL="285750">
              <a:lnSpc>
                <a:spcPct val="100000"/>
              </a:lnSpc>
              <a:spcBef>
                <a:spcPts val="1005"/>
              </a:spcBef>
            </a:pP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Welche</a:t>
            </a:r>
            <a:r>
              <a:rPr sz="1350" spc="-5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Herausforderungen</a:t>
            </a:r>
            <a:r>
              <a:rPr sz="1350" spc="-5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sind</a:t>
            </a:r>
            <a:r>
              <a:rPr sz="1350" spc="-6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Ihnen</a:t>
            </a:r>
            <a:r>
              <a:rPr sz="1350" spc="-6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begegnet?</a:t>
            </a:r>
            <a:endParaRPr sz="1350" dirty="0">
              <a:latin typeface="Trebuchet MS"/>
              <a:cs typeface="Trebuchet MS"/>
            </a:endParaRPr>
          </a:p>
        </p:txBody>
      </p:sp>
      <p:pic>
        <p:nvPicPr>
          <p:cNvPr id="6" name="object 6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5971538" y="2760396"/>
            <a:ext cx="57150" cy="57150"/>
          </a:xfrm>
          <a:prstGeom prst="rect">
            <a:avLst/>
          </a:prstGeom>
        </p:spPr>
      </p:pic>
      <p:pic>
        <p:nvPicPr>
          <p:cNvPr id="7" name="object 7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5971538" y="4159647"/>
            <a:ext cx="57150" cy="57150"/>
          </a:xfrm>
          <a:prstGeom prst="rect">
            <a:avLst/>
          </a:prstGeom>
        </p:spPr>
      </p:pic>
      <p:pic>
        <p:nvPicPr>
          <p:cNvPr id="8" name="object 8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5972175" y="4768608"/>
            <a:ext cx="57150" cy="57140"/>
          </a:xfrm>
          <a:prstGeom prst="rect">
            <a:avLst/>
          </a:prstGeom>
        </p:spPr>
      </p:pic>
      <p:pic>
        <p:nvPicPr>
          <p:cNvPr id="9" name="object 9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1028700" y="1703087"/>
            <a:ext cx="4475810" cy="302831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1430000" cy="6629400"/>
          </a:xfrm>
          <a:custGeom>
            <a:avLst/>
            <a:gdLst/>
            <a:ahLst/>
            <a:cxnLst/>
            <a:rect l="l" t="t" r="r" b="b"/>
            <a:pathLst>
              <a:path w="11430000" h="6629400">
                <a:moveTo>
                  <a:pt x="11430000" y="0"/>
                </a:moveTo>
                <a:lnTo>
                  <a:pt x="0" y="0"/>
                </a:lnTo>
                <a:lnTo>
                  <a:pt x="0" y="6629400"/>
                </a:lnTo>
                <a:lnTo>
                  <a:pt x="11430000" y="6629400"/>
                </a:lnTo>
                <a:lnTo>
                  <a:pt x="11430000" y="0"/>
                </a:lnTo>
                <a:close/>
              </a:path>
            </a:pathLst>
          </a:custGeom>
          <a:solidFill>
            <a:srgbClr val="FAFBFD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3" name="object 3"/>
          <p:cNvGrpSpPr/>
          <p:nvPr/>
        </p:nvGrpSpPr>
        <p:grpSpPr>
          <a:xfrm>
            <a:off x="1028063" y="4434203"/>
            <a:ext cx="10306050" cy="2095500"/>
            <a:chOff x="1028063" y="4434203"/>
            <a:chExt cx="10306050" cy="2095500"/>
          </a:xfrm>
        </p:grpSpPr>
        <p:sp>
          <p:nvSpPr>
            <p:cNvPr id="4" name="object 4">
              <a:hlinkClick r:id="rId2"/>
            </p:cNvPr>
            <p:cNvSpPr/>
            <p:nvPr/>
          </p:nvSpPr>
          <p:spPr>
            <a:xfrm>
              <a:off x="1028064" y="4434203"/>
              <a:ext cx="9372600" cy="1714500"/>
            </a:xfrm>
            <a:custGeom>
              <a:avLst/>
              <a:gdLst/>
              <a:ahLst/>
              <a:cxnLst/>
              <a:rect l="l" t="t" r="r" b="b"/>
              <a:pathLst>
                <a:path w="9372600" h="1714500">
                  <a:moveTo>
                    <a:pt x="9354007" y="0"/>
                  </a:moveTo>
                  <a:lnTo>
                    <a:pt x="18592" y="0"/>
                  </a:lnTo>
                  <a:lnTo>
                    <a:pt x="15849" y="546"/>
                  </a:lnTo>
                  <a:lnTo>
                    <a:pt x="0" y="18592"/>
                  </a:lnTo>
                  <a:lnTo>
                    <a:pt x="0" y="1695907"/>
                  </a:lnTo>
                  <a:lnTo>
                    <a:pt x="18592" y="1714500"/>
                  </a:lnTo>
                  <a:lnTo>
                    <a:pt x="9354007" y="1714500"/>
                  </a:lnTo>
                  <a:lnTo>
                    <a:pt x="9372600" y="1695907"/>
                  </a:lnTo>
                  <a:lnTo>
                    <a:pt x="9372600" y="18592"/>
                  </a:lnTo>
                  <a:lnTo>
                    <a:pt x="9356750" y="546"/>
                  </a:lnTo>
                  <a:lnTo>
                    <a:pt x="9354007" y="0"/>
                  </a:lnTo>
                  <a:close/>
                </a:path>
              </a:pathLst>
            </a:custGeom>
            <a:solidFill>
              <a:srgbClr val="EDEEF0">
                <a:alpha val="5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" name="object 5">
              <a:hlinkClick r:id="rId2"/>
            </p:cNvPr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028063" y="4434204"/>
              <a:ext cx="3448050" cy="1714500"/>
            </a:xfrm>
            <a:prstGeom prst="rect">
              <a:avLst/>
            </a:prstGeom>
          </p:spPr>
        </p:pic>
        <p:pic>
          <p:nvPicPr>
            <p:cNvPr id="6" name="object 6">
              <a:hlinkClick r:id="rId2"/>
            </p:cNvPr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4647565" y="4605655"/>
              <a:ext cx="238122" cy="228598"/>
            </a:xfrm>
            <a:prstGeom prst="rect">
              <a:avLst/>
            </a:prstGeom>
          </p:spPr>
        </p:pic>
        <p:pic>
          <p:nvPicPr>
            <p:cNvPr id="7" name="object 7">
              <a:hlinkClick r:id="rId2"/>
            </p:cNvPr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0038714" y="4662805"/>
              <a:ext cx="107873" cy="107886"/>
            </a:xfrm>
            <a:prstGeom prst="rect">
              <a:avLst/>
            </a:prstGeom>
          </p:spPr>
        </p:pic>
        <p:pic>
          <p:nvPicPr>
            <p:cNvPr id="8" name="object 8">
              <a:hlinkClick r:id="rId6"/>
            </p:cNvPr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9579610" y="6110605"/>
              <a:ext cx="1754501" cy="419099"/>
            </a:xfrm>
            <a:prstGeom prst="rect">
              <a:avLst/>
            </a:prstGeom>
          </p:spPr>
        </p:pic>
        <p:pic>
          <p:nvPicPr>
            <p:cNvPr id="9" name="object 9">
              <a:hlinkClick r:id="rId2"/>
            </p:cNvPr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4933021" y="4651976"/>
              <a:ext cx="781253" cy="108064"/>
            </a:xfrm>
            <a:prstGeom prst="rect">
              <a:avLst/>
            </a:prstGeom>
          </p:spPr>
        </p:pic>
        <p:pic>
          <p:nvPicPr>
            <p:cNvPr id="10" name="object 10">
              <a:hlinkClick r:id="rId2"/>
            </p:cNvPr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5799561" y="4651978"/>
              <a:ext cx="723874" cy="108064"/>
            </a:xfrm>
            <a:prstGeom prst="rect">
              <a:avLst/>
            </a:prstGeom>
          </p:spPr>
        </p:pic>
      </p:grpSp>
      <p:sp>
        <p:nvSpPr>
          <p:cNvPr id="11" name="object 11"/>
          <p:cNvSpPr txBox="1"/>
          <p:nvPr/>
        </p:nvSpPr>
        <p:spPr>
          <a:xfrm>
            <a:off x="4636261" y="4775708"/>
            <a:ext cx="5726939" cy="829017"/>
          </a:xfrm>
          <a:prstGeom prst="rect">
            <a:avLst/>
          </a:prstGeom>
        </p:spPr>
        <p:txBody>
          <a:bodyPr vert="horz" wrap="square" lIns="0" tIns="1155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10"/>
              </a:spcBef>
            </a:pPr>
            <a:r>
              <a:rPr sz="1200" b="1" dirty="0">
                <a:solidFill>
                  <a:srgbClr val="141F3E"/>
                </a:solidFill>
                <a:latin typeface="Tahoma"/>
                <a:cs typeface="Tahoma"/>
                <a:hlinkClick r:id="rId2"/>
              </a:rPr>
              <a:t>Bis</a:t>
            </a:r>
            <a:r>
              <a:rPr sz="1200" b="1" spc="-60" dirty="0">
                <a:solidFill>
                  <a:srgbClr val="141F3E"/>
                </a:solidFill>
                <a:latin typeface="Tahoma"/>
                <a:cs typeface="Tahoma"/>
                <a:hlinkClick r:id="rId2"/>
              </a:rPr>
              <a:t> </a:t>
            </a:r>
            <a:r>
              <a:rPr sz="1200" b="1" dirty="0">
                <a:solidFill>
                  <a:srgbClr val="141F3E"/>
                </a:solidFill>
                <a:latin typeface="Tahoma"/>
                <a:cs typeface="Tahoma"/>
                <a:hlinkClick r:id="rId2"/>
              </a:rPr>
              <a:t>2049</a:t>
            </a:r>
            <a:r>
              <a:rPr sz="1200" b="1" spc="-50" dirty="0">
                <a:solidFill>
                  <a:srgbClr val="141F3E"/>
                </a:solidFill>
                <a:latin typeface="Tahoma"/>
                <a:cs typeface="Tahoma"/>
                <a:hlinkClick r:id="rId2"/>
              </a:rPr>
              <a:t> </a:t>
            </a:r>
            <a:r>
              <a:rPr sz="1200" b="1" dirty="0">
                <a:solidFill>
                  <a:srgbClr val="141F3E"/>
                </a:solidFill>
                <a:latin typeface="Tahoma"/>
                <a:cs typeface="Tahoma"/>
                <a:hlinkClick r:id="rId2"/>
              </a:rPr>
              <a:t>werden</a:t>
            </a:r>
            <a:r>
              <a:rPr sz="1200" b="1" spc="-60" dirty="0">
                <a:solidFill>
                  <a:srgbClr val="141F3E"/>
                </a:solidFill>
                <a:latin typeface="Tahoma"/>
                <a:cs typeface="Tahoma"/>
                <a:hlinkClick r:id="rId2"/>
              </a:rPr>
              <a:t> </a:t>
            </a:r>
            <a:r>
              <a:rPr sz="1200" b="1" spc="-10" dirty="0">
                <a:solidFill>
                  <a:srgbClr val="141F3E"/>
                </a:solidFill>
                <a:latin typeface="Tahoma"/>
                <a:cs typeface="Tahoma"/>
                <a:hlinkClick r:id="rId2"/>
              </a:rPr>
              <a:t>voraussichtlich</a:t>
            </a:r>
            <a:r>
              <a:rPr sz="1200" b="1" spc="-55" dirty="0">
                <a:solidFill>
                  <a:srgbClr val="141F3E"/>
                </a:solidFill>
                <a:latin typeface="Tahoma"/>
                <a:cs typeface="Tahoma"/>
                <a:hlinkClick r:id="rId2"/>
              </a:rPr>
              <a:t> </a:t>
            </a:r>
            <a:r>
              <a:rPr sz="1200" b="1" dirty="0">
                <a:solidFill>
                  <a:srgbClr val="141F3E"/>
                </a:solidFill>
                <a:latin typeface="Tahoma"/>
                <a:cs typeface="Tahoma"/>
                <a:hlinkClick r:id="rId2"/>
              </a:rPr>
              <a:t>mindestens</a:t>
            </a:r>
            <a:r>
              <a:rPr sz="1200" b="1" spc="-55" dirty="0">
                <a:solidFill>
                  <a:srgbClr val="141F3E"/>
                </a:solidFill>
                <a:latin typeface="Tahoma"/>
                <a:cs typeface="Tahoma"/>
                <a:hlinkClick r:id="rId2"/>
              </a:rPr>
              <a:t> </a:t>
            </a:r>
            <a:r>
              <a:rPr sz="1200" b="1" dirty="0">
                <a:solidFill>
                  <a:srgbClr val="141F3E"/>
                </a:solidFill>
                <a:latin typeface="Tahoma"/>
                <a:cs typeface="Tahoma"/>
                <a:hlinkClick r:id="rId2"/>
              </a:rPr>
              <a:t>280</a:t>
            </a:r>
            <a:r>
              <a:rPr sz="1200" b="1" spc="-55" dirty="0">
                <a:solidFill>
                  <a:srgbClr val="141F3E"/>
                </a:solidFill>
                <a:latin typeface="Tahoma"/>
                <a:cs typeface="Tahoma"/>
                <a:hlinkClick r:id="rId2"/>
              </a:rPr>
              <a:t> </a:t>
            </a:r>
            <a:r>
              <a:rPr sz="1200" b="1" dirty="0">
                <a:solidFill>
                  <a:srgbClr val="141F3E"/>
                </a:solidFill>
                <a:latin typeface="Tahoma"/>
                <a:cs typeface="Tahoma"/>
                <a:hlinkClick r:id="rId2"/>
              </a:rPr>
              <a:t>000</a:t>
            </a:r>
            <a:r>
              <a:rPr sz="1200" b="1" spc="-55" dirty="0">
                <a:solidFill>
                  <a:srgbClr val="141F3E"/>
                </a:solidFill>
                <a:latin typeface="Tahoma"/>
                <a:cs typeface="Tahoma"/>
                <a:hlinkClick r:id="rId2"/>
              </a:rPr>
              <a:t> </a:t>
            </a:r>
            <a:r>
              <a:rPr sz="1200" b="1" spc="-10" dirty="0">
                <a:solidFill>
                  <a:srgbClr val="141F3E"/>
                </a:solidFill>
                <a:latin typeface="Tahoma"/>
                <a:cs typeface="Tahoma"/>
                <a:hlinkClick r:id="rId2"/>
              </a:rPr>
              <a:t>zusätzlich</a:t>
            </a:r>
            <a:r>
              <a:rPr lang="de-DE" sz="1200" b="1" spc="-10" dirty="0">
                <a:solidFill>
                  <a:srgbClr val="141F3E"/>
                </a:solidFill>
                <a:latin typeface="Tahoma"/>
                <a:cs typeface="Tahoma"/>
                <a:hlinkClick r:id="rId2"/>
              </a:rPr>
              <a:t> </a:t>
            </a:r>
            <a:r>
              <a:rPr sz="1200" b="1" spc="-10" dirty="0">
                <a:solidFill>
                  <a:srgbClr val="141F3E"/>
                </a:solidFill>
                <a:latin typeface="Tahoma"/>
                <a:cs typeface="Tahoma"/>
                <a:hlinkClick r:id="rId2"/>
              </a:rPr>
              <a:t>…</a:t>
            </a:r>
            <a:endParaRPr sz="1200" dirty="0">
              <a:latin typeface="Tahoma"/>
              <a:cs typeface="Tahoma"/>
            </a:endParaRPr>
          </a:p>
          <a:p>
            <a:pPr marL="12700" marR="5080">
              <a:lnSpc>
                <a:spcPct val="135400"/>
              </a:lnSpc>
              <a:spcBef>
                <a:spcPts val="300"/>
              </a:spcBef>
            </a:pPr>
            <a:r>
              <a:rPr sz="1200" spc="-20" dirty="0">
                <a:solidFill>
                  <a:srgbClr val="141F3E"/>
                </a:solidFill>
                <a:latin typeface="Verdana"/>
                <a:cs typeface="Verdana"/>
              </a:rPr>
              <a:t>Infolge</a:t>
            </a:r>
            <a:r>
              <a:rPr sz="1200" spc="-80" dirty="0">
                <a:solidFill>
                  <a:srgbClr val="141F3E"/>
                </a:solidFill>
                <a:latin typeface="Verdana"/>
                <a:cs typeface="Verdana"/>
              </a:rPr>
              <a:t> </a:t>
            </a:r>
            <a:r>
              <a:rPr sz="1200" spc="-10" dirty="0">
                <a:solidFill>
                  <a:srgbClr val="141F3E"/>
                </a:solidFill>
                <a:latin typeface="Verdana"/>
                <a:cs typeface="Verdana"/>
              </a:rPr>
              <a:t>der</a:t>
            </a:r>
            <a:r>
              <a:rPr sz="1200" spc="-80" dirty="0">
                <a:solidFill>
                  <a:srgbClr val="141F3E"/>
                </a:solidFill>
                <a:latin typeface="Verdana"/>
                <a:cs typeface="Verdana"/>
              </a:rPr>
              <a:t> </a:t>
            </a:r>
            <a:r>
              <a:rPr sz="1200" spc="-25" dirty="0">
                <a:solidFill>
                  <a:srgbClr val="141F3E"/>
                </a:solidFill>
                <a:latin typeface="Verdana"/>
                <a:cs typeface="Verdana"/>
              </a:rPr>
              <a:t>Alterung</a:t>
            </a:r>
            <a:r>
              <a:rPr sz="1200" spc="-70" dirty="0">
                <a:solidFill>
                  <a:srgbClr val="141F3E"/>
                </a:solidFill>
                <a:latin typeface="Verdana"/>
                <a:cs typeface="Verdana"/>
              </a:rPr>
              <a:t> </a:t>
            </a:r>
            <a:r>
              <a:rPr sz="1200" spc="-10" dirty="0">
                <a:solidFill>
                  <a:srgbClr val="141F3E"/>
                </a:solidFill>
                <a:latin typeface="Verdana"/>
                <a:cs typeface="Verdana"/>
              </a:rPr>
              <a:t>der</a:t>
            </a:r>
            <a:r>
              <a:rPr sz="1200" spc="-80" dirty="0">
                <a:solidFill>
                  <a:srgbClr val="141F3E"/>
                </a:solidFill>
                <a:latin typeface="Verdana"/>
                <a:cs typeface="Verdana"/>
              </a:rPr>
              <a:t> </a:t>
            </a:r>
            <a:r>
              <a:rPr sz="1200" spc="-20" dirty="0">
                <a:solidFill>
                  <a:srgbClr val="141F3E"/>
                </a:solidFill>
                <a:latin typeface="Verdana"/>
                <a:cs typeface="Verdana"/>
              </a:rPr>
              <a:t>Gesellschaft</a:t>
            </a:r>
            <a:r>
              <a:rPr sz="1200" spc="-65" dirty="0">
                <a:solidFill>
                  <a:srgbClr val="141F3E"/>
                </a:solidFill>
                <a:latin typeface="Verdana"/>
                <a:cs typeface="Verdana"/>
              </a:rPr>
              <a:t> </a:t>
            </a:r>
            <a:r>
              <a:rPr sz="1200" spc="-20" dirty="0">
                <a:solidFill>
                  <a:srgbClr val="141F3E"/>
                </a:solidFill>
                <a:latin typeface="Verdana"/>
                <a:cs typeface="Verdana"/>
              </a:rPr>
              <a:t>werden</a:t>
            </a:r>
            <a:r>
              <a:rPr sz="1200" spc="-70" dirty="0">
                <a:solidFill>
                  <a:srgbClr val="141F3E"/>
                </a:solidFill>
                <a:latin typeface="Verdana"/>
                <a:cs typeface="Verdana"/>
              </a:rPr>
              <a:t> </a:t>
            </a:r>
            <a:r>
              <a:rPr sz="1200" spc="-10" dirty="0">
                <a:solidFill>
                  <a:srgbClr val="141F3E"/>
                </a:solidFill>
                <a:latin typeface="Verdana"/>
                <a:cs typeface="Verdana"/>
              </a:rPr>
              <a:t>in</a:t>
            </a:r>
            <a:r>
              <a:rPr sz="1200" spc="-70" dirty="0">
                <a:solidFill>
                  <a:srgbClr val="141F3E"/>
                </a:solidFill>
                <a:latin typeface="Verdana"/>
                <a:cs typeface="Verdana"/>
              </a:rPr>
              <a:t> </a:t>
            </a:r>
            <a:r>
              <a:rPr sz="1200" spc="-25" dirty="0">
                <a:solidFill>
                  <a:srgbClr val="141F3E"/>
                </a:solidFill>
                <a:latin typeface="Verdana"/>
                <a:cs typeface="Verdana"/>
              </a:rPr>
              <a:t>Deutschland</a:t>
            </a:r>
            <a:r>
              <a:rPr sz="1200" spc="-65" dirty="0">
                <a:solidFill>
                  <a:srgbClr val="141F3E"/>
                </a:solidFill>
                <a:latin typeface="Verdana"/>
                <a:cs typeface="Verdana"/>
              </a:rPr>
              <a:t> </a:t>
            </a:r>
            <a:r>
              <a:rPr sz="1200" spc="-20" dirty="0">
                <a:solidFill>
                  <a:srgbClr val="141F3E"/>
                </a:solidFill>
                <a:latin typeface="Verdana"/>
                <a:cs typeface="Verdana"/>
              </a:rPr>
              <a:t>bis</a:t>
            </a:r>
            <a:r>
              <a:rPr sz="1200" spc="-75" dirty="0">
                <a:solidFill>
                  <a:srgbClr val="141F3E"/>
                </a:solidFill>
                <a:latin typeface="Verdana"/>
                <a:cs typeface="Verdana"/>
              </a:rPr>
              <a:t> </a:t>
            </a:r>
            <a:r>
              <a:rPr sz="1200" spc="-10" dirty="0">
                <a:solidFill>
                  <a:srgbClr val="141F3E"/>
                </a:solidFill>
                <a:latin typeface="Verdana"/>
                <a:cs typeface="Verdana"/>
              </a:rPr>
              <a:t>zum</a:t>
            </a:r>
            <a:r>
              <a:rPr sz="1200" spc="-70" dirty="0">
                <a:solidFill>
                  <a:srgbClr val="141F3E"/>
                </a:solidFill>
                <a:latin typeface="Verdana"/>
                <a:cs typeface="Verdana"/>
              </a:rPr>
              <a:t> </a:t>
            </a:r>
            <a:r>
              <a:rPr sz="1200" spc="-20" dirty="0">
                <a:solidFill>
                  <a:srgbClr val="141F3E"/>
                </a:solidFill>
                <a:latin typeface="Verdana"/>
                <a:cs typeface="Verdana"/>
              </a:rPr>
              <a:t>Jahr </a:t>
            </a:r>
            <a:r>
              <a:rPr sz="1200" spc="-10" dirty="0">
                <a:solidFill>
                  <a:srgbClr val="141F3E"/>
                </a:solidFill>
                <a:latin typeface="Verdana"/>
                <a:cs typeface="Verdana"/>
              </a:rPr>
              <a:t>2049</a:t>
            </a:r>
            <a:r>
              <a:rPr sz="1200" spc="-60" dirty="0">
                <a:solidFill>
                  <a:srgbClr val="141F3E"/>
                </a:solidFill>
                <a:latin typeface="Verdana"/>
                <a:cs typeface="Verdana"/>
              </a:rPr>
              <a:t> </a:t>
            </a:r>
            <a:r>
              <a:rPr sz="1200" spc="-30" dirty="0">
                <a:solidFill>
                  <a:srgbClr val="141F3E"/>
                </a:solidFill>
                <a:latin typeface="Verdana"/>
                <a:cs typeface="Verdana"/>
              </a:rPr>
              <a:t>voraussichtlich</a:t>
            </a:r>
            <a:r>
              <a:rPr sz="1200" spc="-65" dirty="0">
                <a:solidFill>
                  <a:srgbClr val="141F3E"/>
                </a:solidFill>
                <a:latin typeface="Verdana"/>
                <a:cs typeface="Verdana"/>
              </a:rPr>
              <a:t> </a:t>
            </a:r>
            <a:r>
              <a:rPr sz="1200" spc="-30" dirty="0">
                <a:solidFill>
                  <a:srgbClr val="141F3E"/>
                </a:solidFill>
                <a:latin typeface="Verdana"/>
                <a:cs typeface="Verdana"/>
              </a:rPr>
              <a:t>zwischen</a:t>
            </a:r>
            <a:r>
              <a:rPr sz="1200" spc="-60" dirty="0">
                <a:solidFill>
                  <a:srgbClr val="141F3E"/>
                </a:solidFill>
                <a:latin typeface="Verdana"/>
                <a:cs typeface="Verdana"/>
              </a:rPr>
              <a:t> </a:t>
            </a:r>
            <a:r>
              <a:rPr sz="1200" spc="-10" dirty="0">
                <a:solidFill>
                  <a:srgbClr val="141F3E"/>
                </a:solidFill>
                <a:latin typeface="Verdana"/>
                <a:cs typeface="Verdana"/>
              </a:rPr>
              <a:t>280</a:t>
            </a:r>
            <a:r>
              <a:rPr sz="1200" spc="-60" dirty="0">
                <a:solidFill>
                  <a:srgbClr val="141F3E"/>
                </a:solidFill>
                <a:latin typeface="Verdana"/>
                <a:cs typeface="Verdana"/>
              </a:rPr>
              <a:t> </a:t>
            </a:r>
            <a:r>
              <a:rPr sz="1200" spc="-10" dirty="0">
                <a:solidFill>
                  <a:srgbClr val="141F3E"/>
                </a:solidFill>
                <a:latin typeface="Verdana"/>
                <a:cs typeface="Verdana"/>
              </a:rPr>
              <a:t>000</a:t>
            </a:r>
            <a:r>
              <a:rPr sz="1200" spc="-70" dirty="0">
                <a:solidFill>
                  <a:srgbClr val="141F3E"/>
                </a:solidFill>
                <a:latin typeface="Verdana"/>
                <a:cs typeface="Verdana"/>
              </a:rPr>
              <a:t> </a:t>
            </a:r>
            <a:r>
              <a:rPr sz="1200" spc="-20" dirty="0">
                <a:solidFill>
                  <a:srgbClr val="141F3E"/>
                </a:solidFill>
                <a:latin typeface="Verdana"/>
                <a:cs typeface="Verdana"/>
              </a:rPr>
              <a:t>und</a:t>
            </a:r>
            <a:r>
              <a:rPr sz="1200" spc="-55" dirty="0">
                <a:solidFill>
                  <a:srgbClr val="141F3E"/>
                </a:solidFill>
                <a:latin typeface="Verdana"/>
                <a:cs typeface="Verdana"/>
              </a:rPr>
              <a:t> </a:t>
            </a:r>
            <a:r>
              <a:rPr sz="1200" spc="-10" dirty="0">
                <a:solidFill>
                  <a:srgbClr val="141F3E"/>
                </a:solidFill>
                <a:latin typeface="Verdana"/>
                <a:cs typeface="Verdana"/>
              </a:rPr>
              <a:t>690</a:t>
            </a:r>
            <a:r>
              <a:rPr sz="1200" spc="-55" dirty="0">
                <a:solidFill>
                  <a:srgbClr val="141F3E"/>
                </a:solidFill>
                <a:latin typeface="Verdana"/>
                <a:cs typeface="Verdana"/>
              </a:rPr>
              <a:t> </a:t>
            </a:r>
            <a:r>
              <a:rPr sz="1200" spc="-10" dirty="0">
                <a:solidFill>
                  <a:srgbClr val="141F3E"/>
                </a:solidFill>
                <a:latin typeface="Verdana"/>
                <a:cs typeface="Verdana"/>
              </a:rPr>
              <a:t>000</a:t>
            </a:r>
            <a:r>
              <a:rPr sz="1200" spc="-60" dirty="0">
                <a:solidFill>
                  <a:srgbClr val="141F3E"/>
                </a:solidFill>
                <a:latin typeface="Verdana"/>
                <a:cs typeface="Verdana"/>
              </a:rPr>
              <a:t> </a:t>
            </a:r>
            <a:r>
              <a:rPr sz="1200" spc="-30" dirty="0">
                <a:solidFill>
                  <a:srgbClr val="141F3E"/>
                </a:solidFill>
                <a:latin typeface="Verdana"/>
                <a:cs typeface="Verdana"/>
              </a:rPr>
              <a:t>Pflegekräfte</a:t>
            </a:r>
            <a:r>
              <a:rPr sz="1200" spc="-55" dirty="0">
                <a:solidFill>
                  <a:srgbClr val="141F3E"/>
                </a:solidFill>
                <a:latin typeface="Verdana"/>
                <a:cs typeface="Verdana"/>
              </a:rPr>
              <a:t> </a:t>
            </a:r>
            <a:r>
              <a:rPr sz="1200" spc="-10" dirty="0">
                <a:solidFill>
                  <a:srgbClr val="141F3E"/>
                </a:solidFill>
                <a:latin typeface="Verdana"/>
                <a:cs typeface="Verdana"/>
              </a:rPr>
              <a:t>fehlen</a:t>
            </a:r>
            <a:r>
              <a:rPr lang="de-DE" sz="1200" spc="-10" dirty="0">
                <a:solidFill>
                  <a:srgbClr val="141F3E"/>
                </a:solidFill>
                <a:latin typeface="Verdana"/>
                <a:cs typeface="Verdana"/>
              </a:rPr>
              <a:t> …</a:t>
            </a:r>
            <a:endParaRPr sz="1200" dirty="0">
              <a:latin typeface="Verdana"/>
              <a:cs typeface="Verdana"/>
            </a:endParaRPr>
          </a:p>
        </p:txBody>
      </p:sp>
      <p:sp>
        <p:nvSpPr>
          <p:cNvPr id="12" name="object 12"/>
          <p:cNvSpPr txBox="1">
            <a:spLocks noGrp="1"/>
          </p:cNvSpPr>
          <p:nvPr>
            <p:ph type="title"/>
          </p:nvPr>
        </p:nvSpPr>
        <p:spPr>
          <a:xfrm>
            <a:off x="586994" y="455930"/>
            <a:ext cx="10134726" cy="1075294"/>
          </a:xfrm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444500" marR="5080">
              <a:lnSpc>
                <a:spcPts val="4200"/>
              </a:lnSpc>
              <a:spcBef>
                <a:spcPts val="15"/>
              </a:spcBef>
            </a:pPr>
            <a:r>
              <a:rPr spc="65" dirty="0"/>
              <a:t>Einführung</a:t>
            </a:r>
            <a:r>
              <a:rPr spc="50" dirty="0"/>
              <a:t> </a:t>
            </a:r>
            <a:r>
              <a:rPr spc="55" dirty="0"/>
              <a:t>in</a:t>
            </a:r>
            <a:r>
              <a:rPr spc="65" dirty="0"/>
              <a:t> </a:t>
            </a:r>
            <a:r>
              <a:rPr spc="55" dirty="0"/>
              <a:t>digitale</a:t>
            </a:r>
            <a:r>
              <a:rPr spc="50" dirty="0"/>
              <a:t> </a:t>
            </a:r>
            <a:r>
              <a:rPr spc="75" dirty="0"/>
              <a:t>Daten</a:t>
            </a:r>
            <a:r>
              <a:rPr spc="55" dirty="0"/>
              <a:t> </a:t>
            </a:r>
            <a:r>
              <a:rPr spc="75" dirty="0"/>
              <a:t>und</a:t>
            </a:r>
            <a:r>
              <a:rPr spc="50" dirty="0"/>
              <a:t> </a:t>
            </a:r>
            <a:r>
              <a:rPr spc="45" dirty="0"/>
              <a:t>ihre </a:t>
            </a:r>
            <a:r>
              <a:rPr spc="40" dirty="0"/>
              <a:t>Visualisierung</a:t>
            </a:r>
          </a:p>
        </p:txBody>
      </p:sp>
      <p:sp>
        <p:nvSpPr>
          <p:cNvPr id="13" name="object 13"/>
          <p:cNvSpPr txBox="1"/>
          <p:nvPr/>
        </p:nvSpPr>
        <p:spPr>
          <a:xfrm>
            <a:off x="1019047" y="1840502"/>
            <a:ext cx="8940800" cy="236347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-635">
              <a:lnSpc>
                <a:spcPct val="129299"/>
              </a:lnSpc>
              <a:spcBef>
                <a:spcPts val="100"/>
              </a:spcBef>
            </a:pPr>
            <a:r>
              <a:rPr sz="1350" spc="-25" dirty="0">
                <a:solidFill>
                  <a:srgbClr val="141F3E"/>
                </a:solidFill>
                <a:latin typeface="Trebuchet MS"/>
                <a:cs typeface="Trebuchet MS"/>
              </a:rPr>
              <a:t>Digitale</a:t>
            </a:r>
            <a:r>
              <a:rPr sz="1350" spc="-5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20" dirty="0">
                <a:solidFill>
                  <a:srgbClr val="141F3E"/>
                </a:solidFill>
                <a:latin typeface="Trebuchet MS"/>
                <a:cs typeface="Trebuchet MS"/>
              </a:rPr>
              <a:t>Daten</a:t>
            </a:r>
            <a:r>
              <a:rPr sz="1350" spc="-5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25" dirty="0">
                <a:solidFill>
                  <a:srgbClr val="141F3E"/>
                </a:solidFill>
                <a:latin typeface="Trebuchet MS"/>
                <a:cs typeface="Trebuchet MS"/>
              </a:rPr>
              <a:t>umfassen</a:t>
            </a:r>
            <a:r>
              <a:rPr sz="1350" spc="-5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20" dirty="0">
                <a:solidFill>
                  <a:srgbClr val="141F3E"/>
                </a:solidFill>
                <a:latin typeface="Trebuchet MS"/>
                <a:cs typeface="Trebuchet MS"/>
              </a:rPr>
              <a:t>alle</a:t>
            </a:r>
            <a:r>
              <a:rPr sz="1350" spc="-6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25" dirty="0">
                <a:solidFill>
                  <a:srgbClr val="141F3E"/>
                </a:solidFill>
                <a:latin typeface="Trebuchet MS"/>
                <a:cs typeface="Trebuchet MS"/>
              </a:rPr>
              <a:t>Informationen,</a:t>
            </a:r>
            <a:r>
              <a:rPr sz="1350" spc="-5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20" dirty="0">
                <a:solidFill>
                  <a:srgbClr val="141F3E"/>
                </a:solidFill>
                <a:latin typeface="Trebuchet MS"/>
                <a:cs typeface="Trebuchet MS"/>
              </a:rPr>
              <a:t>die</a:t>
            </a:r>
            <a:r>
              <a:rPr sz="1350" spc="-6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20" dirty="0">
                <a:solidFill>
                  <a:srgbClr val="141F3E"/>
                </a:solidFill>
                <a:latin typeface="Trebuchet MS"/>
                <a:cs typeface="Trebuchet MS"/>
              </a:rPr>
              <a:t>in</a:t>
            </a:r>
            <a:r>
              <a:rPr sz="1350" spc="-4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25" dirty="0">
                <a:solidFill>
                  <a:srgbClr val="141F3E"/>
                </a:solidFill>
                <a:latin typeface="Trebuchet MS"/>
                <a:cs typeface="Trebuchet MS"/>
              </a:rPr>
              <a:t>Zahlen,</a:t>
            </a:r>
            <a:r>
              <a:rPr sz="1350" spc="-5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25" dirty="0">
                <a:solidFill>
                  <a:srgbClr val="141F3E"/>
                </a:solidFill>
                <a:latin typeface="Trebuchet MS"/>
                <a:cs typeface="Trebuchet MS"/>
              </a:rPr>
              <a:t>Texten,</a:t>
            </a:r>
            <a:r>
              <a:rPr sz="1350" spc="-5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20" dirty="0">
                <a:solidFill>
                  <a:srgbClr val="141F3E"/>
                </a:solidFill>
                <a:latin typeface="Trebuchet MS"/>
                <a:cs typeface="Trebuchet MS"/>
              </a:rPr>
              <a:t>Bildern</a:t>
            </a:r>
            <a:r>
              <a:rPr sz="1350" spc="-6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20" dirty="0">
                <a:solidFill>
                  <a:srgbClr val="141F3E"/>
                </a:solidFill>
                <a:latin typeface="Trebuchet MS"/>
                <a:cs typeface="Trebuchet MS"/>
              </a:rPr>
              <a:t>oder</a:t>
            </a:r>
            <a:r>
              <a:rPr sz="1350" spc="-5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25" dirty="0">
                <a:solidFill>
                  <a:srgbClr val="141F3E"/>
                </a:solidFill>
                <a:latin typeface="Trebuchet MS"/>
                <a:cs typeface="Trebuchet MS"/>
              </a:rPr>
              <a:t>Videos</a:t>
            </a:r>
            <a:r>
              <a:rPr sz="1350" spc="-5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25" dirty="0">
                <a:solidFill>
                  <a:srgbClr val="141F3E"/>
                </a:solidFill>
                <a:latin typeface="Trebuchet MS"/>
                <a:cs typeface="Trebuchet MS"/>
              </a:rPr>
              <a:t>festgehalten</a:t>
            </a:r>
            <a:r>
              <a:rPr sz="1350" spc="-6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20" dirty="0">
                <a:solidFill>
                  <a:srgbClr val="141F3E"/>
                </a:solidFill>
                <a:latin typeface="Trebuchet MS"/>
                <a:cs typeface="Trebuchet MS"/>
              </a:rPr>
              <a:t>werden</a:t>
            </a:r>
            <a:r>
              <a:rPr sz="1350" spc="-4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und</a:t>
            </a:r>
            <a:r>
              <a:rPr sz="1350" spc="-5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digital verarbeitet</a:t>
            </a:r>
            <a:r>
              <a:rPr sz="1350" spc="-7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werden</a:t>
            </a:r>
            <a:r>
              <a:rPr sz="1350" spc="-7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können.</a:t>
            </a:r>
            <a:r>
              <a:rPr sz="1350" spc="-7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Für</a:t>
            </a:r>
            <a:r>
              <a:rPr sz="1350" spc="-7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den</a:t>
            </a:r>
            <a:r>
              <a:rPr sz="1350" spc="-7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Pflegenotstand</a:t>
            </a:r>
            <a:r>
              <a:rPr sz="1350" spc="-6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könnten</a:t>
            </a:r>
            <a:r>
              <a:rPr sz="1350" spc="-7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das</a:t>
            </a:r>
            <a:r>
              <a:rPr sz="1350" spc="-7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z.</a:t>
            </a:r>
            <a:r>
              <a:rPr lang="de-DE" sz="1350" spc="-70" dirty="0">
                <a:solidFill>
                  <a:srgbClr val="141F3E"/>
                </a:solidFill>
                <a:latin typeface="Trebuchet MS"/>
                <a:cs typeface="Trebuchet MS"/>
              </a:rPr>
              <a:t> 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B.</a:t>
            </a:r>
            <a:r>
              <a:rPr sz="1350" spc="-7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folgende</a:t>
            </a:r>
            <a:r>
              <a:rPr sz="1350" spc="-6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Daten</a:t>
            </a:r>
            <a:r>
              <a:rPr sz="1350" spc="-6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sein:</a:t>
            </a:r>
            <a:endParaRPr sz="1350" dirty="0">
              <a:latin typeface="Trebuchet MS"/>
              <a:cs typeface="Trebuchet MS"/>
            </a:endParaRPr>
          </a:p>
          <a:p>
            <a:pPr marL="287020" marR="5853430">
              <a:lnSpc>
                <a:spcPct val="163200"/>
              </a:lnSpc>
              <a:spcBef>
                <a:spcPts val="1025"/>
              </a:spcBef>
            </a:pP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Anzahl</a:t>
            </a:r>
            <a:r>
              <a:rPr sz="1350" spc="-4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offener</a:t>
            </a:r>
            <a:r>
              <a:rPr sz="1350" spc="-4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Stellen</a:t>
            </a:r>
            <a:r>
              <a:rPr sz="1350" spc="-3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in</a:t>
            </a:r>
            <a:r>
              <a:rPr sz="1350" spc="-3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der</a:t>
            </a:r>
            <a:r>
              <a:rPr sz="1350" spc="-4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Pflege </a:t>
            </a:r>
            <a:r>
              <a:rPr sz="1350" spc="-20" dirty="0">
                <a:solidFill>
                  <a:srgbClr val="141F3E"/>
                </a:solidFill>
                <a:latin typeface="Trebuchet MS"/>
                <a:cs typeface="Trebuchet MS"/>
              </a:rPr>
              <a:t>Altersstruktur</a:t>
            </a:r>
            <a:r>
              <a:rPr sz="1350" spc="-2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der</a:t>
            </a:r>
            <a:r>
              <a:rPr sz="1350" spc="-2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Pflegfachpersonen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Verweildauer</a:t>
            </a:r>
            <a:r>
              <a:rPr sz="1350" spc="-4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in</a:t>
            </a:r>
            <a:r>
              <a:rPr sz="1350" spc="-3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Pflegeberufen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Versorgungsquoten</a:t>
            </a:r>
            <a:r>
              <a:rPr sz="1350" spc="-6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pro</a:t>
            </a:r>
            <a:r>
              <a:rPr sz="1350" spc="-6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Region</a:t>
            </a:r>
            <a:endParaRPr sz="1350" dirty="0">
              <a:latin typeface="Trebuchet MS"/>
              <a:cs typeface="Trebuchet MS"/>
            </a:endParaRPr>
          </a:p>
          <a:p>
            <a:pPr marL="287020">
              <a:lnSpc>
                <a:spcPct val="100000"/>
              </a:lnSpc>
              <a:spcBef>
                <a:spcPts val="994"/>
              </a:spcBef>
            </a:pPr>
            <a:r>
              <a:rPr sz="1350" spc="-20" dirty="0">
                <a:solidFill>
                  <a:srgbClr val="141F3E"/>
                </a:solidFill>
                <a:latin typeface="Trebuchet MS"/>
                <a:cs typeface="Trebuchet MS"/>
              </a:rPr>
              <a:t>Wie</a:t>
            </a:r>
            <a:r>
              <a:rPr sz="1350" spc="-7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30" dirty="0">
                <a:solidFill>
                  <a:srgbClr val="141F3E"/>
                </a:solidFill>
                <a:latin typeface="Trebuchet MS"/>
                <a:cs typeface="Trebuchet MS"/>
              </a:rPr>
              <a:t>werden</a:t>
            </a:r>
            <a:r>
              <a:rPr sz="1350" spc="-7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25" dirty="0">
                <a:solidFill>
                  <a:srgbClr val="141F3E"/>
                </a:solidFill>
                <a:latin typeface="Trebuchet MS"/>
                <a:cs typeface="Trebuchet MS"/>
              </a:rPr>
              <a:t>Daten</a:t>
            </a:r>
            <a:r>
              <a:rPr sz="1350" spc="-7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gesammelt?</a:t>
            </a:r>
            <a:endParaRPr sz="1350" dirty="0">
              <a:latin typeface="Trebuchet MS"/>
              <a:cs typeface="Trebuchet MS"/>
            </a:endParaRPr>
          </a:p>
        </p:txBody>
      </p:sp>
      <p:sp>
        <p:nvSpPr>
          <p:cNvPr id="14" name="object 14"/>
          <p:cNvSpPr/>
          <p:nvPr/>
        </p:nvSpPr>
        <p:spPr>
          <a:xfrm>
            <a:off x="1066805" y="2741234"/>
            <a:ext cx="57150" cy="57150"/>
          </a:xfrm>
          <a:custGeom>
            <a:avLst/>
            <a:gdLst/>
            <a:ahLst/>
            <a:cxnLst/>
            <a:rect l="l" t="t" r="r" b="b"/>
            <a:pathLst>
              <a:path w="57150" h="57150">
                <a:moveTo>
                  <a:pt x="32359" y="0"/>
                </a:moveTo>
                <a:lnTo>
                  <a:pt x="24777" y="0"/>
                </a:lnTo>
                <a:lnTo>
                  <a:pt x="21132" y="723"/>
                </a:lnTo>
                <a:lnTo>
                  <a:pt x="0" y="24790"/>
                </a:lnTo>
                <a:lnTo>
                  <a:pt x="0" y="32359"/>
                </a:lnTo>
                <a:lnTo>
                  <a:pt x="24777" y="57150"/>
                </a:lnTo>
                <a:lnTo>
                  <a:pt x="32359" y="57150"/>
                </a:lnTo>
                <a:lnTo>
                  <a:pt x="57150" y="32359"/>
                </a:lnTo>
                <a:lnTo>
                  <a:pt x="57150" y="24790"/>
                </a:lnTo>
                <a:lnTo>
                  <a:pt x="36004" y="723"/>
                </a:lnTo>
                <a:lnTo>
                  <a:pt x="32359" y="0"/>
                </a:lnTo>
                <a:close/>
              </a:path>
            </a:pathLst>
          </a:custGeom>
          <a:solidFill>
            <a:srgbClr val="141F3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1066805" y="3084134"/>
            <a:ext cx="57150" cy="57150"/>
          </a:xfrm>
          <a:custGeom>
            <a:avLst/>
            <a:gdLst/>
            <a:ahLst/>
            <a:cxnLst/>
            <a:rect l="l" t="t" r="r" b="b"/>
            <a:pathLst>
              <a:path w="57150" h="57150">
                <a:moveTo>
                  <a:pt x="32359" y="0"/>
                </a:moveTo>
                <a:lnTo>
                  <a:pt x="24777" y="0"/>
                </a:lnTo>
                <a:lnTo>
                  <a:pt x="21132" y="723"/>
                </a:lnTo>
                <a:lnTo>
                  <a:pt x="0" y="24790"/>
                </a:lnTo>
                <a:lnTo>
                  <a:pt x="0" y="32359"/>
                </a:lnTo>
                <a:lnTo>
                  <a:pt x="24777" y="57150"/>
                </a:lnTo>
                <a:lnTo>
                  <a:pt x="32359" y="57150"/>
                </a:lnTo>
                <a:lnTo>
                  <a:pt x="57150" y="32359"/>
                </a:lnTo>
                <a:lnTo>
                  <a:pt x="57150" y="24790"/>
                </a:lnTo>
                <a:lnTo>
                  <a:pt x="36004" y="723"/>
                </a:lnTo>
                <a:lnTo>
                  <a:pt x="32359" y="0"/>
                </a:lnTo>
                <a:close/>
              </a:path>
            </a:pathLst>
          </a:custGeom>
          <a:solidFill>
            <a:srgbClr val="141F3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1066805" y="3417509"/>
            <a:ext cx="57150" cy="57150"/>
          </a:xfrm>
          <a:custGeom>
            <a:avLst/>
            <a:gdLst/>
            <a:ahLst/>
            <a:cxnLst/>
            <a:rect l="l" t="t" r="r" b="b"/>
            <a:pathLst>
              <a:path w="57150" h="57150">
                <a:moveTo>
                  <a:pt x="32359" y="0"/>
                </a:moveTo>
                <a:lnTo>
                  <a:pt x="24777" y="0"/>
                </a:lnTo>
                <a:lnTo>
                  <a:pt x="21132" y="723"/>
                </a:lnTo>
                <a:lnTo>
                  <a:pt x="0" y="24790"/>
                </a:lnTo>
                <a:lnTo>
                  <a:pt x="0" y="32359"/>
                </a:lnTo>
                <a:lnTo>
                  <a:pt x="24777" y="57150"/>
                </a:lnTo>
                <a:lnTo>
                  <a:pt x="32359" y="57150"/>
                </a:lnTo>
                <a:lnTo>
                  <a:pt x="57150" y="32359"/>
                </a:lnTo>
                <a:lnTo>
                  <a:pt x="57150" y="24790"/>
                </a:lnTo>
                <a:lnTo>
                  <a:pt x="36004" y="723"/>
                </a:lnTo>
                <a:lnTo>
                  <a:pt x="32359" y="0"/>
                </a:lnTo>
                <a:close/>
              </a:path>
            </a:pathLst>
          </a:custGeom>
          <a:solidFill>
            <a:srgbClr val="141F3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1066805" y="3750884"/>
            <a:ext cx="57150" cy="57150"/>
          </a:xfrm>
          <a:custGeom>
            <a:avLst/>
            <a:gdLst/>
            <a:ahLst/>
            <a:cxnLst/>
            <a:rect l="l" t="t" r="r" b="b"/>
            <a:pathLst>
              <a:path w="57150" h="57150">
                <a:moveTo>
                  <a:pt x="32359" y="0"/>
                </a:moveTo>
                <a:lnTo>
                  <a:pt x="24777" y="0"/>
                </a:lnTo>
                <a:lnTo>
                  <a:pt x="21132" y="723"/>
                </a:lnTo>
                <a:lnTo>
                  <a:pt x="0" y="24790"/>
                </a:lnTo>
                <a:lnTo>
                  <a:pt x="0" y="32359"/>
                </a:lnTo>
                <a:lnTo>
                  <a:pt x="24777" y="57150"/>
                </a:lnTo>
                <a:lnTo>
                  <a:pt x="32359" y="57150"/>
                </a:lnTo>
                <a:lnTo>
                  <a:pt x="57150" y="32359"/>
                </a:lnTo>
                <a:lnTo>
                  <a:pt x="57150" y="24790"/>
                </a:lnTo>
                <a:lnTo>
                  <a:pt x="36004" y="723"/>
                </a:lnTo>
                <a:lnTo>
                  <a:pt x="32359" y="0"/>
                </a:lnTo>
                <a:close/>
              </a:path>
            </a:pathLst>
          </a:custGeom>
          <a:solidFill>
            <a:srgbClr val="141F3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1066805" y="4081826"/>
            <a:ext cx="57150" cy="57150"/>
          </a:xfrm>
          <a:custGeom>
            <a:avLst/>
            <a:gdLst/>
            <a:ahLst/>
            <a:cxnLst/>
            <a:rect l="l" t="t" r="r" b="b"/>
            <a:pathLst>
              <a:path w="57150" h="57150">
                <a:moveTo>
                  <a:pt x="32359" y="0"/>
                </a:moveTo>
                <a:lnTo>
                  <a:pt x="24777" y="0"/>
                </a:lnTo>
                <a:lnTo>
                  <a:pt x="21132" y="723"/>
                </a:lnTo>
                <a:lnTo>
                  <a:pt x="0" y="24790"/>
                </a:lnTo>
                <a:lnTo>
                  <a:pt x="0" y="32359"/>
                </a:lnTo>
                <a:lnTo>
                  <a:pt x="24777" y="57150"/>
                </a:lnTo>
                <a:lnTo>
                  <a:pt x="32359" y="57150"/>
                </a:lnTo>
                <a:lnTo>
                  <a:pt x="57150" y="32359"/>
                </a:lnTo>
                <a:lnTo>
                  <a:pt x="57150" y="24790"/>
                </a:lnTo>
                <a:lnTo>
                  <a:pt x="36004" y="723"/>
                </a:lnTo>
                <a:lnTo>
                  <a:pt x="32359" y="0"/>
                </a:lnTo>
                <a:close/>
              </a:path>
            </a:pathLst>
          </a:custGeom>
          <a:solidFill>
            <a:srgbClr val="141F3E"/>
          </a:solid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-37344"/>
            <a:ext cx="11430000" cy="9734550"/>
          </a:xfrm>
          <a:custGeom>
            <a:avLst/>
            <a:gdLst/>
            <a:ahLst/>
            <a:cxnLst/>
            <a:rect l="l" t="t" r="r" b="b"/>
            <a:pathLst>
              <a:path w="11430000" h="9734550">
                <a:moveTo>
                  <a:pt x="11430000" y="0"/>
                </a:moveTo>
                <a:lnTo>
                  <a:pt x="0" y="0"/>
                </a:lnTo>
                <a:lnTo>
                  <a:pt x="0" y="9734550"/>
                </a:lnTo>
                <a:lnTo>
                  <a:pt x="11430000" y="9734550"/>
                </a:lnTo>
                <a:lnTo>
                  <a:pt x="11430000" y="0"/>
                </a:lnTo>
                <a:close/>
              </a:path>
            </a:pathLst>
          </a:custGeom>
          <a:solidFill>
            <a:srgbClr val="FAFBFD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028700" y="1713865"/>
            <a:ext cx="2960992" cy="1824354"/>
          </a:xfrm>
          <a:prstGeom prst="rect">
            <a:avLst/>
          </a:prstGeom>
        </p:spPr>
      </p:pic>
      <p:pic>
        <p:nvPicPr>
          <p:cNvPr id="4" name="object 4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4238625" y="1713865"/>
            <a:ext cx="2960992" cy="1824354"/>
          </a:xfrm>
          <a:prstGeom prst="rect">
            <a:avLst/>
          </a:prstGeom>
        </p:spPr>
      </p:pic>
      <p:pic>
        <p:nvPicPr>
          <p:cNvPr id="5" name="object 5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7448550" y="1713865"/>
            <a:ext cx="2960979" cy="1824354"/>
          </a:xfrm>
          <a:prstGeom prst="rect">
            <a:avLst/>
          </a:prstGeom>
        </p:spPr>
      </p:pic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1019810" y="462026"/>
            <a:ext cx="6533515" cy="4368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700" spc="65" dirty="0"/>
              <a:t>Datensammlung</a:t>
            </a:r>
            <a:r>
              <a:rPr sz="2700" spc="25" dirty="0"/>
              <a:t> </a:t>
            </a:r>
            <a:r>
              <a:rPr sz="2700" spc="60" dirty="0"/>
              <a:t>und</a:t>
            </a:r>
            <a:r>
              <a:rPr sz="2700" spc="45" dirty="0"/>
              <a:t> </a:t>
            </a:r>
            <a:r>
              <a:rPr sz="2700" spc="50" dirty="0"/>
              <a:t>ihre</a:t>
            </a:r>
            <a:r>
              <a:rPr sz="2700" spc="55" dirty="0"/>
              <a:t> </a:t>
            </a:r>
            <a:r>
              <a:rPr sz="2700" spc="-10" dirty="0"/>
              <a:t>Visualisierung</a:t>
            </a:r>
            <a:endParaRPr sz="2700"/>
          </a:p>
        </p:txBody>
      </p:sp>
      <p:sp>
        <p:nvSpPr>
          <p:cNvPr id="7" name="object 7"/>
          <p:cNvSpPr txBox="1"/>
          <p:nvPr/>
        </p:nvSpPr>
        <p:spPr>
          <a:xfrm>
            <a:off x="1019810" y="1253745"/>
            <a:ext cx="6828790" cy="22057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Nutzen</a:t>
            </a:r>
            <a:r>
              <a:rPr sz="1350" spc="-8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Sie</a:t>
            </a:r>
            <a:r>
              <a:rPr sz="1350" spc="-7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die</a:t>
            </a:r>
            <a:r>
              <a:rPr sz="1350" spc="-7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Daten,</a:t>
            </a:r>
            <a:r>
              <a:rPr sz="1350" spc="-7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um</a:t>
            </a:r>
            <a:r>
              <a:rPr sz="1350" spc="-7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das</a:t>
            </a:r>
            <a:r>
              <a:rPr sz="1350" spc="-10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Thema</a:t>
            </a:r>
            <a:r>
              <a:rPr sz="1350" spc="-7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lang="de-DE" sz="1300" dirty="0">
                <a:latin typeface="Trebuchet MS"/>
                <a:cs typeface="Trebuchet MS"/>
              </a:rPr>
              <a:t>„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Pflegenotstand</a:t>
            </a:r>
            <a:r>
              <a:rPr lang="de-DE" sz="1300" dirty="0">
                <a:latin typeface="Trebuchet MS"/>
                <a:cs typeface="Trebuchet MS"/>
              </a:rPr>
              <a:t>“</a:t>
            </a:r>
            <a:r>
              <a:rPr sz="1350" spc="-7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zu</a:t>
            </a:r>
            <a:r>
              <a:rPr sz="1350" spc="-7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visualisieren.</a:t>
            </a:r>
            <a:endParaRPr sz="1350" dirty="0">
              <a:latin typeface="Trebuchet MS"/>
              <a:cs typeface="Trebuchet MS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1019810" y="3605953"/>
            <a:ext cx="2681605" cy="1026160"/>
          </a:xfrm>
          <a:prstGeom prst="rect">
            <a:avLst/>
          </a:prstGeom>
        </p:spPr>
        <p:txBody>
          <a:bodyPr vert="horz" wrap="square" lIns="0" tIns="15938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5"/>
              </a:spcBef>
            </a:pPr>
            <a:r>
              <a:rPr sz="1650" spc="60" dirty="0">
                <a:solidFill>
                  <a:srgbClr val="141F3E"/>
                </a:solidFill>
                <a:latin typeface="Palatino Linotype"/>
                <a:cs typeface="Palatino Linotype"/>
              </a:rPr>
              <a:t>Datensammlung</a:t>
            </a:r>
            <a:endParaRPr sz="1650">
              <a:latin typeface="Palatino Linotype"/>
              <a:cs typeface="Palatino Linotype"/>
            </a:endParaRPr>
          </a:p>
          <a:p>
            <a:pPr marL="12700" marR="5080" indent="-635">
              <a:lnSpc>
                <a:spcPct val="134100"/>
              </a:lnSpc>
              <a:spcBef>
                <a:spcPts val="400"/>
              </a:spcBef>
            </a:pP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Anzahl</a:t>
            </a:r>
            <a:r>
              <a:rPr sz="1350" spc="-5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der</a:t>
            </a:r>
            <a:r>
              <a:rPr sz="1350" spc="-5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Pflegefachpersonen</a:t>
            </a:r>
            <a:r>
              <a:rPr sz="1350" spc="-5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25" dirty="0">
                <a:solidFill>
                  <a:srgbClr val="141F3E"/>
                </a:solidFill>
                <a:latin typeface="Trebuchet MS"/>
                <a:cs typeface="Trebuchet MS"/>
              </a:rPr>
              <a:t>pro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Region</a:t>
            </a:r>
            <a:endParaRPr sz="1350">
              <a:latin typeface="Trebuchet MS"/>
              <a:cs typeface="Trebuchet MS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1019981" y="4780242"/>
            <a:ext cx="749935" cy="2311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Region</a:t>
            </a:r>
            <a:r>
              <a:rPr sz="1350" spc="-6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25" dirty="0">
                <a:solidFill>
                  <a:srgbClr val="141F3E"/>
                </a:solidFill>
                <a:latin typeface="Trebuchet MS"/>
                <a:cs typeface="Trebuchet MS"/>
              </a:rPr>
              <a:t>A:</a:t>
            </a:r>
            <a:endParaRPr sz="1350">
              <a:latin typeface="Trebuchet MS"/>
              <a:cs typeface="Trebuchet MS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1019981" y="5081994"/>
            <a:ext cx="2693035" cy="5772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34100"/>
              </a:lnSpc>
              <a:spcBef>
                <a:spcPts val="100"/>
              </a:spcBef>
            </a:pP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1.000</a:t>
            </a:r>
            <a:r>
              <a:rPr sz="1350" spc="-4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Pflegefachpersonen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/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10.000 </a:t>
            </a:r>
            <a:r>
              <a:rPr lang="de-DE" sz="1350" spc="-10" dirty="0">
                <a:solidFill>
                  <a:srgbClr val="141F3E"/>
                </a:solidFill>
                <a:latin typeface="Trebuchet MS"/>
                <a:cs typeface="Trebuchet MS"/>
              </a:rPr>
              <a:t>Patientinnen/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Patienten</a:t>
            </a:r>
            <a:endParaRPr sz="1350" dirty="0">
              <a:latin typeface="Trebuchet MS"/>
              <a:cs typeface="Trebuchet MS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1019981" y="5808256"/>
            <a:ext cx="741045" cy="2311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Region</a:t>
            </a:r>
            <a:r>
              <a:rPr sz="1350" spc="-5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25" dirty="0">
                <a:solidFill>
                  <a:srgbClr val="141F3E"/>
                </a:solidFill>
                <a:latin typeface="Trebuchet MS"/>
                <a:cs typeface="Trebuchet MS"/>
              </a:rPr>
              <a:t>B:</a:t>
            </a:r>
            <a:endParaRPr sz="1350">
              <a:latin typeface="Trebuchet MS"/>
              <a:cs typeface="Trebuchet MS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1019981" y="6110008"/>
            <a:ext cx="1963420" cy="5772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34100"/>
              </a:lnSpc>
              <a:spcBef>
                <a:spcPts val="100"/>
              </a:spcBef>
            </a:pPr>
            <a:r>
              <a:rPr sz="1350" spc="-20" dirty="0">
                <a:solidFill>
                  <a:srgbClr val="141F3E"/>
                </a:solidFill>
                <a:latin typeface="Trebuchet MS"/>
                <a:cs typeface="Trebuchet MS"/>
              </a:rPr>
              <a:t>800</a:t>
            </a:r>
            <a:r>
              <a:rPr sz="1350" spc="-10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Pflegekräfte/12.000 </a:t>
            </a:r>
            <a:r>
              <a:rPr lang="de-DE" sz="1350" spc="-10" dirty="0">
                <a:solidFill>
                  <a:srgbClr val="141F3E"/>
                </a:solidFill>
                <a:latin typeface="Trebuchet MS"/>
                <a:cs typeface="Trebuchet MS"/>
              </a:rPr>
              <a:t>Patientinnen/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Patienten</a:t>
            </a:r>
            <a:endParaRPr sz="1350" dirty="0">
              <a:latin typeface="Trebuchet MS"/>
              <a:cs typeface="Trebuchet MS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1019981" y="6836270"/>
            <a:ext cx="2002155" cy="87820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Region</a:t>
            </a:r>
            <a:r>
              <a:rPr sz="1350" spc="-6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25" dirty="0">
                <a:solidFill>
                  <a:srgbClr val="141F3E"/>
                </a:solidFill>
                <a:latin typeface="Trebuchet MS"/>
                <a:cs typeface="Trebuchet MS"/>
              </a:rPr>
              <a:t>C:</a:t>
            </a:r>
            <a:endParaRPr sz="1350" dirty="0">
              <a:latin typeface="Trebuchet MS"/>
              <a:cs typeface="Trebuchet MS"/>
            </a:endParaRPr>
          </a:p>
          <a:p>
            <a:pPr marL="12700" marR="5080" indent="-635">
              <a:lnSpc>
                <a:spcPct val="134100"/>
              </a:lnSpc>
              <a:spcBef>
                <a:spcPts val="745"/>
              </a:spcBef>
            </a:pPr>
            <a:r>
              <a:rPr sz="1350" spc="-25" dirty="0">
                <a:solidFill>
                  <a:srgbClr val="141F3E"/>
                </a:solidFill>
                <a:latin typeface="Trebuchet MS"/>
                <a:cs typeface="Trebuchet MS"/>
              </a:rPr>
              <a:t>1.200</a:t>
            </a:r>
            <a:r>
              <a:rPr sz="1350" spc="-7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25" dirty="0">
                <a:solidFill>
                  <a:srgbClr val="141F3E"/>
                </a:solidFill>
                <a:latin typeface="Trebuchet MS"/>
                <a:cs typeface="Trebuchet MS"/>
              </a:rPr>
              <a:t>Pflegekräfte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/</a:t>
            </a:r>
            <a:r>
              <a:rPr sz="1350" spc="-20" dirty="0">
                <a:solidFill>
                  <a:srgbClr val="141F3E"/>
                </a:solidFill>
                <a:latin typeface="Trebuchet MS"/>
                <a:cs typeface="Trebuchet MS"/>
              </a:rPr>
              <a:t>9.000 </a:t>
            </a:r>
            <a:r>
              <a:rPr lang="de-DE" sz="1350" spc="-10" dirty="0">
                <a:solidFill>
                  <a:srgbClr val="141F3E"/>
                </a:solidFill>
                <a:latin typeface="Trebuchet MS"/>
                <a:cs typeface="Trebuchet MS"/>
              </a:rPr>
              <a:t>Patientinnen/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Patienten</a:t>
            </a:r>
            <a:endParaRPr sz="1350" dirty="0">
              <a:latin typeface="Trebuchet MS"/>
              <a:cs typeface="Trebuchet MS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4226304" y="3605953"/>
            <a:ext cx="3012695" cy="2243455"/>
          </a:xfrm>
          <a:prstGeom prst="rect">
            <a:avLst/>
          </a:prstGeom>
        </p:spPr>
        <p:txBody>
          <a:bodyPr vert="horz" wrap="square" lIns="0" tIns="15938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5"/>
              </a:spcBef>
            </a:pPr>
            <a:r>
              <a:rPr sz="1650" spc="50" dirty="0">
                <a:solidFill>
                  <a:srgbClr val="141F3E"/>
                </a:solidFill>
                <a:latin typeface="Palatino Linotype"/>
                <a:cs typeface="Palatino Linotype"/>
              </a:rPr>
              <a:t>Visualisierung</a:t>
            </a:r>
            <a:endParaRPr sz="1650" dirty="0">
              <a:latin typeface="Palatino Linotype"/>
              <a:cs typeface="Palatino Linotype"/>
            </a:endParaRPr>
          </a:p>
          <a:p>
            <a:pPr marL="286385" marR="69850">
              <a:lnSpc>
                <a:spcPct val="134100"/>
              </a:lnSpc>
              <a:spcBef>
                <a:spcPts val="400"/>
              </a:spcBef>
            </a:pPr>
            <a:r>
              <a:rPr sz="1350" spc="-20" dirty="0">
                <a:solidFill>
                  <a:srgbClr val="141F3E"/>
                </a:solidFill>
                <a:latin typeface="Trebuchet MS"/>
                <a:cs typeface="Trebuchet MS"/>
              </a:rPr>
              <a:t>Übertragen</a:t>
            </a:r>
            <a:r>
              <a:rPr sz="1350" spc="-7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20" dirty="0">
                <a:solidFill>
                  <a:srgbClr val="141F3E"/>
                </a:solidFill>
                <a:latin typeface="Trebuchet MS"/>
                <a:cs typeface="Trebuchet MS"/>
              </a:rPr>
              <a:t>Sie</a:t>
            </a:r>
            <a:r>
              <a:rPr sz="1350" spc="-7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20" dirty="0">
                <a:solidFill>
                  <a:srgbClr val="141F3E"/>
                </a:solidFill>
                <a:latin typeface="Trebuchet MS"/>
                <a:cs typeface="Trebuchet MS"/>
              </a:rPr>
              <a:t>diese</a:t>
            </a:r>
            <a:r>
              <a:rPr sz="1350" spc="-7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20" dirty="0">
                <a:solidFill>
                  <a:srgbClr val="141F3E"/>
                </a:solidFill>
                <a:latin typeface="Trebuchet MS"/>
                <a:cs typeface="Trebuchet MS"/>
              </a:rPr>
              <a:t>Daten</a:t>
            </a:r>
            <a:r>
              <a:rPr sz="1350" spc="-7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in</a:t>
            </a:r>
            <a:r>
              <a:rPr sz="1350" spc="-7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20" dirty="0">
                <a:solidFill>
                  <a:srgbClr val="141F3E"/>
                </a:solidFill>
                <a:latin typeface="Trebuchet MS"/>
                <a:cs typeface="Trebuchet MS"/>
              </a:rPr>
              <a:t>eine </a:t>
            </a:r>
            <a:r>
              <a:rPr sz="1350" spc="-25" dirty="0">
                <a:solidFill>
                  <a:srgbClr val="141F3E"/>
                </a:solidFill>
                <a:latin typeface="Trebuchet MS"/>
                <a:cs typeface="Trebuchet MS"/>
              </a:rPr>
              <a:t>Tabellenkalkulation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 und erstellen:</a:t>
            </a:r>
            <a:endParaRPr sz="1350" dirty="0">
              <a:latin typeface="Trebuchet MS"/>
              <a:cs typeface="Trebuchet MS"/>
            </a:endParaRPr>
          </a:p>
          <a:p>
            <a:pPr marL="561340" marR="5080">
              <a:lnSpc>
                <a:spcPct val="134100"/>
              </a:lnSpc>
              <a:spcBef>
                <a:spcPts val="440"/>
              </a:spcBef>
            </a:pPr>
            <a:r>
              <a:rPr lang="de-DE" sz="1350" dirty="0">
                <a:solidFill>
                  <a:srgbClr val="141F3E"/>
                </a:solidFill>
                <a:latin typeface="Trebuchet MS"/>
                <a:cs typeface="Trebuchet MS"/>
              </a:rPr>
              <a:t>e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in</a:t>
            </a:r>
            <a:r>
              <a:rPr sz="1350" spc="-4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b="1" dirty="0">
                <a:solidFill>
                  <a:srgbClr val="141F3E"/>
                </a:solidFill>
                <a:latin typeface="Trebuchet MS"/>
                <a:cs typeface="Trebuchet MS"/>
              </a:rPr>
              <a:t>Balkendiagramm</a:t>
            </a:r>
            <a:r>
              <a:rPr sz="1350" b="1" spc="-5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für</a:t>
            </a:r>
            <a:r>
              <a:rPr sz="1350" spc="-5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25" dirty="0">
                <a:solidFill>
                  <a:srgbClr val="141F3E"/>
                </a:solidFill>
                <a:latin typeface="Trebuchet MS"/>
                <a:cs typeface="Trebuchet MS"/>
              </a:rPr>
              <a:t>die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Pflegefachpersonen</a:t>
            </a:r>
            <a:r>
              <a:rPr sz="1350" spc="-2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pro</a:t>
            </a:r>
            <a:r>
              <a:rPr sz="1350" spc="-2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Region</a:t>
            </a:r>
            <a:r>
              <a:rPr lang="de-DE" sz="1350" spc="-10" dirty="0">
                <a:solidFill>
                  <a:srgbClr val="141F3E"/>
                </a:solidFill>
                <a:latin typeface="Trebuchet MS"/>
                <a:cs typeface="Trebuchet MS"/>
              </a:rPr>
              <a:t>,</a:t>
            </a:r>
            <a:endParaRPr sz="1350" dirty="0">
              <a:latin typeface="Trebuchet MS"/>
              <a:cs typeface="Trebuchet MS"/>
            </a:endParaRPr>
          </a:p>
          <a:p>
            <a:pPr marL="560705" marR="424180">
              <a:lnSpc>
                <a:spcPct val="134100"/>
              </a:lnSpc>
              <a:spcBef>
                <a:spcPts val="450"/>
              </a:spcBef>
            </a:pPr>
            <a:r>
              <a:rPr lang="de-DE" sz="1350" spc="-25" dirty="0">
                <a:solidFill>
                  <a:srgbClr val="141F3E"/>
                </a:solidFill>
                <a:latin typeface="Trebuchet MS"/>
                <a:cs typeface="Trebuchet MS"/>
              </a:rPr>
              <a:t>e</a:t>
            </a:r>
            <a:r>
              <a:rPr sz="1350" spc="-25" dirty="0">
                <a:solidFill>
                  <a:srgbClr val="141F3E"/>
                </a:solidFill>
                <a:latin typeface="Trebuchet MS"/>
                <a:cs typeface="Trebuchet MS"/>
              </a:rPr>
              <a:t>in</a:t>
            </a:r>
            <a:r>
              <a:rPr sz="1350" spc="-5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b="1" spc="-35" dirty="0">
                <a:solidFill>
                  <a:srgbClr val="141F3E"/>
                </a:solidFill>
                <a:latin typeface="Trebuchet MS"/>
                <a:cs typeface="Trebuchet MS"/>
              </a:rPr>
              <a:t>Kreisdiagramm</a:t>
            </a:r>
            <a:r>
              <a:rPr sz="1350" b="1" spc="-4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25" dirty="0">
                <a:solidFill>
                  <a:srgbClr val="141F3E"/>
                </a:solidFill>
                <a:latin typeface="Trebuchet MS"/>
                <a:cs typeface="Trebuchet MS"/>
              </a:rPr>
              <a:t>für</a:t>
            </a:r>
            <a:r>
              <a:rPr sz="1350" spc="-4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25" dirty="0">
                <a:solidFill>
                  <a:srgbClr val="141F3E"/>
                </a:solidFill>
                <a:latin typeface="Trebuchet MS"/>
                <a:cs typeface="Trebuchet MS"/>
              </a:rPr>
              <a:t>die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Altersstruktur.</a:t>
            </a:r>
            <a:endParaRPr sz="1350" dirty="0">
              <a:latin typeface="Trebuchet MS"/>
              <a:cs typeface="Trebuchet MS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7435088" y="3753104"/>
            <a:ext cx="1061085" cy="2768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50" spc="50" dirty="0">
                <a:solidFill>
                  <a:srgbClr val="141F3E"/>
                </a:solidFill>
                <a:latin typeface="Palatino Linotype"/>
                <a:cs typeface="Palatino Linotype"/>
              </a:rPr>
              <a:t>Refle</a:t>
            </a:r>
            <a:r>
              <a:rPr lang="de-DE" sz="1650" spc="50" dirty="0">
                <a:solidFill>
                  <a:srgbClr val="141F3E"/>
                </a:solidFill>
                <a:latin typeface="Palatino Linotype"/>
                <a:cs typeface="Palatino Linotype"/>
              </a:rPr>
              <a:t>x</a:t>
            </a:r>
            <a:r>
              <a:rPr sz="1650" spc="50" dirty="0">
                <a:solidFill>
                  <a:srgbClr val="141F3E"/>
                </a:solidFill>
                <a:latin typeface="Palatino Linotype"/>
                <a:cs typeface="Palatino Linotype"/>
              </a:rPr>
              <a:t>ion</a:t>
            </a:r>
            <a:endParaRPr sz="1650" dirty="0">
              <a:latin typeface="Palatino Linotype"/>
              <a:cs typeface="Palatino Linotype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7434326" y="4054837"/>
            <a:ext cx="2861945" cy="23450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87655" marR="295275" indent="-275590">
              <a:lnSpc>
                <a:spcPct val="134100"/>
              </a:lnSpc>
              <a:spcBef>
                <a:spcPts val="100"/>
              </a:spcBef>
              <a:buAutoNum type="arabicPeriod"/>
              <a:tabLst>
                <a:tab pos="287655" algn="l"/>
              </a:tabLst>
            </a:pP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Was</a:t>
            </a:r>
            <a:r>
              <a:rPr sz="1350" spc="-9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zeigen</a:t>
            </a:r>
            <a:r>
              <a:rPr sz="1350" spc="-8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die</a:t>
            </a:r>
            <a:r>
              <a:rPr sz="1350" spc="-8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Daten</a:t>
            </a:r>
            <a:r>
              <a:rPr sz="1350" spc="-8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über</a:t>
            </a:r>
            <a:r>
              <a:rPr sz="1350" spc="-8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25" dirty="0">
                <a:solidFill>
                  <a:srgbClr val="141F3E"/>
                </a:solidFill>
                <a:latin typeface="Trebuchet MS"/>
                <a:cs typeface="Trebuchet MS"/>
              </a:rPr>
              <a:t>die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Verteilung</a:t>
            </a:r>
            <a:r>
              <a:rPr sz="1350" spc="-6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25" dirty="0">
                <a:solidFill>
                  <a:srgbClr val="141F3E"/>
                </a:solidFill>
                <a:latin typeface="Trebuchet MS"/>
                <a:cs typeface="Trebuchet MS"/>
              </a:rPr>
              <a:t>der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Pflegefachpersonen?</a:t>
            </a:r>
            <a:endParaRPr sz="1350">
              <a:latin typeface="Trebuchet MS"/>
              <a:cs typeface="Trebuchet MS"/>
            </a:endParaRPr>
          </a:p>
          <a:p>
            <a:pPr marL="287655" marR="5080" indent="-275590">
              <a:lnSpc>
                <a:spcPct val="134100"/>
              </a:lnSpc>
              <a:spcBef>
                <a:spcPts val="440"/>
              </a:spcBef>
              <a:buAutoNum type="arabicPeriod"/>
              <a:tabLst>
                <a:tab pos="287655" algn="l"/>
              </a:tabLst>
            </a:pP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Wie</a:t>
            </a:r>
            <a:r>
              <a:rPr sz="1350" spc="-9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könnten</a:t>
            </a:r>
            <a:r>
              <a:rPr sz="1350" spc="-9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Sie</a:t>
            </a:r>
            <a:r>
              <a:rPr sz="1350" spc="-8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mit</a:t>
            </a:r>
            <a:r>
              <a:rPr sz="1350" spc="-9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einer</a:t>
            </a:r>
            <a:r>
              <a:rPr sz="1350" spc="-9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solchen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Visualisierung</a:t>
            </a:r>
            <a:r>
              <a:rPr sz="1350" spc="-5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das</a:t>
            </a:r>
            <a:r>
              <a:rPr sz="1350" spc="-5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Problem</a:t>
            </a:r>
            <a:r>
              <a:rPr sz="1350" spc="-5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25" dirty="0">
                <a:solidFill>
                  <a:srgbClr val="141F3E"/>
                </a:solidFill>
                <a:latin typeface="Trebuchet MS"/>
                <a:cs typeface="Trebuchet MS"/>
              </a:rPr>
              <a:t>des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Pflegenotstands</a:t>
            </a:r>
            <a:r>
              <a:rPr sz="1350" spc="-10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erklären?</a:t>
            </a:r>
            <a:endParaRPr sz="1350">
              <a:latin typeface="Trebuchet MS"/>
              <a:cs typeface="Trebuchet MS"/>
            </a:endParaRPr>
          </a:p>
          <a:p>
            <a:pPr marL="287655" marR="40005" indent="-275590">
              <a:lnSpc>
                <a:spcPct val="133700"/>
              </a:lnSpc>
              <a:spcBef>
                <a:spcPts val="455"/>
              </a:spcBef>
              <a:buAutoNum type="arabicPeriod"/>
              <a:tabLst>
                <a:tab pos="287655" algn="l"/>
              </a:tabLst>
            </a:pPr>
            <a:r>
              <a:rPr sz="1350" spc="-20" dirty="0">
                <a:solidFill>
                  <a:srgbClr val="141F3E"/>
                </a:solidFill>
                <a:latin typeface="Trebuchet MS"/>
                <a:cs typeface="Trebuchet MS"/>
              </a:rPr>
              <a:t>Welche</a:t>
            </a:r>
            <a:r>
              <a:rPr sz="1350" spc="-5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20" dirty="0">
                <a:solidFill>
                  <a:srgbClr val="141F3E"/>
                </a:solidFill>
                <a:latin typeface="Trebuchet MS"/>
                <a:cs typeface="Trebuchet MS"/>
              </a:rPr>
              <a:t>zusätzlichen</a:t>
            </a:r>
            <a:r>
              <a:rPr sz="1350" spc="-5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20" dirty="0">
                <a:solidFill>
                  <a:srgbClr val="141F3E"/>
                </a:solidFill>
                <a:latin typeface="Trebuchet MS"/>
                <a:cs typeface="Trebuchet MS"/>
              </a:rPr>
              <a:t>Daten</a:t>
            </a:r>
            <a:r>
              <a:rPr sz="1350" spc="-4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20" dirty="0">
                <a:solidFill>
                  <a:srgbClr val="141F3E"/>
                </a:solidFill>
                <a:latin typeface="Trebuchet MS"/>
                <a:cs typeface="Trebuchet MS"/>
              </a:rPr>
              <a:t>wären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nützlich?</a:t>
            </a:r>
            <a:endParaRPr sz="1350">
              <a:latin typeface="Trebuchet MS"/>
              <a:cs typeface="Trebuchet MS"/>
            </a:endParaRPr>
          </a:p>
        </p:txBody>
      </p:sp>
      <p:graphicFrame>
        <p:nvGraphicFramePr>
          <p:cNvPr id="17" name="object 1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57956123"/>
              </p:ext>
            </p:extLst>
          </p:nvPr>
        </p:nvGraphicFramePr>
        <p:xfrm>
          <a:off x="1005332" y="7884972"/>
          <a:ext cx="1892300" cy="132207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30873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8356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85115">
                <a:tc>
                  <a:txBody>
                    <a:bodyPr/>
                    <a:lstStyle/>
                    <a:p>
                      <a:pPr marL="31750">
                        <a:lnSpc>
                          <a:spcPts val="1540"/>
                        </a:lnSpc>
                      </a:pPr>
                      <a:r>
                        <a:rPr sz="1350" spc="-10" dirty="0">
                          <a:solidFill>
                            <a:srgbClr val="141F3E"/>
                          </a:solidFill>
                          <a:latin typeface="Trebuchet MS"/>
                          <a:cs typeface="Trebuchet MS"/>
                        </a:rPr>
                        <a:t>Altersstruktur</a:t>
                      </a:r>
                      <a:endParaRPr sz="1350">
                        <a:latin typeface="Trebuchet MS"/>
                        <a:cs typeface="Trebuchet M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5920">
                <a:tc>
                  <a:txBody>
                    <a:bodyPr/>
                    <a:lstStyle/>
                    <a:p>
                      <a:pPr marL="31750">
                        <a:lnSpc>
                          <a:spcPct val="100000"/>
                        </a:lnSpc>
                        <a:spcBef>
                          <a:spcPts val="595"/>
                        </a:spcBef>
                      </a:pPr>
                      <a:r>
                        <a:rPr sz="1350" spc="-25" dirty="0">
                          <a:solidFill>
                            <a:srgbClr val="141F3E"/>
                          </a:solidFill>
                          <a:latin typeface="Trebuchet MS"/>
                          <a:cs typeface="Trebuchet MS"/>
                        </a:rPr>
                        <a:t>Unter</a:t>
                      </a:r>
                      <a:r>
                        <a:rPr sz="1350" spc="-75" dirty="0">
                          <a:solidFill>
                            <a:srgbClr val="141F3E"/>
                          </a:solidFill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350" spc="-20" dirty="0">
                          <a:solidFill>
                            <a:srgbClr val="141F3E"/>
                          </a:solidFill>
                          <a:latin typeface="Trebuchet MS"/>
                          <a:cs typeface="Trebuchet MS"/>
                        </a:rPr>
                        <a:t>30</a:t>
                      </a:r>
                      <a:r>
                        <a:rPr sz="1350" spc="-75" dirty="0">
                          <a:solidFill>
                            <a:srgbClr val="141F3E"/>
                          </a:solidFill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350" spc="-20" dirty="0">
                          <a:solidFill>
                            <a:srgbClr val="141F3E"/>
                          </a:solidFill>
                          <a:latin typeface="Trebuchet MS"/>
                          <a:cs typeface="Trebuchet MS"/>
                        </a:rPr>
                        <a:t>Jahre</a:t>
                      </a:r>
                      <a:endParaRPr sz="1350">
                        <a:latin typeface="Trebuchet MS"/>
                        <a:cs typeface="Trebuchet MS"/>
                      </a:endParaRPr>
                    </a:p>
                  </a:txBody>
                  <a:tcPr marL="0" marR="0" marT="75565" marB="0"/>
                </a:tc>
                <a:tc>
                  <a:txBody>
                    <a:bodyPr/>
                    <a:lstStyle/>
                    <a:p>
                      <a:pPr marR="24130" algn="r">
                        <a:lnSpc>
                          <a:spcPct val="100000"/>
                        </a:lnSpc>
                        <a:spcBef>
                          <a:spcPts val="595"/>
                        </a:spcBef>
                      </a:pPr>
                      <a:r>
                        <a:rPr sz="1350" dirty="0">
                          <a:solidFill>
                            <a:srgbClr val="141F3E"/>
                          </a:solidFill>
                          <a:latin typeface="Trebuchet MS"/>
                          <a:cs typeface="Trebuchet MS"/>
                        </a:rPr>
                        <a:t>15 </a:t>
                      </a:r>
                      <a:r>
                        <a:rPr sz="1350" spc="60" dirty="0">
                          <a:solidFill>
                            <a:srgbClr val="141F3E"/>
                          </a:solidFill>
                          <a:latin typeface="Trebuchet MS"/>
                          <a:cs typeface="Trebuchet MS"/>
                        </a:rPr>
                        <a:t>%</a:t>
                      </a:r>
                      <a:endParaRPr sz="1350">
                        <a:latin typeface="Trebuchet MS"/>
                        <a:cs typeface="Trebuchet MS"/>
                      </a:endParaRPr>
                    </a:p>
                  </a:txBody>
                  <a:tcPr marL="0" marR="0" marT="75565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5920">
                <a:tc>
                  <a:txBody>
                    <a:bodyPr/>
                    <a:lstStyle/>
                    <a:p>
                      <a:pPr marL="31750">
                        <a:lnSpc>
                          <a:spcPct val="100000"/>
                        </a:lnSpc>
                        <a:spcBef>
                          <a:spcPts val="630"/>
                        </a:spcBef>
                      </a:pPr>
                      <a:r>
                        <a:rPr sz="1350" spc="55" dirty="0">
                          <a:solidFill>
                            <a:srgbClr val="141F3E"/>
                          </a:solidFill>
                          <a:latin typeface="Trebuchet MS"/>
                          <a:cs typeface="Trebuchet MS"/>
                        </a:rPr>
                        <a:t>30</a:t>
                      </a:r>
                      <a:r>
                        <a:rPr lang="de-DE" sz="1350" spc="55" dirty="0">
                          <a:solidFill>
                            <a:srgbClr val="141F3E"/>
                          </a:solidFill>
                          <a:latin typeface="Trebuchet MS"/>
                          <a:cs typeface="Trebuchet MS"/>
                        </a:rPr>
                        <a:t>–</a:t>
                      </a:r>
                      <a:r>
                        <a:rPr sz="1350" spc="55" dirty="0">
                          <a:solidFill>
                            <a:srgbClr val="141F3E"/>
                          </a:solidFill>
                          <a:latin typeface="Trebuchet MS"/>
                          <a:cs typeface="Trebuchet MS"/>
                        </a:rPr>
                        <a:t>50</a:t>
                      </a:r>
                      <a:r>
                        <a:rPr sz="1350" spc="170" dirty="0">
                          <a:solidFill>
                            <a:srgbClr val="141F3E"/>
                          </a:solidFill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350" spc="-20" dirty="0">
                          <a:solidFill>
                            <a:srgbClr val="141F3E"/>
                          </a:solidFill>
                          <a:latin typeface="Trebuchet MS"/>
                          <a:cs typeface="Trebuchet MS"/>
                        </a:rPr>
                        <a:t>Jahre</a:t>
                      </a:r>
                      <a:endParaRPr sz="1350" dirty="0">
                        <a:latin typeface="Trebuchet MS"/>
                        <a:cs typeface="Trebuchet MS"/>
                      </a:endParaRPr>
                    </a:p>
                  </a:txBody>
                  <a:tcPr marL="0" marR="0" marT="80010" marB="0"/>
                </a:tc>
                <a:tc>
                  <a:txBody>
                    <a:bodyPr/>
                    <a:lstStyle/>
                    <a:p>
                      <a:pPr marR="45085" algn="r">
                        <a:lnSpc>
                          <a:spcPct val="100000"/>
                        </a:lnSpc>
                        <a:spcBef>
                          <a:spcPts val="630"/>
                        </a:spcBef>
                      </a:pPr>
                      <a:r>
                        <a:rPr sz="1350" dirty="0">
                          <a:solidFill>
                            <a:srgbClr val="141F3E"/>
                          </a:solidFill>
                          <a:latin typeface="Trebuchet MS"/>
                          <a:cs typeface="Trebuchet MS"/>
                        </a:rPr>
                        <a:t>50 </a:t>
                      </a:r>
                      <a:r>
                        <a:rPr sz="1350" spc="60" dirty="0">
                          <a:solidFill>
                            <a:srgbClr val="141F3E"/>
                          </a:solidFill>
                          <a:latin typeface="Trebuchet MS"/>
                          <a:cs typeface="Trebuchet MS"/>
                        </a:rPr>
                        <a:t>%</a:t>
                      </a:r>
                      <a:endParaRPr sz="1350">
                        <a:latin typeface="Trebuchet MS"/>
                        <a:cs typeface="Trebuchet MS"/>
                      </a:endParaRPr>
                    </a:p>
                  </a:txBody>
                  <a:tcPr marL="0" marR="0" marT="8001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85115">
                <a:tc>
                  <a:txBody>
                    <a:bodyPr/>
                    <a:lstStyle/>
                    <a:p>
                      <a:pPr marL="31750">
                        <a:lnSpc>
                          <a:spcPts val="1550"/>
                        </a:lnSpc>
                        <a:spcBef>
                          <a:spcPts val="595"/>
                        </a:spcBef>
                      </a:pPr>
                      <a:r>
                        <a:rPr sz="1350" dirty="0">
                          <a:solidFill>
                            <a:srgbClr val="141F3E"/>
                          </a:solidFill>
                          <a:latin typeface="Trebuchet MS"/>
                          <a:cs typeface="Trebuchet MS"/>
                        </a:rPr>
                        <a:t>Über</a:t>
                      </a:r>
                      <a:r>
                        <a:rPr sz="1350" spc="-95" dirty="0">
                          <a:solidFill>
                            <a:srgbClr val="141F3E"/>
                          </a:solidFill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350" dirty="0">
                          <a:solidFill>
                            <a:srgbClr val="141F3E"/>
                          </a:solidFill>
                          <a:latin typeface="Trebuchet MS"/>
                          <a:cs typeface="Trebuchet MS"/>
                        </a:rPr>
                        <a:t>50</a:t>
                      </a:r>
                      <a:r>
                        <a:rPr sz="1350" spc="-95" dirty="0">
                          <a:solidFill>
                            <a:srgbClr val="141F3E"/>
                          </a:solidFill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350" spc="-20" dirty="0">
                          <a:solidFill>
                            <a:srgbClr val="141F3E"/>
                          </a:solidFill>
                          <a:latin typeface="Trebuchet MS"/>
                          <a:cs typeface="Trebuchet MS"/>
                        </a:rPr>
                        <a:t>Jahre</a:t>
                      </a:r>
                      <a:endParaRPr sz="1350">
                        <a:latin typeface="Trebuchet MS"/>
                        <a:cs typeface="Trebuchet MS"/>
                      </a:endParaRPr>
                    </a:p>
                  </a:txBody>
                  <a:tcPr marL="0" marR="0" marT="75565" marB="0"/>
                </a:tc>
                <a:tc>
                  <a:txBody>
                    <a:bodyPr/>
                    <a:lstStyle/>
                    <a:p>
                      <a:pPr marR="36195" algn="r">
                        <a:lnSpc>
                          <a:spcPts val="1550"/>
                        </a:lnSpc>
                        <a:spcBef>
                          <a:spcPts val="595"/>
                        </a:spcBef>
                      </a:pPr>
                      <a:r>
                        <a:rPr sz="1350" dirty="0">
                          <a:solidFill>
                            <a:srgbClr val="141F3E"/>
                          </a:solidFill>
                          <a:latin typeface="Trebuchet MS"/>
                          <a:cs typeface="Trebuchet MS"/>
                        </a:rPr>
                        <a:t>35 </a:t>
                      </a:r>
                      <a:r>
                        <a:rPr sz="1350" spc="60" dirty="0">
                          <a:solidFill>
                            <a:srgbClr val="141F3E"/>
                          </a:solidFill>
                          <a:latin typeface="Trebuchet MS"/>
                          <a:cs typeface="Trebuchet MS"/>
                        </a:rPr>
                        <a:t>%</a:t>
                      </a:r>
                      <a:endParaRPr sz="1350" dirty="0">
                        <a:latin typeface="Trebuchet MS"/>
                        <a:cs typeface="Trebuchet MS"/>
                      </a:endParaRPr>
                    </a:p>
                  </a:txBody>
                  <a:tcPr marL="0" marR="0" marT="75565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pic>
        <p:nvPicPr>
          <p:cNvPr id="18" name="object 18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4276088" y="4232495"/>
            <a:ext cx="57150" cy="57150"/>
          </a:xfrm>
          <a:prstGeom prst="rect">
            <a:avLst/>
          </a:prstGeom>
        </p:spPr>
      </p:pic>
      <p:pic>
        <p:nvPicPr>
          <p:cNvPr id="19" name="object 19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4547236" y="4828111"/>
            <a:ext cx="66675" cy="66675"/>
          </a:xfrm>
          <a:prstGeom prst="rect">
            <a:avLst/>
          </a:prstGeom>
        </p:spPr>
      </p:pic>
      <p:pic>
        <p:nvPicPr>
          <p:cNvPr id="20" name="object 20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4547236" y="5437063"/>
            <a:ext cx="66675" cy="66675"/>
          </a:xfrm>
          <a:prstGeom prst="rect">
            <a:avLst/>
          </a:prstGeom>
        </p:spPr>
      </p:pic>
      <p:pic>
        <p:nvPicPr>
          <p:cNvPr id="21" name="object 21">
            <a:hlinkClick r:id="rId8"/>
          </p:cNvPr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9580246" y="9222003"/>
            <a:ext cx="1746528" cy="417186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-12"/>
            <a:ext cx="11430000" cy="6439535"/>
          </a:xfrm>
          <a:custGeom>
            <a:avLst/>
            <a:gdLst/>
            <a:ahLst/>
            <a:cxnLst/>
            <a:rect l="l" t="t" r="r" b="b"/>
            <a:pathLst>
              <a:path w="11430000" h="6439535">
                <a:moveTo>
                  <a:pt x="11430000" y="0"/>
                </a:moveTo>
                <a:lnTo>
                  <a:pt x="0" y="0"/>
                </a:lnTo>
                <a:lnTo>
                  <a:pt x="0" y="6438912"/>
                </a:lnTo>
                <a:lnTo>
                  <a:pt x="11430000" y="6438912"/>
                </a:lnTo>
                <a:lnTo>
                  <a:pt x="11430000" y="0"/>
                </a:lnTo>
                <a:close/>
              </a:path>
            </a:pathLst>
          </a:custGeom>
          <a:solidFill>
            <a:srgbClr val="FAFBFD">
              <a:alpha val="850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1019810" y="1760474"/>
            <a:ext cx="6017260" cy="5359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65" dirty="0"/>
              <a:t>Abschluss</a:t>
            </a:r>
            <a:r>
              <a:rPr spc="385" dirty="0"/>
              <a:t> </a:t>
            </a:r>
            <a:r>
              <a:rPr spc="75" dirty="0"/>
              <a:t>und</a:t>
            </a:r>
            <a:r>
              <a:rPr spc="395" dirty="0"/>
              <a:t> </a:t>
            </a:r>
            <a:r>
              <a:rPr spc="-10" dirty="0"/>
              <a:t>Selbstreflexion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1019810" y="2722880"/>
            <a:ext cx="2291715" cy="1007744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000" spc="65" dirty="0">
                <a:solidFill>
                  <a:srgbClr val="3056B7"/>
                </a:solidFill>
                <a:latin typeface="Palatino Linotype"/>
                <a:cs typeface="Palatino Linotype"/>
              </a:rPr>
              <a:t>Präsentation</a:t>
            </a:r>
            <a:endParaRPr sz="2000" dirty="0">
              <a:latin typeface="Palatino Linotype"/>
              <a:cs typeface="Palatino Linotype"/>
            </a:endParaRPr>
          </a:p>
          <a:p>
            <a:pPr marL="12700" marR="5080" indent="-635">
              <a:lnSpc>
                <a:spcPct val="129299"/>
              </a:lnSpc>
              <a:spcBef>
                <a:spcPts val="1150"/>
              </a:spcBef>
            </a:pP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Stellen</a:t>
            </a:r>
            <a:r>
              <a:rPr sz="1350" spc="-8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Sie</a:t>
            </a:r>
            <a:r>
              <a:rPr sz="1350" spc="-8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Ihre</a:t>
            </a:r>
            <a:r>
              <a:rPr sz="1350" spc="-8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Ergebnisse</a:t>
            </a:r>
            <a:r>
              <a:rPr sz="1350" spc="-7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25" dirty="0">
                <a:solidFill>
                  <a:srgbClr val="141F3E"/>
                </a:solidFill>
                <a:latin typeface="Trebuchet MS"/>
                <a:cs typeface="Trebuchet MS"/>
              </a:rPr>
              <a:t>vor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(Checklisten,</a:t>
            </a:r>
            <a:r>
              <a:rPr sz="1350" spc="-8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Diagramme</a:t>
            </a:r>
            <a:r>
              <a:rPr lang="de-DE" sz="1350" spc="-10" dirty="0">
                <a:solidFill>
                  <a:srgbClr val="141F3E"/>
                </a:solidFill>
                <a:latin typeface="Trebuchet MS"/>
                <a:cs typeface="Trebuchet MS"/>
              </a:rPr>
              <a:t>, …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)</a:t>
            </a:r>
            <a:r>
              <a:rPr lang="de-DE" sz="1350" spc="-10" dirty="0">
                <a:solidFill>
                  <a:srgbClr val="141F3E"/>
                </a:solidFill>
                <a:latin typeface="Trebuchet MS"/>
                <a:cs typeface="Trebuchet MS"/>
              </a:rPr>
              <a:t>.</a:t>
            </a:r>
            <a:endParaRPr sz="1350" dirty="0">
              <a:latin typeface="Trebuchet MS"/>
              <a:cs typeface="Trebuchet MS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4290733" y="2722880"/>
            <a:ext cx="2715895" cy="128206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000" spc="70" dirty="0">
                <a:solidFill>
                  <a:srgbClr val="3056B7"/>
                </a:solidFill>
                <a:latin typeface="Palatino Linotype"/>
                <a:cs typeface="Palatino Linotype"/>
              </a:rPr>
              <a:t>Diskussion</a:t>
            </a:r>
            <a:endParaRPr sz="2000">
              <a:latin typeface="Palatino Linotype"/>
              <a:cs typeface="Palatino Linotype"/>
            </a:endParaRPr>
          </a:p>
          <a:p>
            <a:pPr marL="12700" marR="5080">
              <a:lnSpc>
                <a:spcPct val="131300"/>
              </a:lnSpc>
              <a:spcBef>
                <a:spcPts val="1115"/>
              </a:spcBef>
            </a:pP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Vergleichen</a:t>
            </a:r>
            <a:r>
              <a:rPr sz="1350" spc="-6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Sie</a:t>
            </a:r>
            <a:r>
              <a:rPr sz="1350" spc="-6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Ihre</a:t>
            </a:r>
            <a:r>
              <a:rPr sz="1350" spc="-6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Ergebnisse</a:t>
            </a:r>
            <a:r>
              <a:rPr sz="1350" spc="-6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25" dirty="0">
                <a:solidFill>
                  <a:srgbClr val="141F3E"/>
                </a:solidFill>
                <a:latin typeface="Trebuchet MS"/>
                <a:cs typeface="Trebuchet MS"/>
              </a:rPr>
              <a:t>und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diskutieren</a:t>
            </a:r>
            <a:r>
              <a:rPr sz="1350" spc="-3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Sie</a:t>
            </a:r>
            <a:r>
              <a:rPr sz="1350" spc="-3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über</a:t>
            </a:r>
            <a:r>
              <a:rPr sz="1350" spc="-3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25" dirty="0">
                <a:solidFill>
                  <a:srgbClr val="141F3E"/>
                </a:solidFill>
                <a:latin typeface="Trebuchet MS"/>
                <a:cs typeface="Trebuchet MS"/>
              </a:rPr>
              <a:t>die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unterschiedlichen</a:t>
            </a:r>
            <a:r>
              <a:rPr sz="1350" spc="-8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Aussagen.</a:t>
            </a:r>
            <a:endParaRPr sz="1350">
              <a:latin typeface="Trebuchet MS"/>
              <a:cs typeface="Trebuchet MS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7561580" y="2722880"/>
            <a:ext cx="2771775" cy="128206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000" spc="60" dirty="0">
                <a:solidFill>
                  <a:srgbClr val="3056B7"/>
                </a:solidFill>
                <a:latin typeface="Palatino Linotype"/>
                <a:cs typeface="Palatino Linotype"/>
              </a:rPr>
              <a:t>Refle</a:t>
            </a:r>
            <a:r>
              <a:rPr lang="de-DE" sz="2000" spc="60" dirty="0">
                <a:solidFill>
                  <a:srgbClr val="3056B7"/>
                </a:solidFill>
                <a:latin typeface="Palatino Linotype"/>
                <a:cs typeface="Palatino Linotype"/>
              </a:rPr>
              <a:t>x</a:t>
            </a:r>
            <a:r>
              <a:rPr sz="2000" spc="60" dirty="0">
                <a:solidFill>
                  <a:srgbClr val="3056B7"/>
                </a:solidFill>
                <a:latin typeface="Palatino Linotype"/>
                <a:cs typeface="Palatino Linotype"/>
              </a:rPr>
              <a:t>ion</a:t>
            </a:r>
            <a:endParaRPr sz="2000" dirty="0">
              <a:latin typeface="Palatino Linotype"/>
              <a:cs typeface="Palatino Linotype"/>
            </a:endParaRPr>
          </a:p>
          <a:p>
            <a:pPr marL="12700" marR="5080">
              <a:lnSpc>
                <a:spcPct val="131300"/>
              </a:lnSpc>
              <a:spcBef>
                <a:spcPts val="1115"/>
              </a:spcBef>
            </a:pP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Sammeln</a:t>
            </a:r>
            <a:r>
              <a:rPr sz="1350" spc="-5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Sie</a:t>
            </a:r>
            <a:r>
              <a:rPr sz="1350" spc="-5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gemeinsam</a:t>
            </a:r>
            <a:r>
              <a:rPr sz="1350" spc="-5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Ideen</a:t>
            </a:r>
            <a:r>
              <a:rPr sz="1350" spc="-5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25" dirty="0">
                <a:solidFill>
                  <a:srgbClr val="141F3E"/>
                </a:solidFill>
                <a:latin typeface="Trebuchet MS"/>
                <a:cs typeface="Trebuchet MS"/>
              </a:rPr>
              <a:t>zur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Datensammlung</a:t>
            </a:r>
            <a:r>
              <a:rPr sz="1350" spc="-3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und</a:t>
            </a:r>
            <a:r>
              <a:rPr sz="1350" spc="-4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lang="de-DE" sz="1350" dirty="0">
                <a:solidFill>
                  <a:srgbClr val="141F3E"/>
                </a:solidFill>
                <a:latin typeface="Trebuchet MS"/>
                <a:cs typeface="Trebuchet MS"/>
              </a:rPr>
              <a:t>zu</a:t>
            </a:r>
            <a:r>
              <a:rPr sz="1350" spc="-3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20" dirty="0">
                <a:solidFill>
                  <a:srgbClr val="141F3E"/>
                </a:solidFill>
                <a:latin typeface="Trebuchet MS"/>
                <a:cs typeface="Trebuchet MS"/>
              </a:rPr>
              <a:t>ihrer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Visualisierung.</a:t>
            </a:r>
            <a:endParaRPr sz="1350" dirty="0">
              <a:latin typeface="Trebuchet MS"/>
              <a:cs typeface="Trebuchet MS"/>
            </a:endParaRPr>
          </a:p>
        </p:txBody>
      </p:sp>
      <p:pic>
        <p:nvPicPr>
          <p:cNvPr id="7" name="object 7">
            <a:hlinkClick r:id="rId2"/>
          </p:cNvPr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9580246" y="5923788"/>
            <a:ext cx="1746528" cy="417042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989952" y="981709"/>
            <a:ext cx="5584825" cy="3285633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algn="just">
              <a:spcBef>
                <a:spcPts val="95"/>
              </a:spcBef>
            </a:pPr>
            <a:r>
              <a:rPr sz="1100" b="1" spc="-10" dirty="0">
                <a:latin typeface="Arial"/>
                <a:cs typeface="Arial"/>
              </a:rPr>
              <a:t>Fallbeschreibung:</a:t>
            </a:r>
            <a:r>
              <a:rPr sz="1100" b="1" spc="-20" dirty="0">
                <a:latin typeface="Arial"/>
                <a:cs typeface="Arial"/>
              </a:rPr>
              <a:t> </a:t>
            </a:r>
            <a:r>
              <a:rPr lang="bg-BG" sz="1100" b="1" dirty="0">
                <a:latin typeface="Arial"/>
                <a:cs typeface="Arial"/>
              </a:rPr>
              <a:t>„</a:t>
            </a:r>
            <a:r>
              <a:rPr sz="1100" b="1" dirty="0">
                <a:latin typeface="Arial"/>
                <a:cs typeface="Arial"/>
              </a:rPr>
              <a:t>Digitale</a:t>
            </a:r>
            <a:r>
              <a:rPr sz="1100" b="1" spc="-25" dirty="0">
                <a:latin typeface="Arial"/>
                <a:cs typeface="Arial"/>
              </a:rPr>
              <a:t> </a:t>
            </a:r>
            <a:r>
              <a:rPr sz="1100" b="1" spc="-10" dirty="0">
                <a:latin typeface="Arial"/>
                <a:cs typeface="Arial"/>
              </a:rPr>
              <a:t>Identität:</a:t>
            </a:r>
            <a:r>
              <a:rPr sz="1100" b="1" spc="-20" dirty="0">
                <a:latin typeface="Arial"/>
                <a:cs typeface="Arial"/>
              </a:rPr>
              <a:t> </a:t>
            </a:r>
            <a:r>
              <a:rPr lang="de-DE" sz="1100" b="1" spc="-10" dirty="0">
                <a:latin typeface="Arial"/>
                <a:cs typeface="Arial"/>
              </a:rPr>
              <a:t>s</a:t>
            </a:r>
            <a:r>
              <a:rPr sz="1100" b="1" spc="-10" dirty="0">
                <a:latin typeface="Arial"/>
                <a:cs typeface="Arial"/>
              </a:rPr>
              <a:t>chützen</a:t>
            </a:r>
            <a:r>
              <a:rPr sz="1100" b="1" spc="-25" dirty="0">
                <a:latin typeface="Arial"/>
                <a:cs typeface="Arial"/>
              </a:rPr>
              <a:t> </a:t>
            </a:r>
            <a:r>
              <a:rPr sz="1100" b="1" spc="-10" dirty="0">
                <a:latin typeface="Arial"/>
                <a:cs typeface="Arial"/>
              </a:rPr>
              <a:t>und</a:t>
            </a:r>
            <a:r>
              <a:rPr sz="1100" b="1" spc="-25" dirty="0">
                <a:latin typeface="Arial"/>
                <a:cs typeface="Arial"/>
              </a:rPr>
              <a:t> </a:t>
            </a:r>
            <a:r>
              <a:rPr lang="de-DE" sz="1100" b="1" spc="-10" dirty="0">
                <a:latin typeface="Arial"/>
                <a:cs typeface="Arial"/>
              </a:rPr>
              <a:t>r</a:t>
            </a:r>
            <a:r>
              <a:rPr sz="1100" b="1" spc="-10" dirty="0">
                <a:latin typeface="Arial"/>
                <a:cs typeface="Arial"/>
              </a:rPr>
              <a:t>eflektieren</a:t>
            </a:r>
            <a:r>
              <a:rPr lang="de-DE" sz="1100" b="1" spc="-10" dirty="0">
                <a:latin typeface="Arial"/>
                <a:cs typeface="Arial"/>
              </a:rPr>
              <a:t>“ </a:t>
            </a:r>
            <a:endParaRPr sz="1100" dirty="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200"/>
              </a:spcBef>
            </a:pPr>
            <a:endParaRPr sz="1100" dirty="0">
              <a:latin typeface="Arial"/>
              <a:cs typeface="Arial"/>
            </a:endParaRPr>
          </a:p>
          <a:p>
            <a:pPr marL="12700" marR="5715" algn="just">
              <a:lnSpc>
                <a:spcPct val="110100"/>
              </a:lnSpc>
            </a:pPr>
            <a:r>
              <a:rPr sz="1100" dirty="0">
                <a:latin typeface="Arial"/>
                <a:cs typeface="Arial"/>
              </a:rPr>
              <a:t>In</a:t>
            </a:r>
            <a:r>
              <a:rPr sz="1100" spc="3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einer</a:t>
            </a:r>
            <a:r>
              <a:rPr sz="1100" spc="3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Unterrichtseinheit</a:t>
            </a:r>
            <a:r>
              <a:rPr sz="1100" spc="3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zum</a:t>
            </a:r>
            <a:r>
              <a:rPr sz="1100" spc="3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Thema</a:t>
            </a:r>
            <a:r>
              <a:rPr sz="1100" spc="3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„Digitale</a:t>
            </a:r>
            <a:r>
              <a:rPr sz="1100" spc="3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Identität“</a:t>
            </a:r>
            <a:r>
              <a:rPr sz="1100" spc="3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besprechen</a:t>
            </a:r>
            <a:r>
              <a:rPr sz="1100" spc="3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Sie</a:t>
            </a:r>
            <a:r>
              <a:rPr sz="1100" spc="3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mit</a:t>
            </a:r>
            <a:r>
              <a:rPr sz="1100" spc="33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Ihren Auszubildenden,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spc="-20" dirty="0">
                <a:latin typeface="Arial"/>
                <a:cs typeface="Arial"/>
              </a:rPr>
              <a:t>wie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persönliche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Daten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im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Internet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verarbeitet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werden.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Dabei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stellen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einige </a:t>
            </a:r>
            <a:r>
              <a:rPr sz="1100" dirty="0">
                <a:latin typeface="Arial"/>
                <a:cs typeface="Arial"/>
              </a:rPr>
              <a:t>Auszubildende</a:t>
            </a:r>
            <a:r>
              <a:rPr sz="1100" spc="409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fest,</a:t>
            </a:r>
            <a:r>
              <a:rPr sz="1100" spc="41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dass</a:t>
            </a:r>
            <a:r>
              <a:rPr sz="1100" spc="41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ihr</a:t>
            </a:r>
            <a:r>
              <a:rPr sz="1100" spc="41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Name</a:t>
            </a:r>
            <a:r>
              <a:rPr sz="1100" spc="409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in</a:t>
            </a:r>
            <a:r>
              <a:rPr sz="1100" spc="41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Suchmaschinen</a:t>
            </a:r>
            <a:r>
              <a:rPr sz="1100" spc="41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mit</a:t>
            </a:r>
            <a:r>
              <a:rPr sz="1100" spc="41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unangemessenen</a:t>
            </a:r>
            <a:r>
              <a:rPr sz="1100" spc="415" dirty="0">
                <a:latin typeface="Arial"/>
                <a:cs typeface="Arial"/>
              </a:rPr>
              <a:t> </a:t>
            </a:r>
            <a:r>
              <a:rPr sz="1100" spc="-20" dirty="0">
                <a:latin typeface="Arial"/>
                <a:cs typeface="Arial"/>
              </a:rPr>
              <a:t>oder </a:t>
            </a:r>
            <a:r>
              <a:rPr sz="1100" dirty="0">
                <a:latin typeface="Arial"/>
                <a:cs typeface="Arial"/>
              </a:rPr>
              <a:t>veralteten</a:t>
            </a:r>
            <a:r>
              <a:rPr sz="1100" spc="18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Inhalten</a:t>
            </a:r>
            <a:r>
              <a:rPr sz="1100" spc="18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verknüpft</a:t>
            </a:r>
            <a:r>
              <a:rPr sz="1100" spc="18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ist.</a:t>
            </a:r>
            <a:r>
              <a:rPr sz="1100" spc="18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Ein</a:t>
            </a:r>
            <a:r>
              <a:rPr sz="1100" spc="18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Auszubildender</a:t>
            </a:r>
            <a:r>
              <a:rPr sz="1100" spc="19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äußert</a:t>
            </a:r>
            <a:r>
              <a:rPr sz="1100" spc="18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sich</a:t>
            </a:r>
            <a:r>
              <a:rPr sz="1100" spc="18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besorgt,</a:t>
            </a:r>
            <a:r>
              <a:rPr sz="1100" spc="19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dass</a:t>
            </a:r>
            <a:r>
              <a:rPr sz="1100" spc="18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solche </a:t>
            </a:r>
            <a:r>
              <a:rPr sz="1100" dirty="0">
                <a:latin typeface="Arial"/>
                <a:cs typeface="Arial"/>
              </a:rPr>
              <a:t>Informationen</a:t>
            </a:r>
            <a:r>
              <a:rPr sz="1100" spc="-5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seine</a:t>
            </a:r>
            <a:r>
              <a:rPr sz="1100" spc="-5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beruflichen</a:t>
            </a:r>
            <a:r>
              <a:rPr sz="1100" spc="-5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Chancen</a:t>
            </a:r>
            <a:r>
              <a:rPr sz="1100" spc="-5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beeinträchtigen</a:t>
            </a:r>
            <a:r>
              <a:rPr sz="1100" spc="-5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könnten.</a:t>
            </a:r>
            <a:endParaRPr sz="1100" dirty="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190"/>
              </a:spcBef>
            </a:pPr>
            <a:endParaRPr sz="1100" dirty="0">
              <a:latin typeface="Arial"/>
              <a:cs typeface="Arial"/>
            </a:endParaRPr>
          </a:p>
          <a:p>
            <a:pPr marL="12700" marR="5080" algn="just">
              <a:lnSpc>
                <a:spcPct val="110200"/>
              </a:lnSpc>
            </a:pPr>
            <a:r>
              <a:rPr sz="1100" dirty="0">
                <a:latin typeface="Arial"/>
                <a:cs typeface="Arial"/>
              </a:rPr>
              <a:t>Sie</a:t>
            </a:r>
            <a:r>
              <a:rPr sz="1100" spc="105" dirty="0">
                <a:latin typeface="Arial"/>
                <a:cs typeface="Arial"/>
              </a:rPr>
              <a:t>  </a:t>
            </a:r>
            <a:r>
              <a:rPr sz="1100" dirty="0">
                <a:latin typeface="Arial"/>
                <a:cs typeface="Arial"/>
              </a:rPr>
              <a:t>entwickeln</a:t>
            </a:r>
            <a:r>
              <a:rPr sz="1100" spc="105" dirty="0">
                <a:latin typeface="Arial"/>
                <a:cs typeface="Arial"/>
              </a:rPr>
              <a:t>  </a:t>
            </a:r>
            <a:r>
              <a:rPr sz="1100" dirty="0">
                <a:latin typeface="Arial"/>
                <a:cs typeface="Arial"/>
              </a:rPr>
              <a:t>eine</a:t>
            </a:r>
            <a:r>
              <a:rPr sz="1100" spc="105" dirty="0">
                <a:latin typeface="Arial"/>
                <a:cs typeface="Arial"/>
              </a:rPr>
              <a:t>  </a:t>
            </a:r>
            <a:r>
              <a:rPr sz="1100" dirty="0">
                <a:latin typeface="Arial"/>
                <a:cs typeface="Arial"/>
              </a:rPr>
              <a:t>Unterrichtseinheit,</a:t>
            </a:r>
            <a:r>
              <a:rPr sz="1100" spc="105" dirty="0">
                <a:latin typeface="Arial"/>
                <a:cs typeface="Arial"/>
              </a:rPr>
              <a:t>  </a:t>
            </a:r>
            <a:r>
              <a:rPr sz="1100" dirty="0">
                <a:latin typeface="Arial"/>
                <a:cs typeface="Arial"/>
              </a:rPr>
              <a:t>in</a:t>
            </a:r>
            <a:r>
              <a:rPr sz="1100" spc="105" dirty="0">
                <a:latin typeface="Arial"/>
                <a:cs typeface="Arial"/>
              </a:rPr>
              <a:t>  </a:t>
            </a:r>
            <a:r>
              <a:rPr sz="1100" dirty="0">
                <a:latin typeface="Arial"/>
                <a:cs typeface="Arial"/>
              </a:rPr>
              <a:t>der</a:t>
            </a:r>
            <a:r>
              <a:rPr sz="1100" spc="110" dirty="0">
                <a:latin typeface="Arial"/>
                <a:cs typeface="Arial"/>
              </a:rPr>
              <a:t>  </a:t>
            </a:r>
            <a:r>
              <a:rPr sz="1100" dirty="0">
                <a:latin typeface="Arial"/>
                <a:cs typeface="Arial"/>
              </a:rPr>
              <a:t>die</a:t>
            </a:r>
            <a:r>
              <a:rPr sz="1100" spc="105" dirty="0">
                <a:latin typeface="Arial"/>
                <a:cs typeface="Arial"/>
              </a:rPr>
              <a:t>  </a:t>
            </a:r>
            <a:r>
              <a:rPr sz="1100" dirty="0">
                <a:latin typeface="Arial"/>
                <a:cs typeface="Arial"/>
              </a:rPr>
              <a:t>Auszubildenden</a:t>
            </a:r>
            <a:r>
              <a:rPr sz="1100" spc="105" dirty="0">
                <a:latin typeface="Arial"/>
                <a:cs typeface="Arial"/>
              </a:rPr>
              <a:t>  </a:t>
            </a:r>
            <a:r>
              <a:rPr sz="1100" dirty="0">
                <a:latin typeface="Arial"/>
                <a:cs typeface="Arial"/>
              </a:rPr>
              <a:t>ihren</a:t>
            </a:r>
            <a:r>
              <a:rPr sz="1100" spc="105" dirty="0">
                <a:latin typeface="Arial"/>
                <a:cs typeface="Arial"/>
              </a:rPr>
              <a:t>  </a:t>
            </a:r>
            <a:r>
              <a:rPr sz="1100" spc="-10" dirty="0">
                <a:latin typeface="Arial"/>
                <a:cs typeface="Arial"/>
              </a:rPr>
              <a:t>digitalen </a:t>
            </a:r>
            <a:r>
              <a:rPr sz="1100" dirty="0">
                <a:latin typeface="Arial"/>
                <a:cs typeface="Arial"/>
              </a:rPr>
              <a:t>Fußabdruck</a:t>
            </a:r>
            <a:r>
              <a:rPr sz="1100" spc="100" dirty="0">
                <a:latin typeface="Arial"/>
                <a:cs typeface="Arial"/>
              </a:rPr>
              <a:t>  </a:t>
            </a:r>
            <a:r>
              <a:rPr sz="1100" dirty="0">
                <a:latin typeface="Arial"/>
                <a:cs typeface="Arial"/>
              </a:rPr>
              <a:t>analysieren</a:t>
            </a:r>
            <a:r>
              <a:rPr sz="1100" spc="114" dirty="0">
                <a:latin typeface="Arial"/>
                <a:cs typeface="Arial"/>
              </a:rPr>
              <a:t>  </a:t>
            </a:r>
            <a:r>
              <a:rPr sz="1100" dirty="0">
                <a:latin typeface="Arial"/>
                <a:cs typeface="Arial"/>
              </a:rPr>
              <a:t>und</a:t>
            </a:r>
            <a:r>
              <a:rPr sz="1100" spc="114" dirty="0">
                <a:latin typeface="Arial"/>
                <a:cs typeface="Arial"/>
              </a:rPr>
              <a:t>  </a:t>
            </a:r>
            <a:r>
              <a:rPr sz="1100" dirty="0">
                <a:latin typeface="Arial"/>
                <a:cs typeface="Arial"/>
              </a:rPr>
              <a:t>Maßnahmen</a:t>
            </a:r>
            <a:r>
              <a:rPr sz="1100" spc="120" dirty="0">
                <a:latin typeface="Arial"/>
                <a:cs typeface="Arial"/>
              </a:rPr>
              <a:t>  </a:t>
            </a:r>
            <a:r>
              <a:rPr sz="1100" dirty="0">
                <a:latin typeface="Arial"/>
                <a:cs typeface="Arial"/>
              </a:rPr>
              <a:t>zur</a:t>
            </a:r>
            <a:r>
              <a:rPr sz="1100" spc="114" dirty="0">
                <a:latin typeface="Arial"/>
                <a:cs typeface="Arial"/>
              </a:rPr>
              <a:t>  </a:t>
            </a:r>
            <a:r>
              <a:rPr sz="1100" dirty="0">
                <a:latin typeface="Arial"/>
                <a:cs typeface="Arial"/>
              </a:rPr>
              <a:t>Verbesserung</a:t>
            </a:r>
            <a:r>
              <a:rPr sz="1100" spc="114" dirty="0">
                <a:latin typeface="Arial"/>
                <a:cs typeface="Arial"/>
              </a:rPr>
              <a:t>  </a:t>
            </a:r>
            <a:r>
              <a:rPr sz="1100" dirty="0">
                <a:latin typeface="Arial"/>
                <a:cs typeface="Arial"/>
              </a:rPr>
              <a:t>ihres</a:t>
            </a:r>
            <a:r>
              <a:rPr sz="1100" spc="114" dirty="0">
                <a:latin typeface="Arial"/>
                <a:cs typeface="Arial"/>
              </a:rPr>
              <a:t>  </a:t>
            </a:r>
            <a:r>
              <a:rPr sz="1100" spc="-10" dirty="0">
                <a:latin typeface="Arial"/>
                <a:cs typeface="Arial"/>
              </a:rPr>
              <a:t>Datenschutzes </a:t>
            </a:r>
            <a:r>
              <a:rPr sz="1100" dirty="0">
                <a:latin typeface="Arial"/>
                <a:cs typeface="Arial"/>
              </a:rPr>
              <a:t>kennenlernen.</a:t>
            </a:r>
            <a:r>
              <a:rPr sz="1100" spc="5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</a:t>
            </a:r>
            <a:r>
              <a:rPr sz="1100" spc="5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Auszubildenden</a:t>
            </a:r>
            <a:r>
              <a:rPr sz="1100" spc="5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führen</a:t>
            </a:r>
            <a:r>
              <a:rPr sz="1100" spc="5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beispielsweise</a:t>
            </a:r>
            <a:r>
              <a:rPr sz="1100" spc="5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eine</a:t>
            </a:r>
            <a:r>
              <a:rPr sz="1100" spc="5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Online</a:t>
            </a:r>
            <a:r>
              <a:rPr lang="de-DE" sz="1100" spc="-10" dirty="0">
                <a:latin typeface="Arial"/>
                <a:cs typeface="Arial"/>
              </a:rPr>
              <a:t>s</a:t>
            </a:r>
            <a:r>
              <a:rPr sz="1100" dirty="0">
                <a:latin typeface="Arial"/>
                <a:cs typeface="Arial"/>
              </a:rPr>
              <a:t>uche</a:t>
            </a:r>
            <a:r>
              <a:rPr sz="1100" spc="5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nach</a:t>
            </a:r>
            <a:r>
              <a:rPr sz="1100" spc="5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ihrem Namen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durch,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prüfen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Ergebnisse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auf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problematische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Inhalte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und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entwickeln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Strategien, </a:t>
            </a:r>
            <a:r>
              <a:rPr sz="1100" dirty="0">
                <a:latin typeface="Arial"/>
                <a:cs typeface="Arial"/>
              </a:rPr>
              <a:t>um</a:t>
            </a:r>
            <a:r>
              <a:rPr sz="1100" spc="28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diese</a:t>
            </a:r>
            <a:r>
              <a:rPr sz="1100" spc="28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zu</a:t>
            </a:r>
            <a:r>
              <a:rPr sz="1100" spc="28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entfernen</a:t>
            </a:r>
            <a:r>
              <a:rPr sz="1100" spc="27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oder</a:t>
            </a:r>
            <a:r>
              <a:rPr sz="1100" spc="28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unauffälliger</a:t>
            </a:r>
            <a:r>
              <a:rPr sz="1100" spc="27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zu</a:t>
            </a:r>
            <a:r>
              <a:rPr sz="1100" spc="28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machen.</a:t>
            </a:r>
            <a:r>
              <a:rPr sz="1100" spc="28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Außerdem</a:t>
            </a:r>
            <a:r>
              <a:rPr sz="1100" spc="28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erstellen</a:t>
            </a:r>
            <a:r>
              <a:rPr sz="1100" spc="28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sie</a:t>
            </a:r>
            <a:r>
              <a:rPr sz="1100" spc="27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einen </a:t>
            </a:r>
            <a:r>
              <a:rPr sz="1100" dirty="0">
                <a:latin typeface="Arial"/>
                <a:cs typeface="Arial"/>
              </a:rPr>
              <a:t>Aktionsplan,</a:t>
            </a:r>
            <a:r>
              <a:rPr sz="1100" spc="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der</a:t>
            </a:r>
            <a:r>
              <a:rPr sz="1100" spc="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Schritte</a:t>
            </a:r>
            <a:r>
              <a:rPr sz="1100" spc="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wie</a:t>
            </a:r>
            <a:r>
              <a:rPr sz="1100" spc="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das</a:t>
            </a:r>
            <a:r>
              <a:rPr sz="1100" spc="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regelmäßige</a:t>
            </a:r>
            <a:r>
              <a:rPr sz="1100" spc="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Überprüfen</a:t>
            </a:r>
            <a:r>
              <a:rPr sz="1100" spc="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von</a:t>
            </a:r>
            <a:r>
              <a:rPr sz="1100" spc="3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App-</a:t>
            </a:r>
            <a:r>
              <a:rPr sz="1100" dirty="0">
                <a:latin typeface="Arial"/>
                <a:cs typeface="Arial"/>
              </a:rPr>
              <a:t>Berechtigungen</a:t>
            </a:r>
            <a:r>
              <a:rPr sz="1100" spc="35" dirty="0">
                <a:latin typeface="Arial"/>
                <a:cs typeface="Arial"/>
              </a:rPr>
              <a:t> </a:t>
            </a:r>
            <a:r>
              <a:rPr sz="1100" spc="-20" dirty="0">
                <a:latin typeface="Arial"/>
                <a:cs typeface="Arial"/>
              </a:rPr>
              <a:t>oder </a:t>
            </a:r>
            <a:r>
              <a:rPr sz="1100" dirty="0">
                <a:latin typeface="Arial"/>
                <a:cs typeface="Arial"/>
              </a:rPr>
              <a:t>das</a:t>
            </a:r>
            <a:r>
              <a:rPr sz="1100" spc="21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Verwenden</a:t>
            </a:r>
            <a:r>
              <a:rPr sz="1100" spc="21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des</a:t>
            </a:r>
            <a:r>
              <a:rPr sz="1100" spc="21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Inkognito-</a:t>
            </a:r>
            <a:r>
              <a:rPr sz="1100" dirty="0">
                <a:latin typeface="Arial"/>
                <a:cs typeface="Arial"/>
              </a:rPr>
              <a:t>Modus</a:t>
            </a:r>
            <a:r>
              <a:rPr sz="1100" spc="21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umfasst.</a:t>
            </a:r>
            <a:r>
              <a:rPr sz="1100" spc="204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Ziel</a:t>
            </a:r>
            <a:r>
              <a:rPr sz="1100" spc="21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ist</a:t>
            </a:r>
            <a:r>
              <a:rPr sz="1100" spc="204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es,</a:t>
            </a:r>
            <a:r>
              <a:rPr sz="1100" spc="204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</a:t>
            </a:r>
            <a:r>
              <a:rPr sz="1100" spc="21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Auszubildenden</a:t>
            </a:r>
            <a:r>
              <a:rPr sz="1100" spc="21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für</a:t>
            </a:r>
            <a:r>
              <a:rPr sz="1100" spc="210" dirty="0">
                <a:latin typeface="Arial"/>
                <a:cs typeface="Arial"/>
              </a:rPr>
              <a:t> </a:t>
            </a:r>
            <a:r>
              <a:rPr sz="1100" spc="-25" dirty="0">
                <a:latin typeface="Arial"/>
                <a:cs typeface="Arial"/>
              </a:rPr>
              <a:t>die </a:t>
            </a:r>
            <a:r>
              <a:rPr sz="1100" dirty="0">
                <a:latin typeface="Arial"/>
                <a:cs typeface="Arial"/>
              </a:rPr>
              <a:t>Bedeutung</a:t>
            </a:r>
            <a:r>
              <a:rPr sz="1100" spc="-1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ihrer</a:t>
            </a:r>
            <a:r>
              <a:rPr sz="1100" spc="-1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digitalen</a:t>
            </a:r>
            <a:r>
              <a:rPr sz="1100" spc="-1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Identität</a:t>
            </a:r>
            <a:r>
              <a:rPr sz="1100" spc="-1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zu</a:t>
            </a:r>
            <a:r>
              <a:rPr sz="1100" spc="-1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sensibilisieren </a:t>
            </a:r>
            <a:r>
              <a:rPr sz="1100" dirty="0">
                <a:latin typeface="Arial"/>
                <a:cs typeface="Arial"/>
              </a:rPr>
              <a:t>und</a:t>
            </a:r>
            <a:r>
              <a:rPr sz="1100" spc="-1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sie</a:t>
            </a:r>
            <a:r>
              <a:rPr sz="1100" spc="-1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in</a:t>
            </a:r>
            <a:r>
              <a:rPr sz="1100" spc="-1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</a:t>
            </a:r>
            <a:r>
              <a:rPr sz="1100" spc="-1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Lage</a:t>
            </a:r>
            <a:r>
              <a:rPr sz="1100" spc="-1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zu</a:t>
            </a:r>
            <a:r>
              <a:rPr sz="1100" spc="-1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versetzen,</a:t>
            </a:r>
            <a:r>
              <a:rPr sz="1100" spc="-10" dirty="0">
                <a:latin typeface="Arial"/>
                <a:cs typeface="Arial"/>
              </a:rPr>
              <a:t> </a:t>
            </a:r>
            <a:r>
              <a:rPr sz="1100" spc="-20" dirty="0">
                <a:latin typeface="Arial"/>
                <a:cs typeface="Arial"/>
              </a:rPr>
              <a:t>ihre </a:t>
            </a:r>
            <a:r>
              <a:rPr sz="1100" dirty="0">
                <a:latin typeface="Arial"/>
                <a:cs typeface="Arial"/>
              </a:rPr>
              <a:t>Privatsphäre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aktiv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zu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schützen.</a:t>
            </a:r>
            <a:endParaRPr sz="1100" dirty="0">
              <a:latin typeface="Arial"/>
              <a:cs typeface="Arial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6468871" y="9868915"/>
            <a:ext cx="110489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spc="-50" dirty="0">
                <a:latin typeface="Arial"/>
                <a:cs typeface="Arial"/>
              </a:rPr>
              <a:t>1</a:t>
            </a:r>
            <a:endParaRPr sz="12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5039</Words>
  <Application>Microsoft Office PowerPoint</Application>
  <PresentationFormat>Benutzerdefiniert</PresentationFormat>
  <Paragraphs>472</Paragraphs>
  <Slides>46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10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46</vt:i4>
      </vt:variant>
    </vt:vector>
  </HeadingPairs>
  <TitlesOfParts>
    <vt:vector size="57" baseType="lpstr">
      <vt:lpstr>Arial</vt:lpstr>
      <vt:lpstr>Arial Black</vt:lpstr>
      <vt:lpstr>Book Antiqua</vt:lpstr>
      <vt:lpstr>Calibri</vt:lpstr>
      <vt:lpstr>Palatino Linotype</vt:lpstr>
      <vt:lpstr>Symbol</vt:lpstr>
      <vt:lpstr>Tahoma</vt:lpstr>
      <vt:lpstr>Times New Roman</vt:lpstr>
      <vt:lpstr>Trebuchet MS</vt:lpstr>
      <vt:lpstr>Verdana</vt:lpstr>
      <vt:lpstr>Office Theme</vt:lpstr>
      <vt:lpstr>PowerPoint-Präsentation</vt:lpstr>
      <vt:lpstr>PowerPoint-Präsentation</vt:lpstr>
      <vt:lpstr>Informations- und Datenkompetenz: Grundlagen und Übungen</vt:lpstr>
      <vt:lpstr>Recherche und Analyse</vt:lpstr>
      <vt:lpstr>Reflexion</vt:lpstr>
      <vt:lpstr>Einführung in digitale Daten und ihre Visualisierung</vt:lpstr>
      <vt:lpstr>Datensammlung und ihre Visualisierung</vt:lpstr>
      <vt:lpstr>Abschluss und Selbstreflexion</vt:lpstr>
      <vt:lpstr>PowerPoint-Präsentation</vt:lpstr>
      <vt:lpstr>Digitale Identität: schützen und reflektieren</vt:lpstr>
      <vt:lpstr>Was ist digitale Identität?</vt:lpstr>
      <vt:lpstr>Datenschutzrechte</vt:lpstr>
      <vt:lpstr>Ihren digitalen Fußabdruck überprüfen</vt:lpstr>
      <vt:lpstr>Metadaten in Bildern anpassen</vt:lpstr>
      <vt:lpstr>Tracking-Einstellungen und Cookie-Verwaltung</vt:lpstr>
      <vt:lpstr>Reflexion und nächste Schritte</vt:lpstr>
      <vt:lpstr>PowerPoint-Präsentation</vt:lpstr>
      <vt:lpstr>Digitale Inhalte in der Pflegelehre: Grundlagen und Praxis</vt:lpstr>
      <vt:lpstr>Grundlagen digitaler Inhalte</vt:lpstr>
      <vt:lpstr>Digitale Inhalte in der Pädagogik</vt:lpstr>
      <vt:lpstr>Pflegeprozess visualisieren</vt:lpstr>
      <vt:lpstr>Barrierefreie Inhalte gestalten</vt:lpstr>
      <vt:lpstr>Arbeiten mit PDFs: Bearbeitung und Barrierefreiheit</vt:lpstr>
      <vt:lpstr>Dateiformate in der Lehre reflektieren</vt:lpstr>
      <vt:lpstr>Abschluss und Reflexion</vt:lpstr>
      <vt:lpstr>PowerPoint-Präsentation</vt:lpstr>
      <vt:lpstr>Digitale Problemlösung und Kompetenz</vt:lpstr>
      <vt:lpstr>Eigene digitale Kompetenzen einschätzen</vt:lpstr>
      <vt:lpstr>Was ist digitale Problemlösung?</vt:lpstr>
      <vt:lpstr>Technische Probleme lösen</vt:lpstr>
      <vt:lpstr>Digitale Werkzeuge entdecken</vt:lpstr>
      <vt:lpstr>Transfer und Reflexion</vt:lpstr>
      <vt:lpstr>Präsentation und Austausch</vt:lpstr>
      <vt:lpstr>PowerPoint-Präsentation</vt:lpstr>
      <vt:lpstr>Sicherheit und Datenschutz in der digitalen Welt</vt:lpstr>
      <vt:lpstr>Grundlagen digitaler Sicherheit</vt:lpstr>
      <vt:lpstr>Passwörter und Zugriffssicherheit</vt:lpstr>
      <vt:lpstr>Zwei-Faktor-Authentifizierung 2FA</vt:lpstr>
      <vt:lpstr>Datenschutz: Grundlagen</vt:lpstr>
      <vt:lpstr>Phishing-E-Mails erkennen</vt:lpstr>
      <vt:lpstr>Sichere Onlinekommunikation </vt:lpstr>
      <vt:lpstr>Reflexion und Transfer</vt:lpstr>
      <vt:lpstr>Gemeinsame Reflexion</vt:lpstr>
      <vt:lpstr>PowerPoint-Präsentation</vt:lpstr>
      <vt:lpstr>PowerPoint-Präsentation</vt:lpstr>
      <vt:lpstr>PowerPoint-Präsentation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Tim.Tischendorf.khx</dc:creator>
  <cp:lastModifiedBy>Sommerhage, Linda</cp:lastModifiedBy>
  <cp:revision>87</cp:revision>
  <dcterms:created xsi:type="dcterms:W3CDTF">2025-04-25T06:52:43Z</dcterms:created>
  <dcterms:modified xsi:type="dcterms:W3CDTF">2025-11-03T10:05:21Z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2025-02-16T00:00:00Z</vt:filetime>
  </property>
  <property fmtid="{D5CDD505-2E9C-101B-9397-08002B2CF9AE}" pid="3" name="Creator">
    <vt:lpwstr>Adobe Acrobat Pro (64-bit) 24.5.20399</vt:lpwstr>
  </property>
  <property fmtid="{D5CDD505-2E9C-101B-9397-08002B2CF9AE}" pid="4" name="LastSaved">
    <vt:filetime>2025-04-25T00:00:00Z</vt:filetime>
  </property>
  <property fmtid="{D5CDD505-2E9C-101B-9397-08002B2CF9AE}" pid="5" name="Producer">
    <vt:lpwstr>Adobe Acrobat Pro (64-bit) 24.5.20399</vt:lpwstr>
  </property>
</Properties>
</file>