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78291" autoAdjust="0"/>
  </p:normalViewPr>
  <p:slideViewPr>
    <p:cSldViewPr snapToGrid="0" showGuides="1">
      <p:cViewPr varScale="1">
        <p:scale>
          <a:sx n="47" d="100"/>
          <a:sy n="47" d="100"/>
        </p:scale>
        <p:origin x="11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4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4509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framework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curriculum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defined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necessary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at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283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 &gt;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 &gt;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respective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  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440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63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8" b="2745"/>
          <a:stretch/>
        </p:blipFill>
        <p:spPr>
          <a:xfrm>
            <a:off x="0" y="823959"/>
            <a:ext cx="12192000" cy="6029010"/>
          </a:xfrm>
          <a:prstGeom prst="rect">
            <a:avLst/>
          </a:prstGeom>
        </p:spPr>
      </p:pic>
      <p:sp>
        <p:nvSpPr>
          <p:cNvPr id="4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468687" y="2644967"/>
            <a:ext cx="5254625" cy="304181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2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www.govet.international/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de/index.html" TargetMode="External"/><Relationship Id="rId11" Type="http://schemas.openxmlformats.org/officeDocument/2006/relationships/hyperlink" Target="https://www.gesetze-im-internet.de/bbig_2005/" TargetMode="External"/><Relationship Id="rId5" Type="http://schemas.openxmlformats.org/officeDocument/2006/relationships/hyperlink" Target="https://www.destatis.de/DE/Home/_inhalt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ibb.de/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Tyske erhvervsuddannelser med </a:t>
            </a:r>
            <a:br>
              <a:rPr lang="da-DK" sz="2800" dirty="0"/>
            </a:br>
            <a:r>
              <a:rPr lang="da-DK" sz="2800" dirty="0"/>
              <a:t>både teori og praksis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a-DK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Aktørerne: staten – definerer rammerne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a-DK" dirty="0"/>
              <a:t>udarbejder </a:t>
            </a:r>
            <a:r>
              <a:rPr lang="da-DK" u="sng" dirty="0"/>
              <a:t>uddannelseslovgivningen</a:t>
            </a:r>
            <a:r>
              <a:rPr lang="da-DK" dirty="0"/>
              <a:t> sammen med arbejdsmarkedets </a:t>
            </a:r>
            <a:br>
              <a:rPr lang="da-DK" dirty="0"/>
            </a:br>
            <a:r>
              <a:rPr lang="da-DK" dirty="0"/>
              <a:t>parter (erhvervsuddannelse)</a:t>
            </a:r>
          </a:p>
          <a:p>
            <a:pPr lvl="1"/>
            <a:r>
              <a:rPr lang="da-DK" dirty="0"/>
              <a:t>definerer uddannelserne på erhvervsskolerne: </a:t>
            </a:r>
            <a:r>
              <a:rPr lang="da-DK" u="sng" dirty="0"/>
              <a:t>Rammelæreplan</a:t>
            </a:r>
          </a:p>
          <a:p>
            <a:pPr lvl="1"/>
            <a:r>
              <a:rPr lang="da-DK" dirty="0"/>
              <a:t>finansierer, tilrettelægger og fører tilsyn med det offentlige erhvervsskolesystem</a:t>
            </a:r>
          </a:p>
          <a:p>
            <a:pPr lvl="1"/>
            <a:r>
              <a:rPr lang="da-DK" dirty="0"/>
              <a:t>udfører og muliggør forskning i erhvervsuddannelser </a:t>
            </a:r>
            <a:r>
              <a:rPr lang="da-DK" dirty="0">
                <a:sym typeface="Wingdings" panose="05000000000000000000" pitchFamily="2" charset="2"/>
              </a:rPr>
              <a:t></a:t>
            </a:r>
            <a:r>
              <a:rPr lang="da-DK" dirty="0"/>
              <a:t> BIBB</a:t>
            </a:r>
          </a:p>
          <a:p>
            <a:pPr lvl="1"/>
            <a:r>
              <a:rPr lang="da-DK" dirty="0"/>
              <a:t>hjælper med at finde en læreplads (fx unge, arbejdsløse og udsatte mennesker)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Vilkårene: standarder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fastlægger gennemførelsen af erhvervsuddannelse med både teori og praksis i virksomheder og på erhvervsskoler</a:t>
            </a:r>
          </a:p>
          <a:p>
            <a:pPr lvl="1"/>
            <a:r>
              <a:rPr lang="da-DK" dirty="0"/>
              <a:t>sikrer kvalitetskontrol og fremme af erhvervsuddannelser med både teori og praksis</a:t>
            </a:r>
          </a:p>
          <a:p>
            <a:pPr lvl="1"/>
            <a:r>
              <a:rPr lang="da-DK" dirty="0"/>
              <a:t>gælder i hele Tyskland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Vilkårene: standarder – tilblivelse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a-DK" b="1" dirty="0"/>
              <a:t>1. Arbejdsgiveren </a:t>
            </a:r>
            <a:r>
              <a:rPr lang="da-DK" dirty="0"/>
              <a:t>finder nye arbejdsområder og kvalifikationer i </a:t>
            </a:r>
            <a:br>
              <a:rPr lang="da-DK" dirty="0"/>
            </a:br>
            <a:r>
              <a:rPr lang="da-DK" dirty="0"/>
              <a:t>virksomheden </a:t>
            </a:r>
          </a:p>
          <a:p>
            <a:pPr lvl="1"/>
            <a:r>
              <a:rPr lang="da-DK" b="1" dirty="0"/>
              <a:t>2. Arbejdsmarkedets parter og staten </a:t>
            </a:r>
            <a:r>
              <a:rPr lang="da-DK" dirty="0"/>
              <a:t>forhandler og vedtager nye erhvervsmæssige uddannelsesstandarder, der modereres af BIBB </a:t>
            </a:r>
          </a:p>
          <a:p>
            <a:pPr lvl="1"/>
            <a:r>
              <a:rPr lang="da-DK" b="1" dirty="0"/>
              <a:t>3. Staten </a:t>
            </a:r>
            <a:r>
              <a:rPr lang="da-DK" dirty="0"/>
              <a:t>afstemmer rammelæreplanerne i forhold til den seneste uddannelseslovgivning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De vedtagne standarder fastlægges i uddannelseslovgivningen (virksomhederne) </a:t>
            </a:r>
            <a:br>
              <a:rPr lang="da-DK" b="1" dirty="0"/>
            </a:br>
            <a:r>
              <a:rPr lang="da-DK" b="1" dirty="0"/>
              <a:t>og rammelæreplanerne (erhvervsskolerne).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87167"/>
            <a:ext cx="11053762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sz="2600" b="1" dirty="0"/>
              <a:t>Vilkårene: standarder – uddannelseslovgivning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dirty="0"/>
              <a:t>Det fælles mål følger </a:t>
            </a:r>
            <a:r>
              <a:rPr lang="da-DK" b="1" dirty="0"/>
              <a:t>”erhvervsprincippet”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dirty="0"/>
              <a:t>Uddannelsesstandarderne for </a:t>
            </a:r>
            <a:r>
              <a:rPr lang="da-DK" u="sng" dirty="0"/>
              <a:t>erhvervsuddannelserne</a:t>
            </a:r>
            <a:r>
              <a:rPr lang="da-DK" dirty="0"/>
              <a:t> er fastlagt i </a:t>
            </a:r>
            <a:r>
              <a:rPr lang="da-DK" u="sng" dirty="0"/>
              <a:t>uddannelseslovgivningen</a:t>
            </a:r>
            <a:r>
              <a:rPr lang="da-DK" dirty="0"/>
              <a:t>:</a:t>
            </a:r>
          </a:p>
          <a:p>
            <a:pPr lvl="1"/>
            <a:endParaRPr lang="de-DE" dirty="0"/>
          </a:p>
          <a:p>
            <a:pPr lvl="1"/>
            <a:r>
              <a:rPr lang="da-DK" dirty="0"/>
              <a:t>stillingsbetegnelse </a:t>
            </a:r>
          </a:p>
          <a:p>
            <a:pPr lvl="1"/>
            <a:r>
              <a:rPr lang="da-DK" dirty="0"/>
              <a:t>erhvervsprofil</a:t>
            </a:r>
          </a:p>
          <a:p>
            <a:pPr lvl="1"/>
            <a:r>
              <a:rPr lang="da-DK" dirty="0"/>
              <a:t>indhold</a:t>
            </a:r>
          </a:p>
          <a:p>
            <a:pPr lvl="1"/>
            <a:r>
              <a:rPr lang="da-DK" dirty="0"/>
              <a:t>faglig og tidsmæssig opbygning</a:t>
            </a:r>
          </a:p>
          <a:p>
            <a:pPr lvl="1"/>
            <a:r>
              <a:rPr lang="da-DK" dirty="0"/>
              <a:t>prøvekrav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Vilkårene: standarder – rammelæreplan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dirty="0"/>
              <a:t>Uddannelsen på </a:t>
            </a:r>
            <a:r>
              <a:rPr lang="da-DK" u="sng" dirty="0"/>
              <a:t>erhvervsskolen</a:t>
            </a:r>
            <a:r>
              <a:rPr lang="da-DK" dirty="0"/>
              <a:t> giver de nødvendige teoretiske fagkundskaber og fremmer almendannelsen. </a:t>
            </a:r>
          </a:p>
          <a:p>
            <a:pPr marL="0" indent="0">
              <a:buNone/>
            </a:pPr>
            <a:r>
              <a:rPr lang="da-DK" dirty="0"/>
              <a:t>Disse uddannelsesstandarder er defineret i </a:t>
            </a:r>
            <a:r>
              <a:rPr lang="da-DK" u="sng" dirty="0"/>
              <a:t>rammelæreplanen</a:t>
            </a:r>
            <a:r>
              <a:rPr lang="da-DK" dirty="0"/>
              <a:t>:</a:t>
            </a:r>
          </a:p>
          <a:p>
            <a:pPr lvl="1">
              <a:spcBef>
                <a:spcPts val="1800"/>
              </a:spcBef>
            </a:pPr>
            <a:r>
              <a:rPr lang="da-DK" dirty="0"/>
              <a:t>læringsmål</a:t>
            </a:r>
          </a:p>
          <a:p>
            <a:pPr lvl="1"/>
            <a:r>
              <a:rPr lang="da-DK" dirty="0"/>
              <a:t>Indhold</a:t>
            </a:r>
          </a:p>
          <a:p>
            <a:pPr lvl="1"/>
            <a:r>
              <a:rPr lang="da-DK" dirty="0"/>
              <a:t>læringsområder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b="1"/>
              <a:t>De lovmæssige rammer</a:t>
            </a:r>
          </a:p>
          <a:p>
            <a:r>
              <a:rPr lang="da-DK" b="1"/>
              <a:t>I henhold til paragraf 12 i den tyske grundlov kan borgerne frit vælge erhverv.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arbejdsret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b="1" dirty="0"/>
              <a:t>lov om erhvervsuddannelser</a:t>
            </a:r>
          </a:p>
          <a:p>
            <a:r>
              <a:rPr lang="da-DK" b="1" dirty="0"/>
              <a:t>lovgivning om håndværk</a:t>
            </a:r>
          </a:p>
          <a:p>
            <a:r>
              <a:rPr lang="da-DK" dirty="0"/>
              <a:t>lov om beskyttelse af unge mennesker på arbejdspladsen</a:t>
            </a:r>
          </a:p>
          <a:p>
            <a:r>
              <a:rPr lang="da-DK" dirty="0"/>
              <a:t>lov om kollektive overenskomster</a:t>
            </a:r>
          </a:p>
          <a:p>
            <a:r>
              <a:rPr lang="da-DK" dirty="0"/>
              <a:t>lov til midlertidig regulering af industri- og handelskammerets beføjelser</a:t>
            </a:r>
          </a:p>
          <a:p>
            <a:r>
              <a:rPr lang="da-DK" dirty="0"/>
              <a:t>arbejdsmarkedslov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a-DK" dirty="0"/>
              <a:t>uddannelseslovgivning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a-DK" dirty="0"/>
              <a:t>generel skolepligt</a:t>
            </a:r>
          </a:p>
          <a:p>
            <a:r>
              <a:rPr lang="da-DK" dirty="0"/>
              <a:t>delstaternes lovgivning om skolegang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da-DK"/>
              <a:t>Erhvervsuddannelse med både teori og praksis: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/>
              <a:t>Motivation, interesser og forløb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Tilslutning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Motivation og tiltag – staten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Motivation</a:t>
            </a:r>
            <a:r>
              <a:rPr lang="da-DK" dirty="0"/>
              <a:t>: Tyskland har brug for kvalificerede fagfolk for at sikre vækst og udvikling.</a:t>
            </a:r>
          </a:p>
          <a:p>
            <a:pPr marL="0" indent="0">
              <a:buNone/>
            </a:pPr>
            <a:r>
              <a:rPr lang="da-DK" b="1" dirty="0"/>
              <a:t>Erkendelse: </a:t>
            </a:r>
            <a:r>
              <a:rPr lang="da-DK" dirty="0"/>
              <a:t>Vi skal styrke og regulere erhvervsuddannelser, der omfatter både teori og praksis.</a:t>
            </a:r>
          </a:p>
          <a:p>
            <a:pPr marL="0" indent="0">
              <a:buNone/>
            </a:pPr>
            <a:r>
              <a:rPr lang="da-DK" b="1" dirty="0"/>
              <a:t>Tiltag: </a:t>
            </a:r>
          </a:p>
          <a:p>
            <a:pPr lvl="1"/>
            <a:r>
              <a:rPr lang="da-DK" dirty="0"/>
              <a:t>udarbejdelse og opdatering af de lovmæssige rammer</a:t>
            </a:r>
          </a:p>
          <a:p>
            <a:pPr lvl="1"/>
            <a:r>
              <a:rPr lang="da-DK" dirty="0"/>
              <a:t>inddragelse af de øvrige aktører</a:t>
            </a:r>
          </a:p>
          <a:p>
            <a:pPr lvl="1"/>
            <a:r>
              <a:rPr lang="da-DK" dirty="0"/>
              <a:t>tilsyn med og udvikling af systemet (fx via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258" y="2826963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Tilslutning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Motivation og tilslutning – de unges</a:t>
            </a:r>
            <a:endParaRPr lang="de-DE" dirty="0"/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Motivation: </a:t>
            </a:r>
            <a:r>
              <a:rPr lang="da-DK" dirty="0"/>
              <a:t>”Jeg vil gerne være …!”</a:t>
            </a:r>
          </a:p>
          <a:p>
            <a:pPr marL="0" indent="0">
              <a:buNone/>
            </a:pPr>
            <a:r>
              <a:rPr lang="da-DK" b="1" dirty="0"/>
              <a:t>Tilslutning</a:t>
            </a:r>
          </a:p>
          <a:p>
            <a:pPr lvl="1"/>
            <a:r>
              <a:rPr lang="da-DK" dirty="0"/>
              <a:t>find relevante virksomheder og gennemgå </a:t>
            </a:r>
            <a:br>
              <a:rPr lang="da-DK" dirty="0"/>
            </a:br>
            <a:r>
              <a:rPr lang="da-DK" dirty="0"/>
              <a:t>deres tilbud</a:t>
            </a:r>
          </a:p>
          <a:p>
            <a:pPr lvl="1"/>
            <a:r>
              <a:rPr lang="da-DK" dirty="0"/>
              <a:t>skriv ansøgninger</a:t>
            </a:r>
          </a:p>
          <a:p>
            <a:pPr lvl="1"/>
            <a:r>
              <a:rPr lang="da-DK" dirty="0"/>
              <a:t>evt. udvælgelsesprocedure</a:t>
            </a:r>
          </a:p>
          <a:p>
            <a:pPr lvl="1"/>
            <a:r>
              <a:rPr lang="da-DK" dirty="0"/>
              <a:t>vælg uddannelsesvirksomhed</a:t>
            </a:r>
          </a:p>
          <a:p>
            <a:pPr lvl="1"/>
            <a:r>
              <a:rPr lang="da-DK" dirty="0"/>
              <a:t>indgåelse af uddannelsesaftale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D97D51-7DD9-913D-C73F-E5CAE2830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232" y="1196975"/>
            <a:ext cx="3960000" cy="429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Tilslutning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Motivation og tilslutning – virksomhedernes</a:t>
            </a:r>
            <a:endParaRPr lang="de-DE" dirty="0"/>
          </a:p>
          <a:p>
            <a:pPr marL="0" indent="0">
              <a:buNone/>
            </a:pPr>
            <a:r>
              <a:rPr lang="da-DK" b="1" dirty="0"/>
              <a:t>motivation: </a:t>
            </a:r>
            <a:r>
              <a:rPr lang="da-DK" dirty="0"/>
              <a:t>”Jeg vil sikre, at stillingerne bliver besat” </a:t>
            </a:r>
          </a:p>
          <a:p>
            <a:pPr marL="0" indent="0">
              <a:buNone/>
            </a:pPr>
            <a:r>
              <a:rPr lang="da-DK" b="1" dirty="0"/>
              <a:t>Tilslutning</a:t>
            </a:r>
          </a:p>
          <a:p>
            <a:pPr lvl="1"/>
            <a:r>
              <a:rPr lang="da-DK" dirty="0"/>
              <a:t>godkendelse som læreplads</a:t>
            </a:r>
          </a:p>
          <a:p>
            <a:pPr lvl="1"/>
            <a:r>
              <a:rPr lang="da-DK" dirty="0"/>
              <a:t>oprettelse af lærepladser</a:t>
            </a:r>
          </a:p>
          <a:p>
            <a:pPr lvl="1"/>
            <a:r>
              <a:rPr lang="da-DK" dirty="0"/>
              <a:t>gennemgang af ansøgninger</a:t>
            </a:r>
          </a:p>
          <a:p>
            <a:pPr lvl="1"/>
            <a:r>
              <a:rPr lang="da-DK" dirty="0"/>
              <a:t>udvælgelse af lærlinge</a:t>
            </a:r>
          </a:p>
          <a:p>
            <a:pPr lvl="1"/>
            <a:r>
              <a:rPr lang="da-DK" dirty="0"/>
              <a:t>indgåelse af uddannelsesaftale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Indhold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/>
              <a:t>Tyske erhvervsuddannelser med både teori og praksis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a-DK" b="1"/>
              <a:t>Baggrund og vilkår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Motivation, interesser og forløb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Opskriften på succes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Forløb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Uddannelsesaftalen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dirty="0"/>
              <a:t>Erhvervsuddannelsen starter med indgåelse af en uddannelsesaftale mellem arbejdsgiveren og lærlingen.</a:t>
            </a:r>
          </a:p>
          <a:p>
            <a:pPr marL="0" indent="0">
              <a:buNone/>
            </a:pPr>
            <a:r>
              <a:rPr lang="da-DK" dirty="0"/>
              <a:t>I uddannelsesaftalen beskrives følgende:</a:t>
            </a:r>
          </a:p>
          <a:p>
            <a:pPr lvl="1"/>
            <a:r>
              <a:rPr lang="da-DK" dirty="0"/>
              <a:t>varighed</a:t>
            </a:r>
          </a:p>
          <a:p>
            <a:pPr lvl="1"/>
            <a:r>
              <a:rPr lang="da-DK" dirty="0"/>
              <a:t>indhold</a:t>
            </a:r>
          </a:p>
          <a:p>
            <a:pPr lvl="1"/>
            <a:r>
              <a:rPr lang="da-DK" dirty="0"/>
              <a:t>prøvetid</a:t>
            </a:r>
          </a:p>
          <a:p>
            <a:pPr lvl="1"/>
            <a:r>
              <a:rPr lang="da-DK" dirty="0"/>
              <a:t>faglig og tidsmæssig opbygning</a:t>
            </a:r>
          </a:p>
          <a:p>
            <a:pPr lvl="1"/>
            <a:r>
              <a:rPr lang="da-DK" dirty="0"/>
              <a:t>aflønning</a:t>
            </a:r>
          </a:p>
          <a:p>
            <a:pPr lvl="1"/>
            <a:r>
              <a:rPr lang="da-DK" dirty="0"/>
              <a:t>begge parters rettigheder og forpligtelser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620205"/>
            <a:ext cx="4972640" cy="803128"/>
          </a:xfrm>
        </p:spPr>
        <p:txBody>
          <a:bodyPr>
            <a:normAutofit/>
          </a:bodyPr>
          <a:lstStyle/>
          <a:p>
            <a:r>
              <a:rPr lang="da-DK" sz="2400" dirty="0"/>
              <a:t>70 % af uddannelsen foregår i </a:t>
            </a:r>
            <a:r>
              <a:rPr lang="da-DK" sz="2400" b="1" dirty="0"/>
              <a:t>virksomheden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9074" y="1620205"/>
            <a:ext cx="5148923" cy="803128"/>
          </a:xfrm>
        </p:spPr>
        <p:txBody>
          <a:bodyPr>
            <a:normAutofit/>
          </a:bodyPr>
          <a:lstStyle/>
          <a:p>
            <a:r>
              <a:rPr lang="da-DK" sz="2400" dirty="0"/>
              <a:t>30 % af uddannelsen foregår på </a:t>
            </a:r>
            <a:r>
              <a:rPr lang="da-DK" sz="2400" b="1" dirty="0"/>
              <a:t>en erhvervsskole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5563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Forløb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600609"/>
            <a:ext cx="4860000" cy="2217173"/>
          </a:xfrm>
        </p:spPr>
        <p:txBody>
          <a:bodyPr/>
          <a:lstStyle/>
          <a:p>
            <a:r>
              <a:rPr lang="da-DK" dirty="0"/>
              <a:t>struktureret uddannelse under virkelige arbejdsbetingelser</a:t>
            </a:r>
          </a:p>
          <a:p>
            <a:r>
              <a:rPr lang="da-DK" dirty="0"/>
              <a:t>lærlingen deltager i konkrete</a:t>
            </a:r>
            <a:br>
              <a:rPr lang="da-DK" dirty="0"/>
            </a:br>
            <a:r>
              <a:rPr lang="da-DK" dirty="0"/>
              <a:t> faglige processer</a:t>
            </a:r>
          </a:p>
          <a:p>
            <a:r>
              <a:rPr lang="da-DK" dirty="0"/>
              <a:t>lærlingen bliver aflønnet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9075" y="2593484"/>
            <a:ext cx="4860000" cy="2217173"/>
          </a:xfrm>
        </p:spPr>
        <p:txBody>
          <a:bodyPr/>
          <a:lstStyle/>
          <a:p>
            <a:r>
              <a:rPr lang="da-DK" dirty="0"/>
              <a:t>klasseundervisning</a:t>
            </a:r>
          </a:p>
          <a:p>
            <a:r>
              <a:rPr lang="da-DK" dirty="0"/>
              <a:t>erhvervsrelaterede (2/3) og</a:t>
            </a:r>
          </a:p>
          <a:p>
            <a:r>
              <a:rPr lang="da-DK" dirty="0"/>
              <a:t>almene (1/3) skolefag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399" y="1052513"/>
            <a:ext cx="10925175" cy="446715"/>
          </a:xfrm>
        </p:spPr>
        <p:txBody>
          <a:bodyPr>
            <a:normAutofit/>
          </a:bodyPr>
          <a:lstStyle/>
          <a:p>
            <a:r>
              <a:rPr lang="da-DK" b="1" dirty="0"/>
              <a:t>Teoretisk og praktisk læring på to uddannelsessteder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b="1"/>
              <a:t>En erhvervsuddannelse med både teori og praksis tager to til treethalvt år.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1"/>
          <a:stretch/>
        </p:blipFill>
        <p:spPr>
          <a:xfrm>
            <a:off x="4045265" y="3496407"/>
            <a:ext cx="3187918" cy="18891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04EE4A1-DBEE-B393-2088-455D61A37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3"/>
          <a:stretch/>
        </p:blipFill>
        <p:spPr>
          <a:xfrm>
            <a:off x="8482535" y="3593789"/>
            <a:ext cx="3464457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Forløb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Den afsluttende prøve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 dirty="0"/>
              <a:t>Svendeprøven</a:t>
            </a:r>
          </a:p>
          <a:p>
            <a:pPr lvl="1"/>
            <a:r>
              <a:rPr lang="da-DK" dirty="0"/>
              <a:t>tilrettelægges af de forskellige instanser</a:t>
            </a:r>
          </a:p>
          <a:p>
            <a:pPr lvl="1"/>
            <a:r>
              <a:rPr lang="da-DK" dirty="0"/>
              <a:t>teoretisk og praktisk del</a:t>
            </a:r>
          </a:p>
          <a:p>
            <a:pPr lvl="1"/>
            <a:r>
              <a:rPr lang="da-DK" dirty="0"/>
              <a:t>bedømmelsespanelet består af følgende</a:t>
            </a:r>
          </a:p>
          <a:p>
            <a:pPr lvl="2"/>
            <a:r>
              <a:rPr lang="da-DK" dirty="0"/>
              <a:t>arbejdsgiveren</a:t>
            </a:r>
          </a:p>
          <a:p>
            <a:pPr lvl="2"/>
            <a:r>
              <a:rPr lang="da-DK" dirty="0"/>
              <a:t>en medarbejder (faglig repræsentant)</a:t>
            </a:r>
          </a:p>
          <a:p>
            <a:pPr lvl="2"/>
            <a:r>
              <a:rPr lang="da-DK" dirty="0"/>
              <a:t>en erhvervsskolelærer (statens repræsentant)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Forløb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Den afsluttende prøve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 dirty="0"/>
              <a:t>Uddannelsesbevis</a:t>
            </a:r>
          </a:p>
          <a:p>
            <a:pPr lvl="1"/>
            <a:r>
              <a:rPr lang="da-DK" dirty="0"/>
              <a:t>udstedes af erhvervsorganisationen</a:t>
            </a:r>
          </a:p>
          <a:p>
            <a:pPr lvl="1"/>
            <a:r>
              <a:rPr lang="da-DK" dirty="0"/>
              <a:t>officiel prøve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 dirty="0"/>
              <a:t>Hvis prøven bestås, er uddannelsen gennemført.</a:t>
            </a:r>
            <a:br>
              <a:rPr lang="da-DK" b="1" dirty="0"/>
            </a:br>
            <a:r>
              <a:rPr lang="da-DK" b="1" dirty="0"/>
              <a:t>Elevens erhvervskarriere kan begynde.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Forløb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Påbegynder sin erhvervskarriere: muligheder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På arbejdsmarkedet </a:t>
            </a:r>
          </a:p>
          <a:p>
            <a:pPr lvl="1"/>
            <a:r>
              <a:rPr lang="da-DK" dirty="0"/>
              <a:t>ansættelsesaftalen indgås direkte med den </a:t>
            </a:r>
            <a:br>
              <a:rPr lang="da-DK" dirty="0"/>
            </a:br>
            <a:r>
              <a:rPr lang="da-DK" dirty="0"/>
              <a:t>virksomhed, der står for uddannelsen</a:t>
            </a:r>
          </a:p>
          <a:p>
            <a:pPr lvl="1"/>
            <a:r>
              <a:rPr lang="da-DK" dirty="0"/>
              <a:t>ansættelsesaftale med en anden virksomhed</a:t>
            </a:r>
          </a:p>
          <a:p>
            <a:pPr lvl="1"/>
            <a:r>
              <a:rPr lang="da-DK" dirty="0"/>
              <a:t>ansættelse inden for et andet fagområde</a:t>
            </a:r>
          </a:p>
          <a:p>
            <a:pPr marL="0" indent="0">
              <a:buNone/>
            </a:pPr>
            <a:r>
              <a:rPr lang="da-DK" b="1" dirty="0"/>
              <a:t>Yderligere uddannelse</a:t>
            </a:r>
          </a:p>
          <a:p>
            <a:pPr lvl="1"/>
            <a:r>
              <a:rPr lang="da-DK" dirty="0"/>
              <a:t>efter- og videreuddannelsestiltag  </a:t>
            </a:r>
          </a:p>
          <a:p>
            <a:pPr lvl="1"/>
            <a:r>
              <a:rPr lang="da-DK" dirty="0"/>
              <a:t>studier (”tertiære uddannelser”)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da-DK"/>
              <a:t>Erhvervsuddannelse med både teori og praksis: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/>
              <a:t>Opskriften på succes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Hvordan fungerer erhvervsuddannelser med både teori og praksis?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Opsummering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Forløb</a:t>
            </a:r>
          </a:p>
          <a:p>
            <a:pPr lvl="1"/>
            <a:r>
              <a:rPr lang="da-DK" dirty="0"/>
              <a:t>uddannelsen foregår parallelt i virksomheden (70 %) og </a:t>
            </a:r>
            <a:br>
              <a:rPr lang="da-DK" dirty="0"/>
            </a:br>
            <a:r>
              <a:rPr lang="da-DK" dirty="0"/>
              <a:t>på erhvervsskole (30 %): ”Teori og praksis”</a:t>
            </a:r>
          </a:p>
          <a:p>
            <a:pPr lvl="1"/>
            <a:r>
              <a:rPr lang="da-DK" dirty="0"/>
              <a:t>uddannelse med defineret indhold og varighed (uddannelsesaftale)</a:t>
            </a:r>
          </a:p>
          <a:p>
            <a:pPr lvl="1"/>
            <a:r>
              <a:rPr lang="da-DK" dirty="0"/>
              <a:t>uddannelse i konkrete arbejdsprocesser</a:t>
            </a:r>
          </a:p>
          <a:p>
            <a:pPr lvl="1"/>
            <a:r>
              <a:rPr lang="da-DK" dirty="0"/>
              <a:t>afsluttende prøve, der vurderes af uafhængigt panel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Hvordan fungerer erhvervsuddannelser med både teori og praksis?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Opsummering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Rammer</a:t>
            </a:r>
          </a:p>
          <a:p>
            <a:pPr lvl="1"/>
            <a:r>
              <a:rPr lang="da-DK" dirty="0"/>
              <a:t>staten sørger for de lovgivningsmæssige rammer</a:t>
            </a:r>
          </a:p>
          <a:p>
            <a:pPr lvl="1"/>
            <a:r>
              <a:rPr lang="da-DK" dirty="0"/>
              <a:t>staten organiserer den boglige del af uddannelsen</a:t>
            </a:r>
          </a:p>
          <a:p>
            <a:pPr lvl="1"/>
            <a:r>
              <a:rPr lang="da-DK" dirty="0"/>
              <a:t>diverse instanser og arbejdsmarkedets parter definerer uddannelsen </a:t>
            </a:r>
            <a:br>
              <a:rPr lang="da-DK" dirty="0"/>
            </a:br>
            <a:r>
              <a:rPr lang="da-DK" dirty="0"/>
              <a:t>omfang og indhold</a:t>
            </a:r>
          </a:p>
          <a:p>
            <a:pPr lvl="1"/>
            <a:r>
              <a:rPr lang="da-DK" dirty="0"/>
              <a:t>industri- og handelskamrene fungerer som de ansvarlige instanser, der </a:t>
            </a:r>
            <a:br>
              <a:rPr lang="da-DK" dirty="0"/>
            </a:br>
            <a:r>
              <a:rPr lang="da-DK" dirty="0"/>
              <a:t>fører tilsyn med uddannelsen i virksomheden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Hvorfor fungerer de tyske erhvervsuddannelser med både teori og </a:t>
            </a:r>
            <a:br>
              <a:rPr lang="da-DK" dirty="0"/>
            </a:br>
            <a:r>
              <a:rPr lang="da-DK" dirty="0"/>
              <a:t>praksis så godt?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Succesfaktorer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et system, der er udviklet over tid</a:t>
            </a:r>
          </a:p>
          <a:p>
            <a:pPr lvl="1"/>
            <a:r>
              <a:rPr lang="da-DK" dirty="0"/>
              <a:t>nyder udbredt anerkendelse i samfundet</a:t>
            </a:r>
          </a:p>
          <a:p>
            <a:pPr lvl="1"/>
            <a:r>
              <a:rPr lang="da-DK" dirty="0"/>
              <a:t>fordelagtig ordning for både lærlinge og virksomheder</a:t>
            </a:r>
          </a:p>
          <a:p>
            <a:pPr lvl="1"/>
            <a:r>
              <a:rPr lang="da-DK" dirty="0"/>
              <a:t>uddannelse, der svarer til behovet for fagfolk</a:t>
            </a:r>
          </a:p>
          <a:p>
            <a:pPr lvl="1"/>
            <a:r>
              <a:rPr lang="da-DK" dirty="0"/>
              <a:t>stærke institutioner (instanser, arbejdsmarkedets parter, KMU)</a:t>
            </a:r>
          </a:p>
          <a:p>
            <a:pPr lvl="1"/>
            <a:r>
              <a:rPr lang="da-DK" dirty="0"/>
              <a:t>alle involverede parter har medindflydelse på systemet</a:t>
            </a:r>
          </a:p>
          <a:p>
            <a:pPr lvl="1"/>
            <a:r>
              <a:rPr lang="da-DK" dirty="0"/>
              <a:t>systemet har en høj grad af fleksibilitet og kan tilpasses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Erhvervsuddannelsen fem grundpiller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/>
              <a:t>Grundpillerne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a-DK" b="1"/>
              <a:t>Samarbejde med staten, erhvervslivet og arbejdsmarkedets parter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Læring via praktiske arbejdsprocesser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Alment anerkendte nationale standarder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Kompetente undervisere på erhvervsuddanelserne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a-DK" b="1"/>
              <a:t>Institutionaliseret forskning og vejledning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da-DK"/>
              <a:t>Erhvervsuddannelse med både teori og praksis: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/>
              <a:t>Baggrund og vilkår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a-DK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Fordele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Fordele for lærlingene:</a:t>
            </a:r>
          </a:p>
          <a:p>
            <a:pPr marL="0" indent="0">
              <a:buNone/>
            </a:pPr>
            <a:r>
              <a:rPr lang="da-DK" dirty="0"/>
              <a:t>En erhvervsuddannelse med både teori og praksis forbereder eleven bedst muligt på erhvervslivet: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faglige kompetencer og kvalifikationer, der er relevante for </a:t>
            </a:r>
            <a:br>
              <a:rPr lang="da-DK" dirty="0"/>
            </a:br>
            <a:r>
              <a:rPr lang="da-DK" dirty="0"/>
              <a:t>netop dette erhverv</a:t>
            </a:r>
          </a:p>
          <a:p>
            <a:pPr lvl="1"/>
            <a:r>
              <a:rPr lang="da-DK" dirty="0"/>
              <a:t>virkelige arbejdsbetingelser (maskiner, forløb, arbejdsklima)</a:t>
            </a:r>
          </a:p>
          <a:p>
            <a:pPr lvl="1"/>
            <a:r>
              <a:rPr lang="da-DK" dirty="0"/>
              <a:t>lærlingeløn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Fordele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Fordele for virksomheden:</a:t>
            </a:r>
          </a:p>
          <a:p>
            <a:pPr marL="0" indent="0">
              <a:buNone/>
            </a:pPr>
            <a:r>
              <a:rPr lang="da-DK" dirty="0"/>
              <a:t>Erhvervsuddannelser med både teori og praksis sikrer tilstrækkeligt kvalificerede medarbejdere: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kompetente fagfolk, der opfylder virksomhedens behov (i modsætning til eksterne ansøgere)</a:t>
            </a:r>
          </a:p>
          <a:p>
            <a:pPr lvl="1"/>
            <a:r>
              <a:rPr lang="da-DK" dirty="0"/>
              <a:t>højere produktivitet (hurtigt afkast på investeringen)</a:t>
            </a:r>
          </a:p>
          <a:p>
            <a:pPr lvl="1"/>
            <a:r>
              <a:rPr lang="da-DK" dirty="0"/>
              <a:t>virksomheder deltager aktivt i udarbejdelsen af uddannelsesstandarderne</a:t>
            </a:r>
          </a:p>
          <a:p>
            <a:pPr lvl="1"/>
            <a:r>
              <a:rPr lang="da-DK" dirty="0"/>
              <a:t>virksomheden påtager sig et socialt ansvar (CSR)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Fordele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Fordele for staten og samfundet:</a:t>
            </a:r>
          </a:p>
          <a:p>
            <a:pPr marL="0" indent="0">
              <a:buNone/>
            </a:pPr>
            <a:r>
              <a:rPr lang="da-DK" dirty="0"/>
              <a:t>Fordelagtigt for begge, velstand og ingen social uro: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gode økonomiske resultater og høj produktivitet</a:t>
            </a:r>
          </a:p>
          <a:p>
            <a:pPr lvl="1"/>
            <a:r>
              <a:rPr lang="da-DK" dirty="0"/>
              <a:t>et harmoniseret arbejdsmarked (udbud og efterspørgsel)</a:t>
            </a:r>
          </a:p>
          <a:p>
            <a:pPr lvl="1"/>
            <a:r>
              <a:rPr lang="da-DK" dirty="0"/>
              <a:t>social og erhvervsmæssig integration af unge mennesker</a:t>
            </a:r>
          </a:p>
          <a:p>
            <a:pPr lvl="1"/>
            <a:r>
              <a:rPr lang="da-DK" dirty="0"/>
              <a:t>alle involverede parter har indflydelse på uddannelsesforløbet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Udfordringer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Udfordringerne, som lærlingene står over for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uoverensstemmelse mellem de ønskede og de udbudte lærepladser </a:t>
            </a:r>
            <a:br>
              <a:rPr lang="da-DK" dirty="0"/>
            </a:br>
            <a:r>
              <a:rPr lang="da-DK" dirty="0"/>
              <a:t>(mangel på lærepladser)</a:t>
            </a:r>
          </a:p>
          <a:p>
            <a:pPr lvl="1"/>
            <a:r>
              <a:rPr lang="da-DK" dirty="0"/>
              <a:t>adgang til erhvervsuddannelse med både teori og praksis (deltagelse)</a:t>
            </a:r>
          </a:p>
          <a:p>
            <a:pPr lvl="1"/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ø</a:t>
            </a:r>
            <a:r>
              <a:rPr lang="da-DK" dirty="0"/>
              <a:t>gede faglige krav</a:t>
            </a:r>
          </a:p>
          <a:p>
            <a:pPr lvl="1"/>
            <a:r>
              <a:rPr lang="da-DK" dirty="0"/>
              <a:t>livslang læring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Udfordringer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Udfordringerne, som virksomhederne står over for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uoverensstemmelse mellem de ønskede og de udbudte lærepladser (mangel på ansøgere)</a:t>
            </a:r>
          </a:p>
          <a:p>
            <a:pPr lvl="1"/>
            <a:r>
              <a:rPr lang="da-DK" dirty="0"/>
              <a:t>”uddannelsesklar eller ej”</a:t>
            </a:r>
          </a:p>
          <a:p>
            <a:pPr lvl="1"/>
            <a:r>
              <a:rPr lang="da-DK" dirty="0"/>
              <a:t>inklusion af mennesker med funktionsnedsættelser</a:t>
            </a:r>
          </a:p>
          <a:p>
            <a:pPr lvl="1"/>
            <a:r>
              <a:rPr lang="da-DK" dirty="0"/>
              <a:t>inklusion af mennesker med anden etnisk baggrund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Udfordringer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Udfordringerne, som stat og samfund står over for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a-DK" dirty="0"/>
              <a:t>ændringer i den demografiske sammensætning</a:t>
            </a:r>
          </a:p>
          <a:p>
            <a:pPr lvl="1"/>
            <a:r>
              <a:rPr lang="da-DK" dirty="0"/>
              <a:t>forventet mangel på fagfolk</a:t>
            </a:r>
          </a:p>
          <a:p>
            <a:pPr lvl="1"/>
            <a:r>
              <a:rPr lang="da-DK" dirty="0"/>
              <a:t>tendens til akademisering</a:t>
            </a:r>
          </a:p>
          <a:p>
            <a:pPr lvl="1"/>
            <a:r>
              <a:rPr lang="da-DK" dirty="0"/>
              <a:t>regionale forskelle</a:t>
            </a:r>
          </a:p>
          <a:p>
            <a:pPr lvl="1"/>
            <a:r>
              <a:rPr lang="da-DK" dirty="0"/>
              <a:t>inklusion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Yderligere oplysninger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 numCol="2" spcCol="360000">
            <a:normAutofit fontScale="70000" lnSpcReduction="20000"/>
          </a:bodyPr>
          <a:lstStyle/>
          <a:p>
            <a:pPr marL="0" indent="0">
              <a:buNone/>
            </a:pPr>
            <a:r>
              <a:rPr lang="da-DK" b="1"/>
              <a:t>Tal og fakta</a:t>
            </a:r>
          </a:p>
          <a:p>
            <a:pPr lvl="1"/>
            <a:r>
              <a:rPr lang="da-DK"/>
              <a:t>BIBB-rapport (</a:t>
            </a:r>
            <a:r>
              <a:rPr lang="da-DK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Rapport fra BMBFSFJ om erhvervsuddannelser (</a:t>
            </a:r>
            <a:r>
              <a:rPr lang="da-DK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Statistisches Bundesamt (</a:t>
            </a:r>
            <a:r>
              <a:rPr lang="da-DK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BMFTR-dataportal (</a:t>
            </a:r>
            <a:r>
              <a:rPr lang="da-DK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BIBB-rapport 2/2025 (</a:t>
            </a:r>
            <a:r>
              <a:rPr lang="da-DK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IAB-Forum (</a:t>
            </a:r>
            <a:r>
              <a:rPr lang="da-DK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  <a:br>
              <a:rPr lang="da-DK"/>
            </a:br>
            <a:endParaRPr lang="da-DK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/>
              <a:t>Uddannelsesstandarder</a:t>
            </a:r>
          </a:p>
          <a:p>
            <a:pPr lvl="1"/>
            <a:r>
              <a:rPr lang="da-DK"/>
              <a:t>BIBB-brochure: Uddannelseslovgivningen og hvordan den udarbejdes (</a:t>
            </a:r>
            <a:r>
              <a:rPr lang="da-DK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Eksempler på uddannelseslovgivning og rammelæreplaner (</a:t>
            </a:r>
            <a:r>
              <a:rPr lang="da-DK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  <a:br>
              <a:rPr lang="da-DK"/>
            </a:br>
            <a:br>
              <a:rPr lang="da-DK"/>
            </a:br>
            <a:br>
              <a:rPr lang="da-DK"/>
            </a:br>
            <a:br>
              <a:rPr lang="da-DK"/>
            </a:br>
            <a:br>
              <a:rPr lang="da-DK"/>
            </a:br>
            <a:endParaRPr lang="da-DK"/>
          </a:p>
          <a:p>
            <a:pPr marL="0" indent="0">
              <a:buNone/>
            </a:pPr>
            <a:br>
              <a:rPr lang="da-DK"/>
            </a:br>
            <a:endParaRPr lang="da-DK"/>
          </a:p>
          <a:p>
            <a:pPr marL="0" indent="0">
              <a:buNone/>
            </a:pPr>
            <a:r>
              <a:rPr lang="da-DK" b="1"/>
              <a:t>Juridiske dokumenter</a:t>
            </a:r>
          </a:p>
          <a:p>
            <a:pPr lvl="1"/>
            <a:r>
              <a:rPr lang="da-DK"/>
              <a:t>Lov om erhvervsuddannelser (</a:t>
            </a:r>
            <a:r>
              <a:rPr lang="da-DK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Lov om ungdomsbeskæftigelse (</a:t>
            </a:r>
            <a:r>
              <a:rPr lang="da-DK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Lov om erhvervsorganisationer (</a:t>
            </a:r>
            <a:r>
              <a:rPr lang="da-DK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Lov om kollektive overenskomster (</a:t>
            </a:r>
            <a:r>
              <a:rPr lang="da-DK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Lov om arbejdsmarkedsforhold (</a:t>
            </a:r>
            <a:r>
              <a:rPr lang="da-DK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/>
              <a:t>Websites</a:t>
            </a:r>
          </a:p>
          <a:p>
            <a:pPr lvl="1"/>
            <a:r>
              <a:rPr lang="da-DK"/>
              <a:t>GOVET (</a:t>
            </a:r>
            <a:r>
              <a:rPr lang="da-DK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BMBFSFJ (</a:t>
            </a:r>
            <a:r>
              <a:rPr lang="da-DK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BMFTR (</a:t>
            </a:r>
            <a:r>
              <a:rPr lang="da-DK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lvl="1"/>
            <a:r>
              <a:rPr lang="da-DK"/>
              <a:t>BIBB (</a:t>
            </a:r>
            <a:r>
              <a:rPr lang="da-DK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a-DK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b="1"/>
              <a:t>Kontakt os, hvis der er yderligere spørgsmål</a:t>
            </a:r>
          </a:p>
          <a:p>
            <a:pPr lvl="1"/>
            <a:r>
              <a:rPr lang="da-DK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</a:p>
          <a:p>
            <a:pPr marL="357187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/>
              <a:t>GOVET hos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/>
              <a:t>Oversigt over erhvervsuddannelser med teori og praksis i det tyske uddannelsessystem</a:t>
            </a:r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1" y="1653988"/>
            <a:ext cx="11053764" cy="4007037"/>
            <a:chOff x="658811" y="1653988"/>
            <a:chExt cx="11053764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83222" y="3488360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282556" y="3488360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arbejdsmarked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grundskole og gymnasiale uddannelser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videregående uddannelse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9772" y="3188797"/>
              <a:ext cx="33044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erhvervsuddannelse med teori og praksis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erhvervsuddannelse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658811" y="3298353"/>
              <a:ext cx="254831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dirty="0"/>
            </a:p>
            <a:p>
              <a:pPr algn="ctr"/>
              <a:r>
                <a:rPr lang="da-DK" sz="2400" dirty="0">
                  <a:solidFill>
                    <a:schemeClr val="bg1"/>
                  </a:solidFill>
                </a:rPr>
                <a:t>erhvervsskole på fuldtid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De involverede parter: lærlinge (elever)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a-DK" dirty="0"/>
              <a:t>1,22 millioner lærlinge om året</a:t>
            </a:r>
          </a:p>
          <a:p>
            <a:pPr lvl="1"/>
            <a:r>
              <a:rPr lang="da-DK" dirty="0"/>
              <a:t>inden for 324 erhverv, der er godkendt </a:t>
            </a:r>
            <a:br>
              <a:rPr lang="da-DK" dirty="0"/>
            </a:br>
            <a:r>
              <a:rPr lang="da-DK" dirty="0"/>
              <a:t>til at være læreplads</a:t>
            </a:r>
          </a:p>
          <a:p>
            <a:pPr marL="0" indent="0">
              <a:buNone/>
            </a:pP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Det betyder følgende:</a:t>
            </a:r>
          </a:p>
          <a:p>
            <a:pPr lvl="1"/>
            <a:r>
              <a:rPr lang="da-DK" dirty="0"/>
              <a:t>5 % af alle arbejdstagere er lærlinge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De involverede parter: arbejdsgiveren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a-DK" dirty="0"/>
              <a:t>hvert år har ca. 18,7 % af alle virksomheder med arbejdsløsheds-forsikrede ansatte lærlinge</a:t>
            </a:r>
            <a:br>
              <a:rPr lang="da-DK" dirty="0"/>
            </a:br>
            <a:r>
              <a:rPr lang="da-DK" dirty="0"/>
              <a:t>(ca. 396.800 ud af 2,1 mio.)</a:t>
            </a:r>
          </a:p>
          <a:p>
            <a:pPr lvl="1"/>
            <a:r>
              <a:rPr lang="da-DK" dirty="0"/>
              <a:t>det svarer til 475.950 nye elever om året</a:t>
            </a:r>
          </a:p>
          <a:p>
            <a:pPr lvl="1"/>
            <a:r>
              <a:rPr lang="da-DK" dirty="0"/>
              <a:t>79 % af eleverne bliver straks ansat i virksomheden efter endt uddannelse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653" y="1052513"/>
            <a:ext cx="11053762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b="1" dirty="0"/>
              <a:t>Fælles tilsyn:</a:t>
            </a:r>
            <a:r>
              <a:rPr lang="da-DK" dirty="0"/>
              <a:t> </a:t>
            </a:r>
            <a:r>
              <a:rPr lang="da-DK" b="1" dirty="0"/>
              <a:t>virksomheder, arbejdsmarkedets parter og staten bestemmer vilkårene for  erhvervsuddannelser med både teori og praksis: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a-DK" dirty="0"/>
              <a:t>erhvervsorganisationer</a:t>
            </a:r>
          </a:p>
          <a:p>
            <a:pPr lvl="1"/>
            <a:r>
              <a:rPr lang="da-DK" dirty="0"/>
              <a:t>arbejdsmarkedets parter (arbejdsgiverorganisationer og fagforeninger)</a:t>
            </a:r>
          </a:p>
          <a:p>
            <a:pPr lvl="1"/>
            <a:r>
              <a:rPr lang="da-DK" dirty="0"/>
              <a:t>staten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a-DK" b="1" dirty="0"/>
              <a:t>Brancheorganisationer og arbejdsmarkedets parter: </a:t>
            </a:r>
            <a:r>
              <a:rPr lang="da-DK" dirty="0"/>
              <a:t>definerer og fører tilsyn med det faglige indhold i virksomheden</a:t>
            </a:r>
          </a:p>
          <a:p>
            <a:pPr marL="0" indent="0">
              <a:buNone/>
            </a:pPr>
            <a:r>
              <a:rPr lang="da-DK" b="1" dirty="0"/>
              <a:t>Staten: </a:t>
            </a:r>
            <a:r>
              <a:rPr lang="da-DK" dirty="0"/>
              <a:t>udarbejder de lovmæssige rammevilkår og sørger for ressourcerne til  skoleopholdene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da-DK" b="1" dirty="0"/>
              <a:t>Aktørerne: brancheorganisationer – den kompetente instans</a:t>
            </a:r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da-DK" dirty="0"/>
              <a:t>godkender og registrerer lærepladser</a:t>
            </a:r>
          </a:p>
          <a:p>
            <a:pPr lvl="1"/>
            <a:r>
              <a:rPr lang="da-DK" dirty="0"/>
              <a:t>fører tilsyn med erhvervsuddannelserne</a:t>
            </a:r>
          </a:p>
          <a:p>
            <a:pPr lvl="1"/>
            <a:r>
              <a:rPr lang="da-DK" dirty="0"/>
              <a:t>sørger for uddannelse af kompetente undervisere</a:t>
            </a:r>
          </a:p>
          <a:p>
            <a:pPr lvl="1"/>
            <a:r>
              <a:rPr lang="da-DK" dirty="0"/>
              <a:t>tilrettelægger prøver</a:t>
            </a:r>
            <a:r>
              <a:rPr lang="da-DK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da-DK" dirty="0"/>
              <a:t>implementerer oplysnings- og vejledningstiltag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Baggrund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Aktørerne: arbejdsmarkedets parter</a:t>
            </a:r>
          </a:p>
          <a:p>
            <a:pPr marL="0" indent="0">
              <a:buNone/>
            </a:pPr>
            <a:r>
              <a:rPr lang="da-DK" dirty="0"/>
              <a:t>Fagforeninger og arbejdsgiverorganisationer udarbejder sammen med staten </a:t>
            </a:r>
            <a:br>
              <a:rPr lang="da-DK" dirty="0"/>
            </a:br>
            <a:r>
              <a:rPr lang="da-DK" dirty="0"/>
              <a:t>de pågældende </a:t>
            </a:r>
            <a:r>
              <a:rPr lang="da-DK" u="sng" dirty="0"/>
              <a:t>standarder for den virksomhedsbaserede del af uddannelsen </a:t>
            </a:r>
          </a:p>
          <a:p>
            <a:pPr marL="0" indent="0">
              <a:buNone/>
            </a:pPr>
            <a:endParaRPr lang="de-DE" u="sng" dirty="0"/>
          </a:p>
          <a:p>
            <a:pPr lvl="1"/>
            <a:r>
              <a:rPr lang="da-DK" dirty="0"/>
              <a:t>addannelsens indhold</a:t>
            </a:r>
          </a:p>
          <a:p>
            <a:pPr lvl="1"/>
            <a:r>
              <a:rPr lang="da-DK" dirty="0"/>
              <a:t>lærlingeløn</a:t>
            </a:r>
          </a:p>
          <a:p>
            <a:pPr lvl="1"/>
            <a:r>
              <a:rPr lang="da-DK" dirty="0"/>
              <a:t>kontrol med uddannelsesforløbet </a:t>
            </a:r>
            <a:br>
              <a:rPr lang="da-DK" dirty="0"/>
            </a:br>
            <a:r>
              <a:rPr lang="da-DK" dirty="0"/>
              <a:t>i virksomheden</a:t>
            </a:r>
          </a:p>
          <a:p>
            <a:pPr lvl="1"/>
            <a:r>
              <a:rPr lang="da-DK" dirty="0"/>
              <a:t>deltagelse i bedømmelsespanel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2739</Words>
  <Application>Microsoft Office PowerPoint</Application>
  <PresentationFormat>Breitbild</PresentationFormat>
  <Paragraphs>532</Paragraphs>
  <Slides>37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3" baseType="lpstr">
      <vt:lpstr>Arial</vt:lpstr>
      <vt:lpstr>Calibri</vt:lpstr>
      <vt:lpstr>Wingdings</vt:lpstr>
      <vt:lpstr>Wingdings 3</vt:lpstr>
      <vt:lpstr>Office</vt:lpstr>
      <vt:lpstr>1_Office</vt:lpstr>
      <vt:lpstr> </vt:lpstr>
      <vt:lpstr>Indhold</vt:lpstr>
      <vt:lpstr> 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Baggrund</vt:lpstr>
      <vt:lpstr>PowerPoint-Präsentation</vt:lpstr>
      <vt:lpstr>Tilslutning</vt:lpstr>
      <vt:lpstr>Tilslutning</vt:lpstr>
      <vt:lpstr>Tilslutning</vt:lpstr>
      <vt:lpstr>Forløb</vt:lpstr>
      <vt:lpstr>Forløb</vt:lpstr>
      <vt:lpstr>Forløb</vt:lpstr>
      <vt:lpstr>Forløb</vt:lpstr>
      <vt:lpstr>Forløb</vt:lpstr>
      <vt:lpstr>PowerPoint-Präsentation</vt:lpstr>
      <vt:lpstr>Hvordan fungerer erhvervsuddannelser med både teori og praksis?</vt:lpstr>
      <vt:lpstr>Hvordan fungerer erhvervsuddannelser med både teori og praksis?</vt:lpstr>
      <vt:lpstr>Hvorfor fungerer de tyske erhvervsuddannelser med både teori og  praksis så godt?</vt:lpstr>
      <vt:lpstr>Erhvervsuddannelsen fem grundpiller</vt:lpstr>
      <vt:lpstr>Fordele</vt:lpstr>
      <vt:lpstr>Fordele</vt:lpstr>
      <vt:lpstr>Fordele</vt:lpstr>
      <vt:lpstr>Udfordringer</vt:lpstr>
      <vt:lpstr>Udfordringer</vt:lpstr>
      <vt:lpstr>Udfordringer</vt:lpstr>
      <vt:lpstr>Yderligere oplysninger</vt:lpstr>
      <vt:lpstr>GOVET hos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Baaden, Lisa-Marie</cp:lastModifiedBy>
  <cp:revision>108</cp:revision>
  <dcterms:created xsi:type="dcterms:W3CDTF">2020-12-18T10:19:10Z</dcterms:created>
  <dcterms:modified xsi:type="dcterms:W3CDTF">2026-08-05T10:26:54Z</dcterms:modified>
</cp:coreProperties>
</file>