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5_21B30471.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257" r:id="rId6"/>
    <p:sldId id="262" r:id="rId7"/>
    <p:sldId id="258" r:id="rId8"/>
    <p:sldId id="259" r:id="rId9"/>
    <p:sldId id="261" r:id="rId10"/>
  </p:sldIdLst>
  <p:sldSz cx="7556500" cy="10693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0F1B5E-5F9D-58D4-1044-E67BDC7BF943}" name="Klein, Bettina" initials="KB" userId="S-1-5-21-1997896298-1227621897-925700815-2462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4747"/>
    <a:srgbClr val="565656"/>
    <a:srgbClr val="2F5496"/>
    <a:srgbClr val="EDEB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F0D35A-216D-BF93-3480-1B6740D5D837}" v="15" dt="2026-04-09T10:06:20.789"/>
    <p1510:client id="{CCAB8BC9-BAC8-40F9-ADCB-A93067265E6C}" v="61" dt="2026-04-08T10:54:45.9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4" autoAdjust="0"/>
    <p:restoredTop sz="94601" autoAdjust="0"/>
  </p:normalViewPr>
  <p:slideViewPr>
    <p:cSldViewPr>
      <p:cViewPr varScale="1">
        <p:scale>
          <a:sx n="71" d="100"/>
          <a:sy n="71" d="100"/>
        </p:scale>
        <p:origin x="268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omments/modernComment_105_21B30471.xml><?xml version="1.0" encoding="utf-8"?>
<p188:cmLst xmlns:a="http://schemas.openxmlformats.org/drawingml/2006/main" xmlns:r="http://schemas.openxmlformats.org/officeDocument/2006/relationships" xmlns:p188="http://schemas.microsoft.com/office/powerpoint/2018/8/main">
  <p188:cm id="{3624F83D-B28B-4E61-94DB-C71A32E3F426}" authorId="{6A0F1B5E-5F9D-58D4-1044-E67BDC7BF943}" status="resolved" created="2026-07-01T09:44:24.007" complete="100000">
    <ac:deMkLst xmlns:ac="http://schemas.microsoft.com/office/drawing/2013/main/command">
      <pc:docMk xmlns:pc="http://schemas.microsoft.com/office/powerpoint/2013/main/command"/>
      <pc:sldMk xmlns:pc="http://schemas.microsoft.com/office/powerpoint/2013/main/command" cId="565380209" sldId="261"/>
      <ac:spMk id="25" creationId="{C0F9F5B9-D029-E4E0-5E1F-7C414486150D}"/>
    </ac:deMkLst>
    <p188:txBody>
      <a:bodyPr/>
      <a:lstStyle/>
      <a:p>
        <a:r>
          <a:rPr lang="de-DE"/>
          <a:t>Pflegefachperson</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05_21B3047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68426" y="225319"/>
            <a:ext cx="7223149" cy="708607"/>
            <a:chOff x="0" y="0"/>
            <a:chExt cx="2588613" cy="253949"/>
          </a:xfrm>
        </p:grpSpPr>
        <p:sp>
          <p:nvSpPr>
            <p:cNvPr id="3" name="Freeform 3"/>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BAC3B1"/>
            </a:solidFill>
          </p:spPr>
          <p:txBody>
            <a:bodyPr/>
            <a:lstStyle/>
            <a:p>
              <a:endParaRPr lang="de-DE"/>
            </a:p>
          </p:txBody>
        </p:sp>
        <p:sp>
          <p:nvSpPr>
            <p:cNvPr id="4" name="TextBox 4"/>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5" name="Group 5"/>
          <p:cNvGrpSpPr/>
          <p:nvPr/>
        </p:nvGrpSpPr>
        <p:grpSpPr>
          <a:xfrm>
            <a:off x="168426" y="225319"/>
            <a:ext cx="7223149" cy="5008755"/>
            <a:chOff x="0" y="0"/>
            <a:chExt cx="2588613" cy="1795025"/>
          </a:xfrm>
        </p:grpSpPr>
        <p:sp>
          <p:nvSpPr>
            <p:cNvPr id="6" name="Freeform 6"/>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7" name="TextBox 7"/>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grpSp>
        <p:nvGrpSpPr>
          <p:cNvPr id="8" name="Group 8"/>
          <p:cNvGrpSpPr/>
          <p:nvPr/>
        </p:nvGrpSpPr>
        <p:grpSpPr>
          <a:xfrm>
            <a:off x="168426" y="5447491"/>
            <a:ext cx="7223149" cy="708607"/>
            <a:chOff x="0" y="0"/>
            <a:chExt cx="2588613" cy="253949"/>
          </a:xfrm>
        </p:grpSpPr>
        <p:sp>
          <p:nvSpPr>
            <p:cNvPr id="9" name="Freeform 9"/>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BAC3B1"/>
            </a:solidFill>
          </p:spPr>
          <p:txBody>
            <a:bodyPr/>
            <a:lstStyle/>
            <a:p>
              <a:endParaRPr lang="de-DE"/>
            </a:p>
          </p:txBody>
        </p:sp>
        <p:sp>
          <p:nvSpPr>
            <p:cNvPr id="10" name="TextBox 10"/>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11" name="Group 11"/>
          <p:cNvGrpSpPr/>
          <p:nvPr/>
        </p:nvGrpSpPr>
        <p:grpSpPr>
          <a:xfrm>
            <a:off x="168426" y="5447491"/>
            <a:ext cx="7223149" cy="5008755"/>
            <a:chOff x="0" y="0"/>
            <a:chExt cx="2588613" cy="1795025"/>
          </a:xfrm>
        </p:grpSpPr>
        <p:sp>
          <p:nvSpPr>
            <p:cNvPr id="12" name="Freeform 12"/>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13" name="TextBox 13"/>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sp>
        <p:nvSpPr>
          <p:cNvPr id="14" name="Textfeld 13">
            <a:extLst>
              <a:ext uri="{FF2B5EF4-FFF2-40B4-BE49-F238E27FC236}">
                <a16:creationId xmlns:a16="http://schemas.microsoft.com/office/drawing/2014/main" id="{BF15B20B-720E-D9AD-1801-C9D0DB7C6DC1}"/>
              </a:ext>
            </a:extLst>
          </p:cNvPr>
          <p:cNvSpPr txBox="1"/>
          <p:nvPr/>
        </p:nvSpPr>
        <p:spPr>
          <a:xfrm>
            <a:off x="4235450" y="441122"/>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CYB-EK-FÜR-LERNENDE-00</a:t>
            </a:r>
          </a:p>
        </p:txBody>
      </p:sp>
      <p:sp>
        <p:nvSpPr>
          <p:cNvPr id="15" name="Textfeld 14">
            <a:extLst>
              <a:ext uri="{FF2B5EF4-FFF2-40B4-BE49-F238E27FC236}">
                <a16:creationId xmlns:a16="http://schemas.microsoft.com/office/drawing/2014/main" id="{38CE0DD5-14B5-BA98-D122-903E855C71B4}"/>
              </a:ext>
            </a:extLst>
          </p:cNvPr>
          <p:cNvSpPr txBox="1"/>
          <p:nvPr/>
        </p:nvSpPr>
        <p:spPr>
          <a:xfrm>
            <a:off x="4235450" y="5663294"/>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CYB-EK-FÜR-LERNENDE-00-HA</a:t>
            </a:r>
          </a:p>
        </p:txBody>
      </p:sp>
      <p:sp>
        <p:nvSpPr>
          <p:cNvPr id="17" name="Textfeld 16">
            <a:extLst>
              <a:ext uri="{FF2B5EF4-FFF2-40B4-BE49-F238E27FC236}">
                <a16:creationId xmlns:a16="http://schemas.microsoft.com/office/drawing/2014/main" id="{99ACA79A-A5AF-6B1B-4024-E4346FAC9161}"/>
              </a:ext>
            </a:extLst>
          </p:cNvPr>
          <p:cNvSpPr txBox="1"/>
          <p:nvPr/>
        </p:nvSpPr>
        <p:spPr>
          <a:xfrm>
            <a:off x="447875" y="441122"/>
            <a:ext cx="6356027"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EINSTIEGSAUFGABE</a:t>
            </a:r>
            <a:endParaRPr lang="de-DE" sz="1200" dirty="0">
              <a:ea typeface="Calibri Light" panose="020F0302020204030204" pitchFamily="34" charset="0"/>
              <a:cs typeface="Calibri Light" panose="020F0302020204030204" pitchFamily="34" charset="0"/>
            </a:endParaRPr>
          </a:p>
        </p:txBody>
      </p:sp>
      <p:sp>
        <p:nvSpPr>
          <p:cNvPr id="21" name="Textfeld 20">
            <a:extLst>
              <a:ext uri="{FF2B5EF4-FFF2-40B4-BE49-F238E27FC236}">
                <a16:creationId xmlns:a16="http://schemas.microsoft.com/office/drawing/2014/main" id="{4E329128-11E8-F9C6-3183-0DA2C12F3205}"/>
              </a:ext>
            </a:extLst>
          </p:cNvPr>
          <p:cNvSpPr txBox="1"/>
          <p:nvPr/>
        </p:nvSpPr>
        <p:spPr>
          <a:xfrm>
            <a:off x="447875" y="5663293"/>
            <a:ext cx="6465875"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EINSTIEGSAUFGABE</a:t>
            </a:r>
            <a:endParaRPr lang="de-DE" sz="1200" dirty="0">
              <a:ea typeface="Calibri Light" panose="020F0302020204030204" pitchFamily="34" charset="0"/>
              <a:cs typeface="Calibri Light" panose="020F0302020204030204" pitchFamily="34" charset="0"/>
            </a:endParaRPr>
          </a:p>
        </p:txBody>
      </p:sp>
      <p:sp>
        <p:nvSpPr>
          <p:cNvPr id="24" name="Textfeld 23">
            <a:extLst>
              <a:ext uri="{FF2B5EF4-FFF2-40B4-BE49-F238E27FC236}">
                <a16:creationId xmlns:a16="http://schemas.microsoft.com/office/drawing/2014/main" id="{887D6F99-3EF1-8ED5-C24C-0B2379C31454}"/>
              </a:ext>
            </a:extLst>
          </p:cNvPr>
          <p:cNvSpPr txBox="1"/>
          <p:nvPr/>
        </p:nvSpPr>
        <p:spPr>
          <a:xfrm>
            <a:off x="449835" y="1231900"/>
            <a:ext cx="6356027" cy="338554"/>
          </a:xfrm>
          <a:prstGeom prst="rect">
            <a:avLst/>
          </a:prstGeom>
          <a:noFill/>
        </p:spPr>
        <p:txBody>
          <a:bodyPr wrap="square" rtlCol="0">
            <a:spAutoFit/>
          </a:bodyPr>
          <a:lstStyle/>
          <a:p>
            <a:r>
              <a:rPr lang="de-DE" sz="1600" b="1" dirty="0">
                <a:ea typeface="Calibri Light" panose="020F0302020204030204" pitchFamily="34" charset="0"/>
                <a:cs typeface="Calibri Light" panose="020F0302020204030204" pitchFamily="34" charset="0"/>
              </a:rPr>
              <a:t>Ausfall der internen und externen IT-Systeme</a:t>
            </a:r>
          </a:p>
        </p:txBody>
      </p:sp>
      <p:sp>
        <p:nvSpPr>
          <p:cNvPr id="25" name="Textfeld 24">
            <a:extLst>
              <a:ext uri="{FF2B5EF4-FFF2-40B4-BE49-F238E27FC236}">
                <a16:creationId xmlns:a16="http://schemas.microsoft.com/office/drawing/2014/main" id="{3676D0D4-C6A8-8A95-12E1-2235E7F83122}"/>
              </a:ext>
            </a:extLst>
          </p:cNvPr>
          <p:cNvSpPr txBox="1"/>
          <p:nvPr/>
        </p:nvSpPr>
        <p:spPr>
          <a:xfrm>
            <a:off x="451586" y="1594776"/>
            <a:ext cx="6629400" cy="2062103"/>
          </a:xfrm>
          <a:prstGeom prst="rect">
            <a:avLst/>
          </a:prstGeom>
          <a:noFill/>
        </p:spPr>
        <p:txBody>
          <a:bodyPr wrap="square" rtlCol="0">
            <a:spAutoFit/>
          </a:bodyPr>
          <a:lstStyle>
            <a:defPPr>
              <a:defRPr lang="en-US"/>
            </a:defPPr>
            <a:lvl1pPr>
              <a:defRPr sz="1400" b="1">
                <a:latin typeface="Aptos" panose="020B0004020202020204" pitchFamily="34" charset="0"/>
              </a:defRPr>
            </a:lvl1pPr>
          </a:lstStyle>
          <a:p>
            <a:r>
              <a:rPr lang="de-DE" sz="1600" b="0" dirty="0">
                <a:latin typeface="+mn-lt"/>
              </a:rPr>
              <a:t>Das Pflegeheim ist von einem Cyberangriff betroffen. Zu Beginn des Frühdienstes fällt die digitale Infrastruktur vollständig aus. </a:t>
            </a:r>
          </a:p>
          <a:p>
            <a:r>
              <a:rPr lang="de-DE" sz="1600" b="0" dirty="0"/>
              <a:t>Der pflegerische Alltag muss dennoch sichergestellt werden: Bewohnende benötigen weiterhin ihre pflegerische Versorgung, Medikamente müssen verabreicht, Informationen zuverlässig im Team weitergegeben und Maßnahmen dokumentiert werden.</a:t>
            </a:r>
          </a:p>
          <a:p>
            <a:r>
              <a:rPr lang="de-DE" sz="1600" b="0" dirty="0">
                <a:latin typeface="+mn-lt"/>
              </a:rPr>
              <a:t>Wie stellen Sie unter diesen Bedingungen sicher, dass die Alltagsprozesse in der Station weiterhin aufrechterhalten bleiben? </a:t>
            </a:r>
          </a:p>
        </p:txBody>
      </p:sp>
      <p:sp>
        <p:nvSpPr>
          <p:cNvPr id="26" name="Textfeld 25">
            <a:extLst>
              <a:ext uri="{FF2B5EF4-FFF2-40B4-BE49-F238E27FC236}">
                <a16:creationId xmlns:a16="http://schemas.microsoft.com/office/drawing/2014/main" id="{E0D058DB-3FF9-4A4C-454A-C88493753449}"/>
              </a:ext>
            </a:extLst>
          </p:cNvPr>
          <p:cNvSpPr txBox="1"/>
          <p:nvPr/>
        </p:nvSpPr>
        <p:spPr>
          <a:xfrm>
            <a:off x="445911" y="3810593"/>
            <a:ext cx="6356027" cy="1077218"/>
          </a:xfrm>
          <a:prstGeom prst="rect">
            <a:avLst/>
          </a:prstGeom>
          <a:noFill/>
        </p:spPr>
        <p:txBody>
          <a:bodyPr wrap="square" rtlCol="0">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n-lt"/>
              </a:rPr>
              <a:t>Aufgabe</a:t>
            </a:r>
          </a:p>
          <a:p>
            <a:r>
              <a:rPr lang="de-DE" sz="1600" b="0" dirty="0">
                <a:latin typeface="+mn-lt"/>
              </a:rPr>
              <a:t>Wie stellen Sie die pflegerische Versorgung im Alltag trotz IT-Ausfall sicher?</a:t>
            </a:r>
          </a:p>
          <a:p>
            <a:endParaRPr lang="de-DE" sz="1600" dirty="0">
              <a:latin typeface="+mn-lt"/>
            </a:endParaRPr>
          </a:p>
        </p:txBody>
      </p:sp>
      <p:sp>
        <p:nvSpPr>
          <p:cNvPr id="18" name="Textfeld 17">
            <a:extLst>
              <a:ext uri="{FF2B5EF4-FFF2-40B4-BE49-F238E27FC236}">
                <a16:creationId xmlns:a16="http://schemas.microsoft.com/office/drawing/2014/main" id="{7E94F5DE-33A5-8D20-B29F-F6949D108AB2}"/>
              </a:ext>
            </a:extLst>
          </p:cNvPr>
          <p:cNvSpPr txBox="1"/>
          <p:nvPr/>
        </p:nvSpPr>
        <p:spPr>
          <a:xfrm>
            <a:off x="445911" y="6200319"/>
            <a:ext cx="6356027" cy="338554"/>
          </a:xfrm>
          <a:prstGeom prst="rect">
            <a:avLst/>
          </a:prstGeom>
          <a:noFill/>
        </p:spPr>
        <p:txBody>
          <a:bodyPr wrap="square" rtlCol="0">
            <a:spAutoFit/>
          </a:bodyPr>
          <a:lstStyle/>
          <a:p>
            <a:r>
              <a:rPr lang="de-DE" sz="1600" b="1" dirty="0">
                <a:ea typeface="Calibri Light" panose="020F0302020204030204" pitchFamily="34" charset="0"/>
                <a:cs typeface="Calibri Light" panose="020F0302020204030204" pitchFamily="34" charset="0"/>
              </a:rPr>
              <a:t>Liste aller ausgefallenen Geräte im Frühdienst</a:t>
            </a:r>
          </a:p>
        </p:txBody>
      </p:sp>
      <p:sp>
        <p:nvSpPr>
          <p:cNvPr id="19" name="Textfeld 18">
            <a:extLst>
              <a:ext uri="{FF2B5EF4-FFF2-40B4-BE49-F238E27FC236}">
                <a16:creationId xmlns:a16="http://schemas.microsoft.com/office/drawing/2014/main" id="{4471A69D-B608-684D-5CFA-7941833C681D}"/>
              </a:ext>
            </a:extLst>
          </p:cNvPr>
          <p:cNvSpPr txBox="1"/>
          <p:nvPr/>
        </p:nvSpPr>
        <p:spPr>
          <a:xfrm>
            <a:off x="450024" y="6538873"/>
            <a:ext cx="3328226" cy="4154984"/>
          </a:xfrm>
          <a:prstGeom prst="rect">
            <a:avLst/>
          </a:prstGeom>
          <a:noFill/>
        </p:spPr>
        <p:txBody>
          <a:bodyPr wrap="square" rtlCol="0">
            <a:spAutoFit/>
          </a:bodyPr>
          <a:lstStyle>
            <a:defPPr>
              <a:defRPr lang="en-US"/>
            </a:defPPr>
            <a:lvl1pPr>
              <a:defRPr sz="1400" b="1">
                <a:latin typeface="Aptos" panose="020B0004020202020204" pitchFamily="34" charset="0"/>
              </a:defRPr>
            </a:lvl1pPr>
          </a:lstStyle>
          <a:p>
            <a:r>
              <a:rPr lang="de-DE" dirty="0">
                <a:latin typeface="+mj-lt"/>
              </a:rPr>
              <a:t>PCs / digitale Arbeitsplätze</a:t>
            </a:r>
          </a:p>
          <a:p>
            <a:pPr marL="285750" indent="-285750">
              <a:buFont typeface="Arial" panose="020B0604020202020204" pitchFamily="34" charset="0"/>
              <a:buChar char="•"/>
            </a:pPr>
            <a:r>
              <a:rPr lang="de-DE" b="0" dirty="0">
                <a:latin typeface="+mj-lt"/>
              </a:rPr>
              <a:t>keine digitale Pflegedokumentation (Pflegeplanung, Pflegeberichte, Vitalzeichen- und Maßnahmenprotokolle)</a:t>
            </a:r>
          </a:p>
          <a:p>
            <a:pPr marL="285750" indent="-285750">
              <a:buFont typeface="Arial" panose="020B0604020202020204" pitchFamily="34" charset="0"/>
              <a:buChar char="•"/>
            </a:pPr>
            <a:r>
              <a:rPr lang="de-DE" b="0" dirty="0">
                <a:latin typeface="+mj-lt"/>
              </a:rPr>
              <a:t>kein Zugriff auf digitale Medikationspläne / Verordnungen</a:t>
            </a:r>
          </a:p>
          <a:p>
            <a:pPr marL="285750" indent="-285750">
              <a:buFont typeface="Arial" panose="020B0604020202020204" pitchFamily="34" charset="0"/>
              <a:buChar char="•"/>
            </a:pPr>
            <a:r>
              <a:rPr lang="de-DE" b="0" dirty="0">
                <a:latin typeface="+mj-lt"/>
              </a:rPr>
              <a:t>keine Dienstpläne abrufbar</a:t>
            </a:r>
          </a:p>
          <a:p>
            <a:pPr marL="285750" indent="-285750">
              <a:buFont typeface="Arial" panose="020B0604020202020204" pitchFamily="34" charset="0"/>
              <a:buChar char="•"/>
            </a:pPr>
            <a:endParaRPr lang="de-DE" b="0" dirty="0">
              <a:latin typeface="+mj-lt"/>
            </a:endParaRPr>
          </a:p>
          <a:p>
            <a:pPr lvl="0"/>
            <a:r>
              <a:rPr lang="de-DE" dirty="0">
                <a:latin typeface="+mj-lt"/>
              </a:rPr>
              <a:t>Telefonsystem (intern &amp; extern)</a:t>
            </a:r>
          </a:p>
          <a:p>
            <a:r>
              <a:rPr lang="de-DE" b="0" dirty="0">
                <a:latin typeface="+mj-lt"/>
              </a:rPr>
              <a:t>Das hausinterne Telefonsystem ist ausgefallen: </a:t>
            </a:r>
          </a:p>
          <a:p>
            <a:pPr marL="285750" lvl="1" indent="-285750">
              <a:buFont typeface="Arial" panose="020B0604020202020204" pitchFamily="34" charset="0"/>
              <a:buChar char="•"/>
            </a:pPr>
            <a:r>
              <a:rPr lang="de-DE" sz="1400" dirty="0">
                <a:latin typeface="+mj-lt"/>
              </a:rPr>
              <a:t>keine Kommunikation mit Ärztinnen und Ärzten, Therapeutinnen und Therapeuten, Angehörigen</a:t>
            </a:r>
          </a:p>
          <a:p>
            <a:pPr marL="285750" lvl="1" indent="-285750">
              <a:buFont typeface="Arial" panose="020B0604020202020204" pitchFamily="34" charset="0"/>
              <a:buChar char="•"/>
            </a:pPr>
            <a:r>
              <a:rPr lang="de-DE" sz="1400" dirty="0">
                <a:latin typeface="+mj-lt"/>
              </a:rPr>
              <a:t>keine interne Erreichbarkeit zwischen Stationen oder Wohnbereichen</a:t>
            </a:r>
          </a:p>
          <a:p>
            <a:pPr marL="285750" lvl="1" indent="-285750">
              <a:buFont typeface="Arial" panose="020B0604020202020204" pitchFamily="34" charset="0"/>
              <a:buChar char="•"/>
            </a:pPr>
            <a:endParaRPr lang="de-DE" sz="1200" dirty="0">
              <a:latin typeface="+mj-lt"/>
            </a:endParaRPr>
          </a:p>
          <a:p>
            <a:endParaRPr lang="de-DE" dirty="0">
              <a:latin typeface="+mj-lt"/>
            </a:endParaRPr>
          </a:p>
        </p:txBody>
      </p:sp>
      <p:sp>
        <p:nvSpPr>
          <p:cNvPr id="22" name="Textfeld 21">
            <a:extLst>
              <a:ext uri="{FF2B5EF4-FFF2-40B4-BE49-F238E27FC236}">
                <a16:creationId xmlns:a16="http://schemas.microsoft.com/office/drawing/2014/main" id="{9EDD57C9-FBBF-348B-5E74-7A7D8C5B68A0}"/>
              </a:ext>
            </a:extLst>
          </p:cNvPr>
          <p:cNvSpPr txBox="1"/>
          <p:nvPr/>
        </p:nvSpPr>
        <p:spPr>
          <a:xfrm>
            <a:off x="3930652" y="6518748"/>
            <a:ext cx="3457422" cy="4154984"/>
          </a:xfrm>
          <a:prstGeom prst="rect">
            <a:avLst/>
          </a:prstGeom>
          <a:noFill/>
        </p:spPr>
        <p:txBody>
          <a:bodyPr wrap="square" rtlCol="0">
            <a:spAutoFit/>
          </a:bodyPr>
          <a:lstStyle>
            <a:defPPr>
              <a:defRPr lang="en-US"/>
            </a:defPPr>
            <a:lvl1pPr>
              <a:defRPr sz="1400" b="1">
                <a:latin typeface="Aptos" panose="020B0004020202020204" pitchFamily="34" charset="0"/>
              </a:defRPr>
            </a:lvl1pPr>
          </a:lstStyle>
          <a:p>
            <a:pPr lvl="0"/>
            <a:r>
              <a:rPr lang="de-DE" dirty="0">
                <a:latin typeface="+mj-lt"/>
              </a:rPr>
              <a:t>E-Mail &amp; Digitale Kommunikation</a:t>
            </a:r>
          </a:p>
          <a:p>
            <a:pPr marL="285750" lvl="1" indent="-285750">
              <a:buFont typeface="Arial" panose="020B0604020202020204" pitchFamily="34" charset="0"/>
              <a:buChar char="•"/>
            </a:pPr>
            <a:r>
              <a:rPr lang="de-DE" sz="1400" dirty="0">
                <a:latin typeface="+mj-lt"/>
              </a:rPr>
              <a:t>keine Weitergabe von Informationen an externe Berufsgruppen (z. B. Physio-therapie, Ergotherapie, Logopädie)</a:t>
            </a:r>
          </a:p>
          <a:p>
            <a:pPr marL="285750" lvl="1" indent="-285750">
              <a:buFont typeface="Arial" panose="020B0604020202020204" pitchFamily="34" charset="0"/>
              <a:buChar char="•"/>
            </a:pPr>
            <a:r>
              <a:rPr lang="de-DE" sz="1400" dirty="0">
                <a:latin typeface="+mj-lt"/>
              </a:rPr>
              <a:t>kein Austausch mit Heimleitung / Verwaltung / IT</a:t>
            </a:r>
          </a:p>
          <a:p>
            <a:pPr marL="285750" lvl="1" indent="-285750">
              <a:buFont typeface="Arial" panose="020B0604020202020204" pitchFamily="34" charset="0"/>
              <a:buChar char="•"/>
            </a:pPr>
            <a:endParaRPr lang="de-DE" sz="1400" dirty="0">
              <a:latin typeface="+mj-lt"/>
            </a:endParaRPr>
          </a:p>
          <a:p>
            <a:r>
              <a:rPr lang="de-DE" dirty="0">
                <a:latin typeface="+mj-lt"/>
              </a:rPr>
              <a:t>Notrufsysteme </a:t>
            </a:r>
          </a:p>
          <a:p>
            <a:pPr marL="285750" lvl="1" indent="-285750">
              <a:buFont typeface="Arial" panose="020B0604020202020204" pitchFamily="34" charset="0"/>
              <a:buChar char="•"/>
            </a:pPr>
            <a:r>
              <a:rPr lang="de-DE" sz="1400" dirty="0">
                <a:latin typeface="+mj-lt"/>
              </a:rPr>
              <a:t>Ausfall der Rufanlage</a:t>
            </a:r>
          </a:p>
          <a:p>
            <a:pPr marL="285750" lvl="1" indent="-285750">
              <a:buFont typeface="Arial" panose="020B0604020202020204" pitchFamily="34" charset="0"/>
              <a:buChar char="•"/>
            </a:pPr>
            <a:endParaRPr lang="de-DE" sz="1400" dirty="0">
              <a:latin typeface="+mj-lt"/>
            </a:endParaRPr>
          </a:p>
          <a:p>
            <a:pPr lvl="0"/>
            <a:r>
              <a:rPr lang="de-DE" dirty="0">
                <a:latin typeface="+mj-lt"/>
              </a:rPr>
              <a:t>Medizinische Geräte und Geräte im Pflegestützpunkt</a:t>
            </a:r>
          </a:p>
          <a:p>
            <a:pPr marL="285750" lvl="1" indent="-285750">
              <a:buFont typeface="Arial" panose="020B0604020202020204" pitchFamily="34" charset="0"/>
              <a:buChar char="•"/>
            </a:pPr>
            <a:r>
              <a:rPr lang="de-DE" sz="1400" dirty="0">
                <a:latin typeface="+mj-lt"/>
              </a:rPr>
              <a:t>keine Vitalzeichenübertragung von digitalen Geräten</a:t>
            </a:r>
          </a:p>
          <a:p>
            <a:pPr marL="285750" lvl="1" indent="-285750">
              <a:buFont typeface="Arial" panose="020B0604020202020204" pitchFamily="34" charset="0"/>
              <a:buChar char="•"/>
            </a:pPr>
            <a:r>
              <a:rPr lang="de-DE" sz="1400" dirty="0">
                <a:latin typeface="+mj-lt"/>
              </a:rPr>
              <a:t>Digitales Blutzuckergerät – verbunden mit PC-Kurve</a:t>
            </a:r>
          </a:p>
          <a:p>
            <a:pPr marL="285750" lvl="1" indent="-285750">
              <a:buFont typeface="Arial" panose="020B0604020202020204" pitchFamily="34" charset="0"/>
              <a:buChar char="•"/>
            </a:pPr>
            <a:r>
              <a:rPr lang="de-DE" sz="1400" dirty="0">
                <a:latin typeface="+mj-lt"/>
              </a:rPr>
              <a:t>Scanner, Tablets und Drucker außer Betrieb</a:t>
            </a:r>
          </a:p>
          <a:p>
            <a:pPr marL="0" lvl="1"/>
            <a:endParaRPr lang="de-DE" sz="1200"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8CE61-7F4B-9ADE-42AC-298DE69D874E}"/>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B2B030BE-2A29-7D35-A929-57EFEBFE20A7}"/>
              </a:ext>
            </a:extLst>
          </p:cNvPr>
          <p:cNvGrpSpPr/>
          <p:nvPr/>
        </p:nvGrpSpPr>
        <p:grpSpPr>
          <a:xfrm>
            <a:off x="168426" y="225319"/>
            <a:ext cx="7223149" cy="708607"/>
            <a:chOff x="0" y="0"/>
            <a:chExt cx="2588613" cy="253949"/>
          </a:xfrm>
        </p:grpSpPr>
        <p:sp>
          <p:nvSpPr>
            <p:cNvPr id="3" name="Freeform 3">
              <a:extLst>
                <a:ext uri="{FF2B5EF4-FFF2-40B4-BE49-F238E27FC236}">
                  <a16:creationId xmlns:a16="http://schemas.microsoft.com/office/drawing/2014/main" id="{DD33E564-F775-E56D-88CA-9EB6CA69A062}"/>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BAC3B1"/>
            </a:solidFill>
          </p:spPr>
          <p:txBody>
            <a:bodyPr/>
            <a:lstStyle/>
            <a:p>
              <a:endParaRPr lang="de-DE">
                <a:latin typeface="+mj-lt"/>
              </a:endParaRPr>
            </a:p>
          </p:txBody>
        </p:sp>
        <p:sp>
          <p:nvSpPr>
            <p:cNvPr id="4" name="TextBox 4">
              <a:extLst>
                <a:ext uri="{FF2B5EF4-FFF2-40B4-BE49-F238E27FC236}">
                  <a16:creationId xmlns:a16="http://schemas.microsoft.com/office/drawing/2014/main" id="{33626765-9A63-E5F4-6AEE-4F4AAC591503}"/>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latin typeface="+mj-lt"/>
              </a:endParaRPr>
            </a:p>
          </p:txBody>
        </p:sp>
      </p:grpSp>
      <p:grpSp>
        <p:nvGrpSpPr>
          <p:cNvPr id="5" name="Group 5">
            <a:extLst>
              <a:ext uri="{FF2B5EF4-FFF2-40B4-BE49-F238E27FC236}">
                <a16:creationId xmlns:a16="http://schemas.microsoft.com/office/drawing/2014/main" id="{AABA1ABE-050B-1104-7100-DC076CEFFD5D}"/>
              </a:ext>
            </a:extLst>
          </p:cNvPr>
          <p:cNvGrpSpPr/>
          <p:nvPr/>
        </p:nvGrpSpPr>
        <p:grpSpPr>
          <a:xfrm>
            <a:off x="168426" y="225319"/>
            <a:ext cx="7223149" cy="5008755"/>
            <a:chOff x="0" y="0"/>
            <a:chExt cx="2588613" cy="1795025"/>
          </a:xfrm>
        </p:grpSpPr>
        <p:sp>
          <p:nvSpPr>
            <p:cNvPr id="6" name="Freeform 6">
              <a:extLst>
                <a:ext uri="{FF2B5EF4-FFF2-40B4-BE49-F238E27FC236}">
                  <a16:creationId xmlns:a16="http://schemas.microsoft.com/office/drawing/2014/main" id="{738FFCAF-A6E7-B46A-D868-A6937502011F}"/>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latin typeface="+mj-lt"/>
              </a:endParaRPr>
            </a:p>
          </p:txBody>
        </p:sp>
        <p:sp>
          <p:nvSpPr>
            <p:cNvPr id="7" name="TextBox 7">
              <a:extLst>
                <a:ext uri="{FF2B5EF4-FFF2-40B4-BE49-F238E27FC236}">
                  <a16:creationId xmlns:a16="http://schemas.microsoft.com/office/drawing/2014/main" id="{D0AA5AB8-180B-EEA2-CA66-8E9675B88755}"/>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latin typeface="+mj-lt"/>
              </a:endParaRPr>
            </a:p>
          </p:txBody>
        </p:sp>
      </p:grpSp>
      <p:grpSp>
        <p:nvGrpSpPr>
          <p:cNvPr id="8" name="Group 8">
            <a:extLst>
              <a:ext uri="{FF2B5EF4-FFF2-40B4-BE49-F238E27FC236}">
                <a16:creationId xmlns:a16="http://schemas.microsoft.com/office/drawing/2014/main" id="{B125B6DC-BFC0-DBAA-8CD5-9489D18133DC}"/>
              </a:ext>
            </a:extLst>
          </p:cNvPr>
          <p:cNvGrpSpPr/>
          <p:nvPr/>
        </p:nvGrpSpPr>
        <p:grpSpPr>
          <a:xfrm>
            <a:off x="168426" y="5447491"/>
            <a:ext cx="7223149" cy="708607"/>
            <a:chOff x="0" y="0"/>
            <a:chExt cx="2588613" cy="253949"/>
          </a:xfrm>
        </p:grpSpPr>
        <p:sp>
          <p:nvSpPr>
            <p:cNvPr id="9" name="Freeform 9">
              <a:extLst>
                <a:ext uri="{FF2B5EF4-FFF2-40B4-BE49-F238E27FC236}">
                  <a16:creationId xmlns:a16="http://schemas.microsoft.com/office/drawing/2014/main" id="{CB60A96C-40D1-A56D-DCEC-CE02C8763FD2}"/>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BAC3B1"/>
            </a:solidFill>
          </p:spPr>
          <p:txBody>
            <a:bodyPr/>
            <a:lstStyle/>
            <a:p>
              <a:endParaRPr lang="de-DE">
                <a:latin typeface="+mj-lt"/>
              </a:endParaRPr>
            </a:p>
          </p:txBody>
        </p:sp>
        <p:sp>
          <p:nvSpPr>
            <p:cNvPr id="10" name="TextBox 10">
              <a:extLst>
                <a:ext uri="{FF2B5EF4-FFF2-40B4-BE49-F238E27FC236}">
                  <a16:creationId xmlns:a16="http://schemas.microsoft.com/office/drawing/2014/main" id="{7C1E751D-B094-59D9-5C8E-4728CFF29BA2}"/>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latin typeface="+mj-lt"/>
              </a:endParaRPr>
            </a:p>
          </p:txBody>
        </p:sp>
      </p:grpSp>
      <p:grpSp>
        <p:nvGrpSpPr>
          <p:cNvPr id="11" name="Group 11">
            <a:extLst>
              <a:ext uri="{FF2B5EF4-FFF2-40B4-BE49-F238E27FC236}">
                <a16:creationId xmlns:a16="http://schemas.microsoft.com/office/drawing/2014/main" id="{9E6606B3-23D9-B0E2-5359-3A92CAB91A9D}"/>
              </a:ext>
            </a:extLst>
          </p:cNvPr>
          <p:cNvGrpSpPr/>
          <p:nvPr/>
        </p:nvGrpSpPr>
        <p:grpSpPr>
          <a:xfrm>
            <a:off x="168426" y="5447491"/>
            <a:ext cx="7223149" cy="5008755"/>
            <a:chOff x="0" y="0"/>
            <a:chExt cx="2588613" cy="1795025"/>
          </a:xfrm>
        </p:grpSpPr>
        <p:sp>
          <p:nvSpPr>
            <p:cNvPr id="12" name="Freeform 12">
              <a:extLst>
                <a:ext uri="{FF2B5EF4-FFF2-40B4-BE49-F238E27FC236}">
                  <a16:creationId xmlns:a16="http://schemas.microsoft.com/office/drawing/2014/main" id="{7132F9A3-8DF8-EFF7-BE87-A83A3C5A2BD0}"/>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latin typeface="+mj-lt"/>
              </a:endParaRPr>
            </a:p>
          </p:txBody>
        </p:sp>
        <p:sp>
          <p:nvSpPr>
            <p:cNvPr id="13" name="TextBox 13">
              <a:extLst>
                <a:ext uri="{FF2B5EF4-FFF2-40B4-BE49-F238E27FC236}">
                  <a16:creationId xmlns:a16="http://schemas.microsoft.com/office/drawing/2014/main" id="{79AB7B7A-0CA6-A46D-E11E-4FA135418DEB}"/>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latin typeface="+mj-lt"/>
              </a:endParaRPr>
            </a:p>
          </p:txBody>
        </p:sp>
      </p:grpSp>
      <p:sp>
        <p:nvSpPr>
          <p:cNvPr id="14" name="Textfeld 13">
            <a:extLst>
              <a:ext uri="{FF2B5EF4-FFF2-40B4-BE49-F238E27FC236}">
                <a16:creationId xmlns:a16="http://schemas.microsoft.com/office/drawing/2014/main" id="{9A0141CB-4AB5-0DC7-23E8-2A1797491BBF}"/>
              </a:ext>
            </a:extLst>
          </p:cNvPr>
          <p:cNvSpPr txBox="1"/>
          <p:nvPr/>
        </p:nvSpPr>
        <p:spPr>
          <a:xfrm>
            <a:off x="4235450" y="441122"/>
            <a:ext cx="3025575" cy="276999"/>
          </a:xfrm>
          <a:prstGeom prst="rect">
            <a:avLst/>
          </a:prstGeom>
          <a:noFill/>
        </p:spPr>
        <p:txBody>
          <a:bodyPr wrap="square" rtlCol="0">
            <a:spAutoFit/>
          </a:bodyPr>
          <a:lstStyle/>
          <a:p>
            <a:pPr algn="r"/>
            <a:r>
              <a:rPr lang="de-DE" sz="1200" b="1" dirty="0">
                <a:latin typeface="+mj-lt"/>
                <a:ea typeface="Calibri Light" panose="020F0302020204030204" pitchFamily="34" charset="0"/>
                <a:cs typeface="Calibri Light" panose="020F0302020204030204" pitchFamily="34" charset="0"/>
              </a:rPr>
              <a:t>CYB-EK-FÜR-LERNENDE-01</a:t>
            </a:r>
          </a:p>
        </p:txBody>
      </p:sp>
      <p:sp>
        <p:nvSpPr>
          <p:cNvPr id="15" name="Textfeld 14">
            <a:extLst>
              <a:ext uri="{FF2B5EF4-FFF2-40B4-BE49-F238E27FC236}">
                <a16:creationId xmlns:a16="http://schemas.microsoft.com/office/drawing/2014/main" id="{C2A98A93-BCFE-BE31-1244-1383BB2A0FFA}"/>
              </a:ext>
            </a:extLst>
          </p:cNvPr>
          <p:cNvSpPr txBox="1"/>
          <p:nvPr/>
        </p:nvSpPr>
        <p:spPr>
          <a:xfrm>
            <a:off x="4235450" y="5663294"/>
            <a:ext cx="3025575" cy="276999"/>
          </a:xfrm>
          <a:prstGeom prst="rect">
            <a:avLst/>
          </a:prstGeom>
          <a:noFill/>
        </p:spPr>
        <p:txBody>
          <a:bodyPr wrap="square" rtlCol="0">
            <a:spAutoFit/>
          </a:bodyPr>
          <a:lstStyle/>
          <a:p>
            <a:pPr algn="r"/>
            <a:r>
              <a:rPr lang="de-DE" sz="1200" b="1" dirty="0">
                <a:latin typeface="+mj-lt"/>
                <a:ea typeface="Calibri Light" panose="020F0302020204030204" pitchFamily="34" charset="0"/>
                <a:cs typeface="Calibri Light" panose="020F0302020204030204" pitchFamily="34" charset="0"/>
              </a:rPr>
              <a:t>CYB-EK-FÜR-LERNENDE-HA-01</a:t>
            </a:r>
          </a:p>
        </p:txBody>
      </p:sp>
      <p:sp>
        <p:nvSpPr>
          <p:cNvPr id="17" name="Textfeld 16">
            <a:extLst>
              <a:ext uri="{FF2B5EF4-FFF2-40B4-BE49-F238E27FC236}">
                <a16:creationId xmlns:a16="http://schemas.microsoft.com/office/drawing/2014/main" id="{BFD1F0A3-4B42-1210-A1F7-18F1B83907F7}"/>
              </a:ext>
            </a:extLst>
          </p:cNvPr>
          <p:cNvSpPr txBox="1"/>
          <p:nvPr/>
        </p:nvSpPr>
        <p:spPr>
          <a:xfrm>
            <a:off x="447875" y="441122"/>
            <a:ext cx="6356027" cy="276999"/>
          </a:xfrm>
          <a:prstGeom prst="rect">
            <a:avLst/>
          </a:prstGeom>
          <a:noFill/>
        </p:spPr>
        <p:txBody>
          <a:bodyPr wrap="square" rtlCol="0">
            <a:spAutoFit/>
          </a:bodyPr>
          <a:lstStyle/>
          <a:p>
            <a:r>
              <a:rPr lang="de-DE" sz="1200" b="1" dirty="0">
                <a:latin typeface="+mj-lt"/>
                <a:ea typeface="Calibri Light" panose="020F0302020204030204" pitchFamily="34" charset="0"/>
                <a:cs typeface="Calibri Light" panose="020F0302020204030204" pitchFamily="34" charset="0"/>
              </a:rPr>
              <a:t>EREIGNISKARTE 1</a:t>
            </a:r>
            <a:endParaRPr lang="de-DE" sz="1200" dirty="0">
              <a:latin typeface="+mj-lt"/>
              <a:ea typeface="Calibri Light" panose="020F0302020204030204" pitchFamily="34" charset="0"/>
              <a:cs typeface="Calibri Light" panose="020F0302020204030204" pitchFamily="34" charset="0"/>
            </a:endParaRPr>
          </a:p>
        </p:txBody>
      </p:sp>
      <p:sp>
        <p:nvSpPr>
          <p:cNvPr id="21" name="Textfeld 20">
            <a:extLst>
              <a:ext uri="{FF2B5EF4-FFF2-40B4-BE49-F238E27FC236}">
                <a16:creationId xmlns:a16="http://schemas.microsoft.com/office/drawing/2014/main" id="{EA743CF7-EF05-719D-14EA-DB9A4AD38D06}"/>
              </a:ext>
            </a:extLst>
          </p:cNvPr>
          <p:cNvSpPr txBox="1"/>
          <p:nvPr/>
        </p:nvSpPr>
        <p:spPr>
          <a:xfrm>
            <a:off x="447875" y="5663293"/>
            <a:ext cx="6465875" cy="276999"/>
          </a:xfrm>
          <a:prstGeom prst="rect">
            <a:avLst/>
          </a:prstGeom>
          <a:noFill/>
        </p:spPr>
        <p:txBody>
          <a:bodyPr wrap="square" rtlCol="0">
            <a:spAutoFit/>
          </a:bodyPr>
          <a:lstStyle/>
          <a:p>
            <a:r>
              <a:rPr lang="de-DE" sz="1200" b="1" dirty="0">
                <a:latin typeface="+mj-lt"/>
                <a:ea typeface="Calibri Light" panose="020F0302020204030204" pitchFamily="34" charset="0"/>
                <a:cs typeface="Calibri Light" panose="020F0302020204030204" pitchFamily="34" charset="0"/>
              </a:rPr>
              <a:t>EREIGNISKARTE 1</a:t>
            </a:r>
            <a:endParaRPr lang="de-DE" sz="1200" dirty="0">
              <a:latin typeface="+mj-lt"/>
              <a:ea typeface="Calibri Light" panose="020F0302020204030204" pitchFamily="34" charset="0"/>
              <a:cs typeface="Calibri Light" panose="020F0302020204030204" pitchFamily="34" charset="0"/>
            </a:endParaRPr>
          </a:p>
        </p:txBody>
      </p:sp>
      <p:sp>
        <p:nvSpPr>
          <p:cNvPr id="24" name="Textfeld 23">
            <a:extLst>
              <a:ext uri="{FF2B5EF4-FFF2-40B4-BE49-F238E27FC236}">
                <a16:creationId xmlns:a16="http://schemas.microsoft.com/office/drawing/2014/main" id="{B02F91E7-9FC5-6072-6D4C-9D01F9F80D6F}"/>
              </a:ext>
            </a:extLst>
          </p:cNvPr>
          <p:cNvSpPr txBox="1"/>
          <p:nvPr/>
        </p:nvSpPr>
        <p:spPr>
          <a:xfrm>
            <a:off x="449835" y="1231900"/>
            <a:ext cx="6356027" cy="338554"/>
          </a:xfrm>
          <a:prstGeom prst="rect">
            <a:avLst/>
          </a:prstGeom>
          <a:noFill/>
        </p:spPr>
        <p:txBody>
          <a:bodyPr wrap="square" rtlCol="0">
            <a:spAutoFit/>
          </a:bodyPr>
          <a:lstStyle/>
          <a:p>
            <a:r>
              <a:rPr lang="de-DE" sz="1600" b="1" dirty="0">
                <a:latin typeface="+mj-lt"/>
                <a:ea typeface="Calibri Light" panose="020F0302020204030204" pitchFamily="34" charset="0"/>
                <a:cs typeface="Calibri Light" panose="020F0302020204030204" pitchFamily="34" charset="0"/>
              </a:rPr>
              <a:t>Stromausfall vor dem Mittagessen</a:t>
            </a:r>
          </a:p>
        </p:txBody>
      </p:sp>
      <p:sp>
        <p:nvSpPr>
          <p:cNvPr id="25" name="Textfeld 24">
            <a:extLst>
              <a:ext uri="{FF2B5EF4-FFF2-40B4-BE49-F238E27FC236}">
                <a16:creationId xmlns:a16="http://schemas.microsoft.com/office/drawing/2014/main" id="{C31443DB-FCC0-7C2E-38D7-5F2F56766644}"/>
              </a:ext>
            </a:extLst>
          </p:cNvPr>
          <p:cNvSpPr txBox="1"/>
          <p:nvPr/>
        </p:nvSpPr>
        <p:spPr>
          <a:xfrm>
            <a:off x="451586" y="1594776"/>
            <a:ext cx="6629400" cy="1815882"/>
          </a:xfrm>
          <a:prstGeom prst="rect">
            <a:avLst/>
          </a:prstGeom>
          <a:noFill/>
        </p:spPr>
        <p:txBody>
          <a:bodyPr wrap="square" rtlCol="0">
            <a:spAutoFit/>
          </a:bodyPr>
          <a:lstStyle>
            <a:defPPr>
              <a:defRPr lang="en-US"/>
            </a:defPPr>
            <a:lvl1pPr>
              <a:defRPr sz="1400" b="1">
                <a:latin typeface="Aptos" panose="020B0004020202020204" pitchFamily="34" charset="0"/>
              </a:defRPr>
            </a:lvl1pPr>
          </a:lstStyle>
          <a:p>
            <a:r>
              <a:rPr lang="de-DE" sz="1600" dirty="0">
                <a:latin typeface="+mj-lt"/>
              </a:rPr>
              <a:t>Szenario</a:t>
            </a:r>
          </a:p>
          <a:p>
            <a:r>
              <a:rPr lang="de-DE" sz="1600" b="0" dirty="0">
                <a:latin typeface="+mj-lt"/>
              </a:rPr>
              <a:t>Die Kühlräume und die Küchengeräte sind vom Stromausfall betroffen. Sie müssen das Mittagessen vorbereiten, allerdings sind Nahrungsmittel (Fleisch, Wurst und Milchprodukte) nicht mehr gekühlt und es besteht die Gefahr einer Kontamination. Auch funktioniert die Mikrowelle nicht mehr, um das tiefgekühlte Essen aufzutauen. Der Wohnbereich im Pflegeheim hat eine eigene Küche, in der das Essen zubereitet werden kann. </a:t>
            </a:r>
          </a:p>
        </p:txBody>
      </p:sp>
      <p:sp>
        <p:nvSpPr>
          <p:cNvPr id="26" name="Textfeld 25">
            <a:extLst>
              <a:ext uri="{FF2B5EF4-FFF2-40B4-BE49-F238E27FC236}">
                <a16:creationId xmlns:a16="http://schemas.microsoft.com/office/drawing/2014/main" id="{60043744-3CCE-257C-479D-257D27659CF2}"/>
              </a:ext>
            </a:extLst>
          </p:cNvPr>
          <p:cNvSpPr txBox="1"/>
          <p:nvPr/>
        </p:nvSpPr>
        <p:spPr>
          <a:xfrm>
            <a:off x="447873" y="3600768"/>
            <a:ext cx="6356027" cy="1323439"/>
          </a:xfrm>
          <a:prstGeom prst="rect">
            <a:avLst/>
          </a:prstGeom>
          <a:noFill/>
        </p:spPr>
        <p:txBody>
          <a:bodyPr wrap="square" rtlCol="0">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j-lt"/>
              </a:rPr>
              <a:t>Aufgabe</a:t>
            </a:r>
          </a:p>
          <a:p>
            <a:r>
              <a:rPr lang="de-DE" sz="1600" b="0" dirty="0">
                <a:latin typeface="+mj-lt"/>
              </a:rPr>
              <a:t>Planen Sie die Zubereitung und Verteilung des Mittagessens unter den gegebenen Umständen. </a:t>
            </a:r>
          </a:p>
          <a:p>
            <a:endParaRPr lang="de-DE" sz="1600" dirty="0">
              <a:latin typeface="+mj-lt"/>
            </a:endParaRPr>
          </a:p>
          <a:p>
            <a:endParaRPr lang="de-DE" sz="1600" dirty="0">
              <a:latin typeface="+mj-lt"/>
            </a:endParaRPr>
          </a:p>
        </p:txBody>
      </p:sp>
      <p:sp>
        <p:nvSpPr>
          <p:cNvPr id="27" name="Textfeld 26">
            <a:extLst>
              <a:ext uri="{FF2B5EF4-FFF2-40B4-BE49-F238E27FC236}">
                <a16:creationId xmlns:a16="http://schemas.microsoft.com/office/drawing/2014/main" id="{0989897E-0919-1279-BA75-D5E4E6B52B62}"/>
              </a:ext>
            </a:extLst>
          </p:cNvPr>
          <p:cNvSpPr txBox="1"/>
          <p:nvPr/>
        </p:nvSpPr>
        <p:spPr>
          <a:xfrm>
            <a:off x="447873" y="6235832"/>
            <a:ext cx="6356027" cy="338554"/>
          </a:xfrm>
          <a:prstGeom prst="rect">
            <a:avLst/>
          </a:prstGeom>
          <a:noFill/>
        </p:spPr>
        <p:txBody>
          <a:bodyPr wrap="square" rtlCol="0">
            <a:spAutoFit/>
          </a:bodyPr>
          <a:lstStyle/>
          <a:p>
            <a:r>
              <a:rPr lang="de-DE" sz="1600" b="1" dirty="0">
                <a:latin typeface="+mj-lt"/>
                <a:ea typeface="Calibri Light" panose="020F0302020204030204" pitchFamily="34" charset="0"/>
                <a:cs typeface="Calibri Light" panose="020F0302020204030204" pitchFamily="34" charset="0"/>
              </a:rPr>
              <a:t>Notizkarte – Verfügbare Lebensmittel</a:t>
            </a:r>
          </a:p>
        </p:txBody>
      </p:sp>
      <p:graphicFrame>
        <p:nvGraphicFramePr>
          <p:cNvPr id="16" name="Tabelle 15">
            <a:extLst>
              <a:ext uri="{FF2B5EF4-FFF2-40B4-BE49-F238E27FC236}">
                <a16:creationId xmlns:a16="http://schemas.microsoft.com/office/drawing/2014/main" id="{A9DDE4C6-9FF7-D14C-CAE4-F28150EC72E0}"/>
              </a:ext>
            </a:extLst>
          </p:cNvPr>
          <p:cNvGraphicFramePr>
            <a:graphicFrameLocks noGrp="1"/>
          </p:cNvGraphicFramePr>
          <p:nvPr>
            <p:extLst>
              <p:ext uri="{D42A27DB-BD31-4B8C-83A1-F6EECF244321}">
                <p14:modId xmlns:p14="http://schemas.microsoft.com/office/powerpoint/2010/main" val="1606203414"/>
              </p:ext>
            </p:extLst>
          </p:nvPr>
        </p:nvGraphicFramePr>
        <p:xfrm>
          <a:off x="424698" y="6711396"/>
          <a:ext cx="6683175" cy="3504845"/>
        </p:xfrm>
        <a:graphic>
          <a:graphicData uri="http://schemas.openxmlformats.org/drawingml/2006/table">
            <a:tbl>
              <a:tblPr firstRow="1" bandRow="1">
                <a:tableStyleId>{D7AC3CCA-C797-4891-BE02-D94E43425B78}</a:tableStyleId>
              </a:tblPr>
              <a:tblGrid>
                <a:gridCol w="4430695">
                  <a:extLst>
                    <a:ext uri="{9D8B030D-6E8A-4147-A177-3AD203B41FA5}">
                      <a16:colId xmlns:a16="http://schemas.microsoft.com/office/drawing/2014/main" val="3775230528"/>
                    </a:ext>
                  </a:extLst>
                </a:gridCol>
                <a:gridCol w="2252480">
                  <a:extLst>
                    <a:ext uri="{9D8B030D-6E8A-4147-A177-3AD203B41FA5}">
                      <a16:colId xmlns:a16="http://schemas.microsoft.com/office/drawing/2014/main" val="898797098"/>
                    </a:ext>
                  </a:extLst>
                </a:gridCol>
              </a:tblGrid>
              <a:tr h="1412759">
                <a:tc>
                  <a:txBody>
                    <a:bodyPr/>
                    <a:lstStyle/>
                    <a:p>
                      <a:r>
                        <a:rPr lang="de-DE" sz="1400" dirty="0"/>
                        <a:t>Ungekühlt gelagerte Lebensmittel: </a:t>
                      </a:r>
                    </a:p>
                    <a:p>
                      <a:pPr marL="0" marR="0" indent="0" algn="l" defTabSz="914400" rtl="0" eaLnBrk="1" fontAlgn="auto" latinLnBrk="0" hangingPunct="1">
                        <a:lnSpc>
                          <a:spcPct val="100000"/>
                        </a:lnSpc>
                        <a:spcBef>
                          <a:spcPts val="0"/>
                        </a:spcBef>
                        <a:spcAft>
                          <a:spcPts val="0"/>
                        </a:spcAft>
                        <a:buClrTx/>
                        <a:buSzTx/>
                        <a:buFontTx/>
                        <a:buNone/>
                        <a:tabLst/>
                        <a:defRPr/>
                      </a:pPr>
                      <a:r>
                        <a:rPr lang="de-DE" sz="1400" b="0" dirty="0"/>
                        <a:t>- Brot (hell und Vollkorn)</a:t>
                      </a:r>
                    </a:p>
                    <a:p>
                      <a:pPr marL="0" marR="0" indent="0" algn="l" defTabSz="914400" rtl="0" eaLnBrk="1" fontAlgn="auto" latinLnBrk="0" hangingPunct="1">
                        <a:lnSpc>
                          <a:spcPct val="100000"/>
                        </a:lnSpc>
                        <a:spcBef>
                          <a:spcPts val="0"/>
                        </a:spcBef>
                        <a:spcAft>
                          <a:spcPts val="0"/>
                        </a:spcAft>
                        <a:buClrTx/>
                        <a:buSzTx/>
                        <a:buFontTx/>
                        <a:buNone/>
                        <a:tabLst/>
                        <a:defRPr/>
                      </a:pPr>
                      <a:r>
                        <a:rPr lang="de-DE" sz="1400" b="0" dirty="0"/>
                        <a:t>- Knäckebrot</a:t>
                      </a:r>
                    </a:p>
                    <a:p>
                      <a:pPr marL="0" marR="0" indent="0" algn="l" defTabSz="914400" rtl="0" eaLnBrk="1" fontAlgn="auto" latinLnBrk="0" hangingPunct="1">
                        <a:lnSpc>
                          <a:spcPct val="100000"/>
                        </a:lnSpc>
                        <a:spcBef>
                          <a:spcPts val="0"/>
                        </a:spcBef>
                        <a:spcAft>
                          <a:spcPts val="0"/>
                        </a:spcAft>
                        <a:buClrTx/>
                        <a:buSzTx/>
                        <a:buFontTx/>
                        <a:buNone/>
                        <a:tabLst/>
                        <a:defRPr/>
                      </a:pPr>
                      <a:r>
                        <a:rPr lang="de-DE" sz="1400" b="0" dirty="0"/>
                        <a:t>- Haferflocken</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de-DE" sz="1400" b="0" dirty="0"/>
                        <a:t>Reis- und Maiswaffeln</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de-DE" sz="1400" b="0" dirty="0"/>
                        <a:t>Orangensaft (Tetrapack)</a:t>
                      </a:r>
                    </a:p>
                  </a:txBody>
                  <a:tcPr/>
                </a:tc>
                <a:tc>
                  <a:txBody>
                    <a:bodyPr/>
                    <a:lstStyle/>
                    <a:p>
                      <a:r>
                        <a:rPr lang="de-DE" sz="1400" dirty="0"/>
                        <a:t>Obst &amp; Gemüse:</a:t>
                      </a:r>
                    </a:p>
                    <a:p>
                      <a:r>
                        <a:rPr lang="de-DE" sz="1400" b="0" dirty="0"/>
                        <a:t>- Äpfel</a:t>
                      </a:r>
                    </a:p>
                    <a:p>
                      <a:r>
                        <a:rPr lang="de-DE" sz="1400" b="0" dirty="0"/>
                        <a:t>- Bananen</a:t>
                      </a:r>
                    </a:p>
                    <a:p>
                      <a:r>
                        <a:rPr lang="de-DE" sz="1400" b="0" dirty="0"/>
                        <a:t>- Tomaten</a:t>
                      </a:r>
                    </a:p>
                    <a:p>
                      <a:r>
                        <a:rPr lang="de-DE" sz="1400" b="0" dirty="0"/>
                        <a:t>- Karotten</a:t>
                      </a:r>
                    </a:p>
                    <a:p>
                      <a:r>
                        <a:rPr lang="de-DE" sz="1400" b="0" dirty="0"/>
                        <a:t>- Gurken</a:t>
                      </a:r>
                    </a:p>
                  </a:txBody>
                  <a:tcPr/>
                </a:tc>
                <a:extLst>
                  <a:ext uri="{0D108BD9-81ED-4DB2-BD59-A6C34878D82A}">
                    <a16:rowId xmlns:a16="http://schemas.microsoft.com/office/drawing/2014/main" val="296254144"/>
                  </a:ext>
                </a:extLst>
              </a:tr>
              <a:tr h="2092086">
                <a:tc>
                  <a:txBody>
                    <a:bodyPr/>
                    <a:lstStyle/>
                    <a:p>
                      <a:r>
                        <a:rPr lang="de-DE" sz="1400" b="1" dirty="0"/>
                        <a:t>Konserven &amp; haltbare Produkte:</a:t>
                      </a:r>
                    </a:p>
                    <a:p>
                      <a:r>
                        <a:rPr lang="de-DE" sz="1400" dirty="0"/>
                        <a:t>- Erbsen und Möhren (Dose)</a:t>
                      </a:r>
                    </a:p>
                    <a:p>
                      <a:r>
                        <a:rPr lang="de-DE" sz="1400" dirty="0"/>
                        <a:t>- Linsensalat (Glas)</a:t>
                      </a:r>
                    </a:p>
                    <a:p>
                      <a:r>
                        <a:rPr lang="de-DE" sz="1400" dirty="0"/>
                        <a:t>- Thunfisch (Dose, in Öl)</a:t>
                      </a:r>
                    </a:p>
                    <a:p>
                      <a:r>
                        <a:rPr lang="de-DE" sz="1400" dirty="0"/>
                        <a:t>- Fertigsuppen </a:t>
                      </a:r>
                    </a:p>
                    <a:p>
                      <a:r>
                        <a:rPr lang="de-DE" sz="1400" dirty="0"/>
                        <a:t>- H-Milch (geöffnet: sofort verbrauchen)</a:t>
                      </a:r>
                    </a:p>
                    <a:p>
                      <a:r>
                        <a:rPr lang="de-DE" sz="1400" dirty="0"/>
                        <a:t>- Zwieback</a:t>
                      </a:r>
                    </a:p>
                    <a:p>
                      <a:r>
                        <a:rPr lang="de-DE" sz="1400" dirty="0"/>
                        <a:t>- Marmelade</a:t>
                      </a:r>
                    </a:p>
                    <a:p>
                      <a:r>
                        <a:rPr lang="de-DE" sz="1400" dirty="0"/>
                        <a:t>- Honig</a:t>
                      </a:r>
                    </a:p>
                  </a:txBody>
                  <a:tcPr/>
                </a:tc>
                <a:tc>
                  <a:txBody>
                    <a:bodyPr/>
                    <a:lstStyle/>
                    <a:p>
                      <a:endParaRPr lang="de-DE" sz="1400" dirty="0"/>
                    </a:p>
                  </a:txBody>
                  <a:tcPr/>
                </a:tc>
                <a:extLst>
                  <a:ext uri="{0D108BD9-81ED-4DB2-BD59-A6C34878D82A}">
                    <a16:rowId xmlns:a16="http://schemas.microsoft.com/office/drawing/2014/main" val="3210389943"/>
                  </a:ext>
                </a:extLst>
              </a:tr>
            </a:tbl>
          </a:graphicData>
        </a:graphic>
      </p:graphicFrame>
    </p:spTree>
    <p:extLst>
      <p:ext uri="{BB962C8B-B14F-4D97-AF65-F5344CB8AC3E}">
        <p14:creationId xmlns:p14="http://schemas.microsoft.com/office/powerpoint/2010/main" val="2455881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50F59-DEB2-9FEB-673E-C0E20B37A76C}"/>
            </a:ext>
          </a:extLst>
        </p:cNvPr>
        <p:cNvGrpSpPr/>
        <p:nvPr/>
      </p:nvGrpSpPr>
      <p:grpSpPr>
        <a:xfrm>
          <a:off x="0" y="0"/>
          <a:ext cx="0" cy="0"/>
          <a:chOff x="0" y="0"/>
          <a:chExt cx="0" cy="0"/>
        </a:xfrm>
      </p:grpSpPr>
      <p:grpSp>
        <p:nvGrpSpPr>
          <p:cNvPr id="8" name="Group 8">
            <a:extLst>
              <a:ext uri="{FF2B5EF4-FFF2-40B4-BE49-F238E27FC236}">
                <a16:creationId xmlns:a16="http://schemas.microsoft.com/office/drawing/2014/main" id="{042CCBCA-AB69-A939-E482-F0C2D513F9B7}"/>
              </a:ext>
            </a:extLst>
          </p:cNvPr>
          <p:cNvGrpSpPr/>
          <p:nvPr/>
        </p:nvGrpSpPr>
        <p:grpSpPr>
          <a:xfrm>
            <a:off x="168426" y="5447491"/>
            <a:ext cx="7223149" cy="708607"/>
            <a:chOff x="0" y="0"/>
            <a:chExt cx="2588613" cy="253949"/>
          </a:xfrm>
        </p:grpSpPr>
        <p:sp>
          <p:nvSpPr>
            <p:cNvPr id="9" name="Freeform 9">
              <a:extLst>
                <a:ext uri="{FF2B5EF4-FFF2-40B4-BE49-F238E27FC236}">
                  <a16:creationId xmlns:a16="http://schemas.microsoft.com/office/drawing/2014/main" id="{95D23B07-2387-35C1-4D18-E1C92DDC6DAB}"/>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BAC3B1"/>
            </a:solidFill>
          </p:spPr>
          <p:txBody>
            <a:bodyPr/>
            <a:lstStyle/>
            <a:p>
              <a:endParaRPr lang="de-DE">
                <a:latin typeface="+mj-lt"/>
              </a:endParaRPr>
            </a:p>
          </p:txBody>
        </p:sp>
        <p:sp>
          <p:nvSpPr>
            <p:cNvPr id="10" name="TextBox 10">
              <a:extLst>
                <a:ext uri="{FF2B5EF4-FFF2-40B4-BE49-F238E27FC236}">
                  <a16:creationId xmlns:a16="http://schemas.microsoft.com/office/drawing/2014/main" id="{AD93BB62-A65F-241D-9837-8B62E096D076}"/>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latin typeface="+mj-lt"/>
              </a:endParaRPr>
            </a:p>
          </p:txBody>
        </p:sp>
      </p:grpSp>
      <p:grpSp>
        <p:nvGrpSpPr>
          <p:cNvPr id="11" name="Group 11">
            <a:extLst>
              <a:ext uri="{FF2B5EF4-FFF2-40B4-BE49-F238E27FC236}">
                <a16:creationId xmlns:a16="http://schemas.microsoft.com/office/drawing/2014/main" id="{A71C04D9-0EE2-459B-6BF6-C6A35E9922AD}"/>
              </a:ext>
            </a:extLst>
          </p:cNvPr>
          <p:cNvGrpSpPr/>
          <p:nvPr/>
        </p:nvGrpSpPr>
        <p:grpSpPr>
          <a:xfrm>
            <a:off x="168426" y="5447491"/>
            <a:ext cx="7223149" cy="5008755"/>
            <a:chOff x="0" y="0"/>
            <a:chExt cx="2588613" cy="1795025"/>
          </a:xfrm>
        </p:grpSpPr>
        <p:sp>
          <p:nvSpPr>
            <p:cNvPr id="12" name="Freeform 12">
              <a:extLst>
                <a:ext uri="{FF2B5EF4-FFF2-40B4-BE49-F238E27FC236}">
                  <a16:creationId xmlns:a16="http://schemas.microsoft.com/office/drawing/2014/main" id="{47EF7862-6D2E-275D-A14D-8159A5261C30}"/>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latin typeface="+mj-lt"/>
              </a:endParaRPr>
            </a:p>
          </p:txBody>
        </p:sp>
        <p:sp>
          <p:nvSpPr>
            <p:cNvPr id="13" name="TextBox 13">
              <a:extLst>
                <a:ext uri="{FF2B5EF4-FFF2-40B4-BE49-F238E27FC236}">
                  <a16:creationId xmlns:a16="http://schemas.microsoft.com/office/drawing/2014/main" id="{5C38D8B8-304C-30B8-DE51-D1975654190E}"/>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latin typeface="+mj-lt"/>
              </a:endParaRPr>
            </a:p>
          </p:txBody>
        </p:sp>
      </p:grpSp>
      <p:sp>
        <p:nvSpPr>
          <p:cNvPr id="15" name="Textfeld 14">
            <a:extLst>
              <a:ext uri="{FF2B5EF4-FFF2-40B4-BE49-F238E27FC236}">
                <a16:creationId xmlns:a16="http://schemas.microsoft.com/office/drawing/2014/main" id="{762FB9D4-3E4F-6587-7FA2-2253FA8D6D49}"/>
              </a:ext>
            </a:extLst>
          </p:cNvPr>
          <p:cNvSpPr txBox="1"/>
          <p:nvPr/>
        </p:nvSpPr>
        <p:spPr>
          <a:xfrm>
            <a:off x="4235450" y="5663294"/>
            <a:ext cx="3025575" cy="276999"/>
          </a:xfrm>
          <a:prstGeom prst="rect">
            <a:avLst/>
          </a:prstGeom>
          <a:noFill/>
        </p:spPr>
        <p:txBody>
          <a:bodyPr wrap="square" rtlCol="0">
            <a:spAutoFit/>
          </a:bodyPr>
          <a:lstStyle/>
          <a:p>
            <a:pPr algn="r"/>
            <a:r>
              <a:rPr lang="de-DE" sz="1200" b="1" dirty="0">
                <a:latin typeface="+mj-lt"/>
                <a:ea typeface="Calibri Light" panose="020F0302020204030204" pitchFamily="34" charset="0"/>
                <a:cs typeface="Calibri Light" panose="020F0302020204030204" pitchFamily="34" charset="0"/>
              </a:rPr>
              <a:t>CYB-EK-FÜR-LERNENDE-02</a:t>
            </a:r>
          </a:p>
        </p:txBody>
      </p:sp>
      <p:sp>
        <p:nvSpPr>
          <p:cNvPr id="21" name="Textfeld 20">
            <a:extLst>
              <a:ext uri="{FF2B5EF4-FFF2-40B4-BE49-F238E27FC236}">
                <a16:creationId xmlns:a16="http://schemas.microsoft.com/office/drawing/2014/main" id="{5387426D-2775-E730-238A-092AECAEEAFB}"/>
              </a:ext>
            </a:extLst>
          </p:cNvPr>
          <p:cNvSpPr txBox="1"/>
          <p:nvPr/>
        </p:nvSpPr>
        <p:spPr>
          <a:xfrm>
            <a:off x="447875" y="5663293"/>
            <a:ext cx="6465875" cy="276999"/>
          </a:xfrm>
          <a:prstGeom prst="rect">
            <a:avLst/>
          </a:prstGeom>
          <a:noFill/>
        </p:spPr>
        <p:txBody>
          <a:bodyPr wrap="square" rtlCol="0">
            <a:spAutoFit/>
          </a:bodyPr>
          <a:lstStyle/>
          <a:p>
            <a:r>
              <a:rPr lang="de-DE" sz="1200" b="1" dirty="0">
                <a:latin typeface="+mj-lt"/>
                <a:ea typeface="Calibri Light" panose="020F0302020204030204" pitchFamily="34" charset="0"/>
                <a:cs typeface="Calibri Light" panose="020F0302020204030204" pitchFamily="34" charset="0"/>
              </a:rPr>
              <a:t>EREIGNISKARTE 2</a:t>
            </a:r>
            <a:endParaRPr lang="de-DE" sz="1200" dirty="0">
              <a:latin typeface="+mj-lt"/>
              <a:ea typeface="Calibri Light" panose="020F0302020204030204" pitchFamily="34" charset="0"/>
              <a:cs typeface="Calibri Light" panose="020F0302020204030204" pitchFamily="34" charset="0"/>
            </a:endParaRPr>
          </a:p>
        </p:txBody>
      </p:sp>
      <p:sp>
        <p:nvSpPr>
          <p:cNvPr id="27" name="Textfeld 26">
            <a:extLst>
              <a:ext uri="{FF2B5EF4-FFF2-40B4-BE49-F238E27FC236}">
                <a16:creationId xmlns:a16="http://schemas.microsoft.com/office/drawing/2014/main" id="{A1AFFBB1-3251-516E-8946-2364D5F74985}"/>
              </a:ext>
            </a:extLst>
          </p:cNvPr>
          <p:cNvSpPr txBox="1"/>
          <p:nvPr/>
        </p:nvSpPr>
        <p:spPr>
          <a:xfrm>
            <a:off x="447873" y="6683890"/>
            <a:ext cx="6356027" cy="338554"/>
          </a:xfrm>
          <a:prstGeom prst="rect">
            <a:avLst/>
          </a:prstGeom>
          <a:noFill/>
        </p:spPr>
        <p:txBody>
          <a:bodyPr wrap="square" rtlCol="0">
            <a:spAutoFit/>
          </a:bodyPr>
          <a:lstStyle/>
          <a:p>
            <a:r>
              <a:rPr lang="de-DE" sz="1600" b="1" dirty="0">
                <a:latin typeface="+mj-lt"/>
                <a:ea typeface="Calibri Light" panose="020F0302020204030204" pitchFamily="34" charset="0"/>
                <a:cs typeface="Calibri Light" panose="020F0302020204030204" pitchFamily="34" charset="0"/>
              </a:rPr>
              <a:t>Notrufsystem ausgefallen</a:t>
            </a:r>
          </a:p>
        </p:txBody>
      </p:sp>
      <p:sp>
        <p:nvSpPr>
          <p:cNvPr id="28" name="Textfeld 27">
            <a:extLst>
              <a:ext uri="{FF2B5EF4-FFF2-40B4-BE49-F238E27FC236}">
                <a16:creationId xmlns:a16="http://schemas.microsoft.com/office/drawing/2014/main" id="{B1EAE8E4-4529-C008-9E62-1922AEA6D7C9}"/>
              </a:ext>
            </a:extLst>
          </p:cNvPr>
          <p:cNvSpPr txBox="1"/>
          <p:nvPr/>
        </p:nvSpPr>
        <p:spPr>
          <a:xfrm>
            <a:off x="449624" y="7046766"/>
            <a:ext cx="6629400" cy="1569660"/>
          </a:xfrm>
          <a:prstGeom prst="rect">
            <a:avLst/>
          </a:prstGeom>
          <a:noFill/>
        </p:spPr>
        <p:txBody>
          <a:bodyPr wrap="square" rtlCol="0">
            <a:spAutoFit/>
          </a:bodyPr>
          <a:lstStyle>
            <a:defPPr>
              <a:defRPr lang="en-US"/>
            </a:defPPr>
            <a:lvl1pPr>
              <a:defRPr sz="1400" b="1">
                <a:latin typeface="Aptos" panose="020B0004020202020204" pitchFamily="34" charset="0"/>
              </a:defRPr>
            </a:lvl1pPr>
          </a:lstStyle>
          <a:p>
            <a:r>
              <a:rPr lang="de-DE" sz="1600" dirty="0">
                <a:latin typeface="+mj-lt"/>
              </a:rPr>
              <a:t>Szenario</a:t>
            </a:r>
          </a:p>
          <a:p>
            <a:r>
              <a:rPr lang="de-DE" sz="1600" b="0" dirty="0">
                <a:latin typeface="Calibri" panose="020F0502020204030204" pitchFamily="34" charset="0"/>
                <a:cs typeface="Calibri" panose="020F0502020204030204" pitchFamily="34" charset="0"/>
              </a:rPr>
              <a:t>Das Notrufsystem ist ausgefallen. Notrufe aus den Zimmern der Bewohnenden werden nicht mehr angezeigt. Die Bewohnende können das Pflegepersonal über die Notrufklingel nicht mehr erreichen. Seit heute Morgen hat sich der Zustand von Frau Simic verschlechtert, sodass regelmäßige Pflegevisiten notwendig sind. </a:t>
            </a:r>
          </a:p>
        </p:txBody>
      </p:sp>
      <p:sp>
        <p:nvSpPr>
          <p:cNvPr id="29" name="Textfeld 28">
            <a:extLst>
              <a:ext uri="{FF2B5EF4-FFF2-40B4-BE49-F238E27FC236}">
                <a16:creationId xmlns:a16="http://schemas.microsoft.com/office/drawing/2014/main" id="{7F4A484E-4033-410B-AC5A-2EDCDD77D37D}"/>
              </a:ext>
            </a:extLst>
          </p:cNvPr>
          <p:cNvSpPr txBox="1"/>
          <p:nvPr/>
        </p:nvSpPr>
        <p:spPr>
          <a:xfrm>
            <a:off x="445911" y="9052758"/>
            <a:ext cx="6356027" cy="1323439"/>
          </a:xfrm>
          <a:prstGeom prst="rect">
            <a:avLst/>
          </a:prstGeom>
          <a:noFill/>
        </p:spPr>
        <p:txBody>
          <a:bodyPr wrap="square" rtlCol="0">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j-lt"/>
              </a:rPr>
              <a:t>Aufgabe</a:t>
            </a:r>
          </a:p>
          <a:p>
            <a:r>
              <a:rPr lang="de-DE" sz="1600" b="0" dirty="0">
                <a:latin typeface="+mj-lt"/>
              </a:rPr>
              <a:t>Überlegen Sie, sowohl aus Bewohnenden und Pflegendenperspektive, was alles ausfällt, welche Risiken dadurch entstehen und wie sie dies kompensieren. </a:t>
            </a:r>
          </a:p>
          <a:p>
            <a:endParaRPr lang="de-DE" sz="1600" dirty="0">
              <a:latin typeface="+mj-lt"/>
            </a:endParaRPr>
          </a:p>
        </p:txBody>
      </p:sp>
    </p:spTree>
    <p:extLst>
      <p:ext uri="{BB962C8B-B14F-4D97-AF65-F5344CB8AC3E}">
        <p14:creationId xmlns:p14="http://schemas.microsoft.com/office/powerpoint/2010/main" val="2699778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52B08-BC3C-0B3D-E45A-57394C7FFD24}"/>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D2C9E52A-B565-C122-E145-E1E3D4562ED4}"/>
              </a:ext>
            </a:extLst>
          </p:cNvPr>
          <p:cNvGrpSpPr/>
          <p:nvPr/>
        </p:nvGrpSpPr>
        <p:grpSpPr>
          <a:xfrm>
            <a:off x="168426" y="225319"/>
            <a:ext cx="7223149" cy="708607"/>
            <a:chOff x="0" y="0"/>
            <a:chExt cx="2588613" cy="253949"/>
          </a:xfrm>
        </p:grpSpPr>
        <p:sp>
          <p:nvSpPr>
            <p:cNvPr id="3" name="Freeform 3">
              <a:extLst>
                <a:ext uri="{FF2B5EF4-FFF2-40B4-BE49-F238E27FC236}">
                  <a16:creationId xmlns:a16="http://schemas.microsoft.com/office/drawing/2014/main" id="{3B5A205F-6AAA-60EF-1171-60C2222C6CB5}"/>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BAC3B1"/>
            </a:solidFill>
          </p:spPr>
          <p:txBody>
            <a:bodyPr/>
            <a:lstStyle/>
            <a:p>
              <a:endParaRPr lang="de-DE"/>
            </a:p>
          </p:txBody>
        </p:sp>
        <p:sp>
          <p:nvSpPr>
            <p:cNvPr id="4" name="TextBox 4">
              <a:extLst>
                <a:ext uri="{FF2B5EF4-FFF2-40B4-BE49-F238E27FC236}">
                  <a16:creationId xmlns:a16="http://schemas.microsoft.com/office/drawing/2014/main" id="{1249690E-BF1E-5D41-0FC6-02FCE27CD49F}"/>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5" name="Group 5">
            <a:extLst>
              <a:ext uri="{FF2B5EF4-FFF2-40B4-BE49-F238E27FC236}">
                <a16:creationId xmlns:a16="http://schemas.microsoft.com/office/drawing/2014/main" id="{5ED4B76C-F131-02D0-576C-1379FB881F31}"/>
              </a:ext>
            </a:extLst>
          </p:cNvPr>
          <p:cNvGrpSpPr/>
          <p:nvPr/>
        </p:nvGrpSpPr>
        <p:grpSpPr>
          <a:xfrm>
            <a:off x="168426" y="225319"/>
            <a:ext cx="7223149" cy="5008755"/>
            <a:chOff x="0" y="0"/>
            <a:chExt cx="2588613" cy="1795025"/>
          </a:xfrm>
        </p:grpSpPr>
        <p:sp>
          <p:nvSpPr>
            <p:cNvPr id="6" name="Freeform 6">
              <a:extLst>
                <a:ext uri="{FF2B5EF4-FFF2-40B4-BE49-F238E27FC236}">
                  <a16:creationId xmlns:a16="http://schemas.microsoft.com/office/drawing/2014/main" id="{BA32DA98-E569-6326-2DC8-A5FBA506305E}"/>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7" name="TextBox 7">
              <a:extLst>
                <a:ext uri="{FF2B5EF4-FFF2-40B4-BE49-F238E27FC236}">
                  <a16:creationId xmlns:a16="http://schemas.microsoft.com/office/drawing/2014/main" id="{7004B3FB-8551-84DC-F60A-59E6969FC190}"/>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grpSp>
        <p:nvGrpSpPr>
          <p:cNvPr id="8" name="Group 8">
            <a:extLst>
              <a:ext uri="{FF2B5EF4-FFF2-40B4-BE49-F238E27FC236}">
                <a16:creationId xmlns:a16="http://schemas.microsoft.com/office/drawing/2014/main" id="{44B59F8D-3078-D40E-FBC7-9798369D03FF}"/>
              </a:ext>
            </a:extLst>
          </p:cNvPr>
          <p:cNvGrpSpPr/>
          <p:nvPr/>
        </p:nvGrpSpPr>
        <p:grpSpPr>
          <a:xfrm>
            <a:off x="168426" y="5447491"/>
            <a:ext cx="7223149" cy="708607"/>
            <a:chOff x="0" y="0"/>
            <a:chExt cx="2588613" cy="253949"/>
          </a:xfrm>
        </p:grpSpPr>
        <p:sp>
          <p:nvSpPr>
            <p:cNvPr id="9" name="Freeform 9">
              <a:extLst>
                <a:ext uri="{FF2B5EF4-FFF2-40B4-BE49-F238E27FC236}">
                  <a16:creationId xmlns:a16="http://schemas.microsoft.com/office/drawing/2014/main" id="{3F15CF13-7205-3F85-E47F-8B0D7A367E39}"/>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BAC3B1"/>
            </a:solidFill>
          </p:spPr>
          <p:txBody>
            <a:bodyPr/>
            <a:lstStyle/>
            <a:p>
              <a:endParaRPr lang="de-DE"/>
            </a:p>
          </p:txBody>
        </p:sp>
        <p:sp>
          <p:nvSpPr>
            <p:cNvPr id="10" name="TextBox 10">
              <a:extLst>
                <a:ext uri="{FF2B5EF4-FFF2-40B4-BE49-F238E27FC236}">
                  <a16:creationId xmlns:a16="http://schemas.microsoft.com/office/drawing/2014/main" id="{51EE33E7-4F80-458A-59EA-719A235F395F}"/>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11" name="Group 11">
            <a:extLst>
              <a:ext uri="{FF2B5EF4-FFF2-40B4-BE49-F238E27FC236}">
                <a16:creationId xmlns:a16="http://schemas.microsoft.com/office/drawing/2014/main" id="{7A490203-1AE9-C5CE-D18D-7E0EBCE2758D}"/>
              </a:ext>
            </a:extLst>
          </p:cNvPr>
          <p:cNvGrpSpPr/>
          <p:nvPr/>
        </p:nvGrpSpPr>
        <p:grpSpPr>
          <a:xfrm>
            <a:off x="168426" y="5447491"/>
            <a:ext cx="7223149" cy="5008755"/>
            <a:chOff x="0" y="0"/>
            <a:chExt cx="2588613" cy="1795025"/>
          </a:xfrm>
        </p:grpSpPr>
        <p:sp>
          <p:nvSpPr>
            <p:cNvPr id="12" name="Freeform 12">
              <a:extLst>
                <a:ext uri="{FF2B5EF4-FFF2-40B4-BE49-F238E27FC236}">
                  <a16:creationId xmlns:a16="http://schemas.microsoft.com/office/drawing/2014/main" id="{D7B3F443-95DE-DE03-8042-3E355C740E4B}"/>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13" name="TextBox 13">
              <a:extLst>
                <a:ext uri="{FF2B5EF4-FFF2-40B4-BE49-F238E27FC236}">
                  <a16:creationId xmlns:a16="http://schemas.microsoft.com/office/drawing/2014/main" id="{46A7972D-2FC4-B6D8-0A5D-69A8BC79A7E9}"/>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sp>
        <p:nvSpPr>
          <p:cNvPr id="14" name="Textfeld 13">
            <a:extLst>
              <a:ext uri="{FF2B5EF4-FFF2-40B4-BE49-F238E27FC236}">
                <a16:creationId xmlns:a16="http://schemas.microsoft.com/office/drawing/2014/main" id="{D6983F07-B141-647E-E1EB-0A8B54A21120}"/>
              </a:ext>
            </a:extLst>
          </p:cNvPr>
          <p:cNvSpPr txBox="1"/>
          <p:nvPr/>
        </p:nvSpPr>
        <p:spPr>
          <a:xfrm>
            <a:off x="4235450" y="441122"/>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CYB-EK-FÜR-LERNENDE-03</a:t>
            </a:r>
          </a:p>
        </p:txBody>
      </p:sp>
      <p:sp>
        <p:nvSpPr>
          <p:cNvPr id="15" name="Textfeld 14">
            <a:extLst>
              <a:ext uri="{FF2B5EF4-FFF2-40B4-BE49-F238E27FC236}">
                <a16:creationId xmlns:a16="http://schemas.microsoft.com/office/drawing/2014/main" id="{E6228CBB-BDDB-92EC-E996-675D0F74B988}"/>
              </a:ext>
            </a:extLst>
          </p:cNvPr>
          <p:cNvSpPr txBox="1"/>
          <p:nvPr/>
        </p:nvSpPr>
        <p:spPr>
          <a:xfrm>
            <a:off x="3549650" y="5663294"/>
            <a:ext cx="37113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CYB-EK-FÜR-LERNENDE-03-HA</a:t>
            </a:r>
          </a:p>
        </p:txBody>
      </p:sp>
      <p:sp>
        <p:nvSpPr>
          <p:cNvPr id="17" name="Textfeld 16">
            <a:extLst>
              <a:ext uri="{FF2B5EF4-FFF2-40B4-BE49-F238E27FC236}">
                <a16:creationId xmlns:a16="http://schemas.microsoft.com/office/drawing/2014/main" id="{C79D028D-21BB-EEA6-B2B1-5C904023B18A}"/>
              </a:ext>
            </a:extLst>
          </p:cNvPr>
          <p:cNvSpPr txBox="1"/>
          <p:nvPr/>
        </p:nvSpPr>
        <p:spPr>
          <a:xfrm>
            <a:off x="447875" y="441122"/>
            <a:ext cx="6356027"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3</a:t>
            </a:r>
            <a:endParaRPr lang="de-DE" sz="1200" dirty="0">
              <a:ea typeface="Calibri Light" panose="020F0302020204030204" pitchFamily="34" charset="0"/>
              <a:cs typeface="Calibri Light" panose="020F0302020204030204" pitchFamily="34" charset="0"/>
            </a:endParaRPr>
          </a:p>
        </p:txBody>
      </p:sp>
      <p:sp>
        <p:nvSpPr>
          <p:cNvPr id="21" name="Textfeld 20">
            <a:extLst>
              <a:ext uri="{FF2B5EF4-FFF2-40B4-BE49-F238E27FC236}">
                <a16:creationId xmlns:a16="http://schemas.microsoft.com/office/drawing/2014/main" id="{7DF1EF6A-000A-EB1E-D6EE-F24DDBFE0BE5}"/>
              </a:ext>
            </a:extLst>
          </p:cNvPr>
          <p:cNvSpPr txBox="1"/>
          <p:nvPr/>
        </p:nvSpPr>
        <p:spPr>
          <a:xfrm>
            <a:off x="447875" y="5663293"/>
            <a:ext cx="6465875"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3</a:t>
            </a:r>
            <a:endParaRPr lang="de-DE" sz="1200" dirty="0">
              <a:ea typeface="Calibri Light" panose="020F0302020204030204" pitchFamily="34" charset="0"/>
              <a:cs typeface="Calibri Light" panose="020F0302020204030204" pitchFamily="34" charset="0"/>
            </a:endParaRPr>
          </a:p>
        </p:txBody>
      </p:sp>
      <p:sp>
        <p:nvSpPr>
          <p:cNvPr id="24" name="Textfeld 23">
            <a:extLst>
              <a:ext uri="{FF2B5EF4-FFF2-40B4-BE49-F238E27FC236}">
                <a16:creationId xmlns:a16="http://schemas.microsoft.com/office/drawing/2014/main" id="{D00F2BF9-6DD3-4550-A8BA-3134222D86C5}"/>
              </a:ext>
            </a:extLst>
          </p:cNvPr>
          <p:cNvSpPr txBox="1"/>
          <p:nvPr/>
        </p:nvSpPr>
        <p:spPr>
          <a:xfrm>
            <a:off x="449835" y="1231900"/>
            <a:ext cx="6356027" cy="338554"/>
          </a:xfrm>
          <a:prstGeom prst="rect">
            <a:avLst/>
          </a:prstGeom>
          <a:noFill/>
        </p:spPr>
        <p:txBody>
          <a:bodyPr wrap="square" rtlCol="0">
            <a:spAutoFit/>
          </a:bodyPr>
          <a:lstStyle/>
          <a:p>
            <a:r>
              <a:rPr lang="de-DE" sz="1600" b="1" dirty="0">
                <a:ea typeface="Calibri Light" panose="020F0302020204030204" pitchFamily="34" charset="0"/>
                <a:cs typeface="Calibri Light" panose="020F0302020204030204" pitchFamily="34" charset="0"/>
              </a:rPr>
              <a:t>Notrufsystem ausgefallen</a:t>
            </a:r>
          </a:p>
        </p:txBody>
      </p:sp>
      <p:sp>
        <p:nvSpPr>
          <p:cNvPr id="25" name="Textfeld 24">
            <a:extLst>
              <a:ext uri="{FF2B5EF4-FFF2-40B4-BE49-F238E27FC236}">
                <a16:creationId xmlns:a16="http://schemas.microsoft.com/office/drawing/2014/main" id="{560219D0-F015-DCB2-F523-535CFF5BB396}"/>
              </a:ext>
            </a:extLst>
          </p:cNvPr>
          <p:cNvSpPr txBox="1"/>
          <p:nvPr/>
        </p:nvSpPr>
        <p:spPr>
          <a:xfrm>
            <a:off x="451586" y="1594776"/>
            <a:ext cx="6629400" cy="1323439"/>
          </a:xfrm>
          <a:prstGeom prst="rect">
            <a:avLst/>
          </a:prstGeom>
          <a:noFill/>
        </p:spPr>
        <p:txBody>
          <a:bodyPr wrap="square" lIns="91440" tIns="45720" rIns="91440" bIns="45720" rtlCol="0" anchor="t">
            <a:spAutoFit/>
          </a:bodyPr>
          <a:lstStyle>
            <a:defPPr>
              <a:defRPr lang="en-US"/>
            </a:defPPr>
            <a:lvl1pPr>
              <a:defRPr sz="1400" b="1">
                <a:latin typeface="Aptos" panose="020B0004020202020204" pitchFamily="34" charset="0"/>
              </a:defRPr>
            </a:lvl1pPr>
          </a:lstStyle>
          <a:p>
            <a:r>
              <a:rPr lang="de-DE" sz="1600" dirty="0">
                <a:latin typeface="+mn-lt"/>
              </a:rPr>
              <a:t>Szenario</a:t>
            </a:r>
          </a:p>
          <a:p>
            <a:r>
              <a:rPr lang="de-DE" sz="1600" b="0" dirty="0">
                <a:latin typeface="+mn-lt"/>
              </a:rPr>
              <a:t>Eine Bewohnerin (Ursula Hilde) ist desorientiert und hat das Heim verlassen. Die Tür ist normalerweise elektronisch gesichert, aber das System ist ausgefallen. Der Ehemann von Frau Hilde bringt seine Frau äußerst besorgt auf den Wohnbereich zurück.</a:t>
            </a:r>
          </a:p>
        </p:txBody>
      </p:sp>
      <p:sp>
        <p:nvSpPr>
          <p:cNvPr id="26" name="Textfeld 25">
            <a:extLst>
              <a:ext uri="{FF2B5EF4-FFF2-40B4-BE49-F238E27FC236}">
                <a16:creationId xmlns:a16="http://schemas.microsoft.com/office/drawing/2014/main" id="{00DA739F-57C6-C871-9DC2-A80B44B7F354}"/>
              </a:ext>
            </a:extLst>
          </p:cNvPr>
          <p:cNvSpPr txBox="1"/>
          <p:nvPr/>
        </p:nvSpPr>
        <p:spPr>
          <a:xfrm>
            <a:off x="447873" y="3600768"/>
            <a:ext cx="6356027" cy="830997"/>
          </a:xfrm>
          <a:prstGeom prst="rect">
            <a:avLst/>
          </a:prstGeom>
          <a:noFill/>
        </p:spPr>
        <p:txBody>
          <a:bodyPr wrap="square" lIns="91440" tIns="45720" rIns="91440" bIns="45720" rtlCol="0" anchor="t">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n-lt"/>
              </a:rPr>
              <a:t>Aufgabe</a:t>
            </a:r>
          </a:p>
          <a:p>
            <a:r>
              <a:rPr lang="de-DE" sz="1600" b="0" dirty="0">
                <a:latin typeface="+mn-lt"/>
                <a:ea typeface="Calibri Light"/>
                <a:cs typeface="Calibri Light"/>
              </a:rPr>
              <a:t>Reagieren Sie situationsgerecht.</a:t>
            </a:r>
          </a:p>
          <a:p>
            <a:endParaRPr lang="de-DE" sz="1600" dirty="0">
              <a:latin typeface="+mn-lt"/>
            </a:endParaRPr>
          </a:p>
        </p:txBody>
      </p:sp>
      <p:sp>
        <p:nvSpPr>
          <p:cNvPr id="16" name="Scrollen: vertikal 15">
            <a:extLst>
              <a:ext uri="{FF2B5EF4-FFF2-40B4-BE49-F238E27FC236}">
                <a16:creationId xmlns:a16="http://schemas.microsoft.com/office/drawing/2014/main" id="{61DEA492-5BA1-A6B1-B924-EFD3B2575DEA}"/>
              </a:ext>
            </a:extLst>
          </p:cNvPr>
          <p:cNvSpPr/>
          <p:nvPr/>
        </p:nvSpPr>
        <p:spPr>
          <a:xfrm>
            <a:off x="511823" y="6371900"/>
            <a:ext cx="6508925" cy="3854486"/>
          </a:xfrm>
          <a:prstGeom prst="verticalScroll">
            <a:avLst/>
          </a:prstGeom>
          <a:solidFill>
            <a:schemeClr val="bg1">
              <a:lumMod val="9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800"/>
              </a:spcAft>
            </a:pPr>
            <a:endParaRPr lang="de-DE" sz="1400" b="1" dirty="0">
              <a:solidFill>
                <a:srgbClr val="2D4196"/>
              </a:solidFill>
            </a:endParaRPr>
          </a:p>
          <a:p>
            <a:pPr algn="ctr">
              <a:spcAft>
                <a:spcPts val="800"/>
              </a:spcAft>
            </a:pPr>
            <a:r>
              <a:rPr lang="de-DE" sz="1400" b="1" dirty="0">
                <a:solidFill>
                  <a:schemeClr val="tx1"/>
                </a:solidFill>
              </a:rPr>
              <a:t>Handlungsanweisung für Herr Hilde</a:t>
            </a:r>
          </a:p>
          <a:p>
            <a:pPr marL="285750" indent="-285750">
              <a:spcAft>
                <a:spcPts val="800"/>
              </a:spcAft>
              <a:buFont typeface="Arial" panose="020B0604020202020204" pitchFamily="34" charset="0"/>
              <a:buChar char="•"/>
            </a:pPr>
            <a:r>
              <a:rPr lang="de-DE" sz="1400" dirty="0">
                <a:solidFill>
                  <a:schemeClr val="tx1"/>
                </a:solidFill>
              </a:rPr>
              <a:t>Sie sind Herr Hilde, der </a:t>
            </a:r>
            <a:r>
              <a:rPr lang="de-DE" sz="1400" b="1" dirty="0">
                <a:solidFill>
                  <a:schemeClr val="tx1"/>
                </a:solidFill>
              </a:rPr>
              <a:t>Ehemann</a:t>
            </a:r>
            <a:r>
              <a:rPr lang="de-DE" sz="1400" dirty="0">
                <a:solidFill>
                  <a:schemeClr val="tx1"/>
                </a:solidFill>
              </a:rPr>
              <a:t> von Ursula Hilde (Demente Bewohnerin)</a:t>
            </a:r>
          </a:p>
          <a:p>
            <a:pPr marL="285750" indent="-285750">
              <a:spcAft>
                <a:spcPts val="800"/>
              </a:spcAft>
              <a:buFont typeface="Arial" panose="020B0604020202020204" pitchFamily="34" charset="0"/>
              <a:buChar char="•"/>
            </a:pPr>
            <a:r>
              <a:rPr lang="de-DE" sz="1400" dirty="0">
                <a:solidFill>
                  <a:schemeClr val="tx1"/>
                </a:solidFill>
              </a:rPr>
              <a:t>Sie haben Ihre Frau </a:t>
            </a:r>
            <a:r>
              <a:rPr lang="de-DE" sz="1400" b="1" dirty="0">
                <a:solidFill>
                  <a:schemeClr val="tx1"/>
                </a:solidFill>
              </a:rPr>
              <a:t>außerhalb des Heims </a:t>
            </a:r>
            <a:r>
              <a:rPr lang="de-DE" sz="1400" dirty="0">
                <a:solidFill>
                  <a:schemeClr val="tx1"/>
                </a:solidFill>
              </a:rPr>
              <a:t>gefunden – sie war orientierungslos unterwegs.</a:t>
            </a:r>
          </a:p>
          <a:p>
            <a:pPr marL="285750" indent="-285750">
              <a:spcAft>
                <a:spcPts val="800"/>
              </a:spcAft>
              <a:buFont typeface="Arial" panose="020B0604020202020204" pitchFamily="34" charset="0"/>
              <a:buChar char="•"/>
            </a:pPr>
            <a:r>
              <a:rPr lang="de-DE" sz="1400" dirty="0">
                <a:solidFill>
                  <a:schemeClr val="tx1"/>
                </a:solidFill>
              </a:rPr>
              <a:t>Sie sind </a:t>
            </a:r>
            <a:r>
              <a:rPr lang="de-DE" sz="1400" b="1" dirty="0">
                <a:solidFill>
                  <a:schemeClr val="tx1"/>
                </a:solidFill>
              </a:rPr>
              <a:t>aufgebracht, besorgt und etwas verärgert</a:t>
            </a:r>
            <a:r>
              <a:rPr lang="de-DE" sz="1400" dirty="0">
                <a:solidFill>
                  <a:schemeClr val="tx1"/>
                </a:solidFill>
              </a:rPr>
              <a:t>, weil Sie glauben, das Heim hätte besser aufpassen müssen.</a:t>
            </a:r>
          </a:p>
          <a:p>
            <a:pPr marL="285750" indent="-285750">
              <a:spcAft>
                <a:spcPts val="800"/>
              </a:spcAft>
              <a:buFont typeface="Arial" panose="020B0604020202020204" pitchFamily="34" charset="0"/>
              <a:buChar char="•"/>
            </a:pPr>
            <a:r>
              <a:rPr lang="de-DE" sz="1400" dirty="0">
                <a:solidFill>
                  <a:schemeClr val="tx1"/>
                </a:solidFill>
              </a:rPr>
              <a:t>Sie bringen Ihre Frau </a:t>
            </a:r>
            <a:r>
              <a:rPr lang="de-DE" sz="1400" b="1" dirty="0">
                <a:solidFill>
                  <a:schemeClr val="tx1"/>
                </a:solidFill>
              </a:rPr>
              <a:t>zurück auf den Wohnbereich </a:t>
            </a:r>
            <a:r>
              <a:rPr lang="de-DE" sz="1400" dirty="0">
                <a:solidFill>
                  <a:schemeClr val="tx1"/>
                </a:solidFill>
              </a:rPr>
              <a:t>zurück.</a:t>
            </a:r>
          </a:p>
          <a:p>
            <a:pPr algn="ctr"/>
            <a:endParaRPr lang="de-DE" sz="1400" b="1" dirty="0">
              <a:solidFill>
                <a:srgbClr val="2D4196"/>
              </a:solidFill>
            </a:endParaRPr>
          </a:p>
        </p:txBody>
      </p:sp>
    </p:spTree>
    <p:extLst>
      <p:ext uri="{BB962C8B-B14F-4D97-AF65-F5344CB8AC3E}">
        <p14:creationId xmlns:p14="http://schemas.microsoft.com/office/powerpoint/2010/main" val="1238744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769AC-161E-A3F9-2148-2E583EA49FB2}"/>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8161B736-FA2A-A2F0-3335-ECE81DADDBA6}"/>
              </a:ext>
            </a:extLst>
          </p:cNvPr>
          <p:cNvGrpSpPr/>
          <p:nvPr/>
        </p:nvGrpSpPr>
        <p:grpSpPr>
          <a:xfrm>
            <a:off x="168426" y="225319"/>
            <a:ext cx="7223149" cy="708607"/>
            <a:chOff x="0" y="0"/>
            <a:chExt cx="2588613" cy="253949"/>
          </a:xfrm>
        </p:grpSpPr>
        <p:sp>
          <p:nvSpPr>
            <p:cNvPr id="3" name="Freeform 3">
              <a:extLst>
                <a:ext uri="{FF2B5EF4-FFF2-40B4-BE49-F238E27FC236}">
                  <a16:creationId xmlns:a16="http://schemas.microsoft.com/office/drawing/2014/main" id="{89C48FCA-6DF4-845D-3F0E-6913F2CD1BAA}"/>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BAC3B1"/>
            </a:solidFill>
          </p:spPr>
          <p:txBody>
            <a:bodyPr/>
            <a:lstStyle/>
            <a:p>
              <a:endParaRPr lang="de-DE"/>
            </a:p>
          </p:txBody>
        </p:sp>
        <p:sp>
          <p:nvSpPr>
            <p:cNvPr id="4" name="TextBox 4">
              <a:extLst>
                <a:ext uri="{FF2B5EF4-FFF2-40B4-BE49-F238E27FC236}">
                  <a16:creationId xmlns:a16="http://schemas.microsoft.com/office/drawing/2014/main" id="{249C9114-EA70-8CEB-B333-0E386BE36FE9}"/>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5" name="Group 5">
            <a:extLst>
              <a:ext uri="{FF2B5EF4-FFF2-40B4-BE49-F238E27FC236}">
                <a16:creationId xmlns:a16="http://schemas.microsoft.com/office/drawing/2014/main" id="{1DB3B8E4-3217-FD40-A999-CAB17D9BA42E}"/>
              </a:ext>
            </a:extLst>
          </p:cNvPr>
          <p:cNvGrpSpPr/>
          <p:nvPr/>
        </p:nvGrpSpPr>
        <p:grpSpPr>
          <a:xfrm>
            <a:off x="168426" y="225319"/>
            <a:ext cx="7223149" cy="5008755"/>
            <a:chOff x="0" y="0"/>
            <a:chExt cx="2588613" cy="1795025"/>
          </a:xfrm>
        </p:grpSpPr>
        <p:sp>
          <p:nvSpPr>
            <p:cNvPr id="6" name="Freeform 6">
              <a:extLst>
                <a:ext uri="{FF2B5EF4-FFF2-40B4-BE49-F238E27FC236}">
                  <a16:creationId xmlns:a16="http://schemas.microsoft.com/office/drawing/2014/main" id="{D3ADAE3D-21AB-52D0-B88F-7A35FDD110A9}"/>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7" name="TextBox 7">
              <a:extLst>
                <a:ext uri="{FF2B5EF4-FFF2-40B4-BE49-F238E27FC236}">
                  <a16:creationId xmlns:a16="http://schemas.microsoft.com/office/drawing/2014/main" id="{83C3EB40-E448-A5C3-8789-7EBC1BC9DF2C}"/>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grpSp>
        <p:nvGrpSpPr>
          <p:cNvPr id="8" name="Group 8">
            <a:extLst>
              <a:ext uri="{FF2B5EF4-FFF2-40B4-BE49-F238E27FC236}">
                <a16:creationId xmlns:a16="http://schemas.microsoft.com/office/drawing/2014/main" id="{510D9AEC-F441-C98B-B957-CB5CEE1B5B5E}"/>
              </a:ext>
            </a:extLst>
          </p:cNvPr>
          <p:cNvGrpSpPr/>
          <p:nvPr/>
        </p:nvGrpSpPr>
        <p:grpSpPr>
          <a:xfrm>
            <a:off x="168426" y="5447491"/>
            <a:ext cx="7223149" cy="708607"/>
            <a:chOff x="0" y="0"/>
            <a:chExt cx="2588613" cy="253949"/>
          </a:xfrm>
        </p:grpSpPr>
        <p:sp>
          <p:nvSpPr>
            <p:cNvPr id="9" name="Freeform 9">
              <a:extLst>
                <a:ext uri="{FF2B5EF4-FFF2-40B4-BE49-F238E27FC236}">
                  <a16:creationId xmlns:a16="http://schemas.microsoft.com/office/drawing/2014/main" id="{9389AFA4-CD14-586E-D6D7-CD3EB3F44064}"/>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BAC3B1"/>
            </a:solidFill>
          </p:spPr>
          <p:txBody>
            <a:bodyPr/>
            <a:lstStyle/>
            <a:p>
              <a:endParaRPr lang="de-DE"/>
            </a:p>
          </p:txBody>
        </p:sp>
        <p:sp>
          <p:nvSpPr>
            <p:cNvPr id="10" name="TextBox 10">
              <a:extLst>
                <a:ext uri="{FF2B5EF4-FFF2-40B4-BE49-F238E27FC236}">
                  <a16:creationId xmlns:a16="http://schemas.microsoft.com/office/drawing/2014/main" id="{A572E9E4-BE1A-14A4-999F-A0E49CDA0AD9}"/>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11" name="Group 11">
            <a:extLst>
              <a:ext uri="{FF2B5EF4-FFF2-40B4-BE49-F238E27FC236}">
                <a16:creationId xmlns:a16="http://schemas.microsoft.com/office/drawing/2014/main" id="{4B0D50FC-A83C-A54D-A1FA-69FF6CB46168}"/>
              </a:ext>
            </a:extLst>
          </p:cNvPr>
          <p:cNvGrpSpPr/>
          <p:nvPr/>
        </p:nvGrpSpPr>
        <p:grpSpPr>
          <a:xfrm>
            <a:off x="168426" y="5447491"/>
            <a:ext cx="7223149" cy="5008755"/>
            <a:chOff x="0" y="0"/>
            <a:chExt cx="2588613" cy="1795025"/>
          </a:xfrm>
        </p:grpSpPr>
        <p:sp>
          <p:nvSpPr>
            <p:cNvPr id="12" name="Freeform 12">
              <a:extLst>
                <a:ext uri="{FF2B5EF4-FFF2-40B4-BE49-F238E27FC236}">
                  <a16:creationId xmlns:a16="http://schemas.microsoft.com/office/drawing/2014/main" id="{C13E0CCE-624B-36A1-0B5C-C84777D9654D}"/>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13" name="TextBox 13">
              <a:extLst>
                <a:ext uri="{FF2B5EF4-FFF2-40B4-BE49-F238E27FC236}">
                  <a16:creationId xmlns:a16="http://schemas.microsoft.com/office/drawing/2014/main" id="{CE22894A-C1A3-AD0C-96BD-D3B85D21A5A8}"/>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sp>
        <p:nvSpPr>
          <p:cNvPr id="14" name="Textfeld 13">
            <a:extLst>
              <a:ext uri="{FF2B5EF4-FFF2-40B4-BE49-F238E27FC236}">
                <a16:creationId xmlns:a16="http://schemas.microsoft.com/office/drawing/2014/main" id="{A162814D-B377-2D0D-6C47-63867B63D6CD}"/>
              </a:ext>
            </a:extLst>
          </p:cNvPr>
          <p:cNvSpPr txBox="1"/>
          <p:nvPr/>
        </p:nvSpPr>
        <p:spPr>
          <a:xfrm>
            <a:off x="4235450" y="441122"/>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CYB-EK-FÜR-LERNENDE-04</a:t>
            </a:r>
          </a:p>
        </p:txBody>
      </p:sp>
      <p:sp>
        <p:nvSpPr>
          <p:cNvPr id="15" name="Textfeld 14">
            <a:extLst>
              <a:ext uri="{FF2B5EF4-FFF2-40B4-BE49-F238E27FC236}">
                <a16:creationId xmlns:a16="http://schemas.microsoft.com/office/drawing/2014/main" id="{15E88EA9-9974-DA38-ECF1-95E6AD7E4F04}"/>
              </a:ext>
            </a:extLst>
          </p:cNvPr>
          <p:cNvSpPr txBox="1"/>
          <p:nvPr/>
        </p:nvSpPr>
        <p:spPr>
          <a:xfrm>
            <a:off x="4235450" y="5663294"/>
            <a:ext cx="3025575" cy="276999"/>
          </a:xfrm>
          <a:prstGeom prst="rect">
            <a:avLst/>
          </a:prstGeom>
          <a:noFill/>
        </p:spPr>
        <p:txBody>
          <a:bodyPr wrap="square" rtlCol="0">
            <a:spAutoFit/>
          </a:bodyPr>
          <a:lstStyle/>
          <a:p>
            <a:pPr algn="r"/>
            <a:r>
              <a:rPr lang="de-DE" sz="1200" b="1">
                <a:ea typeface="Calibri Light" panose="020F0302020204030204" pitchFamily="34" charset="0"/>
                <a:cs typeface="Calibri Light" panose="020F0302020204030204" pitchFamily="34" charset="0"/>
              </a:rPr>
              <a:t>CYB-EK-FÜR-LERNENDE-04-HA</a:t>
            </a:r>
            <a:endParaRPr lang="de-DE" sz="1200" b="1" dirty="0">
              <a:ea typeface="Calibri Light" panose="020F0302020204030204" pitchFamily="34" charset="0"/>
              <a:cs typeface="Calibri Light" panose="020F0302020204030204" pitchFamily="34" charset="0"/>
            </a:endParaRPr>
          </a:p>
        </p:txBody>
      </p:sp>
      <p:sp>
        <p:nvSpPr>
          <p:cNvPr id="17" name="Textfeld 16">
            <a:extLst>
              <a:ext uri="{FF2B5EF4-FFF2-40B4-BE49-F238E27FC236}">
                <a16:creationId xmlns:a16="http://schemas.microsoft.com/office/drawing/2014/main" id="{C4ABAEC4-E97A-245D-CD24-C250046B6E4F}"/>
              </a:ext>
            </a:extLst>
          </p:cNvPr>
          <p:cNvSpPr txBox="1"/>
          <p:nvPr/>
        </p:nvSpPr>
        <p:spPr>
          <a:xfrm>
            <a:off x="447875" y="441122"/>
            <a:ext cx="6356027"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4</a:t>
            </a:r>
            <a:endParaRPr lang="de-DE" sz="1200" dirty="0">
              <a:ea typeface="Calibri Light" panose="020F0302020204030204" pitchFamily="34" charset="0"/>
              <a:cs typeface="Calibri Light" panose="020F0302020204030204" pitchFamily="34" charset="0"/>
            </a:endParaRPr>
          </a:p>
        </p:txBody>
      </p:sp>
      <p:sp>
        <p:nvSpPr>
          <p:cNvPr id="21" name="Textfeld 20">
            <a:extLst>
              <a:ext uri="{FF2B5EF4-FFF2-40B4-BE49-F238E27FC236}">
                <a16:creationId xmlns:a16="http://schemas.microsoft.com/office/drawing/2014/main" id="{7C4F1954-5C5C-C833-A061-0681040BD54D}"/>
              </a:ext>
            </a:extLst>
          </p:cNvPr>
          <p:cNvSpPr txBox="1"/>
          <p:nvPr/>
        </p:nvSpPr>
        <p:spPr>
          <a:xfrm>
            <a:off x="447875" y="5663293"/>
            <a:ext cx="6465875"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4</a:t>
            </a:r>
            <a:endParaRPr lang="de-DE" sz="1200" dirty="0">
              <a:ea typeface="Calibri Light" panose="020F0302020204030204" pitchFamily="34" charset="0"/>
              <a:cs typeface="Calibri Light" panose="020F0302020204030204" pitchFamily="34" charset="0"/>
            </a:endParaRPr>
          </a:p>
        </p:txBody>
      </p:sp>
      <p:sp>
        <p:nvSpPr>
          <p:cNvPr id="24" name="Textfeld 23">
            <a:extLst>
              <a:ext uri="{FF2B5EF4-FFF2-40B4-BE49-F238E27FC236}">
                <a16:creationId xmlns:a16="http://schemas.microsoft.com/office/drawing/2014/main" id="{B5B668AE-A058-455B-7E1F-868D095CA6A8}"/>
              </a:ext>
            </a:extLst>
          </p:cNvPr>
          <p:cNvSpPr txBox="1"/>
          <p:nvPr/>
        </p:nvSpPr>
        <p:spPr>
          <a:xfrm>
            <a:off x="449835" y="1231900"/>
            <a:ext cx="6356027" cy="338554"/>
          </a:xfrm>
          <a:prstGeom prst="rect">
            <a:avLst/>
          </a:prstGeom>
          <a:noFill/>
        </p:spPr>
        <p:txBody>
          <a:bodyPr wrap="square" rtlCol="0">
            <a:spAutoFit/>
          </a:bodyPr>
          <a:lstStyle/>
          <a:p>
            <a:r>
              <a:rPr lang="de-DE" sz="1600" b="1" dirty="0">
                <a:ea typeface="Calibri Light" panose="020F0302020204030204" pitchFamily="34" charset="0"/>
                <a:cs typeface="Calibri Light" panose="020F0302020204030204" pitchFamily="34" charset="0"/>
              </a:rPr>
              <a:t>Massive Zustandsverschlechterung mit Verlegung ins Krankenhaus</a:t>
            </a:r>
          </a:p>
        </p:txBody>
      </p:sp>
      <p:sp>
        <p:nvSpPr>
          <p:cNvPr id="25" name="Textfeld 24">
            <a:extLst>
              <a:ext uri="{FF2B5EF4-FFF2-40B4-BE49-F238E27FC236}">
                <a16:creationId xmlns:a16="http://schemas.microsoft.com/office/drawing/2014/main" id="{9F141E5B-F0DF-F1DC-CC10-D69AA3FB305F}"/>
              </a:ext>
            </a:extLst>
          </p:cNvPr>
          <p:cNvSpPr txBox="1"/>
          <p:nvPr/>
        </p:nvSpPr>
        <p:spPr>
          <a:xfrm>
            <a:off x="451586" y="1594776"/>
            <a:ext cx="6629400" cy="2308324"/>
          </a:xfrm>
          <a:prstGeom prst="rect">
            <a:avLst/>
          </a:prstGeom>
          <a:noFill/>
        </p:spPr>
        <p:txBody>
          <a:bodyPr wrap="square" rtlCol="0">
            <a:spAutoFit/>
          </a:bodyPr>
          <a:lstStyle>
            <a:defPPr>
              <a:defRPr lang="en-US"/>
            </a:defPPr>
            <a:lvl1pPr>
              <a:defRPr sz="1400" b="1">
                <a:latin typeface="Aptos" panose="020B0004020202020204" pitchFamily="34" charset="0"/>
              </a:defRPr>
            </a:lvl1pPr>
          </a:lstStyle>
          <a:p>
            <a:r>
              <a:rPr lang="de-DE" sz="1600" dirty="0">
                <a:latin typeface="+mn-lt"/>
              </a:rPr>
              <a:t>Szenario</a:t>
            </a:r>
          </a:p>
          <a:p>
            <a:r>
              <a:rPr lang="de-DE" sz="1600" b="0" dirty="0">
                <a:latin typeface="+mn-lt"/>
              </a:rPr>
              <a:t>Eine Bewohnerin (Dragica Simic) entwickelt rapide eine Apoplex-Symptomatik. Sie muss dringend in ein Krankenhaus gebracht werden, allerdings funktionieren die Telefone nicht. Sie bemerken, dass schnellstens gehandelt werden muss und dass die Blutdruckmedikamente, die als Bedarf angeordnet sind, nicht helfen. Auf Station ist kein Arzt verfügbar, der kurzzeitig unterstützen kann.</a:t>
            </a:r>
          </a:p>
          <a:p>
            <a:r>
              <a:rPr lang="de-DE" sz="1600" b="0" dirty="0">
                <a:latin typeface="+mn-lt"/>
              </a:rPr>
              <a:t>Sie müssen den Ehemann informieren, da dies ausdrücklich in der Bewohnerkurve beim Notfall hinterlegt ist. </a:t>
            </a:r>
          </a:p>
        </p:txBody>
      </p:sp>
      <p:sp>
        <p:nvSpPr>
          <p:cNvPr id="26" name="Textfeld 25">
            <a:extLst>
              <a:ext uri="{FF2B5EF4-FFF2-40B4-BE49-F238E27FC236}">
                <a16:creationId xmlns:a16="http://schemas.microsoft.com/office/drawing/2014/main" id="{1F741550-E101-B8CE-5A62-D32E85E7E3C3}"/>
              </a:ext>
            </a:extLst>
          </p:cNvPr>
          <p:cNvSpPr txBox="1"/>
          <p:nvPr/>
        </p:nvSpPr>
        <p:spPr>
          <a:xfrm>
            <a:off x="447873" y="3888482"/>
            <a:ext cx="6356027" cy="830997"/>
          </a:xfrm>
          <a:prstGeom prst="rect">
            <a:avLst/>
          </a:prstGeom>
          <a:noFill/>
        </p:spPr>
        <p:txBody>
          <a:bodyPr wrap="square" rtlCol="0">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n-lt"/>
              </a:rPr>
              <a:t>Aufgabe</a:t>
            </a:r>
          </a:p>
          <a:p>
            <a:r>
              <a:rPr lang="de-DE" sz="1600" b="0" dirty="0">
                <a:latin typeface="+mn-lt"/>
              </a:rPr>
              <a:t>Reagieren Sie situationsgerecht.</a:t>
            </a:r>
          </a:p>
          <a:p>
            <a:endParaRPr lang="de-DE" sz="1600" dirty="0">
              <a:latin typeface="+mn-lt"/>
            </a:endParaRPr>
          </a:p>
        </p:txBody>
      </p:sp>
      <p:sp>
        <p:nvSpPr>
          <p:cNvPr id="18" name="Scrollen: vertikal 17">
            <a:extLst>
              <a:ext uri="{FF2B5EF4-FFF2-40B4-BE49-F238E27FC236}">
                <a16:creationId xmlns:a16="http://schemas.microsoft.com/office/drawing/2014/main" id="{185800A1-2C5E-79DF-824D-1CA7B86633A0}"/>
              </a:ext>
            </a:extLst>
          </p:cNvPr>
          <p:cNvSpPr/>
          <p:nvPr/>
        </p:nvSpPr>
        <p:spPr>
          <a:xfrm>
            <a:off x="875133" y="6371900"/>
            <a:ext cx="5611357" cy="3854486"/>
          </a:xfrm>
          <a:prstGeom prst="verticalScroll">
            <a:avLst/>
          </a:prstGeom>
          <a:solidFill>
            <a:schemeClr val="bg1">
              <a:lumMod val="9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800"/>
              </a:spcAft>
            </a:pPr>
            <a:endParaRPr lang="de-DE" sz="1400" b="1" dirty="0">
              <a:solidFill>
                <a:srgbClr val="2D4196"/>
              </a:solidFill>
            </a:endParaRPr>
          </a:p>
          <a:p>
            <a:pPr algn="ctr">
              <a:spcAft>
                <a:spcPts val="800"/>
              </a:spcAft>
            </a:pPr>
            <a:r>
              <a:rPr lang="de-DE" sz="1400" b="1" dirty="0">
                <a:solidFill>
                  <a:schemeClr val="tx1"/>
                </a:solidFill>
              </a:rPr>
              <a:t>Handlungsanweisung für Dragica Simic:</a:t>
            </a:r>
          </a:p>
          <a:p>
            <a:pPr>
              <a:spcAft>
                <a:spcPts val="800"/>
              </a:spcAft>
            </a:pPr>
            <a:r>
              <a:rPr lang="de-DE" sz="1400" dirty="0">
                <a:solidFill>
                  <a:schemeClr val="tx1"/>
                </a:solidFill>
              </a:rPr>
              <a:t>Sie erleiden einen </a:t>
            </a:r>
            <a:r>
              <a:rPr lang="de-DE" sz="1400" b="1" dirty="0">
                <a:solidFill>
                  <a:schemeClr val="tx1"/>
                </a:solidFill>
              </a:rPr>
              <a:t>Apoplex</a:t>
            </a:r>
            <a:r>
              <a:rPr lang="de-DE" sz="1400" dirty="0">
                <a:solidFill>
                  <a:schemeClr val="tx1"/>
                </a:solidFill>
              </a:rPr>
              <a:t>:</a:t>
            </a:r>
          </a:p>
          <a:p>
            <a:pPr marL="285750" indent="-285750">
              <a:spcAft>
                <a:spcPts val="800"/>
              </a:spcAft>
              <a:buFont typeface="Arial" panose="020B0604020202020204" pitchFamily="34" charset="0"/>
              <a:buChar char="•"/>
            </a:pPr>
            <a:r>
              <a:rPr lang="de-DE" sz="1400" dirty="0">
                <a:solidFill>
                  <a:schemeClr val="tx1"/>
                </a:solidFill>
              </a:rPr>
              <a:t>Sie haben </a:t>
            </a:r>
            <a:r>
              <a:rPr lang="de-DE" sz="1400" b="1" dirty="0">
                <a:solidFill>
                  <a:schemeClr val="tx1"/>
                </a:solidFill>
              </a:rPr>
              <a:t>Wortfindungsstörungen</a:t>
            </a:r>
            <a:r>
              <a:rPr lang="de-DE" sz="1400" dirty="0">
                <a:solidFill>
                  <a:schemeClr val="tx1"/>
                </a:solidFill>
              </a:rPr>
              <a:t> sowie eine leise und verwaschene Sprache</a:t>
            </a:r>
          </a:p>
          <a:p>
            <a:pPr marL="285750" indent="-285750">
              <a:spcAft>
                <a:spcPts val="800"/>
              </a:spcAft>
              <a:buFont typeface="Arial" panose="020B0604020202020204" pitchFamily="34" charset="0"/>
              <a:buChar char="•"/>
            </a:pPr>
            <a:r>
              <a:rPr lang="de-DE" sz="1400" dirty="0">
                <a:solidFill>
                  <a:schemeClr val="tx1"/>
                </a:solidFill>
              </a:rPr>
              <a:t>Ihr rechter </a:t>
            </a:r>
            <a:r>
              <a:rPr lang="de-DE" sz="1400" b="1" dirty="0">
                <a:solidFill>
                  <a:schemeClr val="tx1"/>
                </a:solidFill>
              </a:rPr>
              <a:t>Mundwinkel hängt nach unten</a:t>
            </a:r>
          </a:p>
          <a:p>
            <a:pPr marL="285750" indent="-285750">
              <a:spcAft>
                <a:spcPts val="800"/>
              </a:spcAft>
              <a:buFont typeface="Arial" panose="020B0604020202020204" pitchFamily="34" charset="0"/>
              <a:buChar char="•"/>
            </a:pPr>
            <a:r>
              <a:rPr lang="de-DE" sz="1400" dirty="0">
                <a:solidFill>
                  <a:schemeClr val="tx1"/>
                </a:solidFill>
              </a:rPr>
              <a:t>Sie können Ihre </a:t>
            </a:r>
            <a:r>
              <a:rPr lang="de-DE" sz="1400" b="1" dirty="0">
                <a:solidFill>
                  <a:schemeClr val="tx1"/>
                </a:solidFill>
              </a:rPr>
              <a:t>rechte Körperhälfte nicht mehr bewegen </a:t>
            </a:r>
          </a:p>
          <a:p>
            <a:pPr marL="285750" indent="-285750">
              <a:spcAft>
                <a:spcPts val="800"/>
              </a:spcAft>
              <a:buFont typeface="Arial" panose="020B0604020202020204" pitchFamily="34" charset="0"/>
              <a:buChar char="•"/>
            </a:pPr>
            <a:r>
              <a:rPr lang="de-DE" sz="1400" dirty="0">
                <a:solidFill>
                  <a:schemeClr val="tx1"/>
                </a:solidFill>
              </a:rPr>
              <a:t>Sie äußern </a:t>
            </a:r>
            <a:r>
              <a:rPr lang="de-DE" sz="1400" b="1" dirty="0">
                <a:solidFill>
                  <a:schemeClr val="tx1"/>
                </a:solidFill>
              </a:rPr>
              <a:t>starke Kopfschmerzen </a:t>
            </a:r>
          </a:p>
          <a:p>
            <a:pPr algn="ctr"/>
            <a:endParaRPr lang="de-DE" sz="1400" b="1" dirty="0">
              <a:solidFill>
                <a:srgbClr val="2D4196"/>
              </a:solidFill>
            </a:endParaRPr>
          </a:p>
        </p:txBody>
      </p:sp>
    </p:spTree>
    <p:extLst>
      <p:ext uri="{BB962C8B-B14F-4D97-AF65-F5344CB8AC3E}">
        <p14:creationId xmlns:p14="http://schemas.microsoft.com/office/powerpoint/2010/main" val="2343546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73F2C-3A2A-F11D-63CB-9B81A2C825AB}"/>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108DA847-43C0-7B0C-9114-10E209C7E6BA}"/>
              </a:ext>
            </a:extLst>
          </p:cNvPr>
          <p:cNvGrpSpPr/>
          <p:nvPr/>
        </p:nvGrpSpPr>
        <p:grpSpPr>
          <a:xfrm>
            <a:off x="168426" y="225319"/>
            <a:ext cx="7223149" cy="708607"/>
            <a:chOff x="0" y="0"/>
            <a:chExt cx="2588613" cy="253949"/>
          </a:xfrm>
        </p:grpSpPr>
        <p:sp>
          <p:nvSpPr>
            <p:cNvPr id="3" name="Freeform 3">
              <a:extLst>
                <a:ext uri="{FF2B5EF4-FFF2-40B4-BE49-F238E27FC236}">
                  <a16:creationId xmlns:a16="http://schemas.microsoft.com/office/drawing/2014/main" id="{F34F3D7B-CE93-15A8-AB15-EB021FA67E79}"/>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BAC3B1"/>
            </a:solidFill>
          </p:spPr>
          <p:txBody>
            <a:bodyPr/>
            <a:lstStyle/>
            <a:p>
              <a:endParaRPr lang="de-DE"/>
            </a:p>
          </p:txBody>
        </p:sp>
        <p:sp>
          <p:nvSpPr>
            <p:cNvPr id="4" name="TextBox 4">
              <a:extLst>
                <a:ext uri="{FF2B5EF4-FFF2-40B4-BE49-F238E27FC236}">
                  <a16:creationId xmlns:a16="http://schemas.microsoft.com/office/drawing/2014/main" id="{4EB4442E-7043-ECF1-A4FE-5508BA029129}"/>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5" name="Group 5">
            <a:extLst>
              <a:ext uri="{FF2B5EF4-FFF2-40B4-BE49-F238E27FC236}">
                <a16:creationId xmlns:a16="http://schemas.microsoft.com/office/drawing/2014/main" id="{8ABDC4AE-9457-19FF-1D46-F1C806F9850B}"/>
              </a:ext>
            </a:extLst>
          </p:cNvPr>
          <p:cNvGrpSpPr/>
          <p:nvPr/>
        </p:nvGrpSpPr>
        <p:grpSpPr>
          <a:xfrm>
            <a:off x="168426" y="225319"/>
            <a:ext cx="7223149" cy="5008755"/>
            <a:chOff x="0" y="0"/>
            <a:chExt cx="2588613" cy="1795025"/>
          </a:xfrm>
        </p:grpSpPr>
        <p:sp>
          <p:nvSpPr>
            <p:cNvPr id="6" name="Freeform 6">
              <a:extLst>
                <a:ext uri="{FF2B5EF4-FFF2-40B4-BE49-F238E27FC236}">
                  <a16:creationId xmlns:a16="http://schemas.microsoft.com/office/drawing/2014/main" id="{9C3CCC9A-2496-1CED-F2CC-82617B07FD74}"/>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7" name="TextBox 7">
              <a:extLst>
                <a:ext uri="{FF2B5EF4-FFF2-40B4-BE49-F238E27FC236}">
                  <a16:creationId xmlns:a16="http://schemas.microsoft.com/office/drawing/2014/main" id="{FF998A50-FFD6-8474-D0C6-BAB4241734A8}"/>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grpSp>
        <p:nvGrpSpPr>
          <p:cNvPr id="8" name="Group 8">
            <a:extLst>
              <a:ext uri="{FF2B5EF4-FFF2-40B4-BE49-F238E27FC236}">
                <a16:creationId xmlns:a16="http://schemas.microsoft.com/office/drawing/2014/main" id="{DD21E9A6-9022-5B39-7690-875161F232B3}"/>
              </a:ext>
            </a:extLst>
          </p:cNvPr>
          <p:cNvGrpSpPr/>
          <p:nvPr/>
        </p:nvGrpSpPr>
        <p:grpSpPr>
          <a:xfrm>
            <a:off x="168426" y="5447491"/>
            <a:ext cx="7223149" cy="708607"/>
            <a:chOff x="0" y="0"/>
            <a:chExt cx="2588613" cy="253949"/>
          </a:xfrm>
        </p:grpSpPr>
        <p:sp>
          <p:nvSpPr>
            <p:cNvPr id="9" name="Freeform 9">
              <a:extLst>
                <a:ext uri="{FF2B5EF4-FFF2-40B4-BE49-F238E27FC236}">
                  <a16:creationId xmlns:a16="http://schemas.microsoft.com/office/drawing/2014/main" id="{E28B8AB2-E98E-9B2B-42A9-E0CA4E2295E9}"/>
                </a:ext>
              </a:extLst>
            </p:cNvPr>
            <p:cNvSpPr/>
            <p:nvPr/>
          </p:nvSpPr>
          <p:spPr>
            <a:xfrm>
              <a:off x="0" y="0"/>
              <a:ext cx="2588613" cy="253949"/>
            </a:xfrm>
            <a:custGeom>
              <a:avLst/>
              <a:gdLst/>
              <a:ahLst/>
              <a:cxnLst/>
              <a:rect l="l" t="t" r="r" b="b"/>
              <a:pathLst>
                <a:path w="2588613" h="253949">
                  <a:moveTo>
                    <a:pt x="0" y="0"/>
                  </a:moveTo>
                  <a:lnTo>
                    <a:pt x="2588613" y="0"/>
                  </a:lnTo>
                  <a:lnTo>
                    <a:pt x="2588613" y="253949"/>
                  </a:lnTo>
                  <a:lnTo>
                    <a:pt x="0" y="253949"/>
                  </a:lnTo>
                  <a:close/>
                </a:path>
              </a:pathLst>
            </a:custGeom>
            <a:solidFill>
              <a:srgbClr val="BAC3B1"/>
            </a:solidFill>
          </p:spPr>
          <p:txBody>
            <a:bodyPr/>
            <a:lstStyle/>
            <a:p>
              <a:endParaRPr lang="de-DE"/>
            </a:p>
          </p:txBody>
        </p:sp>
        <p:sp>
          <p:nvSpPr>
            <p:cNvPr id="10" name="TextBox 10">
              <a:extLst>
                <a:ext uri="{FF2B5EF4-FFF2-40B4-BE49-F238E27FC236}">
                  <a16:creationId xmlns:a16="http://schemas.microsoft.com/office/drawing/2014/main" id="{55A55803-5235-38DB-0C18-9909687E98CE}"/>
                </a:ext>
              </a:extLst>
            </p:cNvPr>
            <p:cNvSpPr txBox="1"/>
            <p:nvPr/>
          </p:nvSpPr>
          <p:spPr>
            <a:xfrm>
              <a:off x="0" y="-28575"/>
              <a:ext cx="2588613" cy="282524"/>
            </a:xfrm>
            <a:prstGeom prst="rect">
              <a:avLst/>
            </a:prstGeom>
          </p:spPr>
          <p:txBody>
            <a:bodyPr lIns="50800" tIns="50800" rIns="50800" bIns="50800" rtlCol="0" anchor="ctr"/>
            <a:lstStyle/>
            <a:p>
              <a:pPr algn="ctr">
                <a:lnSpc>
                  <a:spcPts val="1960"/>
                </a:lnSpc>
                <a:spcBef>
                  <a:spcPct val="0"/>
                </a:spcBef>
              </a:pPr>
              <a:endParaRPr/>
            </a:p>
          </p:txBody>
        </p:sp>
      </p:grpSp>
      <p:grpSp>
        <p:nvGrpSpPr>
          <p:cNvPr id="11" name="Group 11">
            <a:extLst>
              <a:ext uri="{FF2B5EF4-FFF2-40B4-BE49-F238E27FC236}">
                <a16:creationId xmlns:a16="http://schemas.microsoft.com/office/drawing/2014/main" id="{8C6A098A-7B0E-99BC-8FF7-5B29EA333D79}"/>
              </a:ext>
            </a:extLst>
          </p:cNvPr>
          <p:cNvGrpSpPr/>
          <p:nvPr/>
        </p:nvGrpSpPr>
        <p:grpSpPr>
          <a:xfrm>
            <a:off x="168426" y="5447491"/>
            <a:ext cx="7223149" cy="5008755"/>
            <a:chOff x="0" y="0"/>
            <a:chExt cx="2588613" cy="1795025"/>
          </a:xfrm>
        </p:grpSpPr>
        <p:sp>
          <p:nvSpPr>
            <p:cNvPr id="12" name="Freeform 12">
              <a:extLst>
                <a:ext uri="{FF2B5EF4-FFF2-40B4-BE49-F238E27FC236}">
                  <a16:creationId xmlns:a16="http://schemas.microsoft.com/office/drawing/2014/main" id="{D9BAA9F3-7589-1B96-8190-8EBF5CC612B5}"/>
                </a:ext>
              </a:extLst>
            </p:cNvPr>
            <p:cNvSpPr/>
            <p:nvPr/>
          </p:nvSpPr>
          <p:spPr>
            <a:xfrm>
              <a:off x="0" y="0"/>
              <a:ext cx="2588613" cy="1795025"/>
            </a:xfrm>
            <a:custGeom>
              <a:avLst/>
              <a:gdLst/>
              <a:ahLst/>
              <a:cxnLst/>
              <a:rect l="l" t="t" r="r" b="b"/>
              <a:pathLst>
                <a:path w="2588613" h="1795025">
                  <a:moveTo>
                    <a:pt x="0" y="0"/>
                  </a:moveTo>
                  <a:lnTo>
                    <a:pt x="2588613" y="0"/>
                  </a:lnTo>
                  <a:lnTo>
                    <a:pt x="2588613" y="1795025"/>
                  </a:lnTo>
                  <a:lnTo>
                    <a:pt x="0" y="1795025"/>
                  </a:lnTo>
                  <a:close/>
                </a:path>
              </a:pathLst>
            </a:custGeom>
            <a:ln w="9525" cap="sq">
              <a:solidFill>
                <a:srgbClr val="000000"/>
              </a:solidFill>
              <a:prstDash val="solid"/>
              <a:miter/>
            </a:ln>
          </p:spPr>
          <p:txBody>
            <a:bodyPr/>
            <a:lstStyle/>
            <a:p>
              <a:endParaRPr lang="de-DE"/>
            </a:p>
          </p:txBody>
        </p:sp>
        <p:sp>
          <p:nvSpPr>
            <p:cNvPr id="13" name="TextBox 13">
              <a:extLst>
                <a:ext uri="{FF2B5EF4-FFF2-40B4-BE49-F238E27FC236}">
                  <a16:creationId xmlns:a16="http://schemas.microsoft.com/office/drawing/2014/main" id="{635AE619-3878-5AEE-0ABE-08838E854838}"/>
                </a:ext>
              </a:extLst>
            </p:cNvPr>
            <p:cNvSpPr txBox="1"/>
            <p:nvPr/>
          </p:nvSpPr>
          <p:spPr>
            <a:xfrm>
              <a:off x="0" y="-28575"/>
              <a:ext cx="2588613" cy="1823600"/>
            </a:xfrm>
            <a:prstGeom prst="rect">
              <a:avLst/>
            </a:prstGeom>
          </p:spPr>
          <p:txBody>
            <a:bodyPr lIns="50800" tIns="50800" rIns="50800" bIns="50800" rtlCol="0" anchor="ctr"/>
            <a:lstStyle/>
            <a:p>
              <a:pPr algn="ctr">
                <a:lnSpc>
                  <a:spcPts val="1960"/>
                </a:lnSpc>
              </a:pPr>
              <a:endParaRPr/>
            </a:p>
          </p:txBody>
        </p:sp>
      </p:grpSp>
      <p:sp>
        <p:nvSpPr>
          <p:cNvPr id="14" name="Textfeld 13">
            <a:extLst>
              <a:ext uri="{FF2B5EF4-FFF2-40B4-BE49-F238E27FC236}">
                <a16:creationId xmlns:a16="http://schemas.microsoft.com/office/drawing/2014/main" id="{1CB87E62-AA9B-3B84-8005-9212430E905F}"/>
              </a:ext>
            </a:extLst>
          </p:cNvPr>
          <p:cNvSpPr txBox="1"/>
          <p:nvPr/>
        </p:nvSpPr>
        <p:spPr>
          <a:xfrm>
            <a:off x="4235450" y="441122"/>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CYB-EK-FÜR-LERNENDE-05</a:t>
            </a:r>
          </a:p>
        </p:txBody>
      </p:sp>
      <p:sp>
        <p:nvSpPr>
          <p:cNvPr id="15" name="Textfeld 14">
            <a:extLst>
              <a:ext uri="{FF2B5EF4-FFF2-40B4-BE49-F238E27FC236}">
                <a16:creationId xmlns:a16="http://schemas.microsoft.com/office/drawing/2014/main" id="{9954B3F7-3F49-548D-5DF6-EC023D93242E}"/>
              </a:ext>
            </a:extLst>
          </p:cNvPr>
          <p:cNvSpPr txBox="1"/>
          <p:nvPr/>
        </p:nvSpPr>
        <p:spPr>
          <a:xfrm>
            <a:off x="4235450" y="5663294"/>
            <a:ext cx="3025575" cy="276999"/>
          </a:xfrm>
          <a:prstGeom prst="rect">
            <a:avLst/>
          </a:prstGeom>
          <a:noFill/>
        </p:spPr>
        <p:txBody>
          <a:bodyPr wrap="square" rtlCol="0">
            <a:spAutoFit/>
          </a:bodyPr>
          <a:lstStyle/>
          <a:p>
            <a:pPr algn="r"/>
            <a:r>
              <a:rPr lang="de-DE" sz="1200" b="1" dirty="0">
                <a:ea typeface="Calibri Light" panose="020F0302020204030204" pitchFamily="34" charset="0"/>
                <a:cs typeface="Calibri Light" panose="020F0302020204030204" pitchFamily="34" charset="0"/>
              </a:rPr>
              <a:t>CYB-EK-FÜR-LERNENDE-05-HA</a:t>
            </a:r>
          </a:p>
        </p:txBody>
      </p:sp>
      <p:sp>
        <p:nvSpPr>
          <p:cNvPr id="17" name="Textfeld 16">
            <a:extLst>
              <a:ext uri="{FF2B5EF4-FFF2-40B4-BE49-F238E27FC236}">
                <a16:creationId xmlns:a16="http://schemas.microsoft.com/office/drawing/2014/main" id="{6288527E-4DAE-5769-1B16-D85B19BDE245}"/>
              </a:ext>
            </a:extLst>
          </p:cNvPr>
          <p:cNvSpPr txBox="1"/>
          <p:nvPr/>
        </p:nvSpPr>
        <p:spPr>
          <a:xfrm>
            <a:off x="447875" y="441122"/>
            <a:ext cx="6356027"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5</a:t>
            </a:r>
            <a:endParaRPr lang="de-DE" sz="1200" dirty="0">
              <a:ea typeface="Calibri Light" panose="020F0302020204030204" pitchFamily="34" charset="0"/>
              <a:cs typeface="Calibri Light" panose="020F0302020204030204" pitchFamily="34" charset="0"/>
            </a:endParaRPr>
          </a:p>
        </p:txBody>
      </p:sp>
      <p:sp>
        <p:nvSpPr>
          <p:cNvPr id="21" name="Textfeld 20">
            <a:extLst>
              <a:ext uri="{FF2B5EF4-FFF2-40B4-BE49-F238E27FC236}">
                <a16:creationId xmlns:a16="http://schemas.microsoft.com/office/drawing/2014/main" id="{AC5E0DFC-47DF-1C18-B5E2-8A42ACEAC082}"/>
              </a:ext>
            </a:extLst>
          </p:cNvPr>
          <p:cNvSpPr txBox="1"/>
          <p:nvPr/>
        </p:nvSpPr>
        <p:spPr>
          <a:xfrm>
            <a:off x="447875" y="5663293"/>
            <a:ext cx="6465875" cy="276999"/>
          </a:xfrm>
          <a:prstGeom prst="rect">
            <a:avLst/>
          </a:prstGeom>
          <a:noFill/>
        </p:spPr>
        <p:txBody>
          <a:bodyPr wrap="square" rtlCol="0">
            <a:spAutoFit/>
          </a:bodyPr>
          <a:lstStyle/>
          <a:p>
            <a:r>
              <a:rPr lang="de-DE" sz="1200" b="1" dirty="0">
                <a:ea typeface="Calibri Light" panose="020F0302020204030204" pitchFamily="34" charset="0"/>
                <a:cs typeface="Calibri Light" panose="020F0302020204030204" pitchFamily="34" charset="0"/>
              </a:rPr>
              <a:t>EREIGNISKARTE 5</a:t>
            </a:r>
            <a:endParaRPr lang="de-DE" sz="1200" dirty="0">
              <a:ea typeface="Calibri Light" panose="020F0302020204030204" pitchFamily="34" charset="0"/>
              <a:cs typeface="Calibri Light" panose="020F0302020204030204" pitchFamily="34" charset="0"/>
            </a:endParaRPr>
          </a:p>
        </p:txBody>
      </p:sp>
      <p:sp>
        <p:nvSpPr>
          <p:cNvPr id="24" name="Textfeld 23">
            <a:extLst>
              <a:ext uri="{FF2B5EF4-FFF2-40B4-BE49-F238E27FC236}">
                <a16:creationId xmlns:a16="http://schemas.microsoft.com/office/drawing/2014/main" id="{29B56E32-EF57-96F3-8DD6-2BAF0809BE49}"/>
              </a:ext>
            </a:extLst>
          </p:cNvPr>
          <p:cNvSpPr txBox="1"/>
          <p:nvPr/>
        </p:nvSpPr>
        <p:spPr>
          <a:xfrm>
            <a:off x="449835" y="1231900"/>
            <a:ext cx="6356027" cy="338554"/>
          </a:xfrm>
          <a:prstGeom prst="rect">
            <a:avLst/>
          </a:prstGeom>
          <a:noFill/>
        </p:spPr>
        <p:txBody>
          <a:bodyPr wrap="square" rtlCol="0">
            <a:spAutoFit/>
          </a:bodyPr>
          <a:lstStyle/>
          <a:p>
            <a:r>
              <a:rPr lang="de-DE" sz="1600" b="1" dirty="0">
                <a:ea typeface="Calibri Light" panose="020F0302020204030204" pitchFamily="34" charset="0"/>
                <a:cs typeface="Calibri Light" panose="020F0302020204030204" pitchFamily="34" charset="0"/>
              </a:rPr>
              <a:t>Koordination der Abläufe durch Heimleitung</a:t>
            </a:r>
          </a:p>
        </p:txBody>
      </p:sp>
      <p:sp>
        <p:nvSpPr>
          <p:cNvPr id="25" name="Textfeld 24">
            <a:extLst>
              <a:ext uri="{FF2B5EF4-FFF2-40B4-BE49-F238E27FC236}">
                <a16:creationId xmlns:a16="http://schemas.microsoft.com/office/drawing/2014/main" id="{C0F9F5B9-D029-E4E0-5E1F-7C414486150D}"/>
              </a:ext>
            </a:extLst>
          </p:cNvPr>
          <p:cNvSpPr txBox="1"/>
          <p:nvPr/>
        </p:nvSpPr>
        <p:spPr>
          <a:xfrm>
            <a:off x="451586" y="1594776"/>
            <a:ext cx="6629400" cy="1815882"/>
          </a:xfrm>
          <a:prstGeom prst="rect">
            <a:avLst/>
          </a:prstGeom>
          <a:noFill/>
        </p:spPr>
        <p:txBody>
          <a:bodyPr wrap="square" lIns="91440" tIns="45720" rIns="91440" bIns="45720" rtlCol="0" anchor="t">
            <a:spAutoFit/>
          </a:bodyPr>
          <a:lstStyle>
            <a:defPPr>
              <a:defRPr lang="en-US"/>
            </a:defPPr>
            <a:lvl1pPr>
              <a:defRPr sz="1400" b="1">
                <a:latin typeface="Aptos" panose="020B0004020202020204" pitchFamily="34" charset="0"/>
              </a:defRPr>
            </a:lvl1pPr>
          </a:lstStyle>
          <a:p>
            <a:r>
              <a:rPr lang="de-DE" sz="1600" dirty="0">
                <a:latin typeface="+mn-lt"/>
              </a:rPr>
              <a:t>Szenario</a:t>
            </a:r>
          </a:p>
          <a:p>
            <a:r>
              <a:rPr lang="de-DE" sz="1600" b="0" dirty="0">
                <a:latin typeface="+mn-lt"/>
              </a:rPr>
              <a:t>Die Stromversorgung  und die wichtigsten Systeme im Haus funktionieren seit heute wieder. Es gibt allerdings noch keine Strategie zur Sicherstellung der Versorgung. </a:t>
            </a:r>
          </a:p>
          <a:p>
            <a:r>
              <a:rPr lang="de-DE" sz="1600" b="0" dirty="0">
                <a:latin typeface="+mn-lt"/>
              </a:rPr>
              <a:t>Eine Bewohnerin hat sich bei der Heimleitung darüber beschwert, dass eine Pflegefachperson Informationen über ihren Gesundheitszustand per WhatsApp an eine Bekannte weitergegeben haben soll.</a:t>
            </a:r>
          </a:p>
        </p:txBody>
      </p:sp>
      <p:sp>
        <p:nvSpPr>
          <p:cNvPr id="26" name="Textfeld 25">
            <a:extLst>
              <a:ext uri="{FF2B5EF4-FFF2-40B4-BE49-F238E27FC236}">
                <a16:creationId xmlns:a16="http://schemas.microsoft.com/office/drawing/2014/main" id="{8CFEAC99-6086-1EDC-1B80-13CFA3533740}"/>
              </a:ext>
            </a:extLst>
          </p:cNvPr>
          <p:cNvSpPr txBox="1"/>
          <p:nvPr/>
        </p:nvSpPr>
        <p:spPr>
          <a:xfrm>
            <a:off x="447873" y="3600768"/>
            <a:ext cx="6356027" cy="1077218"/>
          </a:xfrm>
          <a:prstGeom prst="rect">
            <a:avLst/>
          </a:prstGeom>
          <a:noFill/>
        </p:spPr>
        <p:txBody>
          <a:bodyPr wrap="square" lIns="91440" tIns="45720" rIns="91440" bIns="45720" rtlCol="0" anchor="t">
            <a:spAutoFit/>
          </a:bodyPr>
          <a:lstStyle>
            <a:defPPr>
              <a:defRPr lang="en-US"/>
            </a:defPPr>
            <a:lvl1pPr>
              <a:defRPr sz="1400" b="1">
                <a:latin typeface="Calibri Light" panose="020F0302020204030204" pitchFamily="34" charset="0"/>
                <a:ea typeface="Calibri Light" panose="020F0302020204030204" pitchFamily="34" charset="0"/>
                <a:cs typeface="Calibri Light" panose="020F0302020204030204" pitchFamily="34" charset="0"/>
              </a:defRPr>
            </a:lvl1pPr>
          </a:lstStyle>
          <a:p>
            <a:r>
              <a:rPr lang="de-DE" sz="1600" dirty="0">
                <a:latin typeface="+mn-lt"/>
              </a:rPr>
              <a:t>Aufgabe</a:t>
            </a:r>
          </a:p>
          <a:p>
            <a:r>
              <a:rPr lang="de-DE" sz="1600" b="0" dirty="0">
                <a:latin typeface="+mn-lt"/>
                <a:ea typeface="Calibri Light"/>
                <a:cs typeface="Calibri Light"/>
              </a:rPr>
              <a:t>Entwickeln Sie gemeinsam mit dem IT-Beauftragten einen Plan zur Aufrechterhaltung der Abläufe und handeln Sie situationsgerecht. </a:t>
            </a:r>
          </a:p>
          <a:p>
            <a:endParaRPr lang="de-DE" sz="1600" dirty="0">
              <a:latin typeface="+mn-lt"/>
            </a:endParaRPr>
          </a:p>
        </p:txBody>
      </p:sp>
      <p:sp>
        <p:nvSpPr>
          <p:cNvPr id="16" name="Textfeld 15">
            <a:extLst>
              <a:ext uri="{FF2B5EF4-FFF2-40B4-BE49-F238E27FC236}">
                <a16:creationId xmlns:a16="http://schemas.microsoft.com/office/drawing/2014/main" id="{8E3F1524-2FD7-3864-5870-A746197ECB9E}"/>
              </a:ext>
            </a:extLst>
          </p:cNvPr>
          <p:cNvSpPr txBox="1"/>
          <p:nvPr/>
        </p:nvSpPr>
        <p:spPr>
          <a:xfrm>
            <a:off x="420023" y="6289781"/>
            <a:ext cx="6356027" cy="338554"/>
          </a:xfrm>
          <a:prstGeom prst="rect">
            <a:avLst/>
          </a:prstGeom>
          <a:noFill/>
        </p:spPr>
        <p:txBody>
          <a:bodyPr wrap="square" rtlCol="0">
            <a:spAutoFit/>
          </a:bodyPr>
          <a:lstStyle/>
          <a:p>
            <a:r>
              <a:rPr lang="de-DE" sz="1600" b="1" dirty="0">
                <a:ea typeface="Calibri Light" panose="020F0302020204030204" pitchFamily="34" charset="0"/>
                <a:cs typeface="Calibri Light" panose="020F0302020204030204" pitchFamily="34" charset="0"/>
              </a:rPr>
              <a:t>Liste der wieder funktionierenden Geräte nach der Stromrückkehr</a:t>
            </a:r>
          </a:p>
        </p:txBody>
      </p:sp>
      <p:sp>
        <p:nvSpPr>
          <p:cNvPr id="18" name="Textfeld 17">
            <a:extLst>
              <a:ext uri="{FF2B5EF4-FFF2-40B4-BE49-F238E27FC236}">
                <a16:creationId xmlns:a16="http://schemas.microsoft.com/office/drawing/2014/main" id="{63BED582-3906-7636-8880-BC32B52FE6EB}"/>
              </a:ext>
            </a:extLst>
          </p:cNvPr>
          <p:cNvSpPr txBox="1"/>
          <p:nvPr/>
        </p:nvSpPr>
        <p:spPr>
          <a:xfrm>
            <a:off x="424136" y="6628335"/>
            <a:ext cx="3328226" cy="2646878"/>
          </a:xfrm>
          <a:prstGeom prst="rect">
            <a:avLst/>
          </a:prstGeom>
          <a:noFill/>
        </p:spPr>
        <p:txBody>
          <a:bodyPr wrap="square" rtlCol="0">
            <a:spAutoFit/>
          </a:bodyPr>
          <a:lstStyle>
            <a:defPPr>
              <a:defRPr lang="en-US"/>
            </a:defPPr>
            <a:lvl1pPr>
              <a:defRPr sz="1400" b="1">
                <a:latin typeface="Aptos" panose="020B0004020202020204" pitchFamily="34" charset="0"/>
              </a:defRPr>
            </a:lvl1pPr>
          </a:lstStyle>
          <a:p>
            <a:r>
              <a:rPr lang="de-DE" dirty="0">
                <a:latin typeface="+mj-lt"/>
              </a:rPr>
              <a:t>PCs / digitale Arbeitsplätze</a:t>
            </a:r>
          </a:p>
          <a:p>
            <a:pPr marL="285750" indent="-285750">
              <a:buFont typeface="Arial" panose="020B0604020202020204" pitchFamily="34" charset="0"/>
              <a:buChar char="•"/>
            </a:pPr>
            <a:r>
              <a:rPr lang="de-DE" b="0" dirty="0">
                <a:latin typeface="+mj-lt"/>
              </a:rPr>
              <a:t>Pflegedokumentation wieder nutzbar</a:t>
            </a:r>
          </a:p>
          <a:p>
            <a:pPr marL="285750" indent="-285750">
              <a:buFont typeface="Arial" panose="020B0604020202020204" pitchFamily="34" charset="0"/>
              <a:buChar char="•"/>
            </a:pPr>
            <a:r>
              <a:rPr lang="de-DE" b="0" dirty="0">
                <a:latin typeface="+mj-lt"/>
              </a:rPr>
              <a:t>Medikationspläne abrufbar</a:t>
            </a:r>
          </a:p>
          <a:p>
            <a:pPr marL="285750" indent="-285750">
              <a:buFont typeface="Arial" panose="020B0604020202020204" pitchFamily="34" charset="0"/>
              <a:buChar char="•"/>
            </a:pPr>
            <a:r>
              <a:rPr lang="de-DE" b="0" dirty="0">
                <a:latin typeface="+mj-lt"/>
              </a:rPr>
              <a:t>Dienstpläne verfügbar</a:t>
            </a:r>
          </a:p>
          <a:p>
            <a:pPr marL="285750" indent="-285750">
              <a:buFont typeface="Arial" panose="020B0604020202020204" pitchFamily="34" charset="0"/>
              <a:buChar char="•"/>
            </a:pPr>
            <a:endParaRPr lang="de-DE" b="0" dirty="0">
              <a:latin typeface="+mj-lt"/>
            </a:endParaRPr>
          </a:p>
          <a:p>
            <a:pPr lvl="0"/>
            <a:r>
              <a:rPr lang="de-DE" dirty="0">
                <a:latin typeface="+mj-lt"/>
              </a:rPr>
              <a:t>Telefonsystem (intern &amp; extern)</a:t>
            </a:r>
          </a:p>
          <a:p>
            <a:pPr marL="285750" lvl="1" indent="-285750">
              <a:buFont typeface="Arial" panose="020B0604020202020204" pitchFamily="34" charset="0"/>
              <a:buChar char="•"/>
            </a:pPr>
            <a:r>
              <a:rPr lang="de-DE" sz="1400" dirty="0">
                <a:latin typeface="+mj-lt"/>
              </a:rPr>
              <a:t>Externe Gespräche durch Telefonanlage wieder möglich</a:t>
            </a:r>
          </a:p>
          <a:p>
            <a:pPr marL="285750" lvl="1" indent="-285750">
              <a:buFont typeface="Arial" panose="020B0604020202020204" pitchFamily="34" charset="0"/>
              <a:buChar char="•"/>
            </a:pPr>
            <a:r>
              <a:rPr lang="de-DE" sz="1400" dirty="0">
                <a:latin typeface="+mj-lt"/>
              </a:rPr>
              <a:t>Interne Erreichbarkeit (internes Haustelefon) teilweise noch gestört</a:t>
            </a:r>
          </a:p>
          <a:p>
            <a:pPr marL="285750" lvl="1" indent="-285750">
              <a:buFont typeface="Arial" panose="020B0604020202020204" pitchFamily="34" charset="0"/>
              <a:buChar char="•"/>
            </a:pPr>
            <a:endParaRPr lang="de-DE" sz="1200" dirty="0">
              <a:latin typeface="+mj-lt"/>
            </a:endParaRPr>
          </a:p>
          <a:p>
            <a:endParaRPr lang="de-DE" dirty="0">
              <a:latin typeface="+mj-lt"/>
            </a:endParaRPr>
          </a:p>
        </p:txBody>
      </p:sp>
      <p:sp>
        <p:nvSpPr>
          <p:cNvPr id="19" name="Textfeld 18">
            <a:extLst>
              <a:ext uri="{FF2B5EF4-FFF2-40B4-BE49-F238E27FC236}">
                <a16:creationId xmlns:a16="http://schemas.microsoft.com/office/drawing/2014/main" id="{3ACDF205-0298-142D-CAE8-78A12612ACE9}"/>
              </a:ext>
            </a:extLst>
          </p:cNvPr>
          <p:cNvSpPr txBox="1"/>
          <p:nvPr/>
        </p:nvSpPr>
        <p:spPr>
          <a:xfrm>
            <a:off x="3904764" y="6608210"/>
            <a:ext cx="3457422" cy="3939540"/>
          </a:xfrm>
          <a:prstGeom prst="rect">
            <a:avLst/>
          </a:prstGeom>
          <a:noFill/>
        </p:spPr>
        <p:txBody>
          <a:bodyPr wrap="square" rtlCol="0">
            <a:spAutoFit/>
          </a:bodyPr>
          <a:lstStyle>
            <a:defPPr>
              <a:defRPr lang="en-US"/>
            </a:defPPr>
            <a:lvl1pPr>
              <a:defRPr sz="1400" b="1">
                <a:latin typeface="Aptos" panose="020B0004020202020204" pitchFamily="34" charset="0"/>
              </a:defRPr>
            </a:lvl1pPr>
          </a:lstStyle>
          <a:p>
            <a:pPr lvl="0"/>
            <a:r>
              <a:rPr lang="de-DE" dirty="0">
                <a:latin typeface="+mj-lt"/>
              </a:rPr>
              <a:t>E-Mail &amp; Digitale Kommunikation</a:t>
            </a:r>
          </a:p>
          <a:p>
            <a:pPr marL="285750" lvl="1" indent="-285750">
              <a:buFont typeface="Arial" panose="020B0604020202020204" pitchFamily="34" charset="0"/>
              <a:buChar char="•"/>
            </a:pPr>
            <a:r>
              <a:rPr lang="de-DE" sz="1400" dirty="0">
                <a:latin typeface="+mj-lt"/>
              </a:rPr>
              <a:t>E-Mail Accounts noch nicht verfügbar für externe Kommunikation</a:t>
            </a:r>
          </a:p>
          <a:p>
            <a:pPr marL="285750" lvl="1" indent="-285750">
              <a:buFont typeface="Arial" panose="020B0604020202020204" pitchFamily="34" charset="0"/>
              <a:buChar char="•"/>
            </a:pPr>
            <a:r>
              <a:rPr lang="de-DE" sz="1400" dirty="0">
                <a:latin typeface="+mj-lt"/>
              </a:rPr>
              <a:t>Austausch mit Verwaltung und Heimleitung möglich</a:t>
            </a:r>
          </a:p>
          <a:p>
            <a:pPr marL="285750" lvl="1" indent="-285750">
              <a:buFont typeface="Arial" panose="020B0604020202020204" pitchFamily="34" charset="0"/>
              <a:buChar char="•"/>
            </a:pPr>
            <a:endParaRPr lang="de-DE" sz="1400" dirty="0">
              <a:latin typeface="+mj-lt"/>
            </a:endParaRPr>
          </a:p>
          <a:p>
            <a:r>
              <a:rPr lang="de-DE" dirty="0">
                <a:latin typeface="+mj-lt"/>
              </a:rPr>
              <a:t>Notrufsysteme </a:t>
            </a:r>
          </a:p>
          <a:p>
            <a:pPr marL="285750" lvl="1" indent="-285750">
              <a:buFont typeface="Arial" panose="020B0604020202020204" pitchFamily="34" charset="0"/>
              <a:buChar char="•"/>
            </a:pPr>
            <a:r>
              <a:rPr lang="de-DE" sz="1400" dirty="0">
                <a:latin typeface="+mj-lt"/>
              </a:rPr>
              <a:t>Rufanlage läuft stabil</a:t>
            </a:r>
          </a:p>
          <a:p>
            <a:pPr marL="285750" lvl="1" indent="-285750">
              <a:buFont typeface="Arial" panose="020B0604020202020204" pitchFamily="34" charset="0"/>
              <a:buChar char="•"/>
            </a:pPr>
            <a:r>
              <a:rPr lang="de-DE" sz="1400" dirty="0">
                <a:latin typeface="+mj-lt"/>
              </a:rPr>
              <a:t>Alarmsystem der Fußmatte wieder funktionsfähig</a:t>
            </a:r>
          </a:p>
          <a:p>
            <a:pPr marL="285750" lvl="1" indent="-285750">
              <a:buFont typeface="Arial" panose="020B0604020202020204" pitchFamily="34" charset="0"/>
              <a:buChar char="•"/>
            </a:pPr>
            <a:endParaRPr lang="de-DE" sz="1400" dirty="0">
              <a:latin typeface="+mj-lt"/>
            </a:endParaRPr>
          </a:p>
          <a:p>
            <a:pPr lvl="0"/>
            <a:r>
              <a:rPr lang="de-DE" dirty="0">
                <a:latin typeface="+mj-lt"/>
              </a:rPr>
              <a:t>Medizinische Geräte und Geräte im Pflegestützpunkt</a:t>
            </a:r>
          </a:p>
          <a:p>
            <a:pPr marL="285750" lvl="1" indent="-285750">
              <a:buFont typeface="Arial" panose="020B0604020202020204" pitchFamily="34" charset="0"/>
              <a:buChar char="•"/>
            </a:pPr>
            <a:r>
              <a:rPr lang="de-DE" sz="1400" dirty="0">
                <a:latin typeface="+mj-lt"/>
              </a:rPr>
              <a:t>Digitale Vitalzeichenübertragung aktiv</a:t>
            </a:r>
          </a:p>
          <a:p>
            <a:pPr marL="285750" lvl="1" indent="-285750">
              <a:buFont typeface="Arial" panose="020B0604020202020204" pitchFamily="34" charset="0"/>
              <a:buChar char="•"/>
            </a:pPr>
            <a:r>
              <a:rPr lang="de-DE" sz="1400" dirty="0">
                <a:latin typeface="+mj-lt"/>
              </a:rPr>
              <a:t>Blutzuckergerät – Verbunden mit digitaler Kurve</a:t>
            </a:r>
          </a:p>
          <a:p>
            <a:pPr marL="285750" lvl="1" indent="-285750">
              <a:buFont typeface="Arial" panose="020B0604020202020204" pitchFamily="34" charset="0"/>
              <a:buChar char="•"/>
            </a:pPr>
            <a:r>
              <a:rPr lang="de-DE" sz="1400" dirty="0">
                <a:latin typeface="+mj-lt"/>
              </a:rPr>
              <a:t>Scanner und Drucker funktionsfähig</a:t>
            </a:r>
          </a:p>
          <a:p>
            <a:pPr marL="0" lvl="1"/>
            <a:endParaRPr lang="de-DE" sz="1200" dirty="0">
              <a:latin typeface="+mj-lt"/>
            </a:endParaRPr>
          </a:p>
        </p:txBody>
      </p:sp>
    </p:spTree>
    <p:extLst>
      <p:ext uri="{BB962C8B-B14F-4D97-AF65-F5344CB8AC3E}">
        <p14:creationId xmlns:p14="http://schemas.microsoft.com/office/powerpoint/2010/main" val="565380209"/>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8b1d543-714d-4d59-aebf-7e9f1c6ed868">
      <Terms xmlns="http://schemas.microsoft.com/office/infopath/2007/PartnerControls"/>
    </lcf76f155ced4ddcb4097134ff3c332f>
    <TaxCatchAll xmlns="9235decf-0abb-4516-b4ba-48a63346a2b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1796EFBD3992E44EAD294A19C41BF784" ma:contentTypeVersion="12" ma:contentTypeDescription="Ein neues Dokument erstellen." ma:contentTypeScope="" ma:versionID="64e42d86b0a5b45086acca1ee69db66b">
  <xsd:schema xmlns:xsd="http://www.w3.org/2001/XMLSchema" xmlns:xs="http://www.w3.org/2001/XMLSchema" xmlns:p="http://schemas.microsoft.com/office/2006/metadata/properties" xmlns:ns2="98b1d543-714d-4d59-aebf-7e9f1c6ed868" xmlns:ns3="9235decf-0abb-4516-b4ba-48a63346a2b0" targetNamespace="http://schemas.microsoft.com/office/2006/metadata/properties" ma:root="true" ma:fieldsID="c33d39b8c52a4a8855b373e79dc2a2b1" ns2:_="" ns3:_="">
    <xsd:import namespace="98b1d543-714d-4d59-aebf-7e9f1c6ed868"/>
    <xsd:import namespace="9235decf-0abb-4516-b4ba-48a63346a2b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b1d543-714d-4d59-aebf-7e9f1c6ed8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Bildmarkierungen" ma:readOnly="false" ma:fieldId="{5cf76f15-5ced-4ddc-b409-7134ff3c332f}" ma:taxonomyMulti="true" ma:sspId="2b808f02-0a7c-42e6-94c5-fe085253958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235decf-0abb-4516-b4ba-48a63346a2b0"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3bd114b1-97d9-481b-a6a1-7c474d75d7c4}" ma:internalName="TaxCatchAll" ma:showField="CatchAllData" ma:web="9235decf-0abb-4516-b4ba-48a63346a2b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9AEC6F-E923-49E7-85FA-FEF67AA18394}">
  <ds:schemaRefs>
    <ds:schemaRef ds:uri="http://schemas.microsoft.com/sharepoint/v3/contenttype/forms"/>
  </ds:schemaRefs>
</ds:datastoreItem>
</file>

<file path=customXml/itemProps2.xml><?xml version="1.0" encoding="utf-8"?>
<ds:datastoreItem xmlns:ds="http://schemas.openxmlformats.org/officeDocument/2006/customXml" ds:itemID="{417BBF05-020A-4CD4-B5A1-A0C43DDB467A}">
  <ds:schemaRefs>
    <ds:schemaRef ds:uri="http://schemas.microsoft.com/office/infopath/2007/PartnerControls"/>
    <ds:schemaRef ds:uri="http://schemas.microsoft.com/office/2006/documentManagement/types"/>
    <ds:schemaRef ds:uri="http://purl.org/dc/dcmitype/"/>
    <ds:schemaRef ds:uri="http://www.w3.org/XML/1998/namespace"/>
    <ds:schemaRef ds:uri="http://schemas.openxmlformats.org/package/2006/metadata/core-properties"/>
    <ds:schemaRef ds:uri="http://schemas.microsoft.com/office/2006/metadata/properties"/>
    <ds:schemaRef ds:uri="http://purl.org/dc/terms/"/>
    <ds:schemaRef ds:uri="e06f2d49-c1ea-4447-b9da-64d0c62d2d1c"/>
    <ds:schemaRef ds:uri="342954b8-3d7d-47a6-8f7d-82d951b23d04"/>
    <ds:schemaRef ds:uri="http://purl.org/dc/elements/1.1/"/>
    <ds:schemaRef ds:uri="98b1d543-714d-4d59-aebf-7e9f1c6ed868"/>
    <ds:schemaRef ds:uri="9235decf-0abb-4516-b4ba-48a63346a2b0"/>
  </ds:schemaRefs>
</ds:datastoreItem>
</file>

<file path=customXml/itemProps3.xml><?xml version="1.0" encoding="utf-8"?>
<ds:datastoreItem xmlns:ds="http://schemas.openxmlformats.org/officeDocument/2006/customXml" ds:itemID="{21CD1727-49A3-45AB-B7D4-4500F7B51A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b1d543-714d-4d59-aebf-7e9f1c6ed868"/>
    <ds:schemaRef ds:uri="9235decf-0abb-4516-b4ba-48a63346a2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875</Words>
  <Application>Microsoft Office PowerPoint</Application>
  <PresentationFormat>Benutzerdefiniert</PresentationFormat>
  <Paragraphs>132</Paragraphs>
  <Slides>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Calibri Light</vt:lpstr>
      <vt:lpstr>Arial</vt:lpstr>
      <vt:lpstr>Calibri</vt:lpstr>
      <vt:lpstr>Office Theme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Steckbriefe Cyberangriff</dc:title>
  <dc:creator>Klein, Bettina</dc:creator>
  <cp:lastModifiedBy>Klein, Bettina</cp:lastModifiedBy>
  <cp:revision>13</cp:revision>
  <dcterms:created xsi:type="dcterms:W3CDTF">2006-08-16T00:00:00Z</dcterms:created>
  <dcterms:modified xsi:type="dcterms:W3CDTF">2026-07-09T05:47:39Z</dcterms:modified>
  <dc:identifier>DAG4ZS9pxQk</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0x0101001796EFBD3992E44EAD294A19C41BF784</vt:lpwstr>
  </property>
  <property fmtid="{D5CDD505-2E9C-101B-9397-08002B2CF9AE}" pid="3" name="MediaServiceImageTags">
    <vt:lpwstr/>
  </property>
</Properties>
</file>