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4" r:id="rId5"/>
    <p:sldId id="258" r:id="rId6"/>
    <p:sldId id="265" r:id="rId7"/>
    <p:sldId id="266" r:id="rId8"/>
    <p:sldId id="267" r:id="rId9"/>
    <p:sldId id="268" r:id="rId10"/>
    <p:sldId id="269" r:id="rId11"/>
  </p:sldIdLst>
  <p:sldSz cx="7556500" cy="10693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0F1B5E-5F9D-58D4-1044-E67BDC7BF943}" name="Klein, Bettina" initials="KB" userId="S-1-5-21-1997896298-1227621897-925700815-246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277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51250-7EED-6878-C352-EE88344018F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1F41EB6-428E-5063-BCB2-A74A12DB7F5D}"/>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7459B967-C5A1-14E8-383F-9D0EFA7E03EB}"/>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C84C2FDD-246A-DF1C-E1CC-078C32505E0C}"/>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EB473A3B-DDF8-6F22-B4E0-17025F000668}"/>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8A8FB10E-04CE-EE5E-AC90-55BA706E4AB0}"/>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77CE3D25-8B40-6760-F5F3-C5F3385CFCA8}"/>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E283690E-90D8-7750-003F-0857B322AD12}"/>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4055BBF4-FCE1-9FBD-736E-CE7BFA21E166}"/>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a:extLst>
                <a:ext uri="{FF2B5EF4-FFF2-40B4-BE49-F238E27FC236}">
                  <a16:creationId xmlns:a16="http://schemas.microsoft.com/office/drawing/2014/main" id="{0B3A8E7B-89E3-4DDD-927D-6E86A22B302F}"/>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50D181E8-D72D-8EDE-7BEC-28B649EC254C}"/>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5584D83D-9272-64D4-D6B4-1B7F3747CAC9}"/>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0841124A-A4BD-A54E-CEAF-18D65FBB25A4}"/>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81EA4E41-5262-45FD-E968-B6F7F3C8AD42}"/>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PAN-EK-FÜR-LERNENDE-00</a:t>
            </a:r>
          </a:p>
        </p:txBody>
      </p:sp>
      <p:sp>
        <p:nvSpPr>
          <p:cNvPr id="15" name="Textfeld 14">
            <a:extLst>
              <a:ext uri="{FF2B5EF4-FFF2-40B4-BE49-F238E27FC236}">
                <a16:creationId xmlns:a16="http://schemas.microsoft.com/office/drawing/2014/main" id="{552E25D8-136C-2C26-9894-556BA46C9A3F}"/>
              </a:ext>
            </a:extLst>
          </p:cNvPr>
          <p:cNvSpPr txBox="1"/>
          <p:nvPr/>
        </p:nvSpPr>
        <p:spPr>
          <a:xfrm>
            <a:off x="447875" y="441122"/>
            <a:ext cx="6356027"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EINSTIEGSAUFGABE</a:t>
            </a:r>
            <a:endParaRPr lang="de-DE" sz="1200" dirty="0">
              <a:ea typeface="Calibri Light" panose="020F0302020204030204" pitchFamily="34" charset="0"/>
              <a:cs typeface="Calibri Light" panose="020F0302020204030204" pitchFamily="34" charset="0"/>
            </a:endParaRPr>
          </a:p>
        </p:txBody>
      </p:sp>
      <p:sp>
        <p:nvSpPr>
          <p:cNvPr id="16" name="Textfeld 15">
            <a:extLst>
              <a:ext uri="{FF2B5EF4-FFF2-40B4-BE49-F238E27FC236}">
                <a16:creationId xmlns:a16="http://schemas.microsoft.com/office/drawing/2014/main" id="{BDAED1BB-D3CD-2696-7B1A-D34CF42CBD45}"/>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PAN-EK-FÜR-LERNENDE-01</a:t>
            </a:r>
          </a:p>
        </p:txBody>
      </p:sp>
      <p:sp>
        <p:nvSpPr>
          <p:cNvPr id="17" name="Textfeld 16">
            <a:extLst>
              <a:ext uri="{FF2B5EF4-FFF2-40B4-BE49-F238E27FC236}">
                <a16:creationId xmlns:a16="http://schemas.microsoft.com/office/drawing/2014/main" id="{F2586F16-E56F-92B9-93B5-DDC8FF9FAA2D}"/>
              </a:ext>
            </a:extLst>
          </p:cNvPr>
          <p:cNvSpPr txBox="1"/>
          <p:nvPr/>
        </p:nvSpPr>
        <p:spPr>
          <a:xfrm>
            <a:off x="447875" y="5663293"/>
            <a:ext cx="64658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1</a:t>
            </a:r>
            <a:endParaRPr lang="de-DE" sz="1200" dirty="0">
              <a:ea typeface="Calibri Light" panose="020F0302020204030204" pitchFamily="34" charset="0"/>
              <a:cs typeface="Calibri Light" panose="020F0302020204030204" pitchFamily="34" charset="0"/>
            </a:endParaRPr>
          </a:p>
        </p:txBody>
      </p:sp>
      <p:sp>
        <p:nvSpPr>
          <p:cNvPr id="19" name="Textfeld 18">
            <a:extLst>
              <a:ext uri="{FF2B5EF4-FFF2-40B4-BE49-F238E27FC236}">
                <a16:creationId xmlns:a16="http://schemas.microsoft.com/office/drawing/2014/main" id="{4289A2FF-731A-41B7-526B-3D1D61114601}"/>
              </a:ext>
            </a:extLst>
          </p:cNvPr>
          <p:cNvSpPr txBox="1"/>
          <p:nvPr/>
        </p:nvSpPr>
        <p:spPr>
          <a:xfrm>
            <a:off x="445911" y="1224876"/>
            <a:ext cx="6629400" cy="2062103"/>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600" b="0" dirty="0">
                <a:latin typeface="+mn-lt"/>
              </a:rPr>
              <a:t>Am Morgen gibt es mehrere positive SARS-CoV-2-Fälle auf der internistischen Station. Unter anderem wurden Kai </a:t>
            </a:r>
            <a:r>
              <a:rPr lang="de-DE" sz="1600" b="0" dirty="0" err="1">
                <a:latin typeface="+mn-lt"/>
              </a:rPr>
              <a:t>Laroux</a:t>
            </a:r>
            <a:r>
              <a:rPr lang="de-DE" sz="1600" b="0" dirty="0">
                <a:latin typeface="+mn-lt"/>
              </a:rPr>
              <a:t> und Oksana </a:t>
            </a:r>
            <a:r>
              <a:rPr lang="de-DE" sz="1600" b="0" dirty="0" err="1">
                <a:latin typeface="+mn-lt"/>
              </a:rPr>
              <a:t>Detriatrov</a:t>
            </a:r>
            <a:r>
              <a:rPr lang="de-DE" sz="1600" b="0" dirty="0">
                <a:latin typeface="+mn-lt"/>
              </a:rPr>
              <a:t> positiv getestet. Die Station ist voll belegt. Sie müssen sofort entscheiden, wie die PatientInnen nach hygienischen Vorgaben isoliert und versorgt werden können. Ein Dienstplan zeigt, dass sich eine Kollegin krank gemeldet hat</a:t>
            </a:r>
            <a:r>
              <a:rPr lang="de-DE" sz="1600" b="0" dirty="0">
                <a:solidFill>
                  <a:srgbClr val="FF0000"/>
                </a:solidFill>
                <a:latin typeface="+mn-lt"/>
              </a:rPr>
              <a:t> </a:t>
            </a:r>
            <a:r>
              <a:rPr lang="de-DE" sz="1600" b="0" dirty="0">
                <a:latin typeface="+mn-lt"/>
              </a:rPr>
              <a:t>(ebenfalls SARS-CoV-2 positiv). Sie befinden sich im Pflegestützpunkt und müssen die Lage besprechen, wie mit den Neuinfektionen umgegangen wird.</a:t>
            </a:r>
          </a:p>
          <a:p>
            <a:endParaRPr lang="de-DE" sz="1600" b="0" dirty="0">
              <a:latin typeface="+mn-lt"/>
            </a:endParaRPr>
          </a:p>
        </p:txBody>
      </p:sp>
      <p:sp>
        <p:nvSpPr>
          <p:cNvPr id="20" name="Textfeld 19">
            <a:extLst>
              <a:ext uri="{FF2B5EF4-FFF2-40B4-BE49-F238E27FC236}">
                <a16:creationId xmlns:a16="http://schemas.microsoft.com/office/drawing/2014/main" id="{53421A73-0258-E2F5-AD69-A524424C92EC}"/>
              </a:ext>
            </a:extLst>
          </p:cNvPr>
          <p:cNvSpPr txBox="1"/>
          <p:nvPr/>
        </p:nvSpPr>
        <p:spPr>
          <a:xfrm>
            <a:off x="447873" y="3431282"/>
            <a:ext cx="6356027" cy="1323439"/>
          </a:xfrm>
          <a:prstGeom prst="rect">
            <a:avLst/>
          </a:prstGeom>
          <a:noFill/>
        </p:spPr>
        <p:txBody>
          <a:bodyPr wrap="square" rtlCol="0">
            <a:spAutoFit/>
          </a:bodyPr>
          <a:lstStyle>
            <a:defPPr>
              <a:defRPr lang="en-US"/>
            </a:defPPr>
            <a:lvl1pPr>
              <a:defRPr sz="1400" b="1">
                <a:latin typeface="Calibri Light" panose="020F0302020204030204" pitchFamily="34" charset="0"/>
                <a:ea typeface="Calibri Light" panose="020F0302020204030204" pitchFamily="34" charset="0"/>
                <a:cs typeface="Calibri Light" panose="020F0302020204030204" pitchFamily="34" charset="0"/>
              </a:defRPr>
            </a:lvl1pPr>
          </a:lstStyle>
          <a:p>
            <a:r>
              <a:rPr lang="de-DE" sz="1600" dirty="0">
                <a:latin typeface="+mn-lt"/>
              </a:rPr>
              <a:t>Aufgabe</a:t>
            </a:r>
          </a:p>
          <a:p>
            <a:r>
              <a:rPr lang="de-DE" sz="1600" dirty="0">
                <a:latin typeface="+mn-lt"/>
              </a:rPr>
              <a:t>Rahmen klären</a:t>
            </a:r>
            <a:r>
              <a:rPr lang="de-DE" sz="1600" b="0" dirty="0">
                <a:latin typeface="+mn-lt"/>
              </a:rPr>
              <a:t>: Verschaffen Sie sich einen Überblick über den Stationsplan. Wo befinden sich die Zimmer für die zu pflegenden Menschen, Materialräume und der Stützpunkt?</a:t>
            </a:r>
          </a:p>
          <a:p>
            <a:endParaRPr lang="de-DE" sz="1600" dirty="0">
              <a:latin typeface="+mn-lt"/>
            </a:endParaRPr>
          </a:p>
        </p:txBody>
      </p:sp>
      <p:sp>
        <p:nvSpPr>
          <p:cNvPr id="21" name="Textfeld 20">
            <a:extLst>
              <a:ext uri="{FF2B5EF4-FFF2-40B4-BE49-F238E27FC236}">
                <a16:creationId xmlns:a16="http://schemas.microsoft.com/office/drawing/2014/main" id="{7AA26FFB-511E-BE69-17D4-99A66BA772DB}"/>
              </a:ext>
            </a:extLst>
          </p:cNvPr>
          <p:cNvSpPr txBox="1"/>
          <p:nvPr/>
        </p:nvSpPr>
        <p:spPr>
          <a:xfrm>
            <a:off x="445911" y="6444703"/>
            <a:ext cx="6356027" cy="584775"/>
          </a:xfrm>
          <a:prstGeom prst="rect">
            <a:avLst/>
          </a:prstGeom>
          <a:noFill/>
        </p:spPr>
        <p:txBody>
          <a:bodyPr wrap="square" rtlCol="0">
            <a:spAutoFit/>
          </a:bodyPr>
          <a:lstStyle/>
          <a:p>
            <a:r>
              <a:rPr lang="de-DE" sz="1600" b="1" dirty="0">
                <a:ea typeface="Calibri Light" panose="020F0302020204030204" pitchFamily="34" charset="0"/>
                <a:cs typeface="Calibri Light" panose="020F0302020204030204" pitchFamily="34" charset="0"/>
              </a:rPr>
              <a:t>Eine Lieferung mit Schutzkleidung bleibt aus – alternative Lösungen finden</a:t>
            </a:r>
          </a:p>
        </p:txBody>
      </p:sp>
      <p:sp>
        <p:nvSpPr>
          <p:cNvPr id="22" name="Textfeld 21">
            <a:extLst>
              <a:ext uri="{FF2B5EF4-FFF2-40B4-BE49-F238E27FC236}">
                <a16:creationId xmlns:a16="http://schemas.microsoft.com/office/drawing/2014/main" id="{3836A0BF-152F-341A-8C76-00F15F3230F6}"/>
              </a:ext>
            </a:extLst>
          </p:cNvPr>
          <p:cNvSpPr txBox="1"/>
          <p:nvPr/>
        </p:nvSpPr>
        <p:spPr>
          <a:xfrm>
            <a:off x="449624" y="7046766"/>
            <a:ext cx="6629400" cy="830997"/>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600" dirty="0">
                <a:latin typeface="+mn-lt"/>
              </a:rPr>
              <a:t>Szenario</a:t>
            </a:r>
          </a:p>
          <a:p>
            <a:r>
              <a:rPr lang="de-DE" sz="1600" b="0" dirty="0">
                <a:latin typeface="+mn-lt"/>
              </a:rPr>
              <a:t>Es gibt nicht genug Vorräte, um den gesamten Pflegebedarf in der Einrichtung abzudecken. Der Schutz vor Infektionen ist aber von besonderer Bedeutung.</a:t>
            </a:r>
          </a:p>
        </p:txBody>
      </p:sp>
      <p:sp>
        <p:nvSpPr>
          <p:cNvPr id="23" name="Textfeld 22">
            <a:extLst>
              <a:ext uri="{FF2B5EF4-FFF2-40B4-BE49-F238E27FC236}">
                <a16:creationId xmlns:a16="http://schemas.microsoft.com/office/drawing/2014/main" id="{43750F8D-B44E-A2BE-77D2-6B0EEFE69515}"/>
              </a:ext>
            </a:extLst>
          </p:cNvPr>
          <p:cNvSpPr txBox="1"/>
          <p:nvPr/>
        </p:nvSpPr>
        <p:spPr>
          <a:xfrm>
            <a:off x="445910" y="8382174"/>
            <a:ext cx="6356027" cy="1569660"/>
          </a:xfrm>
          <a:prstGeom prst="rect">
            <a:avLst/>
          </a:prstGeom>
          <a:noFill/>
        </p:spPr>
        <p:txBody>
          <a:bodyPr wrap="square" rtlCol="0">
            <a:spAutoFit/>
          </a:bodyPr>
          <a:lstStyle>
            <a:defPPr>
              <a:defRPr lang="en-US"/>
            </a:defPPr>
            <a:lvl1pPr>
              <a:defRPr sz="1400" b="1">
                <a:latin typeface="Calibri Light" panose="020F0302020204030204" pitchFamily="34" charset="0"/>
                <a:ea typeface="Calibri Light" panose="020F0302020204030204" pitchFamily="34" charset="0"/>
                <a:cs typeface="Calibri Light" panose="020F0302020204030204" pitchFamily="34" charset="0"/>
              </a:defRPr>
            </a:lvl1pPr>
          </a:lstStyle>
          <a:p>
            <a:r>
              <a:rPr lang="de-DE" sz="1600" dirty="0">
                <a:latin typeface="+mn-lt"/>
              </a:rPr>
              <a:t>Aufgabe</a:t>
            </a:r>
          </a:p>
          <a:p>
            <a:r>
              <a:rPr lang="de-DE" sz="1600" b="0" dirty="0">
                <a:latin typeface="+mn-lt"/>
              </a:rPr>
              <a:t>Wie organisieren Sie den Stationsablauf, wenn die Lieferung mit Schutzkleidung ausbleibt- und wie stellen Sie trotz Materialknappheit den Schutz von Mitarbeitenden und </a:t>
            </a:r>
            <a:r>
              <a:rPr lang="de-DE" sz="1600" b="0" dirty="0" err="1">
                <a:latin typeface="+mn-lt"/>
              </a:rPr>
              <a:t>PatienInnen</a:t>
            </a:r>
            <a:r>
              <a:rPr lang="de-DE" sz="1600" b="0" dirty="0">
                <a:latin typeface="+mn-lt"/>
              </a:rPr>
              <a:t> sicher?</a:t>
            </a:r>
          </a:p>
          <a:p>
            <a:endParaRPr lang="de-DE" sz="1600" dirty="0">
              <a:latin typeface="+mn-lt"/>
            </a:endParaRPr>
          </a:p>
          <a:p>
            <a:endParaRPr lang="de-DE" sz="1600" dirty="0">
              <a:latin typeface="+mn-lt"/>
            </a:endParaRPr>
          </a:p>
        </p:txBody>
      </p:sp>
    </p:spTree>
    <p:extLst>
      <p:ext uri="{BB962C8B-B14F-4D97-AF65-F5344CB8AC3E}">
        <p14:creationId xmlns:p14="http://schemas.microsoft.com/office/powerpoint/2010/main" val="201113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8426" y="225319"/>
            <a:ext cx="7223149" cy="708607"/>
            <a:chOff x="0" y="0"/>
            <a:chExt cx="2588613" cy="253949"/>
          </a:xfrm>
        </p:grpSpPr>
        <p:sp>
          <p:nvSpPr>
            <p:cNvPr id="3" name="Freeform 3"/>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168426" y="225319"/>
            <a:ext cx="7223149" cy="5008755"/>
            <a:chOff x="0" y="0"/>
            <a:chExt cx="2588613" cy="1795025"/>
          </a:xfrm>
        </p:grpSpPr>
        <p:sp>
          <p:nvSpPr>
            <p:cNvPr id="6" name="Freeform 6"/>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426" y="5447491"/>
            <a:ext cx="7223149" cy="708607"/>
            <a:chOff x="0" y="0"/>
            <a:chExt cx="2588613" cy="253949"/>
          </a:xfrm>
        </p:grpSpPr>
        <p:sp>
          <p:nvSpPr>
            <p:cNvPr id="9" name="Freeform 9"/>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p:cNvGrpSpPr/>
          <p:nvPr/>
        </p:nvGrpSpPr>
        <p:grpSpPr>
          <a:xfrm>
            <a:off x="168426" y="5447491"/>
            <a:ext cx="7223149" cy="5008755"/>
            <a:chOff x="0" y="0"/>
            <a:chExt cx="2588613" cy="1795025"/>
          </a:xfrm>
        </p:grpSpPr>
        <p:sp>
          <p:nvSpPr>
            <p:cNvPr id="12" name="Freeform 12"/>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EBDE6AE0-F63E-59DD-4E86-A2D7777F86EB}"/>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PAN-EK-FÜR-LERNENDE-02</a:t>
            </a:r>
          </a:p>
        </p:txBody>
      </p:sp>
      <p:sp>
        <p:nvSpPr>
          <p:cNvPr id="15" name="Textfeld 14">
            <a:extLst>
              <a:ext uri="{FF2B5EF4-FFF2-40B4-BE49-F238E27FC236}">
                <a16:creationId xmlns:a16="http://schemas.microsoft.com/office/drawing/2014/main" id="{1FD11FC8-5598-646E-98D7-B78B0F79FE09}"/>
              </a:ext>
            </a:extLst>
          </p:cNvPr>
          <p:cNvSpPr txBox="1"/>
          <p:nvPr/>
        </p:nvSpPr>
        <p:spPr>
          <a:xfrm>
            <a:off x="447875" y="441122"/>
            <a:ext cx="6356027"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2</a:t>
            </a:r>
            <a:endParaRPr lang="de-DE" sz="1200" dirty="0">
              <a:ea typeface="Calibri Light" panose="020F0302020204030204" pitchFamily="34" charset="0"/>
              <a:cs typeface="Calibri Light" panose="020F0302020204030204" pitchFamily="34" charset="0"/>
            </a:endParaRPr>
          </a:p>
        </p:txBody>
      </p:sp>
      <p:sp>
        <p:nvSpPr>
          <p:cNvPr id="16" name="Textfeld 15">
            <a:extLst>
              <a:ext uri="{FF2B5EF4-FFF2-40B4-BE49-F238E27FC236}">
                <a16:creationId xmlns:a16="http://schemas.microsoft.com/office/drawing/2014/main" id="{C09EF70A-386B-4FCB-A713-AAC00764D43C}"/>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PAN-EK-FÜR-LERNENDE-02-HA</a:t>
            </a:r>
          </a:p>
        </p:txBody>
      </p:sp>
      <p:sp>
        <p:nvSpPr>
          <p:cNvPr id="17" name="Textfeld 16">
            <a:extLst>
              <a:ext uri="{FF2B5EF4-FFF2-40B4-BE49-F238E27FC236}">
                <a16:creationId xmlns:a16="http://schemas.microsoft.com/office/drawing/2014/main" id="{951C50B5-CE20-E8A4-C50F-E8B50FF6E481}"/>
              </a:ext>
            </a:extLst>
          </p:cNvPr>
          <p:cNvSpPr txBox="1"/>
          <p:nvPr/>
        </p:nvSpPr>
        <p:spPr>
          <a:xfrm>
            <a:off x="447875" y="5663293"/>
            <a:ext cx="64658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2</a:t>
            </a:r>
            <a:endParaRPr lang="de-DE" sz="1200" dirty="0">
              <a:ea typeface="Calibri Light" panose="020F0302020204030204" pitchFamily="34" charset="0"/>
              <a:cs typeface="Calibri Light" panose="020F0302020204030204" pitchFamily="34" charset="0"/>
            </a:endParaRPr>
          </a:p>
        </p:txBody>
      </p:sp>
      <p:sp>
        <p:nvSpPr>
          <p:cNvPr id="18" name="Textfeld 17">
            <a:extLst>
              <a:ext uri="{FF2B5EF4-FFF2-40B4-BE49-F238E27FC236}">
                <a16:creationId xmlns:a16="http://schemas.microsoft.com/office/drawing/2014/main" id="{670FB72F-0929-3A2B-FE33-463936F77715}"/>
              </a:ext>
            </a:extLst>
          </p:cNvPr>
          <p:cNvSpPr txBox="1"/>
          <p:nvPr/>
        </p:nvSpPr>
        <p:spPr>
          <a:xfrm>
            <a:off x="449835" y="1231900"/>
            <a:ext cx="6356027" cy="584775"/>
          </a:xfrm>
          <a:prstGeom prst="rect">
            <a:avLst/>
          </a:prstGeom>
          <a:noFill/>
        </p:spPr>
        <p:txBody>
          <a:bodyPr wrap="square" rtlCol="0">
            <a:spAutoFit/>
          </a:bodyPr>
          <a:lstStyle/>
          <a:p>
            <a:r>
              <a:rPr lang="de-DE" sz="1600" b="1" dirty="0">
                <a:ea typeface="Calibri Light" panose="020F0302020204030204" pitchFamily="34" charset="0"/>
                <a:cs typeface="Calibri Light" panose="020F0302020204030204" pitchFamily="34" charset="0"/>
              </a:rPr>
              <a:t>Eine Patientin entwickelt plötzlich Atemnot- schnelles Handeln erforderlich</a:t>
            </a:r>
          </a:p>
        </p:txBody>
      </p:sp>
      <p:sp>
        <p:nvSpPr>
          <p:cNvPr id="19" name="Textfeld 18">
            <a:extLst>
              <a:ext uri="{FF2B5EF4-FFF2-40B4-BE49-F238E27FC236}">
                <a16:creationId xmlns:a16="http://schemas.microsoft.com/office/drawing/2014/main" id="{2CF12E64-E8AE-5770-0F6D-B48420354836}"/>
              </a:ext>
            </a:extLst>
          </p:cNvPr>
          <p:cNvSpPr txBox="1"/>
          <p:nvPr/>
        </p:nvSpPr>
        <p:spPr>
          <a:xfrm>
            <a:off x="449624" y="1804839"/>
            <a:ext cx="6629400" cy="1077218"/>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600" b="0" dirty="0">
                <a:latin typeface="+mn-lt"/>
              </a:rPr>
              <a:t>Oksana </a:t>
            </a:r>
            <a:r>
              <a:rPr lang="de-DE" sz="1600" b="0" dirty="0" err="1">
                <a:latin typeface="+mn-lt"/>
              </a:rPr>
              <a:t>Detiatrov</a:t>
            </a:r>
            <a:r>
              <a:rPr lang="de-DE" sz="1600" b="0" dirty="0">
                <a:latin typeface="+mn-lt"/>
              </a:rPr>
              <a:t> (SARS-CoV-2 positiv), die nach einer kürzlichen Operation stabil schien, entwickelt plötzlich schwere Atemnot. Der Zustand verschlechtert sich innerhalb weniger Minuten, die Sauerstoffsättigung sinkt. Es ist ein Notfall, der sofortiges Handeln erfordert.</a:t>
            </a:r>
          </a:p>
        </p:txBody>
      </p:sp>
      <p:sp>
        <p:nvSpPr>
          <p:cNvPr id="20" name="Textfeld 19">
            <a:extLst>
              <a:ext uri="{FF2B5EF4-FFF2-40B4-BE49-F238E27FC236}">
                <a16:creationId xmlns:a16="http://schemas.microsoft.com/office/drawing/2014/main" id="{6549CA97-ABFB-AFE1-94D4-C64CD0728AF5}"/>
              </a:ext>
            </a:extLst>
          </p:cNvPr>
          <p:cNvSpPr txBox="1"/>
          <p:nvPr/>
        </p:nvSpPr>
        <p:spPr>
          <a:xfrm>
            <a:off x="445911" y="3810831"/>
            <a:ext cx="6356027" cy="830997"/>
          </a:xfrm>
          <a:prstGeom prst="rect">
            <a:avLst/>
          </a:prstGeom>
          <a:noFill/>
        </p:spPr>
        <p:txBody>
          <a:bodyPr wrap="square" rtlCol="0">
            <a:spAutoFit/>
          </a:bodyPr>
          <a:lstStyle>
            <a:defPPr>
              <a:defRPr lang="en-US"/>
            </a:defPPr>
            <a:lvl1pPr>
              <a:defRPr sz="1400" b="1">
                <a:latin typeface="Calibri Light" panose="020F0302020204030204" pitchFamily="34" charset="0"/>
                <a:ea typeface="Calibri Light" panose="020F0302020204030204" pitchFamily="34" charset="0"/>
                <a:cs typeface="Calibri Light" panose="020F0302020204030204" pitchFamily="34" charset="0"/>
              </a:defRPr>
            </a:lvl1pPr>
          </a:lstStyle>
          <a:p>
            <a:r>
              <a:rPr lang="de-DE" sz="1600" dirty="0">
                <a:latin typeface="+mn-lt"/>
              </a:rPr>
              <a:t>Aufgabe</a:t>
            </a:r>
          </a:p>
          <a:p>
            <a:r>
              <a:rPr lang="de-DE" sz="1600" b="0" dirty="0">
                <a:latin typeface="+mn-lt"/>
              </a:rPr>
              <a:t>Gehen Sie zu Frau </a:t>
            </a:r>
            <a:r>
              <a:rPr lang="de-DE" sz="1600" b="0" dirty="0" err="1">
                <a:latin typeface="+mn-lt"/>
              </a:rPr>
              <a:t>Detiatrov</a:t>
            </a:r>
            <a:r>
              <a:rPr lang="de-DE" sz="1600" b="0" dirty="0">
                <a:latin typeface="+mn-lt"/>
              </a:rPr>
              <a:t> und handeln Sie situationsgerecht.</a:t>
            </a:r>
          </a:p>
          <a:p>
            <a:endParaRPr lang="de-DE" sz="1600" dirty="0">
              <a:latin typeface="+mn-lt"/>
            </a:endParaRPr>
          </a:p>
        </p:txBody>
      </p:sp>
      <p:sp>
        <p:nvSpPr>
          <p:cNvPr id="25" name="Scrollen: vertikal 24">
            <a:extLst>
              <a:ext uri="{FF2B5EF4-FFF2-40B4-BE49-F238E27FC236}">
                <a16:creationId xmlns:a16="http://schemas.microsoft.com/office/drawing/2014/main" id="{89659168-B4FF-5D2E-AA2E-CA8585BF4469}"/>
              </a:ext>
            </a:extLst>
          </p:cNvPr>
          <p:cNvSpPr/>
          <p:nvPr/>
        </p:nvSpPr>
        <p:spPr>
          <a:xfrm>
            <a:off x="2117647" y="6881867"/>
            <a:ext cx="3293353" cy="2794294"/>
          </a:xfrm>
          <a:prstGeom prst="verticalScroll">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pPr>
            <a:endParaRPr lang="de-DE" sz="1400" b="1" dirty="0">
              <a:solidFill>
                <a:srgbClr val="2D4196"/>
              </a:solidFill>
              <a:latin typeface="Aptos" panose="020B0004020202020204" pitchFamily="34" charset="0"/>
            </a:endParaRPr>
          </a:p>
          <a:p>
            <a:pPr algn="ctr">
              <a:spcAft>
                <a:spcPts val="800"/>
              </a:spcAft>
            </a:pPr>
            <a:r>
              <a:rPr lang="de-DE" sz="1600" b="1" dirty="0">
                <a:solidFill>
                  <a:schemeClr val="tx1"/>
                </a:solidFill>
                <a:ea typeface="Calibri Light" panose="020F0302020204030204" pitchFamily="34" charset="0"/>
                <a:cs typeface="Calibri Light" panose="020F0302020204030204" pitchFamily="34" charset="0"/>
              </a:rPr>
              <a:t>Vitalzeichenwerte:</a:t>
            </a:r>
          </a:p>
          <a:p>
            <a:pPr algn="ctr">
              <a:spcAft>
                <a:spcPts val="800"/>
              </a:spcAft>
            </a:pPr>
            <a:r>
              <a:rPr lang="de-DE" sz="1600" dirty="0">
                <a:solidFill>
                  <a:schemeClr val="tx1"/>
                </a:solidFill>
              </a:rPr>
              <a:t>SpO2: 88% unter Raumluft</a:t>
            </a:r>
          </a:p>
          <a:p>
            <a:pPr algn="ctr">
              <a:spcAft>
                <a:spcPts val="800"/>
              </a:spcAft>
            </a:pPr>
            <a:r>
              <a:rPr lang="de-DE" sz="1600" dirty="0">
                <a:solidFill>
                  <a:schemeClr val="tx1"/>
                </a:solidFill>
              </a:rPr>
              <a:t>Blutdruck: 105/62 </a:t>
            </a:r>
            <a:r>
              <a:rPr lang="de-DE" sz="1600" dirty="0" err="1">
                <a:solidFill>
                  <a:schemeClr val="tx1"/>
                </a:solidFill>
              </a:rPr>
              <a:t>mmHG</a:t>
            </a:r>
            <a:endParaRPr lang="de-DE" sz="1600" dirty="0">
              <a:solidFill>
                <a:schemeClr val="tx1"/>
              </a:solidFill>
            </a:endParaRPr>
          </a:p>
          <a:p>
            <a:pPr algn="ctr">
              <a:spcAft>
                <a:spcPts val="800"/>
              </a:spcAft>
            </a:pPr>
            <a:r>
              <a:rPr lang="de-DE" sz="1600" dirty="0">
                <a:solidFill>
                  <a:schemeClr val="tx1"/>
                </a:solidFill>
              </a:rPr>
              <a:t>Puls: 132/ min</a:t>
            </a:r>
          </a:p>
          <a:p>
            <a:pPr algn="ctr">
              <a:spcAft>
                <a:spcPts val="800"/>
              </a:spcAft>
            </a:pPr>
            <a:r>
              <a:rPr lang="de-DE" sz="1600" dirty="0">
                <a:solidFill>
                  <a:schemeClr val="tx1"/>
                </a:solidFill>
              </a:rPr>
              <a:t>AF: 27/min</a:t>
            </a:r>
          </a:p>
          <a:p>
            <a:pPr algn="ctr"/>
            <a:endParaRPr lang="de-DE" sz="1400" b="1" dirty="0">
              <a:solidFill>
                <a:srgbClr val="2D4196"/>
              </a:solidFill>
              <a:latin typeface="Aptos" panose="020B00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59A6A-8999-8D55-5E10-072589C5B29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25DB36C-9B40-F1D4-72B2-9FEC8A34737C}"/>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EC19170A-CA42-F18C-6968-BB7818249F85}"/>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DC4AA03E-0287-EB99-00FC-D6C1BE335016}"/>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E9E0659C-CF77-2118-DACF-1546726F5C97}"/>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7FEA2FD4-4CA1-BF37-1BDD-9068B1525C5C}"/>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233FAA3D-CF44-5307-AF31-060BE9D331DF}"/>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6B7C01E3-083F-6C74-A046-F4031457864D}"/>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8986144F-6293-06C1-1193-C589B1F651AF}"/>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a:extLst>
                <a:ext uri="{FF2B5EF4-FFF2-40B4-BE49-F238E27FC236}">
                  <a16:creationId xmlns:a16="http://schemas.microsoft.com/office/drawing/2014/main" id="{7A351325-1A75-EF69-2925-C57121FA4A8B}"/>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E2C37003-1FD9-10B9-785C-BE2169D286AA}"/>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08924961-632A-5685-23FE-94D3D4409550}"/>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D5E255F3-F72E-8865-A811-A62066F1A71F}"/>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D53FD5B5-5395-58EF-032B-402C19981C5A}"/>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PAN-EK-FÜR-LERNENDE-03</a:t>
            </a:r>
          </a:p>
        </p:txBody>
      </p:sp>
      <p:sp>
        <p:nvSpPr>
          <p:cNvPr id="15" name="Textfeld 14">
            <a:extLst>
              <a:ext uri="{FF2B5EF4-FFF2-40B4-BE49-F238E27FC236}">
                <a16:creationId xmlns:a16="http://schemas.microsoft.com/office/drawing/2014/main" id="{03C89ABD-3379-24A7-E2A5-45749B555221}"/>
              </a:ext>
            </a:extLst>
          </p:cNvPr>
          <p:cNvSpPr txBox="1"/>
          <p:nvPr/>
        </p:nvSpPr>
        <p:spPr>
          <a:xfrm>
            <a:off x="447875" y="441122"/>
            <a:ext cx="6356027"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3</a:t>
            </a:r>
            <a:endParaRPr lang="de-DE" sz="1200" dirty="0">
              <a:ea typeface="Calibri Light" panose="020F0302020204030204" pitchFamily="34" charset="0"/>
              <a:cs typeface="Calibri Light" panose="020F0302020204030204" pitchFamily="34" charset="0"/>
            </a:endParaRPr>
          </a:p>
        </p:txBody>
      </p:sp>
      <p:sp>
        <p:nvSpPr>
          <p:cNvPr id="16" name="Textfeld 15">
            <a:extLst>
              <a:ext uri="{FF2B5EF4-FFF2-40B4-BE49-F238E27FC236}">
                <a16:creationId xmlns:a16="http://schemas.microsoft.com/office/drawing/2014/main" id="{4E785FC3-CD01-E629-6112-CD8DAD8411C2}"/>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PAN-EK-FÜR-LERNENDE-03-HA</a:t>
            </a:r>
          </a:p>
        </p:txBody>
      </p:sp>
      <p:sp>
        <p:nvSpPr>
          <p:cNvPr id="17" name="Textfeld 16">
            <a:extLst>
              <a:ext uri="{FF2B5EF4-FFF2-40B4-BE49-F238E27FC236}">
                <a16:creationId xmlns:a16="http://schemas.microsoft.com/office/drawing/2014/main" id="{6CCA1A04-9287-3AC0-44F5-EE8EE2F0FCC1}"/>
              </a:ext>
            </a:extLst>
          </p:cNvPr>
          <p:cNvSpPr txBox="1"/>
          <p:nvPr/>
        </p:nvSpPr>
        <p:spPr>
          <a:xfrm>
            <a:off x="447875" y="5663293"/>
            <a:ext cx="64658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3</a:t>
            </a:r>
            <a:endParaRPr lang="de-DE" sz="1200" dirty="0">
              <a:ea typeface="Calibri Light" panose="020F0302020204030204" pitchFamily="34" charset="0"/>
              <a:cs typeface="Calibri Light" panose="020F0302020204030204" pitchFamily="34" charset="0"/>
            </a:endParaRPr>
          </a:p>
        </p:txBody>
      </p:sp>
      <p:sp>
        <p:nvSpPr>
          <p:cNvPr id="18" name="Textfeld 17">
            <a:extLst>
              <a:ext uri="{FF2B5EF4-FFF2-40B4-BE49-F238E27FC236}">
                <a16:creationId xmlns:a16="http://schemas.microsoft.com/office/drawing/2014/main" id="{FDEAC440-6022-524B-66CE-A00787A6152B}"/>
              </a:ext>
            </a:extLst>
          </p:cNvPr>
          <p:cNvSpPr txBox="1"/>
          <p:nvPr/>
        </p:nvSpPr>
        <p:spPr>
          <a:xfrm>
            <a:off x="449835" y="1231900"/>
            <a:ext cx="6356027" cy="584775"/>
          </a:xfrm>
          <a:prstGeom prst="rect">
            <a:avLst/>
          </a:prstGeom>
          <a:noFill/>
        </p:spPr>
        <p:txBody>
          <a:bodyPr wrap="square" rtlCol="0">
            <a:spAutoFit/>
          </a:bodyPr>
          <a:lstStyle/>
          <a:p>
            <a:r>
              <a:rPr lang="de-DE" sz="1600" b="1" dirty="0">
                <a:ea typeface="Calibri Light" panose="020F0302020204030204" pitchFamily="34" charset="0"/>
                <a:cs typeface="Calibri Light" panose="020F0302020204030204" pitchFamily="34" charset="0"/>
              </a:rPr>
              <a:t>Angehörige fordern vehement Informationen zu ihrem isolierten Familienmitglied</a:t>
            </a:r>
          </a:p>
        </p:txBody>
      </p:sp>
      <p:sp>
        <p:nvSpPr>
          <p:cNvPr id="19" name="Textfeld 18">
            <a:extLst>
              <a:ext uri="{FF2B5EF4-FFF2-40B4-BE49-F238E27FC236}">
                <a16:creationId xmlns:a16="http://schemas.microsoft.com/office/drawing/2014/main" id="{C7D0ABAF-B968-5E1D-2AB8-D846B842132A}"/>
              </a:ext>
            </a:extLst>
          </p:cNvPr>
          <p:cNvSpPr txBox="1"/>
          <p:nvPr/>
        </p:nvSpPr>
        <p:spPr>
          <a:xfrm>
            <a:off x="449624" y="1804839"/>
            <a:ext cx="6629400" cy="1323439"/>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600" dirty="0">
                <a:latin typeface="+mn-lt"/>
              </a:rPr>
              <a:t>Szenario</a:t>
            </a:r>
          </a:p>
          <a:p>
            <a:r>
              <a:rPr lang="de-DE" sz="1600" b="0" dirty="0">
                <a:latin typeface="+mn-lt"/>
              </a:rPr>
              <a:t>Ein Angehöriger betritt die Station und fordert dringende Informationen zu seinem Familienmitglied, das in Isolation behandelt wird. Der Angehörige ist sehr besorgt und in aufgeregtem Zustand, da er keine detaillierten Informationen erhalten hat.</a:t>
            </a:r>
          </a:p>
        </p:txBody>
      </p:sp>
      <p:sp>
        <p:nvSpPr>
          <p:cNvPr id="20" name="Textfeld 19">
            <a:extLst>
              <a:ext uri="{FF2B5EF4-FFF2-40B4-BE49-F238E27FC236}">
                <a16:creationId xmlns:a16="http://schemas.microsoft.com/office/drawing/2014/main" id="{9675FC86-5BC4-5E21-5229-4F27905772BD}"/>
              </a:ext>
            </a:extLst>
          </p:cNvPr>
          <p:cNvSpPr txBox="1"/>
          <p:nvPr/>
        </p:nvSpPr>
        <p:spPr>
          <a:xfrm>
            <a:off x="445911" y="3810831"/>
            <a:ext cx="6356027" cy="830997"/>
          </a:xfrm>
          <a:prstGeom prst="rect">
            <a:avLst/>
          </a:prstGeom>
          <a:noFill/>
        </p:spPr>
        <p:txBody>
          <a:bodyPr wrap="square" rtlCol="0">
            <a:spAutoFit/>
          </a:bodyPr>
          <a:lstStyle>
            <a:defPPr>
              <a:defRPr lang="en-US"/>
            </a:defPPr>
            <a:lvl1pPr>
              <a:defRPr sz="1400" b="1">
                <a:latin typeface="Calibri Light" panose="020F0302020204030204" pitchFamily="34" charset="0"/>
                <a:ea typeface="Calibri Light" panose="020F0302020204030204" pitchFamily="34" charset="0"/>
                <a:cs typeface="Calibri Light" panose="020F0302020204030204" pitchFamily="34" charset="0"/>
              </a:defRPr>
            </a:lvl1pPr>
          </a:lstStyle>
          <a:p>
            <a:r>
              <a:rPr lang="de-DE" sz="1600" dirty="0">
                <a:latin typeface="+mn-lt"/>
              </a:rPr>
              <a:t>Aufgabe</a:t>
            </a:r>
          </a:p>
          <a:p>
            <a:r>
              <a:rPr lang="de-DE" sz="1600" b="0" dirty="0">
                <a:latin typeface="+mn-lt"/>
              </a:rPr>
              <a:t>Gehen Sie zum Angehörigen und begegnen ihm.</a:t>
            </a:r>
          </a:p>
          <a:p>
            <a:endParaRPr lang="de-DE" sz="1600" dirty="0">
              <a:latin typeface="+mn-lt"/>
            </a:endParaRPr>
          </a:p>
        </p:txBody>
      </p:sp>
      <p:sp>
        <p:nvSpPr>
          <p:cNvPr id="25" name="Scrollen: vertikal 24">
            <a:extLst>
              <a:ext uri="{FF2B5EF4-FFF2-40B4-BE49-F238E27FC236}">
                <a16:creationId xmlns:a16="http://schemas.microsoft.com/office/drawing/2014/main" id="{3D244B77-D2CA-C6D3-773A-DE1AE3775B8F}"/>
              </a:ext>
            </a:extLst>
          </p:cNvPr>
          <p:cNvSpPr/>
          <p:nvPr/>
        </p:nvSpPr>
        <p:spPr>
          <a:xfrm>
            <a:off x="680063" y="6371900"/>
            <a:ext cx="6196374" cy="3820261"/>
          </a:xfrm>
          <a:prstGeom prst="verticalScroll">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pPr>
            <a:endParaRPr lang="de-DE" sz="1400" b="1" dirty="0">
              <a:solidFill>
                <a:srgbClr val="2D4196"/>
              </a:solidFill>
              <a:latin typeface="Aptos" panose="020B0004020202020204" pitchFamily="34" charset="0"/>
            </a:endParaRPr>
          </a:p>
          <a:p>
            <a:pPr algn="ctr">
              <a:spcAft>
                <a:spcPts val="800"/>
              </a:spcAft>
            </a:pPr>
            <a:r>
              <a:rPr lang="de-DE" sz="1600" b="1" dirty="0">
                <a:solidFill>
                  <a:schemeClr val="tx1"/>
                </a:solidFill>
                <a:ea typeface="Calibri Light" panose="020F0302020204030204" pitchFamily="34" charset="0"/>
                <a:cs typeface="Calibri Light" panose="020F0302020204030204" pitchFamily="34" charset="0"/>
              </a:rPr>
              <a:t>Handlungsanweisung für den Angehörigen:</a:t>
            </a:r>
          </a:p>
          <a:p>
            <a:pPr marL="285750" indent="-285750">
              <a:spcAft>
                <a:spcPts val="800"/>
              </a:spcAft>
              <a:buFont typeface="Arial" panose="020B0604020202020204" pitchFamily="34" charset="0"/>
              <a:buChar char="•"/>
            </a:pPr>
            <a:r>
              <a:rPr lang="de-DE" sz="1600" dirty="0">
                <a:solidFill>
                  <a:schemeClr val="tx1"/>
                </a:solidFill>
                <a:ea typeface="Calibri Light" panose="020F0302020204030204" pitchFamily="34" charset="0"/>
                <a:cs typeface="Calibri Light" panose="020F0302020204030204" pitchFamily="34" charset="0"/>
              </a:rPr>
              <a:t>Ihre Frau (Oksana </a:t>
            </a:r>
            <a:r>
              <a:rPr lang="de-DE" sz="1600" dirty="0" err="1">
                <a:solidFill>
                  <a:schemeClr val="tx1"/>
                </a:solidFill>
                <a:ea typeface="Calibri Light" panose="020F0302020204030204" pitchFamily="34" charset="0"/>
                <a:cs typeface="Calibri Light" panose="020F0302020204030204" pitchFamily="34" charset="0"/>
              </a:rPr>
              <a:t>Detiatrov</a:t>
            </a:r>
            <a:r>
              <a:rPr lang="de-DE" sz="1600" dirty="0">
                <a:solidFill>
                  <a:schemeClr val="tx1"/>
                </a:solidFill>
                <a:ea typeface="Calibri Light" panose="020F0302020204030204" pitchFamily="34" charset="0"/>
                <a:cs typeface="Calibri Light" panose="020F0302020204030204" pitchFamily="34" charset="0"/>
              </a:rPr>
              <a:t>) ist seit gestern Covid positiv und ist an der Lunge vorerkrankt </a:t>
            </a:r>
          </a:p>
          <a:p>
            <a:pPr marL="285750" indent="-285750">
              <a:spcAft>
                <a:spcPts val="800"/>
              </a:spcAft>
              <a:buFont typeface="Arial" panose="020B0604020202020204" pitchFamily="34" charset="0"/>
              <a:buChar char="•"/>
            </a:pPr>
            <a:r>
              <a:rPr lang="de-DE" sz="1600" dirty="0">
                <a:solidFill>
                  <a:schemeClr val="tx1"/>
                </a:solidFill>
                <a:ea typeface="Calibri Light" panose="020F0302020204030204" pitchFamily="34" charset="0"/>
                <a:cs typeface="Calibri Light" panose="020F0302020204030204" pitchFamily="34" charset="0"/>
              </a:rPr>
              <a:t>Sie haben mehrmals auf Station angerufen, aber keiner ging ans Telefon</a:t>
            </a:r>
          </a:p>
          <a:p>
            <a:pPr marL="285750" indent="-285750">
              <a:spcAft>
                <a:spcPts val="800"/>
              </a:spcAft>
              <a:buFont typeface="Arial" panose="020B0604020202020204" pitchFamily="34" charset="0"/>
              <a:buChar char="•"/>
            </a:pPr>
            <a:r>
              <a:rPr lang="de-DE" sz="1600" dirty="0">
                <a:solidFill>
                  <a:schemeClr val="tx1"/>
                </a:solidFill>
                <a:ea typeface="Calibri Light" panose="020F0302020204030204" pitchFamily="34" charset="0"/>
                <a:cs typeface="Calibri Light" panose="020F0302020204030204" pitchFamily="34" charset="0"/>
              </a:rPr>
              <a:t>Sie haben panische Angst, wie es Ihrer Frau geht, da sie keine Covid-Impfung hat und zu einer Risikogruppe gehört.</a:t>
            </a:r>
            <a:r>
              <a:rPr lang="de-DE" sz="1600" b="1" dirty="0">
                <a:solidFill>
                  <a:schemeClr val="tx1"/>
                </a:solidFill>
                <a:ea typeface="Calibri Light" panose="020F0302020204030204" pitchFamily="34" charset="0"/>
                <a:cs typeface="Calibri Light" panose="020F0302020204030204" pitchFamily="34" charset="0"/>
              </a:rPr>
              <a:t> </a:t>
            </a:r>
          </a:p>
          <a:p>
            <a:pPr algn="ctr"/>
            <a:endParaRPr lang="de-DE" sz="1400" b="1" dirty="0">
              <a:solidFill>
                <a:srgbClr val="2D4196"/>
              </a:solidFill>
              <a:latin typeface="Aptos" panose="020B0004020202020204" pitchFamily="34" charset="0"/>
            </a:endParaRPr>
          </a:p>
        </p:txBody>
      </p:sp>
    </p:spTree>
    <p:extLst>
      <p:ext uri="{BB962C8B-B14F-4D97-AF65-F5344CB8AC3E}">
        <p14:creationId xmlns:p14="http://schemas.microsoft.com/office/powerpoint/2010/main" val="193760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F4780-2CA5-A61E-0E3C-C0362388626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934D16D-EBD8-6CAD-1E7B-D3BAAFC050EA}"/>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C12A0E1C-9C6B-4C7B-A56C-1368C72EC0B0}"/>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895A6639-A02F-E557-DC29-3070610DF24A}"/>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F8A25C8A-9AC2-3B75-36F2-F22A8DDCCEF9}"/>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04E0420B-3BC1-1123-7119-D2B1C84E6C3F}"/>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4F2773D6-EDEC-57C3-9E5F-1A17F8AEE024}"/>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6089E8B1-69B0-E842-4BC0-6802BEA85507}"/>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096D6592-2A1A-8965-0741-CB794B7ABAAF}"/>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a:extLst>
                <a:ext uri="{FF2B5EF4-FFF2-40B4-BE49-F238E27FC236}">
                  <a16:creationId xmlns:a16="http://schemas.microsoft.com/office/drawing/2014/main" id="{DD47E222-D99D-7FF8-A7BC-A31A154C34A2}"/>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A13EE386-500F-1402-5206-FC48956A0754}"/>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3A435E60-340B-7EC8-0080-210F5EAFCBB8}"/>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F2A58B2F-B2C0-8B54-59FF-A2CC97DAFDDB}"/>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649F1821-149B-0370-08A1-8830991D8B4A}"/>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PAN-EK-FÜR-LERNENDE-04</a:t>
            </a:r>
          </a:p>
        </p:txBody>
      </p:sp>
      <p:sp>
        <p:nvSpPr>
          <p:cNvPr id="15" name="Textfeld 14">
            <a:extLst>
              <a:ext uri="{FF2B5EF4-FFF2-40B4-BE49-F238E27FC236}">
                <a16:creationId xmlns:a16="http://schemas.microsoft.com/office/drawing/2014/main" id="{D6C87F88-956C-98CC-CD72-CD681AC2DA01}"/>
              </a:ext>
            </a:extLst>
          </p:cNvPr>
          <p:cNvSpPr txBox="1"/>
          <p:nvPr/>
        </p:nvSpPr>
        <p:spPr>
          <a:xfrm>
            <a:off x="447875" y="441122"/>
            <a:ext cx="6356027"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4</a:t>
            </a:r>
            <a:endParaRPr lang="de-DE" sz="1200" dirty="0">
              <a:ea typeface="Calibri Light" panose="020F0302020204030204" pitchFamily="34" charset="0"/>
              <a:cs typeface="Calibri Light" panose="020F0302020204030204" pitchFamily="34" charset="0"/>
            </a:endParaRPr>
          </a:p>
        </p:txBody>
      </p:sp>
      <p:sp>
        <p:nvSpPr>
          <p:cNvPr id="16" name="Textfeld 15">
            <a:extLst>
              <a:ext uri="{FF2B5EF4-FFF2-40B4-BE49-F238E27FC236}">
                <a16:creationId xmlns:a16="http://schemas.microsoft.com/office/drawing/2014/main" id="{91F52A29-A7F1-82F6-4F15-841C6BE63E41}"/>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PAN-EK-FÜR-LERNENDE-04-HA</a:t>
            </a:r>
          </a:p>
        </p:txBody>
      </p:sp>
      <p:sp>
        <p:nvSpPr>
          <p:cNvPr id="17" name="Textfeld 16">
            <a:extLst>
              <a:ext uri="{FF2B5EF4-FFF2-40B4-BE49-F238E27FC236}">
                <a16:creationId xmlns:a16="http://schemas.microsoft.com/office/drawing/2014/main" id="{4C48D9AF-EC23-1483-2750-86C6866AFF43}"/>
              </a:ext>
            </a:extLst>
          </p:cNvPr>
          <p:cNvSpPr txBox="1"/>
          <p:nvPr/>
        </p:nvSpPr>
        <p:spPr>
          <a:xfrm>
            <a:off x="447875" y="5663293"/>
            <a:ext cx="64658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4</a:t>
            </a:r>
            <a:endParaRPr lang="de-DE" sz="1200" dirty="0">
              <a:ea typeface="Calibri Light" panose="020F0302020204030204" pitchFamily="34" charset="0"/>
              <a:cs typeface="Calibri Light" panose="020F0302020204030204" pitchFamily="34" charset="0"/>
            </a:endParaRPr>
          </a:p>
        </p:txBody>
      </p:sp>
      <p:sp>
        <p:nvSpPr>
          <p:cNvPr id="18" name="Textfeld 17">
            <a:extLst>
              <a:ext uri="{FF2B5EF4-FFF2-40B4-BE49-F238E27FC236}">
                <a16:creationId xmlns:a16="http://schemas.microsoft.com/office/drawing/2014/main" id="{66FFDB68-1F4B-C308-0173-9EC8D88C16B1}"/>
              </a:ext>
            </a:extLst>
          </p:cNvPr>
          <p:cNvSpPr txBox="1"/>
          <p:nvPr/>
        </p:nvSpPr>
        <p:spPr>
          <a:xfrm>
            <a:off x="449835" y="1231900"/>
            <a:ext cx="6356027" cy="584775"/>
          </a:xfrm>
          <a:prstGeom prst="rect">
            <a:avLst/>
          </a:prstGeom>
          <a:noFill/>
        </p:spPr>
        <p:txBody>
          <a:bodyPr wrap="square" rtlCol="0">
            <a:spAutoFit/>
          </a:bodyPr>
          <a:lstStyle/>
          <a:p>
            <a:r>
              <a:rPr lang="de-DE" sz="1600" b="1" dirty="0">
                <a:ea typeface="Calibri Light" panose="020F0302020204030204" pitchFamily="34" charset="0"/>
                <a:cs typeface="Calibri Light" panose="020F0302020204030204" pitchFamily="34" charset="0"/>
              </a:rPr>
              <a:t>Eine Kollegin bricht wegen Erschöpfung zusammen- Teamreaktion erforderlich</a:t>
            </a:r>
          </a:p>
        </p:txBody>
      </p:sp>
      <p:sp>
        <p:nvSpPr>
          <p:cNvPr id="19" name="Textfeld 18">
            <a:extLst>
              <a:ext uri="{FF2B5EF4-FFF2-40B4-BE49-F238E27FC236}">
                <a16:creationId xmlns:a16="http://schemas.microsoft.com/office/drawing/2014/main" id="{C0BC6419-978B-D8BD-4C76-06F266F9106E}"/>
              </a:ext>
            </a:extLst>
          </p:cNvPr>
          <p:cNvSpPr txBox="1"/>
          <p:nvPr/>
        </p:nvSpPr>
        <p:spPr>
          <a:xfrm>
            <a:off x="449624" y="1804839"/>
            <a:ext cx="6629400" cy="830997"/>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600" dirty="0">
                <a:latin typeface="+mn-lt"/>
              </a:rPr>
              <a:t>Szenario</a:t>
            </a:r>
          </a:p>
          <a:p>
            <a:r>
              <a:rPr lang="de-DE" sz="1600" b="0" dirty="0">
                <a:latin typeface="+mn-lt"/>
              </a:rPr>
              <a:t>Eine Kollegin bricht plötzlich aufgrund von Erschöpfung zusammen. Der Zustand der Mitarbeiterin erfordert eine sofortige Reaktion des Teams.</a:t>
            </a:r>
          </a:p>
        </p:txBody>
      </p:sp>
      <p:sp>
        <p:nvSpPr>
          <p:cNvPr id="20" name="Textfeld 19">
            <a:extLst>
              <a:ext uri="{FF2B5EF4-FFF2-40B4-BE49-F238E27FC236}">
                <a16:creationId xmlns:a16="http://schemas.microsoft.com/office/drawing/2014/main" id="{8CDC8410-8118-94F5-ECD5-70FBE6413C6C}"/>
              </a:ext>
            </a:extLst>
          </p:cNvPr>
          <p:cNvSpPr txBox="1"/>
          <p:nvPr/>
        </p:nvSpPr>
        <p:spPr>
          <a:xfrm>
            <a:off x="447874" y="3213269"/>
            <a:ext cx="6356027" cy="830997"/>
          </a:xfrm>
          <a:prstGeom prst="rect">
            <a:avLst/>
          </a:prstGeom>
          <a:noFill/>
        </p:spPr>
        <p:txBody>
          <a:bodyPr wrap="square" rtlCol="0">
            <a:spAutoFit/>
          </a:bodyPr>
          <a:lstStyle>
            <a:defPPr>
              <a:defRPr lang="en-US"/>
            </a:defPPr>
            <a:lvl1pPr>
              <a:defRPr sz="1400" b="1">
                <a:latin typeface="Calibri Light" panose="020F0302020204030204" pitchFamily="34" charset="0"/>
                <a:ea typeface="Calibri Light" panose="020F0302020204030204" pitchFamily="34" charset="0"/>
                <a:cs typeface="Calibri Light" panose="020F0302020204030204" pitchFamily="34" charset="0"/>
              </a:defRPr>
            </a:lvl1pPr>
          </a:lstStyle>
          <a:p>
            <a:r>
              <a:rPr lang="de-DE" sz="1600" dirty="0">
                <a:latin typeface="+mn-lt"/>
              </a:rPr>
              <a:t>Aufgabe</a:t>
            </a:r>
          </a:p>
          <a:p>
            <a:r>
              <a:rPr lang="de-DE" sz="1600" b="0" dirty="0">
                <a:latin typeface="+mn-lt"/>
              </a:rPr>
              <a:t>Gehen Sie auf die Kollegin zu und handeln Sie situationsgerecht.</a:t>
            </a:r>
          </a:p>
          <a:p>
            <a:endParaRPr lang="de-DE" sz="1600" dirty="0">
              <a:latin typeface="+mn-lt"/>
            </a:endParaRPr>
          </a:p>
        </p:txBody>
      </p:sp>
      <p:sp>
        <p:nvSpPr>
          <p:cNvPr id="25" name="Scrollen: vertikal 24">
            <a:extLst>
              <a:ext uri="{FF2B5EF4-FFF2-40B4-BE49-F238E27FC236}">
                <a16:creationId xmlns:a16="http://schemas.microsoft.com/office/drawing/2014/main" id="{74774CA7-B085-EBBB-0982-A99E6FE534D3}"/>
              </a:ext>
            </a:extLst>
          </p:cNvPr>
          <p:cNvSpPr/>
          <p:nvPr/>
        </p:nvSpPr>
        <p:spPr>
          <a:xfrm>
            <a:off x="680063" y="6371900"/>
            <a:ext cx="6196374" cy="3820261"/>
          </a:xfrm>
          <a:prstGeom prst="verticalScroll">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800"/>
              </a:spcAft>
            </a:pPr>
            <a:endParaRPr lang="de-DE" sz="1400" b="1" dirty="0">
              <a:solidFill>
                <a:srgbClr val="2D4196"/>
              </a:solidFill>
              <a:latin typeface="Aptos" panose="020B0004020202020204" pitchFamily="34" charset="0"/>
            </a:endParaRPr>
          </a:p>
          <a:p>
            <a:pPr algn="ctr">
              <a:spcAft>
                <a:spcPts val="800"/>
              </a:spcAft>
            </a:pPr>
            <a:r>
              <a:rPr lang="de-DE" sz="1600" b="1" dirty="0">
                <a:solidFill>
                  <a:schemeClr val="tx1"/>
                </a:solidFill>
                <a:ea typeface="Calibri Light" panose="020F0302020204030204" pitchFamily="34" charset="0"/>
                <a:cs typeface="Calibri Light" panose="020F0302020204030204" pitchFamily="34" charset="0"/>
              </a:rPr>
              <a:t>Handlungsanweisung für Simon </a:t>
            </a:r>
            <a:r>
              <a:rPr lang="de-DE" sz="1600" b="1" dirty="0" err="1">
                <a:solidFill>
                  <a:schemeClr val="tx1"/>
                </a:solidFill>
                <a:ea typeface="Calibri Light" panose="020F0302020204030204" pitchFamily="34" charset="0"/>
                <a:cs typeface="Calibri Light" panose="020F0302020204030204" pitchFamily="34" charset="0"/>
              </a:rPr>
              <a:t>Gauzy</a:t>
            </a:r>
            <a:r>
              <a:rPr lang="de-DE" sz="1600" b="1" dirty="0">
                <a:solidFill>
                  <a:schemeClr val="tx1"/>
                </a:solidFill>
                <a:ea typeface="Calibri Light" panose="020F0302020204030204" pitchFamily="34" charset="0"/>
                <a:cs typeface="Calibri Light" panose="020F0302020204030204" pitchFamily="34" charset="0"/>
              </a:rPr>
              <a:t>:</a:t>
            </a:r>
          </a:p>
          <a:p>
            <a:pPr>
              <a:spcAft>
                <a:spcPts val="800"/>
              </a:spcAft>
            </a:pPr>
            <a:r>
              <a:rPr lang="de-DE" sz="1600" dirty="0">
                <a:solidFill>
                  <a:schemeClr val="tx1"/>
                </a:solidFill>
                <a:ea typeface="Calibri Light" panose="020F0302020204030204" pitchFamily="34" charset="0"/>
                <a:cs typeface="Calibri Light" panose="020F0302020204030204" pitchFamily="34" charset="0"/>
              </a:rPr>
              <a:t>Aufgrund des starken Drucks auf Station brechen Sie zusammen und bekommen einen Kreislaufzusammenbruch. Sie machen sich große Sorgen um ihre Familie, da auch ihre Mutter positiv auf SARS-CoV-2 getestet wurde. Sie wissen nicht, wie sie das alles schaffen sollen.</a:t>
            </a:r>
          </a:p>
          <a:p>
            <a:pPr algn="ctr"/>
            <a:endParaRPr lang="de-DE" sz="1400" b="1" dirty="0">
              <a:solidFill>
                <a:srgbClr val="2D4196"/>
              </a:solidFill>
              <a:latin typeface="Aptos" panose="020B0004020202020204" pitchFamily="34" charset="0"/>
            </a:endParaRPr>
          </a:p>
        </p:txBody>
      </p:sp>
    </p:spTree>
    <p:extLst>
      <p:ext uri="{BB962C8B-B14F-4D97-AF65-F5344CB8AC3E}">
        <p14:creationId xmlns:p14="http://schemas.microsoft.com/office/powerpoint/2010/main" val="167736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64093-C9BA-DCC6-7D4F-6E8C7167C3F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A73E4CA-35BE-3AE3-C6C5-3FD3F3B3998A}"/>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1DB8F23C-607A-C44D-982E-5A9DECFBE769}"/>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5172E784-8E12-02E3-4759-FD97539060BE}"/>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0474A249-E4EE-870E-C427-536A497A29A6}"/>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4284AF81-C095-8794-AEB5-D0E1F844235F}"/>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21D1EDAB-7BC3-BAA6-E146-245267F04634}"/>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7049BBD1-5A6F-7739-8C86-9B08E00FC169}"/>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1C7F5A3C-8661-7E53-80C4-F5ADDD8C3CB3}"/>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10" name="TextBox 10">
              <a:extLst>
                <a:ext uri="{FF2B5EF4-FFF2-40B4-BE49-F238E27FC236}">
                  <a16:creationId xmlns:a16="http://schemas.microsoft.com/office/drawing/2014/main" id="{7F1F6612-1D70-32DF-FAAE-84ED79B4A5AC}"/>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0E8398B4-B054-32A7-182D-66AF40333A45}"/>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4281BCD4-63FC-DB30-483B-9955F4F70E02}"/>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8185EF7A-8586-72CA-AC58-C8FD474A881E}"/>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ADF3E60B-5655-3741-3B5F-1C8194F3E67F}"/>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PAN-EK-FÜR-LERNENDE-05</a:t>
            </a:r>
          </a:p>
        </p:txBody>
      </p:sp>
      <p:sp>
        <p:nvSpPr>
          <p:cNvPr id="15" name="Textfeld 14">
            <a:extLst>
              <a:ext uri="{FF2B5EF4-FFF2-40B4-BE49-F238E27FC236}">
                <a16:creationId xmlns:a16="http://schemas.microsoft.com/office/drawing/2014/main" id="{8022C8C9-32C7-5A75-A3A2-C87CD8008EC4}"/>
              </a:ext>
            </a:extLst>
          </p:cNvPr>
          <p:cNvSpPr txBox="1"/>
          <p:nvPr/>
        </p:nvSpPr>
        <p:spPr>
          <a:xfrm>
            <a:off x="447875" y="441122"/>
            <a:ext cx="6356027"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5</a:t>
            </a:r>
            <a:endParaRPr lang="de-DE" sz="1200" dirty="0">
              <a:ea typeface="Calibri Light" panose="020F0302020204030204" pitchFamily="34" charset="0"/>
              <a:cs typeface="Calibri Light" panose="020F0302020204030204" pitchFamily="34" charset="0"/>
            </a:endParaRPr>
          </a:p>
        </p:txBody>
      </p:sp>
      <p:sp>
        <p:nvSpPr>
          <p:cNvPr id="16" name="Textfeld 15">
            <a:extLst>
              <a:ext uri="{FF2B5EF4-FFF2-40B4-BE49-F238E27FC236}">
                <a16:creationId xmlns:a16="http://schemas.microsoft.com/office/drawing/2014/main" id="{60110F12-80C4-C49D-55D1-6FD74D2443F2}"/>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PAN-EK-FÜR-LERNENDE-05-HA-1</a:t>
            </a:r>
          </a:p>
        </p:txBody>
      </p:sp>
      <p:sp>
        <p:nvSpPr>
          <p:cNvPr id="17" name="Textfeld 16">
            <a:extLst>
              <a:ext uri="{FF2B5EF4-FFF2-40B4-BE49-F238E27FC236}">
                <a16:creationId xmlns:a16="http://schemas.microsoft.com/office/drawing/2014/main" id="{8C0B5FBA-F283-85BE-CFDA-577BE10DCF4C}"/>
              </a:ext>
            </a:extLst>
          </p:cNvPr>
          <p:cNvSpPr txBox="1"/>
          <p:nvPr/>
        </p:nvSpPr>
        <p:spPr>
          <a:xfrm>
            <a:off x="447875" y="5663293"/>
            <a:ext cx="64658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5</a:t>
            </a:r>
            <a:endParaRPr lang="de-DE" sz="1200" dirty="0">
              <a:ea typeface="Calibri Light" panose="020F0302020204030204" pitchFamily="34" charset="0"/>
              <a:cs typeface="Calibri Light" panose="020F0302020204030204" pitchFamily="34" charset="0"/>
            </a:endParaRPr>
          </a:p>
        </p:txBody>
      </p:sp>
      <p:sp>
        <p:nvSpPr>
          <p:cNvPr id="18" name="Textfeld 17">
            <a:extLst>
              <a:ext uri="{FF2B5EF4-FFF2-40B4-BE49-F238E27FC236}">
                <a16:creationId xmlns:a16="http://schemas.microsoft.com/office/drawing/2014/main" id="{BDDF4956-1545-6394-8217-7B1E1F7CA34E}"/>
              </a:ext>
            </a:extLst>
          </p:cNvPr>
          <p:cNvSpPr txBox="1"/>
          <p:nvPr/>
        </p:nvSpPr>
        <p:spPr>
          <a:xfrm>
            <a:off x="449835" y="1231900"/>
            <a:ext cx="6356027" cy="584775"/>
          </a:xfrm>
          <a:prstGeom prst="rect">
            <a:avLst/>
          </a:prstGeom>
          <a:noFill/>
        </p:spPr>
        <p:txBody>
          <a:bodyPr wrap="square" lIns="91440" tIns="45720" rIns="91440" bIns="45720" rtlCol="0" anchor="t">
            <a:spAutoFit/>
          </a:bodyPr>
          <a:lstStyle/>
          <a:p>
            <a:r>
              <a:rPr lang="de-DE" sz="1600" b="1">
                <a:ea typeface="Calibri Light"/>
                <a:cs typeface="Calibri Light"/>
              </a:rPr>
              <a:t>Zwei zu pflegende Personen auf Ihrer Station verschlechtern sich im Zustand drastisch – </a:t>
            </a:r>
            <a:r>
              <a:rPr lang="de-DE" sz="1600" b="1" dirty="0">
                <a:ea typeface="Calibri Light"/>
                <a:cs typeface="Calibri Light"/>
              </a:rPr>
              <a:t>Nur ein Bett auf Intensivstation verfügbar</a:t>
            </a:r>
          </a:p>
        </p:txBody>
      </p:sp>
      <p:sp>
        <p:nvSpPr>
          <p:cNvPr id="19" name="Textfeld 18">
            <a:extLst>
              <a:ext uri="{FF2B5EF4-FFF2-40B4-BE49-F238E27FC236}">
                <a16:creationId xmlns:a16="http://schemas.microsoft.com/office/drawing/2014/main" id="{5AF08AEC-2CA8-9B23-EEB5-F50A419F503F}"/>
              </a:ext>
            </a:extLst>
          </p:cNvPr>
          <p:cNvSpPr txBox="1"/>
          <p:nvPr/>
        </p:nvSpPr>
        <p:spPr>
          <a:xfrm>
            <a:off x="449624" y="1804839"/>
            <a:ext cx="6629400" cy="1323439"/>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600" dirty="0">
                <a:latin typeface="+mn-lt"/>
              </a:rPr>
              <a:t>Szenario</a:t>
            </a:r>
          </a:p>
          <a:p>
            <a:r>
              <a:rPr lang="de-DE" sz="1600" b="0" dirty="0">
                <a:latin typeface="+mn-lt"/>
              </a:rPr>
              <a:t>Oksana </a:t>
            </a:r>
            <a:r>
              <a:rPr lang="de-DE" sz="1600" b="0" dirty="0" err="1">
                <a:latin typeface="+mn-lt"/>
              </a:rPr>
              <a:t>Detiatrov</a:t>
            </a:r>
            <a:r>
              <a:rPr lang="de-DE" sz="1600" b="0" dirty="0">
                <a:latin typeface="+mn-lt"/>
              </a:rPr>
              <a:t> und Jonas Richter verschlechtern sich in ihrem Zustand rapide. Die Vitalwerte verschlechtern sich, und die Situation der Patientin wird kritisch. Jetzt müssen die Prioritäten im Behandlungsprozess überprüft werden.</a:t>
            </a:r>
          </a:p>
        </p:txBody>
      </p:sp>
      <p:sp>
        <p:nvSpPr>
          <p:cNvPr id="20" name="Textfeld 19">
            <a:extLst>
              <a:ext uri="{FF2B5EF4-FFF2-40B4-BE49-F238E27FC236}">
                <a16:creationId xmlns:a16="http://schemas.microsoft.com/office/drawing/2014/main" id="{8A4588AF-04DA-F3F9-4CEF-B0DF47415664}"/>
              </a:ext>
            </a:extLst>
          </p:cNvPr>
          <p:cNvSpPr txBox="1"/>
          <p:nvPr/>
        </p:nvSpPr>
        <p:spPr>
          <a:xfrm>
            <a:off x="447874" y="3213269"/>
            <a:ext cx="6356027" cy="1077218"/>
          </a:xfrm>
          <a:prstGeom prst="rect">
            <a:avLst/>
          </a:prstGeom>
          <a:noFill/>
        </p:spPr>
        <p:txBody>
          <a:bodyPr wrap="square" lIns="91440" tIns="45720" rIns="91440" bIns="45720" rtlCol="0" anchor="t">
            <a:spAutoFit/>
          </a:bodyPr>
          <a:lstStyle>
            <a:defPPr>
              <a:defRPr lang="en-US"/>
            </a:defPPr>
            <a:lvl1pPr>
              <a:defRPr sz="1400" b="1">
                <a:latin typeface="Calibri Light" panose="020F0302020204030204" pitchFamily="34" charset="0"/>
                <a:ea typeface="Calibri Light" panose="020F0302020204030204" pitchFamily="34" charset="0"/>
                <a:cs typeface="Calibri Light" panose="020F0302020204030204" pitchFamily="34" charset="0"/>
              </a:defRPr>
            </a:lvl1pPr>
          </a:lstStyle>
          <a:p>
            <a:r>
              <a:rPr lang="de-DE" sz="1600" dirty="0">
                <a:latin typeface="+mn-lt"/>
              </a:rPr>
              <a:t>Aufgabe</a:t>
            </a:r>
          </a:p>
          <a:p>
            <a:r>
              <a:rPr lang="de-DE" sz="1600" b="0" dirty="0">
                <a:latin typeface="+mn-lt"/>
                <a:ea typeface="Calibri Light"/>
                <a:cs typeface="Calibri Light"/>
              </a:rPr>
              <a:t>Entscheiden Sie, anhand der verfügbaren Informationen für welche </a:t>
            </a:r>
            <a:r>
              <a:rPr lang="de-DE" sz="1600" b="0">
                <a:latin typeface="+mn-lt"/>
                <a:ea typeface="Calibri Light"/>
                <a:cs typeface="Calibri Light"/>
              </a:rPr>
              <a:t>pflegebedürftige Person Sie das Bett auf Intensivstation belegen.</a:t>
            </a:r>
          </a:p>
          <a:p>
            <a:endParaRPr lang="de-DE" sz="1600" dirty="0">
              <a:latin typeface="+mn-lt"/>
            </a:endParaRPr>
          </a:p>
        </p:txBody>
      </p:sp>
      <p:pic>
        <p:nvPicPr>
          <p:cNvPr id="29" name="Grafik 28" descr="Ein Bild, das Rechteck, Screenshot, Rahmen, Design enthält.&#10;&#10;KI-generierte Inhalte können fehlerhaft sein.">
            <a:extLst>
              <a:ext uri="{FF2B5EF4-FFF2-40B4-BE49-F238E27FC236}">
                <a16:creationId xmlns:a16="http://schemas.microsoft.com/office/drawing/2014/main" id="{CB6431B9-0158-406D-2114-7DC85F23981F}"/>
              </a:ext>
            </a:extLst>
          </p:cNvPr>
          <p:cNvPicPr>
            <a:picLocks noChangeAspect="1"/>
          </p:cNvPicPr>
          <p:nvPr/>
        </p:nvPicPr>
        <p:blipFill>
          <a:blip r:embed="rId2" cstate="print">
            <a:extLst>
              <a:ext uri="{28A0092B-C50C-407E-A947-70E740481C1C}">
                <a14:useLocalDpi xmlns:a14="http://schemas.microsoft.com/office/drawing/2010/main" val="0"/>
              </a:ext>
            </a:extLst>
          </a:blip>
          <a:srcRect t="1515" b="2199"/>
          <a:stretch>
            <a:fillRect/>
          </a:stretch>
        </p:blipFill>
        <p:spPr>
          <a:xfrm>
            <a:off x="2213620" y="6196269"/>
            <a:ext cx="3129260" cy="4219806"/>
          </a:xfrm>
          <a:prstGeom prst="rect">
            <a:avLst/>
          </a:prstGeom>
        </p:spPr>
      </p:pic>
      <p:sp>
        <p:nvSpPr>
          <p:cNvPr id="31" name="Textfeld 30">
            <a:extLst>
              <a:ext uri="{FF2B5EF4-FFF2-40B4-BE49-F238E27FC236}">
                <a16:creationId xmlns:a16="http://schemas.microsoft.com/office/drawing/2014/main" id="{FCE5753A-214C-6712-D1BA-D97206344CC8}"/>
              </a:ext>
            </a:extLst>
          </p:cNvPr>
          <p:cNvSpPr txBox="1"/>
          <p:nvPr/>
        </p:nvSpPr>
        <p:spPr>
          <a:xfrm>
            <a:off x="2500309" y="6855183"/>
            <a:ext cx="2555882" cy="2862322"/>
          </a:xfrm>
          <a:prstGeom prst="rect">
            <a:avLst/>
          </a:prstGeom>
          <a:noFill/>
        </p:spPr>
        <p:txBody>
          <a:bodyPr wrap="square" rtlCol="0">
            <a:spAutoFit/>
          </a:bodyPr>
          <a:lstStyle/>
          <a:p>
            <a:pPr>
              <a:spcAft>
                <a:spcPts val="200"/>
              </a:spcAft>
            </a:pPr>
            <a:r>
              <a:rPr lang="de-DE" sz="1100" b="1" dirty="0">
                <a:latin typeface="Aptos" panose="020B0004020202020204" pitchFamily="34" charset="0"/>
              </a:rPr>
              <a:t>Patientenakte</a:t>
            </a:r>
            <a:br>
              <a:rPr lang="de-DE" sz="1100" b="1" dirty="0">
                <a:latin typeface="Aptos" panose="020B0004020202020204" pitchFamily="34" charset="0"/>
              </a:rPr>
            </a:br>
            <a:r>
              <a:rPr lang="de-DE" sz="1100" b="1" dirty="0">
                <a:latin typeface="Aptos" panose="020B0004020202020204" pitchFamily="34" charset="0"/>
              </a:rPr>
              <a:t>Name: </a:t>
            </a:r>
            <a:r>
              <a:rPr lang="de-DE" sz="1100" dirty="0">
                <a:latin typeface="Aptos" panose="020B0004020202020204" pitchFamily="34" charset="0"/>
              </a:rPr>
              <a:t>Oksana </a:t>
            </a:r>
            <a:r>
              <a:rPr lang="de-DE" sz="1100" dirty="0" err="1">
                <a:latin typeface="Aptos" panose="020B0004020202020204" pitchFamily="34" charset="0"/>
              </a:rPr>
              <a:t>Detiatrov</a:t>
            </a:r>
            <a:r>
              <a:rPr lang="de-DE" sz="1100" dirty="0">
                <a:latin typeface="Aptos" panose="020B0004020202020204" pitchFamily="34" charset="0"/>
              </a:rPr>
              <a:t>, 75 Jahre, 2 Kinder</a:t>
            </a:r>
          </a:p>
          <a:p>
            <a:pPr>
              <a:spcAft>
                <a:spcPts val="200"/>
              </a:spcAft>
            </a:pPr>
            <a:r>
              <a:rPr lang="de-DE" sz="1100" dirty="0">
                <a:latin typeface="Aptos" panose="020B0004020202020204" pitchFamily="34" charset="0"/>
              </a:rPr>
              <a:t>Keine Patientenverfügung</a:t>
            </a:r>
          </a:p>
          <a:p>
            <a:pPr>
              <a:spcAft>
                <a:spcPts val="200"/>
              </a:spcAft>
            </a:pPr>
            <a:r>
              <a:rPr lang="de-DE" sz="1100" b="1" dirty="0">
                <a:latin typeface="Aptos" panose="020B0004020202020204" pitchFamily="34" charset="0"/>
              </a:rPr>
              <a:t>Hauptdiagnose:</a:t>
            </a:r>
            <a:r>
              <a:rPr lang="de-DE" sz="1100" dirty="0">
                <a:latin typeface="Aptos" panose="020B0004020202020204" pitchFamily="34" charset="0"/>
              </a:rPr>
              <a:t> Infektion mit SARS-CoV-2 Virus</a:t>
            </a:r>
          </a:p>
          <a:p>
            <a:pPr>
              <a:spcAft>
                <a:spcPts val="200"/>
              </a:spcAft>
            </a:pPr>
            <a:r>
              <a:rPr lang="de-DE" sz="1100" b="1" dirty="0">
                <a:latin typeface="Aptos" panose="020B0004020202020204" pitchFamily="34" charset="0"/>
              </a:rPr>
              <a:t>Allgemeinzustand:</a:t>
            </a:r>
          </a:p>
          <a:p>
            <a:pPr>
              <a:spcAft>
                <a:spcPts val="200"/>
              </a:spcAft>
            </a:pPr>
            <a:r>
              <a:rPr lang="de-DE" sz="1100" dirty="0">
                <a:latin typeface="Aptos" panose="020B0004020202020204" pitchFamily="34" charset="0"/>
              </a:rPr>
              <a:t>Sauerstoffsättigung 87% mit 3 Liter Sauerstoff, starker Reizhusten, Atemnot in Ruhe</a:t>
            </a:r>
          </a:p>
          <a:p>
            <a:pPr>
              <a:spcAft>
                <a:spcPts val="200"/>
              </a:spcAft>
            </a:pPr>
            <a:r>
              <a:rPr lang="de-DE" sz="1100" dirty="0">
                <a:latin typeface="Aptos" panose="020B0004020202020204" pitchFamily="34" charset="0"/>
              </a:rPr>
              <a:t>Keine Allergien</a:t>
            </a:r>
          </a:p>
          <a:p>
            <a:pPr>
              <a:spcAft>
                <a:spcPts val="200"/>
              </a:spcAft>
            </a:pPr>
            <a:r>
              <a:rPr lang="de-DE" sz="1100" b="1" dirty="0">
                <a:latin typeface="Aptos" panose="020B0004020202020204" pitchFamily="34" charset="0"/>
              </a:rPr>
              <a:t>Medikamente: </a:t>
            </a:r>
          </a:p>
          <a:p>
            <a:pPr>
              <a:spcAft>
                <a:spcPts val="200"/>
              </a:spcAft>
            </a:pPr>
            <a:r>
              <a:rPr lang="de-DE" sz="1100" dirty="0">
                <a:latin typeface="Aptos" panose="020B0004020202020204" pitchFamily="34" charset="0"/>
              </a:rPr>
              <a:t>Dexamethason 60 mg 1-0-1</a:t>
            </a:r>
          </a:p>
          <a:p>
            <a:pPr>
              <a:spcAft>
                <a:spcPts val="200"/>
              </a:spcAft>
            </a:pPr>
            <a:r>
              <a:rPr lang="de-DE" sz="1100" dirty="0">
                <a:latin typeface="Aptos" panose="020B0004020202020204" pitchFamily="34" charset="0"/>
              </a:rPr>
              <a:t>Salbutamol Inhalation 1-1-1-1</a:t>
            </a:r>
          </a:p>
          <a:p>
            <a:pPr>
              <a:spcAft>
                <a:spcPts val="200"/>
              </a:spcAft>
            </a:pPr>
            <a:r>
              <a:rPr lang="de-DE" sz="1100" dirty="0">
                <a:latin typeface="Aptos" panose="020B0004020202020204" pitchFamily="34" charset="0"/>
              </a:rPr>
              <a:t>Codein Tropfen</a:t>
            </a:r>
          </a:p>
        </p:txBody>
      </p:sp>
    </p:spTree>
    <p:extLst>
      <p:ext uri="{BB962C8B-B14F-4D97-AF65-F5344CB8AC3E}">
        <p14:creationId xmlns:p14="http://schemas.microsoft.com/office/powerpoint/2010/main" val="23669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6B883-8A54-43BE-E53F-E65F469BE6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B1BC71-956E-E37A-C386-FDB61C135A4B}"/>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79AFBCA7-149D-453A-6291-FCD52AB89AC3}"/>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E6302930-0F79-E076-6239-214E7E926E83}"/>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65BAEA92-DFAA-F7F1-ADDC-0CD969DD39AD}"/>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CB34BFA5-4453-7FFA-85C7-B72686EC6A53}"/>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B65749F5-D8DC-AD09-0BCE-CC45B54C7F28}"/>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05D760FE-3784-87AB-159A-C45B4534F700}"/>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PAN-EK-FÜR-LERNENDE-06</a:t>
            </a:r>
          </a:p>
        </p:txBody>
      </p:sp>
      <p:sp>
        <p:nvSpPr>
          <p:cNvPr id="15" name="Textfeld 14">
            <a:extLst>
              <a:ext uri="{FF2B5EF4-FFF2-40B4-BE49-F238E27FC236}">
                <a16:creationId xmlns:a16="http://schemas.microsoft.com/office/drawing/2014/main" id="{8A036001-FEC4-1EB8-22E4-F453AF15C8E9}"/>
              </a:ext>
            </a:extLst>
          </p:cNvPr>
          <p:cNvSpPr txBox="1"/>
          <p:nvPr/>
        </p:nvSpPr>
        <p:spPr>
          <a:xfrm>
            <a:off x="447875" y="441122"/>
            <a:ext cx="6356027"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6</a:t>
            </a:r>
            <a:endParaRPr lang="de-DE" sz="1200" dirty="0">
              <a:ea typeface="Calibri Light" panose="020F0302020204030204" pitchFamily="34" charset="0"/>
              <a:cs typeface="Calibri Light" panose="020F0302020204030204" pitchFamily="34" charset="0"/>
            </a:endParaRPr>
          </a:p>
        </p:txBody>
      </p:sp>
      <p:sp>
        <p:nvSpPr>
          <p:cNvPr id="18" name="Textfeld 17">
            <a:extLst>
              <a:ext uri="{FF2B5EF4-FFF2-40B4-BE49-F238E27FC236}">
                <a16:creationId xmlns:a16="http://schemas.microsoft.com/office/drawing/2014/main" id="{27FEB89B-E67B-4FF2-599A-04C7EBD9D140}"/>
              </a:ext>
            </a:extLst>
          </p:cNvPr>
          <p:cNvSpPr txBox="1"/>
          <p:nvPr/>
        </p:nvSpPr>
        <p:spPr>
          <a:xfrm>
            <a:off x="449835" y="1231900"/>
            <a:ext cx="6356027" cy="584775"/>
          </a:xfrm>
          <a:prstGeom prst="rect">
            <a:avLst/>
          </a:prstGeom>
          <a:noFill/>
        </p:spPr>
        <p:txBody>
          <a:bodyPr wrap="square" rtlCol="0">
            <a:spAutoFit/>
          </a:bodyPr>
          <a:lstStyle/>
          <a:p>
            <a:r>
              <a:rPr lang="de-DE" sz="1600" b="1" dirty="0">
                <a:ea typeface="Calibri Light" panose="020F0302020204030204" pitchFamily="34" charset="0"/>
                <a:cs typeface="Calibri Light" panose="020F0302020204030204" pitchFamily="34" charset="0"/>
              </a:rPr>
              <a:t>Medien berichten über Missstände im Krankenhaus – Umgang mit öffentlichem Druck</a:t>
            </a:r>
          </a:p>
        </p:txBody>
      </p:sp>
      <p:sp>
        <p:nvSpPr>
          <p:cNvPr id="19" name="Textfeld 18">
            <a:extLst>
              <a:ext uri="{FF2B5EF4-FFF2-40B4-BE49-F238E27FC236}">
                <a16:creationId xmlns:a16="http://schemas.microsoft.com/office/drawing/2014/main" id="{79D50140-07D2-8444-27CD-080DDAC72555}"/>
              </a:ext>
            </a:extLst>
          </p:cNvPr>
          <p:cNvSpPr txBox="1"/>
          <p:nvPr/>
        </p:nvSpPr>
        <p:spPr>
          <a:xfrm>
            <a:off x="449624" y="1804839"/>
            <a:ext cx="6629400" cy="1323439"/>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600" dirty="0">
                <a:latin typeface="+mn-lt"/>
              </a:rPr>
              <a:t>Szenario</a:t>
            </a:r>
          </a:p>
          <a:p>
            <a:r>
              <a:rPr lang="de-DE" sz="1600" b="0" dirty="0">
                <a:latin typeface="+mn-lt"/>
              </a:rPr>
              <a:t>Ein örtliches Nachrichtenmedium hat kürzlich über Missstände im Krankenhaus berichtet. Die Berichterstattung ist negativ und bereits zu öffentlichen Diskussionen und Beschwerden geführt. Das Team muss nun mit dem öffentlichen Druck und Auswirkungen umgehen.</a:t>
            </a:r>
          </a:p>
        </p:txBody>
      </p:sp>
      <p:sp>
        <p:nvSpPr>
          <p:cNvPr id="20" name="Textfeld 19">
            <a:extLst>
              <a:ext uri="{FF2B5EF4-FFF2-40B4-BE49-F238E27FC236}">
                <a16:creationId xmlns:a16="http://schemas.microsoft.com/office/drawing/2014/main" id="{F6017BA2-1818-3305-4B01-DDF5EC9E33B4}"/>
              </a:ext>
            </a:extLst>
          </p:cNvPr>
          <p:cNvSpPr txBox="1"/>
          <p:nvPr/>
        </p:nvSpPr>
        <p:spPr>
          <a:xfrm>
            <a:off x="447874" y="3213269"/>
            <a:ext cx="6356027" cy="830997"/>
          </a:xfrm>
          <a:prstGeom prst="rect">
            <a:avLst/>
          </a:prstGeom>
          <a:noFill/>
        </p:spPr>
        <p:txBody>
          <a:bodyPr wrap="square" rtlCol="0">
            <a:spAutoFit/>
          </a:bodyPr>
          <a:lstStyle>
            <a:defPPr>
              <a:defRPr lang="en-US"/>
            </a:defPPr>
            <a:lvl1pPr>
              <a:defRPr sz="1400" b="1">
                <a:latin typeface="Calibri Light" panose="020F0302020204030204" pitchFamily="34" charset="0"/>
                <a:ea typeface="Calibri Light" panose="020F0302020204030204" pitchFamily="34" charset="0"/>
                <a:cs typeface="Calibri Light" panose="020F0302020204030204" pitchFamily="34" charset="0"/>
              </a:defRPr>
            </a:lvl1pPr>
          </a:lstStyle>
          <a:p>
            <a:r>
              <a:rPr lang="de-DE" sz="1600" dirty="0">
                <a:latin typeface="+mn-lt"/>
              </a:rPr>
              <a:t>Aufgabe</a:t>
            </a:r>
          </a:p>
          <a:p>
            <a:r>
              <a:rPr lang="de-DE" sz="1600" b="0" dirty="0">
                <a:latin typeface="+mn-lt"/>
              </a:rPr>
              <a:t>Handeln Sie situationsgerecht.</a:t>
            </a:r>
          </a:p>
          <a:p>
            <a:endParaRPr lang="de-DE" sz="1600" dirty="0">
              <a:latin typeface="+mn-lt"/>
            </a:endParaRPr>
          </a:p>
        </p:txBody>
      </p:sp>
      <p:grpSp>
        <p:nvGrpSpPr>
          <p:cNvPr id="23" name="Group 8">
            <a:extLst>
              <a:ext uri="{FF2B5EF4-FFF2-40B4-BE49-F238E27FC236}">
                <a16:creationId xmlns:a16="http://schemas.microsoft.com/office/drawing/2014/main" id="{0924C1E8-2EA8-C08E-4FC6-182BEAA900B8}"/>
              </a:ext>
            </a:extLst>
          </p:cNvPr>
          <p:cNvGrpSpPr/>
          <p:nvPr/>
        </p:nvGrpSpPr>
        <p:grpSpPr>
          <a:xfrm>
            <a:off x="168426" y="5447491"/>
            <a:ext cx="7223149" cy="708607"/>
            <a:chOff x="0" y="0"/>
            <a:chExt cx="2588613" cy="253949"/>
          </a:xfrm>
        </p:grpSpPr>
        <p:sp>
          <p:nvSpPr>
            <p:cNvPr id="24" name="Freeform 9">
              <a:extLst>
                <a:ext uri="{FF2B5EF4-FFF2-40B4-BE49-F238E27FC236}">
                  <a16:creationId xmlns:a16="http://schemas.microsoft.com/office/drawing/2014/main" id="{E0DE1022-2688-8503-87F8-A0A361D25617}"/>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25" name="TextBox 10">
              <a:extLst>
                <a:ext uri="{FF2B5EF4-FFF2-40B4-BE49-F238E27FC236}">
                  <a16:creationId xmlns:a16="http://schemas.microsoft.com/office/drawing/2014/main" id="{01117B16-5767-88C5-B73A-3514CC561AE9}"/>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26" name="Group 11">
            <a:extLst>
              <a:ext uri="{FF2B5EF4-FFF2-40B4-BE49-F238E27FC236}">
                <a16:creationId xmlns:a16="http://schemas.microsoft.com/office/drawing/2014/main" id="{5D83C60F-34AB-67C8-01F3-D9B0C4BCEEC9}"/>
              </a:ext>
            </a:extLst>
          </p:cNvPr>
          <p:cNvGrpSpPr/>
          <p:nvPr/>
        </p:nvGrpSpPr>
        <p:grpSpPr>
          <a:xfrm>
            <a:off x="168426" y="5447491"/>
            <a:ext cx="7223149" cy="5008755"/>
            <a:chOff x="0" y="0"/>
            <a:chExt cx="2588613" cy="1795025"/>
          </a:xfrm>
        </p:grpSpPr>
        <p:sp>
          <p:nvSpPr>
            <p:cNvPr id="27" name="Freeform 12">
              <a:extLst>
                <a:ext uri="{FF2B5EF4-FFF2-40B4-BE49-F238E27FC236}">
                  <a16:creationId xmlns:a16="http://schemas.microsoft.com/office/drawing/2014/main" id="{6806F660-9EFE-0D6C-46D2-C97EBA06F226}"/>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28" name="TextBox 13">
              <a:extLst>
                <a:ext uri="{FF2B5EF4-FFF2-40B4-BE49-F238E27FC236}">
                  <a16:creationId xmlns:a16="http://schemas.microsoft.com/office/drawing/2014/main" id="{E8BFE199-F51C-A0E3-08D8-933152CB5B9C}"/>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29" name="Textfeld 28">
            <a:extLst>
              <a:ext uri="{FF2B5EF4-FFF2-40B4-BE49-F238E27FC236}">
                <a16:creationId xmlns:a16="http://schemas.microsoft.com/office/drawing/2014/main" id="{81F5C0BD-B2C0-544F-3703-99D7BB13AE09}"/>
              </a:ext>
            </a:extLst>
          </p:cNvPr>
          <p:cNvSpPr txBox="1"/>
          <p:nvPr/>
        </p:nvSpPr>
        <p:spPr>
          <a:xfrm>
            <a:off x="4235450" y="5663294"/>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PAN-EK-FÜR-LERNENDE-05-HA-2</a:t>
            </a:r>
          </a:p>
        </p:txBody>
      </p:sp>
      <p:sp>
        <p:nvSpPr>
          <p:cNvPr id="30" name="Textfeld 29">
            <a:extLst>
              <a:ext uri="{FF2B5EF4-FFF2-40B4-BE49-F238E27FC236}">
                <a16:creationId xmlns:a16="http://schemas.microsoft.com/office/drawing/2014/main" id="{FCE23C63-05EE-C7A3-9EBD-4C2C57DEF24F}"/>
              </a:ext>
            </a:extLst>
          </p:cNvPr>
          <p:cNvSpPr txBox="1"/>
          <p:nvPr/>
        </p:nvSpPr>
        <p:spPr>
          <a:xfrm>
            <a:off x="447875" y="5663293"/>
            <a:ext cx="6465875"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5</a:t>
            </a:r>
            <a:endParaRPr lang="de-DE" sz="1200" dirty="0">
              <a:ea typeface="Calibri Light" panose="020F0302020204030204" pitchFamily="34" charset="0"/>
              <a:cs typeface="Calibri Light" panose="020F0302020204030204" pitchFamily="34" charset="0"/>
            </a:endParaRPr>
          </a:p>
        </p:txBody>
      </p:sp>
      <p:pic>
        <p:nvPicPr>
          <p:cNvPr id="32" name="Grafik 31" descr="Ein Bild, das Rechteck, Screenshot, Rahmen, Design enthält.&#10;&#10;KI-generierte Inhalte können fehlerhaft sein.">
            <a:extLst>
              <a:ext uri="{FF2B5EF4-FFF2-40B4-BE49-F238E27FC236}">
                <a16:creationId xmlns:a16="http://schemas.microsoft.com/office/drawing/2014/main" id="{B75A7C8F-C83B-60B4-C21A-12C28A24CF13}"/>
              </a:ext>
            </a:extLst>
          </p:cNvPr>
          <p:cNvPicPr>
            <a:picLocks noChangeAspect="1"/>
          </p:cNvPicPr>
          <p:nvPr/>
        </p:nvPicPr>
        <p:blipFill>
          <a:blip r:embed="rId2" cstate="print">
            <a:extLst>
              <a:ext uri="{28A0092B-C50C-407E-A947-70E740481C1C}">
                <a14:useLocalDpi xmlns:a14="http://schemas.microsoft.com/office/drawing/2010/main" val="0"/>
              </a:ext>
            </a:extLst>
          </a:blip>
          <a:srcRect t="1515" b="2199"/>
          <a:stretch>
            <a:fillRect/>
          </a:stretch>
        </p:blipFill>
        <p:spPr>
          <a:xfrm>
            <a:off x="2213620" y="6172627"/>
            <a:ext cx="3129260" cy="4219806"/>
          </a:xfrm>
          <a:prstGeom prst="rect">
            <a:avLst/>
          </a:prstGeom>
        </p:spPr>
      </p:pic>
      <p:sp>
        <p:nvSpPr>
          <p:cNvPr id="34" name="Textfeld 33">
            <a:extLst>
              <a:ext uri="{FF2B5EF4-FFF2-40B4-BE49-F238E27FC236}">
                <a16:creationId xmlns:a16="http://schemas.microsoft.com/office/drawing/2014/main" id="{7BD37D7B-DDE6-372F-0B55-B1F1F03B7F93}"/>
              </a:ext>
            </a:extLst>
          </p:cNvPr>
          <p:cNvSpPr txBox="1"/>
          <p:nvPr/>
        </p:nvSpPr>
        <p:spPr>
          <a:xfrm>
            <a:off x="2494343" y="6814933"/>
            <a:ext cx="2567814" cy="3370153"/>
          </a:xfrm>
          <a:prstGeom prst="rect">
            <a:avLst/>
          </a:prstGeom>
          <a:noFill/>
        </p:spPr>
        <p:txBody>
          <a:bodyPr wrap="square" rtlCol="0">
            <a:spAutoFit/>
          </a:bodyPr>
          <a:lstStyle/>
          <a:p>
            <a:pPr>
              <a:spcAft>
                <a:spcPts val="200"/>
              </a:spcAft>
            </a:pPr>
            <a:r>
              <a:rPr lang="de-DE" sz="1100" b="1" dirty="0">
                <a:latin typeface="Aptos" panose="020B0004020202020204" pitchFamily="34" charset="0"/>
              </a:rPr>
              <a:t>Patientenakte</a:t>
            </a:r>
            <a:br>
              <a:rPr lang="de-DE" sz="1100" b="1" dirty="0">
                <a:latin typeface="Aptos" panose="020B0004020202020204" pitchFamily="34" charset="0"/>
              </a:rPr>
            </a:br>
            <a:r>
              <a:rPr lang="de-DE" sz="1100" b="1" dirty="0">
                <a:latin typeface="Aptos" panose="020B0004020202020204" pitchFamily="34" charset="0"/>
              </a:rPr>
              <a:t>Name: </a:t>
            </a:r>
            <a:r>
              <a:rPr lang="de-DE" sz="1100" dirty="0">
                <a:latin typeface="Aptos" panose="020B0004020202020204" pitchFamily="34" charset="0"/>
              </a:rPr>
              <a:t>Jonas Richter, 34 Jahre</a:t>
            </a:r>
          </a:p>
          <a:p>
            <a:pPr>
              <a:spcAft>
                <a:spcPts val="200"/>
              </a:spcAft>
            </a:pPr>
            <a:r>
              <a:rPr lang="de-DE" sz="1100" b="1" dirty="0">
                <a:latin typeface="Aptos" panose="020B0004020202020204" pitchFamily="34" charset="0"/>
              </a:rPr>
              <a:t>Hauptdiagnose:</a:t>
            </a:r>
            <a:r>
              <a:rPr lang="de-DE" sz="1100" dirty="0">
                <a:latin typeface="Aptos" panose="020B0004020202020204" pitchFamily="34" charset="0"/>
              </a:rPr>
              <a:t> akute lymphatische Leukämie und Infektion mit SARS-CoV-2 Virus</a:t>
            </a:r>
          </a:p>
          <a:p>
            <a:pPr>
              <a:spcAft>
                <a:spcPts val="200"/>
              </a:spcAft>
            </a:pPr>
            <a:r>
              <a:rPr lang="de-DE" sz="1100" b="1" dirty="0">
                <a:latin typeface="Aptos" panose="020B0004020202020204" pitchFamily="34" charset="0"/>
              </a:rPr>
              <a:t>Nebendiagnosen: </a:t>
            </a:r>
            <a:r>
              <a:rPr lang="de-DE" sz="1100" dirty="0">
                <a:latin typeface="Aptos" panose="020B0004020202020204" pitchFamily="34" charset="0"/>
              </a:rPr>
              <a:t>schwere chronische Niereninsuffizienz, Zustand nach Stammzelltransplantation</a:t>
            </a:r>
          </a:p>
          <a:p>
            <a:pPr>
              <a:spcAft>
                <a:spcPts val="200"/>
              </a:spcAft>
            </a:pPr>
            <a:r>
              <a:rPr lang="de-DE" sz="1100" b="1" dirty="0">
                <a:latin typeface="Aptos" panose="020B0004020202020204" pitchFamily="34" charset="0"/>
              </a:rPr>
              <a:t>Allergien</a:t>
            </a:r>
            <a:r>
              <a:rPr lang="de-DE" sz="1100" dirty="0">
                <a:latin typeface="Aptos" panose="020B0004020202020204" pitchFamily="34" charset="0"/>
              </a:rPr>
              <a:t>: </a:t>
            </a:r>
            <a:r>
              <a:rPr lang="de-DE" sz="1100" dirty="0" err="1">
                <a:latin typeface="Aptos" panose="020B0004020202020204" pitchFamily="34" charset="0"/>
              </a:rPr>
              <a:t>Novalgin</a:t>
            </a:r>
            <a:endParaRPr lang="de-DE" sz="1100" dirty="0">
              <a:latin typeface="Aptos" panose="020B0004020202020204" pitchFamily="34" charset="0"/>
            </a:endParaRPr>
          </a:p>
          <a:p>
            <a:pPr>
              <a:spcAft>
                <a:spcPts val="200"/>
              </a:spcAft>
            </a:pPr>
            <a:r>
              <a:rPr lang="de-DE" sz="1100" b="1" dirty="0">
                <a:latin typeface="Aptos" panose="020B0004020202020204" pitchFamily="34" charset="0"/>
              </a:rPr>
              <a:t>Allgemeinzustand: </a:t>
            </a:r>
            <a:r>
              <a:rPr lang="de-DE" sz="1100" dirty="0">
                <a:latin typeface="Aptos" panose="020B0004020202020204" pitchFamily="34" charset="0"/>
              </a:rPr>
              <a:t>Sauerstoffsättigung 92% bei 8 Liter Sauerstoff, Fieber 39, 5 Grad, Atemnot in Ruhe, Röchelnde Atemgeräusche</a:t>
            </a:r>
          </a:p>
          <a:p>
            <a:pPr>
              <a:spcAft>
                <a:spcPts val="200"/>
              </a:spcAft>
            </a:pPr>
            <a:r>
              <a:rPr lang="de-DE" sz="1100" b="1" dirty="0">
                <a:latin typeface="Aptos" panose="020B0004020202020204" pitchFamily="34" charset="0"/>
              </a:rPr>
              <a:t>Medikamente:</a:t>
            </a:r>
          </a:p>
          <a:p>
            <a:pPr>
              <a:spcAft>
                <a:spcPts val="200"/>
              </a:spcAft>
            </a:pPr>
            <a:r>
              <a:rPr lang="de-DE" sz="1100" dirty="0">
                <a:latin typeface="Aptos" panose="020B0004020202020204" pitchFamily="34" charset="0"/>
              </a:rPr>
              <a:t>Dexamethason 60 mg 1-0-1</a:t>
            </a:r>
          </a:p>
          <a:p>
            <a:pPr>
              <a:spcAft>
                <a:spcPts val="200"/>
              </a:spcAft>
            </a:pPr>
            <a:r>
              <a:rPr lang="de-DE" sz="1100" dirty="0">
                <a:latin typeface="Aptos" panose="020B0004020202020204" pitchFamily="34" charset="0"/>
              </a:rPr>
              <a:t>Salbutamol Inhalation 1-1-1-1</a:t>
            </a:r>
          </a:p>
          <a:p>
            <a:pPr>
              <a:spcAft>
                <a:spcPts val="200"/>
              </a:spcAft>
            </a:pPr>
            <a:r>
              <a:rPr lang="de-DE" sz="1100" dirty="0">
                <a:latin typeface="Aptos" panose="020B0004020202020204" pitchFamily="34" charset="0"/>
              </a:rPr>
              <a:t>Paracetamol 1-1-1</a:t>
            </a:r>
          </a:p>
          <a:p>
            <a:pPr>
              <a:spcAft>
                <a:spcPts val="200"/>
              </a:spcAft>
            </a:pPr>
            <a:r>
              <a:rPr lang="de-DE" sz="1100" dirty="0">
                <a:latin typeface="Aptos" panose="020B0004020202020204" pitchFamily="34" charset="0"/>
              </a:rPr>
              <a:t>Codein Tropfen bei Bedarf</a:t>
            </a:r>
          </a:p>
        </p:txBody>
      </p:sp>
    </p:spTree>
    <p:extLst>
      <p:ext uri="{BB962C8B-B14F-4D97-AF65-F5344CB8AC3E}">
        <p14:creationId xmlns:p14="http://schemas.microsoft.com/office/powerpoint/2010/main" val="2102033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90206-BE8F-B012-90DA-13F58A772CB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32507FF-2B46-CC07-ECE5-D5C924C5CF53}"/>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23F13721-50BA-52DF-C19D-C25B0D771ABB}"/>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99ABB5"/>
            </a:solidFill>
          </p:spPr>
          <p:txBody>
            <a:bodyPr/>
            <a:lstStyle/>
            <a:p>
              <a:endParaRPr lang="de-DE"/>
            </a:p>
          </p:txBody>
        </p:sp>
        <p:sp>
          <p:nvSpPr>
            <p:cNvPr id="4" name="TextBox 4">
              <a:extLst>
                <a:ext uri="{FF2B5EF4-FFF2-40B4-BE49-F238E27FC236}">
                  <a16:creationId xmlns:a16="http://schemas.microsoft.com/office/drawing/2014/main" id="{9C447B3B-2C88-F947-B6FB-D1D9F1513F36}"/>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6A77CFDC-4A74-145B-8EC4-9167C5998C0D}"/>
              </a:ext>
            </a:extLst>
          </p:cNvPr>
          <p:cNvGrpSpPr/>
          <p:nvPr/>
        </p:nvGrpSpPr>
        <p:grpSpPr>
          <a:xfrm>
            <a:off x="168426" y="225319"/>
            <a:ext cx="7223149" cy="10242762"/>
            <a:chOff x="0" y="0"/>
            <a:chExt cx="2588613" cy="1795025"/>
          </a:xfrm>
        </p:grpSpPr>
        <p:sp>
          <p:nvSpPr>
            <p:cNvPr id="6" name="Freeform 6">
              <a:extLst>
                <a:ext uri="{FF2B5EF4-FFF2-40B4-BE49-F238E27FC236}">
                  <a16:creationId xmlns:a16="http://schemas.microsoft.com/office/drawing/2014/main" id="{2598997B-C583-5628-04B5-AA1CC9618F90}"/>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D2F0528F-8EDD-99DB-303A-2DECBB87040E}"/>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CB8B1809-045F-F0FB-B1B1-1C4540EA96D1}"/>
              </a:ext>
            </a:extLst>
          </p:cNvPr>
          <p:cNvSpPr txBox="1"/>
          <p:nvPr/>
        </p:nvSpPr>
        <p:spPr>
          <a:xfrm>
            <a:off x="4235450" y="441122"/>
            <a:ext cx="3025575" cy="276999"/>
          </a:xfrm>
          <a:prstGeom prst="rect">
            <a:avLst/>
          </a:prstGeom>
          <a:noFill/>
        </p:spPr>
        <p:txBody>
          <a:bodyPr wrap="square" rtlCol="0">
            <a:spAutoFit/>
          </a:bodyPr>
          <a:lstStyle/>
          <a:p>
            <a:pPr algn="r"/>
            <a:r>
              <a:rPr lang="de-DE" sz="1200" b="1" dirty="0">
                <a:ea typeface="Calibri Light" panose="020F0302020204030204" pitchFamily="34" charset="0"/>
                <a:cs typeface="Calibri Light" panose="020F0302020204030204" pitchFamily="34" charset="0"/>
              </a:rPr>
              <a:t>PAN-EK-FÜR-LERNENDE-06-HA</a:t>
            </a:r>
          </a:p>
        </p:txBody>
      </p:sp>
      <p:sp>
        <p:nvSpPr>
          <p:cNvPr id="15" name="Textfeld 14">
            <a:extLst>
              <a:ext uri="{FF2B5EF4-FFF2-40B4-BE49-F238E27FC236}">
                <a16:creationId xmlns:a16="http://schemas.microsoft.com/office/drawing/2014/main" id="{0C7BDBA6-58DC-FC77-5191-195AF2BFB842}"/>
              </a:ext>
            </a:extLst>
          </p:cNvPr>
          <p:cNvSpPr txBox="1"/>
          <p:nvPr/>
        </p:nvSpPr>
        <p:spPr>
          <a:xfrm>
            <a:off x="447875" y="441122"/>
            <a:ext cx="6356027" cy="276999"/>
          </a:xfrm>
          <a:prstGeom prst="rect">
            <a:avLst/>
          </a:prstGeom>
          <a:noFill/>
        </p:spPr>
        <p:txBody>
          <a:bodyPr wrap="square" rtlCol="0">
            <a:spAutoFit/>
          </a:bodyPr>
          <a:lstStyle/>
          <a:p>
            <a:r>
              <a:rPr lang="de-DE" sz="1200" b="1" dirty="0">
                <a:ea typeface="Calibri Light" panose="020F0302020204030204" pitchFamily="34" charset="0"/>
                <a:cs typeface="Calibri Light" panose="020F0302020204030204" pitchFamily="34" charset="0"/>
              </a:rPr>
              <a:t>EREIGNISKARTE 6</a:t>
            </a:r>
            <a:endParaRPr lang="de-DE" sz="1200" dirty="0">
              <a:ea typeface="Calibri Light" panose="020F0302020204030204" pitchFamily="34" charset="0"/>
              <a:cs typeface="Calibri Light" panose="020F0302020204030204" pitchFamily="34" charset="0"/>
            </a:endParaRPr>
          </a:p>
        </p:txBody>
      </p:sp>
      <p:sp>
        <p:nvSpPr>
          <p:cNvPr id="18" name="Textfeld 17">
            <a:extLst>
              <a:ext uri="{FF2B5EF4-FFF2-40B4-BE49-F238E27FC236}">
                <a16:creationId xmlns:a16="http://schemas.microsoft.com/office/drawing/2014/main" id="{523B0345-5D85-C103-889C-F8445AE9E838}"/>
              </a:ext>
            </a:extLst>
          </p:cNvPr>
          <p:cNvSpPr txBox="1"/>
          <p:nvPr/>
        </p:nvSpPr>
        <p:spPr>
          <a:xfrm>
            <a:off x="447875" y="1149729"/>
            <a:ext cx="6356027" cy="338554"/>
          </a:xfrm>
          <a:prstGeom prst="rect">
            <a:avLst/>
          </a:prstGeom>
          <a:noFill/>
        </p:spPr>
        <p:txBody>
          <a:bodyPr wrap="square" rtlCol="0">
            <a:spAutoFit/>
          </a:bodyPr>
          <a:lstStyle/>
          <a:p>
            <a:r>
              <a:rPr lang="de-DE" sz="1600" b="1" dirty="0">
                <a:ea typeface="Calibri Light" panose="020F0302020204030204" pitchFamily="34" charset="0"/>
                <a:cs typeface="Calibri Light" panose="020F0302020204030204" pitchFamily="34" charset="0"/>
              </a:rPr>
              <a:t>Medienberichterstattung</a:t>
            </a:r>
          </a:p>
        </p:txBody>
      </p:sp>
      <p:pic>
        <p:nvPicPr>
          <p:cNvPr id="10" name="Grafik 9" descr="Ein Bild, das Text, Zeitung enthält.&#10;&#10;KI-generierte Inhalte können fehlerhaft sein.">
            <a:extLst>
              <a:ext uri="{FF2B5EF4-FFF2-40B4-BE49-F238E27FC236}">
                <a16:creationId xmlns:a16="http://schemas.microsoft.com/office/drawing/2014/main" id="{80308415-11F0-0EB9-E28E-BB92A29B1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61" y="1481054"/>
            <a:ext cx="6286377" cy="8891623"/>
          </a:xfrm>
          <a:prstGeom prst="rect">
            <a:avLst/>
          </a:prstGeom>
        </p:spPr>
      </p:pic>
    </p:spTree>
    <p:extLst>
      <p:ext uri="{BB962C8B-B14F-4D97-AF65-F5344CB8AC3E}">
        <p14:creationId xmlns:p14="http://schemas.microsoft.com/office/powerpoint/2010/main" val="3304914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b1d543-714d-4d59-aebf-7e9f1c6ed868">
      <Terms xmlns="http://schemas.microsoft.com/office/infopath/2007/PartnerControls"/>
    </lcf76f155ced4ddcb4097134ff3c332f>
    <TaxCatchAll xmlns="9235decf-0abb-4516-b4ba-48a63346a2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796EFBD3992E44EAD294A19C41BF784" ma:contentTypeVersion="12" ma:contentTypeDescription="Ein neues Dokument erstellen." ma:contentTypeScope="" ma:versionID="64e42d86b0a5b45086acca1ee69db66b">
  <xsd:schema xmlns:xsd="http://www.w3.org/2001/XMLSchema" xmlns:xs="http://www.w3.org/2001/XMLSchema" xmlns:p="http://schemas.microsoft.com/office/2006/metadata/properties" xmlns:ns2="98b1d543-714d-4d59-aebf-7e9f1c6ed868" xmlns:ns3="9235decf-0abb-4516-b4ba-48a63346a2b0" targetNamespace="http://schemas.microsoft.com/office/2006/metadata/properties" ma:root="true" ma:fieldsID="c33d39b8c52a4a8855b373e79dc2a2b1" ns2:_="" ns3:_="">
    <xsd:import namespace="98b1d543-714d-4d59-aebf-7e9f1c6ed868"/>
    <xsd:import namespace="9235decf-0abb-4516-b4ba-48a63346a2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1d543-714d-4d59-aebf-7e9f1c6ed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2b808f02-0a7c-42e6-94c5-fe085253958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35decf-0abb-4516-b4ba-48a63346a2b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bd114b1-97d9-481b-a6a1-7c474d75d7c4}" ma:internalName="TaxCatchAll" ma:showField="CatchAllData" ma:web="9235decf-0abb-4516-b4ba-48a63346a2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7C3296-04A7-491C-A8B5-CC15780B5E39}">
  <ds:schemaRefs>
    <ds:schemaRef ds:uri="http://schemas.microsoft.com/office/2006/metadata/properties"/>
    <ds:schemaRef ds:uri="http://schemas.microsoft.com/office/infopath/2007/PartnerControls"/>
    <ds:schemaRef ds:uri="342954b8-3d7d-47a6-8f7d-82d951b23d04"/>
    <ds:schemaRef ds:uri="e06f2d49-c1ea-4447-b9da-64d0c62d2d1c"/>
    <ds:schemaRef ds:uri="98b1d543-714d-4d59-aebf-7e9f1c6ed868"/>
    <ds:schemaRef ds:uri="9235decf-0abb-4516-b4ba-48a63346a2b0"/>
  </ds:schemaRefs>
</ds:datastoreItem>
</file>

<file path=customXml/itemProps2.xml><?xml version="1.0" encoding="utf-8"?>
<ds:datastoreItem xmlns:ds="http://schemas.openxmlformats.org/officeDocument/2006/customXml" ds:itemID="{32BEFF56-753F-432C-8417-B0630C0F27C8}">
  <ds:schemaRefs>
    <ds:schemaRef ds:uri="http://schemas.microsoft.com/sharepoint/v3/contenttype/forms"/>
  </ds:schemaRefs>
</ds:datastoreItem>
</file>

<file path=customXml/itemProps3.xml><?xml version="1.0" encoding="utf-8"?>
<ds:datastoreItem xmlns:ds="http://schemas.openxmlformats.org/officeDocument/2006/customXml" ds:itemID="{21AD2235-6B82-4685-93E5-0D5BFC5C0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b1d543-714d-4d59-aebf-7e9f1c6ed868"/>
    <ds:schemaRef ds:uri="9235decf-0abb-4516-b4ba-48a63346a2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Benutzerdefiniert</PresentationFormat>
  <Paragraphs>93</Paragraphs>
  <Slides>7</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Calibri Light</vt:lpstr>
      <vt:lpstr>Arial</vt:lpstr>
      <vt:lpstr>Calibri</vt:lpstr>
      <vt:lpstr>Aptos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Hintergrund Rollenkarten/Ereigniskarten MODINA</dc:title>
  <dc:creator>Klein, Bettina</dc:creator>
  <cp:lastModifiedBy>Klein, Bettina</cp:lastModifiedBy>
  <cp:revision>14</cp:revision>
  <dcterms:created xsi:type="dcterms:W3CDTF">2006-08-16T00:00:00Z</dcterms:created>
  <dcterms:modified xsi:type="dcterms:W3CDTF">2026-07-09T06:10:56Z</dcterms:modified>
  <dc:identifier>DAHAiTrvZeQ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0x0101001796EFBD3992E44EAD294A19C41BF784</vt:lpwstr>
  </property>
  <property fmtid="{D5CDD505-2E9C-101B-9397-08002B2CF9AE}" pid="3" name="MediaServiceImageTags">
    <vt:lpwstr/>
  </property>
</Properties>
</file>