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7" r:id="rId5"/>
    <p:sldId id="256" r:id="rId6"/>
    <p:sldId id="260" r:id="rId7"/>
    <p:sldId id="261" r:id="rId8"/>
    <p:sldId id="262" r:id="rId9"/>
  </p:sldIdLst>
  <p:sldSz cx="7556500" cy="10693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0F1B5E-5F9D-58D4-1044-E67BDC7BF943}" name="Klein, Bettina" initials="KB" userId="S-1-5-21-1997896298-1227621897-925700815-2462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861FF6-D2E4-2090-5F94-81DAE1C0C7AE}" v="94" dt="2026-04-09T10:21:42.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68" autoAdjust="0"/>
    <p:restoredTop sz="94618" autoAdjust="0"/>
  </p:normalViewPr>
  <p:slideViewPr>
    <p:cSldViewPr>
      <p:cViewPr varScale="1">
        <p:scale>
          <a:sx n="68" d="100"/>
          <a:sy n="68" d="100"/>
        </p:scale>
        <p:origin x="297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9A9F7-745F-6F6C-368D-5A702392A3E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AD5D84D8-D408-A5DE-3AB9-EDC762CCC93B}"/>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7E95520D-5F77-910F-4C0A-02732E89AFCB}"/>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4" name="TextBox 4">
              <a:extLst>
                <a:ext uri="{FF2B5EF4-FFF2-40B4-BE49-F238E27FC236}">
                  <a16:creationId xmlns:a16="http://schemas.microsoft.com/office/drawing/2014/main" id="{85FA9AAA-DCB8-535F-6357-EDE9409D685D}"/>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8CFFBC8E-D0ED-29FE-CE0C-F509BD49B7A2}"/>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2E2D5991-7053-C7BC-377E-5D7601B89B2F}"/>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6CE2D900-6F73-D8D1-D3AF-1ACCEECF2070}"/>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789E45DA-A062-714A-B8CF-339AD31B5B25}"/>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CF10C2D2-E00F-D5C3-B924-3ACED71044BD}"/>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10" name="TextBox 10">
              <a:extLst>
                <a:ext uri="{FF2B5EF4-FFF2-40B4-BE49-F238E27FC236}">
                  <a16:creationId xmlns:a16="http://schemas.microsoft.com/office/drawing/2014/main" id="{EF1C22E2-E5A0-9943-F040-FA4764B4A2D4}"/>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C84EA1D9-49C2-8000-C51E-F4B81E4FFF35}"/>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D923087E-C422-9618-C06C-953EA5B2109F}"/>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58FD20BA-E367-F576-8641-0A29D48A9A5F}"/>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58F572D1-6726-52A7-64AE-394598D59A8F}"/>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UNW-EK-FÜR-LERNENDE-00</a:t>
            </a:r>
          </a:p>
        </p:txBody>
      </p:sp>
      <p:sp>
        <p:nvSpPr>
          <p:cNvPr id="15" name="Textfeld 14">
            <a:extLst>
              <a:ext uri="{FF2B5EF4-FFF2-40B4-BE49-F238E27FC236}">
                <a16:creationId xmlns:a16="http://schemas.microsoft.com/office/drawing/2014/main" id="{F49B0964-A504-C4B9-745E-9DF75D9F7646}"/>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EINSTIEGSAUFGABE</a:t>
            </a:r>
            <a:endParaRPr lang="de-DE" sz="1200" dirty="0">
              <a:ea typeface="Calibri Light" panose="020F0302020204030204" pitchFamily="34" charset="0"/>
              <a:cs typeface="Calibri Light" panose="020F0302020204030204" pitchFamily="34" charset="0"/>
            </a:endParaRPr>
          </a:p>
        </p:txBody>
      </p:sp>
      <p:sp>
        <p:nvSpPr>
          <p:cNvPr id="16" name="Textfeld 15">
            <a:extLst>
              <a:ext uri="{FF2B5EF4-FFF2-40B4-BE49-F238E27FC236}">
                <a16:creationId xmlns:a16="http://schemas.microsoft.com/office/drawing/2014/main" id="{A0B64931-A211-EF51-B235-BD85F1FDF82F}"/>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UNW-EK-FÜR-LERNENDE-00-M</a:t>
            </a:r>
          </a:p>
        </p:txBody>
      </p:sp>
      <p:sp>
        <p:nvSpPr>
          <p:cNvPr id="17" name="Textfeld 16">
            <a:extLst>
              <a:ext uri="{FF2B5EF4-FFF2-40B4-BE49-F238E27FC236}">
                <a16:creationId xmlns:a16="http://schemas.microsoft.com/office/drawing/2014/main" id="{D1CBF911-7A53-9B3C-54BD-D8E19319D369}"/>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EINSTIEGSAUFGABE</a:t>
            </a:r>
            <a:endParaRPr lang="de-DE" sz="1200" dirty="0">
              <a:ea typeface="Calibri Light" panose="020F0302020204030204" pitchFamily="34" charset="0"/>
              <a:cs typeface="Calibri Light" panose="020F0302020204030204" pitchFamily="34" charset="0"/>
            </a:endParaRPr>
          </a:p>
        </p:txBody>
      </p:sp>
      <p:sp>
        <p:nvSpPr>
          <p:cNvPr id="19" name="Textfeld 18">
            <a:extLst>
              <a:ext uri="{FF2B5EF4-FFF2-40B4-BE49-F238E27FC236}">
                <a16:creationId xmlns:a16="http://schemas.microsoft.com/office/drawing/2014/main" id="{AE27C71E-CFEC-58F5-AE7E-6E2D1FA3C1DD}"/>
              </a:ext>
            </a:extLst>
          </p:cNvPr>
          <p:cNvSpPr txBox="1"/>
          <p:nvPr/>
        </p:nvSpPr>
        <p:spPr>
          <a:xfrm>
            <a:off x="451586" y="1155700"/>
            <a:ext cx="6629400" cy="1569660"/>
          </a:xfrm>
          <a:prstGeom prst="rect">
            <a:avLst/>
          </a:prstGeom>
          <a:noFill/>
        </p:spPr>
        <p:txBody>
          <a:bodyPr wrap="square" lIns="91440" tIns="45720" rIns="91440" bIns="45720" rtlCol="0" anchor="t">
            <a:spAutoFit/>
          </a:bodyPr>
          <a:lstStyle>
            <a:defPPr>
              <a:defRPr lang="en-US"/>
            </a:defPPr>
            <a:lvl1pPr>
              <a:defRPr sz="1400" b="1">
                <a:latin typeface="Aptos" panose="020B0004020202020204" pitchFamily="34" charset="0"/>
              </a:defRPr>
            </a:lvl1pPr>
          </a:lstStyle>
          <a:p>
            <a:r>
              <a:rPr lang="de-DE" sz="1600" b="0" dirty="0">
                <a:latin typeface="+mn-lt"/>
              </a:rPr>
              <a:t>Nach der nächtlichen Flutkatastrophe ist die zentrale Telefonverbindung Ihres Pflegedienstes unterbrochen. Auch Mobilfunknetze funktionieren nur eingeschränkt. Sie habt keine aktuellen Rückmeldungen über den Zustand </a:t>
            </a:r>
            <a:r>
              <a:rPr lang="de-DE" sz="1600" b="0">
                <a:latin typeface="+mn-lt"/>
              </a:rPr>
              <a:t>Ihrer Klientinnen und Klienten. Die Straßenverhältnisse sind unklar. Es gibt keine digitalen </a:t>
            </a:r>
            <a:r>
              <a:rPr lang="de-DE" sz="1600" b="0" dirty="0">
                <a:latin typeface="+mn-lt"/>
              </a:rPr>
              <a:t>Tourenpläne oder Notfalldaten mehr,  nur handschriftliche Aufzeichnungen in der Dienststelle.</a:t>
            </a:r>
          </a:p>
        </p:txBody>
      </p:sp>
      <p:sp>
        <p:nvSpPr>
          <p:cNvPr id="20" name="Textfeld 19">
            <a:extLst>
              <a:ext uri="{FF2B5EF4-FFF2-40B4-BE49-F238E27FC236}">
                <a16:creationId xmlns:a16="http://schemas.microsoft.com/office/drawing/2014/main" id="{29D8906B-53DA-7018-CEDC-30BB18E69CCA}"/>
              </a:ext>
            </a:extLst>
          </p:cNvPr>
          <p:cNvSpPr txBox="1"/>
          <p:nvPr/>
        </p:nvSpPr>
        <p:spPr>
          <a:xfrm>
            <a:off x="445911" y="2821253"/>
            <a:ext cx="6356027" cy="2800767"/>
          </a:xfrm>
          <a:prstGeom prst="rect">
            <a:avLst/>
          </a:prstGeom>
          <a:noFill/>
        </p:spPr>
        <p:txBody>
          <a:bodyPr wrap="square" lIns="91440" tIns="45720" rIns="91440" bIns="45720" rtlCol="0" anchor="t">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Planen Sie die Touren unter den aktuellen Bedingungen neu und priorisieren Sie die Versorgung </a:t>
            </a:r>
          </a:p>
          <a:p>
            <a:pPr marL="285750" indent="-285750">
              <a:buFont typeface="Arial" panose="020B0604020202020204" pitchFamily="34" charset="0"/>
              <a:buChar char="•"/>
            </a:pPr>
            <a:r>
              <a:rPr lang="de-DE" sz="1600" b="0" dirty="0">
                <a:latin typeface="+mn-lt"/>
                <a:ea typeface="Calibri Light"/>
                <a:cs typeface="Calibri Light"/>
              </a:rPr>
              <a:t>Erstellung einer priorisierten Liste gefährdeter zu pflegender Personen</a:t>
            </a:r>
          </a:p>
          <a:p>
            <a:pPr marL="285750" indent="-285750">
              <a:buFont typeface="Arial" panose="020B0604020202020204" pitchFamily="34" charset="0"/>
              <a:buChar char="•"/>
            </a:pPr>
            <a:r>
              <a:rPr lang="de-DE" sz="1600" b="0" dirty="0">
                <a:latin typeface="+mn-lt"/>
                <a:ea typeface="Calibri Light"/>
                <a:cs typeface="Calibri Light"/>
              </a:rPr>
              <a:t>Welche Klientinnen und Klienten haben höchste Priorität?  </a:t>
            </a:r>
          </a:p>
          <a:p>
            <a:pPr marL="285750" indent="-285750">
              <a:buFont typeface="Arial" panose="020B0604020202020204" pitchFamily="34" charset="0"/>
              <a:buChar char="•"/>
            </a:pPr>
            <a:r>
              <a:rPr lang="de-DE" sz="1600" b="0" dirty="0">
                <a:latin typeface="+mn-lt"/>
              </a:rPr>
              <a:t>Nach welchen Kriterien priorisieren Sie die Tourenplanung? </a:t>
            </a:r>
            <a:br>
              <a:rPr lang="de-DE" sz="1600" b="0" dirty="0">
                <a:latin typeface="+mn-lt"/>
              </a:rPr>
            </a:br>
            <a:r>
              <a:rPr lang="de-DE" sz="1600" b="0" dirty="0">
                <a:latin typeface="+mn-lt"/>
                <a:sym typeface="Wingdings" panose="05000000000000000000" pitchFamily="2" charset="2"/>
              </a:rPr>
              <a:t> </a:t>
            </a:r>
            <a:r>
              <a:rPr lang="de-DE" sz="1600" b="0" dirty="0">
                <a:latin typeface="+mn-lt"/>
              </a:rPr>
              <a:t>Richten Sie eine Pinnwand ein und begründen Sie ihre Entscheidungen. </a:t>
            </a:r>
          </a:p>
          <a:p>
            <a:endParaRPr lang="de-DE" sz="1600" b="0" dirty="0">
              <a:latin typeface="+mn-lt"/>
            </a:endParaRPr>
          </a:p>
          <a:p>
            <a:endParaRPr lang="de-DE" sz="1600" b="0" dirty="0">
              <a:latin typeface="+mn-lt"/>
            </a:endParaRPr>
          </a:p>
          <a:p>
            <a:endParaRPr lang="de-DE" sz="1600" dirty="0">
              <a:latin typeface="+mn-lt"/>
            </a:endParaRPr>
          </a:p>
        </p:txBody>
      </p:sp>
      <p:sp>
        <p:nvSpPr>
          <p:cNvPr id="24" name="Vertikale Rolle 9">
            <a:extLst>
              <a:ext uri="{FF2B5EF4-FFF2-40B4-BE49-F238E27FC236}">
                <a16:creationId xmlns:a16="http://schemas.microsoft.com/office/drawing/2014/main" id="{10B49582-02D1-D74C-4F3C-BEA8EBD80FBA}"/>
              </a:ext>
            </a:extLst>
          </p:cNvPr>
          <p:cNvSpPr/>
          <p:nvPr/>
        </p:nvSpPr>
        <p:spPr>
          <a:xfrm>
            <a:off x="996770" y="6363072"/>
            <a:ext cx="5539031" cy="3886200"/>
          </a:xfrm>
          <a:prstGeom prst="verticalScroll">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spcAft>
                <a:spcPts val="800"/>
              </a:spcAft>
            </a:pPr>
            <a:r>
              <a:rPr lang="de-DE" sz="1400" b="1" dirty="0">
                <a:solidFill>
                  <a:schemeClr val="tx1"/>
                </a:solidFill>
                <a:latin typeface="Aptos" panose="020B0004020202020204" pitchFamily="34" charset="0"/>
              </a:rPr>
              <a:t>Moderationshinweise nach der Einstiegsaufgabe für Lehrende: </a:t>
            </a:r>
          </a:p>
          <a:p>
            <a:pPr marL="285750" indent="-285750">
              <a:spcAft>
                <a:spcPts val="800"/>
              </a:spcAft>
              <a:buFont typeface="Arial" panose="020B0604020202020204" pitchFamily="34" charset="0"/>
              <a:buChar char="•"/>
            </a:pPr>
            <a:r>
              <a:rPr lang="de-DE" sz="1400">
                <a:solidFill>
                  <a:schemeClr val="tx1"/>
                </a:solidFill>
                <a:latin typeface="Aptos"/>
              </a:rPr>
              <a:t>Die Tourenplanung und Priorisierung der Klientinnen und Klienten </a:t>
            </a:r>
            <a:r>
              <a:rPr lang="de-DE" sz="1400" dirty="0">
                <a:solidFill>
                  <a:schemeClr val="tx1"/>
                </a:solidFill>
                <a:latin typeface="Aptos"/>
              </a:rPr>
              <a:t>ist erfolgt</a:t>
            </a:r>
          </a:p>
          <a:p>
            <a:pPr marL="285750" indent="-285750">
              <a:spcAft>
                <a:spcPts val="800"/>
              </a:spcAft>
              <a:buFont typeface="Arial" panose="020B0604020202020204" pitchFamily="34" charset="0"/>
              <a:buChar char="•"/>
            </a:pPr>
            <a:r>
              <a:rPr lang="de-DE" sz="1400" dirty="0">
                <a:solidFill>
                  <a:schemeClr val="tx1"/>
                </a:solidFill>
                <a:latin typeface="Aptos" panose="020B0004020202020204" pitchFamily="34" charset="0"/>
              </a:rPr>
              <a:t>Es hat sich gezeigt, dass zu pflegende Personen in einem überschwemmten Gebiet wohnen und evakuiert werden müssen.</a:t>
            </a:r>
          </a:p>
          <a:p>
            <a:pPr marL="285750" indent="-285750">
              <a:spcAft>
                <a:spcPts val="800"/>
              </a:spcAft>
              <a:buFont typeface="Arial" panose="020B0604020202020204" pitchFamily="34" charset="0"/>
              <a:buChar char="•"/>
            </a:pPr>
            <a:r>
              <a:rPr lang="de-DE" sz="1400" dirty="0">
                <a:solidFill>
                  <a:schemeClr val="tx1"/>
                </a:solidFill>
                <a:latin typeface="Aptos" panose="020B0004020202020204" pitchFamily="34" charset="0"/>
              </a:rPr>
              <a:t>Die notwendigen Informationen, die zur Evakuierung nötig sind, wurden an den Krisenstab weitergeleitet.</a:t>
            </a:r>
          </a:p>
          <a:p>
            <a:pPr marL="285750" indent="-285750">
              <a:spcAft>
                <a:spcPts val="800"/>
              </a:spcAft>
              <a:buFont typeface="Arial" panose="020B0604020202020204" pitchFamily="34" charset="0"/>
              <a:buChar char="•"/>
            </a:pPr>
            <a:r>
              <a:rPr lang="de-DE" sz="1400" dirty="0">
                <a:solidFill>
                  <a:schemeClr val="tx1"/>
                </a:solidFill>
                <a:latin typeface="Aptos" panose="020B0004020202020204" pitchFamily="34" charset="0"/>
              </a:rPr>
              <a:t>Die folgende Ereigniskarte spielt in einer für kurze Zeit passierbaren Häuslichkeit einer Klientin, die dringend versorgt werden muss.</a:t>
            </a:r>
          </a:p>
        </p:txBody>
      </p:sp>
    </p:spTree>
    <p:extLst>
      <p:ext uri="{BB962C8B-B14F-4D97-AF65-F5344CB8AC3E}">
        <p14:creationId xmlns:p14="http://schemas.microsoft.com/office/powerpoint/2010/main" val="376566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68426" y="225319"/>
            <a:ext cx="7223149" cy="708607"/>
            <a:chOff x="0" y="0"/>
            <a:chExt cx="2588613" cy="253949"/>
          </a:xfrm>
        </p:grpSpPr>
        <p:sp>
          <p:nvSpPr>
            <p:cNvPr id="3" name="Freeform 3"/>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4" name="TextBox 4"/>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p:cNvGrpSpPr/>
          <p:nvPr/>
        </p:nvGrpSpPr>
        <p:grpSpPr>
          <a:xfrm>
            <a:off x="168426" y="225319"/>
            <a:ext cx="7223149" cy="5008755"/>
            <a:chOff x="0" y="0"/>
            <a:chExt cx="2588613" cy="1795025"/>
          </a:xfrm>
        </p:grpSpPr>
        <p:sp>
          <p:nvSpPr>
            <p:cNvPr id="6" name="Freeform 6"/>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p:cNvGrpSpPr/>
          <p:nvPr/>
        </p:nvGrpSpPr>
        <p:grpSpPr>
          <a:xfrm>
            <a:off x="168426" y="5447491"/>
            <a:ext cx="7223149" cy="708607"/>
            <a:chOff x="0" y="0"/>
            <a:chExt cx="2588613" cy="253949"/>
          </a:xfrm>
        </p:grpSpPr>
        <p:sp>
          <p:nvSpPr>
            <p:cNvPr id="9" name="Freeform 9"/>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10" name="TextBox 10"/>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p:cNvGrpSpPr/>
          <p:nvPr/>
        </p:nvGrpSpPr>
        <p:grpSpPr>
          <a:xfrm>
            <a:off x="168426" y="5447491"/>
            <a:ext cx="7223149" cy="5008755"/>
            <a:chOff x="0" y="0"/>
            <a:chExt cx="2588613" cy="1795025"/>
          </a:xfrm>
        </p:grpSpPr>
        <p:sp>
          <p:nvSpPr>
            <p:cNvPr id="12" name="Freeform 12"/>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A2931A51-0621-5AFF-A268-0F1184D838EE}"/>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UNW-EK-FÜR-LERNENDE-01</a:t>
            </a:r>
          </a:p>
        </p:txBody>
      </p:sp>
      <p:sp>
        <p:nvSpPr>
          <p:cNvPr id="15" name="Textfeld 14">
            <a:extLst>
              <a:ext uri="{FF2B5EF4-FFF2-40B4-BE49-F238E27FC236}">
                <a16:creationId xmlns:a16="http://schemas.microsoft.com/office/drawing/2014/main" id="{FF41CC54-FC93-F021-C935-F68403E33D13}"/>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1</a:t>
            </a:r>
            <a:endParaRPr lang="de-DE" sz="1200" dirty="0">
              <a:ea typeface="Calibri Light" panose="020F0302020204030204" pitchFamily="34" charset="0"/>
              <a:cs typeface="Calibri Light" panose="020F0302020204030204" pitchFamily="34" charset="0"/>
            </a:endParaRPr>
          </a:p>
        </p:txBody>
      </p:sp>
      <p:sp>
        <p:nvSpPr>
          <p:cNvPr id="16" name="Textfeld 15">
            <a:extLst>
              <a:ext uri="{FF2B5EF4-FFF2-40B4-BE49-F238E27FC236}">
                <a16:creationId xmlns:a16="http://schemas.microsoft.com/office/drawing/2014/main" id="{701A27BD-F240-D34F-31D3-2E6BBB14A4C6}"/>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UNW-EK-FÜR-LERNENDE-02</a:t>
            </a:r>
          </a:p>
        </p:txBody>
      </p:sp>
      <p:sp>
        <p:nvSpPr>
          <p:cNvPr id="17" name="Textfeld 16">
            <a:extLst>
              <a:ext uri="{FF2B5EF4-FFF2-40B4-BE49-F238E27FC236}">
                <a16:creationId xmlns:a16="http://schemas.microsoft.com/office/drawing/2014/main" id="{1D38078A-7D41-4A4C-ADFF-AD567E9DA5AB}"/>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2</a:t>
            </a:r>
            <a:endParaRPr lang="de-DE" sz="1200" dirty="0">
              <a:ea typeface="Calibri Light" panose="020F0302020204030204" pitchFamily="34" charset="0"/>
              <a:cs typeface="Calibri Light" panose="020F0302020204030204" pitchFamily="34" charset="0"/>
            </a:endParaRPr>
          </a:p>
        </p:txBody>
      </p:sp>
      <p:sp>
        <p:nvSpPr>
          <p:cNvPr id="18" name="Textfeld 17">
            <a:extLst>
              <a:ext uri="{FF2B5EF4-FFF2-40B4-BE49-F238E27FC236}">
                <a16:creationId xmlns:a16="http://schemas.microsoft.com/office/drawing/2014/main" id="{97414B02-3A45-E608-A717-7582C6F1530C}"/>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Versorgungsausfall bei insulinpflichtiger Klientin </a:t>
            </a:r>
          </a:p>
        </p:txBody>
      </p:sp>
      <p:sp>
        <p:nvSpPr>
          <p:cNvPr id="19" name="Textfeld 18">
            <a:extLst>
              <a:ext uri="{FF2B5EF4-FFF2-40B4-BE49-F238E27FC236}">
                <a16:creationId xmlns:a16="http://schemas.microsoft.com/office/drawing/2014/main" id="{671D8C6A-A4D1-62A6-1FD4-B3E53CA9ECCA}"/>
              </a:ext>
            </a:extLst>
          </p:cNvPr>
          <p:cNvSpPr txBox="1"/>
          <p:nvPr/>
        </p:nvSpPr>
        <p:spPr>
          <a:xfrm>
            <a:off x="451586" y="1594776"/>
            <a:ext cx="6629400" cy="2062103"/>
          </a:xfrm>
          <a:prstGeom prst="rect">
            <a:avLst/>
          </a:prstGeom>
          <a:noFill/>
        </p:spPr>
        <p:txBody>
          <a:bodyPr wrap="square" lIns="91440" tIns="45720" rIns="91440" bIns="45720" rtlCol="0" anchor="t">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Die Lage im Pflegedienst ist kritisch: Straßen sind unpassierbar, die digitale Tourenplanung ausgefallen, die Kommunikation gestört. Personalausfälle und Überforderung im Team erschweren die Koordination. Besonders dringlich ist die Situation bei Frau Edita Milani (84, Pflegegrad 4, insulinpflichtig, leicht </a:t>
            </a:r>
            <a:r>
              <a:rPr lang="de-DE" sz="1600" b="0">
                <a:latin typeface="+mn-lt"/>
              </a:rPr>
              <a:t>dement) Sie</a:t>
            </a:r>
            <a:r>
              <a:rPr lang="de-DE" sz="1600" b="0" dirty="0">
                <a:latin typeface="+mn-lt"/>
              </a:rPr>
              <a:t> wurde seit über zwölf Stunden nicht versorgt. Ihre Wohnung liegt im überfluteten Gebiet, das nur kurzzeitig durch das THW erreichbar ist. Ein Zeitfenster von 45 Minuten bleibt für Versorgung oder Evakuierung.</a:t>
            </a:r>
          </a:p>
        </p:txBody>
      </p:sp>
      <p:sp>
        <p:nvSpPr>
          <p:cNvPr id="20" name="Textfeld 19">
            <a:extLst>
              <a:ext uri="{FF2B5EF4-FFF2-40B4-BE49-F238E27FC236}">
                <a16:creationId xmlns:a16="http://schemas.microsoft.com/office/drawing/2014/main" id="{ACE6905E-5D5C-9855-69BF-066249EAF9A0}"/>
              </a:ext>
            </a:extLst>
          </p:cNvPr>
          <p:cNvSpPr txBox="1"/>
          <p:nvPr/>
        </p:nvSpPr>
        <p:spPr>
          <a:xfrm>
            <a:off x="447873" y="3829903"/>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Handeln Sie unter den gegebenen Bedingungen situationsgerecht.</a:t>
            </a:r>
          </a:p>
          <a:p>
            <a:endParaRPr lang="de-DE" sz="1600" dirty="0">
              <a:latin typeface="+mn-lt"/>
            </a:endParaRPr>
          </a:p>
        </p:txBody>
      </p:sp>
      <p:sp>
        <p:nvSpPr>
          <p:cNvPr id="21" name="Textfeld 20">
            <a:extLst>
              <a:ext uri="{FF2B5EF4-FFF2-40B4-BE49-F238E27FC236}">
                <a16:creationId xmlns:a16="http://schemas.microsoft.com/office/drawing/2014/main" id="{766DD1BC-A40A-FD7E-BC63-7A472A45BC90}"/>
              </a:ext>
            </a:extLst>
          </p:cNvPr>
          <p:cNvSpPr txBox="1"/>
          <p:nvPr/>
        </p:nvSpPr>
        <p:spPr>
          <a:xfrm>
            <a:off x="447873" y="668389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Einrichtung einer Erstversorgungseinrichtung </a:t>
            </a:r>
          </a:p>
        </p:txBody>
      </p:sp>
      <p:sp>
        <p:nvSpPr>
          <p:cNvPr id="22" name="Textfeld 21">
            <a:extLst>
              <a:ext uri="{FF2B5EF4-FFF2-40B4-BE49-F238E27FC236}">
                <a16:creationId xmlns:a16="http://schemas.microsoft.com/office/drawing/2014/main" id="{B115752C-26EE-66D2-F55D-30350BD2A8F4}"/>
              </a:ext>
            </a:extLst>
          </p:cNvPr>
          <p:cNvSpPr txBox="1"/>
          <p:nvPr/>
        </p:nvSpPr>
        <p:spPr>
          <a:xfrm>
            <a:off x="449624" y="7046766"/>
            <a:ext cx="6629400" cy="1569660"/>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In einer nahegelegenen Turnhalle soll eine improvisierte Erstversorgungseinrichtung eingerichtet werden. Mehrere pflegebedürftige und desorientierte Personen sollen dort hin evakuiert werden. Es fehlen Pflegebetten, Medikamente und Strukturen. Die eingesetzten Kräfte (PSNV, Pflege, Ehrenamtliche) sind überlastet.  </a:t>
            </a:r>
          </a:p>
        </p:txBody>
      </p:sp>
      <p:sp>
        <p:nvSpPr>
          <p:cNvPr id="23" name="Textfeld 22">
            <a:extLst>
              <a:ext uri="{FF2B5EF4-FFF2-40B4-BE49-F238E27FC236}">
                <a16:creationId xmlns:a16="http://schemas.microsoft.com/office/drawing/2014/main" id="{E22F1E7E-E44A-9B54-181C-84DED61DE1D1}"/>
              </a:ext>
            </a:extLst>
          </p:cNvPr>
          <p:cNvSpPr txBox="1"/>
          <p:nvPr/>
        </p:nvSpPr>
        <p:spPr>
          <a:xfrm>
            <a:off x="445911" y="8851900"/>
            <a:ext cx="6356027" cy="1815882"/>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pPr marL="342900" indent="-342900">
              <a:buFont typeface="+mj-lt"/>
              <a:buAutoNum type="arabicPeriod"/>
            </a:pPr>
            <a:r>
              <a:rPr lang="de-DE" sz="1600" dirty="0" err="1">
                <a:latin typeface="+mn-lt"/>
              </a:rPr>
              <a:t>Disaster</a:t>
            </a:r>
            <a:r>
              <a:rPr lang="de-DE" sz="1600" dirty="0">
                <a:latin typeface="+mn-lt"/>
              </a:rPr>
              <a:t> Nurse + PUK </a:t>
            </a:r>
            <a:r>
              <a:rPr lang="de-DE" sz="1600" b="0" dirty="0">
                <a:latin typeface="+mn-lt"/>
              </a:rPr>
              <a:t>= Richten Sie die Erstversorgungseinrichtung ein </a:t>
            </a:r>
          </a:p>
          <a:p>
            <a:pPr marL="342900" indent="-342900">
              <a:buFont typeface="+mj-lt"/>
              <a:buAutoNum type="arabicPeriod"/>
            </a:pPr>
            <a:r>
              <a:rPr lang="de-DE" sz="1600" b="0" dirty="0">
                <a:latin typeface="+mn-lt"/>
              </a:rPr>
              <a:t>Bauen Sie den </a:t>
            </a:r>
            <a:r>
              <a:rPr lang="de-DE" sz="1600" dirty="0">
                <a:latin typeface="+mn-lt"/>
              </a:rPr>
              <a:t>Materialwagen</a:t>
            </a:r>
            <a:r>
              <a:rPr lang="de-DE" sz="1600" b="0" dirty="0">
                <a:latin typeface="+mn-lt"/>
              </a:rPr>
              <a:t> für die pflegerische Versorgung auf und entwickeln Sie eine </a:t>
            </a:r>
            <a:r>
              <a:rPr lang="de-DE" sz="1600" dirty="0">
                <a:latin typeface="+mn-lt"/>
              </a:rPr>
              <a:t>pflegerische</a:t>
            </a:r>
            <a:r>
              <a:rPr lang="de-DE" sz="1600" b="0" dirty="0">
                <a:latin typeface="+mn-lt"/>
              </a:rPr>
              <a:t> </a:t>
            </a:r>
            <a:r>
              <a:rPr lang="de-DE" sz="1600" dirty="0">
                <a:latin typeface="+mn-lt"/>
              </a:rPr>
              <a:t>Versorgungsstruktur</a:t>
            </a:r>
            <a:r>
              <a:rPr lang="de-DE" sz="1600" b="0" dirty="0">
                <a:latin typeface="+mn-lt"/>
              </a:rPr>
              <a:t> in der Erstversorgungseinrichtung.</a:t>
            </a:r>
          </a:p>
          <a:p>
            <a:endParaRPr lang="de-DE" sz="1600" dirty="0">
              <a:latin typeface="+mn-lt"/>
            </a:endParaRPr>
          </a:p>
          <a:p>
            <a:endParaRPr lang="de-DE" sz="1600" dirty="0">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C3FCC-3E80-133B-6E17-1860C3D1F60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E8EF30BD-2D76-9B7B-FB24-4ADFA8426F85}"/>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0867573C-B504-CE8B-39A6-1D74E068A117}"/>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4" name="TextBox 4">
              <a:extLst>
                <a:ext uri="{FF2B5EF4-FFF2-40B4-BE49-F238E27FC236}">
                  <a16:creationId xmlns:a16="http://schemas.microsoft.com/office/drawing/2014/main" id="{20C45819-9290-FF77-8FBF-B01F6F87CE3C}"/>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E31D645A-F7D1-8430-348E-C1CA31D58A2C}"/>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07729696-1DE5-AEC2-B16C-80BE0AD8DCE1}"/>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A0012516-C946-1446-A21A-1234BAB97924}"/>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7543572A-89D6-184D-854B-F337E8FD2DE7}"/>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886CA64A-01DE-763B-320B-48DD8503A129}"/>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10" name="TextBox 10">
              <a:extLst>
                <a:ext uri="{FF2B5EF4-FFF2-40B4-BE49-F238E27FC236}">
                  <a16:creationId xmlns:a16="http://schemas.microsoft.com/office/drawing/2014/main" id="{49163C24-5CFE-06D4-DE8A-C9354BD76FA3}"/>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29367CC6-7E19-A1B0-7683-1D270A888882}"/>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13420025-A3D9-6449-1EF5-2976B5F96867}"/>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299EC209-8FAA-8EBA-6A66-BDFD3FEC606D}"/>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29F4DD34-CB02-5F2F-70CB-F6C6C8DAEF08}"/>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UNW-EK-FÜR-LERNENDE-03</a:t>
            </a:r>
          </a:p>
        </p:txBody>
      </p:sp>
      <p:sp>
        <p:nvSpPr>
          <p:cNvPr id="15" name="Textfeld 14">
            <a:extLst>
              <a:ext uri="{FF2B5EF4-FFF2-40B4-BE49-F238E27FC236}">
                <a16:creationId xmlns:a16="http://schemas.microsoft.com/office/drawing/2014/main" id="{23B694C8-6FCB-5BCB-62A1-F20953C477B4}"/>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3</a:t>
            </a:r>
            <a:endParaRPr lang="de-DE" sz="1200" dirty="0">
              <a:ea typeface="Calibri Light" panose="020F0302020204030204" pitchFamily="34" charset="0"/>
              <a:cs typeface="Calibri Light" panose="020F0302020204030204" pitchFamily="34" charset="0"/>
            </a:endParaRPr>
          </a:p>
        </p:txBody>
      </p:sp>
      <p:sp>
        <p:nvSpPr>
          <p:cNvPr id="16" name="Textfeld 15">
            <a:extLst>
              <a:ext uri="{FF2B5EF4-FFF2-40B4-BE49-F238E27FC236}">
                <a16:creationId xmlns:a16="http://schemas.microsoft.com/office/drawing/2014/main" id="{58808146-FADD-6DC2-5E41-9E7C1C5A33E3}"/>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UNW-EK-FÜR-LERNENDE-03-HA</a:t>
            </a:r>
          </a:p>
        </p:txBody>
      </p:sp>
      <p:sp>
        <p:nvSpPr>
          <p:cNvPr id="17" name="Textfeld 16">
            <a:extLst>
              <a:ext uri="{FF2B5EF4-FFF2-40B4-BE49-F238E27FC236}">
                <a16:creationId xmlns:a16="http://schemas.microsoft.com/office/drawing/2014/main" id="{43BC7C4F-1F9A-8D34-3EE4-FEC9168D46FC}"/>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3</a:t>
            </a:r>
            <a:endParaRPr lang="de-DE" sz="1200" dirty="0">
              <a:ea typeface="Calibri Light" panose="020F0302020204030204" pitchFamily="34" charset="0"/>
              <a:cs typeface="Calibri Light" panose="020F0302020204030204" pitchFamily="34" charset="0"/>
            </a:endParaRPr>
          </a:p>
        </p:txBody>
      </p:sp>
      <p:sp>
        <p:nvSpPr>
          <p:cNvPr id="18" name="Textfeld 17">
            <a:extLst>
              <a:ext uri="{FF2B5EF4-FFF2-40B4-BE49-F238E27FC236}">
                <a16:creationId xmlns:a16="http://schemas.microsoft.com/office/drawing/2014/main" id="{59D46D89-D851-EF98-2E21-552E49B77068}"/>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Emotionaler Ausnahmezustand bei Doppelbelastung</a:t>
            </a:r>
          </a:p>
        </p:txBody>
      </p:sp>
      <p:sp>
        <p:nvSpPr>
          <p:cNvPr id="19" name="Textfeld 18">
            <a:extLst>
              <a:ext uri="{FF2B5EF4-FFF2-40B4-BE49-F238E27FC236}">
                <a16:creationId xmlns:a16="http://schemas.microsoft.com/office/drawing/2014/main" id="{680CDAC3-A7C5-4651-DBF5-5F7F8B841CFB}"/>
              </a:ext>
            </a:extLst>
          </p:cNvPr>
          <p:cNvSpPr txBox="1"/>
          <p:nvPr/>
        </p:nvSpPr>
        <p:spPr>
          <a:xfrm>
            <a:off x="451586" y="1594776"/>
            <a:ext cx="6629400" cy="1569660"/>
          </a:xfrm>
          <a:prstGeom prst="rect">
            <a:avLst/>
          </a:prstGeom>
          <a:noFill/>
        </p:spPr>
        <p:txBody>
          <a:bodyPr wrap="square" lIns="91440" tIns="45720" rIns="91440" bIns="45720" rtlCol="0" anchor="t">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Sie befinden sich im Stützpunkt eures ambulanten Pflegedienstes. Der Kollege Luis Kim bricht nach einer Mitteilung über die akute Gefährdung seiner Familienmitglieder aufgrund der Flut (keine Möglichkeit zur Hilfe) in Tränen aus und zieht sich zurück. Die Situation muss aufgefangen werden, ohne die </a:t>
            </a:r>
            <a:r>
              <a:rPr lang="de-DE" sz="1600" b="0">
                <a:latin typeface="+mn-lt"/>
              </a:rPr>
              <a:t>Versorgung der anderen Klientinnen und Klienten zu gefährden. </a:t>
            </a:r>
            <a:endParaRPr lang="de-DE" sz="1600" b="0">
              <a:latin typeface="+mn-lt"/>
              <a:ea typeface="Calibri"/>
              <a:cs typeface="Calibri"/>
            </a:endParaRPr>
          </a:p>
        </p:txBody>
      </p:sp>
      <p:sp>
        <p:nvSpPr>
          <p:cNvPr id="20" name="Textfeld 19">
            <a:extLst>
              <a:ext uri="{FF2B5EF4-FFF2-40B4-BE49-F238E27FC236}">
                <a16:creationId xmlns:a16="http://schemas.microsoft.com/office/drawing/2014/main" id="{73D06F4A-3696-5AD4-8563-ABB39D5EB7C1}"/>
              </a:ext>
            </a:extLst>
          </p:cNvPr>
          <p:cNvSpPr txBox="1"/>
          <p:nvPr/>
        </p:nvSpPr>
        <p:spPr>
          <a:xfrm>
            <a:off x="447873" y="3829903"/>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Handeln Sie situationsgerecht.</a:t>
            </a:r>
          </a:p>
          <a:p>
            <a:endParaRPr lang="de-DE" sz="1600" dirty="0">
              <a:latin typeface="+mn-lt"/>
            </a:endParaRPr>
          </a:p>
        </p:txBody>
      </p:sp>
      <p:sp>
        <p:nvSpPr>
          <p:cNvPr id="24" name="Vertikale Rolle 9">
            <a:extLst>
              <a:ext uri="{FF2B5EF4-FFF2-40B4-BE49-F238E27FC236}">
                <a16:creationId xmlns:a16="http://schemas.microsoft.com/office/drawing/2014/main" id="{2C694D7B-D895-9959-E68E-3D1FB7F5C86C}"/>
              </a:ext>
            </a:extLst>
          </p:cNvPr>
          <p:cNvSpPr/>
          <p:nvPr/>
        </p:nvSpPr>
        <p:spPr>
          <a:xfrm>
            <a:off x="996770" y="6363072"/>
            <a:ext cx="5539031" cy="3886200"/>
          </a:xfrm>
          <a:prstGeom prst="verticalScroll">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800"/>
              </a:spcAft>
            </a:pPr>
            <a:r>
              <a:rPr lang="de-DE" sz="1400" b="1" dirty="0">
                <a:solidFill>
                  <a:schemeClr val="tx1"/>
                </a:solidFill>
              </a:rPr>
              <a:t>Handlungsanweisung Luis Kim: </a:t>
            </a:r>
          </a:p>
          <a:p>
            <a:pPr algn="ctr">
              <a:spcAft>
                <a:spcPts val="800"/>
              </a:spcAft>
            </a:pPr>
            <a:r>
              <a:rPr lang="de-DE" sz="1400" b="1" dirty="0">
                <a:solidFill>
                  <a:schemeClr val="tx1"/>
                </a:solidFill>
              </a:rPr>
              <a:t> </a:t>
            </a:r>
          </a:p>
          <a:p>
            <a:pPr marL="285750" indent="-285750">
              <a:spcAft>
                <a:spcPts val="800"/>
              </a:spcAft>
              <a:buFont typeface="Arial" panose="020B0604020202020204" pitchFamily="34" charset="0"/>
              <a:buChar char="•"/>
            </a:pPr>
            <a:r>
              <a:rPr lang="de-DE" sz="1400" dirty="0">
                <a:solidFill>
                  <a:schemeClr val="tx1"/>
                </a:solidFill>
              </a:rPr>
              <a:t>Sie erfahren, dass Ihre Mutter und Ihre Schwester aufgrund der Überschwemmung zuhause festsitzen</a:t>
            </a:r>
          </a:p>
          <a:p>
            <a:pPr marL="285750" indent="-285750">
              <a:spcAft>
                <a:spcPts val="800"/>
              </a:spcAft>
              <a:buFont typeface="Arial" panose="020B0604020202020204" pitchFamily="34" charset="0"/>
              <a:buChar char="•"/>
            </a:pPr>
            <a:r>
              <a:rPr lang="de-DE" sz="1400" dirty="0">
                <a:solidFill>
                  <a:schemeClr val="tx1"/>
                </a:solidFill>
              </a:rPr>
              <a:t>Die Nachricht erschüttert Sie und sie brechen in Tränen aus</a:t>
            </a:r>
          </a:p>
          <a:p>
            <a:pPr marL="285750" indent="-285750">
              <a:spcAft>
                <a:spcPts val="800"/>
              </a:spcAft>
              <a:buFont typeface="Arial" panose="020B0604020202020204" pitchFamily="34" charset="0"/>
              <a:buChar char="•"/>
            </a:pPr>
            <a:r>
              <a:rPr lang="de-DE" sz="1400" dirty="0">
                <a:solidFill>
                  <a:schemeClr val="tx1"/>
                </a:solidFill>
              </a:rPr>
              <a:t>Sie machen sich große Sorgen, wie es Ihrer Familie geht und sind wie gelähmt</a:t>
            </a:r>
          </a:p>
        </p:txBody>
      </p:sp>
    </p:spTree>
    <p:extLst>
      <p:ext uri="{BB962C8B-B14F-4D97-AF65-F5344CB8AC3E}">
        <p14:creationId xmlns:p14="http://schemas.microsoft.com/office/powerpoint/2010/main" val="3590939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3D87C-BBDD-F07E-8EE5-19B376005819}"/>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3AAEED24-971D-B7F6-0AE9-EEC7549BA894}"/>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A3C09A27-4D8F-0F9F-03CE-7537381D73B6}"/>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4" name="TextBox 4">
              <a:extLst>
                <a:ext uri="{FF2B5EF4-FFF2-40B4-BE49-F238E27FC236}">
                  <a16:creationId xmlns:a16="http://schemas.microsoft.com/office/drawing/2014/main" id="{48F2D028-B859-D27A-C4B9-B9E1B9FA4113}"/>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E06A40D5-151C-6B99-E9FC-D19E14C3388C}"/>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340EA2B1-4828-9F07-5545-27CB0A46A89D}"/>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365AD942-7B10-D4D7-D451-9DFF3A79450C}"/>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30672638-55A8-AD9E-8A1C-02320AD2CB26}"/>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F6329E71-A834-2B8B-2326-293AD7B3C61E}"/>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10" name="TextBox 10">
              <a:extLst>
                <a:ext uri="{FF2B5EF4-FFF2-40B4-BE49-F238E27FC236}">
                  <a16:creationId xmlns:a16="http://schemas.microsoft.com/office/drawing/2014/main" id="{9F9E8742-1239-9D1E-3543-1E003218A3D6}"/>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34CDB62F-8891-14C2-B3A4-CCB857F596B0}"/>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DDDFB1BF-2D9C-94D0-4F16-3DC2078B7154}"/>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9ED39067-C556-0DB2-6B51-DB18A00A409D}"/>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2F203AEE-256C-998B-5F3B-02B95B954FF8}"/>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UNW-EK-FÜR-LERNENDE-04</a:t>
            </a:r>
          </a:p>
        </p:txBody>
      </p:sp>
      <p:sp>
        <p:nvSpPr>
          <p:cNvPr id="15" name="Textfeld 14">
            <a:extLst>
              <a:ext uri="{FF2B5EF4-FFF2-40B4-BE49-F238E27FC236}">
                <a16:creationId xmlns:a16="http://schemas.microsoft.com/office/drawing/2014/main" id="{8D075E94-3E8A-CFA4-D6F5-E9DD48BA22D3}"/>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4</a:t>
            </a:r>
            <a:endParaRPr lang="de-DE" sz="1200" dirty="0">
              <a:ea typeface="Calibri Light" panose="020F0302020204030204" pitchFamily="34" charset="0"/>
              <a:cs typeface="Calibri Light" panose="020F0302020204030204" pitchFamily="34" charset="0"/>
            </a:endParaRPr>
          </a:p>
        </p:txBody>
      </p:sp>
      <p:sp>
        <p:nvSpPr>
          <p:cNvPr id="16" name="Textfeld 15">
            <a:extLst>
              <a:ext uri="{FF2B5EF4-FFF2-40B4-BE49-F238E27FC236}">
                <a16:creationId xmlns:a16="http://schemas.microsoft.com/office/drawing/2014/main" id="{EB406B5F-EF14-8B03-8BE6-407C31E7A352}"/>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UNW-EK-FÜR-LERNENDE-04-HA</a:t>
            </a:r>
          </a:p>
        </p:txBody>
      </p:sp>
      <p:sp>
        <p:nvSpPr>
          <p:cNvPr id="17" name="Textfeld 16">
            <a:extLst>
              <a:ext uri="{FF2B5EF4-FFF2-40B4-BE49-F238E27FC236}">
                <a16:creationId xmlns:a16="http://schemas.microsoft.com/office/drawing/2014/main" id="{9BA54865-1541-DBDC-E586-F87A69B67455}"/>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4</a:t>
            </a:r>
            <a:endParaRPr lang="de-DE" sz="1200" dirty="0">
              <a:ea typeface="Calibri Light" panose="020F0302020204030204" pitchFamily="34" charset="0"/>
              <a:cs typeface="Calibri Light" panose="020F0302020204030204" pitchFamily="34" charset="0"/>
            </a:endParaRPr>
          </a:p>
        </p:txBody>
      </p:sp>
      <p:sp>
        <p:nvSpPr>
          <p:cNvPr id="18" name="Textfeld 17">
            <a:extLst>
              <a:ext uri="{FF2B5EF4-FFF2-40B4-BE49-F238E27FC236}">
                <a16:creationId xmlns:a16="http://schemas.microsoft.com/office/drawing/2014/main" id="{EE03B6A9-DDCB-C274-069B-D567BBB938AA}"/>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Konfrontation mit fehlender Hilfeleistung  </a:t>
            </a:r>
          </a:p>
        </p:txBody>
      </p:sp>
      <p:sp>
        <p:nvSpPr>
          <p:cNvPr id="19" name="Textfeld 18">
            <a:extLst>
              <a:ext uri="{FF2B5EF4-FFF2-40B4-BE49-F238E27FC236}">
                <a16:creationId xmlns:a16="http://schemas.microsoft.com/office/drawing/2014/main" id="{BC4ED0F9-EC22-FE18-9C11-933700DEB060}"/>
              </a:ext>
            </a:extLst>
          </p:cNvPr>
          <p:cNvSpPr txBox="1"/>
          <p:nvPr/>
        </p:nvSpPr>
        <p:spPr>
          <a:xfrm>
            <a:off x="451586" y="1594776"/>
            <a:ext cx="6629400" cy="2062103"/>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Auf dem Rückweg zur Dienststelle werden Sie von einem Angehörigen abgefangen, dessen Mutter,  eine Ihrer Klientinnen,  letzte Nacht verstorben ist. Er wirkt aufgewühlt, sichtlich erschüttert, seine Stimme ist laut und aufgebracht: </a:t>
            </a:r>
          </a:p>
          <a:p>
            <a:r>
              <a:rPr lang="de-DE" sz="1600" b="0" dirty="0">
                <a:latin typeface="+mn-lt"/>
              </a:rPr>
              <a:t>„Wo wart ihr? Sie war allein, sie hatte niemanden! – Das wird Konsequenzen haben.“  Die Umstände des Todes waren aufgrund der Katastrophenlage nicht beeinflussbar, dennoch fühlt sich der Angehörige alleingelassen. </a:t>
            </a:r>
          </a:p>
        </p:txBody>
      </p:sp>
      <p:sp>
        <p:nvSpPr>
          <p:cNvPr id="20" name="Textfeld 19">
            <a:extLst>
              <a:ext uri="{FF2B5EF4-FFF2-40B4-BE49-F238E27FC236}">
                <a16:creationId xmlns:a16="http://schemas.microsoft.com/office/drawing/2014/main" id="{D4C33C0C-24F4-8D1E-4534-089E738CF187}"/>
              </a:ext>
            </a:extLst>
          </p:cNvPr>
          <p:cNvSpPr txBox="1"/>
          <p:nvPr/>
        </p:nvSpPr>
        <p:spPr>
          <a:xfrm>
            <a:off x="447873" y="3829903"/>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Handeln Sie situationsgerecht.</a:t>
            </a:r>
          </a:p>
          <a:p>
            <a:endParaRPr lang="de-DE" sz="1600" dirty="0">
              <a:latin typeface="+mn-lt"/>
            </a:endParaRPr>
          </a:p>
        </p:txBody>
      </p:sp>
      <p:sp>
        <p:nvSpPr>
          <p:cNvPr id="24" name="Vertikale Rolle 9">
            <a:extLst>
              <a:ext uri="{FF2B5EF4-FFF2-40B4-BE49-F238E27FC236}">
                <a16:creationId xmlns:a16="http://schemas.microsoft.com/office/drawing/2014/main" id="{D4BBB565-2103-96D8-BB14-C400D5328A8D}"/>
              </a:ext>
            </a:extLst>
          </p:cNvPr>
          <p:cNvSpPr/>
          <p:nvPr/>
        </p:nvSpPr>
        <p:spPr>
          <a:xfrm>
            <a:off x="996770" y="6363072"/>
            <a:ext cx="5539031" cy="3886200"/>
          </a:xfrm>
          <a:prstGeom prst="verticalScroll">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800"/>
              </a:spcAft>
            </a:pPr>
            <a:r>
              <a:rPr lang="de-DE" sz="1400" b="1" dirty="0">
                <a:solidFill>
                  <a:schemeClr val="tx1"/>
                </a:solidFill>
              </a:rPr>
              <a:t>Handlungsanweisung für den Angehörigen:</a:t>
            </a:r>
          </a:p>
          <a:p>
            <a:pPr marL="285750" indent="-285750">
              <a:spcAft>
                <a:spcPts val="800"/>
              </a:spcAft>
              <a:buFont typeface="Arial" panose="020B0604020202020204" pitchFamily="34" charset="0"/>
              <a:buChar char="•"/>
            </a:pPr>
            <a:r>
              <a:rPr lang="de-DE" sz="1400" dirty="0">
                <a:solidFill>
                  <a:schemeClr val="tx1"/>
                </a:solidFill>
              </a:rPr>
              <a:t>Sie sind emotional aufgewühlt und wütend, sprechen mit lauter, zittriger Stimme</a:t>
            </a:r>
          </a:p>
          <a:p>
            <a:pPr marL="285750" indent="-285750">
              <a:spcAft>
                <a:spcPts val="800"/>
              </a:spcAft>
              <a:buFont typeface="Arial" panose="020B0604020202020204" pitchFamily="34" charset="0"/>
              <a:buChar char="•"/>
            </a:pPr>
            <a:endParaRPr lang="de-DE" sz="1400" dirty="0">
              <a:solidFill>
                <a:schemeClr val="tx1"/>
              </a:solidFill>
            </a:endParaRPr>
          </a:p>
          <a:p>
            <a:pPr marL="285750" indent="-285750">
              <a:spcAft>
                <a:spcPts val="800"/>
              </a:spcAft>
              <a:buFont typeface="Arial" panose="020B0604020202020204" pitchFamily="34" charset="0"/>
              <a:buChar char="•"/>
            </a:pPr>
            <a:r>
              <a:rPr lang="de-DE" sz="1400" dirty="0">
                <a:solidFill>
                  <a:schemeClr val="tx1"/>
                </a:solidFill>
              </a:rPr>
              <a:t>Sie wirken verzweifelt und suchen Antworten (… „Wo waren Sie?“, „Sie war allein!“)</a:t>
            </a:r>
          </a:p>
          <a:p>
            <a:pPr marL="285750" indent="-285750">
              <a:spcAft>
                <a:spcPts val="800"/>
              </a:spcAft>
              <a:buFont typeface="Arial" panose="020B0604020202020204" pitchFamily="34" charset="0"/>
              <a:buChar char="•"/>
            </a:pPr>
            <a:endParaRPr lang="de-DE" sz="1400" dirty="0">
              <a:solidFill>
                <a:schemeClr val="tx1"/>
              </a:solidFill>
            </a:endParaRPr>
          </a:p>
          <a:p>
            <a:pPr marL="285750" indent="-285750">
              <a:spcAft>
                <a:spcPts val="800"/>
              </a:spcAft>
              <a:buFont typeface="Arial" panose="020B0604020202020204" pitchFamily="34" charset="0"/>
              <a:buChar char="•"/>
            </a:pPr>
            <a:r>
              <a:rPr lang="de-DE" sz="1400" dirty="0">
                <a:solidFill>
                  <a:schemeClr val="tx1"/>
                </a:solidFill>
              </a:rPr>
              <a:t>Sie können die Situation nicht akzeptieren und zeigen starke Trauer</a:t>
            </a:r>
          </a:p>
        </p:txBody>
      </p:sp>
    </p:spTree>
    <p:extLst>
      <p:ext uri="{BB962C8B-B14F-4D97-AF65-F5344CB8AC3E}">
        <p14:creationId xmlns:p14="http://schemas.microsoft.com/office/powerpoint/2010/main" val="2771071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596CD-D2D2-BC6F-864B-1B29D386879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19C2A834-B37A-7712-1042-A590D5BD5899}"/>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2966FD03-20E6-DF01-36D1-07C5011C4FF2}"/>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4" name="TextBox 4">
              <a:extLst>
                <a:ext uri="{FF2B5EF4-FFF2-40B4-BE49-F238E27FC236}">
                  <a16:creationId xmlns:a16="http://schemas.microsoft.com/office/drawing/2014/main" id="{6974CFC7-1C3A-0AC7-6B87-AD59435242F2}"/>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3C347F30-5C72-E1EA-CCBE-3CC3459B0A9F}"/>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535211B7-CDE4-DC18-0E67-5FC18F89DFEB}"/>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9B5EA111-877D-5F7B-5655-C2E1AE87B4C6}"/>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697B54CF-38AF-6333-F1E0-A0795E06EED3}"/>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361D6B58-3E2C-CB5B-8693-A0C98FD18819}"/>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F2E4D4"/>
            </a:solidFill>
          </p:spPr>
          <p:txBody>
            <a:bodyPr/>
            <a:lstStyle/>
            <a:p>
              <a:endParaRPr lang="de-DE"/>
            </a:p>
          </p:txBody>
        </p:sp>
        <p:sp>
          <p:nvSpPr>
            <p:cNvPr id="10" name="TextBox 10">
              <a:extLst>
                <a:ext uri="{FF2B5EF4-FFF2-40B4-BE49-F238E27FC236}">
                  <a16:creationId xmlns:a16="http://schemas.microsoft.com/office/drawing/2014/main" id="{F83C17C1-89CC-6054-75F7-12A710ACE769}"/>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CE55D294-363B-4B9D-7DFC-3FAEFBD3C82E}"/>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8008EB60-78F3-2A8E-8A3C-5266FAFC2836}"/>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41D11376-3A4F-114B-FC30-35162AF553A0}"/>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117CF958-0B74-1DE3-069E-89A990896731}"/>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UNW-EK-FÜR-LERNENDE-05</a:t>
            </a:r>
          </a:p>
        </p:txBody>
      </p:sp>
      <p:sp>
        <p:nvSpPr>
          <p:cNvPr id="15" name="Textfeld 14">
            <a:extLst>
              <a:ext uri="{FF2B5EF4-FFF2-40B4-BE49-F238E27FC236}">
                <a16:creationId xmlns:a16="http://schemas.microsoft.com/office/drawing/2014/main" id="{A74C0837-F13C-897F-0999-A1EB54C512FA}"/>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5</a:t>
            </a:r>
            <a:endParaRPr lang="de-DE" sz="1200" dirty="0">
              <a:ea typeface="Calibri Light" panose="020F0302020204030204" pitchFamily="34" charset="0"/>
              <a:cs typeface="Calibri Light" panose="020F0302020204030204" pitchFamily="34" charset="0"/>
            </a:endParaRPr>
          </a:p>
        </p:txBody>
      </p:sp>
      <p:sp>
        <p:nvSpPr>
          <p:cNvPr id="16" name="Textfeld 15">
            <a:extLst>
              <a:ext uri="{FF2B5EF4-FFF2-40B4-BE49-F238E27FC236}">
                <a16:creationId xmlns:a16="http://schemas.microsoft.com/office/drawing/2014/main" id="{7A2AEE68-D484-AD6D-AF1C-2FEF7BEABE79}"/>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UNW-EK-FÜR-LERNENDE-06</a:t>
            </a:r>
          </a:p>
        </p:txBody>
      </p:sp>
      <p:sp>
        <p:nvSpPr>
          <p:cNvPr id="17" name="Textfeld 16">
            <a:extLst>
              <a:ext uri="{FF2B5EF4-FFF2-40B4-BE49-F238E27FC236}">
                <a16:creationId xmlns:a16="http://schemas.microsoft.com/office/drawing/2014/main" id="{421267E4-722A-36D7-9571-B71AA37031A6}"/>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6</a:t>
            </a:r>
            <a:endParaRPr lang="de-DE" sz="1200" dirty="0">
              <a:ea typeface="Calibri Light" panose="020F0302020204030204" pitchFamily="34" charset="0"/>
              <a:cs typeface="Calibri Light" panose="020F0302020204030204" pitchFamily="34" charset="0"/>
            </a:endParaRPr>
          </a:p>
        </p:txBody>
      </p:sp>
      <p:sp>
        <p:nvSpPr>
          <p:cNvPr id="18" name="Textfeld 17">
            <a:extLst>
              <a:ext uri="{FF2B5EF4-FFF2-40B4-BE49-F238E27FC236}">
                <a16:creationId xmlns:a16="http://schemas.microsoft.com/office/drawing/2014/main" id="{44255554-8EA1-4D04-3766-E72BB5D4982C}"/>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Evakuierung verweigert   </a:t>
            </a:r>
          </a:p>
        </p:txBody>
      </p:sp>
      <p:sp>
        <p:nvSpPr>
          <p:cNvPr id="19" name="Textfeld 18">
            <a:extLst>
              <a:ext uri="{FF2B5EF4-FFF2-40B4-BE49-F238E27FC236}">
                <a16:creationId xmlns:a16="http://schemas.microsoft.com/office/drawing/2014/main" id="{DFD7E362-59E3-AA11-D641-B5A967039B6F}"/>
              </a:ext>
            </a:extLst>
          </p:cNvPr>
          <p:cNvSpPr txBox="1"/>
          <p:nvPr/>
        </p:nvSpPr>
        <p:spPr>
          <a:xfrm>
            <a:off x="451586" y="1594776"/>
            <a:ext cx="6629400" cy="2554545"/>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Eine Pflegefachperson trifft gemeinsam mit Rettungskräften bei der pflegebedürftigen Klientin </a:t>
            </a:r>
            <a:r>
              <a:rPr lang="de-DE" sz="1600" dirty="0">
                <a:latin typeface="+mn-lt"/>
              </a:rPr>
              <a:t>Amina Farhadi </a:t>
            </a:r>
            <a:r>
              <a:rPr lang="de-DE" sz="1600" b="0" dirty="0">
                <a:latin typeface="+mn-lt"/>
              </a:rPr>
              <a:t>im häuslichen Umfeld ein. Die Wohnung liegt in einem stark gefährdeten Gebiet, das laut Krisenstab in Kürze evakuiert werden soll. Das THW hat bereits mit dem Rückzug begonnen.</a:t>
            </a:r>
          </a:p>
          <a:p>
            <a:r>
              <a:rPr lang="de-DE" sz="1600" b="0" dirty="0">
                <a:latin typeface="+mn-lt"/>
              </a:rPr>
              <a:t>Die Klientin verweigert jedoch die Evakuierung konsequent. Sie äußert mehrfach, dass sie „unter keinen Umständen“ ihre Wohnung verlassen werde – sie habe alles, was sie brauche, und wolle „lieber hierbleiben, als in einem Krankenhauszimmer zu liegen“. Angehörige sind nicht erreichbar. Die Einsatzkräfte warten auf eine Entscheidung.  </a:t>
            </a:r>
          </a:p>
        </p:txBody>
      </p:sp>
      <p:sp>
        <p:nvSpPr>
          <p:cNvPr id="20" name="Textfeld 19">
            <a:extLst>
              <a:ext uri="{FF2B5EF4-FFF2-40B4-BE49-F238E27FC236}">
                <a16:creationId xmlns:a16="http://schemas.microsoft.com/office/drawing/2014/main" id="{BBEB3CD2-774B-97A7-3DEE-F6A754C9577B}"/>
              </a:ext>
            </a:extLst>
          </p:cNvPr>
          <p:cNvSpPr txBox="1"/>
          <p:nvPr/>
        </p:nvSpPr>
        <p:spPr>
          <a:xfrm>
            <a:off x="447873" y="4134703"/>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Handeln Sie situationsgerecht.</a:t>
            </a:r>
          </a:p>
          <a:p>
            <a:endParaRPr lang="de-DE" sz="1600" dirty="0">
              <a:latin typeface="+mn-lt"/>
            </a:endParaRPr>
          </a:p>
        </p:txBody>
      </p:sp>
      <p:sp>
        <p:nvSpPr>
          <p:cNvPr id="21" name="Textfeld 20">
            <a:extLst>
              <a:ext uri="{FF2B5EF4-FFF2-40B4-BE49-F238E27FC236}">
                <a16:creationId xmlns:a16="http://schemas.microsoft.com/office/drawing/2014/main" id="{0C40AC70-0076-8050-9B73-BBFE2FD0880C}"/>
              </a:ext>
            </a:extLst>
          </p:cNvPr>
          <p:cNvSpPr txBox="1"/>
          <p:nvPr/>
        </p:nvSpPr>
        <p:spPr>
          <a:xfrm>
            <a:off x="447873" y="63373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Hitzeperiode</a:t>
            </a:r>
          </a:p>
        </p:txBody>
      </p:sp>
      <p:sp>
        <p:nvSpPr>
          <p:cNvPr id="22" name="Textfeld 21">
            <a:extLst>
              <a:ext uri="{FF2B5EF4-FFF2-40B4-BE49-F238E27FC236}">
                <a16:creationId xmlns:a16="http://schemas.microsoft.com/office/drawing/2014/main" id="{DF058E7A-5CC4-075F-449B-BFB7562DC595}"/>
              </a:ext>
            </a:extLst>
          </p:cNvPr>
          <p:cNvSpPr txBox="1"/>
          <p:nvPr/>
        </p:nvSpPr>
        <p:spPr>
          <a:xfrm>
            <a:off x="449624" y="6700176"/>
            <a:ext cx="6629400" cy="3046988"/>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In der Erstversorgungseinrichtung steigen die Temperaturen deutlich an. Mehrere ältere und pflegebedürftige Personen zeigen erste Anzeichen von Hitzebelastung. Sie bemerken, dass Teile der zu pflegenden Personen kognitiv eintrüben. Wasser und Strom stehen nur zeitweise zur Verfügung und werden immer knapper. </a:t>
            </a:r>
          </a:p>
          <a:p>
            <a:r>
              <a:rPr lang="de-DE" sz="1600" b="0" dirty="0">
                <a:latin typeface="+mn-lt"/>
              </a:rPr>
              <a:t>Die Hilfsorganisation trifft mit einer Materiallieferung ein (u. a. Trinkwasser, Ventilatoren, Hygienepakete), doch die Verteilung in der Turnhalle ist unkoordiniert. Es gibt eine klare Führungsstruktur, allerdings ist die Versorgungslage aufgrund der multiplen Pflegebedarfe und Bedürfnisse der Betroffenen noch unübersichtlich. </a:t>
            </a:r>
          </a:p>
          <a:p>
            <a:endParaRPr lang="de-DE" sz="1600" b="0" dirty="0">
              <a:latin typeface="+mn-lt"/>
            </a:endParaRPr>
          </a:p>
        </p:txBody>
      </p:sp>
      <p:sp>
        <p:nvSpPr>
          <p:cNvPr id="24" name="Textfeld 23">
            <a:extLst>
              <a:ext uri="{FF2B5EF4-FFF2-40B4-BE49-F238E27FC236}">
                <a16:creationId xmlns:a16="http://schemas.microsoft.com/office/drawing/2014/main" id="{0A642DF7-D081-43CF-0E1B-F0BC1771B565}"/>
              </a:ext>
            </a:extLst>
          </p:cNvPr>
          <p:cNvSpPr txBox="1"/>
          <p:nvPr/>
        </p:nvSpPr>
        <p:spPr>
          <a:xfrm>
            <a:off x="447872" y="9411399"/>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Handeln Sie situationsgerecht.</a:t>
            </a:r>
          </a:p>
          <a:p>
            <a:endParaRPr lang="de-DE" sz="1600" dirty="0">
              <a:latin typeface="+mn-lt"/>
            </a:endParaRPr>
          </a:p>
        </p:txBody>
      </p:sp>
    </p:spTree>
    <p:extLst>
      <p:ext uri="{BB962C8B-B14F-4D97-AF65-F5344CB8AC3E}">
        <p14:creationId xmlns:p14="http://schemas.microsoft.com/office/powerpoint/2010/main" val="1500892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8b1d543-714d-4d59-aebf-7e9f1c6ed868">
      <Terms xmlns="http://schemas.microsoft.com/office/infopath/2007/PartnerControls"/>
    </lcf76f155ced4ddcb4097134ff3c332f>
    <TaxCatchAll xmlns="9235decf-0abb-4516-b4ba-48a63346a2b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796EFBD3992E44EAD294A19C41BF784" ma:contentTypeVersion="12" ma:contentTypeDescription="Ein neues Dokument erstellen." ma:contentTypeScope="" ma:versionID="64e42d86b0a5b45086acca1ee69db66b">
  <xsd:schema xmlns:xsd="http://www.w3.org/2001/XMLSchema" xmlns:xs="http://www.w3.org/2001/XMLSchema" xmlns:p="http://schemas.microsoft.com/office/2006/metadata/properties" xmlns:ns2="98b1d543-714d-4d59-aebf-7e9f1c6ed868" xmlns:ns3="9235decf-0abb-4516-b4ba-48a63346a2b0" targetNamespace="http://schemas.microsoft.com/office/2006/metadata/properties" ma:root="true" ma:fieldsID="c33d39b8c52a4a8855b373e79dc2a2b1" ns2:_="" ns3:_="">
    <xsd:import namespace="98b1d543-714d-4d59-aebf-7e9f1c6ed868"/>
    <xsd:import namespace="9235decf-0abb-4516-b4ba-48a63346a2b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b1d543-714d-4d59-aebf-7e9f1c6ed8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Bildmarkierungen" ma:readOnly="false" ma:fieldId="{5cf76f15-5ced-4ddc-b409-7134ff3c332f}" ma:taxonomyMulti="true" ma:sspId="2b808f02-0a7c-42e6-94c5-fe085253958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35decf-0abb-4516-b4ba-48a63346a2b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3bd114b1-97d9-481b-a6a1-7c474d75d7c4}" ma:internalName="TaxCatchAll" ma:showField="CatchAllData" ma:web="9235decf-0abb-4516-b4ba-48a63346a2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E7C5BC-C7E2-445E-9153-C95EC5483CB7}">
  <ds:schemaRefs>
    <ds:schemaRef ds:uri="http://schemas.microsoft.com/sharepoint/v3/contenttype/forms"/>
  </ds:schemaRefs>
</ds:datastoreItem>
</file>

<file path=customXml/itemProps2.xml><?xml version="1.0" encoding="utf-8"?>
<ds:datastoreItem xmlns:ds="http://schemas.openxmlformats.org/officeDocument/2006/customXml" ds:itemID="{115F2028-AB6C-4BB5-A46B-7ACAB322DE65}">
  <ds:schemaRefs>
    <ds:schemaRef ds:uri="http://schemas.microsoft.com/office/2006/metadata/properties"/>
    <ds:schemaRef ds:uri="http://schemas.microsoft.com/office/infopath/2007/PartnerControls"/>
    <ds:schemaRef ds:uri="342954b8-3d7d-47a6-8f7d-82d951b23d04"/>
    <ds:schemaRef ds:uri="e06f2d49-c1ea-4447-b9da-64d0c62d2d1c"/>
    <ds:schemaRef ds:uri="98b1d543-714d-4d59-aebf-7e9f1c6ed868"/>
    <ds:schemaRef ds:uri="9235decf-0abb-4516-b4ba-48a63346a2b0"/>
  </ds:schemaRefs>
</ds:datastoreItem>
</file>

<file path=customXml/itemProps3.xml><?xml version="1.0" encoding="utf-8"?>
<ds:datastoreItem xmlns:ds="http://schemas.openxmlformats.org/officeDocument/2006/customXml" ds:itemID="{70E5F689-815B-48AB-B737-08C0395FD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b1d543-714d-4d59-aebf-7e9f1c6ed868"/>
    <ds:schemaRef ds:uri="9235decf-0abb-4516-b4ba-48a63346a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830</Words>
  <Application>Microsoft Office PowerPoint</Application>
  <PresentationFormat>Benutzerdefiniert</PresentationFormat>
  <Paragraphs>77</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Arial</vt:lpstr>
      <vt:lpstr>Calibri</vt:lpstr>
      <vt:lpstr>Calibri Light</vt:lpstr>
      <vt:lpstr>Aptos</vt:lpstr>
      <vt:lpstr>Office Theme</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Hintergrund Rollenkarten/Ereigniskarten MODINA</dc:title>
  <dc:creator>Julia Bremicker-Smieja - IEGUS Institut</dc:creator>
  <cp:lastModifiedBy>Kasper, Jennifer</cp:lastModifiedBy>
  <cp:revision>18</cp:revision>
  <dcterms:created xsi:type="dcterms:W3CDTF">2006-08-16T00:00:00Z</dcterms:created>
  <dcterms:modified xsi:type="dcterms:W3CDTF">2026-07-07T07:58:49Z</dcterms:modified>
  <dc:identifier>DAHAiTrvZeQ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0x0101001796EFBD3992E44EAD294A19C41BF784</vt:lpwstr>
  </property>
  <property fmtid="{D5CDD505-2E9C-101B-9397-08002B2CF9AE}" pid="3" name="MediaServiceImageTags">
    <vt:lpwstr/>
  </property>
</Properties>
</file>