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7556500" cy="10693400"/>
  <p:notesSz cx="6858000" cy="9144000"/>
  <p:embeddedFontLst>
    <p:embeddedFont>
      <p:font typeface="Ink Free" panose="03080402000500000000" pitchFamily="66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0F1B5E-5F9D-58D4-1044-E67BDC7BF943}" name="Klein, Bettina" initials="KB" userId="S-1-5-21-1997896298-1227621897-925700815-2462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90" autoAdjust="0"/>
    <p:restoredTop sz="94626" autoAdjust="0"/>
  </p:normalViewPr>
  <p:slideViewPr>
    <p:cSldViewPr>
      <p:cViewPr varScale="1">
        <p:scale>
          <a:sx n="68" d="100"/>
          <a:sy n="68" d="100"/>
        </p:scale>
        <p:origin x="297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9A9F7-745F-6F6C-368D-5A702392A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D5D84D8-D408-A5DE-3AB9-EDC762CCC93B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E95520D-5F77-910F-4C0A-02732E89AFCB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85FA9AAA-DCB8-535F-6357-EDE9409D685D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8CFFBC8E-D0ED-29FE-CE0C-F509BD49B7A2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2E2D5991-7053-C7BC-377E-5D7601B89B2F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6CE2D900-6F73-D8D1-D3AF-1ACCEECF2070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789E45DA-A062-714A-B8CF-339AD31B5B25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CF10C2D2-E00F-D5C3-B924-3ACED71044BD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EF1C22E2-E5A0-9943-F040-FA4764B4A2D4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C84EA1D9-49C2-8000-C51E-F4B81E4FFF35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D923087E-C422-9618-C06C-953EA5B2109F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58FD20BA-E367-F576-8641-0A29D48A9A5F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58F572D1-6726-52A7-64AE-394598D59A8F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UNW-FK-FÜR-LERNENDE-01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49B0964-A504-C4B9-745E-9DF75D9F7646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1 – HERR ALBERT SCHULZ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0B64931-A211-EF51-B235-BD85F1FDF82F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UNW-FK-FÜR-LERNENDE-02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1CBF911-7A53-9B3C-54BD-D8E19319D369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2 – FRAU KLARA MEINERT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29D8906B-53DA-7018-CEDC-30BB18E69CCA}"/>
              </a:ext>
            </a:extLst>
          </p:cNvPr>
          <p:cNvSpPr txBox="1"/>
          <p:nvPr/>
        </p:nvSpPr>
        <p:spPr>
          <a:xfrm>
            <a:off x="447875" y="1013660"/>
            <a:ext cx="68131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82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allein in einer barrierearmen Wohnung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Morgens Unterstützung bei der Körperpflege (Waschen des Rückens, Anziehen) aufgrund von Arthrose in beiden Schultern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Orientiert, freundlich, keine kognitiven Einschränkungen</a:t>
            </a: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Medikamenteneinnahme selbstständig mit Wochenbox</a:t>
            </a: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Hausnotruf und telefonischer Kontakt zur Nachbarin vorhanden</a:t>
            </a: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DB7D432C-19FF-7971-55C2-78EDF5CD6D41}"/>
              </a:ext>
            </a:extLst>
          </p:cNvPr>
          <p:cNvSpPr txBox="1"/>
          <p:nvPr/>
        </p:nvSpPr>
        <p:spPr>
          <a:xfrm>
            <a:off x="451294" y="6235832"/>
            <a:ext cx="68131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76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mit Ehemann zusammen; Tochter wohnt im selben Ort</a:t>
            </a:r>
            <a:endParaRPr lang="de-DE" sz="1600" b="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Hilfe beim morgendlichen Anziehen von Kompressionsstrümpfen (Klasse II) wegen fehlender Kraft in den Händen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Familiäre Unterstützung im Notfall vorhanden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Medikamenteneinnahme erfolgt selbstständig nach Medikationsplan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Keine pflegefachlichen Auffälligkeiten</a:t>
            </a:r>
          </a:p>
          <a:p>
            <a:endParaRPr lang="de-DE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65662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E57A7-46EE-C0FD-0554-750137082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E20DFD7-6AD8-899D-9549-CD64A5344703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FF464E0-A4E5-518D-426B-982C672CAC4B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993C636-EBE5-1B33-A1CF-E547F6FBA2BD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356F839D-3D67-4769-64DB-8B14D0DB17E5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77EB05F-FD81-A450-63C7-BF9CF591BB95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5B3F627C-FEAE-7A68-CC4D-A1E27DA001F2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DB8CB0B7-1AC7-BFCB-AC24-4C01C600BA2B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181A3466-82C2-19A2-80B0-828EFA085145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D426041C-8F65-2504-77F2-788653B3D5AC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ED3825AB-6D5A-57DF-94E3-C8F4F1409657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98647F6B-7B08-F849-CA9E-FC619611884D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AED8C004-1ECD-E58D-084F-30AEEA8622DA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5447ED82-23E9-76CD-A555-6D3FEDE6AEAC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UNW-FK-FÜR-LERNENDE-19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CF32D47-FDD6-4975-F343-993F9151DE69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19 – FRAU KATHARINA FUCHS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03A2D2D-71AA-1BC3-6E37-C61E8E4E7C34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UNW-FK-FÜR-LERNENDE-20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92ED3A87-5666-CE8D-60B1-A5CF83CB393A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20 – HERR UWE RICHTER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4DF8AF4-819A-66A0-8B57-F919CEE42B14}"/>
              </a:ext>
            </a:extLst>
          </p:cNvPr>
          <p:cNvSpPr txBox="1"/>
          <p:nvPr/>
        </p:nvSpPr>
        <p:spPr>
          <a:xfrm>
            <a:off x="447875" y="1013660"/>
            <a:ext cx="68131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68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allein, Nachbarn berichten über verändertes Verhalten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Kontrolle und Erneuerung des Schmerzpflasters, Hautbeobachtung, Mobilisation im Bett, psychosoziale Unterstützung. Heute morgen steht der Wechsel des Schmerzpflasters an. Letzter Wechsel vor 3 Tagen.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Fortgeschrittene MS mit starken neuropathischen Schmerzen und Immobilität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Seit zwei Tagen kaum ansprechbar und kaum Nahrungsaufnahme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7C7AF199-974E-883A-9489-8E7C1612FD14}"/>
              </a:ext>
            </a:extLst>
          </p:cNvPr>
          <p:cNvSpPr txBox="1"/>
          <p:nvPr/>
        </p:nvSpPr>
        <p:spPr>
          <a:xfrm>
            <a:off x="451294" y="6235832"/>
            <a:ext cx="681315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75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allein in barrierearmer Wohnung; keine regelmäßigen Angehörigenbesuche, Hausnotruf gestört</a:t>
            </a:r>
            <a:endParaRPr lang="de-DE" sz="1600" b="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Hilfe bei Grundpflege, Transfer, Nahrungsaufnahme und Kontrolle der Vitalzeichen</a:t>
            </a:r>
          </a:p>
          <a:p>
            <a:pPr>
              <a:buNone/>
            </a:pPr>
            <a:endParaRPr lang="de-DE" sz="1600" b="0" dirty="0"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Zustand nach schwerem Schlaganfall mit rechtsseitiger Lähmung, eingeschränkte Kommunikation und Mobilität</a:t>
            </a:r>
            <a:endParaRPr lang="de-DE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82935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DD917-EC9B-32EA-DCDB-DF1AE4F31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FE5715A-504E-EE66-E64B-5BDE2B9065B1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32D7CD0-7F50-EE0E-AC84-D9777EDEC2CB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68B447E-F1C6-AF9E-6A17-52EF009191A9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04F0614B-E075-166C-4FE8-B644ED792532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10A2431D-C81D-2197-1648-23E164883DDC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158FF230-5DDB-C3DD-1B96-434B650D6117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0D3DD6D8-B09A-D33A-BA37-F81F49C78706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76306A56-C745-E6E7-9D02-6553ADD26C70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EC72C92E-2980-CB20-4D09-1EFE40B4070F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F805BC38-669D-6C9F-C107-52FE36951AA6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EFE616A3-E1B5-9CA6-4FFC-2D634D906EDA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A68CC582-1193-40CF-5229-D5E8990262E2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1AF9C20D-4449-C712-61AA-AD6766E6A4D7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UNW-FK-FÜR-LERNENDE-21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BB083229-3C97-467D-F03F-90E00A114AD8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21 – FRAU ELENA MORITZ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A2A594-DC40-0D89-6838-E3E5A23717A8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UNW-FK-FÜR-LERNENDE-22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B7E85DB-571D-9C4A-79C1-D0C69591EA0D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22 – HERR TOBIAS KLEIN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2E0CFEC-C739-7286-6198-621903FDD437}"/>
              </a:ext>
            </a:extLst>
          </p:cNvPr>
          <p:cNvSpPr txBox="1"/>
          <p:nvPr/>
        </p:nvSpPr>
        <p:spPr>
          <a:xfrm>
            <a:off x="447875" y="1013660"/>
            <a:ext cx="68131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90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mit Pflegegrad 5, Enkelin als gelegentliche Bezugsperson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Vollständige Hilfe bei Körperpflege, Flüssigkeitsgabe und Lagerung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Bettlägerig, stark kognitiv eingeschränkt, zunehmende Apathie und Nahrungsverweigerung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Versorgung dringend erforderlich zur Vermeidung einer Krankenhausverlegung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0759037-19A4-A7CF-5779-719AFA26A9EA}"/>
              </a:ext>
            </a:extLst>
          </p:cNvPr>
          <p:cNvSpPr txBox="1"/>
          <p:nvPr/>
        </p:nvSpPr>
        <p:spPr>
          <a:xfrm>
            <a:off x="451294" y="6235832"/>
            <a:ext cx="68131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81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zu Hause mit Heimbeatmung; Tochter war bisher unterstützend tätig, aktuell krankgemeldet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Tägliche </a:t>
            </a:r>
            <a:r>
              <a:rPr lang="de-DE" sz="1600" b="0" dirty="0" err="1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Tracheostomapflege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, Sekretabsaugung, Kontrolle der Beatmungstechnik, ggf. </a:t>
            </a:r>
            <a:r>
              <a:rPr lang="de-DE" sz="1600" b="0" dirty="0" err="1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Kanülenwechsel</a:t>
            </a:r>
            <a:endParaRPr lang="de-DE" sz="1600" b="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de-DE" sz="1600" b="0" dirty="0"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Tracheotomiert und beatmet, Beatmung derzeit instabil, Hustenreiz erkennbar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Hygiene und Versorgung zuletzt unklar</a:t>
            </a:r>
          </a:p>
        </p:txBody>
      </p:sp>
    </p:spTree>
    <p:extLst>
      <p:ext uri="{BB962C8B-B14F-4D97-AF65-F5344CB8AC3E}">
        <p14:creationId xmlns:p14="http://schemas.microsoft.com/office/powerpoint/2010/main" val="2172733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AAEF8-EBFD-3EBA-8E84-27AF1FF3B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6837845-EFD9-5226-F0B3-E568B2AD0A97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37658FF-756D-0875-21F2-D0A0457CA962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E661D9F-8E99-FF04-2876-FC91F7820C06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0EF0DCED-7AD5-301C-E795-F9007E2C775A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995C4A3-4BB6-76F3-826E-43FEFA2D4C09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95F543D8-F374-A698-8E48-52526D4FCAE3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F4FF04AA-E3A7-F433-EF29-EA7AD8DD12EB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E75A66C8-BAFE-D9B4-8AD9-8774C4B9E17F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B1E73B36-FB14-1383-795B-69DAFAC337AE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922163F7-87AE-E35C-5AAB-F952BACFBEA2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BDDF7380-2A77-EE05-EC24-0E97A5D30A16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1EB29136-4A2D-03AB-8FD3-19DC8EDAA746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FA0C6EAD-4274-4D67-055B-7BC938FEBABC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UNW-FK-FÜR-LERNENDE-23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80191E11-58A3-15A4-CF5D-FA1C5893B86F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23 – FRAU NURA SAHIN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56F80CD9-6EA8-CA43-225C-DA723A730451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UNW-FK-FÜR-LERNENDE-24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58A9E25-6F30-CB4A-4523-16309FD0C1B0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24 – HERR LOTHAR ENDERS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24760C7-7814-E190-A6DB-D2CFB0635C6E}"/>
              </a:ext>
            </a:extLst>
          </p:cNvPr>
          <p:cNvSpPr txBox="1"/>
          <p:nvPr/>
        </p:nvSpPr>
        <p:spPr>
          <a:xfrm>
            <a:off x="447875" y="1013660"/>
            <a:ext cx="681315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72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mit Angehörigen, wird regelmäßig zur Dialyse begleitet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Blutdruckkontrolle, Gewichtskontrolle, Überwachung Ödeme, Flüssigkeitsmanagement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Chronische Niereninsuffizienz im fortgeschrittenen Stadium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Aktuell Beschwerden wie Übelkeit und Sehstörungen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54B9BE5-FC39-97D4-CA18-DFD013E6D291}"/>
              </a:ext>
            </a:extLst>
          </p:cNvPr>
          <p:cNvSpPr txBox="1"/>
          <p:nvPr/>
        </p:nvSpPr>
        <p:spPr>
          <a:xfrm>
            <a:off x="451294" y="6235832"/>
            <a:ext cx="68131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84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allein, Nachbarn berichten über auffälligen Zustand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Tägliche Spülung und Reinigung der PEG-Sonde, Überwachung der Nahrungszufuhr, Verbandswechsel und Dokumentation</a:t>
            </a:r>
          </a:p>
          <a:p>
            <a:pPr>
              <a:buNone/>
            </a:pPr>
            <a:endParaRPr lang="de-DE" sz="1600" b="0" dirty="0"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Stark untergewichtig, Rötung und Eitergeruch am PEG-Eintrittspunkt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Erfordert rasches Handeln und ggf. ärztliche Rückmeldung</a:t>
            </a:r>
          </a:p>
        </p:txBody>
      </p:sp>
    </p:spTree>
    <p:extLst>
      <p:ext uri="{BB962C8B-B14F-4D97-AF65-F5344CB8AC3E}">
        <p14:creationId xmlns:p14="http://schemas.microsoft.com/office/powerpoint/2010/main" val="1380334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BD5B0-6E75-3E49-DB94-B1FC58252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5468FE8-D0E2-F9E3-A089-201CA703D167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6D4185F-7FE9-5CBA-1AD3-865FB58ADDFD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66776E0-49B2-FF34-0682-5FB4EAAA46D3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6780384A-32CD-685E-57FC-9341CF6092EB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6523AD9-BD50-AE3C-4BA3-3A7B94B6E463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E1E3DDA4-710D-90C2-ABAD-6106953B0983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48F78E14-22D3-5E4C-238D-C3E958D5587F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64454A13-A4C1-B593-576F-88F73427B84A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EE04AEFE-724F-2375-FB69-920AFC81C45E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9F59E286-24BB-3863-3D0B-5A7BCAEEC99D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A262E627-DC73-A145-D9AD-AD4E77098560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1D04CB51-6A41-7238-C356-FE11F26A25B9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DCF72181-ED0D-B92D-FD93-251B39F245C6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UNW-FK-FÜR-LERNENDE-25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1417B434-4C7B-9554-0A17-4EC831EDEC10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25 – FRAU EDITA MILANI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39F9C97-D6A8-7BF7-1804-2F03F6BF0CCD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UNW-FK-FÜR-LERNENDE-26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B9ABBC70-0E72-68C7-FD9E-A5258953429D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26 – FRAU AMINA FARHADI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CF1524E0-5579-97CA-2108-BD46656F3B95}"/>
              </a:ext>
            </a:extLst>
          </p:cNvPr>
          <p:cNvSpPr txBox="1"/>
          <p:nvPr/>
        </p:nvSpPr>
        <p:spPr>
          <a:xfrm>
            <a:off x="447875" y="1013660"/>
            <a:ext cx="3787575" cy="3898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spcAft>
                <a:spcPts val="400"/>
              </a:spcAft>
              <a:buNone/>
            </a:pPr>
            <a:r>
              <a:rPr lang="de-DE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84 Jahre</a:t>
            </a:r>
          </a:p>
          <a:p>
            <a:pPr>
              <a:spcAft>
                <a:spcPts val="400"/>
              </a:spcAft>
              <a:buNone/>
            </a:pPr>
            <a:r>
              <a:rPr lang="de-DE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allein in einem Haus am Ortsrand im Flutgebiet, keine erreichbaren Angehörigen</a:t>
            </a:r>
          </a:p>
          <a:p>
            <a:pPr>
              <a:spcAft>
                <a:spcPts val="400"/>
              </a:spcAft>
              <a:buNone/>
            </a:pPr>
            <a:r>
              <a:rPr lang="de-DE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Tägliche Unterstützung bei Blutzuckerkontrolle, Insulingabe und Körperpflege (PG 4)</a:t>
            </a:r>
          </a:p>
          <a:p>
            <a:pPr>
              <a:spcAft>
                <a:spcPts val="400"/>
              </a:spcAft>
              <a:buNone/>
            </a:pPr>
            <a:endParaRPr lang="de-DE" b="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spcAft>
                <a:spcPts val="400"/>
              </a:spcAft>
              <a:buNone/>
            </a:pPr>
            <a:r>
              <a:rPr lang="de-DE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Insulinpflichtiger Diabetes mellitus Typ 2, leichte Demenz, körperlich eingeschränkt</a:t>
            </a:r>
          </a:p>
          <a:p>
            <a:pPr marL="342900" lvl="0" indent="-342900">
              <a:spcAft>
                <a:spcPts val="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Seit gestern Abend ohne Versorgung, desorientiert, dehydriert, BZ außerhalb des Normbereichs</a:t>
            </a:r>
          </a:p>
          <a:p>
            <a:pPr marL="342900" lvl="0" indent="-342900">
              <a:spcAft>
                <a:spcPts val="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Braucht notfallmäßige Stabilisierung, Insulingabe, psychosoziale Ansprache und Evakuierung</a:t>
            </a:r>
            <a:endParaRPr lang="de-DE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E4EB0BD-0E2D-1CC0-859D-0D9DD1569F33}"/>
              </a:ext>
            </a:extLst>
          </p:cNvPr>
          <p:cNvSpPr txBox="1"/>
          <p:nvPr/>
        </p:nvSpPr>
        <p:spPr>
          <a:xfrm>
            <a:off x="447875" y="6235832"/>
            <a:ext cx="37875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62 Jahre</a:t>
            </a:r>
          </a:p>
          <a:p>
            <a:pPr>
              <a:buNone/>
            </a:pPr>
            <a:endParaRPr lang="de-DE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allein am Hang in einem gefährdeten Wohngebiet, Zufahrt erschwert durch Erdrutsch</a:t>
            </a:r>
          </a:p>
          <a:p>
            <a:pPr>
              <a:buNone/>
            </a:pPr>
            <a:endParaRPr lang="de-DE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Dreimal täglich Pflegeeinsatz zur Atemtherapie, Medikamentengabe, psychosozialen Betreuung</a:t>
            </a:r>
          </a:p>
          <a:p>
            <a:pPr>
              <a:buNone/>
            </a:pPr>
            <a:endParaRPr lang="de-DE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b="0" dirty="0">
                <a:latin typeface="Ink Free" panose="03080402000500000000" pitchFamily="66" charset="0"/>
              </a:rPr>
              <a:t>Fortgeschrittene COPD, dauerhaft sauerstoffpflichtig, mit Heimbeatmung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b="0" dirty="0">
                <a:latin typeface="Ink Free" panose="03080402000500000000" pitchFamily="66" charset="0"/>
              </a:rPr>
              <a:t>Atemnot, spricht kaum, Notstromversorgung instabil, Hausnotruf ausgefallen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b="0" dirty="0">
                <a:latin typeface="Ink Free" panose="03080402000500000000" pitchFamily="66" charset="0"/>
              </a:rPr>
              <a:t>Rettung zwingend erforderlich – verweigert jedoch Evakuierung aus Angst und Kontrollverlust</a:t>
            </a:r>
          </a:p>
          <a:p>
            <a:endParaRPr lang="de-DE" dirty="0">
              <a:latin typeface="+mn-lt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0ED90F9-466F-C8D1-16D4-B720C18EE58B}"/>
              </a:ext>
            </a:extLst>
          </p:cNvPr>
          <p:cNvSpPr txBox="1"/>
          <p:nvPr/>
        </p:nvSpPr>
        <p:spPr>
          <a:xfrm>
            <a:off x="4320806" y="1011733"/>
            <a:ext cx="2854861" cy="241021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Medikationsplan:</a:t>
            </a:r>
            <a:endParaRPr lang="de-D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Insulin – morgens 18 IE, abends 12 IE (</a:t>
            </a:r>
            <a:r>
              <a:rPr lang="de-DE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s.c</a:t>
            </a: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Metformin</a:t>
            </a: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1000 mg – 2× tgl. zu den Mahlzeiten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Ramipril</a:t>
            </a: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 mg – 1× tgl. morgens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Simvastatin</a:t>
            </a: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 mg – 1× tgl. abends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 100 mg – 1× tgl. morgens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7535A05-EA50-DBD8-AD10-488BABEB475C}"/>
              </a:ext>
            </a:extLst>
          </p:cNvPr>
          <p:cNvSpPr txBox="1"/>
          <p:nvPr/>
        </p:nvSpPr>
        <p:spPr>
          <a:xfrm>
            <a:off x="4320805" y="6289781"/>
            <a:ext cx="2854861" cy="29057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Medikationsplan:</a:t>
            </a:r>
            <a:endParaRPr lang="de-D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Salbutamol Spray 100 µg – 2 Hübe bei Atemnot, max. 6× tgl.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Tiotropium</a:t>
            </a: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-Inhalation 18 µg – 1× tgl. morgens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Prednisolon</a:t>
            </a: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 mg – 1× tgl. morgens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Roflumilast</a:t>
            </a: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500 µg – 1× tgl. abends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Sauerstoff 2 L/min über Nasenbrille – dauerhaft</a:t>
            </a:r>
          </a:p>
        </p:txBody>
      </p:sp>
    </p:spTree>
    <p:extLst>
      <p:ext uri="{BB962C8B-B14F-4D97-AF65-F5344CB8AC3E}">
        <p14:creationId xmlns:p14="http://schemas.microsoft.com/office/powerpoint/2010/main" val="1926165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7C61F-C9CB-0C8A-C594-137D82775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24D48B2-C590-D0C4-EFE1-B63D4FB8449D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131D30F-62CF-DA03-9A90-FCF7B718BEA8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76B79AF-0EC2-2816-6F65-A5FDDA065403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266CE233-2FFF-4034-BAFB-0CAB4F7E5073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58BF19C-A08B-937C-09A0-B0C343445F76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07E2F47B-5923-E2A0-8797-7A6B9A62A274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DFA9E1C0-0849-B912-2D8E-FFFDDC654CD7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UNW-FK-FÜR-LERNENDE-27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D5E2CE0-CC43-4ABE-A711-333AF1279932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27 – FRAU MARIA LINDNER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EAED95D-53C5-7C93-83CB-E70CE618B587}"/>
              </a:ext>
            </a:extLst>
          </p:cNvPr>
          <p:cNvSpPr txBox="1"/>
          <p:nvPr/>
        </p:nvSpPr>
        <p:spPr>
          <a:xfrm>
            <a:off x="447875" y="1013660"/>
            <a:ext cx="68131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74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allein in einem Haus im überfluteten Ortsteil. Sohn lebt außerhalb der Region und ist derzeit nicht erreichbar.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Dialysepflichtige Patientin. Dialyse seit mehreren Tagen ausgefallen. Zunehmende Schwäche und geschwollene Beine.</a:t>
            </a:r>
          </a:p>
          <a:p>
            <a:pPr>
              <a:buNone/>
            </a:pPr>
            <a:endParaRPr lang="de-DE" sz="1600" b="0" dirty="0"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Ödeme in den Extremitäten und in der Lunge, niedriger RR, Anurie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Juckreiz am Körperstamm und Appetitlosigkeit</a:t>
            </a:r>
          </a:p>
          <a:p>
            <a:endParaRPr lang="de-DE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348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8648A-82B4-611E-837B-AF681E976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ED33039-4F86-14F3-014C-0108FB5187BE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1924A85-ECB9-DD5D-8E4C-8AE796929291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8F100025-8A79-0A24-9659-4F25C2272BEC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75B26E27-AE44-8296-6B7F-21CF725123B9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0BACA6C9-D7F6-FD30-6FF0-A6ED1F849836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D7C76E95-5C5E-71BC-8E09-CBDC900B2256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B21C2410-A905-5248-3667-2CBF3B296013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5A36F8E1-9DF4-4FDF-38AB-B156F278C41A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8BF77367-5EAF-AD69-6607-FE38002ABDD5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14F4C40A-E181-86A0-9080-609E2DBC7031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F8521CAF-7D85-973F-6494-E6D120CABB42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0EC6AACD-1020-49C4-B60F-EE42086903AB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5FA58CC7-2A33-2A87-BE39-1CDF7494184A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UNW-FK-FÜR-LERNENDE-03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1944C90-E4E5-CC7E-E791-4FF8C80FD5CE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3 – HERR WERNER KÖHLER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653249F8-1266-F821-03DE-91C3798EA9E9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UNW-FK-FÜR-LERNENDE-04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90F5046B-F667-5877-A77B-CF44018DC651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4 – FRAU INGRID BLUME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B8DCCED-8993-0636-D972-5D02564F2AD0}"/>
              </a:ext>
            </a:extLst>
          </p:cNvPr>
          <p:cNvSpPr txBox="1"/>
          <p:nvPr/>
        </p:nvSpPr>
        <p:spPr>
          <a:xfrm>
            <a:off x="447875" y="1013660"/>
            <a:ext cx="3787575" cy="4390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spcAft>
                <a:spcPts val="400"/>
              </a:spcAft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79 Jahre</a:t>
            </a:r>
          </a:p>
          <a:p>
            <a:pPr>
              <a:spcAft>
                <a:spcPts val="400"/>
              </a:spcAft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allein, stabiles soziales Umfeld</a:t>
            </a:r>
          </a:p>
          <a:p>
            <a:pPr>
              <a:spcAft>
                <a:spcPts val="400"/>
              </a:spcAft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Morgens Kontrolle der Medikamenteneinnahme, Hilfe beim Öffnen von </a:t>
            </a:r>
            <a:r>
              <a:rPr lang="de-DE" sz="1600" b="0" dirty="0" err="1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Blisterverpackungen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 (Tremor rechte Hand). Medikamente sind für diese Woche gerichtet (noch 5 Tage)</a:t>
            </a:r>
          </a:p>
          <a:p>
            <a:pPr>
              <a:spcAft>
                <a:spcPts val="400"/>
              </a:spcAft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Körperpflege erfolgt eigenständig</a:t>
            </a: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Telefonisch erreichbar, gute Alltagsstruktur</a:t>
            </a: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Notfallunterstützung durch Nachbarin oder Kirchengemeinde möglich</a:t>
            </a: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AEB22FF-1F98-98FC-1EF9-26D3545603A0}"/>
              </a:ext>
            </a:extLst>
          </p:cNvPr>
          <p:cNvSpPr txBox="1"/>
          <p:nvPr/>
        </p:nvSpPr>
        <p:spPr>
          <a:xfrm>
            <a:off x="447875" y="6235832"/>
            <a:ext cx="68131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latin typeface="Ink Free" panose="03080402000500000000" pitchFamily="66" charset="0"/>
                <a:ea typeface="Times New Roman" panose="02020603050405020304" pitchFamily="18" charset="0"/>
              </a:rPr>
              <a:t>88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mit ihrer Schwester zusammen 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Punktuelle Hilfe bei Blutzuckerkontrolle und Einnahme oraler Antidiabetika, morgens. Antidiabetika werden selbstständig vorbereitet durch die mit ihr zusammenlebende Schwester. </a:t>
            </a:r>
          </a:p>
          <a:p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latin typeface="Ink Free" panose="03080402000500000000" pitchFamily="66" charset="0"/>
              </a:rPr>
              <a:t>Alltagsversorgung überwiegend selbstständig, keine Sturzgefährdung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latin typeface="Ink Free" panose="03080402000500000000" pitchFamily="66" charset="0"/>
              </a:rPr>
              <a:t>Unterstützung durch Schwester im Haushalt und bei Mahlzeiten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latin typeface="Ink Free" panose="03080402000500000000" pitchFamily="66" charset="0"/>
              </a:rPr>
              <a:t>Versorgung kann in Krisenlagen pausiert oder durch Angehörige übernommen werden </a:t>
            </a:r>
            <a:endParaRPr lang="de-DE" sz="1600" b="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5AA45BB-8AF0-4BBC-64CE-F0D5DCA396E5}"/>
              </a:ext>
            </a:extLst>
          </p:cNvPr>
          <p:cNvSpPr txBox="1"/>
          <p:nvPr/>
        </p:nvSpPr>
        <p:spPr>
          <a:xfrm>
            <a:off x="4320806" y="1410580"/>
            <a:ext cx="2854861" cy="191469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Medikationsplan:</a:t>
            </a:r>
            <a:endParaRPr lang="de-D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Bisoprolol</a:t>
            </a: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 mg – 1× tgl.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Amlodipin</a:t>
            </a: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 mg – 1× tgl.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 100 mg – 1× tgl.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Vitamin B12 1000 µg – 1× Woche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Magnesium 300 mg – 1× tgl.</a:t>
            </a:r>
          </a:p>
        </p:txBody>
      </p:sp>
    </p:spTree>
    <p:extLst>
      <p:ext uri="{BB962C8B-B14F-4D97-AF65-F5344CB8AC3E}">
        <p14:creationId xmlns:p14="http://schemas.microsoft.com/office/powerpoint/2010/main" val="1934516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86075-C078-3705-1F93-953384038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2A5C48C-5548-20AE-4CA9-BBD854809F2D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4F756C5-D998-3AFD-69A9-6BA873A33629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EA4890B-9AD8-6538-49F1-B7627B0B3F3A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05FD10D1-7890-CC5E-ED4A-F0FD2753B7A2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CD83ED2-4767-EDFF-2DFA-F1FB0B8A0B5B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8E3626A5-4599-FC5A-4EB3-A57D7BF95300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1A66E71B-4141-1F00-6449-177AD63024AB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CF4DAAB2-7C59-A0F2-D00C-EB86A8B0F3CE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C9826B30-3E8B-2A83-ACF0-B950977AC7AA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3D830B6B-33F8-76A7-F4E4-2C90947854D8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79715C8E-6F95-995F-1270-3D072E522BF3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B5322F62-A68A-609A-9032-A79F95AFF192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7D630369-2DEA-D542-C551-B3EA4C8642B9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UNW-FK-FÜR-LERNENDE-05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8AF30AEB-C407-6530-4FCD-8DC62E82017A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5 – HERR DIETER ERNST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84090BE-BAFC-687E-94C1-3E141669FFD8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UNW-FK-FÜR-LERNENDE-06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5DDD0CDE-45F2-311E-8254-1BD65851577A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6 – FRAU EDITH WERNER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19BE551-57E2-C6C7-77D0-4DD6D53EE444}"/>
              </a:ext>
            </a:extLst>
          </p:cNvPr>
          <p:cNvSpPr txBox="1"/>
          <p:nvPr/>
        </p:nvSpPr>
        <p:spPr>
          <a:xfrm>
            <a:off x="447875" y="1013660"/>
            <a:ext cx="68131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70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allein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Tägliche Hilfe bei der Rasur und beim Waschen des Rückens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Medikamente werden eigenständig über Wochenbox eingenommen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Verzicht auf Leistungen bei Engpässen möglich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Telefonisch erreichbar, Notfalltelefon vorhanden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61318C7-FA00-8BDA-0B32-1C8744D235BF}"/>
              </a:ext>
            </a:extLst>
          </p:cNvPr>
          <p:cNvSpPr txBox="1"/>
          <p:nvPr/>
        </p:nvSpPr>
        <p:spPr>
          <a:xfrm>
            <a:off x="451294" y="6235832"/>
            <a:ext cx="68131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83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im Erdgeschoss eines Mehrfamilienhauses; Tochter wohnt im selben Haus</a:t>
            </a:r>
            <a:endParaRPr lang="de-DE" sz="1600" b="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Hilfe beim Anziehen und Kontrolle der Medikamenteneinnahme aus Dosierbox; motivierende Begleitung bei der Körperpflege. Medikamente sind für diese Woche (5 Tage gerichtet). 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Erste Anzeichen leichter Demenz, aber sichere Alltagsroutinen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Kein akuter medizinischer Bedarf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Versorgung bei Engpässen durch Angehörige möglich</a:t>
            </a:r>
          </a:p>
          <a:p>
            <a:endParaRPr lang="de-DE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710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C6D05-1BB5-DA46-7BD8-A644FBCAD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FF68ADA-F014-1AE5-10AE-C8D12C946FEB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CF3E940-E1E2-2EC6-E53E-03D529D345A8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0FF8AA0-A7D1-C6FC-BA02-E3A797B990F0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4C5F66A6-68DF-4EB9-0677-FD16FAA32536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FF88D4A-ED5E-D9F1-56AD-198242C49D02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D0F53591-8B34-C577-1F4E-CF7AB193D35E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04566FAE-DB28-5BA6-457C-669561EED61D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5FB0D33F-5761-59BD-468A-F1FFD16DD9DA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2B477F80-9B17-0A16-B2F9-FA5D57A50143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C721C19A-83EA-2D7D-483E-249E4136B231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0623936E-4019-35A1-ED54-F1CDC7C91914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0B3FFF09-D51F-D8B4-F236-EB38D51BC593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76BBE357-2DFD-AD7A-EF98-35731BC0A2D6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UNW-FK-FÜR-LERNENDE-07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7F84907-514A-FEF1-EC08-07594811B911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7 – HERR BERND RITTER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D2A7B76-F99E-57C7-4851-F96AB3510899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UNW-FK-FÜR-LERNENDE-08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7F15F68-ECED-56BC-9DDC-5BADC1591355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8 – FRAU GISELA LORENZ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6A92C63-B4D0-2356-0F20-D3A27380E6CE}"/>
              </a:ext>
            </a:extLst>
          </p:cNvPr>
          <p:cNvSpPr txBox="1"/>
          <p:nvPr/>
        </p:nvSpPr>
        <p:spPr>
          <a:xfrm>
            <a:off x="447875" y="1013660"/>
            <a:ext cx="68131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74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allein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Morgendliche Blutzuckermessung, Berechnung der Insulindosis, Beobachtung der Reaktionsfähigkeit. Insulin wird selbstständig injiziert. 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Häufige Dokumentationsfehler, zwei kürzliche Unterzuckerungen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Regelmäßige Rückmeldung an die Hausärztin erforderlich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294559A0-6E3F-B989-EBBE-B8EE55F3D451}"/>
              </a:ext>
            </a:extLst>
          </p:cNvPr>
          <p:cNvSpPr txBox="1"/>
          <p:nvPr/>
        </p:nvSpPr>
        <p:spPr>
          <a:xfrm>
            <a:off x="451294" y="6235832"/>
            <a:ext cx="68131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80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Verwitwet, lebt allein in eigener Wohnung; Tochter wohnt 30 km entfernt, im Notfall erreichbar</a:t>
            </a:r>
            <a:endParaRPr lang="de-DE" sz="1600" b="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Tägliche Anleitung bei Körperpflege, Ankleiden und Medikamenteneinnahme. Medikamente müssen in 2 Tagen für die Woche gerichtet werden. 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Beginnende Demenz mit Verwirrungstendenzen und Vergesslichkeit ohne Anleitung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Lückenhafte Versorgung führt schnell zu Desorientierung und Folgeproblemen</a:t>
            </a:r>
          </a:p>
          <a:p>
            <a:endParaRPr lang="de-DE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516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D89C5-EBE9-93DC-907E-4045B967E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45272DD-7848-A2C3-8794-6DB3D8A9FE43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11B6086-C2A1-75BD-0A9C-1D39C8EB34A6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5BD4F54-3ED2-A27E-190B-0CDDEBE4FB60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25745E8D-8818-C768-7A65-6CFFF08E97AD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4958580-E901-151C-FCC6-605E22EEAD4E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5774DF16-F140-54B0-E634-8E8AB389B055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30FBAA9E-4EAA-D800-D680-C4B77F17D4DF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EC6207D1-0DDE-E911-33D4-6D03694D94A4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21F3909C-46D7-F2F9-B198-1C643654A975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8EBF2DB2-B019-A240-4816-EB4C00B0ED15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161CED89-5B61-9211-5321-C5B6B52638B3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4B82FE72-D54A-A94F-F87D-991A6EAC8055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52BE1375-5228-1514-0BCD-E50879772DB4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UNW-FK-FÜR-LERNENDE-09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AA03EBF9-8744-89B7-FA04-A5DC9E1FAFA7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9 – HERR JOHANNES GRIMM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F9BD0B3-C4B2-17FD-ED6B-974CD596E52A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UNW-FK-FÜR-LERNENDE-10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71087C9-E9D4-F041-7C6A-EFA42986743C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10 – FRAU BRIGITTE HAMANN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9CE2355-C18E-CF0B-05D2-8928F1E8DA90}"/>
              </a:ext>
            </a:extLst>
          </p:cNvPr>
          <p:cNvSpPr txBox="1"/>
          <p:nvPr/>
        </p:nvSpPr>
        <p:spPr>
          <a:xfrm>
            <a:off x="447875" y="1013660"/>
            <a:ext cx="68131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79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allein, inzwischen telefonisch erreichbar; Nachbarin schaut regelmäßig nach ihm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Blutzuckerkontrolle und Unterstützung bei Insulingabe (selbstständig mit Erinnerungsfunktion möglich)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Seheinschränkung besteht, aber Glukosemessgerät mit Sprachausgabe vorhanden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Werte zuletzt im stabilen Bereich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BCDD24C-97BB-CB0A-E787-10CE028F88A9}"/>
              </a:ext>
            </a:extLst>
          </p:cNvPr>
          <p:cNvSpPr txBox="1"/>
          <p:nvPr/>
        </p:nvSpPr>
        <p:spPr>
          <a:xfrm>
            <a:off x="451294" y="6235832"/>
            <a:ext cx="68131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85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allein, Nachbarin mit Betreuungsvollmacht ist regelmäßig vor Ort</a:t>
            </a:r>
            <a:endParaRPr lang="de-DE" sz="1600" b="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Medikamentengabe (für 2 Tage vorbereitet), Tagesstruktur durch Betreuungsdienst gesichert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Demenzsymptomatik bekannt, aber momentan stabil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Zeigt beruhigtes Verhalten in gewohnter Umgebung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Keine akute Gefährdung – regelmäßige Besuche durch Betreuungsdienst</a:t>
            </a:r>
          </a:p>
          <a:p>
            <a:endParaRPr lang="de-DE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0197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D465B-16F7-4B03-C7B5-F952D5423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E68AAF8-2C07-5A69-6BFA-5DEE13CD9753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DBEF778-7C66-B0C9-DDCD-7A2A47CAD0C3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9B15BD65-4A86-EAC5-042D-5562DD3CA305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CB007CDB-1749-4761-D822-D49F76B2BBDE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9D46151-3803-B089-3839-495BE3CD02CD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8A273BC0-ED23-7845-5CFF-69588433DCD7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38930915-58B1-0BB2-171E-408771B5B469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15D78BFE-8260-DB4F-89B7-C3C803D7FC56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C591F98F-4856-2E54-FE76-CE5984083A80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CE5FF725-95C0-24DA-2FC9-5844ECF641F2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BC29CAC0-FF0A-739F-966B-3774A3EA55EF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7C8CC795-0A7F-3AB4-04B8-A4A23A968396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6910EBC2-C9CD-15A3-E2F8-2D9D14F97500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UNW-FK-FÜR-LERNENDE-11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C941136-DB18-6219-3E10-C5B59B74CA2F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11 – HERR ALEXEJ BORODIN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88A1C99-2646-87D8-BB94-58E2A3934936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UNW-FK-FÜR-LERNENDE-12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500B4ECB-CD4F-E059-2F34-280AE0D74D4E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12 – HERR KLAUS BERGER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050FCEC-495C-16B3-0361-10E9A2966894}"/>
              </a:ext>
            </a:extLst>
          </p:cNvPr>
          <p:cNvSpPr txBox="1"/>
          <p:nvPr/>
        </p:nvSpPr>
        <p:spPr>
          <a:xfrm>
            <a:off x="447875" y="1013660"/>
            <a:ext cx="68131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67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mit ebenfalls eingeschränkter Ehefrau, beide gegenseitig unterstützend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Mobilisation und Medikamentengabe (für zwei Tage vorbereitet), keine akute Veränderungen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Zustand seit Tagen stabil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Mobilisation mit Rollator und Unterstützung durch Ehefrau möglich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Kreislaufprobleme aktuell nicht mehr beobachtet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888849F-1048-5A35-C496-7438DECAB24E}"/>
              </a:ext>
            </a:extLst>
          </p:cNvPr>
          <p:cNvSpPr txBox="1"/>
          <p:nvPr/>
        </p:nvSpPr>
        <p:spPr>
          <a:xfrm>
            <a:off x="451294" y="6235832"/>
            <a:ext cx="378415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69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mit Ehefrau zusammen</a:t>
            </a:r>
            <a:endParaRPr lang="de-DE" sz="1600" b="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Tägliche Kontrolle der Medikamenteneinnahme unter Antikoagulation; Dokumentation durch Pflegekraft. Medikamente müssen heute gerichtet werden. 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Ehefrau unsicher im Umgang mit dem Medikationsplan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Sturz mit Hämatombildung in der Vorgeschichte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2313C00F-62CA-1C19-3BF0-592138134F0F}"/>
              </a:ext>
            </a:extLst>
          </p:cNvPr>
          <p:cNvSpPr txBox="1"/>
          <p:nvPr/>
        </p:nvSpPr>
        <p:spPr>
          <a:xfrm>
            <a:off x="4320806" y="6618902"/>
            <a:ext cx="2854861" cy="196855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Medikationsplan:</a:t>
            </a:r>
            <a:endParaRPr lang="de-D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e-DE" sz="1400" dirty="0"/>
              <a:t>Phenprocoumon 3 mg – nach INR-Wert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DE" sz="1400" dirty="0"/>
              <a:t>Metoprolol 50 mg – 2× tgl.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DE" sz="1400" dirty="0"/>
              <a:t>Lisinopril 10 mg – 1× tgl.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DE" sz="1400" dirty="0" err="1"/>
              <a:t>Pantoprazol</a:t>
            </a:r>
            <a:r>
              <a:rPr lang="de-DE" sz="1400" dirty="0"/>
              <a:t> 20 mg – 1× tgl.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400" dirty="0"/>
              <a:t>Vitamin D 1000 I.E. – 1× </a:t>
            </a:r>
            <a:r>
              <a:rPr lang="en-US" sz="1400" dirty="0" err="1"/>
              <a:t>tgl</a:t>
            </a:r>
            <a:r>
              <a:rPr lang="en-US" sz="1400" dirty="0"/>
              <a:t>.</a:t>
            </a:r>
            <a:endParaRPr lang="de-DE" sz="1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de-DE" sz="1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2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E804A-4772-F1A9-7271-D38852000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3ACC52F-23DF-534A-4DA2-06D8F9CFE971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E17D944-2C11-A9F6-DB7E-F90E6B525551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8CD2678-B51C-3174-A392-8FCE3CB01543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4F2C1AEC-FA08-900A-CE2E-4E32DDDD3F3D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56595AE0-D628-F47B-247B-9D1FCD750B30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4B08E71C-F0AB-4755-F9F7-25661D2653F5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39B78A7F-68D0-B032-315F-7D079CF230F9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032869D6-14E7-0E21-11AF-430D7464EEBA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CF5C5715-189A-E2F6-94DC-DACE9C60511F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6903E85C-0C6C-F6CE-13D8-94AFFFFF553F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0B90B8A7-0957-F15C-C18D-6C8476B67D05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694BFCB3-4046-AA95-268F-6DB1EDDE80A4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02D0DE1D-78BF-BF42-D7ED-FE47AC82323A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UNW-FK-FÜR-LERNENDE-13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AF16C3E-11F9-CE90-B3E9-E4951D595A7B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13 – FRAU ANNELIESE FUNK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2482B3B-19C2-B014-77D6-D5FF5A5618D4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UNW-FK-FÜR-LERNENDE-14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BFD76B7-2E03-F0A2-7275-6AD0D42166D0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14 – HERR MANFRED PAUL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5AFA04D-1626-0310-5386-C7DFA03F9BB8}"/>
              </a:ext>
            </a:extLst>
          </p:cNvPr>
          <p:cNvSpPr txBox="1"/>
          <p:nvPr/>
        </p:nvSpPr>
        <p:spPr>
          <a:xfrm>
            <a:off x="447875" y="1013660"/>
            <a:ext cx="68131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78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allein im oberen Stockwerk eines älteren Hauses; Sohn wohnt 20 Autominuten entfernt, kann nicht regelmäßig helfen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Hilfe beim Transfer, Toilettengang und bei der morgendlichen Körperpflege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Morgens unsicher und verlangsamt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Tägliche Pflegekraft notwendig zur Sturzprophylaxe, Mobilisation und Beobachtung der Genesung 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D61EFB17-75B7-DC3F-1E2C-39438BE198CE}"/>
              </a:ext>
            </a:extLst>
          </p:cNvPr>
          <p:cNvSpPr txBox="1"/>
          <p:nvPr/>
        </p:nvSpPr>
        <p:spPr>
          <a:xfrm>
            <a:off x="451294" y="6235832"/>
            <a:ext cx="68131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87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mit gebrechlicher Ehefrau zusammen</a:t>
            </a:r>
            <a:endParaRPr lang="de-DE" sz="1600" b="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Hilfe beim Aufstehen, vollständige Körperpflege, Unterstützung bei der Medikamenteneinnahme. Medikamente müssen heute morgen gerichtet werden. 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Fortgeschrittenes Parkinson-Syndrom mit Tremor und kognitiver Verlangsamung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Pflegeeinsatz gibt notwendige Struktur am Morgen</a:t>
            </a:r>
          </a:p>
          <a:p>
            <a:endParaRPr lang="de-DE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0536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F8B61-4B33-DC41-9328-726612C79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F7303EF-95F2-AEBD-452B-C84B6D842EDA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0A92FB9-27D6-65EE-2A17-F43B0FFD5D03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1E75E9E-D917-F304-A971-7CBFC798A276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57B00298-5400-DCEE-F0A5-417BE18F74E7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5DB094E2-6A13-6CE6-78CB-4CDA718140ED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88E19B09-89D1-7BE2-7E72-4A22BA7DC2B9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64BC9CB8-BB47-4450-9F26-318E02A036EC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7836FC45-7233-3E49-0C0D-5860FD961C3A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8D9D456A-4CF6-6F1C-D7EF-127A36D592FC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D7D17F3B-BE7B-F60B-A603-555D4AF82238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C8BBC41D-03C9-BCEC-5418-92F8C2E587A7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3E36CE44-DF2D-FAF2-B08A-A405033929DE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96A07853-F2EF-A0CB-29D7-60CED66D41BC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UNW-FK-FÜR-LERNENDE-15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D3D5EB3-C40A-7783-7F34-F1967CBDFE20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15 – FRAU RUTH WINKLER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34165DA-EEC6-B3A9-1F58-32DA759F9215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UNW-FK-FÜR-LERNENDE-16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B5C02EC-ADEB-41A2-5839-B2242E6F6477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16 – HERR PETER HOFFMANN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608AA69-094F-0AE4-1283-248B84D5ABBD}"/>
              </a:ext>
            </a:extLst>
          </p:cNvPr>
          <p:cNvSpPr txBox="1"/>
          <p:nvPr/>
        </p:nvSpPr>
        <p:spPr>
          <a:xfrm>
            <a:off x="447875" y="1013660"/>
            <a:ext cx="378757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spcAft>
                <a:spcPts val="400"/>
              </a:spcAft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66 Jahre</a:t>
            </a:r>
          </a:p>
          <a:p>
            <a:pPr>
              <a:spcAft>
                <a:spcPts val="400"/>
              </a:spcAft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allein, keine Angehörigen vor Ort</a:t>
            </a:r>
          </a:p>
          <a:p>
            <a:pPr>
              <a:spcAft>
                <a:spcPts val="400"/>
              </a:spcAft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Täglicher Verbandswechsel mit Wundreinigung, Dokumentation und Kompression nach ärztlicher Verordnung</a:t>
            </a:r>
          </a:p>
          <a:p>
            <a:pPr>
              <a:spcAft>
                <a:spcPts val="400"/>
              </a:spcAft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Chronisches Ulcus mit Infektionsvorgeschichte</a:t>
            </a:r>
          </a:p>
          <a:p>
            <a:pPr marL="342900" lvl="0" indent="-342900">
              <a:spcAft>
                <a:spcPts val="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Pflegekraft ist einzige regelmäßige Kontaktperson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BC5FC5F3-2053-55BB-21CE-E5B2C79F3156}"/>
              </a:ext>
            </a:extLst>
          </p:cNvPr>
          <p:cNvSpPr txBox="1"/>
          <p:nvPr/>
        </p:nvSpPr>
        <p:spPr>
          <a:xfrm>
            <a:off x="447875" y="6235832"/>
            <a:ext cx="68131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91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allein, kaum soziale Kontakte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Hilfe bei Grundpflege (Duschen, Intimhygiene), Richten und Kontrolle der Medikamente. Wichtige Antiarrhythmika – sind bis heute Mittag gerichtet.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Körperlich eingeschränkt, geistig klar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Pflegekraft wirkt medizinisch und emotional stabilisieren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DA3B3A0A-B532-751D-6678-8C8E85147199}"/>
              </a:ext>
            </a:extLst>
          </p:cNvPr>
          <p:cNvSpPr txBox="1"/>
          <p:nvPr/>
        </p:nvSpPr>
        <p:spPr>
          <a:xfrm>
            <a:off x="4320806" y="1011733"/>
            <a:ext cx="2854861" cy="29057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Medikationsplan:</a:t>
            </a:r>
            <a:endParaRPr lang="de-D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Ibuprofen 400 mg – 3× tgl. bei Schmerz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Tilidin/Naloxon 50/4 mg – 2× tgl.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Furosemid 20 mg – 1× tgl. morgens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Kompressionsstrümpfe (nicht medikamentös, aber relevant)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Paracetamol 500 mg – bei Bedarf</a:t>
            </a:r>
          </a:p>
        </p:txBody>
      </p:sp>
    </p:spTree>
    <p:extLst>
      <p:ext uri="{BB962C8B-B14F-4D97-AF65-F5344CB8AC3E}">
        <p14:creationId xmlns:p14="http://schemas.microsoft.com/office/powerpoint/2010/main" val="456175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6F4B9-E39C-C72D-1513-66FCD6C29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CDEB9FD-A9B6-0C2E-713A-A9E3C0EAA683}"/>
              </a:ext>
            </a:extLst>
          </p:cNvPr>
          <p:cNvGrpSpPr/>
          <p:nvPr/>
        </p:nvGrpSpPr>
        <p:grpSpPr>
          <a:xfrm>
            <a:off x="168426" y="225319"/>
            <a:ext cx="7223149" cy="708607"/>
            <a:chOff x="0" y="0"/>
            <a:chExt cx="2588613" cy="25394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F1EA072-228D-31A6-0CB2-803EEF17B991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5D1FB45-AA5F-946E-39D0-D2DCF25D8C27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CD293529-C035-2465-4535-91B2FBD318ED}"/>
              </a:ext>
            </a:extLst>
          </p:cNvPr>
          <p:cNvGrpSpPr/>
          <p:nvPr/>
        </p:nvGrpSpPr>
        <p:grpSpPr>
          <a:xfrm>
            <a:off x="168426" y="225319"/>
            <a:ext cx="7223149" cy="5008755"/>
            <a:chOff x="0" y="0"/>
            <a:chExt cx="2588613" cy="179502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0724165-D386-4E18-6239-9C4F58596118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C6B23815-A78D-4524-C544-9476393E23B0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A5DBBB14-AF52-088C-0C66-E0C83BC80B78}"/>
              </a:ext>
            </a:extLst>
          </p:cNvPr>
          <p:cNvGrpSpPr/>
          <p:nvPr/>
        </p:nvGrpSpPr>
        <p:grpSpPr>
          <a:xfrm>
            <a:off x="168426" y="5447491"/>
            <a:ext cx="7223149" cy="708607"/>
            <a:chOff x="0" y="0"/>
            <a:chExt cx="2588613" cy="253949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A16DB1A6-F40A-B1CB-6041-8A877C1F1631}"/>
                </a:ext>
              </a:extLst>
            </p:cNvPr>
            <p:cNvSpPr/>
            <p:nvPr/>
          </p:nvSpPr>
          <p:spPr>
            <a:xfrm>
              <a:off x="0" y="0"/>
              <a:ext cx="2588613" cy="253949"/>
            </a:xfrm>
            <a:custGeom>
              <a:avLst/>
              <a:gdLst/>
              <a:ahLst/>
              <a:cxnLst/>
              <a:rect l="l" t="t" r="r" b="b"/>
              <a:pathLst>
                <a:path w="2588613" h="253949">
                  <a:moveTo>
                    <a:pt x="0" y="0"/>
                  </a:moveTo>
                  <a:lnTo>
                    <a:pt x="2588613" y="0"/>
                  </a:lnTo>
                  <a:lnTo>
                    <a:pt x="2588613" y="253949"/>
                  </a:lnTo>
                  <a:lnTo>
                    <a:pt x="0" y="253949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2764FA61-E17E-3F7E-07EA-952FFA7197EF}"/>
                </a:ext>
              </a:extLst>
            </p:cNvPr>
            <p:cNvSpPr txBox="1"/>
            <p:nvPr/>
          </p:nvSpPr>
          <p:spPr>
            <a:xfrm>
              <a:off x="0" y="-28575"/>
              <a:ext cx="2588613" cy="2825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B1B44CC4-C515-8312-ECB2-3541256BE5C9}"/>
              </a:ext>
            </a:extLst>
          </p:cNvPr>
          <p:cNvGrpSpPr/>
          <p:nvPr/>
        </p:nvGrpSpPr>
        <p:grpSpPr>
          <a:xfrm>
            <a:off x="168426" y="5447491"/>
            <a:ext cx="7223149" cy="5008755"/>
            <a:chOff x="0" y="0"/>
            <a:chExt cx="2588613" cy="1795025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C9BACA5C-C5C3-2269-C3D5-C2F60F4218F3}"/>
                </a:ext>
              </a:extLst>
            </p:cNvPr>
            <p:cNvSpPr/>
            <p:nvPr/>
          </p:nvSpPr>
          <p:spPr>
            <a:xfrm>
              <a:off x="0" y="0"/>
              <a:ext cx="2588613" cy="1795025"/>
            </a:xfrm>
            <a:custGeom>
              <a:avLst/>
              <a:gdLst/>
              <a:ahLst/>
              <a:cxnLst/>
              <a:rect l="l" t="t" r="r" b="b"/>
              <a:pathLst>
                <a:path w="2588613" h="1795025">
                  <a:moveTo>
                    <a:pt x="0" y="0"/>
                  </a:moveTo>
                  <a:lnTo>
                    <a:pt x="2588613" y="0"/>
                  </a:lnTo>
                  <a:lnTo>
                    <a:pt x="2588613" y="1795025"/>
                  </a:lnTo>
                  <a:lnTo>
                    <a:pt x="0" y="1795025"/>
                  </a:lnTo>
                  <a:close/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71403905-A5F3-17CA-9ABF-DBD93F39063A}"/>
                </a:ext>
              </a:extLst>
            </p:cNvPr>
            <p:cNvSpPr txBox="1"/>
            <p:nvPr/>
          </p:nvSpPr>
          <p:spPr>
            <a:xfrm>
              <a:off x="0" y="-28575"/>
              <a:ext cx="2588613" cy="1823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70BA8CA7-6427-77B1-51F5-11C2C761D963}"/>
              </a:ext>
            </a:extLst>
          </p:cNvPr>
          <p:cNvSpPr txBox="1"/>
          <p:nvPr/>
        </p:nvSpPr>
        <p:spPr>
          <a:xfrm>
            <a:off x="4235450" y="441122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UNW-FK-FÜR-LERNENDE-17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C6A24F6A-4C3E-7ED0-AF8D-C24CA2CAB9FB}"/>
              </a:ext>
            </a:extLst>
          </p:cNvPr>
          <p:cNvSpPr txBox="1"/>
          <p:nvPr/>
        </p:nvSpPr>
        <p:spPr>
          <a:xfrm>
            <a:off x="447875" y="441122"/>
            <a:ext cx="3939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17 – FRAU MARGARETE SCHOLZ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1FB353F-0927-0A25-7E0B-AC1CFA218461}"/>
              </a:ext>
            </a:extLst>
          </p:cNvPr>
          <p:cNvSpPr txBox="1"/>
          <p:nvPr/>
        </p:nvSpPr>
        <p:spPr>
          <a:xfrm>
            <a:off x="4235450" y="566329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UNW-FK-FÜR-LERNENDE-18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2BABF555-8FCF-EE59-8E2C-95A059959F31}"/>
              </a:ext>
            </a:extLst>
          </p:cNvPr>
          <p:cNvSpPr txBox="1"/>
          <p:nvPr/>
        </p:nvSpPr>
        <p:spPr>
          <a:xfrm>
            <a:off x="447875" y="5663293"/>
            <a:ext cx="3787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FALLKARTE 18 – HERR MEHMET YILDIZ</a:t>
            </a:r>
            <a:endParaRPr lang="de-DE" sz="12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CFFDF1A9-70CA-FFAA-B4C1-C2C0A7B78D33}"/>
              </a:ext>
            </a:extLst>
          </p:cNvPr>
          <p:cNvSpPr txBox="1"/>
          <p:nvPr/>
        </p:nvSpPr>
        <p:spPr>
          <a:xfrm>
            <a:off x="447875" y="1013660"/>
            <a:ext cx="68131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85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Lebt allein, keine erreichbaren Angehörigen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Blutzuckermessung und Insulingabe morgens und abends durch Pflegekraft. Tägliche Korrektur des BZ mit Altinsulin notwendig. 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Starke kognitive Einschränkungen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Schnelle Verschlechterung bei Ausfall der Pflege (Verwirrtheit, Nahrungsverweigerung, Kreislaufprobleme)</a:t>
            </a:r>
          </a:p>
          <a:p>
            <a:endParaRPr lang="de-DE" sz="1600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1D6C59B-CB95-2AAE-B868-326035BC1FBA}"/>
              </a:ext>
            </a:extLst>
          </p:cNvPr>
          <p:cNvSpPr txBox="1"/>
          <p:nvPr/>
        </p:nvSpPr>
        <p:spPr>
          <a:xfrm>
            <a:off x="451294" y="6235832"/>
            <a:ext cx="68131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buNone/>
            </a:pPr>
            <a:r>
              <a:rPr lang="de-DE" sz="1600" b="1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Alter</a:t>
            </a: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72 Jahre</a:t>
            </a: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Umfeld: </a:t>
            </a:r>
            <a:r>
              <a:rPr lang="de-DE" sz="1600" b="0" kern="0" dirty="0">
                <a:effectLst/>
                <a:latin typeface="Ink Free" panose="030804020005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Lebt allein in einer Dachgeschosswohnung</a:t>
            </a:r>
            <a:endParaRPr lang="de-DE" sz="1600" b="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Unterstützungsbedarf: </a:t>
            </a:r>
            <a:r>
              <a:rPr lang="de-DE" sz="1600" b="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Anlegen der Sauerstoffbrille, Atemüberwachung, Anleitung zur atemerleichternden Lagerung</a:t>
            </a:r>
            <a:endParaRPr lang="de-DE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de-DE" sz="1600" dirty="0">
              <a:effectLst/>
              <a:latin typeface="Ink Free" panose="03080402000500000000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de-DE" sz="1600" dirty="0">
                <a:effectLst/>
                <a:latin typeface="Ink Free" panose="03080402000500000000" pitchFamily="66" charset="0"/>
                <a:ea typeface="Times New Roman" panose="02020603050405020304" pitchFamily="18" charset="0"/>
              </a:rPr>
              <a:t>Sonstiges:</a:t>
            </a: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Fortgeschrittene COPD (GOLD 4) mit nächtlicher Atemnot, B2-Sympathomimetika kaum wirksam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Aktuell abgeschlagen und ängstlich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0" dirty="0">
                <a:latin typeface="Ink Free" panose="03080402000500000000" pitchFamily="66" charset="0"/>
              </a:rPr>
              <a:t>Ohne zeitnahe Versorgung droht akute respiratorische Dekompensation</a:t>
            </a:r>
          </a:p>
          <a:p>
            <a:endParaRPr lang="de-DE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771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b1d543-714d-4d59-aebf-7e9f1c6ed868">
      <Terms xmlns="http://schemas.microsoft.com/office/infopath/2007/PartnerControls"/>
    </lcf76f155ced4ddcb4097134ff3c332f>
    <TaxCatchAll xmlns="9235decf-0abb-4516-b4ba-48a63346a2b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796EFBD3992E44EAD294A19C41BF784" ma:contentTypeVersion="12" ma:contentTypeDescription="Ein neues Dokument erstellen." ma:contentTypeScope="" ma:versionID="64e42d86b0a5b45086acca1ee69db66b">
  <xsd:schema xmlns:xsd="http://www.w3.org/2001/XMLSchema" xmlns:xs="http://www.w3.org/2001/XMLSchema" xmlns:p="http://schemas.microsoft.com/office/2006/metadata/properties" xmlns:ns2="98b1d543-714d-4d59-aebf-7e9f1c6ed868" xmlns:ns3="9235decf-0abb-4516-b4ba-48a63346a2b0" targetNamespace="http://schemas.microsoft.com/office/2006/metadata/properties" ma:root="true" ma:fieldsID="c33d39b8c52a4a8855b373e79dc2a2b1" ns2:_="" ns3:_="">
    <xsd:import namespace="98b1d543-714d-4d59-aebf-7e9f1c6ed868"/>
    <xsd:import namespace="9235decf-0abb-4516-b4ba-48a63346a2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d543-714d-4d59-aebf-7e9f1c6ed8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Bildmarkierungen" ma:readOnly="false" ma:fieldId="{5cf76f15-5ced-4ddc-b409-7134ff3c332f}" ma:taxonomyMulti="true" ma:sspId="2b808f02-0a7c-42e6-94c5-fe08525395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5decf-0abb-4516-b4ba-48a63346a2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bd114b1-97d9-481b-a6a1-7c474d75d7c4}" ma:internalName="TaxCatchAll" ma:showField="CatchAllData" ma:web="9235decf-0abb-4516-b4ba-48a63346a2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E7C5BC-C7E2-445E-9153-C95EC5483C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5F2028-AB6C-4BB5-A46B-7ACAB322DE65}">
  <ds:schemaRefs>
    <ds:schemaRef ds:uri="http://purl.org/dc/terms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342954b8-3d7d-47a6-8f7d-82d951b23d04"/>
    <ds:schemaRef ds:uri="http://www.w3.org/XML/1998/namespace"/>
    <ds:schemaRef ds:uri="http://purl.org/dc/dcmitype/"/>
    <ds:schemaRef ds:uri="http://schemas.microsoft.com/office/infopath/2007/PartnerControls"/>
    <ds:schemaRef ds:uri="e06f2d49-c1ea-4447-b9da-64d0c62d2d1c"/>
    <ds:schemaRef ds:uri="98b1d543-714d-4d59-aebf-7e9f1c6ed868"/>
    <ds:schemaRef ds:uri="9235decf-0abb-4516-b4ba-48a63346a2b0"/>
  </ds:schemaRefs>
</ds:datastoreItem>
</file>

<file path=customXml/itemProps3.xml><?xml version="1.0" encoding="utf-8"?>
<ds:datastoreItem xmlns:ds="http://schemas.openxmlformats.org/officeDocument/2006/customXml" ds:itemID="{530284F6-EA86-4014-928B-E575B4CCC1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b1d543-714d-4d59-aebf-7e9f1c6ed868"/>
    <ds:schemaRef ds:uri="9235decf-0abb-4516-b4ba-48a63346a2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1813</Words>
  <Application>Microsoft Office PowerPoint</Application>
  <PresentationFormat>Benutzerdefiniert</PresentationFormat>
  <Paragraphs>329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1" baseType="lpstr">
      <vt:lpstr>Arial</vt:lpstr>
      <vt:lpstr>Ink Free</vt:lpstr>
      <vt:lpstr>Calibri</vt:lpstr>
      <vt:lpstr>Calibri Light</vt:lpstr>
      <vt:lpstr>Times New Roman</vt:lpstr>
      <vt:lpstr>Symbol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Hintergrund Rollenkarten/Ereigniskarten MODINA</dc:title>
  <dc:creator>Julia Bremicker-Smieja - IEGUS Institut</dc:creator>
  <cp:lastModifiedBy>Kasper, Jennifer</cp:lastModifiedBy>
  <cp:revision>7</cp:revision>
  <dcterms:created xsi:type="dcterms:W3CDTF">2006-08-16T00:00:00Z</dcterms:created>
  <dcterms:modified xsi:type="dcterms:W3CDTF">2026-07-07T08:29:13Z</dcterms:modified>
  <dc:identifier>DAHAiTrvZeQ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0x0101001796EFBD3992E44EAD294A19C41BF784</vt:lpwstr>
  </property>
  <property fmtid="{D5CDD505-2E9C-101B-9397-08002B2CF9AE}" pid="3" name="MediaServiceImageTags">
    <vt:lpwstr/>
  </property>
</Properties>
</file>