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8" r:id="rId5"/>
    <p:sldId id="272" r:id="rId6"/>
    <p:sldId id="273" r:id="rId7"/>
    <p:sldId id="276" r:id="rId8"/>
    <p:sldId id="275" r:id="rId9"/>
    <p:sldId id="274" r:id="rId10"/>
  </p:sldIdLst>
  <p:sldSz cx="7556500" cy="10693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ABB5"/>
    <a:srgbClr val="474747"/>
    <a:srgbClr val="565656"/>
    <a:srgbClr val="2F5496"/>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05187-6615-E51C-67F2-1E324E2A8803}" v="140" dt="2026-04-09T10:17:0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27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62178405-8ED4-16FB-26E6-6F7C46B4A035}"/>
              </a:ext>
            </a:extLst>
          </p:cNvPr>
          <p:cNvSpPr/>
          <p:nvPr/>
        </p:nvSpPr>
        <p:spPr>
          <a:xfrm>
            <a:off x="5384517" y="634793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w="19050" cap="sq">
            <a:solidFill>
              <a:srgbClr val="000000"/>
            </a:solidFill>
            <a:prstDash val="solid"/>
            <a:miter/>
          </a:ln>
        </p:spPr>
        <p:txBody>
          <a:bodyPr/>
          <a:lstStyle/>
          <a:p>
            <a:endParaRPr lang="de-DE">
              <a:solidFill>
                <a:srgbClr val="2D4196"/>
              </a:solidFill>
            </a:endParaRPr>
          </a:p>
        </p:txBody>
      </p:sp>
      <p:sp>
        <p:nvSpPr>
          <p:cNvPr id="25" name="Freeform 3">
            <a:extLst>
              <a:ext uri="{FF2B5EF4-FFF2-40B4-BE49-F238E27FC236}">
                <a16:creationId xmlns:a16="http://schemas.microsoft.com/office/drawing/2014/main" id="{CF4E3A04-BF4E-7064-4C02-0CE71D61FAC8}"/>
              </a:ext>
            </a:extLst>
          </p:cNvPr>
          <p:cNvSpPr/>
          <p:nvPr/>
        </p:nvSpPr>
        <p:spPr>
          <a:xfrm>
            <a:off x="5384517" y="1155700"/>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a:stretch>
          </a:blipFill>
          <a:ln w="19050" cap="sq">
            <a:solidFill>
              <a:srgbClr val="000000"/>
            </a:solidFill>
            <a:prstDash val="solid"/>
            <a:miter/>
          </a:ln>
        </p:spPr>
        <p:txBody>
          <a:bodyPr/>
          <a:lstStyle/>
          <a:p>
            <a:endParaRPr lang="de-DE">
              <a:solidFill>
                <a:srgbClr val="2D4196"/>
              </a:solidFill>
            </a:endParaRPr>
          </a:p>
        </p:txBody>
      </p:sp>
      <p:grpSp>
        <p:nvGrpSpPr>
          <p:cNvPr id="2" name="Group 2"/>
          <p:cNvGrpSpPr/>
          <p:nvPr/>
        </p:nvGrpSpPr>
        <p:grpSpPr>
          <a:xfrm>
            <a:off x="168426" y="225319"/>
            <a:ext cx="7223149" cy="708607"/>
            <a:chOff x="0" y="0"/>
            <a:chExt cx="2588613" cy="253949"/>
          </a:xfrm>
        </p:grpSpPr>
        <p:sp>
          <p:nvSpPr>
            <p:cNvPr id="3" name="Freeform 3"/>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168426" y="225319"/>
            <a:ext cx="7223149" cy="5008755"/>
            <a:chOff x="0" y="0"/>
            <a:chExt cx="2588613" cy="1795025"/>
          </a:xfrm>
        </p:grpSpPr>
        <p:sp>
          <p:nvSpPr>
            <p:cNvPr id="6" name="Freeform 6"/>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426" y="5447491"/>
            <a:ext cx="7223149" cy="708607"/>
            <a:chOff x="0" y="0"/>
            <a:chExt cx="2588613" cy="253949"/>
          </a:xfrm>
        </p:grpSpPr>
        <p:sp>
          <p:nvSpPr>
            <p:cNvPr id="9" name="Freeform 9"/>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168426" y="5447491"/>
            <a:ext cx="7223149" cy="5008755"/>
            <a:chOff x="0" y="0"/>
            <a:chExt cx="2588613" cy="1795025"/>
          </a:xfrm>
        </p:grpSpPr>
        <p:sp>
          <p:nvSpPr>
            <p:cNvPr id="12" name="Freeform 12"/>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08F4B222-0F75-77AA-8FAD-DE5649488D27}"/>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PAN-RK-FÜR-LERNENDE-02</a:t>
            </a:r>
          </a:p>
        </p:txBody>
      </p:sp>
      <p:sp>
        <p:nvSpPr>
          <p:cNvPr id="16" name="Textfeld 15">
            <a:extLst>
              <a:ext uri="{FF2B5EF4-FFF2-40B4-BE49-F238E27FC236}">
                <a16:creationId xmlns:a16="http://schemas.microsoft.com/office/drawing/2014/main" id="{491119D5-9815-879E-73B4-6306C1BCB203}"/>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PAN-RK-FÜR-LERNENDE-01</a:t>
            </a:r>
          </a:p>
        </p:txBody>
      </p:sp>
      <p:sp>
        <p:nvSpPr>
          <p:cNvPr id="17" name="Textfeld 16">
            <a:extLst>
              <a:ext uri="{FF2B5EF4-FFF2-40B4-BE49-F238E27FC236}">
                <a16:creationId xmlns:a16="http://schemas.microsoft.com/office/drawing/2014/main" id="{33426665-6336-702D-0F42-6BEFE840C399}"/>
              </a:ext>
            </a:extLst>
          </p:cNvPr>
          <p:cNvSpPr txBox="1"/>
          <p:nvPr/>
        </p:nvSpPr>
        <p:spPr>
          <a:xfrm>
            <a:off x="447875" y="441122"/>
            <a:ext cx="4397175" cy="461665"/>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Tamara Haber – </a:t>
            </a:r>
            <a:r>
              <a:rPr lang="de-DE" sz="1200" dirty="0">
                <a:ea typeface="Calibri Light" panose="020F0302020204030204" pitchFamily="34" charset="0"/>
                <a:cs typeface="Calibri Light" panose="020F0302020204030204" pitchFamily="34" charset="0"/>
              </a:rPr>
              <a:t>Erfahrene Pflegefachperson auf der internistischen Station</a:t>
            </a:r>
          </a:p>
        </p:txBody>
      </p:sp>
      <p:sp>
        <p:nvSpPr>
          <p:cNvPr id="18" name="Textfeld 17">
            <a:extLst>
              <a:ext uri="{FF2B5EF4-FFF2-40B4-BE49-F238E27FC236}">
                <a16:creationId xmlns:a16="http://schemas.microsoft.com/office/drawing/2014/main" id="{DB15B116-97A8-8A9A-8BD3-C68D6CC03A14}"/>
              </a:ext>
            </a:extLst>
          </p:cNvPr>
          <p:cNvSpPr txBox="1"/>
          <p:nvPr/>
        </p:nvSpPr>
        <p:spPr>
          <a:xfrm>
            <a:off x="447875" y="1161969"/>
            <a:ext cx="4854375" cy="1785104"/>
          </a:xfrm>
          <a:prstGeom prst="rect">
            <a:avLst/>
          </a:prstGeom>
          <a:noFill/>
        </p:spPr>
        <p:txBody>
          <a:bodyPr wrap="square" lIns="91440" tIns="45720" rIns="91440" bIns="45720" rtlCol="0" anchor="t">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Tamara Haber ist 38 Jahre alt und arbeitet seit sechs Jahren auf einer internistischen Station eines Großkrankenhauses. Schon in der Ausbildung faszinierte sie die komplexe Versorgung in diesem Fachgebiet. Mit ihrem fundierten Wissen, ihrer Ruhe in kritischen Situationen und ihrer Erfahrung ist sie eine verlässliche Stütze des Teams. Sie hat frühere Epidemien wie Grippewellen und Ausbrüche multiresistenter Keime miterlebt und gelernt, unter Druck effizient zu handeln und Notfallprotokolle sicher umzusetzen. Durch interdisziplinäre Schulungen und Simulationen ist sie mit den Abläufen und Herausforderungen einer Pandemie vertraut. </a:t>
            </a:r>
          </a:p>
        </p:txBody>
      </p:sp>
      <p:sp>
        <p:nvSpPr>
          <p:cNvPr id="19" name="Textfeld 18">
            <a:extLst>
              <a:ext uri="{FF2B5EF4-FFF2-40B4-BE49-F238E27FC236}">
                <a16:creationId xmlns:a16="http://schemas.microsoft.com/office/drawing/2014/main" id="{2C9CD322-E61E-9B89-1B03-F9CC88437983}"/>
              </a:ext>
            </a:extLst>
          </p:cNvPr>
          <p:cNvSpPr txBox="1"/>
          <p:nvPr/>
        </p:nvSpPr>
        <p:spPr>
          <a:xfrm>
            <a:off x="447875" y="2912258"/>
            <a:ext cx="6629400" cy="1954381"/>
          </a:xfrm>
          <a:prstGeom prst="rect">
            <a:avLst/>
          </a:prstGeom>
          <a:noFill/>
        </p:spPr>
        <p:txBody>
          <a:bodyPr wrap="square" lIns="91440" tIns="45720" rIns="91440" bIns="45720" anchor="t">
            <a:spAutoFit/>
          </a:bodyPr>
          <a:lstStyle/>
          <a:p>
            <a:r>
              <a:rPr lang="de-DE" sz="1100" dirty="0"/>
              <a:t>In der aktuellen Lage erlebt sie hohe Belastung durch Personalmangel, Ressourcenknappheit und ethische Dilemmata, bleibt aber ihrer Verantwortung verpflichtet und steht dem Team fachlich wie emotional zur Seite.</a:t>
            </a:r>
          </a:p>
          <a:p>
            <a:endParaRPr lang="de-DE" sz="1100" dirty="0"/>
          </a:p>
          <a:p>
            <a:r>
              <a:rPr lang="de-DE" sz="1100" b="1" dirty="0"/>
              <a:t>Verhalten im Szenario</a:t>
            </a:r>
          </a:p>
          <a:p>
            <a:r>
              <a:rPr lang="de-DE" sz="1100" dirty="0"/>
              <a:t>Tamara übernimmt als erfahrene Pflegefachkraft eine zentrale Rolle und wirkt als Stabilitätsanker. Sie priorisiert Aufgaben, behält den Überblick und sichert die professionelle Durchführung der wichtigsten Pflegehandlungen. </a:t>
            </a:r>
            <a:r>
              <a:rPr lang="de-DE" sz="1100"/>
              <a:t>Ihr Handeln dient Kolleginnen und Kollegen  als Orientierung und Vorbild.</a:t>
            </a:r>
            <a:endParaRPr lang="de-DE" sz="1100">
              <a:ea typeface="Calibri"/>
              <a:cs typeface="Calibri"/>
            </a:endParaRPr>
          </a:p>
          <a:p>
            <a:r>
              <a:rPr lang="de-DE" sz="1100" dirty="0"/>
              <a:t>Sie fördert die Kommunikation im interprofessionellen Team, moderiert Spannungen und unterstützt besonders jüngere Kolleg/-innen wie Simon und Max durch klare Anweisungen und Ermutigung. Belastungsgrenzen erkennt sie früh und sorgt für Entlastung durch Pausen, Gespräche und Aufgabenanpassung. Trotz eigener Erschöpfung </a:t>
            </a:r>
            <a:r>
              <a:rPr lang="de-DE" sz="1100"/>
              <a:t>bleibt sie besonnen, reflektiert und engagiert sich für Patientinnen, Patienten und Team gleichermaßen.</a:t>
            </a:r>
            <a:endParaRPr lang="de-DE" sz="1100">
              <a:ea typeface="Calibri"/>
              <a:cs typeface="Calibri"/>
            </a:endParaRPr>
          </a:p>
        </p:txBody>
      </p:sp>
      <p:sp>
        <p:nvSpPr>
          <p:cNvPr id="21" name="Textfeld 20">
            <a:extLst>
              <a:ext uri="{FF2B5EF4-FFF2-40B4-BE49-F238E27FC236}">
                <a16:creationId xmlns:a16="http://schemas.microsoft.com/office/drawing/2014/main" id="{2DBB1A1A-BB35-F408-2C49-B9E6FE395177}"/>
              </a:ext>
            </a:extLst>
          </p:cNvPr>
          <p:cNvSpPr txBox="1"/>
          <p:nvPr/>
        </p:nvSpPr>
        <p:spPr>
          <a:xfrm>
            <a:off x="447875" y="5663293"/>
            <a:ext cx="4397175" cy="461665"/>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Simon </a:t>
            </a:r>
            <a:r>
              <a:rPr lang="de-DE" sz="1200" b="1" dirty="0" err="1">
                <a:ea typeface="Calibri Light" panose="020F0302020204030204" pitchFamily="34" charset="0"/>
                <a:cs typeface="Calibri Light" panose="020F0302020204030204" pitchFamily="34" charset="0"/>
              </a:rPr>
              <a:t>Gauzy</a:t>
            </a:r>
            <a:r>
              <a:rPr lang="de-DE" sz="1200" b="1" dirty="0">
                <a:ea typeface="Calibri Light" panose="020F0302020204030204" pitchFamily="34" charset="0"/>
                <a:cs typeface="Calibri Light" panose="020F0302020204030204" pitchFamily="34" charset="0"/>
              </a:rPr>
              <a:t> – </a:t>
            </a:r>
            <a:r>
              <a:rPr lang="de-DE" sz="1200" dirty="0">
                <a:ea typeface="Calibri Light" panose="020F0302020204030204" pitchFamily="34" charset="0"/>
                <a:cs typeface="Calibri Light" panose="020F0302020204030204" pitchFamily="34" charset="0"/>
              </a:rPr>
              <a:t>Pflegefachperson mit 8 Monaten Erfahrung auf der internistischen Station</a:t>
            </a:r>
          </a:p>
        </p:txBody>
      </p:sp>
      <p:sp>
        <p:nvSpPr>
          <p:cNvPr id="22" name="Textfeld 21">
            <a:extLst>
              <a:ext uri="{FF2B5EF4-FFF2-40B4-BE49-F238E27FC236}">
                <a16:creationId xmlns:a16="http://schemas.microsoft.com/office/drawing/2014/main" id="{3F3A8876-14B8-F176-95BE-21DDE5F49C4B}"/>
              </a:ext>
            </a:extLst>
          </p:cNvPr>
          <p:cNvSpPr txBox="1"/>
          <p:nvPr/>
        </p:nvSpPr>
        <p:spPr>
          <a:xfrm>
            <a:off x="447875" y="6380996"/>
            <a:ext cx="4936642" cy="1785104"/>
          </a:xfrm>
          <a:prstGeom prst="rect">
            <a:avLst/>
          </a:prstGeom>
          <a:noFill/>
        </p:spPr>
        <p:txBody>
          <a:bodyPr wrap="square" lIns="91440" tIns="45720" rIns="91440" bIns="45720" rtlCol="0" anchor="t">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Simon ist 26 Jahre alt und arbeitet seit acht Monaten als examinierter Pflegefachmann auf der </a:t>
            </a:r>
            <a:r>
              <a:rPr lang="de-DE" sz="1100" b="0" dirty="0" err="1">
                <a:latin typeface="+mn-lt"/>
              </a:rPr>
              <a:t>intenistischen</a:t>
            </a:r>
            <a:r>
              <a:rPr lang="de-DE" sz="1100" b="0" dirty="0">
                <a:latin typeface="+mn-lt"/>
              </a:rPr>
              <a:t> Station. Nach seiner generalistischen Ausbildung wählte er diesen Bereich wegen der medizinischen und pflegerischen Herausforderungen. Die Covid-19-Pandemie stellte seine noch junge Laufbahn früh auf die Probe.</a:t>
            </a:r>
          </a:p>
          <a:p>
            <a:r>
              <a:rPr lang="de-DE" sz="1100" b="0" dirty="0">
                <a:latin typeface="+mn-lt"/>
              </a:rPr>
              <a:t>Er ist fachlich gut ausgebildet, doch ihm fehlt Routine, um in Krisensituationen souverän zu handeln. Vor der Pandemie war er mit Standardprozessen, Hygiene und ärztlicher Zusammenarbeit vertraut. Nun erlebt er massive Personalengpässe, überlastete Stationen und viele schwerstkranke Patientinnen und Patienten. </a:t>
            </a:r>
            <a:endParaRPr lang="de-DE" sz="1100" b="0" dirty="0">
              <a:latin typeface="+mn-lt"/>
              <a:ea typeface="Calibri"/>
              <a:cs typeface="Calibri"/>
            </a:endParaRPr>
          </a:p>
        </p:txBody>
      </p:sp>
      <p:sp>
        <p:nvSpPr>
          <p:cNvPr id="23" name="Textfeld 22">
            <a:extLst>
              <a:ext uri="{FF2B5EF4-FFF2-40B4-BE49-F238E27FC236}">
                <a16:creationId xmlns:a16="http://schemas.microsoft.com/office/drawing/2014/main" id="{55DEBEC7-8B5A-0F34-342C-ACB1F2B21FFF}"/>
              </a:ext>
            </a:extLst>
          </p:cNvPr>
          <p:cNvSpPr txBox="1"/>
          <p:nvPr/>
        </p:nvSpPr>
        <p:spPr>
          <a:xfrm>
            <a:off x="447875" y="8132784"/>
            <a:ext cx="6629400" cy="2292935"/>
          </a:xfrm>
          <a:prstGeom prst="rect">
            <a:avLst/>
          </a:prstGeom>
          <a:noFill/>
        </p:spPr>
        <p:txBody>
          <a:bodyPr wrap="square" lIns="91440" tIns="45720" rIns="91440" bIns="45720" anchor="t">
            <a:spAutoFit/>
          </a:bodyPr>
          <a:lstStyle/>
          <a:p>
            <a:r>
              <a:rPr lang="de-DE" sz="1100" dirty="0"/>
              <a:t>Der steigende Druck zwingt ihn zu eigenständigen Entscheidungen, die ihn verunsichern. Er bewundert Tamara für ihre Ruhe, erkennt aber auch ihre Belastung..</a:t>
            </a:r>
          </a:p>
          <a:p>
            <a:endParaRPr lang="de-DE" sz="1100" dirty="0"/>
          </a:p>
          <a:p>
            <a:r>
              <a:rPr lang="de-DE" sz="1100" b="1" dirty="0"/>
              <a:t>Verhalten im Szenario</a:t>
            </a:r>
          </a:p>
          <a:p>
            <a:r>
              <a:rPr lang="de-DE" sz="1100" dirty="0"/>
              <a:t>Simon schwankt zwischen Engagement und Überforderung. Unter Tamaras Anleitung arbeitet er sicherer, zweifelt jedoch, sobald er allein Verantwortung trägt. Besonders belastend sind plötzliche Verschlechterungen von zu pflegenden Personen oder emotionale Angehörige. Als Reaktion darauf kommuniziert Simon nur noch sporadisch </a:t>
            </a:r>
            <a:r>
              <a:rPr lang="de-DE" sz="1100"/>
              <a:t>mit dem Team und den Patientinnen und Patienten. </a:t>
            </a:r>
            <a:endParaRPr lang="de-DE" sz="1100">
              <a:ea typeface="Calibri"/>
              <a:cs typeface="Calibri"/>
            </a:endParaRPr>
          </a:p>
          <a:p>
            <a:r>
              <a:rPr lang="de-DE" sz="1100" dirty="0"/>
              <a:t>Im Kontakt mit Dr. Anna Müller fühlt er sich durch Aufgaben überfordert, für die er sich nicht ausreichend vorbereitet sieht, und spricht seine Unsicherheiten kaum an. Tamaras gezielte Unterstützung hilft ihm, schrittweise mehr Sicherheit zu gewinnen. Im weiteren Verlauf zeigt sich, dass Simon der Belastung nicht mehr standhält und zusammenbricht.</a:t>
            </a:r>
          </a:p>
          <a:p>
            <a:endParaRPr lang="de-DE"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9B095-EEC9-8D7F-F815-9C3807F2A5A2}"/>
            </a:ext>
          </a:extLst>
        </p:cNvPr>
        <p:cNvGrpSpPr/>
        <p:nvPr/>
      </p:nvGrpSpPr>
      <p:grpSpPr>
        <a:xfrm>
          <a:off x="0" y="0"/>
          <a:ext cx="0" cy="0"/>
          <a:chOff x="0" y="0"/>
          <a:chExt cx="0" cy="0"/>
        </a:xfrm>
      </p:grpSpPr>
      <p:sp>
        <p:nvSpPr>
          <p:cNvPr id="15" name="Freeform 3">
            <a:extLst>
              <a:ext uri="{FF2B5EF4-FFF2-40B4-BE49-F238E27FC236}">
                <a16:creationId xmlns:a16="http://schemas.microsoft.com/office/drawing/2014/main" id="{2586C4F1-268D-8334-18E8-7ED88A203EC7}"/>
              </a:ext>
            </a:extLst>
          </p:cNvPr>
          <p:cNvSpPr/>
          <p:nvPr/>
        </p:nvSpPr>
        <p:spPr>
          <a:xfrm>
            <a:off x="5384517" y="1147343"/>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t="-9080" b="-41012"/>
            </a:stretch>
          </a:blipFill>
          <a:ln w="19050" cap="sq">
            <a:solidFill>
              <a:srgbClr val="000000"/>
            </a:solidFill>
            <a:prstDash val="solid"/>
            <a:miter/>
          </a:ln>
        </p:spPr>
        <p:txBody>
          <a:bodyPr/>
          <a:lstStyle/>
          <a:p>
            <a:endParaRPr lang="de-DE">
              <a:solidFill>
                <a:srgbClr val="2D4196"/>
              </a:solidFill>
            </a:endParaRPr>
          </a:p>
        </p:txBody>
      </p:sp>
      <p:grpSp>
        <p:nvGrpSpPr>
          <p:cNvPr id="2" name="Group 2">
            <a:extLst>
              <a:ext uri="{FF2B5EF4-FFF2-40B4-BE49-F238E27FC236}">
                <a16:creationId xmlns:a16="http://schemas.microsoft.com/office/drawing/2014/main" id="{66926E50-8966-7F8B-565A-830928D06817}"/>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CACF4938-9040-7BD3-683D-9DB16FC5F66E}"/>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A46E829A-9C8A-624B-3339-8AA783E6151B}"/>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2A70EF38-FEAC-C504-34BC-9753012F6CC5}"/>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BAA50D28-9F20-7926-C7E8-0D792ABCB09A}"/>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6DBB4176-0968-A93C-6C4A-268F6A78C8F2}"/>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75F3BD9B-7FFA-1E33-37BE-12A4E76311D3}"/>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7982EB76-FB0D-ECCF-F4E0-EE1F651EA8DF}"/>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9BF2CE76-FD58-8012-96B1-FF2BF66F9724}"/>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C32F0DC-2529-0171-0F01-48108396AA88}"/>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AA04EAE2-29A6-D892-D1D9-F9A6D39445D1}"/>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CE6EBC34-D6D6-E8C6-BFAB-D62E1E17E2C3}"/>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F77E861D-8C2E-9CA8-A1D7-8D4CCA920F6A}"/>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PAN-RK-FÜR-LERNENDE-04</a:t>
            </a:r>
          </a:p>
        </p:txBody>
      </p:sp>
      <p:sp>
        <p:nvSpPr>
          <p:cNvPr id="16" name="Textfeld 15">
            <a:extLst>
              <a:ext uri="{FF2B5EF4-FFF2-40B4-BE49-F238E27FC236}">
                <a16:creationId xmlns:a16="http://schemas.microsoft.com/office/drawing/2014/main" id="{D633A0C6-5B01-0DC8-236B-F49440B10442}"/>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PAN-RK-FÜR-LERNENDE-03</a:t>
            </a:r>
          </a:p>
        </p:txBody>
      </p:sp>
      <p:sp>
        <p:nvSpPr>
          <p:cNvPr id="17" name="Textfeld 16">
            <a:extLst>
              <a:ext uri="{FF2B5EF4-FFF2-40B4-BE49-F238E27FC236}">
                <a16:creationId xmlns:a16="http://schemas.microsoft.com/office/drawing/2014/main" id="{4E88C806-FAD4-AEC9-8D61-C9F22D44BAB4}"/>
              </a:ext>
            </a:extLst>
          </p:cNvPr>
          <p:cNvSpPr txBox="1"/>
          <p:nvPr/>
        </p:nvSpPr>
        <p:spPr>
          <a:xfrm>
            <a:off x="447875" y="441122"/>
            <a:ext cx="4397175" cy="461665"/>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Gabriele </a:t>
            </a:r>
            <a:r>
              <a:rPr lang="de-DE" sz="1200" b="1" dirty="0" err="1">
                <a:ea typeface="Calibri Light" panose="020F0302020204030204" pitchFamily="34" charset="0"/>
                <a:cs typeface="Calibri Light" panose="020F0302020204030204" pitchFamily="34" charset="0"/>
              </a:rPr>
              <a:t>Hermers</a:t>
            </a:r>
            <a:r>
              <a:rPr lang="de-DE" sz="1200" b="1" dirty="0">
                <a:ea typeface="Calibri Light" panose="020F0302020204030204" pitchFamily="34" charset="0"/>
                <a:cs typeface="Calibri Light" panose="020F0302020204030204" pitchFamily="34" charset="0"/>
              </a:rPr>
              <a:t> – </a:t>
            </a:r>
            <a:r>
              <a:rPr lang="de-DE" sz="1200" dirty="0">
                <a:ea typeface="Calibri Light" panose="020F0302020204030204" pitchFamily="34" charset="0"/>
                <a:cs typeface="Calibri Light" panose="020F0302020204030204" pitchFamily="34" charset="0"/>
              </a:rPr>
              <a:t>Pflegefachperson mit 3 Jahren Erfahrung auf der internistischen Station</a:t>
            </a:r>
          </a:p>
        </p:txBody>
      </p:sp>
      <p:sp>
        <p:nvSpPr>
          <p:cNvPr id="18" name="Textfeld 17">
            <a:extLst>
              <a:ext uri="{FF2B5EF4-FFF2-40B4-BE49-F238E27FC236}">
                <a16:creationId xmlns:a16="http://schemas.microsoft.com/office/drawing/2014/main" id="{E44B407D-CAAB-D855-A0E0-4F17E6808D08}"/>
              </a:ext>
            </a:extLst>
          </p:cNvPr>
          <p:cNvSpPr txBox="1"/>
          <p:nvPr/>
        </p:nvSpPr>
        <p:spPr>
          <a:xfrm>
            <a:off x="447875" y="1161969"/>
            <a:ext cx="4854375"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Gabriele ist 30 Jahre alt und arbeitet seit drei Jahren auf der internistischen Station. Schon in der Ausbildung interessierte sie sich für Erkrankungen des Verdauungssystems; ihre Mutter in der Altenpflege prägte früh ihr Berufsideal. Nach dem Examen wechselte sie auf eine internistische Station, wo sie durch ihr strukturiertes Arbeiten und Fortbildungen zur Infektionsprävention zur Hygienebeauftragten wurde. Im Team gilt sie als ruhig, kompetent und verlässlich.</a:t>
            </a:r>
          </a:p>
          <a:p>
            <a:r>
              <a:rPr lang="de-DE" sz="1100" b="0" dirty="0">
                <a:latin typeface="+mn-lt"/>
              </a:rPr>
              <a:t>In der Covid-19-Pandemie stößt sie erstmals an Grenzen: Hygienestandards lassen sich wegen Zeitmangel, Personalknappheit und fehlender Ressourcen nicht immer umsetzen. Das führt zu einem inneren Konflikt zwischen Anspruch und Realität.</a:t>
            </a:r>
          </a:p>
          <a:p>
            <a:endParaRPr lang="de-DE" sz="1100" b="0" dirty="0">
              <a:latin typeface="+mn-lt"/>
            </a:endParaRPr>
          </a:p>
        </p:txBody>
      </p:sp>
      <p:sp>
        <p:nvSpPr>
          <p:cNvPr id="19" name="Textfeld 18">
            <a:extLst>
              <a:ext uri="{FF2B5EF4-FFF2-40B4-BE49-F238E27FC236}">
                <a16:creationId xmlns:a16="http://schemas.microsoft.com/office/drawing/2014/main" id="{15D11A54-D6C5-95F1-F15E-4B5BA2F49212}"/>
              </a:ext>
            </a:extLst>
          </p:cNvPr>
          <p:cNvSpPr txBox="1"/>
          <p:nvPr/>
        </p:nvSpPr>
        <p:spPr>
          <a:xfrm>
            <a:off x="447875" y="3058386"/>
            <a:ext cx="6629400" cy="1446550"/>
          </a:xfrm>
          <a:prstGeom prst="rect">
            <a:avLst/>
          </a:prstGeom>
          <a:noFill/>
        </p:spPr>
        <p:txBody>
          <a:bodyPr wrap="square" lIns="91440" tIns="45720" rIns="91440" bIns="45720" anchor="t">
            <a:spAutoFit/>
          </a:bodyPr>
          <a:lstStyle/>
          <a:p>
            <a:endParaRPr lang="de-DE" sz="1100" dirty="0"/>
          </a:p>
          <a:p>
            <a:r>
              <a:rPr lang="de-DE" sz="1100" b="1" dirty="0"/>
              <a:t>Verhalten im Szenario</a:t>
            </a:r>
          </a:p>
          <a:p>
            <a:r>
              <a:rPr lang="de-DE" sz="1100" dirty="0"/>
              <a:t>Gabriele bleibt engagiert und gewissenhaft, muss ihr Fachwissen jedoch pragmatischer anwenden. Sie unterstützt besonders Simon und Max bei hygienischen Abläufen und gibt Sicherheit im Team.</a:t>
            </a:r>
          </a:p>
          <a:p>
            <a:r>
              <a:rPr lang="de-DE" sz="1100" dirty="0"/>
              <a:t>Die größte Herausforderung ist der Spagat zwischen Theorie und Praxis: Während Dr. Müller schnelle </a:t>
            </a:r>
            <a:r>
              <a:rPr lang="de-DE" sz="1100"/>
              <a:t>Entscheidungen fordert, muss Gabriele Prioritäten flexibel setzen, ohne die Patientinnen- und Patientensicherheit</a:t>
            </a:r>
            <a:r>
              <a:rPr lang="de-DE" sz="1100" dirty="0"/>
              <a:t> zu gefährden. Im Verlauf entwickelt sie Führungsstärke und psychische Widerstandskraft und bleibt trotz Belastung eine stabile Säule des Teams.</a:t>
            </a:r>
          </a:p>
        </p:txBody>
      </p:sp>
      <p:sp>
        <p:nvSpPr>
          <p:cNvPr id="21" name="Textfeld 20">
            <a:extLst>
              <a:ext uri="{FF2B5EF4-FFF2-40B4-BE49-F238E27FC236}">
                <a16:creationId xmlns:a16="http://schemas.microsoft.com/office/drawing/2014/main" id="{3547AD2A-66E4-05FD-7169-1493C830C18B}"/>
              </a:ext>
            </a:extLst>
          </p:cNvPr>
          <p:cNvSpPr txBox="1"/>
          <p:nvPr/>
        </p:nvSpPr>
        <p:spPr>
          <a:xfrm>
            <a:off x="447875" y="5663293"/>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Max Weiß – </a:t>
            </a:r>
            <a:r>
              <a:rPr lang="de-DE" sz="1200" dirty="0">
                <a:ea typeface="Calibri Light" panose="020F0302020204030204" pitchFamily="34" charset="0"/>
                <a:cs typeface="Calibri Light" panose="020F0302020204030204" pitchFamily="34" charset="0"/>
              </a:rPr>
              <a:t>Pflegeauszubildender im Praxiseinsatz</a:t>
            </a:r>
          </a:p>
        </p:txBody>
      </p:sp>
      <p:sp>
        <p:nvSpPr>
          <p:cNvPr id="22" name="Textfeld 21">
            <a:extLst>
              <a:ext uri="{FF2B5EF4-FFF2-40B4-BE49-F238E27FC236}">
                <a16:creationId xmlns:a16="http://schemas.microsoft.com/office/drawing/2014/main" id="{8E72AB73-8747-3812-0878-201CABFFA7AF}"/>
              </a:ext>
            </a:extLst>
          </p:cNvPr>
          <p:cNvSpPr txBox="1"/>
          <p:nvPr/>
        </p:nvSpPr>
        <p:spPr>
          <a:xfrm>
            <a:off x="447875" y="6380996"/>
            <a:ext cx="4936642"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Max ist 21 Jahre alt, befindet sich im zweiten Ausbildungsjahr und absolviert seinen ersten Einsatz auf der internistischen Station. Nach seinen Erfahrungen in der Geriatrie sieht er sich nun plötzlich mit der Covid-19-Pandemie konfrontiert – eine Situation, auf die er sich nicht vorbereitet fühlt.</a:t>
            </a:r>
          </a:p>
          <a:p>
            <a:r>
              <a:rPr lang="de-DE" sz="1100" b="0" dirty="0">
                <a:latin typeface="+mn-lt"/>
              </a:rPr>
              <a:t>Die ungewohnte Umgebung mit Schutzkleidung, Hektik und strengen Hygieneregeln verunsichert ihn. Er zweifelt, ob er die persönliche Schutzausrüstung korrekt anlegt, und ist irritiert, wenn erfahrene Pflegefachpersonen Maßnahmen aus Zeitdruck umgehen. Seine größte Angst ist, sich anzustecken und seine Großmutter zu gefährden, die zur Risikogruppe gehört. Aus diesem Grund bleibt er häufig im Stationszimmer sitzen oder arbeitet im Lager. </a:t>
            </a:r>
          </a:p>
        </p:txBody>
      </p:sp>
      <p:sp>
        <p:nvSpPr>
          <p:cNvPr id="23" name="Textfeld 22">
            <a:extLst>
              <a:ext uri="{FF2B5EF4-FFF2-40B4-BE49-F238E27FC236}">
                <a16:creationId xmlns:a16="http://schemas.microsoft.com/office/drawing/2014/main" id="{26A9CE93-EFDE-189D-B4FA-C6C07A074CFC}"/>
              </a:ext>
            </a:extLst>
          </p:cNvPr>
          <p:cNvSpPr txBox="1"/>
          <p:nvPr/>
        </p:nvSpPr>
        <p:spPr>
          <a:xfrm>
            <a:off x="447875" y="8226673"/>
            <a:ext cx="6629400" cy="1615827"/>
          </a:xfrm>
          <a:prstGeom prst="rect">
            <a:avLst/>
          </a:prstGeom>
          <a:noFill/>
        </p:spPr>
        <p:txBody>
          <a:bodyPr wrap="square">
            <a:spAutoFit/>
          </a:bodyPr>
          <a:lstStyle/>
          <a:p>
            <a:endParaRPr lang="de-DE" sz="1100" dirty="0"/>
          </a:p>
          <a:p>
            <a:r>
              <a:rPr lang="de-DE" sz="1100" b="1" dirty="0"/>
              <a:t>Verhalten im Szenario</a:t>
            </a:r>
          </a:p>
          <a:p>
            <a:r>
              <a:rPr lang="de-DE" sz="1100" dirty="0"/>
              <a:t>Max schwankt zwischen Lernbereitschaft und Überforderung. Tamara gibt ihm Halt, während Simon und Dr. Müller ihn teils überfordern. Besonders belastend ist eine Situation bei der Sauerstoffgabe, in der er die Panik der Patientin spürt und sich hilflos fühlt. Auch Artem </a:t>
            </a:r>
            <a:r>
              <a:rPr lang="de-DE" sz="1100" dirty="0" err="1"/>
              <a:t>Detiatrovs</a:t>
            </a:r>
            <a:r>
              <a:rPr lang="de-DE" sz="1100" dirty="0"/>
              <a:t> Forderungen, sich stärker um seine Frau zu kümmern, setzen ihn unter Druck.</a:t>
            </a:r>
          </a:p>
          <a:p>
            <a:r>
              <a:rPr lang="de-DE" sz="1100" dirty="0"/>
              <a:t>Max muss lernen, eigene Grenzen zu erkennen und zu kommunizieren – eine schwierige, aber zentrale Erfahrung in einer Krise, die ihn emotional und fachlich herausfordert.</a:t>
            </a:r>
          </a:p>
          <a:p>
            <a:endParaRPr lang="de-DE" sz="1100" dirty="0"/>
          </a:p>
        </p:txBody>
      </p:sp>
      <p:sp>
        <p:nvSpPr>
          <p:cNvPr id="20" name="Freeform 5">
            <a:extLst>
              <a:ext uri="{FF2B5EF4-FFF2-40B4-BE49-F238E27FC236}">
                <a16:creationId xmlns:a16="http://schemas.microsoft.com/office/drawing/2014/main" id="{E5EB518A-C635-B25B-F0B6-18945F62D23E}"/>
              </a:ext>
            </a:extLst>
          </p:cNvPr>
          <p:cNvSpPr/>
          <p:nvPr/>
        </p:nvSpPr>
        <p:spPr>
          <a:xfrm>
            <a:off x="5384516" y="6422584"/>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t="-7114" b="-42979"/>
            </a:stretch>
          </a:blipFill>
          <a:ln w="19050" cap="sq">
            <a:solidFill>
              <a:srgbClr val="000000"/>
            </a:solidFill>
            <a:prstDash val="solid"/>
            <a:miter/>
          </a:ln>
        </p:spPr>
        <p:txBody>
          <a:bodyPr/>
          <a:lstStyle/>
          <a:p>
            <a:endParaRPr lang="de-DE">
              <a:solidFill>
                <a:srgbClr val="2D4196"/>
              </a:solidFill>
            </a:endParaRPr>
          </a:p>
        </p:txBody>
      </p:sp>
    </p:spTree>
    <p:extLst>
      <p:ext uri="{BB962C8B-B14F-4D97-AF65-F5344CB8AC3E}">
        <p14:creationId xmlns:p14="http://schemas.microsoft.com/office/powerpoint/2010/main" val="180609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5B260-1699-ED90-63D3-9E343ADA5E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1BE2DF-EC87-7CBF-E795-52B0B1FF7216}"/>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4E886389-82BA-F32D-421E-73DC6B4CFA07}"/>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E1D27E5A-8697-41FB-DF81-8A6B2C88BBD4}"/>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AC320ACD-7ED1-D84A-EE4C-7A0562D89D7E}"/>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E5341BD9-9595-D595-07F1-B82BC2D2DC6A}"/>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EBED4528-AF69-809F-CD90-D1BA8C85BB12}"/>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02F05AFD-779D-7E18-F555-10CE066D3EB1}"/>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643418F3-BE02-28DA-7BA5-6BFF87992178}"/>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35A57A15-69EC-10CD-018C-CD7B397674F6}"/>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DFE5C94F-DCE7-05FB-01D2-F412404A2A2E}"/>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0DFBBAD4-5F3E-B755-5CCA-0D2BA82CE696}"/>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D7E1BE8B-9BD3-B883-ECCD-98ECA2951765}"/>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62591963-D5EC-D2C5-EA47-C94048A8AE9D}"/>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PAN-RK-FÜR-LERNENDE-06</a:t>
            </a:r>
          </a:p>
        </p:txBody>
      </p:sp>
      <p:sp>
        <p:nvSpPr>
          <p:cNvPr id="16" name="Textfeld 15">
            <a:extLst>
              <a:ext uri="{FF2B5EF4-FFF2-40B4-BE49-F238E27FC236}">
                <a16:creationId xmlns:a16="http://schemas.microsoft.com/office/drawing/2014/main" id="{02A921B6-1F0C-747E-A7D8-85966DA462CE}"/>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PAN-RK-FÜR-LERNENDE-05</a:t>
            </a:r>
          </a:p>
        </p:txBody>
      </p:sp>
      <p:sp>
        <p:nvSpPr>
          <p:cNvPr id="17" name="Textfeld 16">
            <a:extLst>
              <a:ext uri="{FF2B5EF4-FFF2-40B4-BE49-F238E27FC236}">
                <a16:creationId xmlns:a16="http://schemas.microsoft.com/office/drawing/2014/main" id="{399F694F-9E1B-C0E0-6522-A8512460A5C4}"/>
              </a:ext>
            </a:extLst>
          </p:cNvPr>
          <p:cNvSpPr txBox="1"/>
          <p:nvPr/>
        </p:nvSpPr>
        <p:spPr>
          <a:xfrm>
            <a:off x="447875" y="441122"/>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Dr. Anna Müller – </a:t>
            </a:r>
            <a:r>
              <a:rPr lang="de-DE" sz="1200" dirty="0">
                <a:ea typeface="Calibri Light" panose="020F0302020204030204" pitchFamily="34" charset="0"/>
                <a:cs typeface="Calibri Light" panose="020F0302020204030204" pitchFamily="34" charset="0"/>
              </a:rPr>
              <a:t>Oberärztin der internistischen Station </a:t>
            </a:r>
          </a:p>
        </p:txBody>
      </p:sp>
      <p:sp>
        <p:nvSpPr>
          <p:cNvPr id="18" name="Textfeld 17">
            <a:extLst>
              <a:ext uri="{FF2B5EF4-FFF2-40B4-BE49-F238E27FC236}">
                <a16:creationId xmlns:a16="http://schemas.microsoft.com/office/drawing/2014/main" id="{FE040FF3-2AAD-80C9-4997-B51A1FE1E8CA}"/>
              </a:ext>
            </a:extLst>
          </p:cNvPr>
          <p:cNvSpPr txBox="1"/>
          <p:nvPr/>
        </p:nvSpPr>
        <p:spPr>
          <a:xfrm>
            <a:off x="447875" y="1161969"/>
            <a:ext cx="4854375"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Dr. Anna Müller ist erfahrene Intensivmedizinerin und arbeitet seit über 15 Jahren auf der internistischen Station. Sie hat mehrere Pandemien miterlebt und sich auf Infektionskrankheiten sowie Notfallmanagement spezialisiert. Neben ihrer ärztlichen Tätigkeit ist sie Teil der Krankenhauskrisenleitung und koordiniert die interne und externe Kommunikation, um Abläufe an aktuelle Entwicklungen anzupassen.</a:t>
            </a:r>
          </a:p>
          <a:p>
            <a:r>
              <a:rPr lang="de-DE" sz="1100" b="0" dirty="0">
                <a:latin typeface="+mn-lt"/>
              </a:rPr>
              <a:t>Ihr Stil ist pragmatisch, effizient und klar. Sie trifft auch unter Druck fundierte Entscheidungen und genießt das Vertrauen des Teams. Doch die Covid-19-Pandemie bringt sie an ihre Grenzen: steigende Fallzahlen, Ressourcenknappheit und Teamerschöpfung führen zur Überlastung.</a:t>
            </a:r>
          </a:p>
        </p:txBody>
      </p:sp>
      <p:sp>
        <p:nvSpPr>
          <p:cNvPr id="19" name="Textfeld 18">
            <a:extLst>
              <a:ext uri="{FF2B5EF4-FFF2-40B4-BE49-F238E27FC236}">
                <a16:creationId xmlns:a16="http://schemas.microsoft.com/office/drawing/2014/main" id="{56A04F8A-D62E-7608-889D-B62936586CC9}"/>
              </a:ext>
            </a:extLst>
          </p:cNvPr>
          <p:cNvSpPr txBox="1"/>
          <p:nvPr/>
        </p:nvSpPr>
        <p:spPr>
          <a:xfrm>
            <a:off x="447875" y="3058386"/>
            <a:ext cx="6629400" cy="1954381"/>
          </a:xfrm>
          <a:prstGeom prst="rect">
            <a:avLst/>
          </a:prstGeom>
          <a:noFill/>
        </p:spPr>
        <p:txBody>
          <a:bodyPr wrap="square" lIns="91440" tIns="45720" rIns="91440" bIns="45720" anchor="t">
            <a:spAutoFit/>
          </a:bodyPr>
          <a:lstStyle/>
          <a:p>
            <a:endParaRPr lang="de-DE" sz="1100" dirty="0"/>
          </a:p>
          <a:p>
            <a:r>
              <a:rPr lang="de-DE" sz="1100" b="1" dirty="0"/>
              <a:t>Verhalten im Szenario</a:t>
            </a:r>
          </a:p>
          <a:p>
            <a:r>
              <a:rPr lang="de-DE" sz="1100" dirty="0"/>
              <a:t>Dr. Müller koordiniert die Triage und entscheidet täglich, welche Patientinnen und </a:t>
            </a:r>
            <a:r>
              <a:rPr lang="de-DE" sz="1100"/>
              <a:t>Patienten</a:t>
            </a:r>
            <a:r>
              <a:rPr lang="de-DE" sz="1100" dirty="0"/>
              <a:t> auf die Intensivstation aufgenommen werden. Sie verlangt schnelle Entscheidungen und präzise Berichte, informiert das Team laufend über neue Entwicklungen und passt Maßnahmen an.</a:t>
            </a:r>
          </a:p>
          <a:p>
            <a:r>
              <a:rPr lang="de-DE" sz="1100" dirty="0"/>
              <a:t>Ihre direkte Art kann Max und Simon einschüchtern, zugleich bietet sie dem Team Stabilität und Orientierung. In kritischen Phasen reagiert sie zunehmend ungeduldig, wenn Mitarbeitende zögern oder unklar kommunizieren. Von Tamara und Gabriele erwartet sie, dass sie ihre Teams gut strukturieren, um Verzögerungen zu vermeiden.</a:t>
            </a:r>
          </a:p>
          <a:p>
            <a:r>
              <a:rPr lang="de-DE" sz="1100" dirty="0"/>
              <a:t>Dr. Müller verkörpert eine starke, aber zunehmend erschöpfte Führungspersönlichkeit, die zwischen medizinischer Verantwortung und psychischer Belastung balanciert – unter dem Bewusstsein, dass jede Entscheidung Leben oder Tod bedeuten kann.</a:t>
            </a:r>
          </a:p>
        </p:txBody>
      </p:sp>
      <p:sp>
        <p:nvSpPr>
          <p:cNvPr id="21" name="Textfeld 20">
            <a:extLst>
              <a:ext uri="{FF2B5EF4-FFF2-40B4-BE49-F238E27FC236}">
                <a16:creationId xmlns:a16="http://schemas.microsoft.com/office/drawing/2014/main" id="{E7E345FC-60DE-2CB2-5069-66272264AA18}"/>
              </a:ext>
            </a:extLst>
          </p:cNvPr>
          <p:cNvSpPr txBox="1"/>
          <p:nvPr/>
        </p:nvSpPr>
        <p:spPr>
          <a:xfrm>
            <a:off x="447875" y="5663293"/>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Silke Hammerschmidt – </a:t>
            </a:r>
            <a:r>
              <a:rPr lang="de-DE" sz="1200" dirty="0">
                <a:ea typeface="Calibri Light" panose="020F0302020204030204" pitchFamily="34" charset="0"/>
                <a:cs typeface="Calibri Light" panose="020F0302020204030204" pitchFamily="34" charset="0"/>
              </a:rPr>
              <a:t>Hygienefachkraft</a:t>
            </a:r>
          </a:p>
        </p:txBody>
      </p:sp>
      <p:sp>
        <p:nvSpPr>
          <p:cNvPr id="22" name="Textfeld 21">
            <a:extLst>
              <a:ext uri="{FF2B5EF4-FFF2-40B4-BE49-F238E27FC236}">
                <a16:creationId xmlns:a16="http://schemas.microsoft.com/office/drawing/2014/main" id="{FA99EFCE-CF24-2B2B-1348-BE2DC9C5E979}"/>
              </a:ext>
            </a:extLst>
          </p:cNvPr>
          <p:cNvSpPr txBox="1"/>
          <p:nvPr/>
        </p:nvSpPr>
        <p:spPr>
          <a:xfrm>
            <a:off x="447875" y="6380996"/>
            <a:ext cx="4936642" cy="1446550"/>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Silke ist 42 Jahre alt und ist seit zehn Jahren Hygienefachkraft im Krankenhaus. Nach ihrer Ausbildung zur Gesundheits- und Krankenpflegerin spezialisierte sie sich früh auf Hygiene und Infektionsprävention und absolvierte entsprechende Weiterbildungen. Sie ist für die Umsetzung und Kontrolle aller Hygienemaßnahmen sowie für Schulungen des Personals verantwortlich. In der Covid-19-Pandemie ist sie eine zentrale Ansprechpartnerin, da sie sich mit </a:t>
            </a:r>
            <a:r>
              <a:rPr lang="de-DE" sz="1100" b="0" dirty="0" err="1">
                <a:latin typeface="+mn-lt"/>
              </a:rPr>
              <a:t>Barrieremaßnahmen</a:t>
            </a:r>
            <a:r>
              <a:rPr lang="de-DE" sz="1100" b="0" dirty="0">
                <a:latin typeface="+mn-lt"/>
              </a:rPr>
              <a:t> und Schutzkleidung bestens auskennt.</a:t>
            </a:r>
          </a:p>
        </p:txBody>
      </p:sp>
      <p:sp>
        <p:nvSpPr>
          <p:cNvPr id="23" name="Textfeld 22">
            <a:extLst>
              <a:ext uri="{FF2B5EF4-FFF2-40B4-BE49-F238E27FC236}">
                <a16:creationId xmlns:a16="http://schemas.microsoft.com/office/drawing/2014/main" id="{FB490A14-4A84-EAC5-48BA-C829E9A2C3BA}"/>
              </a:ext>
            </a:extLst>
          </p:cNvPr>
          <p:cNvSpPr txBox="1"/>
          <p:nvPr/>
        </p:nvSpPr>
        <p:spPr>
          <a:xfrm>
            <a:off x="447875" y="8089900"/>
            <a:ext cx="6629400" cy="2292935"/>
          </a:xfrm>
          <a:prstGeom prst="rect">
            <a:avLst/>
          </a:prstGeom>
          <a:noFill/>
        </p:spPr>
        <p:txBody>
          <a:bodyPr wrap="square">
            <a:spAutoFit/>
          </a:bodyPr>
          <a:lstStyle/>
          <a:p>
            <a:endParaRPr lang="de-DE" sz="1100" dirty="0"/>
          </a:p>
          <a:p>
            <a:r>
              <a:rPr lang="de-DE" sz="1100" b="1" dirty="0"/>
              <a:t>Verhalten im Szenario</a:t>
            </a:r>
          </a:p>
          <a:p>
            <a:r>
              <a:rPr lang="de-DE" sz="1100" dirty="0"/>
              <a:t>Silke überwacht die Einhaltung der Hygienestandards und schult das Personal regelmäßig. Sie führt einmalig eine Schulung für Tamara, Simon und Max durch, um Unsicherheiten im Umgang mit der persönlichen Schutzausrüstung (PSA) zu klären und deren Anwendung zu üben. Besonders Max gibt sie in diesem Rahmen gezielte Anleitung und Unterstützung. Diese erlernten Maßnahmen werden im anschließend im Arbeitsalltag stichprobenartig überprüft. </a:t>
            </a:r>
          </a:p>
          <a:p>
            <a:r>
              <a:rPr lang="de-DE" sz="1100" dirty="0"/>
              <a:t>Die Materialknappheit zwingt sie, gemeinsam mit dem Team pragmatische Lösungen zu finden, was gelegentlich zu Konflikten mit Dr. Müller führt, die schnellere Entscheidungen fordert. Silke bleibt ruhig, lösungsorientiert und kommuniziert klar. Ihr Ziel ist, trotz widriger Umstände hohe Hygienestandards zu sichern und dem Team Sicherheit im Handeln zu geben.</a:t>
            </a:r>
          </a:p>
          <a:p>
            <a:endParaRPr lang="de-DE" sz="1100" dirty="0"/>
          </a:p>
          <a:p>
            <a:endParaRPr lang="de-DE" sz="1100" dirty="0"/>
          </a:p>
        </p:txBody>
      </p:sp>
      <p:sp>
        <p:nvSpPr>
          <p:cNvPr id="24" name="Freeform 3">
            <a:extLst>
              <a:ext uri="{FF2B5EF4-FFF2-40B4-BE49-F238E27FC236}">
                <a16:creationId xmlns:a16="http://schemas.microsoft.com/office/drawing/2014/main" id="{75187FC1-3B84-3753-040F-9CFB790D7249}"/>
              </a:ext>
            </a:extLst>
          </p:cNvPr>
          <p:cNvSpPr/>
          <p:nvPr/>
        </p:nvSpPr>
        <p:spPr>
          <a:xfrm>
            <a:off x="5384516" y="1160010"/>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t="-7964" b="-42129"/>
            </a:stretch>
          </a:blipFill>
          <a:ln w="19050" cap="sq">
            <a:solidFill>
              <a:srgbClr val="000000"/>
            </a:solidFill>
            <a:prstDash val="solid"/>
            <a:miter/>
          </a:ln>
        </p:spPr>
        <p:txBody>
          <a:bodyPr/>
          <a:lstStyle/>
          <a:p>
            <a:endParaRPr lang="de-DE">
              <a:solidFill>
                <a:srgbClr val="2D4196"/>
              </a:solidFill>
            </a:endParaRPr>
          </a:p>
        </p:txBody>
      </p:sp>
      <p:sp>
        <p:nvSpPr>
          <p:cNvPr id="25" name="Freeform 5">
            <a:extLst>
              <a:ext uri="{FF2B5EF4-FFF2-40B4-BE49-F238E27FC236}">
                <a16:creationId xmlns:a16="http://schemas.microsoft.com/office/drawing/2014/main" id="{90090084-3DC1-755D-F1F3-847770B366EA}"/>
              </a:ext>
            </a:extLst>
          </p:cNvPr>
          <p:cNvSpPr/>
          <p:nvPr/>
        </p:nvSpPr>
        <p:spPr>
          <a:xfrm>
            <a:off x="5384516" y="638099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a:stretch>
          </a:blipFill>
          <a:ln w="19050" cap="sq">
            <a:solidFill>
              <a:srgbClr val="000000"/>
            </a:solidFill>
            <a:prstDash val="solid"/>
            <a:miter/>
          </a:ln>
        </p:spPr>
        <p:txBody>
          <a:bodyPr/>
          <a:lstStyle/>
          <a:p>
            <a:endParaRPr lang="de-DE">
              <a:solidFill>
                <a:srgbClr val="2D4196"/>
              </a:solidFill>
            </a:endParaRPr>
          </a:p>
        </p:txBody>
      </p:sp>
    </p:spTree>
    <p:extLst>
      <p:ext uri="{BB962C8B-B14F-4D97-AF65-F5344CB8AC3E}">
        <p14:creationId xmlns:p14="http://schemas.microsoft.com/office/powerpoint/2010/main" val="356059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8D23-99A7-EB2D-28AF-8BD51500DE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A761D0-E829-31F4-2702-3BC1C8C2A843}"/>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68D41396-9CC7-1A37-F678-378FA1E7C357}"/>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4F0D5A82-3EE9-26E7-3727-ED792A5E9B6E}"/>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45AA1EFE-8051-23EA-9022-970FF5BAF0C0}"/>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794CC344-2457-0C2C-299C-BD311EFAF7AE}"/>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DF29661D-B08E-7122-0E93-4BDA79A9EB9F}"/>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3EE0171C-2B2B-49DD-7CD4-BEF8023AE27B}"/>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BEF7CF46-0544-25B8-CE73-6B809C7D8A15}"/>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BA4B389B-F0BB-A25A-4A1B-39D8D979D2EC}"/>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B06FE998-81BE-5B86-D1D5-DA474B77EB19}"/>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A3ADF504-5A41-F30F-B412-24C911D7713C}"/>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DC06084C-FB25-F983-2C33-E622F42A0192}"/>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371A6F02-937D-6BE9-38F4-E37CBC9EBC97}"/>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PAN-RK-FÜR-LERNENDE-07-RA</a:t>
            </a:r>
          </a:p>
        </p:txBody>
      </p:sp>
      <p:sp>
        <p:nvSpPr>
          <p:cNvPr id="16" name="Textfeld 15">
            <a:extLst>
              <a:ext uri="{FF2B5EF4-FFF2-40B4-BE49-F238E27FC236}">
                <a16:creationId xmlns:a16="http://schemas.microsoft.com/office/drawing/2014/main" id="{4C032FFC-C328-A89E-C1C4-ED1E8D66DB1C}"/>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PAN-RK-FÜR-LERNENDE-07</a:t>
            </a:r>
          </a:p>
        </p:txBody>
      </p:sp>
      <p:sp>
        <p:nvSpPr>
          <p:cNvPr id="17" name="Textfeld 16">
            <a:extLst>
              <a:ext uri="{FF2B5EF4-FFF2-40B4-BE49-F238E27FC236}">
                <a16:creationId xmlns:a16="http://schemas.microsoft.com/office/drawing/2014/main" id="{08CB9AB6-B19F-7066-5AD4-BFFFE022C823}"/>
              </a:ext>
            </a:extLst>
          </p:cNvPr>
          <p:cNvSpPr txBox="1"/>
          <p:nvPr/>
        </p:nvSpPr>
        <p:spPr>
          <a:xfrm>
            <a:off x="447875" y="441122"/>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Peter Schmidt – </a:t>
            </a:r>
            <a:r>
              <a:rPr lang="de-DE" sz="1200" dirty="0">
                <a:ea typeface="Calibri Light" panose="020F0302020204030204" pitchFamily="34" charset="0"/>
                <a:cs typeface="Calibri Light" panose="020F0302020204030204" pitchFamily="34" charset="0"/>
              </a:rPr>
              <a:t>Krankenhausleitung</a:t>
            </a:r>
          </a:p>
        </p:txBody>
      </p:sp>
      <p:sp>
        <p:nvSpPr>
          <p:cNvPr id="18" name="Textfeld 17">
            <a:extLst>
              <a:ext uri="{FF2B5EF4-FFF2-40B4-BE49-F238E27FC236}">
                <a16:creationId xmlns:a16="http://schemas.microsoft.com/office/drawing/2014/main" id="{F9F09895-7F52-E227-AA9C-6DE7715E3F0B}"/>
              </a:ext>
            </a:extLst>
          </p:cNvPr>
          <p:cNvSpPr txBox="1"/>
          <p:nvPr/>
        </p:nvSpPr>
        <p:spPr>
          <a:xfrm>
            <a:off x="447875" y="1161969"/>
            <a:ext cx="4854375" cy="1615827"/>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Herr Schmidt ist 55 Jahre alt und verfügt über langjährige Erfahrung in Krankenhausverwaltung und Krisenmanagement. Der studierte Betriebswirt mit Schwerpunkt Gesundheitsmanagement leitet seit fünf Jahren das Krankenhaus und trägt die Gesamtverantwortung für Personal, Finanzen und Strategie. Durch Fortbildungen im Katastrophenschutz und Erfahrungen mit Versorgungsengpässen und Infektionsausbrüchen ist er krisenerprobt. Doch die Covid-19-Pandemie stellt ihn in Intensität und Dauer vor neue Herausforderungen: überlastete Stationen, Ressourcenknappheit und wachsender Personalbedarf.</a:t>
            </a:r>
          </a:p>
        </p:txBody>
      </p:sp>
      <p:sp>
        <p:nvSpPr>
          <p:cNvPr id="19" name="Textfeld 18">
            <a:extLst>
              <a:ext uri="{FF2B5EF4-FFF2-40B4-BE49-F238E27FC236}">
                <a16:creationId xmlns:a16="http://schemas.microsoft.com/office/drawing/2014/main" id="{E5179DBE-951F-E14D-A027-6E6CE3546AA8}"/>
              </a:ext>
            </a:extLst>
          </p:cNvPr>
          <p:cNvSpPr txBox="1"/>
          <p:nvPr/>
        </p:nvSpPr>
        <p:spPr>
          <a:xfrm>
            <a:off x="447875" y="3058386"/>
            <a:ext cx="6629400" cy="1615827"/>
          </a:xfrm>
          <a:prstGeom prst="rect">
            <a:avLst/>
          </a:prstGeom>
          <a:noFill/>
        </p:spPr>
        <p:txBody>
          <a:bodyPr wrap="square">
            <a:spAutoFit/>
          </a:bodyPr>
          <a:lstStyle/>
          <a:p>
            <a:endParaRPr lang="de-DE" sz="1100" dirty="0"/>
          </a:p>
          <a:p>
            <a:r>
              <a:rPr lang="de-DE" sz="1100" b="1" dirty="0"/>
              <a:t>Verhalten im Szenario</a:t>
            </a:r>
          </a:p>
          <a:p>
            <a:r>
              <a:rPr lang="de-DE" sz="1100" dirty="0"/>
              <a:t>Herr Schmidt koordiniert den gesamten Klinikbetrieb, regelt die Ressourcenverteilung, sorgt für Personal und Materialbeschaffung und steht in engem Kontakt mit Behörden. Er verhandelt Unterstützung, setzt Richtlinien um und muss unter politischem und öffentlichem Druck schwierige Entscheidungen treffen.</a:t>
            </a:r>
          </a:p>
          <a:p>
            <a:r>
              <a:rPr lang="de-DE" sz="1100" dirty="0"/>
              <a:t>Sein pragmatischer Führungsstil sichert Handlungsfähigkeit, doch die Belastung wächst. Entscheidungen wie der Einsatz unzureichend getesteter Masken oder Aufnahmestopps sind umstritten, aber oft unvermeidlich. Zwischen ökonomischen Zwängen, ethischen Fragen und Personalschutz sucht er nach einem tragfähigen Gleichgewicht. Trotz aller Spannungen bleibt er lösungsorientiert und bemüht, das Vertrauen des Teams zu erhalten.</a:t>
            </a:r>
          </a:p>
        </p:txBody>
      </p:sp>
      <p:sp>
        <p:nvSpPr>
          <p:cNvPr id="21" name="Textfeld 20">
            <a:extLst>
              <a:ext uri="{FF2B5EF4-FFF2-40B4-BE49-F238E27FC236}">
                <a16:creationId xmlns:a16="http://schemas.microsoft.com/office/drawing/2014/main" id="{12B10175-B295-973D-D99C-BDBE1F5C565E}"/>
              </a:ext>
            </a:extLst>
          </p:cNvPr>
          <p:cNvSpPr txBox="1"/>
          <p:nvPr/>
        </p:nvSpPr>
        <p:spPr>
          <a:xfrm>
            <a:off x="447875" y="5663293"/>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REGIEANWEISUNG Peter Schmidt </a:t>
            </a:r>
            <a:endParaRPr lang="de-DE" sz="1200" dirty="0">
              <a:ea typeface="Calibri Light" panose="020F0302020204030204" pitchFamily="34" charset="0"/>
              <a:cs typeface="Calibri Light" panose="020F0302020204030204" pitchFamily="34" charset="0"/>
            </a:endParaRPr>
          </a:p>
        </p:txBody>
      </p:sp>
      <p:sp>
        <p:nvSpPr>
          <p:cNvPr id="15" name="Freeform 3">
            <a:extLst>
              <a:ext uri="{FF2B5EF4-FFF2-40B4-BE49-F238E27FC236}">
                <a16:creationId xmlns:a16="http://schemas.microsoft.com/office/drawing/2014/main" id="{BED3D8D5-E748-4E23-A354-117B40CC3AEC}"/>
              </a:ext>
            </a:extLst>
          </p:cNvPr>
          <p:cNvSpPr/>
          <p:nvPr/>
        </p:nvSpPr>
        <p:spPr>
          <a:xfrm>
            <a:off x="5379729" y="116674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w="19050" cap="sq">
            <a:solidFill>
              <a:srgbClr val="000000"/>
            </a:solidFill>
            <a:prstDash val="solid"/>
            <a:miter/>
          </a:ln>
        </p:spPr>
        <p:txBody>
          <a:bodyPr/>
          <a:lstStyle/>
          <a:p>
            <a:endParaRPr lang="de-DE">
              <a:solidFill>
                <a:srgbClr val="2D4196"/>
              </a:solidFill>
            </a:endParaRPr>
          </a:p>
        </p:txBody>
      </p:sp>
      <p:sp>
        <p:nvSpPr>
          <p:cNvPr id="24" name="Rechteck: gefaltete Ecke 23">
            <a:extLst>
              <a:ext uri="{FF2B5EF4-FFF2-40B4-BE49-F238E27FC236}">
                <a16:creationId xmlns:a16="http://schemas.microsoft.com/office/drawing/2014/main" id="{96BB672C-E092-C21D-D6C5-6A535C59D347}"/>
              </a:ext>
            </a:extLst>
          </p:cNvPr>
          <p:cNvSpPr/>
          <p:nvPr/>
        </p:nvSpPr>
        <p:spPr>
          <a:xfrm>
            <a:off x="447876" y="6326172"/>
            <a:ext cx="6602186" cy="3960000"/>
          </a:xfrm>
          <a:prstGeom prst="foldedCorner">
            <a:avLst/>
          </a:prstGeom>
          <a:solidFill>
            <a:srgbClr val="99ABB5">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800"/>
              </a:spcAft>
            </a:pPr>
            <a:endParaRPr lang="de-DE" sz="1400" b="1" dirty="0">
              <a:solidFill>
                <a:srgbClr val="2D4196"/>
              </a:solidFill>
            </a:endParaRPr>
          </a:p>
          <a:p>
            <a:pPr algn="ctr">
              <a:spcAft>
                <a:spcPts val="800"/>
              </a:spcAft>
            </a:pPr>
            <a:r>
              <a:rPr lang="de-DE" sz="1400" b="1" dirty="0">
                <a:solidFill>
                  <a:schemeClr val="tx1"/>
                </a:solidFill>
              </a:rPr>
              <a:t>Regieanweisungen für Peter Schmidt</a:t>
            </a:r>
          </a:p>
          <a:p>
            <a:pPr marL="285750" indent="-285750">
              <a:spcAft>
                <a:spcPts val="800"/>
              </a:spcAft>
              <a:buFont typeface="Arial" panose="020B0604020202020204" pitchFamily="34" charset="0"/>
              <a:buChar char="•"/>
            </a:pPr>
            <a:r>
              <a:rPr lang="de-DE" sz="1400" dirty="0">
                <a:solidFill>
                  <a:schemeClr val="tx1"/>
                </a:solidFill>
              </a:rPr>
              <a:t>Fordern Sie alle 10-15 Minuten von den anderen Spielenden ein kurzes „Lage-Update“. Erfragen Sie dazu, wie die Bettenbelegung ist, ob Personalengpässe bestehen, ob Materialien fehlen und weitere Risiken bestehen. </a:t>
            </a:r>
          </a:p>
          <a:p>
            <a:pPr marL="285750" indent="-285750">
              <a:spcAft>
                <a:spcPts val="800"/>
              </a:spcAft>
              <a:buFont typeface="Arial" panose="020B0604020202020204" pitchFamily="34" charset="0"/>
              <a:buChar char="•"/>
            </a:pPr>
            <a:r>
              <a:rPr lang="de-DE" sz="1400" dirty="0">
                <a:solidFill>
                  <a:schemeClr val="tx1"/>
                </a:solidFill>
              </a:rPr>
              <a:t>Einstiegsaufgabe: Rufen Sie den Krisenmodus im Krankenhaus aus!  Dienstanweisung: Höchste Priorität: Einhaltung des Hygienekonzepts und Schutz der </a:t>
            </a:r>
            <a:r>
              <a:rPr lang="de-DE" sz="1400">
                <a:solidFill>
                  <a:schemeClr val="tx1"/>
                </a:solidFill>
              </a:rPr>
              <a:t>Patientinnen und Patienten.</a:t>
            </a:r>
            <a:endParaRPr lang="de-DE" sz="1400">
              <a:solidFill>
                <a:schemeClr val="tx1"/>
              </a:solidFill>
              <a:ea typeface="Calibri"/>
              <a:cs typeface="Calibri"/>
            </a:endParaRPr>
          </a:p>
          <a:p>
            <a:pPr marL="285750" indent="-285750">
              <a:spcAft>
                <a:spcPts val="800"/>
              </a:spcAft>
              <a:buFont typeface="Arial" panose="020B0604020202020204" pitchFamily="34" charset="0"/>
              <a:buChar char="•"/>
            </a:pPr>
            <a:r>
              <a:rPr lang="de-DE" sz="1400" dirty="0">
                <a:solidFill>
                  <a:schemeClr val="tx1"/>
                </a:solidFill>
              </a:rPr>
              <a:t>Ereigniskarte 4: Simon bricht zusammen: „</a:t>
            </a:r>
            <a:r>
              <a:rPr lang="de-DE" sz="1400" dirty="0" err="1">
                <a:solidFill>
                  <a:schemeClr val="tx1"/>
                </a:solidFill>
              </a:rPr>
              <a:t>Mitiarbeiterschutz</a:t>
            </a:r>
            <a:r>
              <a:rPr lang="de-DE" sz="1400" dirty="0">
                <a:solidFill>
                  <a:schemeClr val="tx1"/>
                </a:solidFill>
              </a:rPr>
              <a:t> ist Chefsache – Hier schalten Sie sich ein und organisieren Alternativen mit</a:t>
            </a:r>
          </a:p>
          <a:p>
            <a:pPr marL="285750" indent="-285750">
              <a:spcAft>
                <a:spcPts val="800"/>
              </a:spcAft>
              <a:buFont typeface="Arial" panose="020B0604020202020204" pitchFamily="34" charset="0"/>
              <a:buChar char="•"/>
            </a:pPr>
            <a:r>
              <a:rPr lang="de-DE" sz="1400" dirty="0">
                <a:solidFill>
                  <a:schemeClr val="tx1"/>
                </a:solidFill>
              </a:rPr>
              <a:t>Sie geben eine klare Anweisung im Umgang mit Datenschutz – Auf gar keinen Fall dürfen sensible Daten nach außen getragen werden.</a:t>
            </a:r>
          </a:p>
          <a:p>
            <a:pPr marL="285750" indent="-285750">
              <a:spcAft>
                <a:spcPts val="800"/>
              </a:spcAft>
              <a:buFont typeface="Arial" panose="020B0604020202020204" pitchFamily="34" charset="0"/>
              <a:buChar char="•"/>
            </a:pPr>
            <a:r>
              <a:rPr lang="de-DE" sz="1400" dirty="0">
                <a:solidFill>
                  <a:schemeClr val="tx1"/>
                </a:solidFill>
              </a:rPr>
              <a:t>Umgang mit Medien: Kommunikationslinie vorgeben. Motto: „Niemand spricht extern, außer der Leitung. – Wir wissen, was wir leisten!“</a:t>
            </a:r>
          </a:p>
        </p:txBody>
      </p:sp>
    </p:spTree>
    <p:extLst>
      <p:ext uri="{BB962C8B-B14F-4D97-AF65-F5344CB8AC3E}">
        <p14:creationId xmlns:p14="http://schemas.microsoft.com/office/powerpoint/2010/main" val="161718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23C9-231F-DDC3-9CE0-18E99DE82AC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82DE28B-353A-CC5E-E181-31E48144628E}"/>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49022142-EA6D-A1A0-4701-AE7C47FF30C9}"/>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3F631E08-01B8-E5EA-E1A8-C69FC227946A}"/>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5777D474-5151-C739-FCED-4DB485AB4107}"/>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07D1BCEA-6547-2D69-F4FB-B8549EC44021}"/>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C52D5767-FEC6-5E12-61EF-3FFACFC9FEB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FCE800BF-93A2-4736-5F62-ECC3950E85BB}"/>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CA2AC18B-E997-C2E6-E86D-78460413A53F}"/>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C9CDDD2B-A565-E9EE-F283-B34045E57397}"/>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20512FA5-72E4-C11B-92E5-E62DCB241432}"/>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40FB4DB8-F065-4166-0AF3-B32FE67222C5}"/>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5C249B3F-CE7A-D853-99E7-F6B8A204298E}"/>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5EAAD5BA-BF5F-4EF5-36D3-1DBC55E191A7}"/>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PAN-RK-FÜR-LERNENDE-10</a:t>
            </a:r>
          </a:p>
        </p:txBody>
      </p:sp>
      <p:sp>
        <p:nvSpPr>
          <p:cNvPr id="16" name="Textfeld 15">
            <a:extLst>
              <a:ext uri="{FF2B5EF4-FFF2-40B4-BE49-F238E27FC236}">
                <a16:creationId xmlns:a16="http://schemas.microsoft.com/office/drawing/2014/main" id="{DE945655-1308-D938-C75A-98F615F84E8E}"/>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PAN-RK-FÜR-LERNENDE-09</a:t>
            </a:r>
          </a:p>
        </p:txBody>
      </p:sp>
      <p:sp>
        <p:nvSpPr>
          <p:cNvPr id="17" name="Textfeld 16">
            <a:extLst>
              <a:ext uri="{FF2B5EF4-FFF2-40B4-BE49-F238E27FC236}">
                <a16:creationId xmlns:a16="http://schemas.microsoft.com/office/drawing/2014/main" id="{49BC47B8-C8D6-5CFA-D967-625D9A91777F}"/>
              </a:ext>
            </a:extLst>
          </p:cNvPr>
          <p:cNvSpPr txBox="1"/>
          <p:nvPr/>
        </p:nvSpPr>
        <p:spPr>
          <a:xfrm>
            <a:off x="447875" y="441122"/>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Oksana </a:t>
            </a:r>
            <a:r>
              <a:rPr lang="de-DE" sz="1200" b="1" dirty="0" err="1">
                <a:ea typeface="Calibri Light" panose="020F0302020204030204" pitchFamily="34" charset="0"/>
                <a:cs typeface="Calibri Light" panose="020F0302020204030204" pitchFamily="34" charset="0"/>
              </a:rPr>
              <a:t>Detiatrov</a:t>
            </a:r>
            <a:r>
              <a:rPr lang="de-DE" sz="1200" b="1" dirty="0">
                <a:ea typeface="Calibri Light" panose="020F0302020204030204" pitchFamily="34" charset="0"/>
                <a:cs typeface="Calibri Light" panose="020F0302020204030204" pitchFamily="34" charset="0"/>
              </a:rPr>
              <a:t> – </a:t>
            </a:r>
            <a:r>
              <a:rPr lang="de-DE" sz="1200" dirty="0">
                <a:ea typeface="Calibri Light" panose="020F0302020204030204" pitchFamily="34" charset="0"/>
                <a:cs typeface="Calibri Light" panose="020F0302020204030204" pitchFamily="34" charset="0"/>
              </a:rPr>
              <a:t>Patientin mit Sauerstoffbedarf</a:t>
            </a:r>
          </a:p>
        </p:txBody>
      </p:sp>
      <p:sp>
        <p:nvSpPr>
          <p:cNvPr id="18" name="Textfeld 17">
            <a:extLst>
              <a:ext uri="{FF2B5EF4-FFF2-40B4-BE49-F238E27FC236}">
                <a16:creationId xmlns:a16="http://schemas.microsoft.com/office/drawing/2014/main" id="{9FEEBCD9-C111-F753-720D-8D838ECDB0AE}"/>
              </a:ext>
            </a:extLst>
          </p:cNvPr>
          <p:cNvSpPr txBox="1"/>
          <p:nvPr/>
        </p:nvSpPr>
        <p:spPr>
          <a:xfrm>
            <a:off x="447875" y="1161969"/>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Oksana </a:t>
            </a:r>
            <a:r>
              <a:rPr lang="de-DE" sz="1100" b="0" dirty="0" err="1">
                <a:latin typeface="+mn-lt"/>
              </a:rPr>
              <a:t>Detiatrov</a:t>
            </a:r>
            <a:r>
              <a:rPr lang="de-DE" sz="1100" b="0" dirty="0">
                <a:latin typeface="+mn-lt"/>
              </a:rPr>
              <a:t> ist 75 Jahre alt und wurde wegen einer schweren Infektion ins Krankenhaus eingeliefert. Sie erhält 3 Liter Sauerstoff über Nasenbrille, leidet unter Reizhusten und Fieber (38,7 °C). Ihr Zustand verschlechtert sich stetig, was ihre Angst verstärkt. Der kürzliche Tod ihres Bruders an derselben Erkrankung hat sie tief getroffen.</a:t>
            </a:r>
          </a:p>
          <a:p>
            <a:r>
              <a:rPr lang="de-DE" sz="1100" b="0" dirty="0">
                <a:latin typeface="+mn-lt"/>
              </a:rPr>
              <a:t>Sie lebt mit ihrem Mann allein; ihre Kinder studieren im Ausland. Die Isolation und Abhängigkeit vom Pflegepersonal verunsichern sie. Als ehemalige Buchhalterin war sie ein strukturiertes, kontrolliertes Leben gewohnt – der Verlust dieser Kontrolle belastet sie stark.</a:t>
            </a:r>
          </a:p>
        </p:txBody>
      </p:sp>
      <p:sp>
        <p:nvSpPr>
          <p:cNvPr id="19" name="Textfeld 18">
            <a:extLst>
              <a:ext uri="{FF2B5EF4-FFF2-40B4-BE49-F238E27FC236}">
                <a16:creationId xmlns:a16="http://schemas.microsoft.com/office/drawing/2014/main" id="{0018AC9C-5071-A3B6-9FE7-D9AF20C4641A}"/>
              </a:ext>
            </a:extLst>
          </p:cNvPr>
          <p:cNvSpPr txBox="1"/>
          <p:nvPr/>
        </p:nvSpPr>
        <p:spPr>
          <a:xfrm>
            <a:off x="447875" y="3058386"/>
            <a:ext cx="6629400" cy="1615827"/>
          </a:xfrm>
          <a:prstGeom prst="rect">
            <a:avLst/>
          </a:prstGeom>
          <a:noFill/>
        </p:spPr>
        <p:txBody>
          <a:bodyPr wrap="square">
            <a:spAutoFit/>
          </a:bodyPr>
          <a:lstStyle/>
          <a:p>
            <a:endParaRPr lang="de-DE" sz="1100" dirty="0"/>
          </a:p>
          <a:p>
            <a:r>
              <a:rPr lang="de-DE" sz="1100" b="1" dirty="0"/>
              <a:t>Verhalten im Szenario</a:t>
            </a:r>
          </a:p>
          <a:p>
            <a:r>
              <a:rPr lang="de-DE" sz="1100" dirty="0"/>
              <a:t>Oksana ist stark ängstlich und sucht in Mimik und Verhalten des Personals nach Hinweisen auf ihren Zustand. Sie stellt viele Fragen, ist jedoch schnell erschöpft und heiser. Ärztliche Erklärungen nimmt sie skeptisch auf, da sie fürchtet, ihr Risiko werde verschwiegen.</a:t>
            </a:r>
          </a:p>
          <a:p>
            <a:r>
              <a:rPr lang="de-DE" sz="1100" dirty="0"/>
              <a:t>Bei Tamara fühlt sie sich sicher und beruhigt, während sie Max’ Unsicherheit spürt und darauf empfindlich reagiert. Sie schwankt zwischen Akzeptanz und Verzweiflung und muss lernen, Vertrauen zu fassen und ihre Angst zu bewältigen. In Ereigniskarte 2 entwickelt sie akute Atemnot mit Panikattacke, exspiratorischem Stridor und erhöhter Atemfrequenz.</a:t>
            </a:r>
          </a:p>
        </p:txBody>
      </p:sp>
      <p:sp>
        <p:nvSpPr>
          <p:cNvPr id="21" name="Textfeld 20">
            <a:extLst>
              <a:ext uri="{FF2B5EF4-FFF2-40B4-BE49-F238E27FC236}">
                <a16:creationId xmlns:a16="http://schemas.microsoft.com/office/drawing/2014/main" id="{21EA68EE-E8C2-E152-13E0-65849333E287}"/>
              </a:ext>
            </a:extLst>
          </p:cNvPr>
          <p:cNvSpPr txBox="1"/>
          <p:nvPr/>
        </p:nvSpPr>
        <p:spPr>
          <a:xfrm>
            <a:off x="447875" y="5663293"/>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Kai </a:t>
            </a:r>
            <a:r>
              <a:rPr lang="de-DE" sz="1200" b="1" dirty="0" err="1">
                <a:ea typeface="Calibri Light" panose="020F0302020204030204" pitchFamily="34" charset="0"/>
                <a:cs typeface="Calibri Light" panose="020F0302020204030204" pitchFamily="34" charset="0"/>
              </a:rPr>
              <a:t>Laroux</a:t>
            </a:r>
            <a:r>
              <a:rPr lang="de-DE" sz="1200" b="1" dirty="0">
                <a:ea typeface="Calibri Light" panose="020F0302020204030204" pitchFamily="34" charset="0"/>
                <a:cs typeface="Calibri Light" panose="020F0302020204030204" pitchFamily="34" charset="0"/>
              </a:rPr>
              <a:t> – </a:t>
            </a:r>
            <a:r>
              <a:rPr lang="de-DE" sz="1200" dirty="0">
                <a:ea typeface="Calibri Light" panose="020F0302020204030204" pitchFamily="34" charset="0"/>
                <a:cs typeface="Calibri Light" panose="020F0302020204030204" pitchFamily="34" charset="0"/>
              </a:rPr>
              <a:t>pflegebedürftige Person mit Pneumonie</a:t>
            </a:r>
          </a:p>
        </p:txBody>
      </p:sp>
      <p:sp>
        <p:nvSpPr>
          <p:cNvPr id="22" name="Textfeld 21">
            <a:extLst>
              <a:ext uri="{FF2B5EF4-FFF2-40B4-BE49-F238E27FC236}">
                <a16:creationId xmlns:a16="http://schemas.microsoft.com/office/drawing/2014/main" id="{19119552-917C-929F-B5C6-561AB81490DD}"/>
              </a:ext>
            </a:extLst>
          </p:cNvPr>
          <p:cNvSpPr txBox="1"/>
          <p:nvPr/>
        </p:nvSpPr>
        <p:spPr>
          <a:xfrm>
            <a:off x="447875" y="6380996"/>
            <a:ext cx="4936642"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Kai </a:t>
            </a:r>
            <a:r>
              <a:rPr lang="de-DE" sz="1100" b="0" dirty="0" err="1">
                <a:latin typeface="+mn-lt"/>
              </a:rPr>
              <a:t>Laroux</a:t>
            </a:r>
            <a:r>
              <a:rPr lang="de-DE" sz="1100" b="0" dirty="0">
                <a:latin typeface="+mn-lt"/>
              </a:rPr>
              <a:t> ist 29 Jahre alt und wurde mit einer schweren Infektion und beginnender Pneumonie ins Krankenhaus eingeliefert. Anhaltender Reizhusten, Fieber und Schwäche belasten zusätzlich. Kai identifiziert sich als non-binär und fühlt sich durch die binäre Zimmeraufteilung des Krankenhauses stark verunsichert. Die Vorstellung, mit einem männlichen Mitpatienten untergebracht zu werden, verursacht Angst und psychischen Stress.</a:t>
            </a:r>
          </a:p>
          <a:p>
            <a:r>
              <a:rPr lang="de-DE" sz="1100" b="0" dirty="0">
                <a:latin typeface="+mn-lt"/>
              </a:rPr>
              <a:t>Durch intensive Mediennutzung zu Pandemiethemen wächst Kais Unsicherheit über die Lage im Gesundheitswesen. Das Bedürfnis nach Kontrolle und verlässlichen Informationen steht im Kontrast zur unvorhersehbaren Situation im Krankenhaus.</a:t>
            </a:r>
          </a:p>
        </p:txBody>
      </p:sp>
      <p:sp>
        <p:nvSpPr>
          <p:cNvPr id="23" name="Textfeld 22">
            <a:extLst>
              <a:ext uri="{FF2B5EF4-FFF2-40B4-BE49-F238E27FC236}">
                <a16:creationId xmlns:a16="http://schemas.microsoft.com/office/drawing/2014/main" id="{FA354517-7BC0-6A5D-89BC-C7D2EB916D99}"/>
              </a:ext>
            </a:extLst>
          </p:cNvPr>
          <p:cNvSpPr txBox="1"/>
          <p:nvPr/>
        </p:nvSpPr>
        <p:spPr>
          <a:xfrm>
            <a:off x="447875" y="8089900"/>
            <a:ext cx="6629400" cy="1954381"/>
          </a:xfrm>
          <a:prstGeom prst="rect">
            <a:avLst/>
          </a:prstGeom>
          <a:noFill/>
        </p:spPr>
        <p:txBody>
          <a:bodyPr wrap="square">
            <a:spAutoFit/>
          </a:bodyPr>
          <a:lstStyle/>
          <a:p>
            <a:endParaRPr lang="de-DE" sz="1100" dirty="0"/>
          </a:p>
          <a:p>
            <a:r>
              <a:rPr lang="de-DE" sz="1100" b="1" dirty="0"/>
              <a:t>Verhalten im Szenario</a:t>
            </a:r>
          </a:p>
          <a:p>
            <a:r>
              <a:rPr lang="de-DE" sz="1100" dirty="0"/>
              <a:t>Kai sucht häufig das Gespräch mit dem Pflegepersonal und wünscht regelmäßige Informationen über den eigenen Zustand und das Klinikgeschehen. Tamara wird als vertrauensvolle, empathische Bezugsperson erlebt, während Max sich durch Kais Gesprächsbedarf überfordert fühlt.</a:t>
            </a:r>
          </a:p>
          <a:p>
            <a:r>
              <a:rPr lang="de-DE" sz="1100" dirty="0"/>
              <a:t>Dr. Müller konzentriert sich auf medizinische Aspekte, kann aber nicht immer auf Kais emotionale Bedürfnisse eingehen. Kai äußert klar den Wunsch nach gendergerechter Unterbringung und Sicherheit im Umgang, wodurch logistische Herausforderungen entstehen. Trotz Angst und Belastung bleibt Kai bemüht, aktiv Lösungen zu finden und respektvoll wahrgenommen zu werden.</a:t>
            </a:r>
          </a:p>
          <a:p>
            <a:endParaRPr lang="de-DE" sz="1100" dirty="0"/>
          </a:p>
          <a:p>
            <a:endParaRPr lang="de-DE" sz="1100" dirty="0"/>
          </a:p>
        </p:txBody>
      </p:sp>
      <p:sp>
        <p:nvSpPr>
          <p:cNvPr id="24" name="Freeform 3">
            <a:extLst>
              <a:ext uri="{FF2B5EF4-FFF2-40B4-BE49-F238E27FC236}">
                <a16:creationId xmlns:a16="http://schemas.microsoft.com/office/drawing/2014/main" id="{657B3A6C-37C2-1066-4E59-E85E435FE1F6}"/>
              </a:ext>
            </a:extLst>
          </p:cNvPr>
          <p:cNvSpPr/>
          <p:nvPr/>
        </p:nvSpPr>
        <p:spPr>
          <a:xfrm>
            <a:off x="5379727" y="1164732"/>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t="-9080" b="-41012"/>
            </a:stretch>
          </a:blipFill>
          <a:ln w="19050" cap="sq">
            <a:solidFill>
              <a:srgbClr val="000000"/>
            </a:solidFill>
            <a:prstDash val="solid"/>
            <a:miter/>
          </a:ln>
        </p:spPr>
        <p:txBody>
          <a:bodyPr/>
          <a:lstStyle/>
          <a:p>
            <a:endParaRPr lang="de-DE">
              <a:solidFill>
                <a:srgbClr val="2D4196"/>
              </a:solidFill>
            </a:endParaRPr>
          </a:p>
        </p:txBody>
      </p:sp>
      <p:sp>
        <p:nvSpPr>
          <p:cNvPr id="25" name="Freeform 5">
            <a:extLst>
              <a:ext uri="{FF2B5EF4-FFF2-40B4-BE49-F238E27FC236}">
                <a16:creationId xmlns:a16="http://schemas.microsoft.com/office/drawing/2014/main" id="{DB2298E6-8AF4-BBE1-33B1-AF7B0771D257}"/>
              </a:ext>
            </a:extLst>
          </p:cNvPr>
          <p:cNvSpPr/>
          <p:nvPr/>
        </p:nvSpPr>
        <p:spPr>
          <a:xfrm>
            <a:off x="5385081" y="638099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a:stretch>
          </a:blipFill>
          <a:ln w="19050" cap="sq">
            <a:solidFill>
              <a:srgbClr val="000000"/>
            </a:solidFill>
            <a:prstDash val="solid"/>
            <a:miter/>
          </a:ln>
        </p:spPr>
        <p:txBody>
          <a:bodyPr/>
          <a:lstStyle/>
          <a:p>
            <a:endParaRPr lang="de-DE">
              <a:solidFill>
                <a:srgbClr val="2D4196"/>
              </a:solidFill>
            </a:endParaRPr>
          </a:p>
        </p:txBody>
      </p:sp>
    </p:spTree>
    <p:extLst>
      <p:ext uri="{BB962C8B-B14F-4D97-AF65-F5344CB8AC3E}">
        <p14:creationId xmlns:p14="http://schemas.microsoft.com/office/powerpoint/2010/main" val="342907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0FF5-47EF-B222-AC8C-826A038379DC}"/>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1394BBD9-F2BF-C3B3-B461-3147CD910CCA}"/>
              </a:ext>
            </a:extLst>
          </p:cNvPr>
          <p:cNvGrpSpPr/>
          <p:nvPr/>
        </p:nvGrpSpPr>
        <p:grpSpPr>
          <a:xfrm>
            <a:off x="166675" y="240448"/>
            <a:ext cx="7223149" cy="708607"/>
            <a:chOff x="0" y="0"/>
            <a:chExt cx="2588613" cy="253949"/>
          </a:xfrm>
        </p:grpSpPr>
        <p:sp>
          <p:nvSpPr>
            <p:cNvPr id="9" name="Freeform 9">
              <a:extLst>
                <a:ext uri="{FF2B5EF4-FFF2-40B4-BE49-F238E27FC236}">
                  <a16:creationId xmlns:a16="http://schemas.microsoft.com/office/drawing/2014/main" id="{B97C391B-7367-9484-25DD-A4E18EF03AEE}"/>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0B0327AC-818E-27E5-3DAC-DC64EBA93C17}"/>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ABA8AAAB-5509-AE01-B20E-5830E2E2A5B6}"/>
              </a:ext>
            </a:extLst>
          </p:cNvPr>
          <p:cNvGrpSpPr/>
          <p:nvPr/>
        </p:nvGrpSpPr>
        <p:grpSpPr>
          <a:xfrm>
            <a:off x="166675" y="240448"/>
            <a:ext cx="7223149" cy="5008755"/>
            <a:chOff x="0" y="0"/>
            <a:chExt cx="2588613" cy="1795025"/>
          </a:xfrm>
        </p:grpSpPr>
        <p:sp>
          <p:nvSpPr>
            <p:cNvPr id="12" name="Freeform 12">
              <a:extLst>
                <a:ext uri="{FF2B5EF4-FFF2-40B4-BE49-F238E27FC236}">
                  <a16:creationId xmlns:a16="http://schemas.microsoft.com/office/drawing/2014/main" id="{AC7F3712-D224-E1C8-F271-D7E411AF1D6A}"/>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EEB3DDD5-0738-FB4C-612B-160BCD0ACD8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DE472800-41F2-908D-03A8-4B6ECB2CE2C7}"/>
              </a:ext>
            </a:extLst>
          </p:cNvPr>
          <p:cNvSpPr txBox="1"/>
          <p:nvPr/>
        </p:nvSpPr>
        <p:spPr>
          <a:xfrm>
            <a:off x="4233699" y="456251"/>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PAN-RK-FÜR-LERNENDE-08</a:t>
            </a:r>
          </a:p>
        </p:txBody>
      </p:sp>
      <p:sp>
        <p:nvSpPr>
          <p:cNvPr id="21" name="Textfeld 20">
            <a:extLst>
              <a:ext uri="{FF2B5EF4-FFF2-40B4-BE49-F238E27FC236}">
                <a16:creationId xmlns:a16="http://schemas.microsoft.com/office/drawing/2014/main" id="{B876C4F5-FDC5-BA32-8707-52ECEFB9CD9F}"/>
              </a:ext>
            </a:extLst>
          </p:cNvPr>
          <p:cNvSpPr txBox="1"/>
          <p:nvPr/>
        </p:nvSpPr>
        <p:spPr>
          <a:xfrm>
            <a:off x="446124" y="456250"/>
            <a:ext cx="43971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Artem </a:t>
            </a:r>
            <a:r>
              <a:rPr lang="de-DE" sz="1200" b="1" dirty="0" err="1">
                <a:ea typeface="Calibri Light" panose="020F0302020204030204" pitchFamily="34" charset="0"/>
                <a:cs typeface="Calibri Light" panose="020F0302020204030204" pitchFamily="34" charset="0"/>
              </a:rPr>
              <a:t>Detiatrov</a:t>
            </a:r>
            <a:r>
              <a:rPr lang="de-DE" sz="1200" b="1" dirty="0">
                <a:ea typeface="Calibri Light" panose="020F0302020204030204" pitchFamily="34" charset="0"/>
                <a:cs typeface="Calibri Light" panose="020F0302020204030204" pitchFamily="34" charset="0"/>
              </a:rPr>
              <a:t> –  </a:t>
            </a:r>
            <a:r>
              <a:rPr lang="de-DE" sz="1200" dirty="0">
                <a:ea typeface="Calibri Light" panose="020F0302020204030204" pitchFamily="34" charset="0"/>
                <a:cs typeface="Calibri Light" panose="020F0302020204030204" pitchFamily="34" charset="0"/>
              </a:rPr>
              <a:t>Angehöriger einer Patientin  (Oksana </a:t>
            </a:r>
            <a:r>
              <a:rPr lang="de-DE" sz="1200" dirty="0" err="1">
                <a:ea typeface="Calibri Light" panose="020F0302020204030204" pitchFamily="34" charset="0"/>
                <a:cs typeface="Calibri Light" panose="020F0302020204030204" pitchFamily="34" charset="0"/>
              </a:rPr>
              <a:t>Detiatrov</a:t>
            </a:r>
            <a:r>
              <a:rPr lang="de-DE" sz="1200" dirty="0">
                <a:ea typeface="Calibri Light" panose="020F0302020204030204" pitchFamily="34" charset="0"/>
                <a:cs typeface="Calibri Light" panose="020F0302020204030204" pitchFamily="34" charset="0"/>
              </a:rPr>
              <a:t>)</a:t>
            </a:r>
          </a:p>
        </p:txBody>
      </p:sp>
      <p:sp>
        <p:nvSpPr>
          <p:cNvPr id="22" name="Textfeld 21">
            <a:extLst>
              <a:ext uri="{FF2B5EF4-FFF2-40B4-BE49-F238E27FC236}">
                <a16:creationId xmlns:a16="http://schemas.microsoft.com/office/drawing/2014/main" id="{7676FC90-E535-7F5B-740F-DF47B4669DF7}"/>
              </a:ext>
            </a:extLst>
          </p:cNvPr>
          <p:cNvSpPr txBox="1"/>
          <p:nvPr/>
        </p:nvSpPr>
        <p:spPr>
          <a:xfrm>
            <a:off x="446124" y="1173953"/>
            <a:ext cx="4936642"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Artem ist 74 Jahre alt und ist der Ehemann einer Patientin, die während der Pandemie auf der internistischen Station behandelt wird. Er arbeitet als selbstständiger Handwerksmeister und lebt in der Nähe des Krankenhauses. Seit der Verschlechterung des Gesundheitszustands seiner Frau fühlt er sich hilflos und überfordert.</a:t>
            </a:r>
          </a:p>
          <a:p>
            <a:r>
              <a:rPr lang="de-DE" sz="1100" b="0" dirty="0">
                <a:latin typeface="+mn-lt"/>
              </a:rPr>
              <a:t>Die Besuchsverbote, unklare Informationen und alarmierende Medienberichte über überlastete Kliniken verstärken seine Angst, dass seine Frau nicht die nötige Aufmerksamkeit erhält. Das Gefühl, keine Kontrolle über ihre Situation zu haben, belastet ihn stark.</a:t>
            </a:r>
          </a:p>
        </p:txBody>
      </p:sp>
      <p:sp>
        <p:nvSpPr>
          <p:cNvPr id="23" name="Textfeld 22">
            <a:extLst>
              <a:ext uri="{FF2B5EF4-FFF2-40B4-BE49-F238E27FC236}">
                <a16:creationId xmlns:a16="http://schemas.microsoft.com/office/drawing/2014/main" id="{EDE33419-CBE9-9038-3102-7C3BD3114DC2}"/>
              </a:ext>
            </a:extLst>
          </p:cNvPr>
          <p:cNvSpPr txBox="1"/>
          <p:nvPr/>
        </p:nvSpPr>
        <p:spPr>
          <a:xfrm>
            <a:off x="446124" y="2882857"/>
            <a:ext cx="6629400" cy="1785104"/>
          </a:xfrm>
          <a:prstGeom prst="rect">
            <a:avLst/>
          </a:prstGeom>
          <a:noFill/>
        </p:spPr>
        <p:txBody>
          <a:bodyPr wrap="square">
            <a:spAutoFit/>
          </a:bodyPr>
          <a:lstStyle/>
          <a:p>
            <a:endParaRPr lang="de-DE" sz="1100" dirty="0"/>
          </a:p>
          <a:p>
            <a:r>
              <a:rPr lang="de-DE" sz="1100" b="1" dirty="0"/>
              <a:t>Verhalten im Szenario</a:t>
            </a:r>
          </a:p>
          <a:p>
            <a:r>
              <a:rPr lang="de-DE" sz="1100" dirty="0"/>
              <a:t>Artem sucht trotz dem bestehenden Besuchsverbots häufig Kontakt zum Pflegepersonal, besonders zu Tamara und Simon. Er stellt viele, teils wiederholte Fragen und reagiert emotional, wenn Auskünfte knapp oder unklar bleiben. Seine Anspannung führt mitunter zu forderndem Verhalten, was das Team zusätzlich belastet – vor allem Max, der im Umgang mit Angehörigen noch unsicher ist.</a:t>
            </a:r>
          </a:p>
          <a:p>
            <a:r>
              <a:rPr lang="de-DE" sz="1100" dirty="0"/>
              <a:t>Im Verlauf lernt Artem, mit der Ungewissheit umzugehen und Vertrauen zu fassen. Durch empathische Gespräche, vor allem mit Tamara, gelingt es ihm allmählich, seine Angst zu regulieren und die Situation realistischer zu akzeptieren.</a:t>
            </a:r>
          </a:p>
          <a:p>
            <a:endParaRPr lang="de-DE" sz="1100" dirty="0"/>
          </a:p>
        </p:txBody>
      </p:sp>
      <p:sp>
        <p:nvSpPr>
          <p:cNvPr id="20" name="Freeform 5">
            <a:extLst>
              <a:ext uri="{FF2B5EF4-FFF2-40B4-BE49-F238E27FC236}">
                <a16:creationId xmlns:a16="http://schemas.microsoft.com/office/drawing/2014/main" id="{EE2273A4-FAEF-071E-F883-B6CC3740B0F1}"/>
              </a:ext>
            </a:extLst>
          </p:cNvPr>
          <p:cNvSpPr/>
          <p:nvPr/>
        </p:nvSpPr>
        <p:spPr>
          <a:xfrm>
            <a:off x="5377977" y="1191342"/>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a:stretch>
          </a:blipFill>
          <a:ln w="19050" cap="sq">
            <a:solidFill>
              <a:srgbClr val="000000"/>
            </a:solidFill>
            <a:prstDash val="solid"/>
            <a:miter/>
          </a:ln>
        </p:spPr>
        <p:txBody>
          <a:bodyPr/>
          <a:lstStyle/>
          <a:p>
            <a:endParaRPr lang="de-DE">
              <a:solidFill>
                <a:srgbClr val="2D4196"/>
              </a:solidFill>
            </a:endParaRPr>
          </a:p>
        </p:txBody>
      </p:sp>
    </p:spTree>
    <p:extLst>
      <p:ext uri="{BB962C8B-B14F-4D97-AF65-F5344CB8AC3E}">
        <p14:creationId xmlns:p14="http://schemas.microsoft.com/office/powerpoint/2010/main" val="808228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796EFBD3992E44EAD294A19C41BF784" ma:contentTypeVersion="12" ma:contentTypeDescription="Ein neues Dokument erstellen." ma:contentTypeScope="" ma:versionID="64e42d86b0a5b45086acca1ee69db66b">
  <xsd:schema xmlns:xsd="http://www.w3.org/2001/XMLSchema" xmlns:xs="http://www.w3.org/2001/XMLSchema" xmlns:p="http://schemas.microsoft.com/office/2006/metadata/properties" xmlns:ns2="98b1d543-714d-4d59-aebf-7e9f1c6ed868" xmlns:ns3="9235decf-0abb-4516-b4ba-48a63346a2b0" targetNamespace="http://schemas.microsoft.com/office/2006/metadata/properties" ma:root="true" ma:fieldsID="c33d39b8c52a4a8855b373e79dc2a2b1" ns2:_="" ns3:_="">
    <xsd:import namespace="98b1d543-714d-4d59-aebf-7e9f1c6ed868"/>
    <xsd:import namespace="9235decf-0abb-4516-b4ba-48a63346a2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1d543-714d-4d59-aebf-7e9f1c6ed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2b808f02-0a7c-42e6-94c5-fe085253958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35decf-0abb-4516-b4ba-48a63346a2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bd114b1-97d9-481b-a6a1-7c474d75d7c4}" ma:internalName="TaxCatchAll" ma:showField="CatchAllData" ma:web="9235decf-0abb-4516-b4ba-48a63346a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b1d543-714d-4d59-aebf-7e9f1c6ed868">
      <Terms xmlns="http://schemas.microsoft.com/office/infopath/2007/PartnerControls"/>
    </lcf76f155ced4ddcb4097134ff3c332f>
    <TaxCatchAll xmlns="9235decf-0abb-4516-b4ba-48a63346a2b0" xsi:nil="true"/>
  </documentManagement>
</p:properties>
</file>

<file path=customXml/itemProps1.xml><?xml version="1.0" encoding="utf-8"?>
<ds:datastoreItem xmlns:ds="http://schemas.openxmlformats.org/officeDocument/2006/customXml" ds:itemID="{0C9AEC6F-E923-49E7-85FA-FEF67AA18394}">
  <ds:schemaRefs>
    <ds:schemaRef ds:uri="http://schemas.microsoft.com/sharepoint/v3/contenttype/forms"/>
  </ds:schemaRefs>
</ds:datastoreItem>
</file>

<file path=customXml/itemProps2.xml><?xml version="1.0" encoding="utf-8"?>
<ds:datastoreItem xmlns:ds="http://schemas.openxmlformats.org/officeDocument/2006/customXml" ds:itemID="{0C45B538-F7A5-44A5-9D36-8D2EDD54B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1d543-714d-4d59-aebf-7e9f1c6ed868"/>
    <ds:schemaRef ds:uri="9235decf-0abb-4516-b4ba-48a63346a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7BBF05-020A-4CD4-B5A1-A0C43DDB467A}">
  <ds:schemaRef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342954b8-3d7d-47a6-8f7d-82d951b23d04"/>
    <ds:schemaRef ds:uri="http://purl.org/dc/dcmitype/"/>
    <ds:schemaRef ds:uri="http://schemas.microsoft.com/office/infopath/2007/PartnerControls"/>
    <ds:schemaRef ds:uri="http://schemas.openxmlformats.org/package/2006/metadata/core-properties"/>
    <ds:schemaRef ds:uri="e06f2d49-c1ea-4447-b9da-64d0c62d2d1c"/>
    <ds:schemaRef ds:uri="98b1d543-714d-4d59-aebf-7e9f1c6ed868"/>
    <ds:schemaRef ds:uri="9235decf-0abb-4516-b4ba-48a63346a2b0"/>
  </ds:schemaRefs>
</ds:datastoreItem>
</file>

<file path=docProps/app.xml><?xml version="1.0" encoding="utf-8"?>
<Properties xmlns="http://schemas.openxmlformats.org/officeDocument/2006/extended-properties" xmlns:vt="http://schemas.openxmlformats.org/officeDocument/2006/docPropsVTypes">
  <TotalTime>0</TotalTime>
  <Words>2279</Words>
  <Application>Microsoft Office PowerPoint</Application>
  <PresentationFormat>Benutzerdefiniert</PresentationFormat>
  <Paragraphs>99</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 Light</vt:lpstr>
      <vt:lpstr>Arial</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Steckbriefe Cyberangriff</dc:title>
  <dc:creator>Klein, Bettina</dc:creator>
  <cp:lastModifiedBy>Klein, Bettina</cp:lastModifiedBy>
  <cp:revision>20</cp:revision>
  <dcterms:created xsi:type="dcterms:W3CDTF">2006-08-16T00:00:00Z</dcterms:created>
  <dcterms:modified xsi:type="dcterms:W3CDTF">2026-07-09T06:10:01Z</dcterms:modified>
  <dc:identifier>DAG4ZS9pxQk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0x0101001796EFBD3992E44EAD294A19C41BF784</vt:lpwstr>
  </property>
  <property fmtid="{D5CDD505-2E9C-101B-9397-08002B2CF9AE}" pid="3" name="MediaServiceImageTags">
    <vt:lpwstr/>
  </property>
</Properties>
</file>