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8" autoAdjust="0"/>
    <p:restoredTop sz="94660"/>
  </p:normalViewPr>
  <p:slideViewPr>
    <p:cSldViewPr snapToGrid="0">
      <p:cViewPr varScale="1">
        <p:scale>
          <a:sx n="78" d="100"/>
          <a:sy n="78" d="100"/>
        </p:scale>
        <p:origin x="88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83D6A-10C7-412E-A687-A197DC8665A1}" type="datetimeFigureOut">
              <a:rPr lang="de-DE" smtClean="0"/>
              <a:t>08.07.2026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A2E36-84C4-4B12-B306-9C74032B1738}" type="slidenum">
              <a:rPr lang="de-DE" smtClean="0"/>
              <a:t>‹Nr.›</a:t>
            </a:fld>
            <a:endParaRPr lang="de-DE"/>
          </a:p>
        </p:txBody>
      </p:sp>
    </p:spTree>
    <p:extLst>
      <p:ext uri="{BB962C8B-B14F-4D97-AF65-F5344CB8AC3E}">
        <p14:creationId xmlns:p14="http://schemas.microsoft.com/office/powerpoint/2010/main" val="233552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Medizinische Notfälle im Haushalt (z.B. Stürze, Schnittwunden, Verbrennungen, Verätzungen), leichtere Unfälle im Straßenverkehr, Rohrbruch/Wasserschaden, Stromausfall, leichte Brände</a:t>
            </a:r>
          </a:p>
        </p:txBody>
      </p:sp>
      <p:sp>
        <p:nvSpPr>
          <p:cNvPr id="4" name="Foliennummernplatzhalter 3"/>
          <p:cNvSpPr>
            <a:spLocks noGrp="1"/>
          </p:cNvSpPr>
          <p:nvPr>
            <p:ph type="sldNum" sz="quarter" idx="5"/>
          </p:nvPr>
        </p:nvSpPr>
        <p:spPr/>
        <p:txBody>
          <a:bodyPr/>
          <a:lstStyle/>
          <a:p>
            <a:fld id="{01EA2E36-84C4-4B12-B306-9C74032B1738}" type="slidenum">
              <a:rPr lang="de-DE" smtClean="0"/>
              <a:t>3</a:t>
            </a:fld>
            <a:endParaRPr lang="de-DE"/>
          </a:p>
        </p:txBody>
      </p:sp>
    </p:spTree>
    <p:extLst>
      <p:ext uri="{BB962C8B-B14F-4D97-AF65-F5344CB8AC3E}">
        <p14:creationId xmlns:p14="http://schemas.microsoft.com/office/powerpoint/2010/main" val="374756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Beispiele: Massenanfall von Verletzten, Massenkarambolagen auf Autobahnen, Eisenbahnunglücke, Flugzeugabstürze, Großbrände, Chemieunfälle, Terroranschläge</a:t>
            </a:r>
          </a:p>
        </p:txBody>
      </p:sp>
      <p:sp>
        <p:nvSpPr>
          <p:cNvPr id="4" name="Foliennummernplatzhalter 3"/>
          <p:cNvSpPr>
            <a:spLocks noGrp="1"/>
          </p:cNvSpPr>
          <p:nvPr>
            <p:ph type="sldNum" sz="quarter" idx="5"/>
          </p:nvPr>
        </p:nvSpPr>
        <p:spPr/>
        <p:txBody>
          <a:bodyPr/>
          <a:lstStyle/>
          <a:p>
            <a:fld id="{01EA2E36-84C4-4B12-B306-9C74032B1738}" type="slidenum">
              <a:rPr lang="de-DE" smtClean="0"/>
              <a:t>4</a:t>
            </a:fld>
            <a:endParaRPr lang="de-DE"/>
          </a:p>
        </p:txBody>
      </p:sp>
    </p:spTree>
    <p:extLst>
      <p:ext uri="{BB962C8B-B14F-4D97-AF65-F5344CB8AC3E}">
        <p14:creationId xmlns:p14="http://schemas.microsoft.com/office/powerpoint/2010/main" val="2033433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1EA2E36-84C4-4B12-B306-9C74032B1738}" type="slidenum">
              <a:rPr lang="de-DE" smtClean="0"/>
              <a:t>6</a:t>
            </a:fld>
            <a:endParaRPr lang="de-DE"/>
          </a:p>
        </p:txBody>
      </p:sp>
    </p:spTree>
    <p:extLst>
      <p:ext uri="{BB962C8B-B14F-4D97-AF65-F5344CB8AC3E}">
        <p14:creationId xmlns:p14="http://schemas.microsoft.com/office/powerpoint/2010/main" val="2484872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391478" y="1392001"/>
            <a:ext cx="9360565" cy="1470025"/>
          </a:xfrm>
          <a:prstGeom prst="rect">
            <a:avLst/>
          </a:prstGeom>
        </p:spPr>
        <p:txBody>
          <a:bodyPr lIns="0" tIns="0" rIns="0" bIns="0" anchor="t" anchorCtr="0">
            <a:noAutofit/>
          </a:bodyPr>
          <a:lstStyle>
            <a:lvl1pPr algn="l">
              <a:lnSpc>
                <a:spcPts val="4800"/>
              </a:lnSpc>
              <a:defRPr sz="4667" b="1" kern="1200" spc="0" baseline="0">
                <a:solidFill>
                  <a:srgbClr val="002060"/>
                </a:solidFill>
              </a:defRPr>
            </a:lvl1pPr>
          </a:lstStyle>
          <a:p>
            <a:r>
              <a:rPr lang="de-DE" dirty="0"/>
              <a:t>Hier steht der Titel</a:t>
            </a:r>
            <a:br>
              <a:rPr lang="de-DE" dirty="0"/>
            </a:br>
            <a:r>
              <a:rPr lang="de-DE" dirty="0"/>
              <a:t>der Präsentation</a:t>
            </a:r>
          </a:p>
        </p:txBody>
      </p:sp>
      <p:sp>
        <p:nvSpPr>
          <p:cNvPr id="10" name="Gleichschenkliges Dreieck 9"/>
          <p:cNvSpPr/>
          <p:nvPr/>
        </p:nvSpPr>
        <p:spPr>
          <a:xfrm rot="5400000">
            <a:off x="419369" y="1424778"/>
            <a:ext cx="504056" cy="480053"/>
          </a:xfrm>
          <a:prstGeom prst="triangle">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6" name="Grafik 5">
            <a:extLst>
              <a:ext uri="{FF2B5EF4-FFF2-40B4-BE49-F238E27FC236}">
                <a16:creationId xmlns:a16="http://schemas.microsoft.com/office/drawing/2014/main" id="{E93A85C6-E051-43C2-844B-84C985B95D3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Tree>
    <p:extLst>
      <p:ext uri="{BB962C8B-B14F-4D97-AF65-F5344CB8AC3E}">
        <p14:creationId xmlns:p14="http://schemas.microsoft.com/office/powerpoint/2010/main" val="25583812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2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B15F929-626C-91B4-A9AB-831A1989C29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sp>
        <p:nvSpPr>
          <p:cNvPr id="8" name="Textplatzhalter 7"/>
          <p:cNvSpPr>
            <a:spLocks noGrp="1"/>
          </p:cNvSpPr>
          <p:nvPr>
            <p:ph type="body" sz="quarter" idx="10" hasCustomPrompt="1"/>
          </p:nvPr>
        </p:nvSpPr>
        <p:spPr>
          <a:xfrm>
            <a:off x="911424" y="1485330"/>
            <a:ext cx="10369152" cy="3959895"/>
          </a:xfrm>
          <a:prstGeom prst="rect">
            <a:avLst/>
          </a:prstGeom>
        </p:spPr>
        <p:txBody>
          <a:bodyPr lIns="0" tIns="0" rIns="0" bIns="0"/>
          <a:lstStyle>
            <a:lvl1pPr marL="380990" marR="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sz="2400">
                <a:solidFill>
                  <a:srgbClr val="003369"/>
                </a:solidFill>
                <a:latin typeface="+mn-lt"/>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r>
              <a:rPr lang="de-DE" dirty="0" err="1"/>
              <a:t>erat</a:t>
            </a:r>
            <a:r>
              <a:rPr lang="de-DE" dirty="0"/>
              <a:t>, </a:t>
            </a:r>
            <a:r>
              <a:rPr lang="de-DE" dirty="0" err="1"/>
              <a:t>sed</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285750" indent="-285750">
              <a:buFont typeface="Arial" panose="020B0604020202020204" pitchFamily="34" charset="0"/>
              <a:buChar cha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a:p>
            <a:pPr marL="380990" marR="0" lvl="0" indent="-380990" algn="l" defTabSz="1219170" rtl="0" eaLnBrk="1" fontAlgn="auto" latinLnBrk="0" hangingPunct="1">
              <a:lnSpc>
                <a:spcPct val="100000"/>
              </a:lnSpc>
              <a:spcBef>
                <a:spcPts val="2667"/>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a:t>
            </a:r>
            <a:r>
              <a:rPr lang="de-DE" dirty="0" err="1"/>
              <a:t>sed</a:t>
            </a:r>
            <a:r>
              <a:rPr lang="de-DE" dirty="0"/>
              <a:t>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a:t>
            </a:r>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3" name="Textfeld 12">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2004624606"/>
      </p:ext>
    </p:extLst>
  </p:cSld>
  <p:clrMapOvr>
    <a:masterClrMapping/>
  </p:clrMapOvr>
  <p:extLst>
    <p:ext uri="{DCECCB84-F9BA-43D5-87BE-67443E8EF086}">
      <p15:sldGuideLst xmlns:p15="http://schemas.microsoft.com/office/powerpoint/2012/main">
        <p15:guide id="1" orient="horz" pos="2573">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el und Aufzählung">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04D543B-EE57-5475-707A-E00FF27BE4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6" name="Inhaltsplatzhalter 2"/>
          <p:cNvSpPr>
            <a:spLocks noGrp="1"/>
          </p:cNvSpPr>
          <p:nvPr>
            <p:ph idx="1"/>
          </p:nvPr>
        </p:nvSpPr>
        <p:spPr>
          <a:xfrm>
            <a:off x="911424" y="1497658"/>
            <a:ext cx="10369152" cy="3947567"/>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2" name="Textfeld 11">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3" name="Rechteck 12"/>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Tree>
    <p:extLst>
      <p:ext uri="{BB962C8B-B14F-4D97-AF65-F5344CB8AC3E}">
        <p14:creationId xmlns:p14="http://schemas.microsoft.com/office/powerpoint/2010/main" val="3316372862"/>
      </p:ext>
    </p:extLst>
  </p:cSld>
  <p:clrMapOvr>
    <a:masterClrMapping/>
  </p:clrMapOvr>
  <p:extLst>
    <p:ext uri="{DCECCB84-F9BA-43D5-87BE-67443E8EF086}">
      <p15:sldGuideLst xmlns:p15="http://schemas.microsoft.com/office/powerpoint/2012/main">
        <p15:guide id="1" orient="horz" pos="1620">
          <p15:clr>
            <a:srgbClr val="FBAE40"/>
          </p15:clr>
        </p15:guide>
        <p15:guide id="2" pos="532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el und Inhalt">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8817907-9C8C-F0B9-AB7F-E0B4A2C069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2" name="Titel 1"/>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err="1"/>
              <a:t>Lorem</a:t>
            </a:r>
            <a:r>
              <a:rPr lang="de-DE" dirty="0"/>
              <a:t> </a:t>
            </a:r>
            <a:r>
              <a:rPr lang="de-DE" dirty="0" err="1"/>
              <a:t>ipsum</a:t>
            </a:r>
            <a:r>
              <a:rPr lang="de-DE" dirty="0"/>
              <a:t> </a:t>
            </a:r>
            <a:r>
              <a:rPr lang="de-DE" dirty="0" err="1"/>
              <a:t>dolor</a:t>
            </a:r>
            <a:endParaRPr lang="de-DE" dirty="0"/>
          </a:p>
        </p:txBody>
      </p:sp>
      <p:cxnSp>
        <p:nvCxnSpPr>
          <p:cNvPr id="9" name="Gerader Verbinder 8"/>
          <p:cNvCxnSpPr/>
          <p:nvPr/>
        </p:nvCxnSpPr>
        <p:spPr>
          <a:xfrm>
            <a:off x="0" y="6264000"/>
            <a:ext cx="12192000" cy="0"/>
          </a:xfrm>
          <a:prstGeom prst="line">
            <a:avLst/>
          </a:prstGeom>
          <a:ln w="6350">
            <a:solidFill>
              <a:srgbClr val="003369"/>
            </a:solidFill>
          </a:ln>
        </p:spPr>
        <p:style>
          <a:lnRef idx="1">
            <a:schemeClr val="accent1"/>
          </a:lnRef>
          <a:fillRef idx="0">
            <a:schemeClr val="accent1"/>
          </a:fillRef>
          <a:effectRef idx="0">
            <a:schemeClr val="accent1"/>
          </a:effectRef>
          <a:fontRef idx="minor">
            <a:schemeClr val="tx1"/>
          </a:fontRef>
        </p:style>
      </p:cxnSp>
      <p:pic>
        <p:nvPicPr>
          <p:cNvPr id="10" name="Grafik 9">
            <a:extLst>
              <a:ext uri="{FF2B5EF4-FFF2-40B4-BE49-F238E27FC236}">
                <a16:creationId xmlns:a16="http://schemas.microsoft.com/office/drawing/2014/main" id="{34C14127-311B-C440-BC04-9BCFC6BB06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2437" y="6239533"/>
            <a:ext cx="1900800" cy="633600"/>
          </a:xfrm>
          <a:prstGeom prst="rect">
            <a:avLst/>
          </a:prstGeom>
        </p:spPr>
      </p:pic>
      <p:pic>
        <p:nvPicPr>
          <p:cNvPr id="14" name="Grafik 13">
            <a:extLst>
              <a:ext uri="{FF2B5EF4-FFF2-40B4-BE49-F238E27FC236}">
                <a16:creationId xmlns:a16="http://schemas.microsoft.com/office/drawing/2014/main" id="{B61EDCB3-03F5-A445-A149-C6E41743F9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sp>
        <p:nvSpPr>
          <p:cNvPr id="15" name="Textfeld 14">
            <a:extLst>
              <a:ext uri="{FF2B5EF4-FFF2-40B4-BE49-F238E27FC236}">
                <a16:creationId xmlns:a16="http://schemas.microsoft.com/office/drawing/2014/main" id="{46821056-1F42-B144-9FCE-881A963F1105}"/>
              </a:ext>
            </a:extLst>
          </p:cNvPr>
          <p:cNvSpPr txBox="1"/>
          <p:nvPr/>
        </p:nvSpPr>
        <p:spPr>
          <a:xfrm>
            <a:off x="5423925" y="6579048"/>
            <a:ext cx="1536171" cy="143565"/>
          </a:xfrm>
          <a:prstGeom prst="rect">
            <a:avLst/>
          </a:prstGeom>
          <a:noFill/>
        </p:spPr>
        <p:txBody>
          <a:bodyPr wrap="square" lIns="0" tIns="0" rIns="0" bIns="0" rtlCol="0">
            <a:spAutoFit/>
          </a:bodyPr>
          <a:lstStyle/>
          <a:p>
            <a:r>
              <a:rPr lang="de-DE" sz="933" b="0" i="0" baseline="0" dirty="0">
                <a:solidFill>
                  <a:schemeClr val="accent1"/>
                </a:solidFill>
              </a:rPr>
              <a:t>www.bibb.de/pflegeberufe</a:t>
            </a:r>
          </a:p>
        </p:txBody>
      </p:sp>
      <p:sp>
        <p:nvSpPr>
          <p:cNvPr id="16" name="Rechteck 15"/>
          <p:cNvSpPr/>
          <p:nvPr/>
        </p:nvSpPr>
        <p:spPr>
          <a:xfrm>
            <a:off x="5903979" y="6245177"/>
            <a:ext cx="465769" cy="276999"/>
          </a:xfrm>
          <a:prstGeom prst="rect">
            <a:avLst/>
          </a:prstGeom>
        </p:spPr>
        <p:txBody>
          <a:bodyPr wrap="none">
            <a:spAutoFit/>
          </a:bodyPr>
          <a:lstStyle/>
          <a:p>
            <a:fld id="{B94A4400-7A95-4372-894F-C0D287F201A1}" type="slidenum">
              <a:rPr lang="de-DE" sz="1200" smtClean="0">
                <a:solidFill>
                  <a:schemeClr val="accent1"/>
                </a:solidFill>
              </a:rPr>
              <a:pPr/>
              <a:t>‹Nr.›</a:t>
            </a:fld>
            <a:endParaRPr lang="de-DE" sz="1200" dirty="0">
              <a:solidFill>
                <a:schemeClr val="accent1"/>
              </a:solidFill>
            </a:endParaRPr>
          </a:p>
        </p:txBody>
      </p:sp>
      <p:sp>
        <p:nvSpPr>
          <p:cNvPr id="13" name="Inhaltsplatzhalter 2"/>
          <p:cNvSpPr>
            <a:spLocks noGrp="1"/>
          </p:cNvSpPr>
          <p:nvPr>
            <p:ph idx="1"/>
          </p:nvPr>
        </p:nvSpPr>
        <p:spPr>
          <a:xfrm>
            <a:off x="911424" y="1509184"/>
            <a:ext cx="5088000"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18" name="Inhaltsplatzhalter 2"/>
          <p:cNvSpPr>
            <a:spLocks noGrp="1"/>
          </p:cNvSpPr>
          <p:nvPr>
            <p:ph idx="10"/>
          </p:nvPr>
        </p:nvSpPr>
        <p:spPr>
          <a:xfrm>
            <a:off x="6192011" y="1509184"/>
            <a:ext cx="5088565" cy="3936040"/>
          </a:xfrm>
          <a:prstGeom prst="rect">
            <a:avLst/>
          </a:prstGeom>
        </p:spPr>
        <p:txBody>
          <a:bodyPr/>
          <a:lstStyle>
            <a:lvl1pPr marL="457189" indent="-457189">
              <a:buFontTx/>
              <a:buBlip>
                <a:blip r:embed="rId5"/>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Tree>
    <p:extLst>
      <p:ext uri="{BB962C8B-B14F-4D97-AF65-F5344CB8AC3E}">
        <p14:creationId xmlns:p14="http://schemas.microsoft.com/office/powerpoint/2010/main" val="666209143"/>
      </p:ext>
    </p:extLst>
  </p:cSld>
  <p:clrMapOvr>
    <a:masterClrMapping/>
  </p:clrMapOvr>
  <p:extLst>
    <p:ext uri="{DCECCB84-F9BA-43D5-87BE-67443E8EF086}">
      <p15:sldGuideLst xmlns:p15="http://schemas.microsoft.com/office/powerpoint/2012/main">
        <p15:guide id="1" orient="horz" pos="2845">
          <p15:clr>
            <a:srgbClr val="FBAE40"/>
          </p15:clr>
        </p15:guide>
        <p15:guide id="2" pos="2880">
          <p15:clr>
            <a:srgbClr val="FBAE40"/>
          </p15:clr>
        </p15:guide>
        <p15:guide id="3" pos="2971">
          <p15:clr>
            <a:srgbClr val="FBAE40"/>
          </p15:clr>
        </p15:guide>
        <p15:guide id="4" pos="431">
          <p15:clr>
            <a:srgbClr val="FBAE40"/>
          </p15:clr>
        </p15:guide>
        <p15:guide id="5" pos="5329">
          <p15:clr>
            <a:srgbClr val="FBAE40"/>
          </p15:clr>
        </p15:guide>
        <p15:guide id="6" orient="horz" pos="71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2">
    <p:bg>
      <p:bgPr>
        <a:solidFill>
          <a:schemeClr val="bg1"/>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85F0F36-5932-C3B7-9E2C-83370CC681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416479" y="142072"/>
            <a:ext cx="1312000" cy="717107"/>
          </a:xfrm>
          <a:prstGeom prst="rect">
            <a:avLst/>
          </a:prstGeom>
        </p:spPr>
      </p:pic>
      <p:sp>
        <p:nvSpPr>
          <p:cNvPr id="4" name="Inhaltsplatzhalter 2">
            <a:extLst>
              <a:ext uri="{FF2B5EF4-FFF2-40B4-BE49-F238E27FC236}">
                <a16:creationId xmlns:a16="http://schemas.microsoft.com/office/drawing/2014/main" id="{F0634AAF-92D1-B6EC-5E89-FD4E001C323B}"/>
              </a:ext>
            </a:extLst>
          </p:cNvPr>
          <p:cNvSpPr>
            <a:spLocks noGrp="1"/>
          </p:cNvSpPr>
          <p:nvPr>
            <p:ph idx="1"/>
          </p:nvPr>
        </p:nvSpPr>
        <p:spPr>
          <a:xfrm>
            <a:off x="911424" y="1497658"/>
            <a:ext cx="10369152" cy="3947567"/>
          </a:xfrm>
          <a:prstGeom prst="rect">
            <a:avLst/>
          </a:prstGeom>
        </p:spPr>
        <p:txBody>
          <a:bodyPr/>
          <a:lstStyle>
            <a:lvl1pPr marL="457189" indent="-457189">
              <a:buFontTx/>
              <a:buBlip>
                <a:blip r:embed="rId3"/>
              </a:buBlip>
              <a:defRPr sz="2400">
                <a:solidFill>
                  <a:srgbClr val="003369"/>
                </a:solidFill>
              </a:defRPr>
            </a:lvl1pPr>
            <a:lvl2pPr marL="990575" indent="-380990">
              <a:buClr>
                <a:srgbClr val="95C11F"/>
              </a:buClr>
              <a:buFont typeface="Wingdings" panose="05000000000000000000" pitchFamily="2" charset="2"/>
              <a:buChar char="§"/>
              <a:defRPr sz="2400">
                <a:solidFill>
                  <a:srgbClr val="003369"/>
                </a:solidFill>
              </a:defRPr>
            </a:lvl2pPr>
            <a:lvl3pPr marL="1523962" indent="-304792">
              <a:buClr>
                <a:srgbClr val="95C11F"/>
              </a:buClr>
              <a:buFont typeface="Arial" panose="020B0604020202020204" pitchFamily="34" charset="0"/>
              <a:buChar char="•"/>
              <a:defRPr sz="2400">
                <a:solidFill>
                  <a:srgbClr val="003369"/>
                </a:solidFill>
              </a:defRPr>
            </a:lvl3pPr>
            <a:lvl4pPr marL="2133547" indent="-304792">
              <a:buFont typeface="Courier New" panose="02070309020205020404" pitchFamily="49" charset="0"/>
              <a:buChar char="o"/>
              <a:defRPr sz="2133"/>
            </a:lvl4pPr>
            <a:lvl5pPr marL="2743131" indent="-304792">
              <a:buFont typeface="Wingdings" panose="05000000000000000000" pitchFamily="2" charset="2"/>
              <a:buChar char="§"/>
              <a:defRPr sz="2133"/>
            </a:lvl5pPr>
          </a:lstStyle>
          <a:p>
            <a:pPr lvl="0"/>
            <a:r>
              <a:rPr lang="de-DE"/>
              <a:t>Mastertextformat bearbeiten</a:t>
            </a:r>
          </a:p>
          <a:p>
            <a:pPr lvl="1"/>
            <a:r>
              <a:rPr lang="de-DE"/>
              <a:t>Zweite Ebene</a:t>
            </a:r>
          </a:p>
          <a:p>
            <a:pPr lvl="2"/>
            <a:r>
              <a:rPr lang="de-DE"/>
              <a:t>Dritte Ebene</a:t>
            </a:r>
          </a:p>
        </p:txBody>
      </p:sp>
      <p:sp>
        <p:nvSpPr>
          <p:cNvPr id="5" name="Titel 1">
            <a:extLst>
              <a:ext uri="{FF2B5EF4-FFF2-40B4-BE49-F238E27FC236}">
                <a16:creationId xmlns:a16="http://schemas.microsoft.com/office/drawing/2014/main" id="{FC6D90A6-4A58-9F4A-A196-973106375980}"/>
              </a:ext>
            </a:extLst>
          </p:cNvPr>
          <p:cNvSpPr>
            <a:spLocks noGrp="1"/>
          </p:cNvSpPr>
          <p:nvPr>
            <p:ph type="title" hasCustomPrompt="1"/>
          </p:nvPr>
        </p:nvSpPr>
        <p:spPr>
          <a:xfrm>
            <a:off x="911424" y="836712"/>
            <a:ext cx="10369152" cy="432048"/>
          </a:xfrm>
          <a:prstGeom prst="rect">
            <a:avLst/>
          </a:prstGeom>
        </p:spPr>
        <p:txBody>
          <a:bodyPr lIns="0" tIns="0" rIns="0" bIns="0" anchor="t" anchorCtr="0">
            <a:normAutofit/>
          </a:bodyPr>
          <a:lstStyle>
            <a:lvl1pPr algn="l">
              <a:defRPr sz="2667" b="1">
                <a:solidFill>
                  <a:srgbClr val="002060"/>
                </a:solidFill>
              </a:defRPr>
            </a:lvl1pPr>
          </a:lstStyle>
          <a:p>
            <a:r>
              <a:rPr lang="de-DE" dirty="0"/>
              <a:t>Vielen Dank!</a:t>
            </a:r>
          </a:p>
        </p:txBody>
      </p:sp>
    </p:spTree>
    <p:extLst>
      <p:ext uri="{BB962C8B-B14F-4D97-AF65-F5344CB8AC3E}">
        <p14:creationId xmlns:p14="http://schemas.microsoft.com/office/powerpoint/2010/main" val="34026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19E75-D8C7-D324-9C57-76FD05EA510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9AFB049-6345-AD71-6BD0-BB8614C3D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DCB978D-011B-4EB8-3E04-DDD18D2D0625}"/>
              </a:ext>
            </a:extLst>
          </p:cNvPr>
          <p:cNvSpPr>
            <a:spLocks noGrp="1"/>
          </p:cNvSpPr>
          <p:nvPr>
            <p:ph type="dt" sz="half" idx="10"/>
          </p:nvPr>
        </p:nvSpPr>
        <p:spPr/>
        <p:txBody>
          <a:bodyPr/>
          <a:lstStyle/>
          <a:p>
            <a:fld id="{D1C8B21A-4D39-463D-BC6E-A4ED344B5F75}" type="datetimeFigureOut">
              <a:rPr lang="de-DE" smtClean="0"/>
              <a:t>08.07.2026</a:t>
            </a:fld>
            <a:endParaRPr lang="de-DE"/>
          </a:p>
        </p:txBody>
      </p:sp>
      <p:sp>
        <p:nvSpPr>
          <p:cNvPr id="5" name="Fußzeilenplatzhalter 4">
            <a:extLst>
              <a:ext uri="{FF2B5EF4-FFF2-40B4-BE49-F238E27FC236}">
                <a16:creationId xmlns:a16="http://schemas.microsoft.com/office/drawing/2014/main" id="{F68E5A23-0EB1-8FC1-CCA1-ABA5EFA550A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C36468-DC4C-8DBB-D3ED-C9B75DA753BB}"/>
              </a:ext>
            </a:extLst>
          </p:cNvPr>
          <p:cNvSpPr>
            <a:spLocks noGrp="1"/>
          </p:cNvSpPr>
          <p:nvPr>
            <p:ph type="sldNum" sz="quarter" idx="12"/>
          </p:nvPr>
        </p:nvSpPr>
        <p:spPr/>
        <p:txBody>
          <a:bodyPr/>
          <a:lstStyle/>
          <a:p>
            <a:fld id="{48E1D970-9F64-4C26-BA8F-F8FFA33077BF}" type="slidenum">
              <a:rPr lang="de-DE" smtClean="0"/>
              <a:t>‹Nr.›</a:t>
            </a:fld>
            <a:endParaRPr lang="de-DE"/>
          </a:p>
        </p:txBody>
      </p:sp>
    </p:spTree>
    <p:extLst>
      <p:ext uri="{BB962C8B-B14F-4D97-AF65-F5344CB8AC3E}">
        <p14:creationId xmlns:p14="http://schemas.microsoft.com/office/powerpoint/2010/main" val="1484517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hteck 5"/>
          <p:cNvSpPr/>
          <p:nvPr/>
        </p:nvSpPr>
        <p:spPr>
          <a:xfrm>
            <a:off x="0" y="6052800"/>
            <a:ext cx="12192000" cy="216000"/>
          </a:xfrm>
          <a:prstGeom prst="rect">
            <a:avLst/>
          </a:prstGeom>
          <a:solidFill>
            <a:srgbClr val="95C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p>
        </p:txBody>
      </p:sp>
      <p:sp>
        <p:nvSpPr>
          <p:cNvPr id="7" name="Rechteck 6"/>
          <p:cNvSpPr/>
          <p:nvPr/>
        </p:nvSpPr>
        <p:spPr>
          <a:xfrm>
            <a:off x="0" y="6251784"/>
            <a:ext cx="12192000" cy="613029"/>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pic>
        <p:nvPicPr>
          <p:cNvPr id="19" name="Grafik 18">
            <a:extLst>
              <a:ext uri="{FF2B5EF4-FFF2-40B4-BE49-F238E27FC236}">
                <a16:creationId xmlns:a16="http://schemas.microsoft.com/office/drawing/2014/main" id="{3F88FE5C-6164-0C4D-83BD-94F813EED71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360" y="6315048"/>
            <a:ext cx="528000" cy="528000"/>
          </a:xfrm>
          <a:prstGeom prst="rect">
            <a:avLst/>
          </a:prstGeom>
        </p:spPr>
      </p:pic>
      <p:pic>
        <p:nvPicPr>
          <p:cNvPr id="8" name="Grafik 7">
            <a:extLst>
              <a:ext uri="{FF2B5EF4-FFF2-40B4-BE49-F238E27FC236}">
                <a16:creationId xmlns:a16="http://schemas.microsoft.com/office/drawing/2014/main" id="{B5A25AE1-A982-C84A-A9BE-FC773F4A92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2437" y="6251784"/>
            <a:ext cx="1900800" cy="633600"/>
          </a:xfrm>
          <a:prstGeom prst="rect">
            <a:avLst/>
          </a:prstGeom>
        </p:spPr>
      </p:pic>
      <p:sp>
        <p:nvSpPr>
          <p:cNvPr id="2" name="Foliennummernplatzhalter 1"/>
          <p:cNvSpPr>
            <a:spLocks noGrp="1"/>
          </p:cNvSpPr>
          <p:nvPr>
            <p:ph type="sldNum" sz="quarter" idx="4"/>
          </p:nvPr>
        </p:nvSpPr>
        <p:spPr>
          <a:xfrm>
            <a:off x="9430311" y="6479954"/>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48E1D970-9F64-4C26-BA8F-F8FFA33077BF}" type="slidenum">
              <a:rPr lang="de-DE" smtClean="0"/>
              <a:t>‹Nr.›</a:t>
            </a:fld>
            <a:endParaRPr lang="de-DE"/>
          </a:p>
        </p:txBody>
      </p:sp>
      <p:sp>
        <p:nvSpPr>
          <p:cNvPr id="9" name="Textfeld 8"/>
          <p:cNvSpPr txBox="1"/>
          <p:nvPr/>
        </p:nvSpPr>
        <p:spPr>
          <a:xfrm>
            <a:off x="5711957" y="6597352"/>
            <a:ext cx="1536171" cy="143565"/>
          </a:xfrm>
          <a:prstGeom prst="rect">
            <a:avLst/>
          </a:prstGeom>
          <a:noFill/>
        </p:spPr>
        <p:txBody>
          <a:bodyPr wrap="square" lIns="0" tIns="0" rIns="0" bIns="0" rtlCol="0">
            <a:spAutoFit/>
          </a:bodyPr>
          <a:lstStyle/>
          <a:p>
            <a:r>
              <a:rPr lang="de-DE" sz="933" b="0" i="0" baseline="0" dirty="0">
                <a:solidFill>
                  <a:schemeClr val="bg1"/>
                </a:solidFill>
              </a:rPr>
              <a:t>www.bibb.de/pflegeberufe</a:t>
            </a:r>
          </a:p>
        </p:txBody>
      </p:sp>
    </p:spTree>
    <p:extLst>
      <p:ext uri="{BB962C8B-B14F-4D97-AF65-F5344CB8AC3E}">
        <p14:creationId xmlns:p14="http://schemas.microsoft.com/office/powerpoint/2010/main" val="3712492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berlin.de/katastrophenschutz/organisation/begriffserklaerungen/begriffserklaerungen-1273876.php#lage" TargetMode="External"/><Relationship Id="rId3" Type="http://schemas.openxmlformats.org/officeDocument/2006/relationships/hyperlink" Target="https://www.bbk.bund.de/SharedDocs/Glossareintraege/DE/K/katastrophe.html" TargetMode="External"/><Relationship Id="rId7" Type="http://schemas.openxmlformats.org/officeDocument/2006/relationships/hyperlink" Target="https://www.spektrum.de/lexikon/geowissenschaften/naturkatastrophe/10985" TargetMode="External"/><Relationship Id="rId2" Type="http://schemas.openxmlformats.org/officeDocument/2006/relationships/hyperlink" Target="https://www.bbk.bund.de/DE/Infothek/Glossar/_functions/glossar.html?nn=19742&amp;lv2=19764" TargetMode="External"/><Relationship Id="rId1" Type="http://schemas.openxmlformats.org/officeDocument/2006/relationships/slideLayout" Target="../slideLayouts/slideLayout2.xml"/><Relationship Id="rId6" Type="http://schemas.openxmlformats.org/officeDocument/2006/relationships/hyperlink" Target="https://dkkv.org/themenseiten/naturgefahren-in-deutschland/" TargetMode="External"/><Relationship Id="rId5" Type="http://schemas.openxmlformats.org/officeDocument/2006/relationships/hyperlink" Target="https://www.oesterreich.gv.at/de/themen/notfaelle_unfaelle_und_kriminalitaet/katastrophenfaelle/Seite.2950020" TargetMode="External"/><Relationship Id="rId4" Type="http://schemas.openxmlformats.org/officeDocument/2006/relationships/hyperlink" Target="https://www.bbk.bund.de/DE/Themen/Krisenmanagement/KMZirkel/KMZirkel_node.html" TargetMode="External"/><Relationship Id="rId9" Type="http://schemas.openxmlformats.org/officeDocument/2006/relationships/hyperlink" Target="https://www.geo.fu-berlin.de/geog/fachrichtungen/anthrogeog/katastrophenforschung/publikationen/Ditmer_2_NV_01_22.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chule.zdf.de/video/ahrtal-flut-katastrophe-10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1DFF8C6-1B0B-BC88-B7FC-DB6F95FC8896}"/>
              </a:ext>
            </a:extLst>
          </p:cNvPr>
          <p:cNvSpPr>
            <a:spLocks noGrp="1"/>
          </p:cNvSpPr>
          <p:nvPr>
            <p:ph type="ctrTitle"/>
          </p:nvPr>
        </p:nvSpPr>
        <p:spPr/>
        <p:txBody>
          <a:bodyPr/>
          <a:lstStyle/>
          <a:p>
            <a:r>
              <a:rPr lang="de-DE" dirty="0"/>
              <a:t>Grundlagen Katastrophe und Katastrophenvorbereitung</a:t>
            </a:r>
          </a:p>
        </p:txBody>
      </p:sp>
    </p:spTree>
    <p:extLst>
      <p:ext uri="{BB962C8B-B14F-4D97-AF65-F5344CB8AC3E}">
        <p14:creationId xmlns:p14="http://schemas.microsoft.com/office/powerpoint/2010/main" val="118713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FFB622-E815-A839-F0C7-704C6D1EFF5B}"/>
              </a:ext>
            </a:extLst>
          </p:cNvPr>
          <p:cNvSpPr>
            <a:spLocks noGrp="1"/>
          </p:cNvSpPr>
          <p:nvPr>
            <p:ph type="title"/>
          </p:nvPr>
        </p:nvSpPr>
        <p:spPr/>
        <p:txBody>
          <a:bodyPr/>
          <a:lstStyle/>
          <a:p>
            <a:r>
              <a:rPr lang="de-DE" dirty="0"/>
              <a:t>Katastrophenarten</a:t>
            </a:r>
          </a:p>
        </p:txBody>
      </p:sp>
      <p:sp>
        <p:nvSpPr>
          <p:cNvPr id="3" name="Textplatzhalter 2">
            <a:extLst>
              <a:ext uri="{FF2B5EF4-FFF2-40B4-BE49-F238E27FC236}">
                <a16:creationId xmlns:a16="http://schemas.microsoft.com/office/drawing/2014/main" id="{23DA07C0-E197-E923-D696-69FF1126CACF}"/>
              </a:ext>
            </a:extLst>
          </p:cNvPr>
          <p:cNvSpPr>
            <a:spLocks noGrp="1"/>
          </p:cNvSpPr>
          <p:nvPr>
            <p:ph type="body" sz="quarter" idx="10"/>
          </p:nvPr>
        </p:nvSpPr>
        <p:spPr/>
        <p:txBody>
          <a:bodyPr/>
          <a:lstStyle/>
          <a:p>
            <a:pPr marL="0" indent="0">
              <a:buNone/>
            </a:pPr>
            <a:r>
              <a:rPr lang="de-DE" b="1" dirty="0"/>
              <a:t>Technische Katastrophen:</a:t>
            </a:r>
          </a:p>
          <a:p>
            <a:r>
              <a:rPr lang="de-DE" dirty="0"/>
              <a:t>sind schwerwiegende Unfälle oder Ereignisse</a:t>
            </a:r>
          </a:p>
          <a:p>
            <a:r>
              <a:rPr lang="de-DE" dirty="0"/>
              <a:t>Entstehen durch technische Mängel, Versagen oder Missstände</a:t>
            </a:r>
          </a:p>
          <a:p>
            <a:r>
              <a:rPr lang="de-DE" dirty="0"/>
              <a:t>Gefährdung für Leben, Gesundheit oder Umwelt </a:t>
            </a:r>
            <a:r>
              <a:rPr lang="de-DE" sz="1800" dirty="0"/>
              <a:t>(vgl. BUNDESMINISTERIUM FÜR INNERES 2025)</a:t>
            </a:r>
            <a:endParaRPr lang="de-DE" dirty="0"/>
          </a:p>
          <a:p>
            <a:pPr marL="0" indent="0">
              <a:buNone/>
            </a:pPr>
            <a:r>
              <a:rPr lang="de-DE" b="1" dirty="0"/>
              <a:t>Welche technischen Katastrophen kennen Sie?</a:t>
            </a:r>
          </a:p>
          <a:p>
            <a:pPr marL="0" indent="0">
              <a:buNone/>
            </a:pPr>
            <a:endParaRPr lang="de-DE" dirty="0"/>
          </a:p>
        </p:txBody>
      </p:sp>
    </p:spTree>
    <p:extLst>
      <p:ext uri="{BB962C8B-B14F-4D97-AF65-F5344CB8AC3E}">
        <p14:creationId xmlns:p14="http://schemas.microsoft.com/office/powerpoint/2010/main" val="14910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C4899F-FC6E-1091-941F-980E9AB2860F}"/>
              </a:ext>
            </a:extLst>
          </p:cNvPr>
          <p:cNvSpPr>
            <a:spLocks noGrp="1"/>
          </p:cNvSpPr>
          <p:nvPr>
            <p:ph type="title"/>
          </p:nvPr>
        </p:nvSpPr>
        <p:spPr/>
        <p:txBody>
          <a:bodyPr/>
          <a:lstStyle/>
          <a:p>
            <a:r>
              <a:rPr lang="de-DE" dirty="0"/>
              <a:t>Katastrophenarten</a:t>
            </a:r>
          </a:p>
        </p:txBody>
      </p:sp>
      <p:sp>
        <p:nvSpPr>
          <p:cNvPr id="3" name="Textplatzhalter 2">
            <a:extLst>
              <a:ext uri="{FF2B5EF4-FFF2-40B4-BE49-F238E27FC236}">
                <a16:creationId xmlns:a16="http://schemas.microsoft.com/office/drawing/2014/main" id="{203D2B01-04B0-1152-2F32-816B5DD7C35E}"/>
              </a:ext>
            </a:extLst>
          </p:cNvPr>
          <p:cNvSpPr>
            <a:spLocks noGrp="1"/>
          </p:cNvSpPr>
          <p:nvPr>
            <p:ph type="body" sz="quarter" idx="10"/>
          </p:nvPr>
        </p:nvSpPr>
        <p:spPr/>
        <p:txBody>
          <a:bodyPr/>
          <a:lstStyle/>
          <a:p>
            <a:pPr marL="0" indent="0">
              <a:buNone/>
            </a:pPr>
            <a:r>
              <a:rPr lang="de-DE" b="1" dirty="0"/>
              <a:t>Sonstige Katastrophen:</a:t>
            </a:r>
          </a:p>
          <a:p>
            <a:r>
              <a:rPr lang="de-DE" dirty="0"/>
              <a:t>Ereignisse mit katastrophenähnlichem Charakter</a:t>
            </a:r>
          </a:p>
          <a:p>
            <a:r>
              <a:rPr lang="de-DE" dirty="0"/>
              <a:t>können nicht eindeutig Naturkatastrophen oder technischen Katastrophen zugeordnet werden </a:t>
            </a:r>
            <a:r>
              <a:rPr lang="de-DE" sz="1800" dirty="0"/>
              <a:t>(vgl. BUNDESMINISTERIUM FÜR INNERES 2025)</a:t>
            </a:r>
          </a:p>
          <a:p>
            <a:pPr marL="0" indent="0">
              <a:buNone/>
            </a:pPr>
            <a:r>
              <a:rPr lang="de-DE" b="1" dirty="0"/>
              <a:t>Welche Beispiele fallen Ihnen hierzu ein?</a:t>
            </a:r>
          </a:p>
          <a:p>
            <a:endParaRPr lang="de-DE" dirty="0"/>
          </a:p>
        </p:txBody>
      </p:sp>
    </p:spTree>
    <p:extLst>
      <p:ext uri="{BB962C8B-B14F-4D97-AF65-F5344CB8AC3E}">
        <p14:creationId xmlns:p14="http://schemas.microsoft.com/office/powerpoint/2010/main" val="9478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8B458-1336-C205-64A0-75BBEB1FAC42}"/>
              </a:ext>
            </a:extLst>
          </p:cNvPr>
          <p:cNvSpPr>
            <a:spLocks noGrp="1"/>
          </p:cNvSpPr>
          <p:nvPr>
            <p:ph type="title"/>
          </p:nvPr>
        </p:nvSpPr>
        <p:spPr/>
        <p:txBody>
          <a:bodyPr/>
          <a:lstStyle/>
          <a:p>
            <a:r>
              <a:rPr lang="de-DE" dirty="0"/>
              <a:t>Der Katastrophenmanagementzyklus</a:t>
            </a:r>
          </a:p>
        </p:txBody>
      </p:sp>
      <p:sp>
        <p:nvSpPr>
          <p:cNvPr id="6" name="Textfeld 5">
            <a:extLst>
              <a:ext uri="{FF2B5EF4-FFF2-40B4-BE49-F238E27FC236}">
                <a16:creationId xmlns:a16="http://schemas.microsoft.com/office/drawing/2014/main" id="{B6A9B717-4D7F-A2E0-167A-4A1783CCEAF8}"/>
              </a:ext>
            </a:extLst>
          </p:cNvPr>
          <p:cNvSpPr txBox="1"/>
          <p:nvPr/>
        </p:nvSpPr>
        <p:spPr>
          <a:xfrm>
            <a:off x="10378158" y="5161280"/>
            <a:ext cx="1610642" cy="923330"/>
          </a:xfrm>
          <a:prstGeom prst="rect">
            <a:avLst/>
          </a:prstGeom>
          <a:noFill/>
        </p:spPr>
        <p:txBody>
          <a:bodyPr wrap="square" rtlCol="0">
            <a:spAutoFit/>
          </a:bodyPr>
          <a:lstStyle/>
          <a:p>
            <a:r>
              <a:rPr lang="de-DE">
                <a:solidFill>
                  <a:schemeClr val="accent1"/>
                </a:solidFill>
              </a:rPr>
              <a:t>Quelle: BBK 2026, eigene Darstellung</a:t>
            </a:r>
            <a:endParaRPr lang="de-DE" dirty="0">
              <a:solidFill>
                <a:schemeClr val="accent1"/>
              </a:solidFill>
            </a:endParaRPr>
          </a:p>
        </p:txBody>
      </p:sp>
      <p:pic>
        <p:nvPicPr>
          <p:cNvPr id="5" name="Grafik 4">
            <a:extLst>
              <a:ext uri="{FF2B5EF4-FFF2-40B4-BE49-F238E27FC236}">
                <a16:creationId xmlns:a16="http://schemas.microsoft.com/office/drawing/2014/main" id="{28424008-08D0-9D17-8DD5-9AAED90E99CF}"/>
              </a:ext>
            </a:extLst>
          </p:cNvPr>
          <p:cNvPicPr>
            <a:picLocks noChangeAspect="1"/>
          </p:cNvPicPr>
          <p:nvPr/>
        </p:nvPicPr>
        <p:blipFill>
          <a:blip r:embed="rId2"/>
          <a:stretch>
            <a:fillRect/>
          </a:stretch>
        </p:blipFill>
        <p:spPr>
          <a:xfrm>
            <a:off x="490242" y="1625599"/>
            <a:ext cx="9435380" cy="4443197"/>
          </a:xfrm>
          <a:prstGeom prst="rect">
            <a:avLst/>
          </a:prstGeom>
        </p:spPr>
      </p:pic>
    </p:spTree>
    <p:extLst>
      <p:ext uri="{BB962C8B-B14F-4D97-AF65-F5344CB8AC3E}">
        <p14:creationId xmlns:p14="http://schemas.microsoft.com/office/powerpoint/2010/main" val="349325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28C08-4214-A232-A0FA-8DB4F7FFDDC3}"/>
              </a:ext>
            </a:extLst>
          </p:cNvPr>
          <p:cNvSpPr>
            <a:spLocks noGrp="1"/>
          </p:cNvSpPr>
          <p:nvPr>
            <p:ph type="title"/>
          </p:nvPr>
        </p:nvSpPr>
        <p:spPr/>
        <p:txBody>
          <a:bodyPr/>
          <a:lstStyle/>
          <a:p>
            <a:r>
              <a:rPr lang="de-DE" dirty="0"/>
              <a:t>Der Katastrophenmanagementzyklus</a:t>
            </a:r>
          </a:p>
        </p:txBody>
      </p:sp>
      <p:sp>
        <p:nvSpPr>
          <p:cNvPr id="3" name="Textplatzhalter 2">
            <a:extLst>
              <a:ext uri="{FF2B5EF4-FFF2-40B4-BE49-F238E27FC236}">
                <a16:creationId xmlns:a16="http://schemas.microsoft.com/office/drawing/2014/main" id="{E8394C18-B169-5F35-B760-A1B20B962EFE}"/>
              </a:ext>
            </a:extLst>
          </p:cNvPr>
          <p:cNvSpPr>
            <a:spLocks noGrp="1"/>
          </p:cNvSpPr>
          <p:nvPr>
            <p:ph type="body" sz="quarter" idx="10"/>
          </p:nvPr>
        </p:nvSpPr>
        <p:spPr/>
        <p:txBody>
          <a:bodyPr/>
          <a:lstStyle/>
          <a:p>
            <a:pPr marL="0" indent="0">
              <a:buNone/>
            </a:pPr>
            <a:r>
              <a:rPr lang="de-DE" dirty="0"/>
              <a:t>Gruppenarbeit: Welche pflegerischen Aufgaben sind in der jeweiligen Phase relevant? Halten Sie die Ergebnisse auf einem Flipchart fest.</a:t>
            </a:r>
          </a:p>
          <a:p>
            <a:r>
              <a:rPr lang="de-DE" dirty="0"/>
              <a:t>Gruppe 1: Vermeidung/Prävention</a:t>
            </a:r>
          </a:p>
          <a:p>
            <a:r>
              <a:rPr lang="de-DE" dirty="0"/>
              <a:t>Gruppe 2: Vorsorge/Vorbereitung</a:t>
            </a:r>
          </a:p>
          <a:p>
            <a:r>
              <a:rPr lang="de-DE" dirty="0"/>
              <a:t>Gruppe 3: Bewältigung/Reaktion</a:t>
            </a:r>
          </a:p>
          <a:p>
            <a:r>
              <a:rPr lang="de-DE" dirty="0"/>
              <a:t>Gruppe 4: Wiederherstellung/Wiederaufbau</a:t>
            </a:r>
          </a:p>
          <a:p>
            <a:endParaRPr lang="de-DE" dirty="0"/>
          </a:p>
        </p:txBody>
      </p:sp>
    </p:spTree>
    <p:extLst>
      <p:ext uri="{BB962C8B-B14F-4D97-AF65-F5344CB8AC3E}">
        <p14:creationId xmlns:p14="http://schemas.microsoft.com/office/powerpoint/2010/main" val="1165036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706139-A66D-14C3-D942-ED403FFC872B}"/>
              </a:ext>
            </a:extLst>
          </p:cNvPr>
          <p:cNvSpPr>
            <a:spLocks noGrp="1"/>
          </p:cNvSpPr>
          <p:nvPr>
            <p:ph type="title"/>
          </p:nvPr>
        </p:nvSpPr>
        <p:spPr/>
        <p:txBody>
          <a:bodyPr/>
          <a:lstStyle/>
          <a:p>
            <a:r>
              <a:rPr lang="de-DE" dirty="0"/>
              <a:t>Das AVDASA-Modell</a:t>
            </a:r>
          </a:p>
        </p:txBody>
      </p:sp>
      <p:pic>
        <p:nvPicPr>
          <p:cNvPr id="5" name="Grafik 4" descr="Ein Bild, das Text, Screenshot, Zahl, Schrift enthält.&#10;&#10;KI-generierte Inhalte können fehlerhaft sein.">
            <a:extLst>
              <a:ext uri="{FF2B5EF4-FFF2-40B4-BE49-F238E27FC236}">
                <a16:creationId xmlns:a16="http://schemas.microsoft.com/office/drawing/2014/main" id="{20A2A547-C8C6-360B-F3B1-0A129E519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460" y="1268760"/>
            <a:ext cx="8638161" cy="4761083"/>
          </a:xfrm>
          <a:prstGeom prst="rect">
            <a:avLst/>
          </a:prstGeom>
        </p:spPr>
      </p:pic>
      <p:sp>
        <p:nvSpPr>
          <p:cNvPr id="6" name="Textfeld 5">
            <a:extLst>
              <a:ext uri="{FF2B5EF4-FFF2-40B4-BE49-F238E27FC236}">
                <a16:creationId xmlns:a16="http://schemas.microsoft.com/office/drawing/2014/main" id="{39AD1100-1895-5A67-989F-B5C87F994042}"/>
              </a:ext>
            </a:extLst>
          </p:cNvPr>
          <p:cNvSpPr txBox="1"/>
          <p:nvPr/>
        </p:nvSpPr>
        <p:spPr>
          <a:xfrm>
            <a:off x="9235440" y="1690688"/>
            <a:ext cx="2743200" cy="1754326"/>
          </a:xfrm>
          <a:prstGeom prst="rect">
            <a:avLst/>
          </a:prstGeom>
          <a:noFill/>
        </p:spPr>
        <p:txBody>
          <a:bodyPr wrap="square" rtlCol="0">
            <a:spAutoFit/>
          </a:bodyPr>
          <a:lstStyle/>
          <a:p>
            <a:r>
              <a:rPr lang="de-DE" dirty="0">
                <a:solidFill>
                  <a:schemeClr val="accent1"/>
                </a:solidFill>
              </a:rPr>
              <a:t>Sie müssen eine Pflegeeinrichtung  aufgrund von Hochwasser evakuieren. Wie würden sie in den einzelnen Phasen handeln?</a:t>
            </a:r>
          </a:p>
        </p:txBody>
      </p:sp>
      <p:sp>
        <p:nvSpPr>
          <p:cNvPr id="7" name="Textfeld 6">
            <a:extLst>
              <a:ext uri="{FF2B5EF4-FFF2-40B4-BE49-F238E27FC236}">
                <a16:creationId xmlns:a16="http://schemas.microsoft.com/office/drawing/2014/main" id="{404076BA-96F9-C2DA-268F-84A466936B2A}"/>
              </a:ext>
            </a:extLst>
          </p:cNvPr>
          <p:cNvSpPr txBox="1"/>
          <p:nvPr/>
        </p:nvSpPr>
        <p:spPr>
          <a:xfrm>
            <a:off x="9235440" y="4898571"/>
            <a:ext cx="2399833" cy="923330"/>
          </a:xfrm>
          <a:prstGeom prst="rect">
            <a:avLst/>
          </a:prstGeom>
          <a:noFill/>
        </p:spPr>
        <p:txBody>
          <a:bodyPr wrap="square" rtlCol="0">
            <a:spAutoFit/>
          </a:bodyPr>
          <a:lstStyle/>
          <a:p>
            <a:r>
              <a:rPr lang="de-DE" dirty="0">
                <a:solidFill>
                  <a:schemeClr val="accent1"/>
                </a:solidFill>
              </a:rPr>
              <a:t>Quelle: Voss et al. 2022, eigene Darstellung</a:t>
            </a:r>
          </a:p>
        </p:txBody>
      </p:sp>
    </p:spTree>
    <p:extLst>
      <p:ext uri="{BB962C8B-B14F-4D97-AF65-F5344CB8AC3E}">
        <p14:creationId xmlns:p14="http://schemas.microsoft.com/office/powerpoint/2010/main" val="258147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5E30E0-8950-C5BC-B50C-D099878F1C64}"/>
              </a:ext>
            </a:extLst>
          </p:cNvPr>
          <p:cNvSpPr>
            <a:spLocks noGrp="1"/>
          </p:cNvSpPr>
          <p:nvPr>
            <p:ph type="title"/>
          </p:nvPr>
        </p:nvSpPr>
        <p:spPr>
          <a:xfrm>
            <a:off x="911424" y="836712"/>
            <a:ext cx="10369152" cy="432048"/>
          </a:xfrm>
        </p:spPr>
        <p:txBody>
          <a:bodyPr anchor="t">
            <a:normAutofit/>
          </a:bodyPr>
          <a:lstStyle/>
          <a:p>
            <a:r>
              <a:rPr lang="de-DE" dirty="0"/>
              <a:t>Katastrophenvorbereitung</a:t>
            </a:r>
          </a:p>
        </p:txBody>
      </p:sp>
      <p:sp>
        <p:nvSpPr>
          <p:cNvPr id="3" name="Textplatzhalter 2">
            <a:extLst>
              <a:ext uri="{FF2B5EF4-FFF2-40B4-BE49-F238E27FC236}">
                <a16:creationId xmlns:a16="http://schemas.microsoft.com/office/drawing/2014/main" id="{796E498E-9E3B-42AE-3BBB-BCC70B0287D1}"/>
              </a:ext>
            </a:extLst>
          </p:cNvPr>
          <p:cNvSpPr>
            <a:spLocks noGrp="1"/>
          </p:cNvSpPr>
          <p:nvPr>
            <p:ph idx="1"/>
          </p:nvPr>
        </p:nvSpPr>
        <p:spPr>
          <a:xfrm>
            <a:off x="911424" y="1509184"/>
            <a:ext cx="5088000" cy="3936040"/>
          </a:xfrm>
        </p:spPr>
        <p:txBody>
          <a:bodyPr>
            <a:normAutofit/>
          </a:bodyPr>
          <a:lstStyle/>
          <a:p>
            <a:r>
              <a:rPr lang="de-DE" dirty="0"/>
              <a:t>Was sollte man zu Hause haben?</a:t>
            </a:r>
          </a:p>
          <a:p>
            <a:pPr lvl="1"/>
            <a:r>
              <a:rPr lang="de-DE" dirty="0"/>
              <a:t>Vorrat an Lebensmitteln und Wasser</a:t>
            </a:r>
          </a:p>
          <a:p>
            <a:pPr lvl="1"/>
            <a:r>
              <a:rPr lang="de-DE" dirty="0"/>
              <a:t>Hausapotheke</a:t>
            </a:r>
          </a:p>
          <a:p>
            <a:pPr lvl="1"/>
            <a:r>
              <a:rPr lang="de-DE" dirty="0"/>
              <a:t>Dokumente</a:t>
            </a:r>
          </a:p>
          <a:p>
            <a:pPr lvl="1"/>
            <a:r>
              <a:rPr lang="de-DE" dirty="0"/>
              <a:t>Kommunikationsmittel</a:t>
            </a:r>
          </a:p>
          <a:p>
            <a:pPr lvl="1"/>
            <a:r>
              <a:rPr lang="de-DE" dirty="0"/>
              <a:t>Beleuchtung</a:t>
            </a:r>
          </a:p>
          <a:p>
            <a:pPr lvl="1"/>
            <a:r>
              <a:rPr lang="de-DE" dirty="0"/>
              <a:t>Finanzmittel</a:t>
            </a:r>
          </a:p>
          <a:p>
            <a:pPr lvl="1"/>
            <a:r>
              <a:rPr lang="de-DE" dirty="0"/>
              <a:t>Hygiene und Wärme</a:t>
            </a:r>
          </a:p>
          <a:p>
            <a:endParaRPr lang="de-DE" dirty="0"/>
          </a:p>
        </p:txBody>
      </p:sp>
      <p:pic>
        <p:nvPicPr>
          <p:cNvPr id="5" name="Grafik 4" descr="Nahaufnahme der Checkliste">
            <a:extLst>
              <a:ext uri="{FF2B5EF4-FFF2-40B4-BE49-F238E27FC236}">
                <a16:creationId xmlns:a16="http://schemas.microsoft.com/office/drawing/2014/main" id="{34D6F3B0-D4DD-A75E-2C04-BF360CF7A8C1}"/>
              </a:ext>
            </a:extLst>
          </p:cNvPr>
          <p:cNvPicPr>
            <a:picLocks noChangeAspect="1"/>
          </p:cNvPicPr>
          <p:nvPr/>
        </p:nvPicPr>
        <p:blipFill>
          <a:blip r:embed="rId2">
            <a:extLst>
              <a:ext uri="{28A0092B-C50C-407E-A947-70E740481C1C}">
                <a14:useLocalDpi xmlns:a14="http://schemas.microsoft.com/office/drawing/2010/main" val="0"/>
              </a:ext>
            </a:extLst>
          </a:blip>
          <a:srcRect l="13704" r="2" b="2"/>
          <a:stretch>
            <a:fillRect/>
          </a:stretch>
        </p:blipFill>
        <p:spPr>
          <a:xfrm>
            <a:off x="6192011" y="1509184"/>
            <a:ext cx="5088565" cy="3936040"/>
          </a:xfrm>
          <a:prstGeom prst="rect">
            <a:avLst/>
          </a:prstGeom>
          <a:noFill/>
        </p:spPr>
      </p:pic>
    </p:spTree>
    <p:extLst>
      <p:ext uri="{BB962C8B-B14F-4D97-AF65-F5344CB8AC3E}">
        <p14:creationId xmlns:p14="http://schemas.microsoft.com/office/powerpoint/2010/main" val="178032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486A0-272E-469A-969A-021E99F8545B}"/>
              </a:ext>
            </a:extLst>
          </p:cNvPr>
          <p:cNvSpPr>
            <a:spLocks noGrp="1"/>
          </p:cNvSpPr>
          <p:nvPr>
            <p:ph type="title"/>
          </p:nvPr>
        </p:nvSpPr>
        <p:spPr>
          <a:xfrm>
            <a:off x="911424" y="836712"/>
            <a:ext cx="10369152" cy="432048"/>
          </a:xfrm>
        </p:spPr>
        <p:txBody>
          <a:bodyPr anchor="t">
            <a:normAutofit/>
          </a:bodyPr>
          <a:lstStyle/>
          <a:p>
            <a:r>
              <a:rPr lang="de-DE" dirty="0"/>
              <a:t>Katastrophenvorbereitung</a:t>
            </a:r>
          </a:p>
        </p:txBody>
      </p:sp>
      <p:sp>
        <p:nvSpPr>
          <p:cNvPr id="3" name="Textplatzhalter 2">
            <a:extLst>
              <a:ext uri="{FF2B5EF4-FFF2-40B4-BE49-F238E27FC236}">
                <a16:creationId xmlns:a16="http://schemas.microsoft.com/office/drawing/2014/main" id="{03C428E7-E286-58E0-3033-2A3D98539217}"/>
              </a:ext>
            </a:extLst>
          </p:cNvPr>
          <p:cNvSpPr>
            <a:spLocks noGrp="1"/>
          </p:cNvSpPr>
          <p:nvPr>
            <p:ph idx="1"/>
          </p:nvPr>
        </p:nvSpPr>
        <p:spPr>
          <a:xfrm>
            <a:off x="911424" y="1509184"/>
            <a:ext cx="5088000" cy="3936040"/>
          </a:xfrm>
        </p:spPr>
        <p:txBody>
          <a:bodyPr>
            <a:normAutofit/>
          </a:bodyPr>
          <a:lstStyle/>
          <a:p>
            <a:r>
              <a:rPr lang="de-DE" b="1" dirty="0"/>
              <a:t>Sie werden evakuiert und wissen noch nicht für wie lange. Was packen Sie in Ihren Notfallrucksack?</a:t>
            </a:r>
          </a:p>
          <a:p>
            <a:endParaRPr lang="de-DE" dirty="0"/>
          </a:p>
        </p:txBody>
      </p:sp>
      <p:pic>
        <p:nvPicPr>
          <p:cNvPr id="4" name="Grafik 3">
            <a:extLst>
              <a:ext uri="{FF2B5EF4-FFF2-40B4-BE49-F238E27FC236}">
                <a16:creationId xmlns:a16="http://schemas.microsoft.com/office/drawing/2014/main" id="{2578C1B5-0719-D2AA-887F-D22140D20D73}"/>
              </a:ext>
            </a:extLst>
          </p:cNvPr>
          <p:cNvPicPr>
            <a:picLocks noChangeAspect="1"/>
          </p:cNvPicPr>
          <p:nvPr/>
        </p:nvPicPr>
        <p:blipFill>
          <a:blip r:embed="rId2"/>
          <a:stretch>
            <a:fillRect/>
          </a:stretch>
        </p:blipFill>
        <p:spPr>
          <a:xfrm>
            <a:off x="6658770" y="1941232"/>
            <a:ext cx="4456660" cy="3500561"/>
          </a:xfrm>
          <a:prstGeom prst="rect">
            <a:avLst/>
          </a:prstGeom>
          <a:noFill/>
        </p:spPr>
      </p:pic>
    </p:spTree>
    <p:extLst>
      <p:ext uri="{BB962C8B-B14F-4D97-AF65-F5344CB8AC3E}">
        <p14:creationId xmlns:p14="http://schemas.microsoft.com/office/powerpoint/2010/main" val="25016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4F750-9E7F-036F-29F3-8AC0512A863D}"/>
              </a:ext>
            </a:extLst>
          </p:cNvPr>
          <p:cNvSpPr>
            <a:spLocks noGrp="1"/>
          </p:cNvSpPr>
          <p:nvPr>
            <p:ph type="title"/>
          </p:nvPr>
        </p:nvSpPr>
        <p:spPr/>
        <p:txBody>
          <a:bodyPr/>
          <a:lstStyle/>
          <a:p>
            <a:r>
              <a:rPr lang="de-DE" dirty="0"/>
              <a:t>Katastrophenvorbereitung</a:t>
            </a:r>
          </a:p>
        </p:txBody>
      </p:sp>
      <p:sp>
        <p:nvSpPr>
          <p:cNvPr id="3" name="Textplatzhalter 2">
            <a:extLst>
              <a:ext uri="{FF2B5EF4-FFF2-40B4-BE49-F238E27FC236}">
                <a16:creationId xmlns:a16="http://schemas.microsoft.com/office/drawing/2014/main" id="{76C04119-E5C8-EC59-0708-D140869424A9}"/>
              </a:ext>
            </a:extLst>
          </p:cNvPr>
          <p:cNvSpPr>
            <a:spLocks noGrp="1"/>
          </p:cNvSpPr>
          <p:nvPr>
            <p:ph type="body" sz="quarter" idx="10"/>
          </p:nvPr>
        </p:nvSpPr>
        <p:spPr/>
        <p:txBody>
          <a:bodyPr/>
          <a:lstStyle/>
          <a:p>
            <a:r>
              <a:rPr lang="de-DE" dirty="0"/>
              <a:t>Partnerarbeit: Sie arbeiten bei einem ambulanten Pflegedienst und befinden sich zu einem Beratungsgespräch bei einem Klienten und seiner Tochter. Die Tochter ist besorgt, da es in den angrenzenden Stadteilen immer wieder zu Stromausfällen und Evakuierungen gekommen ist. </a:t>
            </a:r>
          </a:p>
          <a:p>
            <a:pPr marL="0" indent="0">
              <a:buNone/>
            </a:pPr>
            <a:endParaRPr lang="de-DE" dirty="0"/>
          </a:p>
          <a:p>
            <a:pPr marL="0" indent="0">
              <a:buNone/>
            </a:pPr>
            <a:r>
              <a:rPr lang="de-DE" b="1" dirty="0"/>
              <a:t>Was würden Sie ihr konkret empfehlen, damit sie und ihr pflegebedürftiger Vater gut auf eine mögliche Evakuierung vorbereitet ist?</a:t>
            </a:r>
          </a:p>
          <a:p>
            <a:endParaRPr lang="de-DE" dirty="0"/>
          </a:p>
        </p:txBody>
      </p:sp>
    </p:spTree>
    <p:extLst>
      <p:ext uri="{BB962C8B-B14F-4D97-AF65-F5344CB8AC3E}">
        <p14:creationId xmlns:p14="http://schemas.microsoft.com/office/powerpoint/2010/main" val="158551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47B73-159C-5615-692D-BE2C960576B8}"/>
              </a:ext>
            </a:extLst>
          </p:cNvPr>
          <p:cNvSpPr>
            <a:spLocks noGrp="1"/>
          </p:cNvSpPr>
          <p:nvPr>
            <p:ph type="title"/>
          </p:nvPr>
        </p:nvSpPr>
        <p:spPr/>
        <p:txBody>
          <a:bodyPr/>
          <a:lstStyle/>
          <a:p>
            <a:r>
              <a:rPr lang="de-DE" dirty="0"/>
              <a:t>Digitale Notfall-Informationssysteme und Notrufsysteme, Warnsysteme</a:t>
            </a:r>
          </a:p>
        </p:txBody>
      </p:sp>
      <p:sp>
        <p:nvSpPr>
          <p:cNvPr id="3" name="Textplatzhalter 2">
            <a:extLst>
              <a:ext uri="{FF2B5EF4-FFF2-40B4-BE49-F238E27FC236}">
                <a16:creationId xmlns:a16="http://schemas.microsoft.com/office/drawing/2014/main" id="{E8ACC77C-1476-10BF-7834-9FFF79CC37D9}"/>
              </a:ext>
            </a:extLst>
          </p:cNvPr>
          <p:cNvSpPr>
            <a:spLocks noGrp="1"/>
          </p:cNvSpPr>
          <p:nvPr>
            <p:ph type="body" sz="quarter" idx="10"/>
          </p:nvPr>
        </p:nvSpPr>
        <p:spPr/>
        <p:txBody>
          <a:bodyPr>
            <a:normAutofit fontScale="92500" lnSpcReduction="20000"/>
          </a:bodyPr>
          <a:lstStyle/>
          <a:p>
            <a:r>
              <a:rPr lang="de-DE" dirty="0"/>
              <a:t>NINA-App</a:t>
            </a:r>
          </a:p>
          <a:p>
            <a:r>
              <a:rPr lang="de-DE" dirty="0"/>
              <a:t>KATWARN-App</a:t>
            </a:r>
          </a:p>
          <a:p>
            <a:r>
              <a:rPr lang="de-DE" dirty="0" err="1"/>
              <a:t>Cell</a:t>
            </a:r>
            <a:r>
              <a:rPr lang="de-DE" dirty="0"/>
              <a:t> Broadcast</a:t>
            </a:r>
          </a:p>
          <a:p>
            <a:r>
              <a:rPr lang="de-DE" dirty="0" err="1"/>
              <a:t>KatNu</a:t>
            </a:r>
            <a:endParaRPr lang="de-DE" dirty="0"/>
          </a:p>
          <a:p>
            <a:r>
              <a:rPr lang="de-DE" dirty="0"/>
              <a:t>Notruf-App </a:t>
            </a:r>
            <a:r>
              <a:rPr lang="de-DE" dirty="0" err="1"/>
              <a:t>nora</a:t>
            </a:r>
            <a:endParaRPr lang="de-DE" dirty="0"/>
          </a:p>
          <a:p>
            <a:r>
              <a:rPr lang="de-DE" dirty="0"/>
              <a:t>eCall</a:t>
            </a:r>
          </a:p>
          <a:p>
            <a:r>
              <a:rPr lang="de-DE" dirty="0"/>
              <a:t>Notrufsysteme für Senioren</a:t>
            </a:r>
          </a:p>
          <a:p>
            <a:pPr marL="0" indent="0">
              <a:buNone/>
            </a:pPr>
            <a:endParaRPr lang="de-DE" dirty="0"/>
          </a:p>
        </p:txBody>
      </p:sp>
    </p:spTree>
    <p:extLst>
      <p:ext uri="{BB962C8B-B14F-4D97-AF65-F5344CB8AC3E}">
        <p14:creationId xmlns:p14="http://schemas.microsoft.com/office/powerpoint/2010/main" val="656716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5C7D2-66E6-192D-031A-A62A53A44BBA}"/>
              </a:ext>
            </a:extLst>
          </p:cNvPr>
          <p:cNvSpPr>
            <a:spLocks noGrp="1"/>
          </p:cNvSpPr>
          <p:nvPr>
            <p:ph type="title"/>
          </p:nvPr>
        </p:nvSpPr>
        <p:spPr/>
        <p:txBody>
          <a:bodyPr/>
          <a:lstStyle/>
          <a:p>
            <a:r>
              <a:rPr lang="de-DE" dirty="0"/>
              <a:t>Verwendete Literatur</a:t>
            </a:r>
          </a:p>
        </p:txBody>
      </p:sp>
      <p:sp>
        <p:nvSpPr>
          <p:cNvPr id="3" name="Textplatzhalter 2">
            <a:extLst>
              <a:ext uri="{FF2B5EF4-FFF2-40B4-BE49-F238E27FC236}">
                <a16:creationId xmlns:a16="http://schemas.microsoft.com/office/drawing/2014/main" id="{985D60C2-6C15-E2C8-66FC-5FC2598AFDF6}"/>
              </a:ext>
            </a:extLst>
          </p:cNvPr>
          <p:cNvSpPr>
            <a:spLocks noGrp="1"/>
          </p:cNvSpPr>
          <p:nvPr>
            <p:ph type="body" sz="quarter" idx="10"/>
          </p:nvPr>
        </p:nvSpPr>
        <p:spPr>
          <a:xfrm>
            <a:off x="911424" y="1485330"/>
            <a:ext cx="10369152" cy="4607652"/>
          </a:xfrm>
        </p:spPr>
        <p:txBody>
          <a:bodyPr/>
          <a:lstStyle/>
          <a:p>
            <a:pPr marL="228600" marR="0" lvl="0" indent="-228600" algn="l" defTabSz="914400" rtl="0" eaLnBrk="1" fontAlgn="auto" latinLnBrk="0" hangingPunct="1">
              <a:lnSpc>
                <a:spcPct val="120000"/>
              </a:lnSpc>
              <a:spcBef>
                <a:spcPts val="1000"/>
              </a:spcBef>
              <a:spcAft>
                <a:spcPts val="0"/>
              </a:spcAft>
              <a:buClr>
                <a:prstClr val="white">
                  <a:lumMod val="50000"/>
                </a:prstClr>
              </a:buClr>
              <a:buSzTx/>
              <a:buFont typeface="Wingdings" panose="05000000000000000000" pitchFamily="2" charset="2"/>
              <a:buChar char="§"/>
              <a:tabLst/>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BBK (2026a): Glossar: Großschadensereignis. URL: </a:t>
            </a:r>
            <a:r>
              <a:rPr kumimoji="0" lang="de-DE" sz="1100" b="0" i="0" u="sng"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2"/>
              </a:rPr>
              <a:t>https://www.bbk.bund.de/DE/Infothek/Glossar/_functions/glossar.html?nn=19742&amp;lv2=19764</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11.02.2026)</a:t>
            </a:r>
          </a:p>
          <a:p>
            <a:pPr marL="228600" lvl="0" indent="-228600" defTabSz="914400">
              <a:lnSpc>
                <a:spcPct val="120000"/>
              </a:lnSpc>
              <a:spcBef>
                <a:spcPts val="1000"/>
              </a:spcBef>
              <a:buClr>
                <a:prstClr val="white">
                  <a:lumMod val="50000"/>
                </a:prstClr>
              </a:buClr>
              <a:buFont typeface="Wingdings" panose="05000000000000000000" pitchFamily="2" charset="2"/>
              <a:buChar char="§"/>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BBK (2026b): Glossar: Katastrophe. URL: </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3"/>
              </a:rPr>
              <a:t>https://www.bbk.bund.de/SharedDocs/Glossareintraege/DE/K/katastrophe.html</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a:t>
            </a:r>
            <a:r>
              <a:rPr lang="de-DE" sz="1100" dirty="0">
                <a:solidFill>
                  <a:srgbClr val="2C4295"/>
                </a:solidFill>
                <a:latin typeface="Arial" panose="020B0604020202020204" pitchFamily="34" charset="0"/>
                <a:cs typeface="Arial" panose="020B0604020202020204" pitchFamily="34" charset="0"/>
              </a:rPr>
              <a:t>Stand 11.02.2026)</a:t>
            </a:r>
            <a:endPar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endParaRPr>
          </a:p>
          <a:p>
            <a:pPr marL="228600" lvl="0" indent="-228600" defTabSz="914400">
              <a:lnSpc>
                <a:spcPct val="120000"/>
              </a:lnSpc>
              <a:spcBef>
                <a:spcPts val="1000"/>
              </a:spcBef>
              <a:buClr>
                <a:prstClr val="white">
                  <a:lumMod val="50000"/>
                </a:prstClr>
              </a:buClr>
              <a:buFont typeface="Wingdings" panose="05000000000000000000" pitchFamily="2" charset="2"/>
              <a:buChar char="§"/>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BBK (2026c): Krisenmanagement ist ein Zyklus. </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URL: </a:t>
            </a:r>
            <a:r>
              <a:rPr kumimoji="0" lang="en-US" sz="1100" b="0" i="0" u="sng"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4"/>
              </a:rPr>
              <a:t>https://www.bbk.bund.de/DE/Themen/Krisenmanagement/KMZirkel/KMZirkel_node.html</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a:t>
            </a:r>
            <a:r>
              <a:rPr lang="de-DE" sz="1100" dirty="0">
                <a:solidFill>
                  <a:srgbClr val="2C4295"/>
                </a:solidFill>
                <a:latin typeface="Arial" panose="020B0604020202020204" pitchFamily="34" charset="0"/>
                <a:cs typeface="Arial" panose="020B0604020202020204" pitchFamily="34" charset="0"/>
              </a:rPr>
              <a:t>11.02.2026</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20000"/>
              </a:lnSpc>
              <a:spcBef>
                <a:spcPts val="1000"/>
              </a:spcBef>
              <a:spcAft>
                <a:spcPts val="0"/>
              </a:spcAft>
              <a:buClr>
                <a:prstClr val="white">
                  <a:lumMod val="50000"/>
                </a:prstClr>
              </a:buClr>
              <a:buSzTx/>
              <a:buFont typeface="Wingdings" panose="05000000000000000000" pitchFamily="2" charset="2"/>
              <a:buChar char="§"/>
              <a:tabLst/>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BUNDESMINISTERIUM FÜR INNERES (2025a): Arten von Katastrophen. </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URL: </a:t>
            </a:r>
            <a:r>
              <a:rPr kumimoji="0" lang="en-US" sz="1100" b="0" i="0" u="sng"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5"/>
              </a:rPr>
              <a:t>https://www.oesterreich.gv.at/de/themen/notfaelle_unfaelle_und_kriminalitaet/katastrophenfaelle/Seite.2950020</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17.09.2025)</a:t>
            </a:r>
          </a:p>
          <a:p>
            <a:pPr marL="228600" marR="0" lvl="0" indent="-228600" algn="l" defTabSz="914400" rtl="0" eaLnBrk="1" fontAlgn="auto" latinLnBrk="0" hangingPunct="1">
              <a:lnSpc>
                <a:spcPct val="120000"/>
              </a:lnSpc>
              <a:spcBef>
                <a:spcPts val="1000"/>
              </a:spcBef>
              <a:spcAft>
                <a:spcPts val="0"/>
              </a:spcAft>
              <a:buClr>
                <a:prstClr val="white">
                  <a:lumMod val="50000"/>
                </a:prstClr>
              </a:buClr>
              <a:buSzTx/>
              <a:buFont typeface="Wingdings" panose="05000000000000000000" pitchFamily="2" charset="2"/>
              <a:buChar char="§"/>
              <a:tabLst/>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DEUTSCHES KOMITEE KATASTROPHENVORSORGE E.V. (DKKV) (2024): Naturgefahren in Deutschland. URL: </a:t>
            </a:r>
            <a:r>
              <a:rPr kumimoji="0" lang="de-DE" sz="1100" b="0" i="0" u="sng"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6"/>
              </a:rPr>
              <a:t>https://dkkv.org/themenseiten/naturgefahren-in-deutschland/</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17.09.2025)</a:t>
            </a:r>
          </a:p>
          <a:p>
            <a:pPr marL="228600" marR="0" lvl="0" indent="-228600" algn="l" defTabSz="914400" rtl="0" eaLnBrk="1" fontAlgn="auto" latinLnBrk="0" hangingPunct="1">
              <a:lnSpc>
                <a:spcPct val="120000"/>
              </a:lnSpc>
              <a:spcBef>
                <a:spcPts val="1000"/>
              </a:spcBef>
              <a:spcAft>
                <a:spcPts val="0"/>
              </a:spcAft>
              <a:buClr>
                <a:prstClr val="white">
                  <a:lumMod val="50000"/>
                </a:prstClr>
              </a:buClr>
              <a:buSzTx/>
              <a:buFont typeface="Wingdings" panose="05000000000000000000" pitchFamily="2" charset="2"/>
              <a:buChar char="§"/>
              <a:tabLst/>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DIKAU, Richard, VOSS, Holger (2000): Naturkatastrophe. Lexikon der Geowissenschaften. URL: </a:t>
            </a:r>
            <a:r>
              <a:rPr kumimoji="0" lang="de-DE" sz="1100" b="0" i="0" u="sng"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7"/>
              </a:rPr>
              <a:t>https://www.spektrum.de/lexikon/geowissenschaften/naturkatastrophe/10985</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17.09.2025)</a:t>
            </a:r>
          </a:p>
          <a:p>
            <a:pPr marL="228600" marR="0" lvl="0" indent="-228600" algn="l" defTabSz="914400" rtl="0" eaLnBrk="1" fontAlgn="auto" latinLnBrk="0" hangingPunct="1">
              <a:lnSpc>
                <a:spcPct val="120000"/>
              </a:lnSpc>
              <a:spcBef>
                <a:spcPts val="1000"/>
              </a:spcBef>
              <a:spcAft>
                <a:spcPts val="0"/>
              </a:spcAft>
              <a:buClr>
                <a:prstClr val="white">
                  <a:lumMod val="50000"/>
                </a:prstClr>
              </a:buClr>
              <a:buSzTx/>
              <a:buFont typeface="Wingdings" panose="05000000000000000000" pitchFamily="2" charset="2"/>
              <a:buChar char="§"/>
              <a:tabLst/>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KARUTZ, Harald, MITSCHKE, Thomas, GEIER, Wolfram (2017): Bevölkerungsschutz. Notfallvorsorge und Krisenmanagement in Theorie und Praxis. Springer Berlin 2017</a:t>
            </a:r>
          </a:p>
          <a:p>
            <a:pPr marL="228600" lvl="0" indent="-228600" defTabSz="914400">
              <a:lnSpc>
                <a:spcPct val="120000"/>
              </a:lnSpc>
              <a:spcBef>
                <a:spcPts val="1000"/>
              </a:spcBef>
              <a:buClr>
                <a:prstClr val="white">
                  <a:lumMod val="50000"/>
                </a:prstClr>
              </a:buClr>
              <a:buFont typeface="Wingdings" panose="05000000000000000000" pitchFamily="2" charset="2"/>
              <a:buChar char="§"/>
              <a:defRPr/>
            </a:pP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SENATSVERWALTUNG FÜR INNERES UND SPORT (2026) Begriffserklärung. Katastrophenschutz - Gefahrenabwehr im Land Berlin. </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URL: </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8"/>
              </a:rPr>
              <a:t>https://www.berlin.de/katastrophenschutz/organisation/begriffserklaerungen/begriffserklaerungen-1273876.php#lage</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a:t>
            </a:r>
            <a:r>
              <a:rPr lang="de-DE" sz="1100" dirty="0">
                <a:solidFill>
                  <a:srgbClr val="2C4295"/>
                </a:solidFill>
                <a:latin typeface="Arial" panose="020B0604020202020204" pitchFamily="34" charset="0"/>
                <a:cs typeface="Arial" panose="020B0604020202020204" pitchFamily="34" charset="0"/>
              </a:rPr>
              <a:t>11.02.2026</a:t>
            </a: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120000"/>
              </a:lnSpc>
              <a:spcBef>
                <a:spcPts val="1000"/>
              </a:spcBef>
              <a:spcAft>
                <a:spcPts val="0"/>
              </a:spcAft>
              <a:buClr>
                <a:prstClr val="white">
                  <a:lumMod val="50000"/>
                </a:prstClr>
              </a:buClr>
              <a:buSzTx/>
              <a:buFont typeface="Wingdings" panose="05000000000000000000" pitchFamily="2" charset="2"/>
              <a:buChar char="§"/>
              <a:tabLst/>
              <a:defRPr/>
            </a:pPr>
            <a:r>
              <a:rPr kumimoji="0" lang="en-US"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VOSS, Martin; DITTMER, Cordula; SCHULZE, Katja; RÜGER, Anja, BOCK, Nickolas (2022). </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Katastrophenbewältigung als sozialer Prozess: Vom Ideal-zum Realverständnis von Risiko-, Krisen- und Katastrophenmanagement. Notfallvorsorge. URL: </a:t>
            </a:r>
            <a:r>
              <a:rPr kumimoji="0" lang="de-DE" sz="1100" b="0" i="0" u="sng"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hlinkClick r:id="rId9"/>
              </a:rPr>
              <a:t>https://www.geo.fu-berlin.de/geog/fachrichtungen/anthrogeog/katastrophenforschung/publikationen/Ditmer_2_NV_01_22.pdf</a:t>
            </a:r>
            <a:r>
              <a:rPr kumimoji="0" lang="de-DE" sz="1100" b="0" i="0" u="none" strike="noStrike" kern="1200" cap="none" spc="0" normalizeH="0" baseline="0" noProof="0" dirty="0">
                <a:ln>
                  <a:noFill/>
                </a:ln>
                <a:solidFill>
                  <a:srgbClr val="2C4295"/>
                </a:solidFill>
                <a:effectLst/>
                <a:uLnTx/>
                <a:uFillTx/>
                <a:latin typeface="Arial" panose="020B0604020202020204" pitchFamily="34" charset="0"/>
                <a:ea typeface="+mn-ea"/>
                <a:cs typeface="Arial" panose="020B0604020202020204" pitchFamily="34" charset="0"/>
              </a:rPr>
              <a:t> (Stand 18.09.2025)</a:t>
            </a:r>
          </a:p>
          <a:p>
            <a:endParaRPr lang="de-DE" dirty="0"/>
          </a:p>
        </p:txBody>
      </p:sp>
    </p:spTree>
    <p:extLst>
      <p:ext uri="{BB962C8B-B14F-4D97-AF65-F5344CB8AC3E}">
        <p14:creationId xmlns:p14="http://schemas.microsoft.com/office/powerpoint/2010/main" val="99715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A97BEE-9DE8-CD70-6981-9EB9E3BAC3FA}"/>
              </a:ext>
            </a:extLst>
          </p:cNvPr>
          <p:cNvSpPr>
            <a:spLocks noGrp="1"/>
          </p:cNvSpPr>
          <p:nvPr>
            <p:ph type="title"/>
          </p:nvPr>
        </p:nvSpPr>
        <p:spPr>
          <a:xfrm>
            <a:off x="911424" y="836712"/>
            <a:ext cx="10369152" cy="814806"/>
          </a:xfrm>
        </p:spPr>
        <p:txBody>
          <a:bodyPr>
            <a:normAutofit/>
          </a:bodyPr>
          <a:lstStyle/>
          <a:p>
            <a:r>
              <a:rPr lang="de-DE" dirty="0"/>
              <a:t>Die Flutkatastrophe im Ahrtal </a:t>
            </a:r>
            <a:br>
              <a:rPr lang="de-DE" dirty="0"/>
            </a:br>
            <a:r>
              <a:rPr lang="de-DE" dirty="0">
                <a:hlinkClick r:id="rId2"/>
              </a:rPr>
              <a:t>https://schule.zdf.de/video/ahrtal-flut-katastrophe-100</a:t>
            </a:r>
            <a:r>
              <a:rPr lang="de-DE" dirty="0"/>
              <a:t> </a:t>
            </a:r>
          </a:p>
        </p:txBody>
      </p:sp>
      <p:pic>
        <p:nvPicPr>
          <p:cNvPr id="5" name="Grafik 4" descr="Ein Bild, das draußen, Baum, Gebäude, Dorf enthält.&#10;&#10;KI-generierte Inhalte können fehlerhaft sein.">
            <a:extLst>
              <a:ext uri="{FF2B5EF4-FFF2-40B4-BE49-F238E27FC236}">
                <a16:creationId xmlns:a16="http://schemas.microsoft.com/office/drawing/2014/main" id="{673EF7D1-B008-5901-1AC3-3BC1792D083F}"/>
              </a:ext>
            </a:extLst>
          </p:cNvPr>
          <p:cNvPicPr>
            <a:picLocks noChangeAspect="1"/>
          </p:cNvPicPr>
          <p:nvPr/>
        </p:nvPicPr>
        <p:blipFill>
          <a:blip r:embed="rId3"/>
          <a:stretch>
            <a:fillRect/>
          </a:stretch>
        </p:blipFill>
        <p:spPr>
          <a:xfrm>
            <a:off x="2138400" y="1791478"/>
            <a:ext cx="7117567" cy="4012237"/>
          </a:xfrm>
          <a:prstGeom prst="rect">
            <a:avLst/>
          </a:prstGeom>
        </p:spPr>
      </p:pic>
    </p:spTree>
    <p:extLst>
      <p:ext uri="{BB962C8B-B14F-4D97-AF65-F5344CB8AC3E}">
        <p14:creationId xmlns:p14="http://schemas.microsoft.com/office/powerpoint/2010/main" val="1512988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2C019A2-12C5-95E9-E964-F4B6BBC3062E}"/>
              </a:ext>
            </a:extLst>
          </p:cNvPr>
          <p:cNvSpPr>
            <a:spLocks noGrp="1"/>
          </p:cNvSpPr>
          <p:nvPr>
            <p:ph type="title"/>
          </p:nvPr>
        </p:nvSpPr>
        <p:spPr/>
        <p:txBody>
          <a:bodyPr/>
          <a:lstStyle/>
          <a:p>
            <a:r>
              <a:rPr lang="de-DE" dirty="0"/>
              <a:t>Alltagsnotfall</a:t>
            </a:r>
          </a:p>
        </p:txBody>
      </p:sp>
      <p:sp>
        <p:nvSpPr>
          <p:cNvPr id="6" name="Textplatzhalter 5">
            <a:extLst>
              <a:ext uri="{FF2B5EF4-FFF2-40B4-BE49-F238E27FC236}">
                <a16:creationId xmlns:a16="http://schemas.microsoft.com/office/drawing/2014/main" id="{F39037B1-9603-2B3E-D836-97EC268FD21E}"/>
              </a:ext>
            </a:extLst>
          </p:cNvPr>
          <p:cNvSpPr>
            <a:spLocks noGrp="1"/>
          </p:cNvSpPr>
          <p:nvPr>
            <p:ph type="body" sz="quarter" idx="10"/>
          </p:nvPr>
        </p:nvSpPr>
        <p:spPr/>
        <p:txBody>
          <a:bodyPr/>
          <a:lstStyle/>
          <a:p>
            <a:r>
              <a:rPr lang="de-DE" dirty="0"/>
              <a:t>ein </a:t>
            </a:r>
            <a:r>
              <a:rPr lang="de-DE" b="1" dirty="0"/>
              <a:t>plötzlich</a:t>
            </a:r>
            <a:r>
              <a:rPr lang="de-DE" dirty="0"/>
              <a:t> eintretendes Ereignis</a:t>
            </a:r>
          </a:p>
          <a:p>
            <a:r>
              <a:rPr lang="de-DE" dirty="0"/>
              <a:t>stellt eine </a:t>
            </a:r>
            <a:r>
              <a:rPr lang="de-DE" b="1" dirty="0"/>
              <a:t>unmittelbare Bedrohung </a:t>
            </a:r>
            <a:r>
              <a:rPr lang="de-DE" dirty="0"/>
              <a:t>für Leben, Gesundheit oder Eigentum dar</a:t>
            </a:r>
          </a:p>
          <a:p>
            <a:r>
              <a:rPr lang="de-DE" dirty="0"/>
              <a:t>erfordert </a:t>
            </a:r>
            <a:r>
              <a:rPr lang="de-DE" b="1" dirty="0"/>
              <a:t>sofortige Maßnahmen</a:t>
            </a:r>
            <a:r>
              <a:rPr lang="de-DE" dirty="0"/>
              <a:t>, jedoch keine übermäßige Spezialausrüstung </a:t>
            </a:r>
            <a:r>
              <a:rPr lang="de-DE" sz="1800" dirty="0"/>
              <a:t>(vgl. KARUTZ et al. 2017)</a:t>
            </a:r>
          </a:p>
          <a:p>
            <a:pPr marL="0" indent="0">
              <a:buNone/>
            </a:pPr>
            <a:r>
              <a:rPr lang="de-DE" b="1" dirty="0"/>
              <a:t>Was sind typische Alltagsnotfälle?</a:t>
            </a:r>
          </a:p>
          <a:p>
            <a:pPr marL="0" indent="0">
              <a:buNone/>
            </a:pPr>
            <a:endParaRPr lang="de-DE" dirty="0"/>
          </a:p>
        </p:txBody>
      </p:sp>
      <p:pic>
        <p:nvPicPr>
          <p:cNvPr id="8" name="Grafik 7" descr="Ein Bild, das Kleidung, Person, draußen, Gelände enthält.&#10;&#10;KI-generierte Inhalte können fehlerhaft sein.">
            <a:extLst>
              <a:ext uri="{FF2B5EF4-FFF2-40B4-BE49-F238E27FC236}">
                <a16:creationId xmlns:a16="http://schemas.microsoft.com/office/drawing/2014/main" id="{AD71A278-E5F0-CED2-0514-A4BEC094F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692" y="3498284"/>
            <a:ext cx="3557610" cy="2371740"/>
          </a:xfrm>
          <a:prstGeom prst="rect">
            <a:avLst/>
          </a:prstGeom>
        </p:spPr>
      </p:pic>
      <p:sp>
        <p:nvSpPr>
          <p:cNvPr id="9" name="Textfeld 8">
            <a:extLst>
              <a:ext uri="{FF2B5EF4-FFF2-40B4-BE49-F238E27FC236}">
                <a16:creationId xmlns:a16="http://schemas.microsoft.com/office/drawing/2014/main" id="{991C193E-C46D-7648-BA4D-3CD63DB12B3A}"/>
              </a:ext>
            </a:extLst>
          </p:cNvPr>
          <p:cNvSpPr txBox="1"/>
          <p:nvPr/>
        </p:nvSpPr>
        <p:spPr>
          <a:xfrm>
            <a:off x="9373165" y="5661795"/>
            <a:ext cx="2396340" cy="261610"/>
          </a:xfrm>
          <a:prstGeom prst="rect">
            <a:avLst/>
          </a:prstGeom>
          <a:noFill/>
        </p:spPr>
        <p:txBody>
          <a:bodyPr wrap="square" rtlCol="0">
            <a:spAutoFit/>
          </a:bodyPr>
          <a:lstStyle/>
          <a:p>
            <a:r>
              <a:rPr lang="de-DE" sz="1100" dirty="0">
                <a:solidFill>
                  <a:schemeClr val="accent1"/>
                </a:solidFill>
              </a:rPr>
              <a:t>© Willing-Holtz/DRK</a:t>
            </a:r>
          </a:p>
        </p:txBody>
      </p:sp>
    </p:spTree>
    <p:extLst>
      <p:ext uri="{BB962C8B-B14F-4D97-AF65-F5344CB8AC3E}">
        <p14:creationId xmlns:p14="http://schemas.microsoft.com/office/powerpoint/2010/main" val="273961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FA2731-C9A4-68AC-AAE5-D3A827903AE2}"/>
              </a:ext>
            </a:extLst>
          </p:cNvPr>
          <p:cNvSpPr>
            <a:spLocks noGrp="1"/>
          </p:cNvSpPr>
          <p:nvPr>
            <p:ph type="title"/>
          </p:nvPr>
        </p:nvSpPr>
        <p:spPr/>
        <p:txBody>
          <a:bodyPr/>
          <a:lstStyle/>
          <a:p>
            <a:r>
              <a:rPr lang="de-DE" dirty="0"/>
              <a:t>Großschadenslage</a:t>
            </a:r>
          </a:p>
        </p:txBody>
      </p:sp>
      <p:sp>
        <p:nvSpPr>
          <p:cNvPr id="3" name="Textplatzhalter 2">
            <a:extLst>
              <a:ext uri="{FF2B5EF4-FFF2-40B4-BE49-F238E27FC236}">
                <a16:creationId xmlns:a16="http://schemas.microsoft.com/office/drawing/2014/main" id="{43F33092-9B43-6520-C672-8AE48AF5A76F}"/>
              </a:ext>
            </a:extLst>
          </p:cNvPr>
          <p:cNvSpPr>
            <a:spLocks noGrp="1"/>
          </p:cNvSpPr>
          <p:nvPr>
            <p:ph type="body" sz="quarter" idx="10"/>
          </p:nvPr>
        </p:nvSpPr>
        <p:spPr/>
        <p:txBody>
          <a:bodyPr/>
          <a:lstStyle/>
          <a:p>
            <a:r>
              <a:rPr lang="de-DE" dirty="0"/>
              <a:t>ein Ereignis, das eine </a:t>
            </a:r>
            <a:r>
              <a:rPr lang="de-DE" b="1" dirty="0"/>
              <a:t>große Anzahl von Verletzten, Erkrankten oder Betroffenen</a:t>
            </a:r>
            <a:r>
              <a:rPr lang="de-DE" dirty="0"/>
              <a:t> sowie beträchtliche Sach- oder Umweltschäden verursacht</a:t>
            </a:r>
          </a:p>
          <a:p>
            <a:r>
              <a:rPr lang="de-DE" b="1" dirty="0"/>
              <a:t>übersteigt die Kapazitäten </a:t>
            </a:r>
            <a:r>
              <a:rPr lang="de-DE" dirty="0"/>
              <a:t>der regulären Rettungsdienste und des örtlichen Katastrophenschutzes </a:t>
            </a:r>
          </a:p>
          <a:p>
            <a:r>
              <a:rPr lang="de-DE" dirty="0"/>
              <a:t>es ist eine </a:t>
            </a:r>
            <a:r>
              <a:rPr lang="de-DE" b="1" dirty="0"/>
              <a:t>ressortübergreifende Koordinati</a:t>
            </a:r>
            <a:r>
              <a:rPr lang="de-DE" dirty="0"/>
              <a:t>on der Katastrophenschutzbehörden und eine zentrale Führung notwendig </a:t>
            </a:r>
            <a:r>
              <a:rPr lang="de-DE" sz="1800" dirty="0"/>
              <a:t>(vgl. BBK 2026, vgl. SENATSVERWALTUNG FÜR INNERES UND SPORT BERLIN 2026) </a:t>
            </a:r>
          </a:p>
          <a:p>
            <a:pPr marL="0" indent="0">
              <a:buNone/>
            </a:pPr>
            <a:r>
              <a:rPr lang="de-DE" b="1" dirty="0"/>
              <a:t>Welche Großschadenslagen kennen Sie?</a:t>
            </a:r>
          </a:p>
          <a:p>
            <a:endParaRPr lang="de-DE" dirty="0"/>
          </a:p>
        </p:txBody>
      </p:sp>
    </p:spTree>
    <p:extLst>
      <p:ext uri="{BB962C8B-B14F-4D97-AF65-F5344CB8AC3E}">
        <p14:creationId xmlns:p14="http://schemas.microsoft.com/office/powerpoint/2010/main" val="1605944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E896D9-0D06-E669-60F2-A00CD5C49597}"/>
              </a:ext>
            </a:extLst>
          </p:cNvPr>
          <p:cNvSpPr>
            <a:spLocks noGrp="1"/>
          </p:cNvSpPr>
          <p:nvPr>
            <p:ph type="title"/>
          </p:nvPr>
        </p:nvSpPr>
        <p:spPr/>
        <p:txBody>
          <a:bodyPr/>
          <a:lstStyle/>
          <a:p>
            <a:r>
              <a:rPr lang="de-DE" dirty="0"/>
              <a:t>Katastrophe</a:t>
            </a:r>
          </a:p>
        </p:txBody>
      </p:sp>
      <p:sp>
        <p:nvSpPr>
          <p:cNvPr id="3" name="Textplatzhalter 2">
            <a:extLst>
              <a:ext uri="{FF2B5EF4-FFF2-40B4-BE49-F238E27FC236}">
                <a16:creationId xmlns:a16="http://schemas.microsoft.com/office/drawing/2014/main" id="{5DE84E4C-C5D4-29E9-80CD-53C17E87543C}"/>
              </a:ext>
            </a:extLst>
          </p:cNvPr>
          <p:cNvSpPr>
            <a:spLocks noGrp="1"/>
          </p:cNvSpPr>
          <p:nvPr>
            <p:ph type="body" sz="quarter" idx="10"/>
          </p:nvPr>
        </p:nvSpPr>
        <p:spPr/>
        <p:txBody>
          <a:bodyPr/>
          <a:lstStyle/>
          <a:p>
            <a:pPr marL="0" indent="0">
              <a:buNone/>
            </a:pPr>
            <a:r>
              <a:rPr lang="de-DE" dirty="0"/>
              <a:t>Ist ein Ereignis</a:t>
            </a:r>
          </a:p>
          <a:p>
            <a:r>
              <a:rPr lang="de-DE" dirty="0"/>
              <a:t>bei dem </a:t>
            </a:r>
            <a:r>
              <a:rPr lang="de-DE" b="1" dirty="0"/>
              <a:t>Leben oder Gesundheit vieler Menschen</a:t>
            </a:r>
            <a:r>
              <a:rPr lang="de-DE" dirty="0"/>
              <a:t>,</a:t>
            </a:r>
          </a:p>
          <a:p>
            <a:r>
              <a:rPr lang="de-DE" dirty="0"/>
              <a:t>die </a:t>
            </a:r>
            <a:r>
              <a:rPr lang="de-DE" b="1" dirty="0"/>
              <a:t>natürlichen Lebensgrundlagen</a:t>
            </a:r>
            <a:r>
              <a:rPr lang="de-DE" dirty="0"/>
              <a:t> oder</a:t>
            </a:r>
          </a:p>
          <a:p>
            <a:r>
              <a:rPr lang="de-DE" b="1" dirty="0"/>
              <a:t>bedeutende Sachwerte</a:t>
            </a:r>
          </a:p>
          <a:p>
            <a:pPr marL="0" indent="0">
              <a:buNone/>
            </a:pPr>
            <a:r>
              <a:rPr lang="de-DE" dirty="0"/>
              <a:t>in </a:t>
            </a:r>
            <a:r>
              <a:rPr lang="de-DE" b="1" dirty="0"/>
              <a:t>außergewöhnlichem Ausmaß gefährdet oder geschädigt</a:t>
            </a:r>
            <a:r>
              <a:rPr lang="de-DE" dirty="0"/>
              <a:t> werden. </a:t>
            </a:r>
            <a:r>
              <a:rPr lang="de-DE" sz="1800" dirty="0"/>
              <a:t>(BBK 2026)</a:t>
            </a:r>
          </a:p>
          <a:p>
            <a:pPr marL="0" indent="0">
              <a:buNone/>
            </a:pPr>
            <a:endParaRPr lang="de-DE" dirty="0"/>
          </a:p>
          <a:p>
            <a:pPr lvl="1"/>
            <a:endParaRPr lang="de-DE" dirty="0"/>
          </a:p>
        </p:txBody>
      </p:sp>
      <p:sp>
        <p:nvSpPr>
          <p:cNvPr id="6" name="Textfeld 5">
            <a:extLst>
              <a:ext uri="{FF2B5EF4-FFF2-40B4-BE49-F238E27FC236}">
                <a16:creationId xmlns:a16="http://schemas.microsoft.com/office/drawing/2014/main" id="{A16B86DD-0683-E4E7-6ADA-51C1DE2DCA75}"/>
              </a:ext>
            </a:extLst>
          </p:cNvPr>
          <p:cNvSpPr txBox="1"/>
          <p:nvPr/>
        </p:nvSpPr>
        <p:spPr>
          <a:xfrm>
            <a:off x="9841118" y="4084825"/>
            <a:ext cx="796704" cy="369332"/>
          </a:xfrm>
          <a:prstGeom prst="rect">
            <a:avLst/>
          </a:prstGeom>
          <a:noFill/>
        </p:spPr>
        <p:txBody>
          <a:bodyPr wrap="square" rtlCol="0">
            <a:spAutoFit/>
          </a:bodyPr>
          <a:lstStyle/>
          <a:p>
            <a:r>
              <a:rPr lang="de-DE" dirty="0"/>
              <a:t>©</a:t>
            </a:r>
          </a:p>
        </p:txBody>
      </p:sp>
      <p:sp>
        <p:nvSpPr>
          <p:cNvPr id="7" name="Textfeld 6">
            <a:extLst>
              <a:ext uri="{FF2B5EF4-FFF2-40B4-BE49-F238E27FC236}">
                <a16:creationId xmlns:a16="http://schemas.microsoft.com/office/drawing/2014/main" id="{36C51CEE-1F2A-C6D4-CF0C-3A087D80CDAC}"/>
              </a:ext>
            </a:extLst>
          </p:cNvPr>
          <p:cNvSpPr txBox="1"/>
          <p:nvPr/>
        </p:nvSpPr>
        <p:spPr>
          <a:xfrm>
            <a:off x="8328455" y="3746271"/>
            <a:ext cx="3359572" cy="584775"/>
          </a:xfrm>
          <a:prstGeom prst="rect">
            <a:avLst/>
          </a:prstGeom>
          <a:noFill/>
        </p:spPr>
        <p:txBody>
          <a:bodyPr wrap="square" rtlCol="0">
            <a:spAutoFit/>
          </a:bodyPr>
          <a:lstStyle/>
          <a:p>
            <a:r>
              <a:rPr lang="de-DE" sz="1400" dirty="0">
                <a:solidFill>
                  <a:schemeClr val="accent1"/>
                </a:solidFill>
              </a:rPr>
              <a:t>© </a:t>
            </a:r>
            <a:r>
              <a:rPr lang="de-DE" dirty="0">
                <a:solidFill>
                  <a:schemeClr val="accent1"/>
                </a:solidFill>
              </a:rPr>
              <a:t>Philipp Köhler / DRK</a:t>
            </a:r>
            <a:endParaRPr lang="de-DE" sz="1400" dirty="0">
              <a:solidFill>
                <a:schemeClr val="accent1"/>
              </a:solidFill>
            </a:endParaRPr>
          </a:p>
          <a:p>
            <a:endParaRPr lang="de-DE" sz="1400" dirty="0"/>
          </a:p>
        </p:txBody>
      </p:sp>
      <p:pic>
        <p:nvPicPr>
          <p:cNvPr id="8" name="Grafik 7">
            <a:extLst>
              <a:ext uri="{FF2B5EF4-FFF2-40B4-BE49-F238E27FC236}">
                <a16:creationId xmlns:a16="http://schemas.microsoft.com/office/drawing/2014/main" id="{2E090508-4394-2654-685C-AEE1C481F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89165" y="1541544"/>
            <a:ext cx="3391411" cy="2260940"/>
          </a:xfrm>
          <a:prstGeom prst="rect">
            <a:avLst/>
          </a:prstGeom>
        </p:spPr>
      </p:pic>
    </p:spTree>
    <p:extLst>
      <p:ext uri="{BB962C8B-B14F-4D97-AF65-F5344CB8AC3E}">
        <p14:creationId xmlns:p14="http://schemas.microsoft.com/office/powerpoint/2010/main" val="416840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FA8957-F67E-10A4-1A99-14CD5288F1E8}"/>
              </a:ext>
            </a:extLst>
          </p:cNvPr>
          <p:cNvSpPr>
            <a:spLocks noGrp="1"/>
          </p:cNvSpPr>
          <p:nvPr>
            <p:ph type="title"/>
          </p:nvPr>
        </p:nvSpPr>
        <p:spPr/>
        <p:txBody>
          <a:bodyPr/>
          <a:lstStyle/>
          <a:p>
            <a:r>
              <a:rPr lang="de-DE" dirty="0"/>
              <a:t>Katastrophe</a:t>
            </a:r>
          </a:p>
        </p:txBody>
      </p:sp>
      <p:sp>
        <p:nvSpPr>
          <p:cNvPr id="3" name="Textplatzhalter 2">
            <a:extLst>
              <a:ext uri="{FF2B5EF4-FFF2-40B4-BE49-F238E27FC236}">
                <a16:creationId xmlns:a16="http://schemas.microsoft.com/office/drawing/2014/main" id="{7EAB3322-0E46-56A3-29CF-CF989DCA6D7A}"/>
              </a:ext>
            </a:extLst>
          </p:cNvPr>
          <p:cNvSpPr>
            <a:spLocks noGrp="1"/>
          </p:cNvSpPr>
          <p:nvPr>
            <p:ph type="body" sz="quarter" idx="10"/>
          </p:nvPr>
        </p:nvSpPr>
        <p:spPr/>
        <p:txBody>
          <a:bodyPr/>
          <a:lstStyle/>
          <a:p>
            <a:pPr marL="0" indent="0">
              <a:buNone/>
            </a:pPr>
            <a:r>
              <a:rPr lang="de-DE" dirty="0"/>
              <a:t>Eine Katastrophe liegt vor, </a:t>
            </a:r>
            <a:r>
              <a:rPr lang="de-DE" b="1" dirty="0"/>
              <a:t>wenn die Gefahrenabwehr</a:t>
            </a:r>
            <a:r>
              <a:rPr lang="de-DE" dirty="0"/>
              <a:t> nur möglich ist,</a:t>
            </a:r>
          </a:p>
          <a:p>
            <a:r>
              <a:rPr lang="de-DE" dirty="0"/>
              <a:t>durch den </a:t>
            </a:r>
            <a:r>
              <a:rPr lang="de-DE" b="1" dirty="0"/>
              <a:t>koordinierten Einsatz</a:t>
            </a:r>
            <a:r>
              <a:rPr lang="de-DE" dirty="0"/>
              <a:t> aller im Katastrophenschutz mitwirkenden Behörden, Organisationen und Einrichtungen</a:t>
            </a:r>
          </a:p>
          <a:p>
            <a:r>
              <a:rPr lang="de-DE" b="1" dirty="0"/>
              <a:t>unter einheitlicher Führung und Leitung</a:t>
            </a:r>
            <a:r>
              <a:rPr lang="de-DE" dirty="0"/>
              <a:t> der Katastrophenschutzbehörde. </a:t>
            </a:r>
            <a:r>
              <a:rPr lang="de-DE" sz="1800" dirty="0"/>
              <a:t>(BBK 2026)</a:t>
            </a:r>
            <a:endParaRPr lang="de-DE" dirty="0"/>
          </a:p>
          <a:p>
            <a:pPr marL="0" indent="0">
              <a:buNone/>
            </a:pPr>
            <a:endParaRPr lang="de-DE" b="1" dirty="0"/>
          </a:p>
          <a:p>
            <a:pPr marL="0" indent="0">
              <a:buNone/>
            </a:pPr>
            <a:r>
              <a:rPr lang="de-DE" b="1" dirty="0"/>
              <a:t>Welche Beispiele für eine Katastrophe fallen Ihnen ein?</a:t>
            </a:r>
          </a:p>
          <a:p>
            <a:pPr marL="0" indent="0">
              <a:buNone/>
            </a:pPr>
            <a:endParaRPr lang="de-DE" dirty="0"/>
          </a:p>
        </p:txBody>
      </p:sp>
    </p:spTree>
    <p:extLst>
      <p:ext uri="{BB962C8B-B14F-4D97-AF65-F5344CB8AC3E}">
        <p14:creationId xmlns:p14="http://schemas.microsoft.com/office/powerpoint/2010/main" val="214553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1702D5-F5C9-FF3B-328C-9945E9EA1615}"/>
              </a:ext>
            </a:extLst>
          </p:cNvPr>
          <p:cNvSpPr>
            <a:spLocks noGrp="1"/>
          </p:cNvSpPr>
          <p:nvPr>
            <p:ph type="title"/>
          </p:nvPr>
        </p:nvSpPr>
        <p:spPr/>
        <p:txBody>
          <a:bodyPr/>
          <a:lstStyle/>
          <a:p>
            <a:r>
              <a:rPr lang="de-DE" dirty="0"/>
              <a:t>Workbook</a:t>
            </a:r>
          </a:p>
        </p:txBody>
      </p:sp>
      <p:sp>
        <p:nvSpPr>
          <p:cNvPr id="3" name="Textplatzhalter 2">
            <a:extLst>
              <a:ext uri="{FF2B5EF4-FFF2-40B4-BE49-F238E27FC236}">
                <a16:creationId xmlns:a16="http://schemas.microsoft.com/office/drawing/2014/main" id="{955B5BBC-F7BE-E4C4-B6E6-C8064222536A}"/>
              </a:ext>
            </a:extLst>
          </p:cNvPr>
          <p:cNvSpPr>
            <a:spLocks noGrp="1"/>
          </p:cNvSpPr>
          <p:nvPr>
            <p:ph type="body" sz="quarter" idx="10"/>
          </p:nvPr>
        </p:nvSpPr>
        <p:spPr/>
        <p:txBody>
          <a:bodyPr/>
          <a:lstStyle/>
          <a:p>
            <a:r>
              <a:rPr lang="de-DE" dirty="0"/>
              <a:t>Bearbeiten Sie in Ihrem Workbook </a:t>
            </a:r>
            <a:r>
              <a:rPr lang="de-DE" sz="2400" dirty="0">
                <a:solidFill>
                  <a:schemeClr val="accent1"/>
                </a:solidFill>
              </a:rPr>
              <a:t>die Reflexionsaufgabe auf Seite 6: </a:t>
            </a:r>
          </a:p>
          <a:p>
            <a:pPr marL="609585" lvl="1" indent="0">
              <a:buNone/>
            </a:pPr>
            <a:r>
              <a:rPr lang="de-DE" sz="2400" dirty="0">
                <a:solidFill>
                  <a:schemeClr val="accent1"/>
                </a:solidFill>
              </a:rPr>
              <a:t>Stell Sie sich vor, in ihrer Region kommt es zu einer Naturkatastrophe (z. B. Hochwasser). Welche Aufgaben könnten für Pflegekräfte oder soziale Einrichtungen besonders wichtig werden? Notieren Sie drei Maßnahmen, die Sie für notwendig halten. </a:t>
            </a:r>
          </a:p>
          <a:p>
            <a:pPr lvl="1"/>
            <a:endParaRPr lang="de-DE" sz="2400" dirty="0">
              <a:solidFill>
                <a:schemeClr val="accent1"/>
              </a:solidFill>
            </a:endParaRPr>
          </a:p>
        </p:txBody>
      </p:sp>
    </p:spTree>
    <p:extLst>
      <p:ext uri="{BB962C8B-B14F-4D97-AF65-F5344CB8AC3E}">
        <p14:creationId xmlns:p14="http://schemas.microsoft.com/office/powerpoint/2010/main" val="2532281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14C6A-B17E-2C7D-056F-99E62FF14832}"/>
              </a:ext>
            </a:extLst>
          </p:cNvPr>
          <p:cNvSpPr>
            <a:spLocks noGrp="1"/>
          </p:cNvSpPr>
          <p:nvPr>
            <p:ph type="title"/>
          </p:nvPr>
        </p:nvSpPr>
        <p:spPr/>
        <p:txBody>
          <a:bodyPr/>
          <a:lstStyle/>
          <a:p>
            <a:r>
              <a:rPr lang="de-DE" dirty="0"/>
              <a:t>Katastrophenarten</a:t>
            </a:r>
          </a:p>
        </p:txBody>
      </p:sp>
      <p:sp>
        <p:nvSpPr>
          <p:cNvPr id="3" name="Textplatzhalter 2">
            <a:extLst>
              <a:ext uri="{FF2B5EF4-FFF2-40B4-BE49-F238E27FC236}">
                <a16:creationId xmlns:a16="http://schemas.microsoft.com/office/drawing/2014/main" id="{10CCB998-F1AD-EB03-192B-365D63E99352}"/>
              </a:ext>
            </a:extLst>
          </p:cNvPr>
          <p:cNvSpPr>
            <a:spLocks noGrp="1"/>
          </p:cNvSpPr>
          <p:nvPr>
            <p:ph type="body" sz="quarter" idx="10"/>
          </p:nvPr>
        </p:nvSpPr>
        <p:spPr/>
        <p:txBody>
          <a:bodyPr/>
          <a:lstStyle/>
          <a:p>
            <a:pPr marL="0" indent="0">
              <a:buNone/>
            </a:pPr>
            <a:r>
              <a:rPr lang="de-DE" b="1" dirty="0"/>
              <a:t>Naturkatastrophe:</a:t>
            </a:r>
          </a:p>
          <a:p>
            <a:r>
              <a:rPr lang="de-DE" dirty="0"/>
              <a:t>ein schwerwiegendes schädliches Ereignis in der Natur</a:t>
            </a:r>
          </a:p>
          <a:p>
            <a:r>
              <a:rPr lang="de-DE" dirty="0"/>
              <a:t>durch natürliche Prozesse ausgelöst</a:t>
            </a:r>
          </a:p>
          <a:p>
            <a:r>
              <a:rPr lang="de-DE" dirty="0"/>
              <a:t>erhebliche Schäden an Menschen, Gesundheit, Eigentum oder Umwelt </a:t>
            </a:r>
            <a:r>
              <a:rPr lang="de-DE" sz="1800" dirty="0"/>
              <a:t>(vgl. DIKAU/VOSS 2000)</a:t>
            </a:r>
            <a:endParaRPr lang="de-DE" dirty="0"/>
          </a:p>
          <a:p>
            <a:pPr marL="0" indent="0">
              <a:buNone/>
            </a:pPr>
            <a:r>
              <a:rPr lang="de-DE" b="1" dirty="0"/>
              <a:t>Was ist der Unterschied zwischen einem Naturereignis und einer Naturkatastrophe?</a:t>
            </a:r>
          </a:p>
          <a:p>
            <a:pPr marL="0" indent="0">
              <a:buNone/>
            </a:pPr>
            <a:endParaRPr lang="de-DE" dirty="0"/>
          </a:p>
        </p:txBody>
      </p:sp>
    </p:spTree>
    <p:extLst>
      <p:ext uri="{BB962C8B-B14F-4D97-AF65-F5344CB8AC3E}">
        <p14:creationId xmlns:p14="http://schemas.microsoft.com/office/powerpoint/2010/main" val="283431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5A0E0C-785D-326A-E9A7-5178578B42EF}"/>
              </a:ext>
            </a:extLst>
          </p:cNvPr>
          <p:cNvSpPr>
            <a:spLocks noGrp="1"/>
          </p:cNvSpPr>
          <p:nvPr>
            <p:ph type="ctrTitle"/>
          </p:nvPr>
        </p:nvSpPr>
        <p:spPr/>
        <p:txBody>
          <a:bodyPr/>
          <a:lstStyle/>
          <a:p>
            <a:endParaRPr lang="de-DE"/>
          </a:p>
        </p:txBody>
      </p:sp>
      <p:pic>
        <p:nvPicPr>
          <p:cNvPr id="5" name="Grafik 4" descr="Ein Bild, das Text, Screenshot, Diagramm, Kreis enthält.&#10;&#10;KI-generierte Inhalte können fehlerhaft sein.">
            <a:extLst>
              <a:ext uri="{FF2B5EF4-FFF2-40B4-BE49-F238E27FC236}">
                <a16:creationId xmlns:a16="http://schemas.microsoft.com/office/drawing/2014/main" id="{D585434E-68F5-5626-49CF-F51F849FE5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904" y="307818"/>
            <a:ext cx="6216298" cy="5567881"/>
          </a:xfrm>
          <a:prstGeom prst="rect">
            <a:avLst/>
          </a:prstGeom>
        </p:spPr>
      </p:pic>
      <p:sp>
        <p:nvSpPr>
          <p:cNvPr id="6" name="Textfeld 5">
            <a:extLst>
              <a:ext uri="{FF2B5EF4-FFF2-40B4-BE49-F238E27FC236}">
                <a16:creationId xmlns:a16="http://schemas.microsoft.com/office/drawing/2014/main" id="{F70D9E86-E703-E3AC-607F-E1E0B6A268A0}"/>
              </a:ext>
            </a:extLst>
          </p:cNvPr>
          <p:cNvSpPr txBox="1"/>
          <p:nvPr/>
        </p:nvSpPr>
        <p:spPr>
          <a:xfrm>
            <a:off x="8643257" y="5089306"/>
            <a:ext cx="2024743" cy="646331"/>
          </a:xfrm>
          <a:prstGeom prst="rect">
            <a:avLst/>
          </a:prstGeom>
          <a:noFill/>
        </p:spPr>
        <p:txBody>
          <a:bodyPr wrap="square" rtlCol="0">
            <a:spAutoFit/>
          </a:bodyPr>
          <a:lstStyle/>
          <a:p>
            <a:r>
              <a:rPr lang="de-DE" dirty="0">
                <a:solidFill>
                  <a:schemeClr val="accent1"/>
                </a:solidFill>
              </a:rPr>
              <a:t>Quelle: DKKV 2024, eigene Darstellung</a:t>
            </a:r>
          </a:p>
        </p:txBody>
      </p:sp>
    </p:spTree>
    <p:extLst>
      <p:ext uri="{BB962C8B-B14F-4D97-AF65-F5344CB8AC3E}">
        <p14:creationId xmlns:p14="http://schemas.microsoft.com/office/powerpoint/2010/main" val="423601145"/>
      </p:ext>
    </p:extLst>
  </p:cSld>
  <p:clrMapOvr>
    <a:masterClrMapping/>
  </p:clrMapOvr>
</p:sld>
</file>

<file path=ppt/theme/theme1.xml><?xml version="1.0" encoding="utf-8"?>
<a:theme xmlns:a="http://schemas.openxmlformats.org/drawingml/2006/main" name="Design BIBB">
  <a:themeElements>
    <a:clrScheme name="BIBB Farben">
      <a:dk1>
        <a:srgbClr val="FFFFFF"/>
      </a:dk1>
      <a:lt1>
        <a:srgbClr val="FFFFFF"/>
      </a:lt1>
      <a:dk2>
        <a:srgbClr val="FFFFFF"/>
      </a:dk2>
      <a:lt2>
        <a:srgbClr val="FFFFFF"/>
      </a:lt2>
      <a:accent1>
        <a:srgbClr val="003369"/>
      </a:accent1>
      <a:accent2>
        <a:srgbClr val="95C11F"/>
      </a:accent2>
      <a:accent3>
        <a:srgbClr val="0069B4"/>
      </a:accent3>
      <a:accent4>
        <a:srgbClr val="F59C00"/>
      </a:accent4>
      <a:accent5>
        <a:srgbClr val="7785AE"/>
      </a:accent5>
      <a:accent6>
        <a:srgbClr val="CFE09B"/>
      </a:accent6>
      <a:hlink>
        <a:srgbClr val="7F7F7F"/>
      </a:hlink>
      <a:folHlink>
        <a:srgbClr val="A5A5A5"/>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 BIBB" id="{D836BE07-4720-4704-B217-7E00271A0A58}" vid="{47D56E5C-760E-446A-9C2B-7B7CB3767B7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Design BIBB</Template>
  <TotalTime>0</TotalTime>
  <Words>1014</Words>
  <Application>Microsoft Office PowerPoint</Application>
  <PresentationFormat>Breitbild</PresentationFormat>
  <Paragraphs>97</Paragraphs>
  <Slides>19</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Aptos</vt:lpstr>
      <vt:lpstr>Arial</vt:lpstr>
      <vt:lpstr>Calibri</vt:lpstr>
      <vt:lpstr>Courier New</vt:lpstr>
      <vt:lpstr>Wingdings</vt:lpstr>
      <vt:lpstr>Design BIBB</vt:lpstr>
      <vt:lpstr>Grundlagen Katastrophe und Katastrophenvorbereitung</vt:lpstr>
      <vt:lpstr>Die Flutkatastrophe im Ahrtal  https://schule.zdf.de/video/ahrtal-flut-katastrophe-100 </vt:lpstr>
      <vt:lpstr>Alltagsnotfall</vt:lpstr>
      <vt:lpstr>Großschadenslage</vt:lpstr>
      <vt:lpstr>Katastrophe</vt:lpstr>
      <vt:lpstr>Katastrophe</vt:lpstr>
      <vt:lpstr>Workbook</vt:lpstr>
      <vt:lpstr>Katastrophenarten</vt:lpstr>
      <vt:lpstr>PowerPoint-Präsentation</vt:lpstr>
      <vt:lpstr>Katastrophenarten</vt:lpstr>
      <vt:lpstr>Katastrophenarten</vt:lpstr>
      <vt:lpstr>Der Katastrophenmanagementzyklus</vt:lpstr>
      <vt:lpstr>Der Katastrophenmanagementzyklus</vt:lpstr>
      <vt:lpstr>Das AVDASA-Modell</vt:lpstr>
      <vt:lpstr>Katastrophenvorbereitung</vt:lpstr>
      <vt:lpstr>Katastrophenvorbereitung</vt:lpstr>
      <vt:lpstr>Katastrophenvorbereitung</vt:lpstr>
      <vt:lpstr>Digitale Notfall-Informationssysteme und Notrufsysteme, Warnsysteme</vt:lpstr>
      <vt:lpstr>Verwendete 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Kasper, Jennifer</dc:creator>
  <cp:lastModifiedBy>Kasper, Jennifer</cp:lastModifiedBy>
  <cp:revision>7</cp:revision>
  <dcterms:created xsi:type="dcterms:W3CDTF">2026-02-11T11:09:01Z</dcterms:created>
  <dcterms:modified xsi:type="dcterms:W3CDTF">2026-07-08T09:17:05Z</dcterms:modified>
</cp:coreProperties>
</file>