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A55087-90B7-C3AE-5442-02BF456C7D6D}" name="Susanne Scheck" initials="SS" userId="S::Susanne.Scheck@wssrk.de::bfc13a78-63a5-4ee5-9049-7ff667bbaa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94660"/>
  </p:normalViewPr>
  <p:slideViewPr>
    <p:cSldViewPr snapToGrid="0">
      <p:cViewPr varScale="1">
        <p:scale>
          <a:sx n="78" d="100"/>
          <a:sy n="78" d="100"/>
        </p:scale>
        <p:origin x="8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3E976-68AC-4443-A82F-6E47C6C9DA77}" type="datetimeFigureOut">
              <a:rPr lang="de-DE" smtClean="0"/>
              <a:t>07.07.2026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CB4B6-A85D-4E1F-9CBA-27CAA67DB510}" type="slidenum">
              <a:rPr lang="de-DE" smtClean="0"/>
              <a:t>‹Nr.›</a:t>
            </a:fld>
            <a:endParaRPr lang="de-DE"/>
          </a:p>
        </p:txBody>
      </p:sp>
    </p:spTree>
    <p:extLst>
      <p:ext uri="{BB962C8B-B14F-4D97-AF65-F5344CB8AC3E}">
        <p14:creationId xmlns:p14="http://schemas.microsoft.com/office/powerpoint/2010/main" val="330643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https://www.drk-senden.de/ueber-uns/ehrenamt/leistungen/katastrophenschutz/was-ist-eine-einsatzeinheit/</a:t>
            </a:r>
          </a:p>
        </p:txBody>
      </p:sp>
      <p:sp>
        <p:nvSpPr>
          <p:cNvPr id="4" name="Foliennummernplatzhalter 3"/>
          <p:cNvSpPr>
            <a:spLocks noGrp="1"/>
          </p:cNvSpPr>
          <p:nvPr>
            <p:ph type="sldNum" sz="quarter" idx="5"/>
          </p:nvPr>
        </p:nvSpPr>
        <p:spPr/>
        <p:txBody>
          <a:bodyPr/>
          <a:lstStyle/>
          <a:p>
            <a:fld id="{F2FCB4B6-A85D-4E1F-9CBA-27CAA67DB510}" type="slidenum">
              <a:rPr lang="de-DE" smtClean="0"/>
              <a:t>19</a:t>
            </a:fld>
            <a:endParaRPr lang="de-DE"/>
          </a:p>
        </p:txBody>
      </p:sp>
    </p:spTree>
    <p:extLst>
      <p:ext uri="{BB962C8B-B14F-4D97-AF65-F5344CB8AC3E}">
        <p14:creationId xmlns:p14="http://schemas.microsoft.com/office/powerpoint/2010/main" val="278727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Führung, 2: Sanität, 3: Betreuung, 4:Technik und Sicherheit, 5:Betreuung, 6: Pflege im Betreuungsplatz</a:t>
            </a:r>
          </a:p>
        </p:txBody>
      </p:sp>
      <p:sp>
        <p:nvSpPr>
          <p:cNvPr id="4" name="Foliennummernplatzhalter 3"/>
          <p:cNvSpPr>
            <a:spLocks noGrp="1"/>
          </p:cNvSpPr>
          <p:nvPr>
            <p:ph type="sldNum" sz="quarter" idx="5"/>
          </p:nvPr>
        </p:nvSpPr>
        <p:spPr/>
        <p:txBody>
          <a:bodyPr/>
          <a:lstStyle/>
          <a:p>
            <a:fld id="{F2FCB4B6-A85D-4E1F-9CBA-27CAA67DB510}" type="slidenum">
              <a:rPr lang="de-DE" smtClean="0"/>
              <a:t>20</a:t>
            </a:fld>
            <a:endParaRPr lang="de-DE"/>
          </a:p>
        </p:txBody>
      </p:sp>
    </p:spTree>
    <p:extLst>
      <p:ext uri="{BB962C8B-B14F-4D97-AF65-F5344CB8AC3E}">
        <p14:creationId xmlns:p14="http://schemas.microsoft.com/office/powerpoint/2010/main" val="1431004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91478" y="1392001"/>
            <a:ext cx="9360565" cy="1470025"/>
          </a:xfrm>
          <a:prstGeom prst="rect">
            <a:avLst/>
          </a:prstGeom>
        </p:spPr>
        <p:txBody>
          <a:bodyPr lIns="0" tIns="0" rIns="0" bIns="0" anchor="t" anchorCtr="0">
            <a:noAutofit/>
          </a:bodyPr>
          <a:lstStyle>
            <a:lvl1pPr algn="l">
              <a:lnSpc>
                <a:spcPts val="4800"/>
              </a:lnSpc>
              <a:defRPr sz="4667" b="1" kern="1200" spc="0" baseline="0">
                <a:solidFill>
                  <a:srgbClr val="002060"/>
                </a:solidFill>
              </a:defRPr>
            </a:lvl1pPr>
          </a:lstStyle>
          <a:p>
            <a:r>
              <a:rPr lang="de-DE" dirty="0"/>
              <a:t>Hier steht der Titel</a:t>
            </a:r>
            <a:br>
              <a:rPr lang="de-DE" dirty="0"/>
            </a:br>
            <a:r>
              <a:rPr lang="de-DE" dirty="0"/>
              <a:t>der Präsentation</a:t>
            </a:r>
          </a:p>
        </p:txBody>
      </p:sp>
      <p:sp>
        <p:nvSpPr>
          <p:cNvPr id="10" name="Gleichschenkliges Dreieck 9"/>
          <p:cNvSpPr/>
          <p:nvPr/>
        </p:nvSpPr>
        <p:spPr>
          <a:xfrm rot="5400000">
            <a:off x="419369" y="1424778"/>
            <a:ext cx="504056" cy="480053"/>
          </a:xfrm>
          <a:prstGeom prst="triangle">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E93A85C6-E051-43C2-844B-84C985B95D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Tree>
    <p:extLst>
      <p:ext uri="{BB962C8B-B14F-4D97-AF65-F5344CB8AC3E}">
        <p14:creationId xmlns:p14="http://schemas.microsoft.com/office/powerpoint/2010/main" val="14952384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B15F929-626C-91B4-A9AB-831A1989C2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sp>
        <p:nvSpPr>
          <p:cNvPr id="8" name="Textplatzhalter 7"/>
          <p:cNvSpPr>
            <a:spLocks noGrp="1"/>
          </p:cNvSpPr>
          <p:nvPr>
            <p:ph type="body" sz="quarter" idx="10" hasCustomPrompt="1"/>
          </p:nvPr>
        </p:nvSpPr>
        <p:spPr>
          <a:xfrm>
            <a:off x="911424" y="1485330"/>
            <a:ext cx="10369152" cy="3959895"/>
          </a:xfrm>
          <a:prstGeom prst="rect">
            <a:avLst/>
          </a:prstGeom>
        </p:spPr>
        <p:txBody>
          <a:bodyPr lIns="0" tIns="0" rIns="0" bIns="0"/>
          <a:lstStyle>
            <a:lvl1pPr marL="380990" marR="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sz="2400">
                <a:solidFill>
                  <a:srgbClr val="003369"/>
                </a:solidFill>
                <a:latin typeface="+mn-lt"/>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a:p>
            <a:pPr marL="380990" marR="0" lvl="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3" name="Textfeld 12">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4176501265"/>
      </p:ext>
    </p:extLst>
  </p:cSld>
  <p:clrMapOvr>
    <a:masterClrMapping/>
  </p:clrMapOvr>
  <p:extLst>
    <p:ext uri="{DCECCB84-F9BA-43D5-87BE-67443E8EF086}">
      <p15:sldGuideLst xmlns:p15="http://schemas.microsoft.com/office/powerpoint/2012/main">
        <p15:guide id="1" orient="horz" pos="2573">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el und Aufzählung">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4D543B-EE57-5475-707A-E00FF27BE4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6" name="Inhaltsplatzhalter 2"/>
          <p:cNvSpPr>
            <a:spLocks noGrp="1"/>
          </p:cNvSpPr>
          <p:nvPr>
            <p:ph idx="1"/>
          </p:nvPr>
        </p:nvSpPr>
        <p:spPr>
          <a:xfrm>
            <a:off x="911424" y="1497658"/>
            <a:ext cx="10369152" cy="3947567"/>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2" name="Textfeld 11">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3" name="Rechteck 12"/>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198857797"/>
      </p:ext>
    </p:extLst>
  </p:cSld>
  <p:clrMapOvr>
    <a:masterClrMapping/>
  </p:clrMapOvr>
  <p:extLst>
    <p:ext uri="{DCECCB84-F9BA-43D5-87BE-67443E8EF086}">
      <p15:sldGuideLst xmlns:p15="http://schemas.microsoft.com/office/powerpoint/2012/main">
        <p15:guide id="1" orient="horz" pos="1620">
          <p15:clr>
            <a:srgbClr val="FBAE40"/>
          </p15:clr>
        </p15:guide>
        <p15:guide id="2" pos="53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817907-9C8C-F0B9-AB7F-E0B4A2C06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5" name="Textfeld 14">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
        <p:nvSpPr>
          <p:cNvPr id="13" name="Inhaltsplatzhalter 2"/>
          <p:cNvSpPr>
            <a:spLocks noGrp="1"/>
          </p:cNvSpPr>
          <p:nvPr>
            <p:ph idx="1"/>
          </p:nvPr>
        </p:nvSpPr>
        <p:spPr>
          <a:xfrm>
            <a:off x="911424" y="1509184"/>
            <a:ext cx="5088000"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8" name="Inhaltsplatzhalter 2"/>
          <p:cNvSpPr>
            <a:spLocks noGrp="1"/>
          </p:cNvSpPr>
          <p:nvPr>
            <p:ph idx="10"/>
          </p:nvPr>
        </p:nvSpPr>
        <p:spPr>
          <a:xfrm>
            <a:off x="6192011" y="1509184"/>
            <a:ext cx="5088565"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632391610"/>
      </p:ext>
    </p:extLst>
  </p:cSld>
  <p:clrMapOvr>
    <a:masterClrMapping/>
  </p:clrMapOvr>
  <p:extLst>
    <p:ext uri="{DCECCB84-F9BA-43D5-87BE-67443E8EF086}">
      <p15:sldGuideLst xmlns:p15="http://schemas.microsoft.com/office/powerpoint/2012/main">
        <p15:guide id="1" orient="horz" pos="2845">
          <p15:clr>
            <a:srgbClr val="FBAE40"/>
          </p15:clr>
        </p15:guide>
        <p15:guide id="2" pos="2880">
          <p15:clr>
            <a:srgbClr val="FBAE40"/>
          </p15:clr>
        </p15:guide>
        <p15:guide id="3" pos="2971">
          <p15:clr>
            <a:srgbClr val="FBAE40"/>
          </p15:clr>
        </p15:guide>
        <p15:guide id="4" pos="431">
          <p15:clr>
            <a:srgbClr val="FBAE40"/>
          </p15:clr>
        </p15:guide>
        <p15:guide id="5" pos="5329">
          <p15:clr>
            <a:srgbClr val="FBAE40"/>
          </p15:clr>
        </p15:guide>
        <p15:guide id="6" orient="horz" pos="7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2">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85F0F36-5932-C3B7-9E2C-83370CC681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4" name="Inhaltsplatzhalter 2">
            <a:extLst>
              <a:ext uri="{FF2B5EF4-FFF2-40B4-BE49-F238E27FC236}">
                <a16:creationId xmlns:a16="http://schemas.microsoft.com/office/drawing/2014/main" id="{F0634AAF-92D1-B6EC-5E89-FD4E001C323B}"/>
              </a:ext>
            </a:extLst>
          </p:cNvPr>
          <p:cNvSpPr>
            <a:spLocks noGrp="1"/>
          </p:cNvSpPr>
          <p:nvPr>
            <p:ph idx="1"/>
          </p:nvPr>
        </p:nvSpPr>
        <p:spPr>
          <a:xfrm>
            <a:off x="911424" y="1497658"/>
            <a:ext cx="10369152" cy="3947567"/>
          </a:xfrm>
          <a:prstGeom prst="rect">
            <a:avLst/>
          </a:prstGeom>
        </p:spPr>
        <p:txBody>
          <a:bodyPr/>
          <a:lstStyle>
            <a:lvl1pPr marL="457189" indent="-457189">
              <a:buFontTx/>
              <a:buBlip>
                <a:blip r:embed="rId3"/>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FC6D90A6-4A58-9F4A-A196-973106375980}"/>
              </a:ext>
            </a:extLst>
          </p:cNvPr>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a:t>Vielen Dank!</a:t>
            </a:r>
          </a:p>
        </p:txBody>
      </p:sp>
    </p:spTree>
    <p:extLst>
      <p:ext uri="{BB962C8B-B14F-4D97-AF65-F5344CB8AC3E}">
        <p14:creationId xmlns:p14="http://schemas.microsoft.com/office/powerpoint/2010/main" val="267544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72C83-DD8D-9445-8080-17814EEF1D0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83A84F4-F0C7-D50B-3953-221F31A59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586711E-9E85-C426-B9C7-ED88DD0DF5E6}"/>
              </a:ext>
            </a:extLst>
          </p:cNvPr>
          <p:cNvSpPr>
            <a:spLocks noGrp="1"/>
          </p:cNvSpPr>
          <p:nvPr>
            <p:ph type="dt" sz="half" idx="10"/>
          </p:nvPr>
        </p:nvSpPr>
        <p:spPr/>
        <p:txBody>
          <a:bodyPr/>
          <a:lstStyle/>
          <a:p>
            <a:fld id="{6D7B8B44-6699-4C21-B847-C5537460BF87}" type="datetimeFigureOut">
              <a:rPr lang="de-DE" smtClean="0"/>
              <a:t>07.07.2026</a:t>
            </a:fld>
            <a:endParaRPr lang="de-DE"/>
          </a:p>
        </p:txBody>
      </p:sp>
      <p:sp>
        <p:nvSpPr>
          <p:cNvPr id="5" name="Fußzeilenplatzhalter 4">
            <a:extLst>
              <a:ext uri="{FF2B5EF4-FFF2-40B4-BE49-F238E27FC236}">
                <a16:creationId xmlns:a16="http://schemas.microsoft.com/office/drawing/2014/main" id="{06A297F8-EEAD-98A3-DEC9-C48F3F578F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33FF0A1-8F91-8A20-97D3-E1652C5504AF}"/>
              </a:ext>
            </a:extLst>
          </p:cNvPr>
          <p:cNvSpPr>
            <a:spLocks noGrp="1"/>
          </p:cNvSpPr>
          <p:nvPr>
            <p:ph type="sldNum" sz="quarter" idx="12"/>
          </p:nvPr>
        </p:nvSpPr>
        <p:spPr/>
        <p:txBody>
          <a:bodyPr/>
          <a:lstStyle/>
          <a:p>
            <a:fld id="{EB944C5C-A4BD-45A4-A262-9CC45943944B}" type="slidenum">
              <a:rPr lang="de-DE" smtClean="0"/>
              <a:t>‹Nr.›</a:t>
            </a:fld>
            <a:endParaRPr lang="de-DE"/>
          </a:p>
        </p:txBody>
      </p:sp>
    </p:spTree>
    <p:extLst>
      <p:ext uri="{BB962C8B-B14F-4D97-AF65-F5344CB8AC3E}">
        <p14:creationId xmlns:p14="http://schemas.microsoft.com/office/powerpoint/2010/main" val="98413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6052800"/>
            <a:ext cx="12192000" cy="216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7" name="Rechteck 6"/>
          <p:cNvSpPr/>
          <p:nvPr/>
        </p:nvSpPr>
        <p:spPr>
          <a:xfrm>
            <a:off x="0" y="6251784"/>
            <a:ext cx="12192000" cy="613029"/>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9" name="Grafik 18">
            <a:extLst>
              <a:ext uri="{FF2B5EF4-FFF2-40B4-BE49-F238E27FC236}">
                <a16:creationId xmlns:a16="http://schemas.microsoft.com/office/drawing/2014/main" id="{3F88FE5C-6164-0C4D-83BD-94F813EED7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pic>
        <p:nvPicPr>
          <p:cNvPr id="8" name="Grafik 7">
            <a:extLst>
              <a:ext uri="{FF2B5EF4-FFF2-40B4-BE49-F238E27FC236}">
                <a16:creationId xmlns:a16="http://schemas.microsoft.com/office/drawing/2014/main" id="{B5A25AE1-A982-C84A-A9BE-FC773F4A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2437" y="6251784"/>
            <a:ext cx="1900800" cy="633600"/>
          </a:xfrm>
          <a:prstGeom prst="rect">
            <a:avLst/>
          </a:prstGeom>
        </p:spPr>
      </p:pic>
      <p:sp>
        <p:nvSpPr>
          <p:cNvPr id="2" name="Foliennummernplatzhalter 1"/>
          <p:cNvSpPr>
            <a:spLocks noGrp="1"/>
          </p:cNvSpPr>
          <p:nvPr>
            <p:ph type="sldNum" sz="quarter" idx="4"/>
          </p:nvPr>
        </p:nvSpPr>
        <p:spPr>
          <a:xfrm>
            <a:off x="9430311" y="647995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B944C5C-A4BD-45A4-A262-9CC45943944B}" type="slidenum">
              <a:rPr lang="de-DE" smtClean="0"/>
              <a:t>‹Nr.›</a:t>
            </a:fld>
            <a:endParaRPr lang="de-DE"/>
          </a:p>
        </p:txBody>
      </p:sp>
      <p:sp>
        <p:nvSpPr>
          <p:cNvPr id="9" name="Textfeld 8"/>
          <p:cNvSpPr txBox="1"/>
          <p:nvPr/>
        </p:nvSpPr>
        <p:spPr>
          <a:xfrm>
            <a:off x="5711957" y="6597352"/>
            <a:ext cx="1536171" cy="143565"/>
          </a:xfrm>
          <a:prstGeom prst="rect">
            <a:avLst/>
          </a:prstGeom>
          <a:noFill/>
        </p:spPr>
        <p:txBody>
          <a:bodyPr wrap="square" lIns="0" tIns="0" rIns="0" bIns="0" rtlCol="0">
            <a:spAutoFit/>
          </a:bodyPr>
          <a:lstStyle/>
          <a:p>
            <a:r>
              <a:rPr lang="de-DE" sz="933" b="0" i="0" baseline="0" dirty="0">
                <a:solidFill>
                  <a:schemeClr val="bg1"/>
                </a:solidFill>
              </a:rPr>
              <a:t>www.bibb.de/pflegeberufe</a:t>
            </a:r>
          </a:p>
        </p:txBody>
      </p:sp>
    </p:spTree>
    <p:extLst>
      <p:ext uri="{BB962C8B-B14F-4D97-AF65-F5344CB8AC3E}">
        <p14:creationId xmlns:p14="http://schemas.microsoft.com/office/powerpoint/2010/main" val="2283995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cgBPSMtHmi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dbfk.de/media/docs/newsroom/publikationen/CORE_ICN-Katastrophenpflege_Stufe_I-II_201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8DC83D4-F536-97FE-AD4E-0902856985BE}"/>
              </a:ext>
            </a:extLst>
          </p:cNvPr>
          <p:cNvSpPr>
            <a:spLocks noGrp="1"/>
          </p:cNvSpPr>
          <p:nvPr>
            <p:ph type="ctrTitle"/>
          </p:nvPr>
        </p:nvSpPr>
        <p:spPr/>
        <p:txBody>
          <a:bodyPr>
            <a:normAutofit fontScale="90000"/>
          </a:bodyPr>
          <a:lstStyle/>
          <a:p>
            <a:r>
              <a:rPr lang="de-DE" sz="4800" dirty="0"/>
              <a:t>Akteure und Strukturen des Katastrophenschutzes, </a:t>
            </a:r>
            <a:br>
              <a:rPr lang="de-DE" sz="4800" dirty="0"/>
            </a:br>
            <a:r>
              <a:rPr lang="de-DE" dirty="0"/>
              <a:t>Rollen der Pflege, </a:t>
            </a:r>
            <a:br>
              <a:rPr lang="de-DE" dirty="0"/>
            </a:br>
            <a:r>
              <a:rPr lang="de-DE" dirty="0"/>
              <a:t>Katastrophenschutz-Einsatzleitung und Stäbe </a:t>
            </a:r>
            <a:br>
              <a:rPr lang="de-DE" dirty="0"/>
            </a:br>
            <a:endParaRPr lang="de-DE" dirty="0"/>
          </a:p>
        </p:txBody>
      </p:sp>
    </p:spTree>
    <p:extLst>
      <p:ext uri="{BB962C8B-B14F-4D97-AF65-F5344CB8AC3E}">
        <p14:creationId xmlns:p14="http://schemas.microsoft.com/office/powerpoint/2010/main" val="223948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65D93-A88E-F9A3-CF54-32EF490DEE11}"/>
              </a:ext>
            </a:extLst>
          </p:cNvPr>
          <p:cNvSpPr>
            <a:spLocks noGrp="1"/>
          </p:cNvSpPr>
          <p:nvPr>
            <p:ph type="title"/>
          </p:nvPr>
        </p:nvSpPr>
        <p:spPr/>
        <p:txBody>
          <a:bodyPr/>
          <a:lstStyle/>
          <a:p>
            <a:r>
              <a:rPr lang="de-DE" dirty="0"/>
              <a:t>Rolle der Pflege im Katastrophenschutz</a:t>
            </a:r>
          </a:p>
        </p:txBody>
      </p:sp>
      <p:sp>
        <p:nvSpPr>
          <p:cNvPr id="3" name="Textplatzhalter 2">
            <a:extLst>
              <a:ext uri="{FF2B5EF4-FFF2-40B4-BE49-F238E27FC236}">
                <a16:creationId xmlns:a16="http://schemas.microsoft.com/office/drawing/2014/main" id="{E8776468-4151-D7DE-F86F-47D7498D1E45}"/>
              </a:ext>
            </a:extLst>
          </p:cNvPr>
          <p:cNvSpPr>
            <a:spLocks noGrp="1"/>
          </p:cNvSpPr>
          <p:nvPr>
            <p:ph type="body" sz="quarter" idx="10"/>
          </p:nvPr>
        </p:nvSpPr>
        <p:spPr/>
        <p:txBody>
          <a:bodyPr/>
          <a:lstStyle/>
          <a:p>
            <a:r>
              <a:rPr lang="de-DE" dirty="0"/>
              <a:t>Als die größte Berufsgruppe im Gesundheitswesen stehen Pflegefachpersonen in Notfällen, Krisen und Katastrophen direkt in der Pflicht. </a:t>
            </a:r>
          </a:p>
          <a:p>
            <a:r>
              <a:rPr lang="de-DE" dirty="0"/>
              <a:t>Sie befinden sich oft direkt vor Ort und leisten Erste Hilfe und beteiligen sich an der Notfallversorgung sowie an Rettungs- und Evakuierungsmaßnahmen. </a:t>
            </a:r>
          </a:p>
          <a:p>
            <a:r>
              <a:rPr lang="de-DE" dirty="0"/>
              <a:t>Sie unterstützen anvertraute Klienten dabei, mit langfristigen physischen und psychischen Auswirkungen von Krisenereignissen umzugehen. </a:t>
            </a:r>
            <a:r>
              <a:rPr lang="de-DE" sz="1400" dirty="0"/>
              <a:t>(vgl. ICN 2024)</a:t>
            </a:r>
          </a:p>
        </p:txBody>
      </p:sp>
    </p:spTree>
    <p:extLst>
      <p:ext uri="{BB962C8B-B14F-4D97-AF65-F5344CB8AC3E}">
        <p14:creationId xmlns:p14="http://schemas.microsoft.com/office/powerpoint/2010/main" val="4521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294F5-D396-80D9-9553-013F3E450623}"/>
              </a:ext>
            </a:extLst>
          </p:cNvPr>
          <p:cNvSpPr>
            <a:spLocks noGrp="1"/>
          </p:cNvSpPr>
          <p:nvPr>
            <p:ph type="title"/>
          </p:nvPr>
        </p:nvSpPr>
        <p:spPr>
          <a:xfrm>
            <a:off x="911424" y="836712"/>
            <a:ext cx="10369152" cy="721500"/>
          </a:xfrm>
        </p:spPr>
        <p:txBody>
          <a:bodyPr>
            <a:normAutofit fontScale="90000"/>
          </a:bodyPr>
          <a:lstStyle/>
          <a:p>
            <a:r>
              <a:rPr lang="de-DE" dirty="0"/>
              <a:t>Kompetenzstufen in der Katastrophenpflege des International Council </a:t>
            </a:r>
            <a:r>
              <a:rPr lang="de-DE" dirty="0" err="1"/>
              <a:t>of</a:t>
            </a:r>
            <a:r>
              <a:rPr lang="de-DE" dirty="0"/>
              <a:t> </a:t>
            </a:r>
            <a:r>
              <a:rPr lang="de-DE" dirty="0" err="1"/>
              <a:t>Nurses</a:t>
            </a:r>
            <a:r>
              <a:rPr lang="de-DE" dirty="0"/>
              <a:t> (ICN)</a:t>
            </a:r>
          </a:p>
        </p:txBody>
      </p:sp>
      <p:sp>
        <p:nvSpPr>
          <p:cNvPr id="3" name="Textplatzhalter 2">
            <a:extLst>
              <a:ext uri="{FF2B5EF4-FFF2-40B4-BE49-F238E27FC236}">
                <a16:creationId xmlns:a16="http://schemas.microsoft.com/office/drawing/2014/main" id="{7A1785AE-953E-BD1E-35EF-3700C7B3A881}"/>
              </a:ext>
            </a:extLst>
          </p:cNvPr>
          <p:cNvSpPr>
            <a:spLocks noGrp="1"/>
          </p:cNvSpPr>
          <p:nvPr>
            <p:ph type="body" sz="quarter" idx="10"/>
          </p:nvPr>
        </p:nvSpPr>
        <p:spPr>
          <a:xfrm>
            <a:off x="911424" y="1660849"/>
            <a:ext cx="10369152" cy="3784376"/>
          </a:xfrm>
        </p:spPr>
        <p:txBody>
          <a:bodyPr/>
          <a:lstStyle/>
          <a:p>
            <a:endParaRPr lang="de-DE" dirty="0"/>
          </a:p>
          <a:p>
            <a:r>
              <a:rPr lang="de-DE" dirty="0"/>
              <a:t>Stufe 1: </a:t>
            </a:r>
            <a:r>
              <a:rPr lang="de-DE" i="1" dirty="0"/>
              <a:t>„Jede Pflegefachperson, die ein Primärqualifizierungsprogramm in der generalistischen Pflege erfolgreich abgeschlossen hat und von der zuständigen Aufsichtsbehörde des jeweiligen Landes die Berufszulassung in der Pflege erhalten hat.“ </a:t>
            </a:r>
            <a:r>
              <a:rPr lang="de-DE" sz="1400" dirty="0"/>
              <a:t>(ICN, 2024)</a:t>
            </a:r>
          </a:p>
          <a:p>
            <a:endParaRPr lang="de-DE" i="1" dirty="0"/>
          </a:p>
          <a:p>
            <a:pPr marL="0" indent="0">
              <a:buNone/>
            </a:pPr>
            <a:endParaRPr lang="de-DE" dirty="0"/>
          </a:p>
        </p:txBody>
      </p:sp>
    </p:spTree>
    <p:extLst>
      <p:ext uri="{BB962C8B-B14F-4D97-AF65-F5344CB8AC3E}">
        <p14:creationId xmlns:p14="http://schemas.microsoft.com/office/powerpoint/2010/main" val="88183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96EBB-EE64-F2EB-C88A-6767531B28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C67958-019D-1ACD-ED04-3F14CCE26D3C}"/>
              </a:ext>
            </a:extLst>
          </p:cNvPr>
          <p:cNvSpPr>
            <a:spLocks noGrp="1"/>
          </p:cNvSpPr>
          <p:nvPr>
            <p:ph type="title"/>
          </p:nvPr>
        </p:nvSpPr>
        <p:spPr>
          <a:xfrm>
            <a:off x="911424" y="836712"/>
            <a:ext cx="10369152" cy="721500"/>
          </a:xfrm>
        </p:spPr>
        <p:txBody>
          <a:bodyPr>
            <a:normAutofit fontScale="90000"/>
          </a:bodyPr>
          <a:lstStyle/>
          <a:p>
            <a:r>
              <a:rPr lang="de-DE" dirty="0"/>
              <a:t>Kompetenzstufen in der Katastrophenpflege des International Council </a:t>
            </a:r>
            <a:r>
              <a:rPr lang="de-DE" dirty="0" err="1"/>
              <a:t>of</a:t>
            </a:r>
            <a:r>
              <a:rPr lang="de-DE" dirty="0"/>
              <a:t> </a:t>
            </a:r>
            <a:r>
              <a:rPr lang="de-DE" dirty="0" err="1"/>
              <a:t>Nurses</a:t>
            </a:r>
            <a:r>
              <a:rPr lang="de-DE" dirty="0"/>
              <a:t> (ICN)</a:t>
            </a:r>
          </a:p>
        </p:txBody>
      </p:sp>
      <p:sp>
        <p:nvSpPr>
          <p:cNvPr id="3" name="Textplatzhalter 2">
            <a:extLst>
              <a:ext uri="{FF2B5EF4-FFF2-40B4-BE49-F238E27FC236}">
                <a16:creationId xmlns:a16="http://schemas.microsoft.com/office/drawing/2014/main" id="{07E7EC08-9A5F-FD72-4B59-45D47BE1BB1A}"/>
              </a:ext>
            </a:extLst>
          </p:cNvPr>
          <p:cNvSpPr>
            <a:spLocks noGrp="1"/>
          </p:cNvSpPr>
          <p:nvPr>
            <p:ph type="body" sz="quarter" idx="10"/>
          </p:nvPr>
        </p:nvSpPr>
        <p:spPr>
          <a:xfrm>
            <a:off x="911424" y="1660849"/>
            <a:ext cx="10369152" cy="3784376"/>
          </a:xfrm>
        </p:spPr>
        <p:txBody>
          <a:bodyPr/>
          <a:lstStyle/>
          <a:p>
            <a:endParaRPr lang="de-DE" dirty="0"/>
          </a:p>
          <a:p>
            <a:r>
              <a:rPr lang="de-DE" dirty="0"/>
              <a:t>Stufe 2: </a:t>
            </a:r>
            <a:r>
              <a:rPr lang="de-DE" i="1" dirty="0"/>
              <a:t>„Jede Pflegefachperson, die die Kompetenzen der Stufe 1 erworben hat, und innerhalb einer Einrichtung, Organisation oder eines Systems als Beauftrage/-r für Notfälle, Krisen und Katastrophen ausgewiesen ist bzw. diese Position einnehmen möchte.“ </a:t>
            </a:r>
            <a:r>
              <a:rPr lang="de-DE" sz="1400" dirty="0"/>
              <a:t>(ICN, 2024)</a:t>
            </a:r>
          </a:p>
          <a:p>
            <a:pPr marL="0" indent="0">
              <a:buNone/>
            </a:pPr>
            <a:endParaRPr lang="de-DE" i="1" dirty="0"/>
          </a:p>
          <a:p>
            <a:pPr marL="0" indent="0">
              <a:buNone/>
            </a:pPr>
            <a:endParaRPr lang="de-DE" dirty="0"/>
          </a:p>
        </p:txBody>
      </p:sp>
    </p:spTree>
    <p:extLst>
      <p:ext uri="{BB962C8B-B14F-4D97-AF65-F5344CB8AC3E}">
        <p14:creationId xmlns:p14="http://schemas.microsoft.com/office/powerpoint/2010/main" val="419277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0060F-C09C-9DEF-DCFF-07F65B5360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3F7B15-71DC-0FAA-ADA6-7BAD5115CA7C}"/>
              </a:ext>
            </a:extLst>
          </p:cNvPr>
          <p:cNvSpPr>
            <a:spLocks noGrp="1"/>
          </p:cNvSpPr>
          <p:nvPr>
            <p:ph type="title"/>
          </p:nvPr>
        </p:nvSpPr>
        <p:spPr>
          <a:xfrm>
            <a:off x="911424" y="836712"/>
            <a:ext cx="10369152" cy="721500"/>
          </a:xfrm>
        </p:spPr>
        <p:txBody>
          <a:bodyPr>
            <a:normAutofit fontScale="90000"/>
          </a:bodyPr>
          <a:lstStyle/>
          <a:p>
            <a:r>
              <a:rPr lang="de-DE" dirty="0"/>
              <a:t>Kompetenzstufen in der Katastrophenpflege des International Council </a:t>
            </a:r>
            <a:r>
              <a:rPr lang="de-DE" dirty="0" err="1"/>
              <a:t>of</a:t>
            </a:r>
            <a:r>
              <a:rPr lang="de-DE" dirty="0"/>
              <a:t> </a:t>
            </a:r>
            <a:r>
              <a:rPr lang="de-DE" dirty="0" err="1"/>
              <a:t>Nurses</a:t>
            </a:r>
            <a:r>
              <a:rPr lang="de-DE" dirty="0"/>
              <a:t> (ICN)</a:t>
            </a:r>
          </a:p>
        </p:txBody>
      </p:sp>
      <p:sp>
        <p:nvSpPr>
          <p:cNvPr id="3" name="Textplatzhalter 2">
            <a:extLst>
              <a:ext uri="{FF2B5EF4-FFF2-40B4-BE49-F238E27FC236}">
                <a16:creationId xmlns:a16="http://schemas.microsoft.com/office/drawing/2014/main" id="{A4AC2222-54F6-EA17-54F4-0ED10356545F}"/>
              </a:ext>
            </a:extLst>
          </p:cNvPr>
          <p:cNvSpPr>
            <a:spLocks noGrp="1"/>
          </p:cNvSpPr>
          <p:nvPr>
            <p:ph type="body" sz="quarter" idx="10"/>
          </p:nvPr>
        </p:nvSpPr>
        <p:spPr>
          <a:xfrm>
            <a:off x="911424" y="1660849"/>
            <a:ext cx="10369152" cy="3784376"/>
          </a:xfrm>
        </p:spPr>
        <p:txBody>
          <a:bodyPr/>
          <a:lstStyle/>
          <a:p>
            <a:endParaRPr lang="de-DE" dirty="0"/>
          </a:p>
          <a:p>
            <a:r>
              <a:rPr lang="de-DE" i="1" dirty="0"/>
              <a:t>Stufe 3: „Jede Pflegefachperson, die die Kompetenzen der Stufen 1 und 2 erreicht hat und darauf vorbereitet ist, auf ein breites Spektrum von Notfällen, Krisen und Katastrophen zu reagieren sowie in einem entsprechenden Einsatzteam zu arbeiten.“ </a:t>
            </a:r>
            <a:r>
              <a:rPr lang="de-DE" sz="1600" dirty="0"/>
              <a:t>(ICN, 2024)</a:t>
            </a:r>
          </a:p>
          <a:p>
            <a:pPr marL="0" indent="0">
              <a:buNone/>
            </a:pPr>
            <a:endParaRPr lang="de-DE" i="1" dirty="0"/>
          </a:p>
          <a:p>
            <a:pPr marL="0" indent="0">
              <a:buNone/>
            </a:pPr>
            <a:endParaRPr lang="de-DE" dirty="0"/>
          </a:p>
        </p:txBody>
      </p:sp>
    </p:spTree>
    <p:extLst>
      <p:ext uri="{BB962C8B-B14F-4D97-AF65-F5344CB8AC3E}">
        <p14:creationId xmlns:p14="http://schemas.microsoft.com/office/powerpoint/2010/main" val="352087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365F1-07D9-9191-F73A-4D6583D9C991}"/>
              </a:ext>
            </a:extLst>
          </p:cNvPr>
          <p:cNvSpPr>
            <a:spLocks noGrp="1"/>
          </p:cNvSpPr>
          <p:nvPr>
            <p:ph type="title"/>
          </p:nvPr>
        </p:nvSpPr>
        <p:spPr/>
        <p:txBody>
          <a:bodyPr/>
          <a:lstStyle/>
          <a:p>
            <a:r>
              <a:rPr lang="de-DE" dirty="0"/>
              <a:t>Rolle der Pflege im Katastrophenschutz</a:t>
            </a:r>
          </a:p>
        </p:txBody>
      </p:sp>
      <p:sp>
        <p:nvSpPr>
          <p:cNvPr id="3" name="Textplatzhalter 2">
            <a:extLst>
              <a:ext uri="{FF2B5EF4-FFF2-40B4-BE49-F238E27FC236}">
                <a16:creationId xmlns:a16="http://schemas.microsoft.com/office/drawing/2014/main" id="{2BA280A3-2942-7035-7CFF-B1BD1131E54E}"/>
              </a:ext>
            </a:extLst>
          </p:cNvPr>
          <p:cNvSpPr>
            <a:spLocks noGrp="1"/>
          </p:cNvSpPr>
          <p:nvPr>
            <p:ph type="body" sz="quarter" idx="10"/>
          </p:nvPr>
        </p:nvSpPr>
        <p:spPr/>
        <p:txBody>
          <a:bodyPr/>
          <a:lstStyle/>
          <a:p>
            <a:endParaRPr lang="de-DE" dirty="0"/>
          </a:p>
          <a:p>
            <a:endParaRPr lang="de-DE" dirty="0"/>
          </a:p>
          <a:p>
            <a:r>
              <a:rPr lang="de-DE" dirty="0"/>
              <a:t>Welche Kompetenzen sind besonders wichtig für Pflegefachpersonen in Katastrophen?</a:t>
            </a:r>
          </a:p>
          <a:p>
            <a:endParaRPr lang="de-DE" dirty="0"/>
          </a:p>
        </p:txBody>
      </p:sp>
    </p:spTree>
    <p:extLst>
      <p:ext uri="{BB962C8B-B14F-4D97-AF65-F5344CB8AC3E}">
        <p14:creationId xmlns:p14="http://schemas.microsoft.com/office/powerpoint/2010/main" val="416835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7FDC7-DAFE-E32C-F676-6B459E218431}"/>
              </a:ext>
            </a:extLst>
          </p:cNvPr>
          <p:cNvSpPr>
            <a:spLocks noGrp="1"/>
          </p:cNvSpPr>
          <p:nvPr>
            <p:ph type="title"/>
          </p:nvPr>
        </p:nvSpPr>
        <p:spPr/>
        <p:txBody>
          <a:bodyPr/>
          <a:lstStyle/>
          <a:p>
            <a:r>
              <a:rPr lang="de-DE" dirty="0"/>
              <a:t>Kernkompetenzen ICN</a:t>
            </a:r>
          </a:p>
        </p:txBody>
      </p:sp>
      <p:pic>
        <p:nvPicPr>
          <p:cNvPr id="7" name="Grafik 6">
            <a:extLst>
              <a:ext uri="{FF2B5EF4-FFF2-40B4-BE49-F238E27FC236}">
                <a16:creationId xmlns:a16="http://schemas.microsoft.com/office/drawing/2014/main" id="{37D3CFC4-15BB-4E4C-CA9B-0E0C149B61E6}"/>
              </a:ext>
            </a:extLst>
          </p:cNvPr>
          <p:cNvPicPr>
            <a:picLocks noChangeAspect="1"/>
          </p:cNvPicPr>
          <p:nvPr/>
        </p:nvPicPr>
        <p:blipFill>
          <a:blip r:embed="rId2"/>
          <a:stretch>
            <a:fillRect/>
          </a:stretch>
        </p:blipFill>
        <p:spPr>
          <a:xfrm>
            <a:off x="2192039" y="1463610"/>
            <a:ext cx="5407621" cy="4426080"/>
          </a:xfrm>
          <a:prstGeom prst="rect">
            <a:avLst/>
          </a:prstGeom>
        </p:spPr>
      </p:pic>
      <p:sp>
        <p:nvSpPr>
          <p:cNvPr id="8" name="Textfeld 7">
            <a:extLst>
              <a:ext uri="{FF2B5EF4-FFF2-40B4-BE49-F238E27FC236}">
                <a16:creationId xmlns:a16="http://schemas.microsoft.com/office/drawing/2014/main" id="{1726DDFD-4003-E229-8426-B9D8A55A507F}"/>
              </a:ext>
            </a:extLst>
          </p:cNvPr>
          <p:cNvSpPr txBox="1"/>
          <p:nvPr/>
        </p:nvSpPr>
        <p:spPr>
          <a:xfrm>
            <a:off x="9014059" y="1640183"/>
            <a:ext cx="2666198" cy="1938992"/>
          </a:xfrm>
          <a:prstGeom prst="rect">
            <a:avLst/>
          </a:prstGeom>
          <a:noFill/>
        </p:spPr>
        <p:txBody>
          <a:bodyPr wrap="square" rtlCol="0">
            <a:spAutoFit/>
          </a:bodyPr>
          <a:lstStyle/>
          <a:p>
            <a:r>
              <a:rPr lang="de-DE" sz="2400" dirty="0">
                <a:solidFill>
                  <a:schemeClr val="accent1"/>
                </a:solidFill>
              </a:rPr>
              <a:t>Welche konkreten Beispiele aus der Pflege fallen Ihnen zu den einzelnen Domänen ein?</a:t>
            </a:r>
          </a:p>
        </p:txBody>
      </p:sp>
      <p:sp>
        <p:nvSpPr>
          <p:cNvPr id="9" name="Textfeld 8">
            <a:extLst>
              <a:ext uri="{FF2B5EF4-FFF2-40B4-BE49-F238E27FC236}">
                <a16:creationId xmlns:a16="http://schemas.microsoft.com/office/drawing/2014/main" id="{36E800F2-B48D-6356-AB2B-8857FC37B17D}"/>
              </a:ext>
            </a:extLst>
          </p:cNvPr>
          <p:cNvSpPr txBox="1"/>
          <p:nvPr/>
        </p:nvSpPr>
        <p:spPr>
          <a:xfrm>
            <a:off x="8127258" y="5217817"/>
            <a:ext cx="2387066" cy="646331"/>
          </a:xfrm>
          <a:prstGeom prst="rect">
            <a:avLst/>
          </a:prstGeom>
          <a:noFill/>
        </p:spPr>
        <p:txBody>
          <a:bodyPr wrap="square" rtlCol="0">
            <a:spAutoFit/>
          </a:bodyPr>
          <a:lstStyle/>
          <a:p>
            <a:r>
              <a:rPr lang="de-DE" dirty="0">
                <a:solidFill>
                  <a:schemeClr val="accent1"/>
                </a:solidFill>
              </a:rPr>
              <a:t>Quelle: ICN 2025, eigene Darstellung</a:t>
            </a:r>
          </a:p>
        </p:txBody>
      </p:sp>
    </p:spTree>
    <p:extLst>
      <p:ext uri="{BB962C8B-B14F-4D97-AF65-F5344CB8AC3E}">
        <p14:creationId xmlns:p14="http://schemas.microsoft.com/office/powerpoint/2010/main" val="104171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B62F0-653B-4AF4-6D88-8BD0E452F5E9}"/>
              </a:ext>
            </a:extLst>
          </p:cNvPr>
          <p:cNvSpPr>
            <a:spLocks noGrp="1"/>
          </p:cNvSpPr>
          <p:nvPr>
            <p:ph type="title"/>
          </p:nvPr>
        </p:nvSpPr>
        <p:spPr/>
        <p:txBody>
          <a:bodyPr/>
          <a:lstStyle/>
          <a:p>
            <a:r>
              <a:rPr lang="de-DE" dirty="0"/>
              <a:t>Workbook</a:t>
            </a:r>
          </a:p>
        </p:txBody>
      </p:sp>
      <p:sp>
        <p:nvSpPr>
          <p:cNvPr id="3" name="Textplatzhalter 2">
            <a:extLst>
              <a:ext uri="{FF2B5EF4-FFF2-40B4-BE49-F238E27FC236}">
                <a16:creationId xmlns:a16="http://schemas.microsoft.com/office/drawing/2014/main" id="{5E2B248D-3EFA-A5D9-B5FF-7E72C92322CE}"/>
              </a:ext>
            </a:extLst>
          </p:cNvPr>
          <p:cNvSpPr>
            <a:spLocks noGrp="1"/>
          </p:cNvSpPr>
          <p:nvPr>
            <p:ph type="body" sz="quarter" idx="10"/>
          </p:nvPr>
        </p:nvSpPr>
        <p:spPr/>
        <p:txBody>
          <a:bodyPr/>
          <a:lstStyle/>
          <a:p>
            <a:r>
              <a:rPr lang="de-DE" dirty="0"/>
              <a:t>Bearbeiten Sie bitte die Reflexionsaufgabe auf Seite 25</a:t>
            </a:r>
          </a:p>
          <a:p>
            <a:pPr lvl="1"/>
            <a:r>
              <a:rPr lang="de-DE" sz="2400" dirty="0">
                <a:solidFill>
                  <a:schemeClr val="accent1"/>
                </a:solidFill>
              </a:rPr>
              <a:t>In welchen Situationen haben Sie schon einmal erlebt, dass Pflegekräfte in Krisen besonders gefordert waren (z. B. Pandemie, Stromausfall, Evakuierung)? Welche Fähigkeiten waren in diesen Situationen besonders wichtig? Welche Rolle könnten Sie in einer Katastrophensituation übernehmen?</a:t>
            </a:r>
          </a:p>
          <a:p>
            <a:endParaRPr lang="de-DE" dirty="0"/>
          </a:p>
        </p:txBody>
      </p:sp>
    </p:spTree>
    <p:extLst>
      <p:ext uri="{BB962C8B-B14F-4D97-AF65-F5344CB8AC3E}">
        <p14:creationId xmlns:p14="http://schemas.microsoft.com/office/powerpoint/2010/main" val="215230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C04EB-6630-0B3F-BD8B-FD528CD399A1}"/>
              </a:ext>
            </a:extLst>
          </p:cNvPr>
          <p:cNvSpPr>
            <a:spLocks noGrp="1"/>
          </p:cNvSpPr>
          <p:nvPr>
            <p:ph type="title"/>
          </p:nvPr>
        </p:nvSpPr>
        <p:spPr/>
        <p:txBody>
          <a:bodyPr/>
          <a:lstStyle/>
          <a:p>
            <a:r>
              <a:rPr lang="de-DE" dirty="0"/>
              <a:t>Katastrophenschutz-Einsatzleitung und Stäbe</a:t>
            </a:r>
          </a:p>
        </p:txBody>
      </p:sp>
      <p:sp>
        <p:nvSpPr>
          <p:cNvPr id="3" name="Textplatzhalter 2">
            <a:extLst>
              <a:ext uri="{FF2B5EF4-FFF2-40B4-BE49-F238E27FC236}">
                <a16:creationId xmlns:a16="http://schemas.microsoft.com/office/drawing/2014/main" id="{8A677C07-DA76-8CCA-04C9-A78894EF09F6}"/>
              </a:ext>
            </a:extLst>
          </p:cNvPr>
          <p:cNvSpPr>
            <a:spLocks noGrp="1"/>
          </p:cNvSpPr>
          <p:nvPr>
            <p:ph type="body" sz="quarter" idx="10"/>
          </p:nvPr>
        </p:nvSpPr>
        <p:spPr/>
        <p:txBody>
          <a:bodyPr/>
          <a:lstStyle/>
          <a:p>
            <a:pPr marL="0" indent="0">
              <a:buNone/>
            </a:pPr>
            <a:r>
              <a:rPr lang="de-DE" dirty="0"/>
              <a:t>Szenario: Ein Pflegeheim wird nach Stromausfall evakuiert.</a:t>
            </a:r>
          </a:p>
          <a:p>
            <a:pPr marL="0" indent="0">
              <a:buNone/>
            </a:pPr>
            <a:endParaRPr lang="de-DE" dirty="0"/>
          </a:p>
          <a:p>
            <a:r>
              <a:rPr lang="de-DE" dirty="0"/>
              <a:t>Wer entscheidet was? </a:t>
            </a:r>
          </a:p>
          <a:p>
            <a:r>
              <a:rPr lang="de-DE" dirty="0"/>
              <a:t>Wo läuft die Information zusammen?</a:t>
            </a:r>
          </a:p>
          <a:p>
            <a:pPr marL="0" indent="0">
              <a:buNone/>
            </a:pPr>
            <a:endParaRPr lang="de-DE" dirty="0"/>
          </a:p>
        </p:txBody>
      </p:sp>
      <p:pic>
        <p:nvPicPr>
          <p:cNvPr id="5" name="Grafik 4" descr="Ein Bild, das draußen, Gras, Maschine, Gebäude enthält.&#10;&#10;KI-generierte Inhalte können fehlerhaft sein.">
            <a:extLst>
              <a:ext uri="{FF2B5EF4-FFF2-40B4-BE49-F238E27FC236}">
                <a16:creationId xmlns:a16="http://schemas.microsoft.com/office/drawing/2014/main" id="{5BA26ABF-B6EF-7E6B-42A3-77C6334C2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424" y="2357534"/>
            <a:ext cx="4133463" cy="2755642"/>
          </a:xfrm>
          <a:prstGeom prst="rect">
            <a:avLst/>
          </a:prstGeom>
        </p:spPr>
      </p:pic>
      <p:sp>
        <p:nvSpPr>
          <p:cNvPr id="7" name="Textfeld 6">
            <a:extLst>
              <a:ext uri="{FF2B5EF4-FFF2-40B4-BE49-F238E27FC236}">
                <a16:creationId xmlns:a16="http://schemas.microsoft.com/office/drawing/2014/main" id="{B4EBF5CA-17D8-4371-4721-789D8CA2514C}"/>
              </a:ext>
            </a:extLst>
          </p:cNvPr>
          <p:cNvSpPr txBox="1"/>
          <p:nvPr/>
        </p:nvSpPr>
        <p:spPr>
          <a:xfrm>
            <a:off x="8599125" y="5075893"/>
            <a:ext cx="2795295" cy="369332"/>
          </a:xfrm>
          <a:prstGeom prst="rect">
            <a:avLst/>
          </a:prstGeom>
          <a:noFill/>
        </p:spPr>
        <p:txBody>
          <a:bodyPr wrap="square" rtlCol="0">
            <a:spAutoFit/>
          </a:bodyPr>
          <a:lstStyle/>
          <a:p>
            <a:r>
              <a:rPr lang="de-DE" dirty="0">
                <a:solidFill>
                  <a:schemeClr val="accent1"/>
                </a:solidFill>
              </a:rPr>
              <a:t> ©Henning Schacht / DRK</a:t>
            </a:r>
          </a:p>
        </p:txBody>
      </p:sp>
    </p:spTree>
    <p:extLst>
      <p:ext uri="{BB962C8B-B14F-4D97-AF65-F5344CB8AC3E}">
        <p14:creationId xmlns:p14="http://schemas.microsoft.com/office/powerpoint/2010/main" val="25304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4CAF5-E8AE-DFD8-2B2E-F00F4FB01057}"/>
              </a:ext>
            </a:extLst>
          </p:cNvPr>
          <p:cNvSpPr>
            <a:spLocks noGrp="1"/>
          </p:cNvSpPr>
          <p:nvPr>
            <p:ph type="title"/>
          </p:nvPr>
        </p:nvSpPr>
        <p:spPr/>
        <p:txBody>
          <a:bodyPr/>
          <a:lstStyle/>
          <a:p>
            <a:r>
              <a:rPr lang="de-DE" dirty="0"/>
              <a:t>Katastrophenschutz-Einsatzleitung und Stäbe</a:t>
            </a:r>
          </a:p>
        </p:txBody>
      </p:sp>
      <p:sp>
        <p:nvSpPr>
          <p:cNvPr id="3" name="Inhaltsplatzhalter 2">
            <a:extLst>
              <a:ext uri="{FF2B5EF4-FFF2-40B4-BE49-F238E27FC236}">
                <a16:creationId xmlns:a16="http://schemas.microsoft.com/office/drawing/2014/main" id="{310EF34A-46FF-0705-7679-EBA1A5A467F5}"/>
              </a:ext>
            </a:extLst>
          </p:cNvPr>
          <p:cNvSpPr>
            <a:spLocks noGrp="1"/>
          </p:cNvSpPr>
          <p:nvPr>
            <p:ph idx="1"/>
          </p:nvPr>
        </p:nvSpPr>
        <p:spPr/>
        <p:txBody>
          <a:bodyPr/>
          <a:lstStyle/>
          <a:p>
            <a:r>
              <a:rPr lang="de-DE" dirty="0"/>
              <a:t>Einsatzleitung = „Kopf am Einsatzort“: entscheidet, befiehlt, priorisiert, setzt Kräfte ein </a:t>
            </a:r>
          </a:p>
          <a:p>
            <a:r>
              <a:rPr lang="de-DE" dirty="0"/>
              <a:t>Ziel: Menschen retten, schützen, Gefahren eindämmen</a:t>
            </a:r>
          </a:p>
          <a:p>
            <a:pPr marL="0" indent="0">
              <a:buNone/>
            </a:pPr>
            <a:endParaRPr lang="de-DE" dirty="0"/>
          </a:p>
        </p:txBody>
      </p:sp>
      <p:sp>
        <p:nvSpPr>
          <p:cNvPr id="4" name="Inhaltsplatzhalter 3">
            <a:extLst>
              <a:ext uri="{FF2B5EF4-FFF2-40B4-BE49-F238E27FC236}">
                <a16:creationId xmlns:a16="http://schemas.microsoft.com/office/drawing/2014/main" id="{09C743AC-3FB1-5B88-7C51-F55BE2F178D3}"/>
              </a:ext>
            </a:extLst>
          </p:cNvPr>
          <p:cNvSpPr>
            <a:spLocks noGrp="1"/>
          </p:cNvSpPr>
          <p:nvPr>
            <p:ph idx="10"/>
          </p:nvPr>
        </p:nvSpPr>
        <p:spPr/>
        <p:txBody>
          <a:bodyPr/>
          <a:lstStyle/>
          <a:p>
            <a:r>
              <a:rPr lang="de-DE" dirty="0">
                <a:solidFill>
                  <a:schemeClr val="accent1"/>
                </a:solidFill>
              </a:rPr>
              <a:t>Stab = „Gehirn im Hintergrund“: sammelt Informationen und bereitet Entscheidungen vor </a:t>
            </a:r>
          </a:p>
          <a:p>
            <a:r>
              <a:rPr lang="de-DE" dirty="0">
                <a:solidFill>
                  <a:schemeClr val="accent1"/>
                </a:solidFill>
              </a:rPr>
              <a:t>kümmert sich um z. B. </a:t>
            </a:r>
            <a:r>
              <a:rPr lang="de-DE" dirty="0"/>
              <a:t>Personal, Lage, Einsatz, Versorgung, Presse und Kommunikation</a:t>
            </a:r>
            <a:endParaRPr lang="de-DE" dirty="0">
              <a:solidFill>
                <a:schemeClr val="accent1"/>
              </a:solidFill>
            </a:endParaRPr>
          </a:p>
          <a:p>
            <a:endParaRPr lang="de-DE" dirty="0"/>
          </a:p>
        </p:txBody>
      </p:sp>
      <p:pic>
        <p:nvPicPr>
          <p:cNvPr id="5" name="Grafik 4">
            <a:extLst>
              <a:ext uri="{FF2B5EF4-FFF2-40B4-BE49-F238E27FC236}">
                <a16:creationId xmlns:a16="http://schemas.microsoft.com/office/drawing/2014/main" id="{91207E59-1D78-DBF4-060E-6C5E7CD10758}"/>
              </a:ext>
            </a:extLst>
          </p:cNvPr>
          <p:cNvPicPr>
            <a:picLocks noChangeAspect="1"/>
          </p:cNvPicPr>
          <p:nvPr/>
        </p:nvPicPr>
        <p:blipFill>
          <a:blip r:embed="rId2"/>
          <a:stretch>
            <a:fillRect/>
          </a:stretch>
        </p:blipFill>
        <p:spPr>
          <a:xfrm>
            <a:off x="1793951" y="3917655"/>
            <a:ext cx="1774090" cy="1767993"/>
          </a:xfrm>
          <a:prstGeom prst="rect">
            <a:avLst/>
          </a:prstGeom>
        </p:spPr>
      </p:pic>
      <p:pic>
        <p:nvPicPr>
          <p:cNvPr id="8" name="Grafik 7" descr="Gehirn im Kopf mit einfarbiger Füllung">
            <a:extLst>
              <a:ext uri="{FF2B5EF4-FFF2-40B4-BE49-F238E27FC236}">
                <a16:creationId xmlns:a16="http://schemas.microsoft.com/office/drawing/2014/main" id="{FBC06D55-7972-1450-DB68-355774BD52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33875" y="4020291"/>
            <a:ext cx="1527569" cy="1527569"/>
          </a:xfrm>
          <a:prstGeom prst="rect">
            <a:avLst/>
          </a:prstGeom>
        </p:spPr>
      </p:pic>
    </p:spTree>
    <p:extLst>
      <p:ext uri="{BB962C8B-B14F-4D97-AF65-F5344CB8AC3E}">
        <p14:creationId xmlns:p14="http://schemas.microsoft.com/office/powerpoint/2010/main" val="264412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0B1EE-37D9-3255-E08D-E3003C35532E}"/>
              </a:ext>
            </a:extLst>
          </p:cNvPr>
          <p:cNvSpPr>
            <a:spLocks noGrp="1"/>
          </p:cNvSpPr>
          <p:nvPr>
            <p:ph type="title"/>
          </p:nvPr>
        </p:nvSpPr>
        <p:spPr>
          <a:xfrm>
            <a:off x="911424" y="836712"/>
            <a:ext cx="10369152" cy="432048"/>
          </a:xfrm>
        </p:spPr>
        <p:txBody>
          <a:bodyPr anchor="t">
            <a:normAutofit/>
          </a:bodyPr>
          <a:lstStyle/>
          <a:p>
            <a:r>
              <a:rPr lang="de-DE" dirty="0"/>
              <a:t>Katastrophenschutz-Einsatzleitung und Stäbe</a:t>
            </a:r>
          </a:p>
        </p:txBody>
      </p:sp>
      <p:sp>
        <p:nvSpPr>
          <p:cNvPr id="3" name="Textplatzhalter 2">
            <a:extLst>
              <a:ext uri="{FF2B5EF4-FFF2-40B4-BE49-F238E27FC236}">
                <a16:creationId xmlns:a16="http://schemas.microsoft.com/office/drawing/2014/main" id="{BB7717F9-27C4-FB41-3DD8-F953FCF23ACF}"/>
              </a:ext>
            </a:extLst>
          </p:cNvPr>
          <p:cNvSpPr>
            <a:spLocks noGrp="1"/>
          </p:cNvSpPr>
          <p:nvPr>
            <p:ph idx="1"/>
          </p:nvPr>
        </p:nvSpPr>
        <p:spPr>
          <a:xfrm>
            <a:off x="911424" y="1509184"/>
            <a:ext cx="5088000" cy="3936040"/>
          </a:xfrm>
        </p:spPr>
        <p:txBody>
          <a:bodyPr>
            <a:normAutofit/>
          </a:bodyPr>
          <a:lstStyle/>
          <a:p>
            <a:r>
              <a:rPr lang="de-DE" dirty="0"/>
              <a:t>Aufbau einer Einsatzeinheit:</a:t>
            </a:r>
          </a:p>
          <a:p>
            <a:pPr lvl="1"/>
            <a:r>
              <a:rPr lang="de-DE" dirty="0"/>
              <a:t>besteht in der Regel aus :</a:t>
            </a:r>
          </a:p>
          <a:p>
            <a:pPr lvl="2"/>
            <a:r>
              <a:rPr lang="de-DE" dirty="0"/>
              <a:t>einem Führungstrupp, </a:t>
            </a:r>
          </a:p>
          <a:p>
            <a:pPr lvl="2"/>
            <a:r>
              <a:rPr lang="de-DE" dirty="0"/>
              <a:t>einer Sanitätsgruppe, </a:t>
            </a:r>
          </a:p>
          <a:p>
            <a:pPr lvl="2"/>
            <a:r>
              <a:rPr lang="de-DE" dirty="0"/>
              <a:t>einer Betreuungsgruppe </a:t>
            </a:r>
          </a:p>
          <a:p>
            <a:pPr lvl="2"/>
            <a:r>
              <a:rPr lang="de-DE" dirty="0"/>
              <a:t>einem Trupp Technik und Sicherheit.</a:t>
            </a:r>
          </a:p>
          <a:p>
            <a:r>
              <a:rPr lang="de-DE" dirty="0"/>
              <a:t>Beispiel Einsatzeinheit NRW (1/7/25/33)</a:t>
            </a:r>
          </a:p>
          <a:p>
            <a:pPr marL="0" indent="0">
              <a:buNone/>
            </a:pPr>
            <a:endParaRPr lang="de-DE" dirty="0"/>
          </a:p>
        </p:txBody>
      </p:sp>
      <p:pic>
        <p:nvPicPr>
          <p:cNvPr id="6" name="Grafik 5">
            <a:extLst>
              <a:ext uri="{FF2B5EF4-FFF2-40B4-BE49-F238E27FC236}">
                <a16:creationId xmlns:a16="http://schemas.microsoft.com/office/drawing/2014/main" id="{A49F8EC9-D677-3C6B-1970-AE886ECDC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918" y="1509184"/>
            <a:ext cx="3030751" cy="3936040"/>
          </a:xfrm>
          <a:prstGeom prst="rect">
            <a:avLst/>
          </a:prstGeom>
          <a:noFill/>
        </p:spPr>
      </p:pic>
      <p:sp>
        <p:nvSpPr>
          <p:cNvPr id="7" name="Textfeld 6">
            <a:extLst>
              <a:ext uri="{FF2B5EF4-FFF2-40B4-BE49-F238E27FC236}">
                <a16:creationId xmlns:a16="http://schemas.microsoft.com/office/drawing/2014/main" id="{EBDCB700-E4C0-D622-F0E5-8B153B1C4BC8}"/>
              </a:ext>
            </a:extLst>
          </p:cNvPr>
          <p:cNvSpPr txBox="1"/>
          <p:nvPr/>
        </p:nvSpPr>
        <p:spPr>
          <a:xfrm>
            <a:off x="10439400" y="4798893"/>
            <a:ext cx="1457325" cy="646331"/>
          </a:xfrm>
          <a:prstGeom prst="rect">
            <a:avLst/>
          </a:prstGeom>
          <a:noFill/>
        </p:spPr>
        <p:txBody>
          <a:bodyPr wrap="square" rtlCol="0">
            <a:spAutoFit/>
          </a:bodyPr>
          <a:lstStyle/>
          <a:p>
            <a:r>
              <a:rPr lang="de-DE" dirty="0">
                <a:solidFill>
                  <a:schemeClr val="accent1"/>
                </a:solidFill>
              </a:rPr>
              <a:t>Eigene Darstellung</a:t>
            </a:r>
          </a:p>
        </p:txBody>
      </p:sp>
    </p:spTree>
    <p:extLst>
      <p:ext uri="{BB962C8B-B14F-4D97-AF65-F5344CB8AC3E}">
        <p14:creationId xmlns:p14="http://schemas.microsoft.com/office/powerpoint/2010/main" val="3671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913A-1DAA-E1A3-3484-0DB1527F83D4}"/>
              </a:ext>
            </a:extLst>
          </p:cNvPr>
          <p:cNvSpPr>
            <a:spLocks noGrp="1"/>
          </p:cNvSpPr>
          <p:nvPr>
            <p:ph type="title"/>
          </p:nvPr>
        </p:nvSpPr>
        <p:spPr>
          <a:xfrm>
            <a:off x="911424" y="836711"/>
            <a:ext cx="10369152" cy="740161"/>
          </a:xfrm>
        </p:spPr>
        <p:txBody>
          <a:bodyPr>
            <a:normAutofit fontScale="90000"/>
          </a:bodyPr>
          <a:lstStyle/>
          <a:p>
            <a:r>
              <a:rPr lang="de-DE" dirty="0"/>
              <a:t>Überblick Katastrophenschutz </a:t>
            </a:r>
            <a:br>
              <a:rPr lang="de-DE" dirty="0"/>
            </a:br>
            <a:r>
              <a:rPr lang="de-DE" dirty="0">
                <a:hlinkClick r:id="rId2"/>
              </a:rPr>
              <a:t>https://www.youtube.com/watch?v=cgBPSMtHmis</a:t>
            </a:r>
            <a:endParaRPr lang="de-DE" dirty="0"/>
          </a:p>
        </p:txBody>
      </p:sp>
      <p:pic>
        <p:nvPicPr>
          <p:cNvPr id="4" name="Inhaltsplatzhalter 4">
            <a:extLst>
              <a:ext uri="{FF2B5EF4-FFF2-40B4-BE49-F238E27FC236}">
                <a16:creationId xmlns:a16="http://schemas.microsoft.com/office/drawing/2014/main" id="{40FA4FDD-39ED-1568-8907-15E1FDFC6A7B}"/>
              </a:ext>
            </a:extLst>
          </p:cNvPr>
          <p:cNvPicPr>
            <a:picLocks noChangeAspect="1"/>
          </p:cNvPicPr>
          <p:nvPr/>
        </p:nvPicPr>
        <p:blipFill>
          <a:blip r:embed="rId3"/>
          <a:stretch>
            <a:fillRect/>
          </a:stretch>
        </p:blipFill>
        <p:spPr>
          <a:xfrm>
            <a:off x="1739838" y="1669951"/>
            <a:ext cx="8712324" cy="4351338"/>
          </a:xfrm>
          <a:prstGeom prst="rect">
            <a:avLst/>
          </a:prstGeom>
        </p:spPr>
      </p:pic>
    </p:spTree>
    <p:extLst>
      <p:ext uri="{BB962C8B-B14F-4D97-AF65-F5344CB8AC3E}">
        <p14:creationId xmlns:p14="http://schemas.microsoft.com/office/powerpoint/2010/main" val="284790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40481-2479-D549-44DC-28DFD45FECE5}"/>
              </a:ext>
            </a:extLst>
          </p:cNvPr>
          <p:cNvSpPr>
            <a:spLocks noGrp="1"/>
          </p:cNvSpPr>
          <p:nvPr>
            <p:ph type="title"/>
          </p:nvPr>
        </p:nvSpPr>
        <p:spPr/>
        <p:txBody>
          <a:bodyPr/>
          <a:lstStyle/>
          <a:p>
            <a:r>
              <a:rPr lang="de-DE" dirty="0"/>
              <a:t>Katastrophenschutz-Einsatzleitung und Stäbe</a:t>
            </a:r>
          </a:p>
        </p:txBody>
      </p:sp>
      <p:sp>
        <p:nvSpPr>
          <p:cNvPr id="3" name="Textplatzhalter 2">
            <a:extLst>
              <a:ext uri="{FF2B5EF4-FFF2-40B4-BE49-F238E27FC236}">
                <a16:creationId xmlns:a16="http://schemas.microsoft.com/office/drawing/2014/main" id="{CD6F4098-2099-D0D5-6FA4-3010C4DF59FA}"/>
              </a:ext>
            </a:extLst>
          </p:cNvPr>
          <p:cNvSpPr>
            <a:spLocks noGrp="1"/>
          </p:cNvSpPr>
          <p:nvPr>
            <p:ph type="body" sz="quarter" idx="10"/>
          </p:nvPr>
        </p:nvSpPr>
        <p:spPr/>
        <p:txBody>
          <a:bodyPr>
            <a:normAutofit fontScale="70000" lnSpcReduction="20000"/>
          </a:bodyPr>
          <a:lstStyle/>
          <a:p>
            <a:pPr marL="0" indent="0">
              <a:buNone/>
            </a:pPr>
            <a:r>
              <a:rPr lang="de-DE" sz="2900" b="1" dirty="0"/>
              <a:t>Zuordnungsaufgabe:</a:t>
            </a:r>
          </a:p>
          <a:p>
            <a:pPr marL="457200" indent="-457200">
              <a:buFont typeface="+mj-lt"/>
              <a:buAutoNum type="arabicPeriod"/>
            </a:pPr>
            <a:r>
              <a:rPr lang="de-DE" dirty="0"/>
              <a:t>Leitet die Einsatzeinheit, hält Funkkontakt zur Einsatzleitung, dokumentiert den Einsatz.</a:t>
            </a:r>
          </a:p>
          <a:p>
            <a:pPr marL="457200" indent="-457200">
              <a:buFont typeface="+mj-lt"/>
              <a:buAutoNum type="arabicPeriod"/>
            </a:pPr>
            <a:r>
              <a:rPr lang="de-DE" dirty="0"/>
              <a:t>Richtet eine Patientenablage ein und versorgt bis zu 12 leicht- und mittelschwer Verletzte (Kategorie II/III).</a:t>
            </a:r>
          </a:p>
          <a:p>
            <a:pPr marL="457200" indent="-457200">
              <a:buFont typeface="+mj-lt"/>
              <a:buAutoNum type="arabicPeriod"/>
            </a:pPr>
            <a:r>
              <a:rPr lang="de-DE" dirty="0"/>
              <a:t>Registriert Betroffene, richtet Aufenthaltsbereiche ein, organisiert Verpflegung für bis zu 250 Betroffene und 50 Einsatzkräfte.</a:t>
            </a:r>
          </a:p>
          <a:p>
            <a:pPr marL="457200" indent="-457200">
              <a:buFont typeface="+mj-lt"/>
              <a:buAutoNum type="arabicPeriod"/>
            </a:pPr>
            <a:r>
              <a:rPr lang="de-DE" dirty="0"/>
              <a:t>Stellt Strom, Licht, Wasser, Entsorgung sicher, transportiert Material und Personal.</a:t>
            </a:r>
          </a:p>
          <a:p>
            <a:pPr marL="457200" indent="-457200">
              <a:buFont typeface="+mj-lt"/>
              <a:buAutoNum type="arabicPeriod"/>
            </a:pPr>
            <a:r>
              <a:rPr lang="de-DE" dirty="0"/>
              <a:t>Bietet psychische Erste Hilfe und plant ggf. Einbindung von PSNV‑Fachkräften.</a:t>
            </a:r>
          </a:p>
          <a:p>
            <a:pPr marL="457200" indent="-457200">
              <a:buFont typeface="+mj-lt"/>
              <a:buAutoNum type="arabicPeriod"/>
            </a:pPr>
            <a:r>
              <a:rPr lang="de-DE" dirty="0"/>
              <a:t>Richtet einen Betreuungsplatz Pflege ein, priorisiert pflegerische Maßnahmen, leitet Hilfspersonal an.</a:t>
            </a:r>
          </a:p>
          <a:p>
            <a:pPr marL="457200" indent="-457200">
              <a:buFont typeface="+mj-lt"/>
              <a:buAutoNum type="arabicPeriod"/>
            </a:pPr>
            <a:endParaRPr lang="de-DE" dirty="0"/>
          </a:p>
          <a:p>
            <a:pPr marL="0" indent="0">
              <a:buNone/>
            </a:pPr>
            <a:endParaRPr lang="de-DE" dirty="0"/>
          </a:p>
        </p:txBody>
      </p:sp>
    </p:spTree>
    <p:extLst>
      <p:ext uri="{BB962C8B-B14F-4D97-AF65-F5344CB8AC3E}">
        <p14:creationId xmlns:p14="http://schemas.microsoft.com/office/powerpoint/2010/main" val="162192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2FD59-4B25-0153-BD88-E70CA5C62B08}"/>
              </a:ext>
            </a:extLst>
          </p:cNvPr>
          <p:cNvSpPr>
            <a:spLocks noGrp="1"/>
          </p:cNvSpPr>
          <p:nvPr>
            <p:ph type="title"/>
          </p:nvPr>
        </p:nvSpPr>
        <p:spPr/>
        <p:txBody>
          <a:bodyPr/>
          <a:lstStyle/>
          <a:p>
            <a:r>
              <a:rPr lang="de-DE" dirty="0"/>
              <a:t>Kommunikationswege im Katastrophenschutz</a:t>
            </a:r>
          </a:p>
        </p:txBody>
      </p:sp>
      <p:sp>
        <p:nvSpPr>
          <p:cNvPr id="3" name="Textplatzhalter 2">
            <a:extLst>
              <a:ext uri="{FF2B5EF4-FFF2-40B4-BE49-F238E27FC236}">
                <a16:creationId xmlns:a16="http://schemas.microsoft.com/office/drawing/2014/main" id="{FF034379-C905-0520-86A1-76AC1EBFAF0E}"/>
              </a:ext>
            </a:extLst>
          </p:cNvPr>
          <p:cNvSpPr>
            <a:spLocks noGrp="1"/>
          </p:cNvSpPr>
          <p:nvPr>
            <p:ph type="body" sz="quarter" idx="10"/>
          </p:nvPr>
        </p:nvSpPr>
        <p:spPr/>
        <p:txBody>
          <a:bodyPr/>
          <a:lstStyle/>
          <a:p>
            <a:r>
              <a:rPr lang="de-DE" dirty="0"/>
              <a:t>Kommunikation folgt einer klaren, hierarchischen Struktur (geregelt durch FwDV 100).</a:t>
            </a:r>
          </a:p>
          <a:p>
            <a:r>
              <a:rPr lang="de-DE" dirty="0"/>
              <a:t>Infos laufen von der Einsatzleitung stufenweise zu den untergeordneten Führungskräften – und umgekehrt wieder nach oben.</a:t>
            </a:r>
          </a:p>
          <a:p>
            <a:r>
              <a:rPr lang="de-DE" dirty="0"/>
              <a:t>Die zuerst eintreffende ranghöchste Führungskraft erkundet die Lage und meldet sie nach unten, nach oben und an die Leitstelle.</a:t>
            </a:r>
          </a:p>
          <a:p>
            <a:r>
              <a:rPr lang="de-DE" dirty="0"/>
              <a:t>Die Übermittlung erfolgt in der Regel über Funk.</a:t>
            </a:r>
          </a:p>
          <a:p>
            <a:pPr marL="0" indent="0">
              <a:buNone/>
            </a:pPr>
            <a:endParaRPr lang="de-DE" dirty="0"/>
          </a:p>
        </p:txBody>
      </p:sp>
    </p:spTree>
    <p:extLst>
      <p:ext uri="{BB962C8B-B14F-4D97-AF65-F5344CB8AC3E}">
        <p14:creationId xmlns:p14="http://schemas.microsoft.com/office/powerpoint/2010/main" val="3263350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2F1C9-FDCA-4B8F-D904-EA3D9FAEB5E8}"/>
              </a:ext>
            </a:extLst>
          </p:cNvPr>
          <p:cNvSpPr>
            <a:spLocks noGrp="1"/>
          </p:cNvSpPr>
          <p:nvPr>
            <p:ph type="title"/>
          </p:nvPr>
        </p:nvSpPr>
        <p:spPr/>
        <p:txBody>
          <a:bodyPr>
            <a:normAutofit fontScale="90000"/>
          </a:bodyPr>
          <a:lstStyle/>
          <a:p>
            <a:r>
              <a:rPr lang="de-DE" dirty="0"/>
              <a:t>Einsatzleitung in der Katastrophenlage</a:t>
            </a:r>
            <a:br>
              <a:rPr lang="de-DE" dirty="0"/>
            </a:br>
            <a:r>
              <a:rPr lang="de-DE" dirty="0"/>
              <a:t>https://www.youtube.com/watch?v=vM0-xn9txQc&amp;t=6s</a:t>
            </a:r>
          </a:p>
        </p:txBody>
      </p:sp>
      <p:pic>
        <p:nvPicPr>
          <p:cNvPr id="5" name="Grafik 4" descr="Ein Bild, das Kleidung, Person, Menschliches Gesicht, Brille enthält.&#10;&#10;KI-generierte Inhalte können fehlerhaft sein.">
            <a:extLst>
              <a:ext uri="{FF2B5EF4-FFF2-40B4-BE49-F238E27FC236}">
                <a16:creationId xmlns:a16="http://schemas.microsoft.com/office/drawing/2014/main" id="{6EDD8F9C-CE5E-3DA8-C5C6-235D8FDF63AF}"/>
              </a:ext>
            </a:extLst>
          </p:cNvPr>
          <p:cNvPicPr>
            <a:picLocks noChangeAspect="1"/>
          </p:cNvPicPr>
          <p:nvPr/>
        </p:nvPicPr>
        <p:blipFill>
          <a:blip r:embed="rId2"/>
          <a:stretch>
            <a:fillRect/>
          </a:stretch>
        </p:blipFill>
        <p:spPr>
          <a:xfrm>
            <a:off x="2289290" y="1628181"/>
            <a:ext cx="7986199" cy="4489992"/>
          </a:xfrm>
          <a:prstGeom prst="rect">
            <a:avLst/>
          </a:prstGeom>
        </p:spPr>
      </p:pic>
    </p:spTree>
    <p:extLst>
      <p:ext uri="{BB962C8B-B14F-4D97-AF65-F5344CB8AC3E}">
        <p14:creationId xmlns:p14="http://schemas.microsoft.com/office/powerpoint/2010/main" val="298324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12966-A2BA-27AC-8EBF-28B6D63A931F}"/>
              </a:ext>
            </a:extLst>
          </p:cNvPr>
          <p:cNvSpPr>
            <a:spLocks noGrp="1"/>
          </p:cNvSpPr>
          <p:nvPr>
            <p:ph type="title"/>
          </p:nvPr>
        </p:nvSpPr>
        <p:spPr/>
        <p:txBody>
          <a:bodyPr/>
          <a:lstStyle/>
          <a:p>
            <a:r>
              <a:rPr lang="de-DE" dirty="0"/>
              <a:t>Verwendete Literatur</a:t>
            </a:r>
          </a:p>
        </p:txBody>
      </p:sp>
      <p:sp>
        <p:nvSpPr>
          <p:cNvPr id="3" name="Textplatzhalter 2">
            <a:extLst>
              <a:ext uri="{FF2B5EF4-FFF2-40B4-BE49-F238E27FC236}">
                <a16:creationId xmlns:a16="http://schemas.microsoft.com/office/drawing/2014/main" id="{1B6B87B3-F92F-2353-B8FB-337E9E2C86F2}"/>
              </a:ext>
            </a:extLst>
          </p:cNvPr>
          <p:cNvSpPr>
            <a:spLocks noGrp="1"/>
          </p:cNvSpPr>
          <p:nvPr>
            <p:ph type="body" sz="quarter" idx="10"/>
          </p:nvPr>
        </p:nvSpPr>
        <p:spPr/>
        <p:txBody>
          <a:bodyPr>
            <a:normAutofit fontScale="55000" lnSpcReduction="20000"/>
          </a:bodyPr>
          <a:lstStyle/>
          <a:p>
            <a:pPr>
              <a:lnSpc>
                <a:spcPct val="120000"/>
              </a:lnSpc>
            </a:pPr>
            <a:r>
              <a:rPr lang="de-DE" dirty="0"/>
              <a:t>GEIER, WOLFGANG (2017): Strukturen, Zuständigkeiten, Aufgaben und Akteure. In: KARUTZ, HARALD; GEIER, WOLFGANG; MITSCHKE, THOMAS (2017): Bevölkerungsschutz. Notfallvorsorge und Krisenmanagement in Theorie und Praxis. Springer-Verlag Berlin Heidelberg</a:t>
            </a:r>
          </a:p>
          <a:p>
            <a:pPr>
              <a:lnSpc>
                <a:spcPct val="120000"/>
              </a:lnSpc>
            </a:pPr>
            <a:r>
              <a:rPr lang="de-DE" dirty="0"/>
              <a:t>INTERNATIONAL COUNCIL OF NURSES (2024): Kernkompetenzen in der Katastrophenpflege – Version 2.0. Deutschsprachige Ausgabe der englischen Originalversion von 2019. </a:t>
            </a:r>
            <a:r>
              <a:rPr lang="de-DE" dirty="0" err="1"/>
              <a:t>Hg</a:t>
            </a:r>
            <a:r>
              <a:rPr lang="de-DE" dirty="0"/>
              <a:t>. v. Charité, DBFK, ÖGKV, SBK-ASI. Charité – Universitätsmedizin Berlin. </a:t>
            </a:r>
            <a:r>
              <a:rPr lang="en-US" dirty="0"/>
              <a:t>Berlin. URL: </a:t>
            </a:r>
            <a:r>
              <a:rPr lang="en-US" u="sng" dirty="0">
                <a:hlinkClick r:id="rId2"/>
              </a:rPr>
              <a:t>https://www.dbfk.de/media/docs/newsroom/publikationen/CORE_ICN-Katastrophenpflege_Stufe_I-II_2019.pdf</a:t>
            </a:r>
            <a:r>
              <a:rPr lang="en-US" dirty="0"/>
              <a:t> (Stand 08.10.2024).</a:t>
            </a:r>
            <a:endParaRPr lang="de-DE" dirty="0"/>
          </a:p>
          <a:p>
            <a:pPr>
              <a:lnSpc>
                <a:spcPct val="120000"/>
              </a:lnSpc>
            </a:pPr>
            <a:r>
              <a:rPr lang="de-DE" dirty="0"/>
              <a:t>KARUTZ, Harald, MITSCHKE, Thomas, GEIER, Wolfram (2017): Bevölkerungsschutz. Notfallvorsorge und Krisenmanagement in Theorie und Praxis. Springer Berlin 2017</a:t>
            </a:r>
          </a:p>
          <a:p>
            <a:pPr>
              <a:lnSpc>
                <a:spcPct val="120000"/>
              </a:lnSpc>
            </a:pPr>
            <a:r>
              <a:rPr lang="de-DE" dirty="0"/>
              <a:t>TEICHERT, UTE; TINNEMANN, PETER (2020): Krisenmanagement. Lehrbuch für den Öffentlichen Gesundheitsdienst. Akademie für Öffentliches Recht in Düsseldorf. URL: https://akademie-oeffentliches-gesundheitswesen.github.io/krisenmanagment/pdf/Krisenmanagement-Pre-Release-v1-978-3-9812871-2-7-PDF.pdf (Stand: </a:t>
            </a:r>
            <a:r>
              <a:rPr lang="de-DE"/>
              <a:t>14.10.2025)</a:t>
            </a:r>
            <a:endParaRPr lang="de-DE" dirty="0"/>
          </a:p>
        </p:txBody>
      </p:sp>
    </p:spTree>
    <p:extLst>
      <p:ext uri="{BB962C8B-B14F-4D97-AF65-F5344CB8AC3E}">
        <p14:creationId xmlns:p14="http://schemas.microsoft.com/office/powerpoint/2010/main" val="58908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85D10-E842-1FE1-8584-D446A98AFF66}"/>
              </a:ext>
            </a:extLst>
          </p:cNvPr>
          <p:cNvSpPr>
            <a:spLocks noGrp="1"/>
          </p:cNvSpPr>
          <p:nvPr>
            <p:ph type="title"/>
          </p:nvPr>
        </p:nvSpPr>
        <p:spPr>
          <a:xfrm>
            <a:off x="911424" y="836712"/>
            <a:ext cx="10369152" cy="432048"/>
          </a:xfrm>
        </p:spPr>
        <p:txBody>
          <a:bodyPr anchor="t">
            <a:normAutofit/>
          </a:bodyPr>
          <a:lstStyle/>
          <a:p>
            <a:r>
              <a:rPr lang="de-DE" dirty="0"/>
              <a:t>Struktur des Bevölkerungsschutz in Deutschland</a:t>
            </a:r>
          </a:p>
        </p:txBody>
      </p:sp>
      <p:pic>
        <p:nvPicPr>
          <p:cNvPr id="4" name="Inhaltsplatzhalter 4" descr="Ein Bild, das Text, Screenshot, Schrift, Design enthält.&#10;&#10;KI-generierte Inhalte können fehlerhaft sein.">
            <a:extLst>
              <a:ext uri="{FF2B5EF4-FFF2-40B4-BE49-F238E27FC236}">
                <a16:creationId xmlns:a16="http://schemas.microsoft.com/office/drawing/2014/main" id="{045E5AC5-ED72-2CE5-9A43-E061F42AF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426" y="1497658"/>
            <a:ext cx="8042009" cy="4523630"/>
          </a:xfrm>
          <a:prstGeom prst="rect">
            <a:avLst/>
          </a:prstGeom>
          <a:noFill/>
        </p:spPr>
      </p:pic>
    </p:spTree>
    <p:extLst>
      <p:ext uri="{BB962C8B-B14F-4D97-AF65-F5344CB8AC3E}">
        <p14:creationId xmlns:p14="http://schemas.microsoft.com/office/powerpoint/2010/main" val="107687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C8AAD-EF76-9200-C654-0525057B88A8}"/>
              </a:ext>
            </a:extLst>
          </p:cNvPr>
          <p:cNvSpPr>
            <a:spLocks noGrp="1"/>
          </p:cNvSpPr>
          <p:nvPr>
            <p:ph type="title"/>
          </p:nvPr>
        </p:nvSpPr>
        <p:spPr/>
        <p:txBody>
          <a:bodyPr/>
          <a:lstStyle/>
          <a:p>
            <a:r>
              <a:rPr lang="de-DE" dirty="0"/>
              <a:t>Zivilschutz</a:t>
            </a:r>
          </a:p>
        </p:txBody>
      </p:sp>
      <p:sp>
        <p:nvSpPr>
          <p:cNvPr id="3" name="Textplatzhalter 2">
            <a:extLst>
              <a:ext uri="{FF2B5EF4-FFF2-40B4-BE49-F238E27FC236}">
                <a16:creationId xmlns:a16="http://schemas.microsoft.com/office/drawing/2014/main" id="{637ACE76-A54F-5506-FE8C-1DB5DB6064CD}"/>
              </a:ext>
            </a:extLst>
          </p:cNvPr>
          <p:cNvSpPr>
            <a:spLocks noGrp="1"/>
          </p:cNvSpPr>
          <p:nvPr>
            <p:ph type="body" sz="quarter" idx="10"/>
          </p:nvPr>
        </p:nvSpPr>
        <p:spPr/>
        <p:txBody>
          <a:bodyPr/>
          <a:lstStyle/>
          <a:p>
            <a:r>
              <a:rPr lang="de-DE" dirty="0"/>
              <a:t>Kernaufgabe des Bundes</a:t>
            </a:r>
          </a:p>
          <a:p>
            <a:r>
              <a:rPr lang="de-DE" dirty="0"/>
              <a:t>soll die Bevölkerung vor den Folgen eines Krieges schützen </a:t>
            </a:r>
          </a:p>
          <a:p>
            <a:r>
              <a:rPr lang="de-DE" dirty="0"/>
              <a:t>ist im Zivilschutz- und Katastrophenhilfegesetz – ZSKG definiert </a:t>
            </a:r>
            <a:r>
              <a:rPr lang="de-DE" sz="1800" dirty="0"/>
              <a:t>(vgl. KARUTZ et al. 2017)</a:t>
            </a:r>
          </a:p>
          <a:p>
            <a:pPr marL="0" indent="0">
              <a:buNone/>
            </a:pPr>
            <a:endParaRPr lang="de-DE" dirty="0"/>
          </a:p>
          <a:p>
            <a:pPr marL="0" indent="0">
              <a:buNone/>
            </a:pPr>
            <a:r>
              <a:rPr lang="de-DE" b="1" dirty="0"/>
              <a:t>Welche Aufgaben hat der Zivilschutz?</a:t>
            </a:r>
          </a:p>
          <a:p>
            <a:endParaRPr lang="de-DE" dirty="0"/>
          </a:p>
        </p:txBody>
      </p:sp>
    </p:spTree>
    <p:extLst>
      <p:ext uri="{BB962C8B-B14F-4D97-AF65-F5344CB8AC3E}">
        <p14:creationId xmlns:p14="http://schemas.microsoft.com/office/powerpoint/2010/main" val="185322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67158-F407-2A63-EF9E-5B34C18FA664}"/>
              </a:ext>
            </a:extLst>
          </p:cNvPr>
          <p:cNvSpPr>
            <a:spLocks noGrp="1"/>
          </p:cNvSpPr>
          <p:nvPr>
            <p:ph type="title"/>
          </p:nvPr>
        </p:nvSpPr>
        <p:spPr/>
        <p:txBody>
          <a:bodyPr/>
          <a:lstStyle/>
          <a:p>
            <a:r>
              <a:rPr lang="de-DE" dirty="0"/>
              <a:t>Zivilschutz</a:t>
            </a:r>
          </a:p>
        </p:txBody>
      </p:sp>
      <p:sp>
        <p:nvSpPr>
          <p:cNvPr id="3" name="Textplatzhalter 2">
            <a:extLst>
              <a:ext uri="{FF2B5EF4-FFF2-40B4-BE49-F238E27FC236}">
                <a16:creationId xmlns:a16="http://schemas.microsoft.com/office/drawing/2014/main" id="{3CC589C0-F6E1-1233-9F27-4BAFD1C8CAE0}"/>
              </a:ext>
            </a:extLst>
          </p:cNvPr>
          <p:cNvSpPr>
            <a:spLocks noGrp="1"/>
          </p:cNvSpPr>
          <p:nvPr>
            <p:ph idx="1"/>
          </p:nvPr>
        </p:nvSpPr>
        <p:spPr/>
        <p:txBody>
          <a:bodyPr/>
          <a:lstStyle/>
          <a:p>
            <a:pPr marL="0" indent="0">
              <a:buNone/>
            </a:pPr>
            <a:r>
              <a:rPr lang="de-DE" dirty="0"/>
              <a:t>Aufgabenbereiche:</a:t>
            </a:r>
          </a:p>
          <a:p>
            <a:r>
              <a:rPr lang="de-DE" dirty="0"/>
              <a:t>Warnung der Bevölkerung</a:t>
            </a:r>
          </a:p>
          <a:p>
            <a:r>
              <a:rPr lang="de-DE" dirty="0"/>
              <a:t>Schutzbau</a:t>
            </a:r>
          </a:p>
          <a:p>
            <a:r>
              <a:rPr lang="de-DE" dirty="0"/>
              <a:t>Aufenthaltsregelung</a:t>
            </a:r>
          </a:p>
          <a:p>
            <a:r>
              <a:rPr lang="de-DE" dirty="0"/>
              <a:t>Gesundheitsschutz</a:t>
            </a:r>
          </a:p>
          <a:p>
            <a:r>
              <a:rPr lang="de-DE" dirty="0"/>
              <a:t>Selbstschutz</a:t>
            </a:r>
          </a:p>
          <a:p>
            <a:r>
              <a:rPr lang="de-DE" dirty="0"/>
              <a:t>Schutz von Kulturgut</a:t>
            </a:r>
          </a:p>
          <a:p>
            <a:r>
              <a:rPr lang="de-DE" dirty="0"/>
              <a:t>Katastrophenschutz</a:t>
            </a:r>
          </a:p>
          <a:p>
            <a:endParaRPr lang="de-DE" dirty="0"/>
          </a:p>
          <a:p>
            <a:endParaRPr lang="de-DE" dirty="0"/>
          </a:p>
        </p:txBody>
      </p:sp>
      <p:sp>
        <p:nvSpPr>
          <p:cNvPr id="4" name="Inhaltsplatzhalter 3">
            <a:extLst>
              <a:ext uri="{FF2B5EF4-FFF2-40B4-BE49-F238E27FC236}">
                <a16:creationId xmlns:a16="http://schemas.microsoft.com/office/drawing/2014/main" id="{BA609B3D-6A54-129A-D28E-44F38B6FA2C5}"/>
              </a:ext>
            </a:extLst>
          </p:cNvPr>
          <p:cNvSpPr>
            <a:spLocks noGrp="1"/>
          </p:cNvSpPr>
          <p:nvPr>
            <p:ph idx="10"/>
          </p:nvPr>
        </p:nvSpPr>
        <p:spPr/>
        <p:txBody>
          <a:bodyPr/>
          <a:lstStyle/>
          <a:p>
            <a:endParaRPr lang="de-DE" dirty="0"/>
          </a:p>
          <a:p>
            <a:r>
              <a:rPr lang="de-DE" dirty="0"/>
              <a:t>Fort- und Weiterbildungsmaßnahmen für Hilfskräfte</a:t>
            </a:r>
          </a:p>
          <a:p>
            <a:r>
              <a:rPr lang="de-DE" dirty="0"/>
              <a:t>Erstellen von Risikoanalysen zur Vorsorge </a:t>
            </a:r>
          </a:p>
          <a:p>
            <a:r>
              <a:rPr lang="de-DE" dirty="0"/>
              <a:t>Beratung zum Schutzes Kritischer Infrastrukturen (KRITIS) vor Störungen oder Ausfällen</a:t>
            </a:r>
          </a:p>
          <a:p>
            <a:pPr marL="0" indent="0">
              <a:buNone/>
            </a:pPr>
            <a:r>
              <a:rPr lang="de-DE" sz="1800" dirty="0"/>
              <a:t>(vgl. BUNDESMINISTERIUM DES INNERN o.J., vgl. GEIER 2017) </a:t>
            </a:r>
          </a:p>
          <a:p>
            <a:pPr marL="0" indent="0">
              <a:buNone/>
            </a:pPr>
            <a:endParaRPr lang="de-DE" sz="1800" dirty="0"/>
          </a:p>
          <a:p>
            <a:endParaRPr lang="de-DE" dirty="0"/>
          </a:p>
          <a:p>
            <a:endParaRPr lang="de-DE" dirty="0"/>
          </a:p>
          <a:p>
            <a:endParaRPr lang="de-DE" dirty="0"/>
          </a:p>
        </p:txBody>
      </p:sp>
    </p:spTree>
    <p:extLst>
      <p:ext uri="{BB962C8B-B14F-4D97-AF65-F5344CB8AC3E}">
        <p14:creationId xmlns:p14="http://schemas.microsoft.com/office/powerpoint/2010/main" val="425996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8E5F-2F98-52EE-E811-3838AA47A122}"/>
              </a:ext>
            </a:extLst>
          </p:cNvPr>
          <p:cNvSpPr>
            <a:spLocks noGrp="1"/>
          </p:cNvSpPr>
          <p:nvPr>
            <p:ph type="title"/>
          </p:nvPr>
        </p:nvSpPr>
        <p:spPr/>
        <p:txBody>
          <a:bodyPr/>
          <a:lstStyle/>
          <a:p>
            <a:r>
              <a:rPr lang="de-DE" dirty="0"/>
              <a:t>Katastrophenschutz</a:t>
            </a:r>
          </a:p>
        </p:txBody>
      </p:sp>
      <p:sp>
        <p:nvSpPr>
          <p:cNvPr id="3" name="Textplatzhalter 2">
            <a:extLst>
              <a:ext uri="{FF2B5EF4-FFF2-40B4-BE49-F238E27FC236}">
                <a16:creationId xmlns:a16="http://schemas.microsoft.com/office/drawing/2014/main" id="{2989AC09-B094-335D-BE4F-1B57383634F2}"/>
              </a:ext>
            </a:extLst>
          </p:cNvPr>
          <p:cNvSpPr>
            <a:spLocks noGrp="1"/>
          </p:cNvSpPr>
          <p:nvPr>
            <p:ph type="body" sz="quarter" idx="10"/>
          </p:nvPr>
        </p:nvSpPr>
        <p:spPr/>
        <p:txBody>
          <a:bodyPr/>
          <a:lstStyle/>
          <a:p>
            <a:r>
              <a:rPr lang="de-DE" dirty="0"/>
              <a:t>ist Aufgabe der Bundesländer </a:t>
            </a:r>
          </a:p>
          <a:p>
            <a:r>
              <a:rPr lang="de-DE" dirty="0"/>
              <a:t>schützt Menschen, Tiere, Umwelt und Sachwerte vor den Auswirkungen von Katastrophen </a:t>
            </a:r>
          </a:p>
          <a:p>
            <a:r>
              <a:rPr lang="de-DE" dirty="0"/>
              <a:t>im Landeskatastrophenschutzgesetz (</a:t>
            </a:r>
            <a:r>
              <a:rPr lang="de-DE" dirty="0" err="1"/>
              <a:t>LKatSG</a:t>
            </a:r>
            <a:r>
              <a:rPr lang="de-DE" dirty="0"/>
              <a:t>) verankert</a:t>
            </a:r>
          </a:p>
          <a:p>
            <a:r>
              <a:rPr lang="de-DE" dirty="0"/>
              <a:t>beinhaltet präventive Strategien, die Organisation von Notfallhilfe und die Behebung von Schäden </a:t>
            </a:r>
            <a:r>
              <a:rPr lang="de-DE" sz="1800" dirty="0"/>
              <a:t>(vgl. GEIER 2021)</a:t>
            </a:r>
          </a:p>
        </p:txBody>
      </p:sp>
    </p:spTree>
    <p:extLst>
      <p:ext uri="{BB962C8B-B14F-4D97-AF65-F5344CB8AC3E}">
        <p14:creationId xmlns:p14="http://schemas.microsoft.com/office/powerpoint/2010/main" val="4566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192E4-164E-5E76-65DC-322D8040DC55}"/>
              </a:ext>
            </a:extLst>
          </p:cNvPr>
          <p:cNvSpPr>
            <a:spLocks noGrp="1"/>
          </p:cNvSpPr>
          <p:nvPr>
            <p:ph type="title"/>
          </p:nvPr>
        </p:nvSpPr>
        <p:spPr>
          <a:xfrm>
            <a:off x="911424" y="836712"/>
            <a:ext cx="10369152" cy="833468"/>
          </a:xfrm>
        </p:spPr>
        <p:txBody>
          <a:bodyPr>
            <a:normAutofit fontScale="90000"/>
          </a:bodyPr>
          <a:lstStyle/>
          <a:p>
            <a:r>
              <a:rPr lang="de-DE" dirty="0"/>
              <a:t>Die Arbeit im Katastrophenschutz am Beispiel „Brand eines Mehrfamilienhauses“</a:t>
            </a:r>
            <a:br>
              <a:rPr lang="de-DE" dirty="0"/>
            </a:br>
            <a:r>
              <a:rPr lang="de-DE" dirty="0"/>
              <a:t>https://www.youtube.com/watch?v=OVmoBRh1pWI</a:t>
            </a:r>
            <a:br>
              <a:rPr lang="de-DE" dirty="0"/>
            </a:br>
            <a:endParaRPr lang="de-DE" dirty="0"/>
          </a:p>
        </p:txBody>
      </p:sp>
      <p:pic>
        <p:nvPicPr>
          <p:cNvPr id="5" name="Grafik 4" descr="Ein Bild, das Text, Wolke, Himmel, Gebäude enthält.&#10;&#10;KI-generierte Inhalte können fehlerhaft sein.">
            <a:extLst>
              <a:ext uri="{FF2B5EF4-FFF2-40B4-BE49-F238E27FC236}">
                <a16:creationId xmlns:a16="http://schemas.microsoft.com/office/drawing/2014/main" id="{94481C25-D072-441B-D588-B38470AB904A}"/>
              </a:ext>
            </a:extLst>
          </p:cNvPr>
          <p:cNvPicPr>
            <a:picLocks noChangeAspect="1"/>
          </p:cNvPicPr>
          <p:nvPr/>
        </p:nvPicPr>
        <p:blipFill>
          <a:blip r:embed="rId2"/>
          <a:stretch>
            <a:fillRect/>
          </a:stretch>
        </p:blipFill>
        <p:spPr>
          <a:xfrm>
            <a:off x="1860314" y="1670180"/>
            <a:ext cx="7955489" cy="4477550"/>
          </a:xfrm>
          <a:prstGeom prst="rect">
            <a:avLst/>
          </a:prstGeom>
        </p:spPr>
      </p:pic>
      <p:pic>
        <p:nvPicPr>
          <p:cNvPr id="7" name="Grafik 6" descr="Ein Bild, das Text, Wolke, Himmel, Gebäude enthält.&#10;&#10;KI-generierte Inhalte können fehlerhaft sein.">
            <a:extLst>
              <a:ext uri="{FF2B5EF4-FFF2-40B4-BE49-F238E27FC236}">
                <a16:creationId xmlns:a16="http://schemas.microsoft.com/office/drawing/2014/main" id="{E6DC8746-E6AC-1044-B62B-56E4F71B24A8}"/>
              </a:ext>
            </a:extLst>
          </p:cNvPr>
          <p:cNvPicPr>
            <a:picLocks noChangeAspect="1"/>
          </p:cNvPicPr>
          <p:nvPr/>
        </p:nvPicPr>
        <p:blipFill>
          <a:blip r:embed="rId2"/>
          <a:stretch>
            <a:fillRect/>
          </a:stretch>
        </p:blipFill>
        <p:spPr>
          <a:xfrm>
            <a:off x="1860314" y="1670180"/>
            <a:ext cx="7955489" cy="4477550"/>
          </a:xfrm>
          <a:prstGeom prst="rect">
            <a:avLst/>
          </a:prstGeom>
        </p:spPr>
      </p:pic>
    </p:spTree>
    <p:extLst>
      <p:ext uri="{BB962C8B-B14F-4D97-AF65-F5344CB8AC3E}">
        <p14:creationId xmlns:p14="http://schemas.microsoft.com/office/powerpoint/2010/main" val="173498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826C8-C128-21ED-B1C0-C7B80D12B048}"/>
              </a:ext>
            </a:extLst>
          </p:cNvPr>
          <p:cNvSpPr>
            <a:spLocks noGrp="1"/>
          </p:cNvSpPr>
          <p:nvPr>
            <p:ph type="title"/>
          </p:nvPr>
        </p:nvSpPr>
        <p:spPr/>
        <p:txBody>
          <a:bodyPr>
            <a:normAutofit fontScale="90000"/>
          </a:bodyPr>
          <a:lstStyle/>
          <a:p>
            <a:r>
              <a:rPr lang="de-DE" dirty="0"/>
              <a:t>Gruppenarbeit - Pyramiden‑Puzzle – Wer steht wo?</a:t>
            </a:r>
            <a:br>
              <a:rPr lang="de-DE" dirty="0"/>
            </a:br>
            <a:endParaRPr lang="de-DE" dirty="0"/>
          </a:p>
        </p:txBody>
      </p:sp>
      <p:sp>
        <p:nvSpPr>
          <p:cNvPr id="3" name="Textplatzhalter 2">
            <a:extLst>
              <a:ext uri="{FF2B5EF4-FFF2-40B4-BE49-F238E27FC236}">
                <a16:creationId xmlns:a16="http://schemas.microsoft.com/office/drawing/2014/main" id="{864E2338-6CF0-0FE0-7CB0-32B8F10E5C3C}"/>
              </a:ext>
            </a:extLst>
          </p:cNvPr>
          <p:cNvSpPr>
            <a:spLocks noGrp="1"/>
          </p:cNvSpPr>
          <p:nvPr>
            <p:ph type="body" sz="quarter" idx="10"/>
          </p:nvPr>
        </p:nvSpPr>
        <p:spPr/>
        <p:txBody>
          <a:bodyPr/>
          <a:lstStyle/>
          <a:p>
            <a:r>
              <a:rPr lang="de-DE" dirty="0"/>
              <a:t>Teilen Sie sich in vier Gruppen auf</a:t>
            </a:r>
          </a:p>
          <a:p>
            <a:r>
              <a:rPr lang="de-DE" dirty="0"/>
              <a:t>Jede Gruppe erhält ein Set von Karten</a:t>
            </a:r>
          </a:p>
          <a:p>
            <a:r>
              <a:rPr lang="de-DE" dirty="0"/>
              <a:t>Ordnen Sie Ihre Karten der Ebene zu, auf der der Akteur/das Gesetz hauptsächlich verortet ist: Kommune/Landkreis, Bundesland oder Bund</a:t>
            </a:r>
          </a:p>
          <a:p>
            <a:r>
              <a:rPr lang="de-DE" dirty="0"/>
              <a:t>Markieren Sie mit den bunten Zusatzkarten, wo Pflege im System vorkommt</a:t>
            </a:r>
          </a:p>
        </p:txBody>
      </p:sp>
    </p:spTree>
    <p:extLst>
      <p:ext uri="{BB962C8B-B14F-4D97-AF65-F5344CB8AC3E}">
        <p14:creationId xmlns:p14="http://schemas.microsoft.com/office/powerpoint/2010/main" val="312315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7EF2D-442F-ECFF-1027-942E145331F9}"/>
              </a:ext>
            </a:extLst>
          </p:cNvPr>
          <p:cNvSpPr>
            <a:spLocks noGrp="1"/>
          </p:cNvSpPr>
          <p:nvPr>
            <p:ph type="title"/>
          </p:nvPr>
        </p:nvSpPr>
        <p:spPr/>
        <p:txBody>
          <a:bodyPr/>
          <a:lstStyle/>
          <a:p>
            <a:r>
              <a:rPr lang="de-DE" dirty="0"/>
              <a:t>Rolle der Pflege im Katastrophenschutz</a:t>
            </a:r>
          </a:p>
        </p:txBody>
      </p:sp>
      <p:sp>
        <p:nvSpPr>
          <p:cNvPr id="3" name="Textplatzhalter 2">
            <a:extLst>
              <a:ext uri="{FF2B5EF4-FFF2-40B4-BE49-F238E27FC236}">
                <a16:creationId xmlns:a16="http://schemas.microsoft.com/office/drawing/2014/main" id="{7B927F76-3E87-A3E9-6E1A-6E9C13BE4813}"/>
              </a:ext>
            </a:extLst>
          </p:cNvPr>
          <p:cNvSpPr>
            <a:spLocks noGrp="1"/>
          </p:cNvSpPr>
          <p:nvPr>
            <p:ph type="body" sz="quarter" idx="10"/>
          </p:nvPr>
        </p:nvSpPr>
        <p:spPr/>
        <p:txBody>
          <a:bodyPr/>
          <a:lstStyle/>
          <a:p>
            <a:r>
              <a:rPr lang="de-DE" dirty="0"/>
              <a:t>Definition Disaster Nursing</a:t>
            </a:r>
          </a:p>
          <a:p>
            <a:pPr lvl="1"/>
            <a:r>
              <a:rPr lang="de-DE" sz="2400" dirty="0">
                <a:solidFill>
                  <a:schemeClr val="accent1"/>
                </a:solidFill>
              </a:rPr>
              <a:t>Ursprung aus der angloamerikanischen Pflege</a:t>
            </a:r>
          </a:p>
          <a:p>
            <a:pPr lvl="1"/>
            <a:r>
              <a:rPr lang="de-DE" sz="2400" dirty="0">
                <a:solidFill>
                  <a:schemeClr val="accent1"/>
                </a:solidFill>
              </a:rPr>
              <a:t>bisher gibt es keinen deutschen Fachbegriff</a:t>
            </a:r>
          </a:p>
          <a:p>
            <a:pPr lvl="1"/>
            <a:r>
              <a:rPr lang="de-DE" sz="2400" dirty="0">
                <a:solidFill>
                  <a:schemeClr val="accent1"/>
                </a:solidFill>
              </a:rPr>
              <a:t>Pflege findet in allen Phasen einer Katastrophe statt</a:t>
            </a:r>
          </a:p>
          <a:p>
            <a:pPr lvl="2"/>
            <a:r>
              <a:rPr lang="de-DE" sz="1867" dirty="0">
                <a:solidFill>
                  <a:schemeClr val="accent1"/>
                </a:solidFill>
              </a:rPr>
              <a:t>unter ungewohnten, oft schwierigen Bedingungen,</a:t>
            </a:r>
          </a:p>
          <a:p>
            <a:pPr lvl="2"/>
            <a:r>
              <a:rPr lang="de-DE" sz="1867" dirty="0">
                <a:solidFill>
                  <a:schemeClr val="accent1"/>
                </a:solidFill>
              </a:rPr>
              <a:t>zeitlich befristet,</a:t>
            </a:r>
          </a:p>
          <a:p>
            <a:pPr lvl="2"/>
            <a:r>
              <a:rPr lang="de-DE" sz="1867" dirty="0">
                <a:solidFill>
                  <a:schemeClr val="accent1"/>
                </a:solidFill>
              </a:rPr>
              <a:t>hochdynamische Arbeitssituation </a:t>
            </a:r>
          </a:p>
          <a:p>
            <a:pPr marL="1219170" lvl="2" indent="0">
              <a:buNone/>
            </a:pPr>
            <a:r>
              <a:rPr lang="de-DE" sz="1867" dirty="0">
                <a:solidFill>
                  <a:schemeClr val="accent1"/>
                </a:solidFill>
              </a:rPr>
              <a:t>(</a:t>
            </a:r>
            <a:r>
              <a:rPr lang="de-DE" sz="1800" dirty="0">
                <a:solidFill>
                  <a:schemeClr val="accent1"/>
                </a:solidFill>
              </a:rPr>
              <a:t>vgl. </a:t>
            </a:r>
            <a:r>
              <a:rPr lang="de-DE" sz="1800" cap="small" dirty="0">
                <a:solidFill>
                  <a:schemeClr val="accent1"/>
                </a:solidFill>
              </a:rPr>
              <a:t>WHO </a:t>
            </a:r>
            <a:r>
              <a:rPr lang="de-DE" sz="1800" dirty="0">
                <a:solidFill>
                  <a:schemeClr val="accent1"/>
                </a:solidFill>
              </a:rPr>
              <a:t>2020; </a:t>
            </a:r>
            <a:r>
              <a:rPr lang="de-DE" sz="1800" cap="small" dirty="0">
                <a:solidFill>
                  <a:schemeClr val="accent1"/>
                </a:solidFill>
              </a:rPr>
              <a:t>INTERNATIONAL COUNCIL OF NURSES </a:t>
            </a:r>
            <a:r>
              <a:rPr lang="de-DE" sz="1800" dirty="0">
                <a:solidFill>
                  <a:schemeClr val="accent1"/>
                </a:solidFill>
              </a:rPr>
              <a:t>2019). </a:t>
            </a:r>
          </a:p>
        </p:txBody>
      </p:sp>
    </p:spTree>
    <p:extLst>
      <p:ext uri="{BB962C8B-B14F-4D97-AF65-F5344CB8AC3E}">
        <p14:creationId xmlns:p14="http://schemas.microsoft.com/office/powerpoint/2010/main" val="4186714606"/>
      </p:ext>
    </p:extLst>
  </p:cSld>
  <p:clrMapOvr>
    <a:masterClrMapping/>
  </p:clrMapOvr>
</p:sld>
</file>

<file path=ppt/theme/theme1.xml><?xml version="1.0" encoding="utf-8"?>
<a:theme xmlns:a="http://schemas.openxmlformats.org/drawingml/2006/main" name="Design BIBB">
  <a:themeElements>
    <a:clrScheme name="BIBB Farben">
      <a:dk1>
        <a:srgbClr val="FFFFFF"/>
      </a:dk1>
      <a:lt1>
        <a:srgbClr val="FFFFFF"/>
      </a:lt1>
      <a:dk2>
        <a:srgbClr val="FFFFFF"/>
      </a:dk2>
      <a:lt2>
        <a:srgbClr val="FFFFFF"/>
      </a:lt2>
      <a:accent1>
        <a:srgbClr val="003369"/>
      </a:accent1>
      <a:accent2>
        <a:srgbClr val="95C11F"/>
      </a:accent2>
      <a:accent3>
        <a:srgbClr val="0069B4"/>
      </a:accent3>
      <a:accent4>
        <a:srgbClr val="F59C00"/>
      </a:accent4>
      <a:accent5>
        <a:srgbClr val="7785AE"/>
      </a:accent5>
      <a:accent6>
        <a:srgbClr val="CFE09B"/>
      </a:accent6>
      <a:hlink>
        <a:srgbClr val="7F7F7F"/>
      </a:hlink>
      <a:folHlink>
        <a:srgbClr val="A5A5A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 BIBB" id="{D836BE07-4720-4704-B217-7E00271A0A58}" vid="{47D56E5C-760E-446A-9C2B-7B7CB3767B7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Design BIBB</Template>
  <TotalTime>0</TotalTime>
  <Words>1184</Words>
  <Application>Microsoft Office PowerPoint</Application>
  <PresentationFormat>Breitbild</PresentationFormat>
  <Paragraphs>111</Paragraphs>
  <Slides>23</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Aptos</vt:lpstr>
      <vt:lpstr>Arial</vt:lpstr>
      <vt:lpstr>Calibri</vt:lpstr>
      <vt:lpstr>Courier New</vt:lpstr>
      <vt:lpstr>Wingdings</vt:lpstr>
      <vt:lpstr>Design BIBB</vt:lpstr>
      <vt:lpstr>Akteure und Strukturen des Katastrophenschutzes,  Rollen der Pflege,  Katastrophenschutz-Einsatzleitung und Stäbe  </vt:lpstr>
      <vt:lpstr>Überblick Katastrophenschutz  https://www.youtube.com/watch?v=cgBPSMtHmis</vt:lpstr>
      <vt:lpstr>Struktur des Bevölkerungsschutz in Deutschland</vt:lpstr>
      <vt:lpstr>Zivilschutz</vt:lpstr>
      <vt:lpstr>Zivilschutz</vt:lpstr>
      <vt:lpstr>Katastrophenschutz</vt:lpstr>
      <vt:lpstr>Die Arbeit im Katastrophenschutz am Beispiel „Brand eines Mehrfamilienhauses“ https://www.youtube.com/watch?v=OVmoBRh1pWI </vt:lpstr>
      <vt:lpstr>Gruppenarbeit - Pyramiden‑Puzzle – Wer steht wo? </vt:lpstr>
      <vt:lpstr>Rolle der Pflege im Katastrophenschutz</vt:lpstr>
      <vt:lpstr>Rolle der Pflege im Katastrophenschutz</vt:lpstr>
      <vt:lpstr>Kompetenzstufen in der Katastrophenpflege des International Council of Nurses (ICN)</vt:lpstr>
      <vt:lpstr>Kompetenzstufen in der Katastrophenpflege des International Council of Nurses (ICN)</vt:lpstr>
      <vt:lpstr>Kompetenzstufen in der Katastrophenpflege des International Council of Nurses (ICN)</vt:lpstr>
      <vt:lpstr>Rolle der Pflege im Katastrophenschutz</vt:lpstr>
      <vt:lpstr>Kernkompetenzen ICN</vt:lpstr>
      <vt:lpstr>Workbook</vt:lpstr>
      <vt:lpstr>Katastrophenschutz-Einsatzleitung und Stäbe</vt:lpstr>
      <vt:lpstr>Katastrophenschutz-Einsatzleitung und Stäbe</vt:lpstr>
      <vt:lpstr>Katastrophenschutz-Einsatzleitung und Stäbe</vt:lpstr>
      <vt:lpstr>Katastrophenschutz-Einsatzleitung und Stäbe</vt:lpstr>
      <vt:lpstr>Kommunikationswege im Katastrophenschutz</vt:lpstr>
      <vt:lpstr>Einsatzleitung in der Katastrophenlage https://www.youtube.com/watch?v=vM0-xn9txQc&amp;t=6s</vt:lpstr>
      <vt:lpstr>Verwendete 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Jennifer</dc:creator>
  <cp:lastModifiedBy>Kasper, Jennifer</cp:lastModifiedBy>
  <cp:revision>10</cp:revision>
  <dcterms:created xsi:type="dcterms:W3CDTF">2026-02-12T10:49:42Z</dcterms:created>
  <dcterms:modified xsi:type="dcterms:W3CDTF">2026-07-07T09:37:40Z</dcterms:modified>
</cp:coreProperties>
</file>