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6" r:id="rId14"/>
    <p:sldId id="270" r:id="rId15"/>
    <p:sldId id="271" r:id="rId16"/>
    <p:sldId id="272" r:id="rId17"/>
    <p:sldId id="273" r:id="rId18"/>
    <p:sldId id="274" r:id="rId19"/>
    <p:sldId id="27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78" d="100"/>
          <a:sy n="78" d="100"/>
        </p:scale>
        <p:origin x="8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3BC22-0665-4B55-B652-A01600099A26}" type="datetimeFigureOut">
              <a:rPr lang="de-DE" smtClean="0"/>
              <a:t>07.07.2026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61C66-1020-44D6-A7A0-6168CBE4BDF3}" type="slidenum">
              <a:rPr lang="de-DE" smtClean="0"/>
              <a:t>‹Nr.›</a:t>
            </a:fld>
            <a:endParaRPr lang="de-DE"/>
          </a:p>
        </p:txBody>
      </p:sp>
    </p:spTree>
    <p:extLst>
      <p:ext uri="{BB962C8B-B14F-4D97-AF65-F5344CB8AC3E}">
        <p14:creationId xmlns:p14="http://schemas.microsoft.com/office/powerpoint/2010/main" val="239478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https://www.ardmediathek.de/video/panorama/bilder-berichte-betroffenheit-medien-und-die-katastrophe/das-erste/Y3JpZDovL25kci5kZS9kN2ZhMDM3ZS1iNTEwLTQwODctODRjYy0xN2UxNDNiNGI3ZjI</a:t>
            </a:r>
          </a:p>
        </p:txBody>
      </p:sp>
      <p:sp>
        <p:nvSpPr>
          <p:cNvPr id="4" name="Foliennummernplatzhalter 3"/>
          <p:cNvSpPr>
            <a:spLocks noGrp="1"/>
          </p:cNvSpPr>
          <p:nvPr>
            <p:ph type="sldNum" sz="quarter" idx="5"/>
          </p:nvPr>
        </p:nvSpPr>
        <p:spPr/>
        <p:txBody>
          <a:bodyPr/>
          <a:lstStyle/>
          <a:p>
            <a:fld id="{EBE61C66-1020-44D6-A7A0-6168CBE4BDF3}" type="slidenum">
              <a:rPr lang="de-DE" smtClean="0"/>
              <a:t>16</a:t>
            </a:fld>
            <a:endParaRPr lang="de-DE"/>
          </a:p>
        </p:txBody>
      </p:sp>
    </p:spTree>
    <p:extLst>
      <p:ext uri="{BB962C8B-B14F-4D97-AF65-F5344CB8AC3E}">
        <p14:creationId xmlns:p14="http://schemas.microsoft.com/office/powerpoint/2010/main" val="287739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91478" y="1392001"/>
            <a:ext cx="9360565" cy="1470025"/>
          </a:xfrm>
          <a:prstGeom prst="rect">
            <a:avLst/>
          </a:prstGeom>
        </p:spPr>
        <p:txBody>
          <a:bodyPr lIns="0" tIns="0" rIns="0" bIns="0" anchor="t" anchorCtr="0">
            <a:noAutofit/>
          </a:bodyPr>
          <a:lstStyle>
            <a:lvl1pPr algn="l">
              <a:lnSpc>
                <a:spcPts val="4800"/>
              </a:lnSpc>
              <a:defRPr sz="4667" b="1" kern="1200" spc="0" baseline="0">
                <a:solidFill>
                  <a:srgbClr val="002060"/>
                </a:solidFill>
              </a:defRPr>
            </a:lvl1pPr>
          </a:lstStyle>
          <a:p>
            <a:r>
              <a:rPr lang="de-DE" dirty="0"/>
              <a:t>Hier steht der Titel</a:t>
            </a:r>
            <a:br>
              <a:rPr lang="de-DE" dirty="0"/>
            </a:br>
            <a:r>
              <a:rPr lang="de-DE" dirty="0"/>
              <a:t>der Präsentation</a:t>
            </a:r>
          </a:p>
        </p:txBody>
      </p:sp>
      <p:sp>
        <p:nvSpPr>
          <p:cNvPr id="10" name="Gleichschenkliges Dreieck 9"/>
          <p:cNvSpPr/>
          <p:nvPr/>
        </p:nvSpPr>
        <p:spPr>
          <a:xfrm rot="5400000">
            <a:off x="419369" y="1424778"/>
            <a:ext cx="504056" cy="480053"/>
          </a:xfrm>
          <a:prstGeom prst="triangle">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93A85C6-E051-43C2-844B-84C985B95D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Tree>
    <p:extLst>
      <p:ext uri="{BB962C8B-B14F-4D97-AF65-F5344CB8AC3E}">
        <p14:creationId xmlns:p14="http://schemas.microsoft.com/office/powerpoint/2010/main" val="116555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B15F929-626C-91B4-A9AB-831A1989C2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sp>
        <p:nvSpPr>
          <p:cNvPr id="8" name="Textplatzhalter 7"/>
          <p:cNvSpPr>
            <a:spLocks noGrp="1"/>
          </p:cNvSpPr>
          <p:nvPr>
            <p:ph type="body" sz="quarter" idx="10" hasCustomPrompt="1"/>
          </p:nvPr>
        </p:nvSpPr>
        <p:spPr>
          <a:xfrm>
            <a:off x="911424" y="1485330"/>
            <a:ext cx="10369152" cy="3959895"/>
          </a:xfrm>
          <a:prstGeom prst="rect">
            <a:avLst/>
          </a:prstGeom>
        </p:spPr>
        <p:txBody>
          <a:bodyPr lIns="0" tIns="0" rIns="0" bIns="0"/>
          <a:lstStyle>
            <a:lvl1pPr marL="380990" marR="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sz="2400">
                <a:solidFill>
                  <a:srgbClr val="003369"/>
                </a:solidFill>
                <a:latin typeface="+mn-lt"/>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a:p>
            <a:pPr marL="380990" marR="0" lvl="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3" name="Textfeld 12">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3370913919"/>
      </p:ext>
    </p:extLst>
  </p:cSld>
  <p:clrMapOvr>
    <a:masterClrMapping/>
  </p:clrMapOvr>
  <p:extLst>
    <p:ext uri="{DCECCB84-F9BA-43D5-87BE-67443E8EF086}">
      <p15:sldGuideLst xmlns:p15="http://schemas.microsoft.com/office/powerpoint/2012/main">
        <p15:guide id="1" orient="horz" pos="2573">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und Aufzählung">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4D543B-EE57-5475-707A-E00FF27BE4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6" name="Inhaltsplatzhalter 2"/>
          <p:cNvSpPr>
            <a:spLocks noGrp="1"/>
          </p:cNvSpPr>
          <p:nvPr>
            <p:ph idx="1"/>
          </p:nvPr>
        </p:nvSpPr>
        <p:spPr>
          <a:xfrm>
            <a:off x="911424" y="1497658"/>
            <a:ext cx="10369152" cy="3947567"/>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2" name="Textfeld 11">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3" name="Rechteck 12"/>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3000887667"/>
      </p:ext>
    </p:extLst>
  </p:cSld>
  <p:clrMapOvr>
    <a:masterClrMapping/>
  </p:clrMapOvr>
  <p:extLst>
    <p:ext uri="{DCECCB84-F9BA-43D5-87BE-67443E8EF086}">
      <p15:sldGuideLst xmlns:p15="http://schemas.microsoft.com/office/powerpoint/2012/main">
        <p15:guide id="1" orient="horz" pos="1620">
          <p15:clr>
            <a:srgbClr val="FBAE40"/>
          </p15:clr>
        </p15:guide>
        <p15:guide id="2" pos="5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817907-9C8C-F0B9-AB7F-E0B4A2C06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5" name="Textfeld 14">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
        <p:nvSpPr>
          <p:cNvPr id="13" name="Inhaltsplatzhalter 2"/>
          <p:cNvSpPr>
            <a:spLocks noGrp="1"/>
          </p:cNvSpPr>
          <p:nvPr>
            <p:ph idx="1"/>
          </p:nvPr>
        </p:nvSpPr>
        <p:spPr>
          <a:xfrm>
            <a:off x="911424" y="1509184"/>
            <a:ext cx="5088000"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8" name="Inhaltsplatzhalter 2"/>
          <p:cNvSpPr>
            <a:spLocks noGrp="1"/>
          </p:cNvSpPr>
          <p:nvPr>
            <p:ph idx="10"/>
          </p:nvPr>
        </p:nvSpPr>
        <p:spPr>
          <a:xfrm>
            <a:off x="6192011" y="1509184"/>
            <a:ext cx="5088565"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4148583435"/>
      </p:ext>
    </p:extLst>
  </p:cSld>
  <p:clrMapOvr>
    <a:masterClrMapping/>
  </p:clrMapOvr>
  <p:extLst>
    <p:ext uri="{DCECCB84-F9BA-43D5-87BE-67443E8EF086}">
      <p15:sldGuideLst xmlns:p15="http://schemas.microsoft.com/office/powerpoint/2012/main">
        <p15:guide id="1" orient="horz" pos="2845">
          <p15:clr>
            <a:srgbClr val="FBAE40"/>
          </p15:clr>
        </p15:guide>
        <p15:guide id="2" pos="2880">
          <p15:clr>
            <a:srgbClr val="FBAE40"/>
          </p15:clr>
        </p15:guide>
        <p15:guide id="3" pos="2971">
          <p15:clr>
            <a:srgbClr val="FBAE40"/>
          </p15:clr>
        </p15:guide>
        <p15:guide id="4" pos="431">
          <p15:clr>
            <a:srgbClr val="FBAE40"/>
          </p15:clr>
        </p15:guide>
        <p15:guide id="5" pos="5329">
          <p15:clr>
            <a:srgbClr val="FBAE40"/>
          </p15:clr>
        </p15:guide>
        <p15:guide id="6" orient="horz" pos="7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2">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85F0F36-5932-C3B7-9E2C-83370CC681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4" name="Inhaltsplatzhalter 2">
            <a:extLst>
              <a:ext uri="{FF2B5EF4-FFF2-40B4-BE49-F238E27FC236}">
                <a16:creationId xmlns:a16="http://schemas.microsoft.com/office/drawing/2014/main" id="{F0634AAF-92D1-B6EC-5E89-FD4E001C323B}"/>
              </a:ext>
            </a:extLst>
          </p:cNvPr>
          <p:cNvSpPr>
            <a:spLocks noGrp="1"/>
          </p:cNvSpPr>
          <p:nvPr>
            <p:ph idx="1"/>
          </p:nvPr>
        </p:nvSpPr>
        <p:spPr>
          <a:xfrm>
            <a:off x="911424" y="1497658"/>
            <a:ext cx="10369152" cy="3947567"/>
          </a:xfrm>
          <a:prstGeom prst="rect">
            <a:avLst/>
          </a:prstGeom>
        </p:spPr>
        <p:txBody>
          <a:bodyPr/>
          <a:lstStyle>
            <a:lvl1pPr marL="457189" indent="-457189">
              <a:buFontTx/>
              <a:buBlip>
                <a:blip r:embed="rId3"/>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FC6D90A6-4A58-9F4A-A196-973106375980}"/>
              </a:ext>
            </a:extLst>
          </p:cNvPr>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a:t>Vielen Dank!</a:t>
            </a:r>
          </a:p>
        </p:txBody>
      </p:sp>
    </p:spTree>
    <p:extLst>
      <p:ext uri="{BB962C8B-B14F-4D97-AF65-F5344CB8AC3E}">
        <p14:creationId xmlns:p14="http://schemas.microsoft.com/office/powerpoint/2010/main" val="226381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6052800"/>
            <a:ext cx="12192000" cy="216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7" name="Rechteck 6"/>
          <p:cNvSpPr/>
          <p:nvPr/>
        </p:nvSpPr>
        <p:spPr>
          <a:xfrm>
            <a:off x="0" y="6251784"/>
            <a:ext cx="12192000" cy="613029"/>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9" name="Grafik 18">
            <a:extLst>
              <a:ext uri="{FF2B5EF4-FFF2-40B4-BE49-F238E27FC236}">
                <a16:creationId xmlns:a16="http://schemas.microsoft.com/office/drawing/2014/main" id="{3F88FE5C-6164-0C4D-83BD-94F813EED7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pic>
        <p:nvPicPr>
          <p:cNvPr id="8" name="Grafik 7">
            <a:extLst>
              <a:ext uri="{FF2B5EF4-FFF2-40B4-BE49-F238E27FC236}">
                <a16:creationId xmlns:a16="http://schemas.microsoft.com/office/drawing/2014/main" id="{B5A25AE1-A982-C84A-A9BE-FC773F4A92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2437" y="6251784"/>
            <a:ext cx="1900800" cy="633600"/>
          </a:xfrm>
          <a:prstGeom prst="rect">
            <a:avLst/>
          </a:prstGeom>
        </p:spPr>
      </p:pic>
      <p:sp>
        <p:nvSpPr>
          <p:cNvPr id="2" name="Foliennummernplatzhalter 1"/>
          <p:cNvSpPr>
            <a:spLocks noGrp="1"/>
          </p:cNvSpPr>
          <p:nvPr>
            <p:ph type="sldNum" sz="quarter" idx="4"/>
          </p:nvPr>
        </p:nvSpPr>
        <p:spPr>
          <a:xfrm>
            <a:off x="9430311" y="647995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622F59A-C5C3-4888-87A5-314B6E601025}" type="slidenum">
              <a:rPr lang="de-DE" smtClean="0"/>
              <a:t>‹Nr.›</a:t>
            </a:fld>
            <a:endParaRPr lang="de-DE"/>
          </a:p>
        </p:txBody>
      </p:sp>
      <p:sp>
        <p:nvSpPr>
          <p:cNvPr id="9" name="Textfeld 8"/>
          <p:cNvSpPr txBox="1"/>
          <p:nvPr/>
        </p:nvSpPr>
        <p:spPr>
          <a:xfrm>
            <a:off x="5711957" y="6597352"/>
            <a:ext cx="1536171" cy="143565"/>
          </a:xfrm>
          <a:prstGeom prst="rect">
            <a:avLst/>
          </a:prstGeom>
          <a:noFill/>
        </p:spPr>
        <p:txBody>
          <a:bodyPr wrap="square" lIns="0" tIns="0" rIns="0" bIns="0" rtlCol="0">
            <a:spAutoFit/>
          </a:bodyPr>
          <a:lstStyle/>
          <a:p>
            <a:r>
              <a:rPr lang="de-DE" sz="933" b="0" i="0" baseline="0" dirty="0">
                <a:solidFill>
                  <a:schemeClr val="bg1"/>
                </a:solidFill>
              </a:rPr>
              <a:t>www.bibb.de/pflegeberufe</a:t>
            </a:r>
          </a:p>
        </p:txBody>
      </p:sp>
    </p:spTree>
    <p:extLst>
      <p:ext uri="{BB962C8B-B14F-4D97-AF65-F5344CB8AC3E}">
        <p14:creationId xmlns:p14="http://schemas.microsoft.com/office/powerpoint/2010/main" val="1387218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k.bund.de/SharedDocs/Downloads/DE/Mediathek/Publikationen/Gesundheit/KAEP/handbuch-kaep.pdf?__blob=publicationFile&amp;v=20" TargetMode="External"/><Relationship Id="rId2" Type="http://schemas.openxmlformats.org/officeDocument/2006/relationships/hyperlink" Target="https://www.idf.nrw.de/dokumente/wir-ueber-uns/aufgaben-des-idf/fwdv100.pdf" TargetMode="External"/><Relationship Id="rId1" Type="http://schemas.openxmlformats.org/officeDocument/2006/relationships/slideLayout" Target="../slideLayouts/slideLayout2.xml"/><Relationship Id="rId4" Type="http://schemas.openxmlformats.org/officeDocument/2006/relationships/hyperlink" Target="https://akademie-oeffentliches-gesundheitswesen.github.io/krisenmanagment/pdf/Krisenmanagement-Pre-Release-v1-978-3-9812871-2-7-PDF.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E05F0-CE95-0657-9FE9-7B905B921D58}"/>
              </a:ext>
            </a:extLst>
          </p:cNvPr>
          <p:cNvSpPr>
            <a:spLocks noGrp="1"/>
          </p:cNvSpPr>
          <p:nvPr>
            <p:ph type="ctrTitle"/>
          </p:nvPr>
        </p:nvSpPr>
        <p:spPr/>
        <p:txBody>
          <a:bodyPr/>
          <a:lstStyle/>
          <a:p>
            <a:r>
              <a:rPr lang="de-DE" dirty="0"/>
              <a:t>Grundlagen der Einsatzplanung, KAEP, Umgang mit Medien</a:t>
            </a:r>
            <a:br>
              <a:rPr lang="de-DE" dirty="0"/>
            </a:br>
            <a:endParaRPr lang="de-DE" dirty="0"/>
          </a:p>
        </p:txBody>
      </p:sp>
    </p:spTree>
    <p:extLst>
      <p:ext uri="{BB962C8B-B14F-4D97-AF65-F5344CB8AC3E}">
        <p14:creationId xmlns:p14="http://schemas.microsoft.com/office/powerpoint/2010/main" val="223089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68E85-A8C9-89C1-13FA-9D78F7F62DD9}"/>
              </a:ext>
            </a:extLst>
          </p:cNvPr>
          <p:cNvSpPr>
            <a:spLocks noGrp="1"/>
          </p:cNvSpPr>
          <p:nvPr>
            <p:ph type="title"/>
          </p:nvPr>
        </p:nvSpPr>
        <p:spPr/>
        <p:txBody>
          <a:bodyPr/>
          <a:lstStyle/>
          <a:p>
            <a:r>
              <a:rPr lang="de-DE" dirty="0"/>
              <a:t>Krankenhausalarm- und Einsatzplanung (KAEP)</a:t>
            </a:r>
          </a:p>
        </p:txBody>
      </p:sp>
      <p:sp>
        <p:nvSpPr>
          <p:cNvPr id="3" name="Textplatzhalter 2">
            <a:extLst>
              <a:ext uri="{FF2B5EF4-FFF2-40B4-BE49-F238E27FC236}">
                <a16:creationId xmlns:a16="http://schemas.microsoft.com/office/drawing/2014/main" id="{F817DAC0-5906-67C8-8597-FCD511CFE92F}"/>
              </a:ext>
            </a:extLst>
          </p:cNvPr>
          <p:cNvSpPr>
            <a:spLocks noGrp="1"/>
          </p:cNvSpPr>
          <p:nvPr>
            <p:ph type="body" sz="quarter" idx="10"/>
          </p:nvPr>
        </p:nvSpPr>
        <p:spPr/>
        <p:txBody>
          <a:bodyPr/>
          <a:lstStyle/>
          <a:p>
            <a:r>
              <a:rPr lang="de-DE" dirty="0"/>
              <a:t>Beispiele für Situationen, die der KAEP abdeckt:</a:t>
            </a:r>
          </a:p>
          <a:p>
            <a:pPr lvl="1"/>
            <a:r>
              <a:rPr lang="de-DE" sz="2400" dirty="0">
                <a:solidFill>
                  <a:schemeClr val="accent1"/>
                </a:solidFill>
              </a:rPr>
              <a:t>Großbrände</a:t>
            </a:r>
          </a:p>
          <a:p>
            <a:pPr lvl="1"/>
            <a:r>
              <a:rPr lang="de-DE" sz="2400" dirty="0">
                <a:solidFill>
                  <a:schemeClr val="accent1"/>
                </a:solidFill>
              </a:rPr>
              <a:t>Massenanfall von Verletzten und Erkrankten (MANV/MANE)</a:t>
            </a:r>
          </a:p>
          <a:p>
            <a:pPr lvl="1"/>
            <a:r>
              <a:rPr lang="de-DE" sz="2400" dirty="0">
                <a:solidFill>
                  <a:schemeClr val="accent1"/>
                </a:solidFill>
              </a:rPr>
              <a:t>Cyberangriffe</a:t>
            </a:r>
          </a:p>
          <a:p>
            <a:pPr lvl="1"/>
            <a:r>
              <a:rPr lang="de-DE" sz="2400" dirty="0">
                <a:solidFill>
                  <a:schemeClr val="accent1"/>
                </a:solidFill>
              </a:rPr>
              <a:t>Kontaminationslagen</a:t>
            </a:r>
          </a:p>
          <a:p>
            <a:pPr lvl="1"/>
            <a:r>
              <a:rPr lang="de-DE" sz="2400" dirty="0">
                <a:solidFill>
                  <a:schemeClr val="accent1"/>
                </a:solidFill>
              </a:rPr>
              <a:t>Naturkatastrophen</a:t>
            </a:r>
          </a:p>
          <a:p>
            <a:pPr lvl="1"/>
            <a:r>
              <a:rPr lang="de-DE" sz="2400" dirty="0">
                <a:solidFill>
                  <a:schemeClr val="accent1"/>
                </a:solidFill>
              </a:rPr>
              <a:t>Kriegerische Auseinandersetzungen </a:t>
            </a:r>
            <a:r>
              <a:rPr lang="de-DE" sz="1800" dirty="0">
                <a:solidFill>
                  <a:schemeClr val="accent1"/>
                </a:solidFill>
              </a:rPr>
              <a:t>(vgl. BBK, 2020)</a:t>
            </a:r>
            <a:endParaRPr lang="de-DE" sz="2400" dirty="0">
              <a:solidFill>
                <a:schemeClr val="accent1"/>
              </a:solidFill>
            </a:endParaRPr>
          </a:p>
        </p:txBody>
      </p:sp>
    </p:spTree>
    <p:extLst>
      <p:ext uri="{BB962C8B-B14F-4D97-AF65-F5344CB8AC3E}">
        <p14:creationId xmlns:p14="http://schemas.microsoft.com/office/powerpoint/2010/main" val="183163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D9151-0BCD-3DAC-E4EA-9372C2B2A8CD}"/>
              </a:ext>
            </a:extLst>
          </p:cNvPr>
          <p:cNvSpPr>
            <a:spLocks noGrp="1"/>
          </p:cNvSpPr>
          <p:nvPr>
            <p:ph type="title"/>
          </p:nvPr>
        </p:nvSpPr>
        <p:spPr/>
        <p:txBody>
          <a:bodyPr/>
          <a:lstStyle/>
          <a:p>
            <a:r>
              <a:rPr lang="de-DE" dirty="0"/>
              <a:t>Workbook</a:t>
            </a:r>
          </a:p>
        </p:txBody>
      </p:sp>
      <p:sp>
        <p:nvSpPr>
          <p:cNvPr id="3" name="Textplatzhalter 2">
            <a:extLst>
              <a:ext uri="{FF2B5EF4-FFF2-40B4-BE49-F238E27FC236}">
                <a16:creationId xmlns:a16="http://schemas.microsoft.com/office/drawing/2014/main" id="{83CFEFDC-5460-BF77-3179-EF93A0E8EAD1}"/>
              </a:ext>
            </a:extLst>
          </p:cNvPr>
          <p:cNvSpPr>
            <a:spLocks noGrp="1"/>
          </p:cNvSpPr>
          <p:nvPr>
            <p:ph type="body" sz="quarter" idx="10"/>
          </p:nvPr>
        </p:nvSpPr>
        <p:spPr/>
        <p:txBody>
          <a:bodyPr/>
          <a:lstStyle/>
          <a:p>
            <a:r>
              <a:rPr lang="de-DE" dirty="0"/>
              <a:t>Bearbeiten Sie bitte die Reflexionsaufgaben auf Seite 38</a:t>
            </a:r>
          </a:p>
          <a:p>
            <a:endParaRPr lang="de-DE" dirty="0"/>
          </a:p>
          <a:p>
            <a:pPr marL="457200" indent="-457200">
              <a:buFont typeface="+mj-lt"/>
              <a:buAutoNum type="arabicPeriod"/>
            </a:pPr>
            <a:r>
              <a:rPr lang="de-DE" dirty="0"/>
              <a:t>Überlegen Sie, welche Aufgaben Sie im Krisenfall im Krankenhaus übernehmen würden. Welche Kenntnisse oder Fertigkeiten wären dabei besonders wichtig?</a:t>
            </a:r>
          </a:p>
          <a:p>
            <a:pPr marL="457200" indent="-457200">
              <a:buFont typeface="+mj-lt"/>
              <a:buAutoNum type="arabicPeriod"/>
            </a:pPr>
            <a:r>
              <a:rPr lang="de-DE" dirty="0"/>
              <a:t> Erstellen Sie in Stichpunkten eine persönliche Checkliste: </a:t>
            </a:r>
            <a:r>
              <a:rPr lang="de-DE" i="1" dirty="0"/>
              <a:t>Wie würden Sie sich verhalten, wenn an ihrem Arbeitsplatz plötzlich ein Alarm ausgelöst würde? </a:t>
            </a:r>
            <a:endParaRPr lang="de-DE" dirty="0"/>
          </a:p>
          <a:p>
            <a:pPr marL="457200" indent="-457200">
              <a:buFont typeface="+mj-lt"/>
              <a:buAutoNum type="arabicPeriod"/>
            </a:pPr>
            <a:endParaRPr lang="de-DE" dirty="0"/>
          </a:p>
          <a:p>
            <a:pPr marL="457200" indent="-457200">
              <a:buFont typeface="+mj-lt"/>
              <a:buAutoNum type="arabicPeriod"/>
            </a:pPr>
            <a:endParaRPr lang="de-DE" dirty="0"/>
          </a:p>
        </p:txBody>
      </p:sp>
    </p:spTree>
    <p:extLst>
      <p:ext uri="{BB962C8B-B14F-4D97-AF65-F5344CB8AC3E}">
        <p14:creationId xmlns:p14="http://schemas.microsoft.com/office/powerpoint/2010/main" val="140854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18D3C-FE64-2B2E-5158-2C6B76BA92A0}"/>
              </a:ext>
            </a:extLst>
          </p:cNvPr>
          <p:cNvSpPr>
            <a:spLocks noGrp="1"/>
          </p:cNvSpPr>
          <p:nvPr>
            <p:ph type="title"/>
          </p:nvPr>
        </p:nvSpPr>
        <p:spPr/>
        <p:txBody>
          <a:bodyPr/>
          <a:lstStyle/>
          <a:p>
            <a:r>
              <a:rPr lang="de-DE" dirty="0"/>
              <a:t>Krankenhausalarm- und Einsatzplanung (KAEP)</a:t>
            </a:r>
          </a:p>
        </p:txBody>
      </p:sp>
      <p:sp>
        <p:nvSpPr>
          <p:cNvPr id="3" name="Textplatzhalter 2">
            <a:extLst>
              <a:ext uri="{FF2B5EF4-FFF2-40B4-BE49-F238E27FC236}">
                <a16:creationId xmlns:a16="http://schemas.microsoft.com/office/drawing/2014/main" id="{08A3E9F9-F234-D306-C91D-9F6275048E48}"/>
              </a:ext>
            </a:extLst>
          </p:cNvPr>
          <p:cNvSpPr>
            <a:spLocks noGrp="1"/>
          </p:cNvSpPr>
          <p:nvPr>
            <p:ph type="body" sz="quarter" idx="10"/>
          </p:nvPr>
        </p:nvSpPr>
        <p:spPr/>
        <p:txBody>
          <a:bodyPr/>
          <a:lstStyle/>
          <a:p>
            <a:r>
              <a:rPr lang="de-DE" dirty="0"/>
              <a:t>Der KAEP umfasst folgende Aspekte:</a:t>
            </a:r>
          </a:p>
          <a:p>
            <a:pPr lvl="1"/>
            <a:r>
              <a:rPr lang="de-DE" sz="2400" dirty="0">
                <a:solidFill>
                  <a:schemeClr val="accent1"/>
                </a:solidFill>
              </a:rPr>
              <a:t>Alarmierung von Mitarbeitenden</a:t>
            </a:r>
          </a:p>
          <a:p>
            <a:pPr lvl="1"/>
            <a:r>
              <a:rPr lang="de-DE" sz="2400" dirty="0">
                <a:solidFill>
                  <a:schemeClr val="accent1"/>
                </a:solidFill>
              </a:rPr>
              <a:t>Einsatzplanung</a:t>
            </a:r>
          </a:p>
          <a:p>
            <a:pPr lvl="1"/>
            <a:r>
              <a:rPr lang="de-DE" sz="2400" dirty="0">
                <a:solidFill>
                  <a:schemeClr val="accent1"/>
                </a:solidFill>
              </a:rPr>
              <a:t>Organisation → operative Krankenhauseinsatzleitung (</a:t>
            </a:r>
            <a:r>
              <a:rPr lang="de-DE" sz="2400" dirty="0" err="1">
                <a:solidFill>
                  <a:schemeClr val="accent1"/>
                </a:solidFill>
              </a:rPr>
              <a:t>OpKEL</a:t>
            </a:r>
            <a:r>
              <a:rPr lang="de-DE" sz="2400" dirty="0">
                <a:solidFill>
                  <a:schemeClr val="accent1"/>
                </a:solidFill>
              </a:rPr>
              <a:t>)</a:t>
            </a:r>
          </a:p>
          <a:p>
            <a:pPr lvl="1"/>
            <a:r>
              <a:rPr lang="de-DE" sz="2400" dirty="0">
                <a:solidFill>
                  <a:schemeClr val="accent1"/>
                </a:solidFill>
              </a:rPr>
              <a:t>Schulung der Mitarbeitenden</a:t>
            </a:r>
          </a:p>
          <a:p>
            <a:pPr lvl="1"/>
            <a:r>
              <a:rPr lang="de-DE" sz="2400" dirty="0">
                <a:solidFill>
                  <a:schemeClr val="accent1"/>
                </a:solidFill>
              </a:rPr>
              <a:t>Anpassung des Plans in regelmäßigen Abständen </a:t>
            </a:r>
            <a:r>
              <a:rPr lang="de-DE" sz="1600" dirty="0">
                <a:solidFill>
                  <a:schemeClr val="accent1"/>
                </a:solidFill>
              </a:rPr>
              <a:t>(vgl. BBK, 2020)</a:t>
            </a:r>
            <a:endParaRPr lang="de-DE" sz="2400" dirty="0">
              <a:solidFill>
                <a:schemeClr val="accent1"/>
              </a:solidFill>
            </a:endParaRPr>
          </a:p>
        </p:txBody>
      </p:sp>
    </p:spTree>
    <p:extLst>
      <p:ext uri="{BB962C8B-B14F-4D97-AF65-F5344CB8AC3E}">
        <p14:creationId xmlns:p14="http://schemas.microsoft.com/office/powerpoint/2010/main" val="92394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0F146-B8D1-9A22-C4D4-23E76C8A5582}"/>
              </a:ext>
            </a:extLst>
          </p:cNvPr>
          <p:cNvSpPr>
            <a:spLocks noGrp="1"/>
          </p:cNvSpPr>
          <p:nvPr>
            <p:ph type="title"/>
          </p:nvPr>
        </p:nvSpPr>
        <p:spPr/>
        <p:txBody>
          <a:bodyPr>
            <a:normAutofit fontScale="90000"/>
          </a:bodyPr>
          <a:lstStyle/>
          <a:p>
            <a:r>
              <a:rPr lang="de-DE" dirty="0"/>
              <a:t>MANV-Übung https://www.youtube.com/watch?v=KOOoKYsaC0I </a:t>
            </a:r>
            <a:br>
              <a:rPr lang="de-DE" dirty="0"/>
            </a:br>
            <a:endParaRPr lang="de-DE" dirty="0"/>
          </a:p>
        </p:txBody>
      </p:sp>
      <p:pic>
        <p:nvPicPr>
          <p:cNvPr id="7" name="Grafik 6" descr="Ein Bild, das Kleidung, Person, Mann, Menschliches Gesicht enthält.&#10;&#10;KI-generierte Inhalte können fehlerhaft sein.">
            <a:extLst>
              <a:ext uri="{FF2B5EF4-FFF2-40B4-BE49-F238E27FC236}">
                <a16:creationId xmlns:a16="http://schemas.microsoft.com/office/drawing/2014/main" id="{29658A3E-8670-B788-37F1-471B1A5182DE}"/>
              </a:ext>
            </a:extLst>
          </p:cNvPr>
          <p:cNvPicPr>
            <a:picLocks noChangeAspect="1"/>
          </p:cNvPicPr>
          <p:nvPr/>
        </p:nvPicPr>
        <p:blipFill>
          <a:blip r:embed="rId2"/>
          <a:stretch>
            <a:fillRect/>
          </a:stretch>
        </p:blipFill>
        <p:spPr>
          <a:xfrm>
            <a:off x="2074556" y="1485882"/>
            <a:ext cx="8475457" cy="4535406"/>
          </a:xfrm>
          <a:prstGeom prst="rect">
            <a:avLst/>
          </a:prstGeom>
        </p:spPr>
      </p:pic>
    </p:spTree>
    <p:extLst>
      <p:ext uri="{BB962C8B-B14F-4D97-AF65-F5344CB8AC3E}">
        <p14:creationId xmlns:p14="http://schemas.microsoft.com/office/powerpoint/2010/main" val="413132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8B473-1F13-3769-F33C-B2C5BC0C254E}"/>
              </a:ext>
            </a:extLst>
          </p:cNvPr>
          <p:cNvSpPr>
            <a:spLocks noGrp="1"/>
          </p:cNvSpPr>
          <p:nvPr>
            <p:ph type="title"/>
          </p:nvPr>
        </p:nvSpPr>
        <p:spPr/>
        <p:txBody>
          <a:bodyPr/>
          <a:lstStyle/>
          <a:p>
            <a:r>
              <a:rPr lang="de-DE" dirty="0"/>
              <a:t>Krankenhausalarm- und Einsatzplanung (KAEP)</a:t>
            </a:r>
          </a:p>
        </p:txBody>
      </p:sp>
      <p:sp>
        <p:nvSpPr>
          <p:cNvPr id="3" name="Textplatzhalter 2">
            <a:extLst>
              <a:ext uri="{FF2B5EF4-FFF2-40B4-BE49-F238E27FC236}">
                <a16:creationId xmlns:a16="http://schemas.microsoft.com/office/drawing/2014/main" id="{2574B4AA-96EA-D89D-EFDA-D0B9D6EAF695}"/>
              </a:ext>
            </a:extLst>
          </p:cNvPr>
          <p:cNvSpPr>
            <a:spLocks noGrp="1"/>
          </p:cNvSpPr>
          <p:nvPr>
            <p:ph type="body" sz="quarter" idx="10"/>
          </p:nvPr>
        </p:nvSpPr>
        <p:spPr/>
        <p:txBody>
          <a:bodyPr/>
          <a:lstStyle/>
          <a:p>
            <a:r>
              <a:rPr lang="de-DE" dirty="0"/>
              <a:t>Gruppenarbeit: Auf der Autobahn in der Nähe ihrer Klinik gab es einen Busunfall mit einer großen Anzahl von Verletzten. Da Sie das nächste Klinikum sind, werden die Verunglückten alle zu Ihnen gebracht. </a:t>
            </a:r>
          </a:p>
          <a:p>
            <a:r>
              <a:rPr lang="de-DE" dirty="0"/>
              <a:t>Entwickeln Sie einen Handlungsplan für die ersten 30 Minuten nach Alarmierung eines MANV. Überlegen Sie auch welche Aufgaben hier die Pflege übernimmt.</a:t>
            </a:r>
          </a:p>
          <a:p>
            <a:pPr marL="0" indent="0">
              <a:buNone/>
            </a:pPr>
            <a:endParaRPr lang="de-DE" dirty="0"/>
          </a:p>
        </p:txBody>
      </p:sp>
    </p:spTree>
    <p:extLst>
      <p:ext uri="{BB962C8B-B14F-4D97-AF65-F5344CB8AC3E}">
        <p14:creationId xmlns:p14="http://schemas.microsoft.com/office/powerpoint/2010/main" val="294056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597EF-F153-8DA6-833E-B5C0E3F47A9D}"/>
              </a:ext>
            </a:extLst>
          </p:cNvPr>
          <p:cNvSpPr>
            <a:spLocks noGrp="1"/>
          </p:cNvSpPr>
          <p:nvPr>
            <p:ph type="title"/>
          </p:nvPr>
        </p:nvSpPr>
        <p:spPr/>
        <p:txBody>
          <a:bodyPr/>
          <a:lstStyle/>
          <a:p>
            <a:r>
              <a:rPr lang="de-DE" dirty="0"/>
              <a:t>Umgang mit Medien</a:t>
            </a:r>
          </a:p>
        </p:txBody>
      </p:sp>
      <p:sp>
        <p:nvSpPr>
          <p:cNvPr id="3" name="Textplatzhalter 2">
            <a:extLst>
              <a:ext uri="{FF2B5EF4-FFF2-40B4-BE49-F238E27FC236}">
                <a16:creationId xmlns:a16="http://schemas.microsoft.com/office/drawing/2014/main" id="{72ED7423-6021-3623-1B49-4BD834426CEA}"/>
              </a:ext>
            </a:extLst>
          </p:cNvPr>
          <p:cNvSpPr>
            <a:spLocks noGrp="1"/>
          </p:cNvSpPr>
          <p:nvPr>
            <p:ph type="body" sz="quarter" idx="10"/>
          </p:nvPr>
        </p:nvSpPr>
        <p:spPr/>
        <p:txBody>
          <a:bodyPr/>
          <a:lstStyle/>
          <a:p>
            <a:pPr marL="0" indent="0">
              <a:buNone/>
            </a:pPr>
            <a:endParaRPr lang="de-DE" dirty="0"/>
          </a:p>
          <a:p>
            <a:pPr marL="0" indent="0">
              <a:buNone/>
            </a:pPr>
            <a:endParaRPr lang="de-DE" dirty="0"/>
          </a:p>
          <a:p>
            <a:pPr marL="0" indent="0">
              <a:buNone/>
            </a:pPr>
            <a:r>
              <a:rPr lang="de-DE" dirty="0"/>
              <a:t>Warum ist der Umgang mit den Medien wichtig?</a:t>
            </a:r>
          </a:p>
          <a:p>
            <a:pPr marL="0" indent="0">
              <a:buNone/>
            </a:pPr>
            <a:endParaRPr lang="de-DE" dirty="0"/>
          </a:p>
        </p:txBody>
      </p:sp>
    </p:spTree>
    <p:extLst>
      <p:ext uri="{BB962C8B-B14F-4D97-AF65-F5344CB8AC3E}">
        <p14:creationId xmlns:p14="http://schemas.microsoft.com/office/powerpoint/2010/main" val="169856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139BB-2EF0-DBCD-2506-747110CE7163}"/>
              </a:ext>
            </a:extLst>
          </p:cNvPr>
          <p:cNvSpPr>
            <a:spLocks noGrp="1"/>
          </p:cNvSpPr>
          <p:nvPr>
            <p:ph type="title"/>
          </p:nvPr>
        </p:nvSpPr>
        <p:spPr/>
        <p:txBody>
          <a:bodyPr>
            <a:normAutofit fontScale="90000"/>
          </a:bodyPr>
          <a:lstStyle/>
          <a:p>
            <a:r>
              <a:rPr lang="de-DE" dirty="0"/>
              <a:t>Die Fakes der Hochwasser-Katastrophe</a:t>
            </a:r>
            <a:br>
              <a:rPr lang="de-DE" dirty="0"/>
            </a:br>
            <a:r>
              <a:rPr lang="de-DE" dirty="0"/>
              <a:t>https://www.youtube.com/watch?v=DQDmC3vmc4U</a:t>
            </a:r>
          </a:p>
        </p:txBody>
      </p:sp>
      <p:pic>
        <p:nvPicPr>
          <p:cNvPr id="6" name="Grafik 5" descr="Ein Bild, das Screenshot, draußen, Fenster enthält.&#10;&#10;KI-generierte Inhalte können fehlerhaft sein.">
            <a:extLst>
              <a:ext uri="{FF2B5EF4-FFF2-40B4-BE49-F238E27FC236}">
                <a16:creationId xmlns:a16="http://schemas.microsoft.com/office/drawing/2014/main" id="{FEBB54BA-A2CD-8A89-B21D-4E5341E12FFA}"/>
              </a:ext>
            </a:extLst>
          </p:cNvPr>
          <p:cNvPicPr>
            <a:picLocks noChangeAspect="1"/>
          </p:cNvPicPr>
          <p:nvPr/>
        </p:nvPicPr>
        <p:blipFill>
          <a:blip r:embed="rId3"/>
          <a:stretch>
            <a:fillRect/>
          </a:stretch>
        </p:blipFill>
        <p:spPr>
          <a:xfrm>
            <a:off x="2212978" y="1820237"/>
            <a:ext cx="7070981" cy="3992302"/>
          </a:xfrm>
          <a:prstGeom prst="rect">
            <a:avLst/>
          </a:prstGeom>
        </p:spPr>
      </p:pic>
    </p:spTree>
    <p:extLst>
      <p:ext uri="{BB962C8B-B14F-4D97-AF65-F5344CB8AC3E}">
        <p14:creationId xmlns:p14="http://schemas.microsoft.com/office/powerpoint/2010/main" val="247217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010CE-A2DF-3F31-D0B5-D2DD18F53B9E}"/>
              </a:ext>
            </a:extLst>
          </p:cNvPr>
          <p:cNvSpPr>
            <a:spLocks noGrp="1"/>
          </p:cNvSpPr>
          <p:nvPr>
            <p:ph type="title"/>
          </p:nvPr>
        </p:nvSpPr>
        <p:spPr/>
        <p:txBody>
          <a:bodyPr/>
          <a:lstStyle/>
          <a:p>
            <a:r>
              <a:rPr lang="de-DE" dirty="0"/>
              <a:t>Umgang mit Medien</a:t>
            </a:r>
          </a:p>
        </p:txBody>
      </p:sp>
      <p:sp>
        <p:nvSpPr>
          <p:cNvPr id="3" name="Inhaltsplatzhalter 2">
            <a:extLst>
              <a:ext uri="{FF2B5EF4-FFF2-40B4-BE49-F238E27FC236}">
                <a16:creationId xmlns:a16="http://schemas.microsoft.com/office/drawing/2014/main" id="{634D3343-FD79-786D-C8C2-5379CC584C25}"/>
              </a:ext>
            </a:extLst>
          </p:cNvPr>
          <p:cNvSpPr>
            <a:spLocks noGrp="1"/>
          </p:cNvSpPr>
          <p:nvPr>
            <p:ph idx="1"/>
          </p:nvPr>
        </p:nvSpPr>
        <p:spPr/>
        <p:txBody>
          <a:bodyPr/>
          <a:lstStyle/>
          <a:p>
            <a:r>
              <a:rPr lang="de-DE" dirty="0"/>
              <a:t>Auf Pressestelle verweisen</a:t>
            </a:r>
          </a:p>
          <a:p>
            <a:r>
              <a:rPr lang="de-DE" dirty="0"/>
              <a:t>Frage- und Antwortkatalog mit Formulierungen verwenden</a:t>
            </a:r>
          </a:p>
          <a:p>
            <a:r>
              <a:rPr lang="de-DE" dirty="0"/>
              <a:t>Nicht unter Druck setzen lassen</a:t>
            </a:r>
          </a:p>
          <a:p>
            <a:r>
              <a:rPr lang="de-DE" dirty="0"/>
              <a:t>Sich auf Gaffer vorbereiten</a:t>
            </a:r>
          </a:p>
        </p:txBody>
      </p:sp>
      <p:pic>
        <p:nvPicPr>
          <p:cNvPr id="6" name="Inhaltsplatzhalter 5" descr="Ein Bild, das Person, draußen, Kleidung, Auto enthält.&#10;&#10;KI-generierte Inhalte können fehlerhaft sein.">
            <a:extLst>
              <a:ext uri="{FF2B5EF4-FFF2-40B4-BE49-F238E27FC236}">
                <a16:creationId xmlns:a16="http://schemas.microsoft.com/office/drawing/2014/main" id="{D9A92CF0-6E7C-A425-C449-A8AF00733B90}"/>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6354762" y="1889919"/>
            <a:ext cx="4762500" cy="3175000"/>
          </a:xfrm>
          <a:prstGeom prst="rect">
            <a:avLst/>
          </a:prstGeom>
        </p:spPr>
      </p:pic>
      <p:sp>
        <p:nvSpPr>
          <p:cNvPr id="7" name="Textfeld 6">
            <a:extLst>
              <a:ext uri="{FF2B5EF4-FFF2-40B4-BE49-F238E27FC236}">
                <a16:creationId xmlns:a16="http://schemas.microsoft.com/office/drawing/2014/main" id="{B200453A-AC2E-5DFB-10F4-C11A7C9D0376}"/>
              </a:ext>
            </a:extLst>
          </p:cNvPr>
          <p:cNvSpPr txBox="1"/>
          <p:nvPr/>
        </p:nvSpPr>
        <p:spPr>
          <a:xfrm>
            <a:off x="9517224" y="5215812"/>
            <a:ext cx="1600038" cy="276999"/>
          </a:xfrm>
          <a:prstGeom prst="rect">
            <a:avLst/>
          </a:prstGeom>
          <a:noFill/>
        </p:spPr>
        <p:txBody>
          <a:bodyPr wrap="square" rtlCol="0">
            <a:spAutoFit/>
          </a:bodyPr>
          <a:lstStyle/>
          <a:p>
            <a:r>
              <a:rPr lang="de-DE" sz="1200" dirty="0">
                <a:solidFill>
                  <a:schemeClr val="accent1"/>
                </a:solidFill>
              </a:rPr>
              <a:t>©Willing-Holtz / DRK</a:t>
            </a:r>
          </a:p>
        </p:txBody>
      </p:sp>
    </p:spTree>
    <p:extLst>
      <p:ext uri="{BB962C8B-B14F-4D97-AF65-F5344CB8AC3E}">
        <p14:creationId xmlns:p14="http://schemas.microsoft.com/office/powerpoint/2010/main" val="281314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FA30E-C309-56BC-EA84-C294B5C83451}"/>
              </a:ext>
            </a:extLst>
          </p:cNvPr>
          <p:cNvSpPr>
            <a:spLocks noGrp="1"/>
          </p:cNvSpPr>
          <p:nvPr>
            <p:ph type="title"/>
          </p:nvPr>
        </p:nvSpPr>
        <p:spPr/>
        <p:txBody>
          <a:bodyPr/>
          <a:lstStyle/>
          <a:p>
            <a:r>
              <a:rPr lang="de-DE" dirty="0"/>
              <a:t>Umgang mit Medien</a:t>
            </a:r>
          </a:p>
        </p:txBody>
      </p:sp>
      <p:sp>
        <p:nvSpPr>
          <p:cNvPr id="3" name="Textplatzhalter 2">
            <a:extLst>
              <a:ext uri="{FF2B5EF4-FFF2-40B4-BE49-F238E27FC236}">
                <a16:creationId xmlns:a16="http://schemas.microsoft.com/office/drawing/2014/main" id="{02F8E91D-E10A-F71F-2F47-E1462E3A03BD}"/>
              </a:ext>
            </a:extLst>
          </p:cNvPr>
          <p:cNvSpPr>
            <a:spLocks noGrp="1"/>
          </p:cNvSpPr>
          <p:nvPr>
            <p:ph type="body" sz="quarter" idx="10"/>
          </p:nvPr>
        </p:nvSpPr>
        <p:spPr/>
        <p:txBody>
          <a:bodyPr/>
          <a:lstStyle/>
          <a:p>
            <a:r>
              <a:rPr lang="de-DE" dirty="0"/>
              <a:t>Arbeitsauftrag: Lesen Sie zwei Interviews mit einer Pflegefachperson, während einem MANV in ihrer Klinik. </a:t>
            </a:r>
          </a:p>
          <a:p>
            <a:r>
              <a:rPr lang="de-DE" dirty="0"/>
              <a:t>Wie beurteilen Sie folgende Aspekte:</a:t>
            </a:r>
          </a:p>
          <a:p>
            <a:pPr lvl="1"/>
            <a:r>
              <a:rPr lang="de-DE" sz="2400" dirty="0">
                <a:solidFill>
                  <a:schemeClr val="accent1"/>
                </a:solidFill>
              </a:rPr>
              <a:t>Welche Aussagen waren angemessen oder unpassend?</a:t>
            </a:r>
          </a:p>
          <a:p>
            <a:pPr lvl="1"/>
            <a:r>
              <a:rPr lang="de-DE" sz="2400" dirty="0">
                <a:solidFill>
                  <a:schemeClr val="accent1"/>
                </a:solidFill>
              </a:rPr>
              <a:t>Wie wurde mit Druck oder Suggestivfragen umgegangen?</a:t>
            </a:r>
          </a:p>
          <a:p>
            <a:pPr lvl="1"/>
            <a:r>
              <a:rPr lang="de-DE" sz="2400" dirty="0">
                <a:solidFill>
                  <a:schemeClr val="accent1"/>
                </a:solidFill>
              </a:rPr>
              <a:t>Wurden Daten oder laufende Verfahren gefährdet?</a:t>
            </a:r>
          </a:p>
          <a:p>
            <a:pPr lvl="1"/>
            <a:r>
              <a:rPr lang="de-DE" sz="2400" dirty="0">
                <a:solidFill>
                  <a:schemeClr val="accent1"/>
                </a:solidFill>
              </a:rPr>
              <a:t>Gab es eine klare Abgrenzung bei sensiblen oder kritischen Fragen?</a:t>
            </a:r>
          </a:p>
          <a:p>
            <a:pPr marL="609585" lvl="1" indent="0">
              <a:buNone/>
            </a:pPr>
            <a:endParaRPr lang="de-DE" sz="2400" dirty="0">
              <a:solidFill>
                <a:schemeClr val="accent1"/>
              </a:solidFill>
            </a:endParaRPr>
          </a:p>
          <a:p>
            <a:endParaRPr lang="de-DE" dirty="0"/>
          </a:p>
        </p:txBody>
      </p:sp>
    </p:spTree>
    <p:extLst>
      <p:ext uri="{BB962C8B-B14F-4D97-AF65-F5344CB8AC3E}">
        <p14:creationId xmlns:p14="http://schemas.microsoft.com/office/powerpoint/2010/main" val="170033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3A099-3EFF-BC7E-5CCB-BE180F89EBF4}"/>
              </a:ext>
            </a:extLst>
          </p:cNvPr>
          <p:cNvSpPr>
            <a:spLocks noGrp="1"/>
          </p:cNvSpPr>
          <p:nvPr>
            <p:ph type="title"/>
          </p:nvPr>
        </p:nvSpPr>
        <p:spPr/>
        <p:txBody>
          <a:bodyPr/>
          <a:lstStyle/>
          <a:p>
            <a:r>
              <a:rPr lang="de-DE" dirty="0"/>
              <a:t>Verwendete Literatur</a:t>
            </a:r>
          </a:p>
        </p:txBody>
      </p:sp>
      <p:sp>
        <p:nvSpPr>
          <p:cNvPr id="3" name="Textplatzhalter 2">
            <a:extLst>
              <a:ext uri="{FF2B5EF4-FFF2-40B4-BE49-F238E27FC236}">
                <a16:creationId xmlns:a16="http://schemas.microsoft.com/office/drawing/2014/main" id="{C84EF8D6-EE40-A0EE-223D-A71F238C8679}"/>
              </a:ext>
            </a:extLst>
          </p:cNvPr>
          <p:cNvSpPr>
            <a:spLocks noGrp="1"/>
          </p:cNvSpPr>
          <p:nvPr>
            <p:ph type="body" sz="quarter" idx="10"/>
          </p:nvPr>
        </p:nvSpPr>
        <p:spPr/>
        <p:txBody>
          <a:bodyPr>
            <a:normAutofit fontScale="62500" lnSpcReduction="20000"/>
          </a:bodyPr>
          <a:lstStyle/>
          <a:p>
            <a:pPr>
              <a:lnSpc>
                <a:spcPct val="120000"/>
              </a:lnSpc>
            </a:pPr>
            <a:r>
              <a:rPr lang="de-DE" dirty="0"/>
              <a:t>AUSSCHUSS FEUERWEHRANGELEGENHEITEN; KATASTROPHENSCHUTZ UND </a:t>
            </a:r>
            <a:r>
              <a:rPr lang="de-DE"/>
              <a:t>ZIVILE VERTEIDIGUNG </a:t>
            </a:r>
            <a:r>
              <a:rPr lang="de-DE" dirty="0"/>
              <a:t>(</a:t>
            </a:r>
            <a:r>
              <a:rPr lang="de-DE" dirty="0" err="1"/>
              <a:t>AFKzV</a:t>
            </a:r>
            <a:r>
              <a:rPr lang="de-DE" dirty="0"/>
              <a:t>) (1999): Führung und Leitung im Einsatz. Führungssystem. URL: </a:t>
            </a:r>
            <a:r>
              <a:rPr lang="de-DE" u="sng" dirty="0">
                <a:hlinkClick r:id="rId2"/>
              </a:rPr>
              <a:t>https://www.idf.nrw.de/dokumente/wir-ueber-uns/aufgaben-des-idf/fwdv100.pdf</a:t>
            </a:r>
            <a:r>
              <a:rPr lang="de-DE" dirty="0"/>
              <a:t> (Stand: 14.10.2025)</a:t>
            </a:r>
          </a:p>
          <a:p>
            <a:pPr>
              <a:lnSpc>
                <a:spcPct val="120000"/>
              </a:lnSpc>
            </a:pPr>
            <a:r>
              <a:rPr lang="de-DE" dirty="0"/>
              <a:t>BBK (2020): Handbuch Krankenhausalarm- und -</a:t>
            </a:r>
            <a:r>
              <a:rPr lang="de-DE" dirty="0" err="1"/>
              <a:t>einsatzplanung</a:t>
            </a:r>
            <a:r>
              <a:rPr lang="de-DE" dirty="0"/>
              <a:t> (KAEP). </a:t>
            </a:r>
            <a:r>
              <a:rPr lang="en-US" dirty="0"/>
              <a:t>URL: </a:t>
            </a:r>
            <a:r>
              <a:rPr lang="en-US" u="sng" dirty="0">
                <a:hlinkClick r:id="rId3"/>
              </a:rPr>
              <a:t>https://www.bbk.bund.de/SharedDocs/Downloads/DE/Mediathek/Publikationen/Gesundheit/KAEP/handbuch-kaep.pdf?__blob=publicationFile&amp;v=20</a:t>
            </a:r>
            <a:r>
              <a:rPr lang="en-US" dirty="0"/>
              <a:t> (Stand 22.10.2025)</a:t>
            </a:r>
            <a:endParaRPr lang="de-DE" dirty="0"/>
          </a:p>
          <a:p>
            <a:pPr>
              <a:lnSpc>
                <a:spcPct val="120000"/>
              </a:lnSpc>
            </a:pPr>
            <a:r>
              <a:rPr lang="de-DE" dirty="0"/>
              <a:t>KARUTZ, Harald, MITSCHKE, Thomas, GEIER, Wolfram (2017): Bevölkerungsschutz. Notfallvorsorge und Krisenmanagement in Theorie und Praxis. Springer Berlin 2017</a:t>
            </a:r>
          </a:p>
          <a:p>
            <a:pPr>
              <a:lnSpc>
                <a:spcPct val="120000"/>
              </a:lnSpc>
            </a:pPr>
            <a:r>
              <a:rPr lang="de-DE" dirty="0"/>
              <a:t>TEICHERT, UTE; TINNEMANN, PETER (2020): Krisenmanagement. Lehrbuch für den Öffentlichen Gesundheitsdienst. Akademie für Öffentliches Recht in Düsseldorf. URL: </a:t>
            </a:r>
            <a:r>
              <a:rPr lang="de-DE" dirty="0">
                <a:hlinkClick r:id="rId4"/>
              </a:rPr>
              <a:t>https://akademie-oeffentliches-gesundheitswesen.github.io/krisenmanagment/pdf/Krisenmanagement-Pre-Release-v1-978-3-9812871-2-7-PDF.pdf</a:t>
            </a:r>
            <a:r>
              <a:rPr lang="de-DE" dirty="0"/>
              <a:t> (Stand: 14.10.2025)</a:t>
            </a:r>
          </a:p>
          <a:p>
            <a:endParaRPr lang="de-DE" dirty="0"/>
          </a:p>
        </p:txBody>
      </p:sp>
    </p:spTree>
    <p:extLst>
      <p:ext uri="{BB962C8B-B14F-4D97-AF65-F5344CB8AC3E}">
        <p14:creationId xmlns:p14="http://schemas.microsoft.com/office/powerpoint/2010/main" val="231047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A9360-DF32-7381-100D-C1E656B9F87A}"/>
              </a:ext>
            </a:extLst>
          </p:cNvPr>
          <p:cNvSpPr>
            <a:spLocks noGrp="1"/>
          </p:cNvSpPr>
          <p:nvPr>
            <p:ph type="title"/>
          </p:nvPr>
        </p:nvSpPr>
        <p:spPr/>
        <p:txBody>
          <a:bodyPr/>
          <a:lstStyle/>
          <a:p>
            <a:r>
              <a:rPr lang="de-DE" dirty="0"/>
              <a:t>Grundlagen der Einsatzplanung</a:t>
            </a:r>
          </a:p>
        </p:txBody>
      </p:sp>
      <p:sp>
        <p:nvSpPr>
          <p:cNvPr id="3" name="Textplatzhalter 2">
            <a:extLst>
              <a:ext uri="{FF2B5EF4-FFF2-40B4-BE49-F238E27FC236}">
                <a16:creationId xmlns:a16="http://schemas.microsoft.com/office/drawing/2014/main" id="{53E2C1AB-BD10-D6F8-BDE7-45E0EB9E43F4}"/>
              </a:ext>
            </a:extLst>
          </p:cNvPr>
          <p:cNvSpPr>
            <a:spLocks noGrp="1"/>
          </p:cNvSpPr>
          <p:nvPr>
            <p:ph type="body" sz="quarter" idx="10"/>
          </p:nvPr>
        </p:nvSpPr>
        <p:spPr/>
        <p:txBody>
          <a:bodyPr/>
          <a:lstStyle/>
          <a:p>
            <a:pPr marL="0" indent="0">
              <a:buNone/>
            </a:pPr>
            <a:endParaRPr lang="de-DE" dirty="0"/>
          </a:p>
          <a:p>
            <a:pPr marL="0" indent="0">
              <a:buNone/>
            </a:pPr>
            <a:r>
              <a:rPr lang="de-DE" dirty="0"/>
              <a:t>Szenario: An Ihrem Wohnort ist eine Unwetterkatastrophe und die Straßen stehen unter Wasser. Sie werden zur Unterstützung in der Evakuierungsstelle gerufen. </a:t>
            </a:r>
          </a:p>
          <a:p>
            <a:pPr marL="0" indent="0">
              <a:buNone/>
            </a:pPr>
            <a:endParaRPr lang="de-DE" dirty="0"/>
          </a:p>
          <a:p>
            <a:pPr marL="0" indent="0">
              <a:buNone/>
            </a:pPr>
            <a:r>
              <a:rPr lang="de-DE" dirty="0"/>
              <a:t>Welche Fragen müssten Sie klären, bevor Sie handeln können?</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198398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97ADD-0A3A-BC0D-2F58-71060B785221}"/>
              </a:ext>
            </a:extLst>
          </p:cNvPr>
          <p:cNvSpPr>
            <a:spLocks noGrp="1"/>
          </p:cNvSpPr>
          <p:nvPr>
            <p:ph type="title"/>
          </p:nvPr>
        </p:nvSpPr>
        <p:spPr>
          <a:xfrm>
            <a:off x="911424" y="836712"/>
            <a:ext cx="10369152" cy="432048"/>
          </a:xfrm>
        </p:spPr>
        <p:txBody>
          <a:bodyPr anchor="t">
            <a:normAutofit/>
          </a:bodyPr>
          <a:lstStyle/>
          <a:p>
            <a:r>
              <a:rPr lang="de-DE" dirty="0"/>
              <a:t>Grundlagen der Einsatzplanung</a:t>
            </a:r>
          </a:p>
        </p:txBody>
      </p:sp>
      <p:sp>
        <p:nvSpPr>
          <p:cNvPr id="3" name="Textplatzhalter 2">
            <a:extLst>
              <a:ext uri="{FF2B5EF4-FFF2-40B4-BE49-F238E27FC236}">
                <a16:creationId xmlns:a16="http://schemas.microsoft.com/office/drawing/2014/main" id="{F8BEEBE3-4C51-3F76-B7B0-987578FA7508}"/>
              </a:ext>
            </a:extLst>
          </p:cNvPr>
          <p:cNvSpPr>
            <a:spLocks noGrp="1"/>
          </p:cNvSpPr>
          <p:nvPr>
            <p:ph idx="10"/>
          </p:nvPr>
        </p:nvSpPr>
        <p:spPr>
          <a:xfrm>
            <a:off x="6192011" y="1509184"/>
            <a:ext cx="5088565" cy="3936040"/>
          </a:xfrm>
        </p:spPr>
        <p:txBody>
          <a:bodyPr>
            <a:normAutofit lnSpcReduction="10000"/>
          </a:bodyPr>
          <a:lstStyle/>
          <a:p>
            <a:r>
              <a:rPr lang="de-DE" dirty="0"/>
              <a:t>Die Basis der Einsatzplanung beinhaltet:</a:t>
            </a:r>
          </a:p>
          <a:p>
            <a:pPr lvl="1"/>
            <a:r>
              <a:rPr lang="de-DE" dirty="0"/>
              <a:t>Vorbereitung auf Extremereignisse </a:t>
            </a:r>
          </a:p>
          <a:p>
            <a:pPr lvl="1"/>
            <a:r>
              <a:rPr lang="de-DE" dirty="0"/>
              <a:t>Reaktion auf eine Katastrophe</a:t>
            </a:r>
          </a:p>
          <a:p>
            <a:pPr lvl="1"/>
            <a:r>
              <a:rPr lang="de-DE" dirty="0"/>
              <a:t>Schadensbegrenzung</a:t>
            </a:r>
          </a:p>
          <a:p>
            <a:pPr lvl="1"/>
            <a:r>
              <a:rPr lang="de-DE" dirty="0"/>
              <a:t>Nachbereitung zur Wiederherstellung des Normalzustands </a:t>
            </a:r>
            <a:r>
              <a:rPr lang="de-DE" sz="1800" dirty="0"/>
              <a:t>(vgl. </a:t>
            </a:r>
            <a:r>
              <a:rPr lang="de-DE" sz="1800" cap="small" dirty="0"/>
              <a:t>Teichert/</a:t>
            </a:r>
            <a:r>
              <a:rPr lang="de-DE" sz="1800" cap="small" dirty="0" err="1"/>
              <a:t>Tinnemann</a:t>
            </a:r>
            <a:r>
              <a:rPr lang="de-DE" sz="1800" cap="small" dirty="0"/>
              <a:t> </a:t>
            </a:r>
            <a:r>
              <a:rPr lang="de-DE" sz="1800" dirty="0"/>
              <a:t>2020)</a:t>
            </a:r>
            <a:endParaRPr lang="de-DE" dirty="0"/>
          </a:p>
        </p:txBody>
      </p:sp>
      <p:sp>
        <p:nvSpPr>
          <p:cNvPr id="6" name="Textfeld 5">
            <a:extLst>
              <a:ext uri="{FF2B5EF4-FFF2-40B4-BE49-F238E27FC236}">
                <a16:creationId xmlns:a16="http://schemas.microsoft.com/office/drawing/2014/main" id="{3810CBB8-9418-9DD3-F1F3-BD14CB917B15}"/>
              </a:ext>
            </a:extLst>
          </p:cNvPr>
          <p:cNvSpPr txBox="1"/>
          <p:nvPr/>
        </p:nvSpPr>
        <p:spPr>
          <a:xfrm>
            <a:off x="3161840" y="4680560"/>
            <a:ext cx="2656573" cy="646331"/>
          </a:xfrm>
          <a:prstGeom prst="rect">
            <a:avLst/>
          </a:prstGeom>
          <a:noFill/>
        </p:spPr>
        <p:txBody>
          <a:bodyPr wrap="square" rtlCol="0">
            <a:spAutoFit/>
          </a:bodyPr>
          <a:lstStyle/>
          <a:p>
            <a:r>
              <a:rPr lang="de-DE" dirty="0">
                <a:solidFill>
                  <a:schemeClr val="accent1"/>
                </a:solidFill>
              </a:rPr>
              <a:t>Quelle: Philipp Köhler / DRK</a:t>
            </a:r>
          </a:p>
        </p:txBody>
      </p:sp>
      <p:pic>
        <p:nvPicPr>
          <p:cNvPr id="7" name="Grafik 6">
            <a:extLst>
              <a:ext uri="{FF2B5EF4-FFF2-40B4-BE49-F238E27FC236}">
                <a16:creationId xmlns:a16="http://schemas.microsoft.com/office/drawing/2014/main" id="{387C9D29-E0FA-A106-5B8D-CD24EB0A9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3" y="1680003"/>
            <a:ext cx="4500835" cy="3000557"/>
          </a:xfrm>
          <a:prstGeom prst="rect">
            <a:avLst/>
          </a:prstGeom>
        </p:spPr>
      </p:pic>
    </p:spTree>
    <p:extLst>
      <p:ext uri="{BB962C8B-B14F-4D97-AF65-F5344CB8AC3E}">
        <p14:creationId xmlns:p14="http://schemas.microsoft.com/office/powerpoint/2010/main" val="232996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D78ED-4DF0-3AC4-5F54-684CA5F8E05A}"/>
              </a:ext>
            </a:extLst>
          </p:cNvPr>
          <p:cNvSpPr>
            <a:spLocks noGrp="1"/>
          </p:cNvSpPr>
          <p:nvPr>
            <p:ph type="title"/>
          </p:nvPr>
        </p:nvSpPr>
        <p:spPr/>
        <p:txBody>
          <a:bodyPr/>
          <a:lstStyle/>
          <a:p>
            <a:r>
              <a:rPr lang="de-DE" dirty="0"/>
              <a:t>Elemente der Einsatzplanung</a:t>
            </a:r>
          </a:p>
        </p:txBody>
      </p:sp>
      <p:sp>
        <p:nvSpPr>
          <p:cNvPr id="3" name="Textplatzhalter 2">
            <a:extLst>
              <a:ext uri="{FF2B5EF4-FFF2-40B4-BE49-F238E27FC236}">
                <a16:creationId xmlns:a16="http://schemas.microsoft.com/office/drawing/2014/main" id="{DAE0719D-2D9F-A6A4-C76B-CDF4395617D7}"/>
              </a:ext>
            </a:extLst>
          </p:cNvPr>
          <p:cNvSpPr>
            <a:spLocks noGrp="1"/>
          </p:cNvSpPr>
          <p:nvPr>
            <p:ph type="body" sz="quarter" idx="10"/>
          </p:nvPr>
        </p:nvSpPr>
        <p:spPr>
          <a:xfrm>
            <a:off x="911424" y="1449052"/>
            <a:ext cx="10369152" cy="3959895"/>
          </a:xfrm>
        </p:spPr>
        <p:txBody>
          <a:bodyPr>
            <a:normAutofit fontScale="47500" lnSpcReduction="20000"/>
          </a:bodyPr>
          <a:lstStyle/>
          <a:p>
            <a:r>
              <a:rPr lang="de-DE" sz="4400" dirty="0"/>
              <a:t>Alarm- und Einsatzpläne</a:t>
            </a:r>
          </a:p>
          <a:p>
            <a:r>
              <a:rPr lang="de-DE" sz="4400" dirty="0"/>
              <a:t>Personelle und materielle Ressourcen</a:t>
            </a:r>
          </a:p>
          <a:p>
            <a:r>
              <a:rPr lang="de-DE" sz="4400" dirty="0"/>
              <a:t>Krankenhausalarm- und -</a:t>
            </a:r>
            <a:r>
              <a:rPr lang="de-DE" sz="4400" dirty="0" err="1"/>
              <a:t>einsatzplanung</a:t>
            </a:r>
            <a:r>
              <a:rPr lang="de-DE" sz="4400" dirty="0"/>
              <a:t> (KAEP)</a:t>
            </a:r>
          </a:p>
          <a:p>
            <a:r>
              <a:rPr lang="de-DE" sz="4400" dirty="0"/>
              <a:t>Briefing</a:t>
            </a:r>
          </a:p>
          <a:p>
            <a:r>
              <a:rPr lang="de-DE" sz="4400" dirty="0"/>
              <a:t>Lagefeststellung</a:t>
            </a:r>
          </a:p>
          <a:p>
            <a:r>
              <a:rPr lang="de-DE" sz="4400" dirty="0"/>
              <a:t>Einsatztagebuch </a:t>
            </a:r>
          </a:p>
          <a:p>
            <a:pPr marL="0" indent="0">
              <a:buNone/>
            </a:pPr>
            <a:r>
              <a:rPr lang="de-DE" sz="2900" dirty="0"/>
              <a:t>(vgl. </a:t>
            </a:r>
            <a:r>
              <a:rPr lang="de-DE" sz="2900" cap="small" dirty="0"/>
              <a:t>Teichert/</a:t>
            </a:r>
            <a:r>
              <a:rPr lang="de-DE" sz="2900" cap="small" dirty="0" err="1"/>
              <a:t>Tinnemann</a:t>
            </a:r>
            <a:r>
              <a:rPr lang="de-DE" sz="2900" cap="small" dirty="0"/>
              <a:t> </a:t>
            </a:r>
            <a:r>
              <a:rPr lang="de-DE" sz="2900" dirty="0"/>
              <a:t>2020; </a:t>
            </a:r>
            <a:r>
              <a:rPr lang="de-DE" sz="2900" cap="small" dirty="0"/>
              <a:t>Bundesamt für Bevölkerungsschutz und Katastrophenhilfe </a:t>
            </a:r>
            <a:r>
              <a:rPr lang="de-DE" sz="2900" dirty="0"/>
              <a:t>2020; </a:t>
            </a:r>
            <a:r>
              <a:rPr lang="de-DE" sz="2900" cap="small" dirty="0"/>
              <a:t>Ausschuss Feuerwehrangelegenheiten, Katastrophenschutz und zivile Verteidigung </a:t>
            </a:r>
            <a:r>
              <a:rPr lang="de-DE" sz="2900" dirty="0"/>
              <a:t>1999; </a:t>
            </a:r>
            <a:r>
              <a:rPr lang="de-DE" sz="2900" cap="small" dirty="0" err="1"/>
              <a:t>Karutz</a:t>
            </a:r>
            <a:r>
              <a:rPr lang="de-DE" sz="2900" cap="small" dirty="0"/>
              <a:t>/Geier/Mitschke </a:t>
            </a:r>
            <a:r>
              <a:rPr lang="de-DE" sz="2900" dirty="0"/>
              <a:t>2017)</a:t>
            </a:r>
          </a:p>
        </p:txBody>
      </p:sp>
      <p:sp>
        <p:nvSpPr>
          <p:cNvPr id="4" name="Rectangle 1">
            <a:extLst>
              <a:ext uri="{FF2B5EF4-FFF2-40B4-BE49-F238E27FC236}">
                <a16:creationId xmlns:a16="http://schemas.microsoft.com/office/drawing/2014/main" id="{56FF4B34-B843-7BB1-16D9-F1A6BE1431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(vgl. Ausschuss Feuerwehrangelegenheiten, Katastrophenschutz und zivile Verteidigung 1999), (Karutz/Geier/Mitschke 2017)</a:t>
            </a:r>
            <a:r>
              <a:rPr kumimoji="0" lang="de-DE" altLang="de-DE" sz="8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3DDC1A09-5811-E283-66F4-55145F49550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(vgl. Ausschuss Feuerwehrangelegenheiten, Katastrophenschutz und zivile Verteidigung 1999), (Karutz/Geier/Mitschke 2017)</a:t>
            </a:r>
            <a:r>
              <a:rPr kumimoji="0" lang="de-DE" altLang="de-DE" sz="8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DF2E9732-B326-EADF-1281-AAFAB555611D}"/>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(vgl. Ausschuss Feuerwehrangelegenheiten, Katastrophenschutz und zivile Verteidigung 1999), (Karutz/Geier/Mitschke 2017)</a:t>
            </a:r>
            <a:r>
              <a:rPr kumimoji="0" lang="de-DE" altLang="de-DE" sz="8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4569FC80-EA69-70A1-7BB4-6C1FB5E396B8}"/>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(vgl. Ausschuss Feuerwehrangelegenheiten, Katastrophenschutz und zivile Verteidigung 1999), (Karutz/Geier/Mitschke 2017).</a:t>
            </a:r>
            <a:r>
              <a:rPr kumimoji="0" lang="de-DE" altLang="de-DE" sz="800" b="0" i="0" u="none" strike="noStrike" cap="none" normalizeH="0" baseline="0">
                <a:ln>
                  <a:noFill/>
                </a:ln>
                <a:solidFill>
                  <a:schemeClr val="tx1"/>
                </a:solidFill>
                <a:effectLst/>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362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9213C-E19C-58B6-6623-18373977C5B1}"/>
              </a:ext>
            </a:extLst>
          </p:cNvPr>
          <p:cNvSpPr>
            <a:spLocks noGrp="1"/>
          </p:cNvSpPr>
          <p:nvPr>
            <p:ph type="title"/>
          </p:nvPr>
        </p:nvSpPr>
        <p:spPr/>
        <p:txBody>
          <a:bodyPr/>
          <a:lstStyle/>
          <a:p>
            <a:r>
              <a:rPr lang="de-DE" dirty="0"/>
              <a:t>Briefing</a:t>
            </a:r>
          </a:p>
        </p:txBody>
      </p:sp>
      <p:sp>
        <p:nvSpPr>
          <p:cNvPr id="3" name="Textplatzhalter 2">
            <a:extLst>
              <a:ext uri="{FF2B5EF4-FFF2-40B4-BE49-F238E27FC236}">
                <a16:creationId xmlns:a16="http://schemas.microsoft.com/office/drawing/2014/main" id="{A774753D-463E-29E6-9B7A-FEE51D0E7AFE}"/>
              </a:ext>
            </a:extLst>
          </p:cNvPr>
          <p:cNvSpPr>
            <a:spLocks noGrp="1"/>
          </p:cNvSpPr>
          <p:nvPr>
            <p:ph type="body" sz="quarter" idx="10"/>
          </p:nvPr>
        </p:nvSpPr>
        <p:spPr/>
        <p:txBody>
          <a:bodyPr>
            <a:normAutofit lnSpcReduction="10000"/>
          </a:bodyPr>
          <a:lstStyle/>
          <a:p>
            <a:pPr marL="800100" marR="0" lvl="1" indent="-342900" algn="l" defTabSz="914400" rtl="0" eaLnBrk="1" fontAlgn="auto" latinLnBrk="0" hangingPunct="1">
              <a:lnSpc>
                <a:spcPct val="90000"/>
              </a:lnSpc>
              <a:spcBef>
                <a:spcPts val="500"/>
              </a:spcBef>
              <a:spcAft>
                <a:spcPts val="0"/>
              </a:spcAft>
              <a:buClr>
                <a:prstClr val="white">
                  <a:lumMod val="50000"/>
                </a:prstClr>
              </a:buClr>
              <a:buSzTx/>
              <a:buFont typeface="Arial" panose="020B0604020202020204" pitchFamily="34" charset="0"/>
              <a:buChar char="•"/>
              <a:tabLst/>
              <a:defRPr/>
            </a:pPr>
            <a:r>
              <a:rPr kumimoji="0" lang="de-DE" sz="24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Setting: </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Was ist passiert? (Überschwemmung)</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Wer ist betroffen? (Bevölkerung)</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Was wurde bisher organisiert? (Versorgungspunkte, etc.)</a:t>
            </a:r>
          </a:p>
          <a:p>
            <a:pPr marL="800100" marR="0" lvl="1" indent="-342900" algn="l" defTabSz="914400" rtl="0" eaLnBrk="1" fontAlgn="auto" latinLnBrk="0" hangingPunct="1">
              <a:lnSpc>
                <a:spcPct val="90000"/>
              </a:lnSpc>
              <a:spcBef>
                <a:spcPts val="500"/>
              </a:spcBef>
              <a:spcAft>
                <a:spcPts val="0"/>
              </a:spcAft>
              <a:buClr>
                <a:prstClr val="white">
                  <a:lumMod val="50000"/>
                </a:prstClr>
              </a:buClr>
              <a:buSzTx/>
              <a:buFont typeface="Arial" panose="020B0604020202020204" pitchFamily="34" charset="0"/>
              <a:buChar char="•"/>
              <a:tabLst/>
              <a:defRPr/>
            </a:pPr>
            <a:r>
              <a:rPr kumimoji="0" lang="de-DE" sz="24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Potenzielle Gefahren: </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Wettersituation (Folgeüberschwemmung)</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Zerstörung (Gebäudeeinsturz, Baumsturz)</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Unruhen (Frust in der Bevölkerung)</a:t>
            </a:r>
          </a:p>
          <a:p>
            <a:pPr marL="800100" marR="0" lvl="1" indent="-342900" algn="l" defTabSz="914400" rtl="0" eaLnBrk="1" fontAlgn="auto" latinLnBrk="0" hangingPunct="1">
              <a:lnSpc>
                <a:spcPct val="90000"/>
              </a:lnSpc>
              <a:spcBef>
                <a:spcPts val="500"/>
              </a:spcBef>
              <a:spcAft>
                <a:spcPts val="0"/>
              </a:spcAft>
              <a:buClr>
                <a:prstClr val="white">
                  <a:lumMod val="50000"/>
                </a:prstClr>
              </a:buClr>
              <a:buSzTx/>
              <a:buFont typeface="Arial" panose="020B0604020202020204" pitchFamily="34" charset="0"/>
              <a:buChar char="•"/>
              <a:tabLst/>
              <a:defRPr/>
            </a:pPr>
            <a:r>
              <a:rPr kumimoji="0" lang="de-DE" sz="24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Aufgabe</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Was ist unser Ziel? (psychische Stabilisierung der Bevölkerung)</a:t>
            </a:r>
          </a:p>
          <a:p>
            <a:pPr marL="1257300" marR="0" lvl="2" indent="-342900" algn="l" defTabSz="914400" rtl="0" eaLnBrk="1" fontAlgn="auto" latinLnBrk="0" hangingPunct="1">
              <a:lnSpc>
                <a:spcPct val="90000"/>
              </a:lnSpc>
              <a:spcBef>
                <a:spcPts val="500"/>
              </a:spcBef>
              <a:spcAft>
                <a:spcPts val="0"/>
              </a:spcAft>
              <a:buClr>
                <a:prstClr val="white">
                  <a:lumMod val="50000"/>
                </a:prstClr>
              </a:buClr>
              <a:buSzTx/>
              <a:buFont typeface="Symbol" panose="05050102010706020507" pitchFamily="18" charset="2"/>
              <a:buChar char="-"/>
              <a:tabLst/>
              <a:defRPr/>
            </a:pPr>
            <a:r>
              <a:rPr kumimoji="0" lang="de-DE" sz="2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Was sind unsere Maßnahmen? (akut PSS)</a:t>
            </a:r>
          </a:p>
          <a:p>
            <a:pPr marL="914400" marR="0" lvl="2" indent="0" algn="l" defTabSz="914400" rtl="0" eaLnBrk="1" fontAlgn="auto" latinLnBrk="0" hangingPunct="1">
              <a:lnSpc>
                <a:spcPct val="90000"/>
              </a:lnSpc>
              <a:spcBef>
                <a:spcPts val="500"/>
              </a:spcBef>
              <a:spcAft>
                <a:spcPts val="0"/>
              </a:spcAft>
              <a:buClr>
                <a:prstClr val="white">
                  <a:lumMod val="50000"/>
                </a:prstClr>
              </a:buClr>
              <a:buSzTx/>
              <a:buNone/>
              <a:tabLst/>
              <a:defRPr/>
            </a:pPr>
            <a:r>
              <a:rPr kumimoji="0" lang="de-DE"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(vgl. Ausschuss Feuerwehrangelegenheiten, Katastrophenschutz und zivile Verteidigung 1999)</a:t>
            </a:r>
          </a:p>
          <a:p>
            <a:pPr marL="0" indent="0">
              <a:buNone/>
            </a:pPr>
            <a:endParaRPr lang="de-DE" dirty="0"/>
          </a:p>
        </p:txBody>
      </p:sp>
    </p:spTree>
    <p:extLst>
      <p:ext uri="{BB962C8B-B14F-4D97-AF65-F5344CB8AC3E}">
        <p14:creationId xmlns:p14="http://schemas.microsoft.com/office/powerpoint/2010/main" val="275173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DBCD1-01FB-8D39-25C9-B23436B2188E}"/>
              </a:ext>
            </a:extLst>
          </p:cNvPr>
          <p:cNvSpPr>
            <a:spLocks noGrp="1"/>
          </p:cNvSpPr>
          <p:nvPr>
            <p:ph type="title"/>
          </p:nvPr>
        </p:nvSpPr>
        <p:spPr/>
        <p:txBody>
          <a:bodyPr/>
          <a:lstStyle/>
          <a:p>
            <a:r>
              <a:rPr lang="de-DE" dirty="0"/>
              <a:t>Mapping</a:t>
            </a:r>
          </a:p>
        </p:txBody>
      </p:sp>
      <p:pic>
        <p:nvPicPr>
          <p:cNvPr id="4" name="Grafik 3">
            <a:extLst>
              <a:ext uri="{FF2B5EF4-FFF2-40B4-BE49-F238E27FC236}">
                <a16:creationId xmlns:a16="http://schemas.microsoft.com/office/drawing/2014/main" id="{C5AEE724-FAB7-0536-2F93-1FA59B6B9FFB}"/>
              </a:ext>
            </a:extLst>
          </p:cNvPr>
          <p:cNvPicPr>
            <a:picLocks noChangeAspect="1"/>
          </p:cNvPicPr>
          <p:nvPr/>
        </p:nvPicPr>
        <p:blipFill>
          <a:blip r:embed="rId2"/>
          <a:stretch>
            <a:fillRect/>
          </a:stretch>
        </p:blipFill>
        <p:spPr>
          <a:xfrm>
            <a:off x="381732" y="2148039"/>
            <a:ext cx="5595062" cy="3692040"/>
          </a:xfrm>
          <a:prstGeom prst="rect">
            <a:avLst/>
          </a:prstGeom>
        </p:spPr>
      </p:pic>
      <p:pic>
        <p:nvPicPr>
          <p:cNvPr id="5" name="Grafik 4">
            <a:extLst>
              <a:ext uri="{FF2B5EF4-FFF2-40B4-BE49-F238E27FC236}">
                <a16:creationId xmlns:a16="http://schemas.microsoft.com/office/drawing/2014/main" id="{15B21B5E-AC26-9E19-204A-3C86C39611AE}"/>
              </a:ext>
            </a:extLst>
          </p:cNvPr>
          <p:cNvPicPr>
            <a:picLocks noChangeAspect="1"/>
          </p:cNvPicPr>
          <p:nvPr/>
        </p:nvPicPr>
        <p:blipFill>
          <a:blip r:embed="rId2"/>
          <a:stretch>
            <a:fillRect/>
          </a:stretch>
        </p:blipFill>
        <p:spPr>
          <a:xfrm>
            <a:off x="275854" y="2484923"/>
            <a:ext cx="5595062" cy="3692040"/>
          </a:xfrm>
          <a:prstGeom prst="rect">
            <a:avLst/>
          </a:prstGeom>
        </p:spPr>
      </p:pic>
      <p:pic>
        <p:nvPicPr>
          <p:cNvPr id="6" name="Grafik 5">
            <a:extLst>
              <a:ext uri="{FF2B5EF4-FFF2-40B4-BE49-F238E27FC236}">
                <a16:creationId xmlns:a16="http://schemas.microsoft.com/office/drawing/2014/main" id="{3BA8E6C6-92FC-614F-B47C-E95E1B79E6FE}"/>
              </a:ext>
            </a:extLst>
          </p:cNvPr>
          <p:cNvPicPr>
            <a:picLocks noChangeAspect="1"/>
          </p:cNvPicPr>
          <p:nvPr/>
        </p:nvPicPr>
        <p:blipFill>
          <a:blip r:embed="rId3"/>
          <a:stretch>
            <a:fillRect/>
          </a:stretch>
        </p:blipFill>
        <p:spPr>
          <a:xfrm>
            <a:off x="6433262" y="3909309"/>
            <a:ext cx="3225780" cy="1921156"/>
          </a:xfrm>
          <a:prstGeom prst="rect">
            <a:avLst/>
          </a:prstGeom>
        </p:spPr>
      </p:pic>
    </p:spTree>
    <p:extLst>
      <p:ext uri="{BB962C8B-B14F-4D97-AF65-F5344CB8AC3E}">
        <p14:creationId xmlns:p14="http://schemas.microsoft.com/office/powerpoint/2010/main" val="22926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7280D-BCA6-46A7-BE93-6D00C2AFB7C2}"/>
              </a:ext>
            </a:extLst>
          </p:cNvPr>
          <p:cNvSpPr>
            <a:spLocks noGrp="1"/>
          </p:cNvSpPr>
          <p:nvPr>
            <p:ph type="title"/>
          </p:nvPr>
        </p:nvSpPr>
        <p:spPr/>
        <p:txBody>
          <a:bodyPr/>
          <a:lstStyle/>
          <a:p>
            <a:r>
              <a:rPr lang="de-DE" dirty="0"/>
              <a:t>Elemente der Einsatzplanung</a:t>
            </a:r>
          </a:p>
        </p:txBody>
      </p:sp>
      <p:sp>
        <p:nvSpPr>
          <p:cNvPr id="3" name="Textplatzhalter 2">
            <a:extLst>
              <a:ext uri="{FF2B5EF4-FFF2-40B4-BE49-F238E27FC236}">
                <a16:creationId xmlns:a16="http://schemas.microsoft.com/office/drawing/2014/main" id="{885981CC-DACA-E9C7-37C3-17DA2392A332}"/>
              </a:ext>
            </a:extLst>
          </p:cNvPr>
          <p:cNvSpPr>
            <a:spLocks noGrp="1"/>
          </p:cNvSpPr>
          <p:nvPr>
            <p:ph type="body" sz="quarter" idx="10"/>
          </p:nvPr>
        </p:nvSpPr>
        <p:spPr/>
        <p:txBody>
          <a:bodyPr/>
          <a:lstStyle/>
          <a:p>
            <a:pPr marL="0" indent="0">
              <a:buNone/>
            </a:pPr>
            <a:r>
              <a:rPr lang="de-DE" dirty="0"/>
              <a:t>Übung:</a:t>
            </a:r>
          </a:p>
          <a:p>
            <a:pPr marL="0" indent="0">
              <a:buNone/>
            </a:pPr>
            <a:endParaRPr lang="de-DE" dirty="0"/>
          </a:p>
          <a:p>
            <a:pPr marL="0" indent="0">
              <a:buNone/>
            </a:pPr>
            <a:r>
              <a:rPr lang="de-DE" dirty="0"/>
              <a:t>Stellen Sie sich vor, an Ihrem Wohnort kommt es zu einer Katastrophe (Überschwemmung, Großbrand, MANV,…). Erstellen Sie eine Karte von dem Gebiet zur Orientierung der Einsatzkräfte. </a:t>
            </a:r>
          </a:p>
          <a:p>
            <a:pPr marL="0" indent="0">
              <a:buNone/>
            </a:pPr>
            <a:endParaRPr lang="de-DE" dirty="0"/>
          </a:p>
        </p:txBody>
      </p:sp>
    </p:spTree>
    <p:extLst>
      <p:ext uri="{BB962C8B-B14F-4D97-AF65-F5344CB8AC3E}">
        <p14:creationId xmlns:p14="http://schemas.microsoft.com/office/powerpoint/2010/main" val="40861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D2C8B-6E1E-5D54-1042-348F10CD880F}"/>
              </a:ext>
            </a:extLst>
          </p:cNvPr>
          <p:cNvSpPr>
            <a:spLocks noGrp="1"/>
          </p:cNvSpPr>
          <p:nvPr>
            <p:ph type="title"/>
          </p:nvPr>
        </p:nvSpPr>
        <p:spPr/>
        <p:txBody>
          <a:bodyPr/>
          <a:lstStyle/>
          <a:p>
            <a:r>
              <a:rPr lang="de-DE" dirty="0"/>
              <a:t>Ablauf eines Katastrophenschutzeinsatzes</a:t>
            </a:r>
          </a:p>
        </p:txBody>
      </p:sp>
      <p:sp>
        <p:nvSpPr>
          <p:cNvPr id="3" name="Inhaltsplatzhalter 2">
            <a:extLst>
              <a:ext uri="{FF2B5EF4-FFF2-40B4-BE49-F238E27FC236}">
                <a16:creationId xmlns:a16="http://schemas.microsoft.com/office/drawing/2014/main" id="{762AFCBA-B58F-2DC6-FC44-4E013BE25408}"/>
              </a:ext>
            </a:extLst>
          </p:cNvPr>
          <p:cNvSpPr>
            <a:spLocks noGrp="1"/>
          </p:cNvSpPr>
          <p:nvPr>
            <p:ph idx="1"/>
          </p:nvPr>
        </p:nvSpPr>
        <p:spPr/>
        <p:txBody>
          <a:bodyPr/>
          <a:lstStyle/>
          <a:p>
            <a:r>
              <a:rPr lang="de-DE" dirty="0"/>
              <a:t>Alarmierung und erster Kontakt</a:t>
            </a:r>
          </a:p>
          <a:p>
            <a:r>
              <a:rPr lang="de-DE" dirty="0"/>
              <a:t>Erkundung und Feststellung der Lage</a:t>
            </a:r>
          </a:p>
          <a:p>
            <a:r>
              <a:rPr lang="de-DE" dirty="0"/>
              <a:t>Einsatzplanung und Zuweisung von Ressourcen</a:t>
            </a:r>
          </a:p>
          <a:p>
            <a:r>
              <a:rPr lang="de-DE" dirty="0"/>
              <a:t>Gefahrenabwehr und Rettung</a:t>
            </a:r>
          </a:p>
          <a:p>
            <a:pPr marL="0" indent="0">
              <a:buNone/>
            </a:pPr>
            <a:endParaRPr lang="de-DE" dirty="0"/>
          </a:p>
        </p:txBody>
      </p:sp>
      <p:sp>
        <p:nvSpPr>
          <p:cNvPr id="4" name="Inhaltsplatzhalter 3">
            <a:extLst>
              <a:ext uri="{FF2B5EF4-FFF2-40B4-BE49-F238E27FC236}">
                <a16:creationId xmlns:a16="http://schemas.microsoft.com/office/drawing/2014/main" id="{BAD95558-9808-C197-39C9-6A4EA911B397}"/>
              </a:ext>
            </a:extLst>
          </p:cNvPr>
          <p:cNvSpPr>
            <a:spLocks noGrp="1"/>
          </p:cNvSpPr>
          <p:nvPr>
            <p:ph idx="10"/>
          </p:nvPr>
        </p:nvSpPr>
        <p:spPr/>
        <p:txBody>
          <a:bodyPr/>
          <a:lstStyle/>
          <a:p>
            <a:r>
              <a:rPr lang="de-DE" dirty="0"/>
              <a:t>Infrastruktur- und Krisenmanagement</a:t>
            </a:r>
          </a:p>
          <a:p>
            <a:r>
              <a:rPr lang="de-DE" dirty="0"/>
              <a:t>Unterstützung, Logistik und Versorgung</a:t>
            </a:r>
          </a:p>
          <a:p>
            <a:r>
              <a:rPr lang="de-DE" dirty="0"/>
              <a:t>Krisenkommunikation und Information</a:t>
            </a:r>
          </a:p>
          <a:p>
            <a:r>
              <a:rPr lang="de-DE" dirty="0"/>
              <a:t>Nachsorge, Evaluierung und Wiederaufbau</a:t>
            </a:r>
          </a:p>
          <a:p>
            <a:pPr marL="0" indent="0">
              <a:buNone/>
            </a:pPr>
            <a:r>
              <a:rPr lang="de-DE" sz="1600" dirty="0"/>
              <a:t>(vgl. TEICHERT/TINNEMANN 2020; </a:t>
            </a:r>
            <a:r>
              <a:rPr lang="de-DE" sz="1600" dirty="0" err="1"/>
              <a:t>AFKzV</a:t>
            </a:r>
            <a:r>
              <a:rPr lang="de-DE" sz="1600" dirty="0"/>
              <a:t> 1999)</a:t>
            </a:r>
          </a:p>
        </p:txBody>
      </p:sp>
      <p:pic>
        <p:nvPicPr>
          <p:cNvPr id="6" name="Grafik 5" descr="Ein Bild, das draußen, Feuerwehrmann, Person, Baum enthält.">
            <a:extLst>
              <a:ext uri="{FF2B5EF4-FFF2-40B4-BE49-F238E27FC236}">
                <a16:creationId xmlns:a16="http://schemas.microsoft.com/office/drawing/2014/main" id="{0060E2A2-6DF7-3CA4-041C-F2220519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813" y="3966289"/>
            <a:ext cx="3451938" cy="2301292"/>
          </a:xfrm>
          <a:prstGeom prst="rect">
            <a:avLst/>
          </a:prstGeom>
        </p:spPr>
      </p:pic>
      <p:sp>
        <p:nvSpPr>
          <p:cNvPr id="7" name="Textfeld 6">
            <a:extLst>
              <a:ext uri="{FF2B5EF4-FFF2-40B4-BE49-F238E27FC236}">
                <a16:creationId xmlns:a16="http://schemas.microsoft.com/office/drawing/2014/main" id="{93F5E724-9DD6-C2CC-95EB-C10B32280278}"/>
              </a:ext>
            </a:extLst>
          </p:cNvPr>
          <p:cNvSpPr txBox="1"/>
          <p:nvPr/>
        </p:nvSpPr>
        <p:spPr>
          <a:xfrm>
            <a:off x="5308959" y="5685648"/>
            <a:ext cx="1380930" cy="461665"/>
          </a:xfrm>
          <a:prstGeom prst="rect">
            <a:avLst/>
          </a:prstGeom>
          <a:noFill/>
        </p:spPr>
        <p:txBody>
          <a:bodyPr wrap="square" rtlCol="0">
            <a:spAutoFit/>
          </a:bodyPr>
          <a:lstStyle/>
          <a:p>
            <a:r>
              <a:rPr lang="de-DE" sz="1200" dirty="0">
                <a:solidFill>
                  <a:schemeClr val="accent1"/>
                </a:solidFill>
              </a:rPr>
              <a:t>©Matthias </a:t>
            </a:r>
            <a:r>
              <a:rPr lang="de-DE" sz="1200" dirty="0" err="1">
                <a:solidFill>
                  <a:schemeClr val="accent1"/>
                </a:solidFill>
              </a:rPr>
              <a:t>Balk</a:t>
            </a:r>
            <a:r>
              <a:rPr lang="de-DE" sz="1200" dirty="0">
                <a:solidFill>
                  <a:schemeClr val="accent1"/>
                </a:solidFill>
              </a:rPr>
              <a:t> / BRK</a:t>
            </a:r>
          </a:p>
        </p:txBody>
      </p:sp>
    </p:spTree>
    <p:extLst>
      <p:ext uri="{BB962C8B-B14F-4D97-AF65-F5344CB8AC3E}">
        <p14:creationId xmlns:p14="http://schemas.microsoft.com/office/powerpoint/2010/main" val="297482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DCD8D-EF8F-7CCA-1CE5-6BFE0D89137A}"/>
              </a:ext>
            </a:extLst>
          </p:cNvPr>
          <p:cNvSpPr>
            <a:spLocks noGrp="1"/>
          </p:cNvSpPr>
          <p:nvPr>
            <p:ph type="title"/>
          </p:nvPr>
        </p:nvSpPr>
        <p:spPr/>
        <p:txBody>
          <a:bodyPr/>
          <a:lstStyle/>
          <a:p>
            <a:r>
              <a:rPr lang="de-DE" dirty="0"/>
              <a:t>Krankenhausalarm- und -</a:t>
            </a:r>
            <a:r>
              <a:rPr lang="de-DE" dirty="0" err="1"/>
              <a:t>einsatzplanung</a:t>
            </a:r>
            <a:r>
              <a:rPr lang="de-DE" dirty="0"/>
              <a:t> (KAEP)</a:t>
            </a:r>
          </a:p>
        </p:txBody>
      </p:sp>
      <p:sp>
        <p:nvSpPr>
          <p:cNvPr id="3" name="Textplatzhalter 2">
            <a:extLst>
              <a:ext uri="{FF2B5EF4-FFF2-40B4-BE49-F238E27FC236}">
                <a16:creationId xmlns:a16="http://schemas.microsoft.com/office/drawing/2014/main" id="{5CDA5172-DFEC-69D3-C5EB-FBC5333F0635}"/>
              </a:ext>
            </a:extLst>
          </p:cNvPr>
          <p:cNvSpPr>
            <a:spLocks noGrp="1"/>
          </p:cNvSpPr>
          <p:nvPr>
            <p:ph type="body" sz="quarter" idx="10"/>
          </p:nvPr>
        </p:nvSpPr>
        <p:spPr/>
        <p:txBody>
          <a:bodyPr/>
          <a:lstStyle/>
          <a:p>
            <a:r>
              <a:rPr lang="de-DE" dirty="0"/>
              <a:t>Ist ein zentrales Instrument, um Kliniken auf außergewöhnliche Ereignisse vorzubereiten</a:t>
            </a:r>
          </a:p>
          <a:p>
            <a:r>
              <a:rPr lang="de-DE" dirty="0"/>
              <a:t>Ziel ist es die medizinische Versorgung und Sicherheit von Patienten und Personal aufrechtzuerhalten </a:t>
            </a:r>
            <a:r>
              <a:rPr lang="de-DE" sz="1800" dirty="0"/>
              <a:t>(vgl. BBK 2020)</a:t>
            </a:r>
            <a:endParaRPr lang="de-DE" dirty="0"/>
          </a:p>
        </p:txBody>
      </p:sp>
    </p:spTree>
    <p:extLst>
      <p:ext uri="{BB962C8B-B14F-4D97-AF65-F5344CB8AC3E}">
        <p14:creationId xmlns:p14="http://schemas.microsoft.com/office/powerpoint/2010/main" val="2628721790"/>
      </p:ext>
    </p:extLst>
  </p:cSld>
  <p:clrMapOvr>
    <a:masterClrMapping/>
  </p:clrMapOvr>
</p:sld>
</file>

<file path=ppt/theme/theme1.xml><?xml version="1.0" encoding="utf-8"?>
<a:theme xmlns:a="http://schemas.openxmlformats.org/drawingml/2006/main" name="Design BIBB">
  <a:themeElements>
    <a:clrScheme name="BIBB Farben">
      <a:dk1>
        <a:srgbClr val="FFFFFF"/>
      </a:dk1>
      <a:lt1>
        <a:srgbClr val="FFFFFF"/>
      </a:lt1>
      <a:dk2>
        <a:srgbClr val="FFFFFF"/>
      </a:dk2>
      <a:lt2>
        <a:srgbClr val="FFFFFF"/>
      </a:lt2>
      <a:accent1>
        <a:srgbClr val="003369"/>
      </a:accent1>
      <a:accent2>
        <a:srgbClr val="95C11F"/>
      </a:accent2>
      <a:accent3>
        <a:srgbClr val="0069B4"/>
      </a:accent3>
      <a:accent4>
        <a:srgbClr val="F59C00"/>
      </a:accent4>
      <a:accent5>
        <a:srgbClr val="7785AE"/>
      </a:accent5>
      <a:accent6>
        <a:srgbClr val="CFE09B"/>
      </a:accent6>
      <a:hlink>
        <a:srgbClr val="7F7F7F"/>
      </a:hlink>
      <a:folHlink>
        <a:srgbClr val="A5A5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 BIBB" id="{D836BE07-4720-4704-B217-7E00271A0A58}" vid="{47D56E5C-760E-446A-9C2B-7B7CB3767B7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Design BIBB</Template>
  <TotalTime>0</TotalTime>
  <Words>944</Words>
  <Application>Microsoft Office PowerPoint</Application>
  <PresentationFormat>Breitbild</PresentationFormat>
  <Paragraphs>106</Paragraphs>
  <Slides>19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Aptos</vt:lpstr>
      <vt:lpstr>Arial</vt:lpstr>
      <vt:lpstr>Calibri</vt:lpstr>
      <vt:lpstr>Courier New</vt:lpstr>
      <vt:lpstr>Symbol</vt:lpstr>
      <vt:lpstr>Wingdings</vt:lpstr>
      <vt:lpstr>Design BIBB</vt:lpstr>
      <vt:lpstr>Grundlagen der Einsatzplanung, KAEP, Umgang mit Medien </vt:lpstr>
      <vt:lpstr>Grundlagen der Einsatzplanung</vt:lpstr>
      <vt:lpstr>Grundlagen der Einsatzplanung</vt:lpstr>
      <vt:lpstr>Elemente der Einsatzplanung</vt:lpstr>
      <vt:lpstr>Briefing</vt:lpstr>
      <vt:lpstr>Mapping</vt:lpstr>
      <vt:lpstr>Elemente der Einsatzplanung</vt:lpstr>
      <vt:lpstr>Ablauf eines Katastrophenschutzeinsatzes</vt:lpstr>
      <vt:lpstr>Krankenhausalarm- und -einsatzplanung (KAEP)</vt:lpstr>
      <vt:lpstr>Krankenhausalarm- und Einsatzplanung (KAEP)</vt:lpstr>
      <vt:lpstr>Workbook</vt:lpstr>
      <vt:lpstr>Krankenhausalarm- und Einsatzplanung (KAEP)</vt:lpstr>
      <vt:lpstr>MANV-Übung https://www.youtube.com/watch?v=KOOoKYsaC0I  </vt:lpstr>
      <vt:lpstr>Krankenhausalarm- und Einsatzplanung (KAEP)</vt:lpstr>
      <vt:lpstr>Umgang mit Medien</vt:lpstr>
      <vt:lpstr>Die Fakes der Hochwasser-Katastrophe https://www.youtube.com/watch?v=DQDmC3vmc4U</vt:lpstr>
      <vt:lpstr>Umgang mit Medien</vt:lpstr>
      <vt:lpstr>Umgang mit Medien</vt:lpstr>
      <vt:lpstr>Verwendete 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Jennifer</dc:creator>
  <cp:lastModifiedBy>Kasper, Jennifer</cp:lastModifiedBy>
  <cp:revision>5</cp:revision>
  <dcterms:created xsi:type="dcterms:W3CDTF">2026-02-19T10:22:10Z</dcterms:created>
  <dcterms:modified xsi:type="dcterms:W3CDTF">2026-07-07T10:00:04Z</dcterms:modified>
</cp:coreProperties>
</file>