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8"/>
  </p:notesMasterIdLst>
  <p:sldIdLst>
    <p:sldId id="256" r:id="rId5"/>
    <p:sldId id="260" r:id="rId6"/>
    <p:sldId id="257" r:id="rId7"/>
    <p:sldId id="258" r:id="rId8"/>
    <p:sldId id="259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8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C8AB1-CE5A-4DB3-9F66-1B27F59B5F53}" type="datetimeFigureOut">
              <a:rPr lang="de-DE" smtClean="0"/>
              <a:t>07.07.2026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05C5D0-7BC6-4EAC-86BA-6BD78FFF9C9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478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Aufgabe Sichtung Fall1 (rot), Fall2 (grün), Fall 3 (schwarz), Fall 4 (rot oder gelb)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05C5D0-7BC6-4EAC-86BA-6BD78FFF9C97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3030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391478" y="1392001"/>
            <a:ext cx="9360565" cy="1470025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ts val="4800"/>
              </a:lnSpc>
              <a:defRPr sz="4667" b="1" kern="1200" spc="0" baseline="0">
                <a:solidFill>
                  <a:srgbClr val="002060"/>
                </a:solidFill>
              </a:defRPr>
            </a:lvl1pPr>
          </a:lstStyle>
          <a:p>
            <a:r>
              <a:rPr lang="de-DE" dirty="0"/>
              <a:t>Hier steht der Titel</a:t>
            </a:r>
            <a:br>
              <a:rPr lang="de-DE" dirty="0"/>
            </a:br>
            <a:r>
              <a:rPr lang="de-DE" dirty="0"/>
              <a:t>der Präsentation</a:t>
            </a:r>
          </a:p>
        </p:txBody>
      </p:sp>
      <p:sp>
        <p:nvSpPr>
          <p:cNvPr id="10" name="Gleichschenkliges Dreieck 9"/>
          <p:cNvSpPr/>
          <p:nvPr/>
        </p:nvSpPr>
        <p:spPr>
          <a:xfrm rot="5400000">
            <a:off x="419369" y="1424778"/>
            <a:ext cx="504056" cy="480053"/>
          </a:xfrm>
          <a:prstGeom prst="triangle">
            <a:avLst/>
          </a:prstGeom>
          <a:solidFill>
            <a:srgbClr val="95C1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93A85C6-E051-43C2-844B-84C985B95D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16479" y="142072"/>
            <a:ext cx="1312000" cy="717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0067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und Inh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AB15F929-626C-91B4-A9AB-831A1989C2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16479" y="142072"/>
            <a:ext cx="1312000" cy="71710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911424" y="836712"/>
            <a:ext cx="10369152" cy="43204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defRPr sz="2667" b="1">
                <a:solidFill>
                  <a:srgbClr val="002060"/>
                </a:solidFill>
              </a:defRPr>
            </a:lvl1pPr>
          </a:lstStyle>
          <a:p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0" hasCustomPrompt="1"/>
          </p:nvPr>
        </p:nvSpPr>
        <p:spPr>
          <a:xfrm>
            <a:off x="911424" y="1485330"/>
            <a:ext cx="10369152" cy="3959895"/>
          </a:xfrm>
          <a:prstGeom prst="rect">
            <a:avLst/>
          </a:prstGeom>
        </p:spPr>
        <p:txBody>
          <a:bodyPr lIns="0" tIns="0" rIns="0" bIns="0"/>
          <a:lstStyle>
            <a:lvl1pPr marL="380990" marR="0" indent="-380990" algn="l" defTabSz="1219170" rtl="0" eaLnBrk="1" fontAlgn="auto" latinLnBrk="0" hangingPunct="1">
              <a:lnSpc>
                <a:spcPct val="100000"/>
              </a:lnSpc>
              <a:spcBef>
                <a:spcPts val="266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>
                <a:solidFill>
                  <a:srgbClr val="003369"/>
                </a:solidFill>
                <a:latin typeface="+mn-lt"/>
              </a:defRPr>
            </a:lvl1pPr>
          </a:lstStyle>
          <a:p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, </a:t>
            </a:r>
            <a:r>
              <a:rPr lang="de-DE" dirty="0" err="1"/>
              <a:t>consetetur</a:t>
            </a:r>
            <a:r>
              <a:rPr lang="de-DE" dirty="0"/>
              <a:t> </a:t>
            </a:r>
            <a:r>
              <a:rPr lang="de-DE" dirty="0" err="1"/>
              <a:t>sadipscing</a:t>
            </a:r>
            <a:r>
              <a:rPr lang="de-DE" dirty="0"/>
              <a:t> </a:t>
            </a:r>
            <a:r>
              <a:rPr lang="de-DE" dirty="0" err="1"/>
              <a:t>elitr</a:t>
            </a:r>
            <a:r>
              <a:rPr lang="de-DE" dirty="0"/>
              <a:t>, </a:t>
            </a:r>
            <a:r>
              <a:rPr lang="de-DE" dirty="0" err="1"/>
              <a:t>sed</a:t>
            </a:r>
            <a:r>
              <a:rPr lang="de-DE" dirty="0"/>
              <a:t> </a:t>
            </a:r>
            <a:r>
              <a:rPr lang="de-DE" dirty="0" err="1"/>
              <a:t>diam</a:t>
            </a:r>
            <a:r>
              <a:rPr lang="de-DE" dirty="0"/>
              <a:t> </a:t>
            </a:r>
            <a:r>
              <a:rPr lang="de-DE" dirty="0" err="1"/>
              <a:t>nonumy</a:t>
            </a:r>
            <a:r>
              <a:rPr lang="de-DE" dirty="0"/>
              <a:t> </a:t>
            </a:r>
            <a:r>
              <a:rPr lang="de-DE" dirty="0" err="1"/>
              <a:t>eirmod</a:t>
            </a:r>
            <a:r>
              <a:rPr lang="de-DE" dirty="0"/>
              <a:t> </a:t>
            </a:r>
            <a:r>
              <a:rPr lang="de-DE" dirty="0" err="1"/>
              <a:t>tempor</a:t>
            </a:r>
            <a:r>
              <a:rPr lang="de-DE" dirty="0"/>
              <a:t> </a:t>
            </a:r>
            <a:r>
              <a:rPr lang="de-DE" dirty="0" err="1"/>
              <a:t>invidunt</a:t>
            </a:r>
            <a:r>
              <a:rPr lang="de-DE" dirty="0"/>
              <a:t> </a:t>
            </a:r>
            <a:r>
              <a:rPr lang="de-DE" dirty="0" err="1"/>
              <a:t>ut</a:t>
            </a:r>
            <a:r>
              <a:rPr lang="de-DE" dirty="0"/>
              <a:t> </a:t>
            </a:r>
            <a:r>
              <a:rPr lang="de-DE" dirty="0" err="1"/>
              <a:t>labore</a:t>
            </a:r>
            <a:r>
              <a:rPr lang="de-DE" dirty="0"/>
              <a:t> et </a:t>
            </a:r>
            <a:r>
              <a:rPr lang="de-DE" dirty="0" err="1"/>
              <a:t>dolore</a:t>
            </a:r>
            <a:r>
              <a:rPr lang="de-DE" dirty="0"/>
              <a:t> magna </a:t>
            </a:r>
            <a:r>
              <a:rPr lang="de-DE" dirty="0" err="1"/>
              <a:t>aliquyam</a:t>
            </a:r>
            <a:r>
              <a:rPr lang="de-DE" dirty="0"/>
              <a:t> </a:t>
            </a:r>
            <a:r>
              <a:rPr lang="de-DE" dirty="0" err="1"/>
              <a:t>erat</a:t>
            </a:r>
            <a:r>
              <a:rPr lang="de-DE" dirty="0"/>
              <a:t>, </a:t>
            </a:r>
            <a:r>
              <a:rPr lang="de-DE" dirty="0" err="1"/>
              <a:t>sed</a:t>
            </a:r>
            <a:r>
              <a:rPr lang="de-DE" dirty="0"/>
              <a:t> </a:t>
            </a:r>
            <a:r>
              <a:rPr lang="de-DE" dirty="0" err="1"/>
              <a:t>diam</a:t>
            </a:r>
            <a:r>
              <a:rPr lang="de-DE" dirty="0"/>
              <a:t> </a:t>
            </a:r>
            <a:r>
              <a:rPr lang="de-DE" dirty="0" err="1"/>
              <a:t>voluptua</a:t>
            </a:r>
            <a:r>
              <a:rPr lang="de-DE" dirty="0"/>
              <a:t>. At </a:t>
            </a:r>
            <a:r>
              <a:rPr lang="de-DE" dirty="0" err="1"/>
              <a:t>vero</a:t>
            </a:r>
            <a:r>
              <a:rPr lang="de-DE" dirty="0"/>
              <a:t> </a:t>
            </a:r>
            <a:r>
              <a:rPr lang="de-DE" dirty="0" err="1"/>
              <a:t>eos</a:t>
            </a:r>
            <a:r>
              <a:rPr lang="de-DE" dirty="0"/>
              <a:t> et </a:t>
            </a:r>
            <a:r>
              <a:rPr lang="de-DE" dirty="0" err="1"/>
              <a:t>accusam</a:t>
            </a:r>
            <a:r>
              <a:rPr lang="de-DE" dirty="0"/>
              <a:t> et </a:t>
            </a:r>
            <a:r>
              <a:rPr lang="de-DE" dirty="0" err="1"/>
              <a:t>justo</a:t>
            </a:r>
            <a:r>
              <a:rPr lang="de-DE" dirty="0"/>
              <a:t> </a:t>
            </a:r>
            <a:r>
              <a:rPr lang="de-DE" dirty="0" err="1"/>
              <a:t>duo</a:t>
            </a:r>
            <a:r>
              <a:rPr lang="de-DE" dirty="0"/>
              <a:t> </a:t>
            </a:r>
            <a:r>
              <a:rPr lang="de-DE" dirty="0" err="1"/>
              <a:t>dolores</a:t>
            </a:r>
            <a:r>
              <a:rPr lang="de-DE" dirty="0"/>
              <a:t> et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rebum</a:t>
            </a:r>
            <a:r>
              <a:rPr lang="de-DE" dirty="0"/>
              <a:t>. </a:t>
            </a:r>
            <a:r>
              <a:rPr lang="de-DE" dirty="0" err="1"/>
              <a:t>Diam</a:t>
            </a:r>
            <a:r>
              <a:rPr lang="de-DE" dirty="0"/>
              <a:t> </a:t>
            </a:r>
            <a:r>
              <a:rPr lang="de-DE" dirty="0" err="1"/>
              <a:t>voluptua</a:t>
            </a:r>
            <a:r>
              <a:rPr lang="de-DE" dirty="0"/>
              <a:t>. At </a:t>
            </a:r>
            <a:r>
              <a:rPr lang="de-DE" dirty="0" err="1"/>
              <a:t>vero</a:t>
            </a:r>
            <a:r>
              <a:rPr lang="de-DE" dirty="0"/>
              <a:t> </a:t>
            </a:r>
            <a:r>
              <a:rPr lang="de-DE" dirty="0" err="1"/>
              <a:t>eos</a:t>
            </a:r>
            <a:r>
              <a:rPr lang="de-DE" dirty="0"/>
              <a:t> et </a:t>
            </a:r>
            <a:r>
              <a:rPr lang="de-DE" dirty="0" err="1"/>
              <a:t>accusam</a:t>
            </a:r>
            <a:r>
              <a:rPr lang="de-DE" dirty="0"/>
              <a:t> et </a:t>
            </a:r>
            <a:r>
              <a:rPr lang="de-DE" dirty="0" err="1"/>
              <a:t>justo</a:t>
            </a:r>
            <a:r>
              <a:rPr lang="de-DE" dirty="0"/>
              <a:t> </a:t>
            </a:r>
            <a:r>
              <a:rPr lang="de-DE" dirty="0" err="1"/>
              <a:t>duo</a:t>
            </a:r>
            <a:r>
              <a:rPr lang="de-DE" dirty="0"/>
              <a:t> </a:t>
            </a:r>
            <a:r>
              <a:rPr lang="de-DE" dirty="0" err="1"/>
              <a:t>dolores</a:t>
            </a:r>
            <a:r>
              <a:rPr lang="de-DE" dirty="0"/>
              <a:t> et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rebum</a:t>
            </a:r>
            <a:r>
              <a:rPr lang="de-DE" dirty="0"/>
              <a:t>. Stet </a:t>
            </a:r>
            <a:r>
              <a:rPr lang="de-DE" dirty="0" err="1"/>
              <a:t>clita</a:t>
            </a:r>
            <a:r>
              <a:rPr lang="de-DE" dirty="0"/>
              <a:t> </a:t>
            </a:r>
            <a:r>
              <a:rPr lang="de-DE" dirty="0" err="1"/>
              <a:t>kasd</a:t>
            </a:r>
            <a:r>
              <a:rPr lang="de-DE" dirty="0"/>
              <a:t> </a:t>
            </a:r>
            <a:r>
              <a:rPr lang="de-DE" dirty="0" err="1"/>
              <a:t>gubergren</a:t>
            </a:r>
            <a:r>
              <a:rPr lang="de-DE" dirty="0"/>
              <a:t>,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sea</a:t>
            </a:r>
            <a:r>
              <a:rPr lang="de-DE" dirty="0"/>
              <a:t> </a:t>
            </a:r>
            <a:r>
              <a:rPr lang="de-DE" dirty="0" err="1"/>
              <a:t>takimata</a:t>
            </a:r>
            <a:r>
              <a:rPr lang="de-DE" dirty="0"/>
              <a:t> sanctus </a:t>
            </a:r>
            <a:r>
              <a:rPr lang="de-DE" dirty="0" err="1"/>
              <a:t>est</a:t>
            </a:r>
            <a:r>
              <a:rPr lang="de-DE" dirty="0"/>
              <a:t>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, </a:t>
            </a:r>
            <a:r>
              <a:rPr lang="de-DE" dirty="0" err="1"/>
              <a:t>consetetur</a:t>
            </a:r>
            <a:r>
              <a:rPr lang="de-DE" dirty="0"/>
              <a:t> </a:t>
            </a:r>
            <a:r>
              <a:rPr lang="de-DE" dirty="0" err="1"/>
              <a:t>sadipscing</a:t>
            </a:r>
            <a:r>
              <a:rPr lang="de-DE" dirty="0"/>
              <a:t> </a:t>
            </a:r>
            <a:r>
              <a:rPr lang="de-DE" dirty="0" err="1"/>
              <a:t>elitr</a:t>
            </a:r>
            <a:r>
              <a:rPr lang="de-DE" dirty="0"/>
              <a:t>, </a:t>
            </a:r>
            <a:r>
              <a:rPr lang="de-DE" dirty="0" err="1"/>
              <a:t>sed</a:t>
            </a:r>
            <a:r>
              <a:rPr lang="de-DE" dirty="0"/>
              <a:t> </a:t>
            </a:r>
            <a:r>
              <a:rPr lang="de-DE" dirty="0" err="1"/>
              <a:t>diam</a:t>
            </a:r>
            <a:r>
              <a:rPr lang="de-DE" dirty="0"/>
              <a:t> </a:t>
            </a:r>
            <a:r>
              <a:rPr lang="de-DE" dirty="0" err="1"/>
              <a:t>nonumy</a:t>
            </a:r>
            <a:r>
              <a:rPr lang="de-DE" dirty="0"/>
              <a:t> </a:t>
            </a:r>
            <a:r>
              <a:rPr lang="de-DE" dirty="0" err="1"/>
              <a:t>eirmod</a:t>
            </a:r>
            <a:r>
              <a:rPr lang="de-DE" dirty="0"/>
              <a:t> </a:t>
            </a:r>
            <a:r>
              <a:rPr lang="de-DE" dirty="0" err="1"/>
              <a:t>tempor</a:t>
            </a:r>
            <a:r>
              <a:rPr lang="de-DE" dirty="0"/>
              <a:t> </a:t>
            </a:r>
            <a:r>
              <a:rPr lang="de-DE" dirty="0" err="1"/>
              <a:t>invidunt</a:t>
            </a:r>
            <a:r>
              <a:rPr lang="de-DE" dirty="0"/>
              <a:t> </a:t>
            </a:r>
            <a:r>
              <a:rPr lang="de-DE" dirty="0" err="1"/>
              <a:t>ut</a:t>
            </a:r>
            <a:r>
              <a:rPr lang="de-DE" dirty="0"/>
              <a:t> </a:t>
            </a:r>
            <a:r>
              <a:rPr lang="de-DE" dirty="0" err="1"/>
              <a:t>labore</a:t>
            </a:r>
            <a:r>
              <a:rPr lang="de-DE" dirty="0"/>
              <a:t> et </a:t>
            </a:r>
            <a:r>
              <a:rPr lang="de-DE" dirty="0" err="1"/>
              <a:t>dolore</a:t>
            </a:r>
            <a:r>
              <a:rPr lang="de-DE" dirty="0"/>
              <a:t> magna </a:t>
            </a:r>
            <a:r>
              <a:rPr lang="de-DE" dirty="0" err="1"/>
              <a:t>aliquyam</a:t>
            </a:r>
            <a:r>
              <a:rPr lang="de-DE" dirty="0"/>
              <a:t> </a:t>
            </a:r>
          </a:p>
          <a:p>
            <a:pPr marL="380990" marR="0" lvl="0" indent="-380990" algn="l" defTabSz="1219170" rtl="0" eaLnBrk="1" fontAlgn="auto" latinLnBrk="0" hangingPunct="1">
              <a:lnSpc>
                <a:spcPct val="100000"/>
              </a:lnSpc>
              <a:spcBef>
                <a:spcPts val="266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, </a:t>
            </a:r>
            <a:r>
              <a:rPr lang="de-DE" dirty="0" err="1"/>
              <a:t>consetetur</a:t>
            </a:r>
            <a:r>
              <a:rPr lang="de-DE" dirty="0"/>
              <a:t> </a:t>
            </a:r>
            <a:r>
              <a:rPr lang="de-DE" dirty="0" err="1"/>
              <a:t>sadipscing</a:t>
            </a:r>
            <a:r>
              <a:rPr lang="de-DE" dirty="0"/>
              <a:t> </a:t>
            </a:r>
            <a:r>
              <a:rPr lang="de-DE" dirty="0" err="1"/>
              <a:t>elitr</a:t>
            </a:r>
            <a:r>
              <a:rPr lang="de-DE" dirty="0"/>
              <a:t>, </a:t>
            </a:r>
            <a:r>
              <a:rPr lang="de-DE" dirty="0" err="1"/>
              <a:t>sed</a:t>
            </a:r>
            <a:r>
              <a:rPr lang="de-DE" dirty="0"/>
              <a:t> </a:t>
            </a:r>
            <a:r>
              <a:rPr lang="de-DE" dirty="0" err="1"/>
              <a:t>diam</a:t>
            </a:r>
            <a:r>
              <a:rPr lang="de-DE" dirty="0"/>
              <a:t> </a:t>
            </a:r>
            <a:r>
              <a:rPr lang="de-DE" dirty="0" err="1"/>
              <a:t>nonumy</a:t>
            </a:r>
            <a:r>
              <a:rPr lang="de-DE" dirty="0"/>
              <a:t> </a:t>
            </a:r>
            <a:r>
              <a:rPr lang="de-DE" dirty="0" err="1"/>
              <a:t>eirmod</a:t>
            </a:r>
            <a:r>
              <a:rPr lang="de-DE" dirty="0"/>
              <a:t> </a:t>
            </a:r>
            <a:r>
              <a:rPr lang="de-DE" dirty="0" err="1"/>
              <a:t>tempor</a:t>
            </a:r>
            <a:r>
              <a:rPr lang="de-DE" dirty="0"/>
              <a:t> </a:t>
            </a:r>
            <a:r>
              <a:rPr lang="de-DE" dirty="0" err="1"/>
              <a:t>invidunt</a:t>
            </a:r>
            <a:r>
              <a:rPr lang="de-DE" dirty="0"/>
              <a:t> </a:t>
            </a:r>
            <a:r>
              <a:rPr lang="de-DE" dirty="0" err="1"/>
              <a:t>ut</a:t>
            </a:r>
            <a:r>
              <a:rPr lang="de-DE" dirty="0"/>
              <a:t> </a:t>
            </a:r>
            <a:r>
              <a:rPr lang="de-DE" dirty="0" err="1"/>
              <a:t>labore</a:t>
            </a:r>
            <a:r>
              <a:rPr lang="de-DE" dirty="0"/>
              <a:t> et </a:t>
            </a:r>
            <a:r>
              <a:rPr lang="de-DE" dirty="0" err="1"/>
              <a:t>dolore</a:t>
            </a:r>
            <a:r>
              <a:rPr lang="de-DE" dirty="0"/>
              <a:t> magna </a:t>
            </a:r>
            <a:r>
              <a:rPr lang="de-DE" dirty="0" err="1"/>
              <a:t>aliquyam</a:t>
            </a:r>
            <a:r>
              <a:rPr lang="de-DE" dirty="0"/>
              <a:t> </a:t>
            </a:r>
          </a:p>
        </p:txBody>
      </p:sp>
      <p:cxnSp>
        <p:nvCxnSpPr>
          <p:cNvPr id="9" name="Gerader Verbinder 8"/>
          <p:cNvCxnSpPr/>
          <p:nvPr/>
        </p:nvCxnSpPr>
        <p:spPr>
          <a:xfrm>
            <a:off x="0" y="6264000"/>
            <a:ext cx="12192000" cy="0"/>
          </a:xfrm>
          <a:prstGeom prst="line">
            <a:avLst/>
          </a:prstGeom>
          <a:ln w="6350">
            <a:solidFill>
              <a:srgbClr val="0033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>
            <a:extLst>
              <a:ext uri="{FF2B5EF4-FFF2-40B4-BE49-F238E27FC236}">
                <a16:creationId xmlns:a16="http://schemas.microsoft.com/office/drawing/2014/main" id="{34C14127-311B-C440-BC04-9BCFC6BB06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37" y="6239533"/>
            <a:ext cx="1900800" cy="6336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B61EDCB3-03F5-A445-A149-C6E41743F9C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6315048"/>
            <a:ext cx="528000" cy="528000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46821056-1F42-B144-9FCE-881A963F1105}"/>
              </a:ext>
            </a:extLst>
          </p:cNvPr>
          <p:cNvSpPr txBox="1"/>
          <p:nvPr/>
        </p:nvSpPr>
        <p:spPr>
          <a:xfrm>
            <a:off x="5423925" y="6579048"/>
            <a:ext cx="1536171" cy="1435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933" b="0" i="0" baseline="0" dirty="0">
                <a:solidFill>
                  <a:schemeClr val="accent1"/>
                </a:solidFill>
              </a:rPr>
              <a:t>www.bibb.de/pflegeberufe</a:t>
            </a:r>
          </a:p>
        </p:txBody>
      </p:sp>
      <p:sp>
        <p:nvSpPr>
          <p:cNvPr id="16" name="Rechteck 15"/>
          <p:cNvSpPr/>
          <p:nvPr/>
        </p:nvSpPr>
        <p:spPr>
          <a:xfrm>
            <a:off x="5903979" y="6245177"/>
            <a:ext cx="4657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94A4400-7A95-4372-894F-C0D287F201A1}" type="slidenum">
              <a:rPr lang="de-DE" sz="1200" smtClean="0">
                <a:solidFill>
                  <a:schemeClr val="accent1"/>
                </a:solidFill>
              </a:rPr>
              <a:pPr/>
              <a:t>‹Nr.›</a:t>
            </a:fld>
            <a:endParaRPr lang="de-DE" sz="1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7240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73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el und Aufzählu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A04D543B-EE57-5475-707A-E00FF27BE4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16479" y="142072"/>
            <a:ext cx="1312000" cy="71710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911424" y="836712"/>
            <a:ext cx="10369152" cy="43204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defRPr sz="2667" b="1">
                <a:solidFill>
                  <a:srgbClr val="002060"/>
                </a:solidFill>
              </a:defRPr>
            </a:lvl1pPr>
          </a:lstStyle>
          <a:p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endParaRPr lang="de-DE" dirty="0"/>
          </a:p>
        </p:txBody>
      </p:sp>
      <p:cxnSp>
        <p:nvCxnSpPr>
          <p:cNvPr id="9" name="Gerader Verbinder 8"/>
          <p:cNvCxnSpPr/>
          <p:nvPr/>
        </p:nvCxnSpPr>
        <p:spPr>
          <a:xfrm>
            <a:off x="0" y="6264000"/>
            <a:ext cx="12192000" cy="0"/>
          </a:xfrm>
          <a:prstGeom prst="line">
            <a:avLst/>
          </a:prstGeom>
          <a:ln w="6350">
            <a:solidFill>
              <a:srgbClr val="0033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>
            <a:extLst>
              <a:ext uri="{FF2B5EF4-FFF2-40B4-BE49-F238E27FC236}">
                <a16:creationId xmlns:a16="http://schemas.microsoft.com/office/drawing/2014/main" id="{34C14127-311B-C440-BC04-9BCFC6BB06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37" y="6239533"/>
            <a:ext cx="1900800" cy="6336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B61EDCB3-03F5-A445-A149-C6E41743F9C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6315048"/>
            <a:ext cx="528000" cy="528000"/>
          </a:xfrm>
          <a:prstGeom prst="rect">
            <a:avLst/>
          </a:prstGeom>
        </p:spPr>
      </p:pic>
      <p:sp>
        <p:nvSpPr>
          <p:cNvPr id="16" name="Inhaltsplatzhalter 2"/>
          <p:cNvSpPr>
            <a:spLocks noGrp="1"/>
          </p:cNvSpPr>
          <p:nvPr>
            <p:ph idx="1"/>
          </p:nvPr>
        </p:nvSpPr>
        <p:spPr>
          <a:xfrm>
            <a:off x="911424" y="1497658"/>
            <a:ext cx="10369152" cy="3947567"/>
          </a:xfrm>
          <a:prstGeom prst="rect">
            <a:avLst/>
          </a:prstGeom>
        </p:spPr>
        <p:txBody>
          <a:bodyPr/>
          <a:lstStyle>
            <a:lvl1pPr marL="457189" indent="-457189">
              <a:buFontTx/>
              <a:buBlip>
                <a:blip r:embed="rId5"/>
              </a:buBlip>
              <a:defRPr sz="2400">
                <a:solidFill>
                  <a:srgbClr val="003369"/>
                </a:solidFill>
              </a:defRPr>
            </a:lvl1pPr>
            <a:lvl2pPr marL="990575" indent="-380990">
              <a:buClr>
                <a:srgbClr val="95C11F"/>
              </a:buClr>
              <a:buFont typeface="Wingdings" panose="05000000000000000000" pitchFamily="2" charset="2"/>
              <a:buChar char="§"/>
              <a:defRPr sz="2400">
                <a:solidFill>
                  <a:srgbClr val="003369"/>
                </a:solidFill>
              </a:defRPr>
            </a:lvl2pPr>
            <a:lvl3pPr marL="1523962" indent="-304792">
              <a:buClr>
                <a:srgbClr val="95C11F"/>
              </a:buClr>
              <a:buFont typeface="Arial" panose="020B0604020202020204" pitchFamily="34" charset="0"/>
              <a:buChar char="•"/>
              <a:defRPr sz="2400">
                <a:solidFill>
                  <a:srgbClr val="003369"/>
                </a:solidFill>
              </a:defRPr>
            </a:lvl3pPr>
            <a:lvl4pPr marL="2133547" indent="-304792">
              <a:buFont typeface="Courier New" panose="02070309020205020404" pitchFamily="49" charset="0"/>
              <a:buChar char="o"/>
              <a:defRPr sz="2133"/>
            </a:lvl4pPr>
            <a:lvl5pPr marL="2743131" indent="-304792">
              <a:buFont typeface="Wingdings" panose="05000000000000000000" pitchFamily="2" charset="2"/>
              <a:buChar char="§"/>
              <a:defRPr sz="2133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46821056-1F42-B144-9FCE-881A963F1105}"/>
              </a:ext>
            </a:extLst>
          </p:cNvPr>
          <p:cNvSpPr txBox="1"/>
          <p:nvPr/>
        </p:nvSpPr>
        <p:spPr>
          <a:xfrm>
            <a:off x="5423925" y="6579048"/>
            <a:ext cx="1536171" cy="1435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933" b="0" i="0" baseline="0" dirty="0">
                <a:solidFill>
                  <a:schemeClr val="accent1"/>
                </a:solidFill>
              </a:rPr>
              <a:t>www.bibb.de/pflegeberufe</a:t>
            </a:r>
          </a:p>
        </p:txBody>
      </p:sp>
      <p:sp>
        <p:nvSpPr>
          <p:cNvPr id="13" name="Rechteck 12"/>
          <p:cNvSpPr/>
          <p:nvPr/>
        </p:nvSpPr>
        <p:spPr>
          <a:xfrm>
            <a:off x="5903979" y="6245177"/>
            <a:ext cx="4657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94A4400-7A95-4372-894F-C0D287F201A1}" type="slidenum">
              <a:rPr lang="de-DE" sz="1200" smtClean="0">
                <a:solidFill>
                  <a:schemeClr val="accent1"/>
                </a:solidFill>
              </a:rPr>
              <a:pPr/>
              <a:t>‹Nr.›</a:t>
            </a:fld>
            <a:endParaRPr lang="de-DE" sz="1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4150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532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Titel und Inh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B8817907-9C8C-F0B9-AB7F-E0B4A2C069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16479" y="142072"/>
            <a:ext cx="1312000" cy="71710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911424" y="836712"/>
            <a:ext cx="10369152" cy="43204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defRPr sz="2667" b="1">
                <a:solidFill>
                  <a:srgbClr val="002060"/>
                </a:solidFill>
              </a:defRPr>
            </a:lvl1pPr>
          </a:lstStyle>
          <a:p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endParaRPr lang="de-DE" dirty="0"/>
          </a:p>
        </p:txBody>
      </p:sp>
      <p:cxnSp>
        <p:nvCxnSpPr>
          <p:cNvPr id="9" name="Gerader Verbinder 8"/>
          <p:cNvCxnSpPr/>
          <p:nvPr/>
        </p:nvCxnSpPr>
        <p:spPr>
          <a:xfrm>
            <a:off x="0" y="6264000"/>
            <a:ext cx="12192000" cy="0"/>
          </a:xfrm>
          <a:prstGeom prst="line">
            <a:avLst/>
          </a:prstGeom>
          <a:ln w="6350">
            <a:solidFill>
              <a:srgbClr val="0033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>
            <a:extLst>
              <a:ext uri="{FF2B5EF4-FFF2-40B4-BE49-F238E27FC236}">
                <a16:creationId xmlns:a16="http://schemas.microsoft.com/office/drawing/2014/main" id="{34C14127-311B-C440-BC04-9BCFC6BB06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37" y="6239533"/>
            <a:ext cx="1900800" cy="6336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B61EDCB3-03F5-A445-A149-C6E41743F9C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6315048"/>
            <a:ext cx="528000" cy="5280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46821056-1F42-B144-9FCE-881A963F1105}"/>
              </a:ext>
            </a:extLst>
          </p:cNvPr>
          <p:cNvSpPr txBox="1"/>
          <p:nvPr/>
        </p:nvSpPr>
        <p:spPr>
          <a:xfrm>
            <a:off x="5423925" y="6579048"/>
            <a:ext cx="1536171" cy="1435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933" b="0" i="0" baseline="0" dirty="0">
                <a:solidFill>
                  <a:schemeClr val="accent1"/>
                </a:solidFill>
              </a:rPr>
              <a:t>www.bibb.de/pflegeberufe</a:t>
            </a:r>
          </a:p>
        </p:txBody>
      </p:sp>
      <p:sp>
        <p:nvSpPr>
          <p:cNvPr id="16" name="Rechteck 15"/>
          <p:cNvSpPr/>
          <p:nvPr/>
        </p:nvSpPr>
        <p:spPr>
          <a:xfrm>
            <a:off x="5903979" y="6245177"/>
            <a:ext cx="4657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94A4400-7A95-4372-894F-C0D287F201A1}" type="slidenum">
              <a:rPr lang="de-DE" sz="1200" smtClean="0">
                <a:solidFill>
                  <a:schemeClr val="accent1"/>
                </a:solidFill>
              </a:rPr>
              <a:pPr/>
              <a:t>‹Nr.›</a:t>
            </a:fld>
            <a:endParaRPr lang="de-DE" sz="1200" dirty="0">
              <a:solidFill>
                <a:schemeClr val="accent1"/>
              </a:solidFill>
            </a:endParaRPr>
          </a:p>
        </p:txBody>
      </p:sp>
      <p:sp>
        <p:nvSpPr>
          <p:cNvPr id="13" name="Inhaltsplatzhalter 2"/>
          <p:cNvSpPr>
            <a:spLocks noGrp="1"/>
          </p:cNvSpPr>
          <p:nvPr>
            <p:ph idx="1"/>
          </p:nvPr>
        </p:nvSpPr>
        <p:spPr>
          <a:xfrm>
            <a:off x="911424" y="1509184"/>
            <a:ext cx="5088000" cy="3936040"/>
          </a:xfrm>
          <a:prstGeom prst="rect">
            <a:avLst/>
          </a:prstGeom>
        </p:spPr>
        <p:txBody>
          <a:bodyPr/>
          <a:lstStyle>
            <a:lvl1pPr marL="457189" indent="-457189">
              <a:buFontTx/>
              <a:buBlip>
                <a:blip r:embed="rId5"/>
              </a:buBlip>
              <a:defRPr sz="2400">
                <a:solidFill>
                  <a:srgbClr val="003369"/>
                </a:solidFill>
              </a:defRPr>
            </a:lvl1pPr>
            <a:lvl2pPr marL="990575" indent="-380990">
              <a:buClr>
                <a:srgbClr val="95C11F"/>
              </a:buClr>
              <a:buFont typeface="Wingdings" panose="05000000000000000000" pitchFamily="2" charset="2"/>
              <a:buChar char="§"/>
              <a:defRPr sz="2400">
                <a:solidFill>
                  <a:srgbClr val="003369"/>
                </a:solidFill>
              </a:defRPr>
            </a:lvl2pPr>
            <a:lvl3pPr marL="1523962" indent="-304792">
              <a:buClr>
                <a:srgbClr val="95C11F"/>
              </a:buClr>
              <a:buFont typeface="Arial" panose="020B0604020202020204" pitchFamily="34" charset="0"/>
              <a:buChar char="•"/>
              <a:defRPr sz="2400">
                <a:solidFill>
                  <a:srgbClr val="003369"/>
                </a:solidFill>
              </a:defRPr>
            </a:lvl3pPr>
            <a:lvl4pPr marL="2133547" indent="-304792">
              <a:buFont typeface="Courier New" panose="02070309020205020404" pitchFamily="49" charset="0"/>
              <a:buChar char="o"/>
              <a:defRPr sz="2133"/>
            </a:lvl4pPr>
            <a:lvl5pPr marL="2743131" indent="-304792">
              <a:buFont typeface="Wingdings" panose="05000000000000000000" pitchFamily="2" charset="2"/>
              <a:buChar char="§"/>
              <a:defRPr sz="2133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8" name="Inhaltsplatzhalter 2"/>
          <p:cNvSpPr>
            <a:spLocks noGrp="1"/>
          </p:cNvSpPr>
          <p:nvPr>
            <p:ph idx="10"/>
          </p:nvPr>
        </p:nvSpPr>
        <p:spPr>
          <a:xfrm>
            <a:off x="6192011" y="1509184"/>
            <a:ext cx="5088565" cy="3936040"/>
          </a:xfrm>
          <a:prstGeom prst="rect">
            <a:avLst/>
          </a:prstGeom>
        </p:spPr>
        <p:txBody>
          <a:bodyPr/>
          <a:lstStyle>
            <a:lvl1pPr marL="457189" indent="-457189">
              <a:buFontTx/>
              <a:buBlip>
                <a:blip r:embed="rId5"/>
              </a:buBlip>
              <a:defRPr sz="2400">
                <a:solidFill>
                  <a:srgbClr val="003369"/>
                </a:solidFill>
              </a:defRPr>
            </a:lvl1pPr>
            <a:lvl2pPr marL="990575" indent="-380990">
              <a:buClr>
                <a:srgbClr val="95C11F"/>
              </a:buClr>
              <a:buFont typeface="Wingdings" panose="05000000000000000000" pitchFamily="2" charset="2"/>
              <a:buChar char="§"/>
              <a:defRPr sz="2400">
                <a:solidFill>
                  <a:srgbClr val="003369"/>
                </a:solidFill>
              </a:defRPr>
            </a:lvl2pPr>
            <a:lvl3pPr marL="1523962" indent="-304792">
              <a:buClr>
                <a:srgbClr val="95C11F"/>
              </a:buClr>
              <a:buFont typeface="Arial" panose="020B0604020202020204" pitchFamily="34" charset="0"/>
              <a:buChar char="•"/>
              <a:defRPr sz="2400">
                <a:solidFill>
                  <a:srgbClr val="003369"/>
                </a:solidFill>
              </a:defRPr>
            </a:lvl3pPr>
            <a:lvl4pPr marL="2133547" indent="-304792">
              <a:buFont typeface="Courier New" panose="02070309020205020404" pitchFamily="49" charset="0"/>
              <a:buChar char="o"/>
              <a:defRPr sz="2133"/>
            </a:lvl4pPr>
            <a:lvl5pPr marL="2743131" indent="-304792">
              <a:buFont typeface="Wingdings" panose="05000000000000000000" pitchFamily="2" charset="2"/>
              <a:buChar char="§"/>
              <a:defRPr sz="2133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2527124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pos="2880">
          <p15:clr>
            <a:srgbClr val="FBAE40"/>
          </p15:clr>
        </p15:guide>
        <p15:guide id="3" pos="2971">
          <p15:clr>
            <a:srgbClr val="FBAE40"/>
          </p15:clr>
        </p15:guide>
        <p15:guide id="4" pos="431">
          <p15:clr>
            <a:srgbClr val="FBAE40"/>
          </p15:clr>
        </p15:guide>
        <p15:guide id="5" pos="5329">
          <p15:clr>
            <a:srgbClr val="FBAE40"/>
          </p15:clr>
        </p15:guide>
        <p15:guide id="6" orient="horz" pos="71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lussfoli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985F0F36-5932-C3B7-9E2C-83370CC681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16479" y="142072"/>
            <a:ext cx="1312000" cy="717107"/>
          </a:xfrm>
          <a:prstGeom prst="rect">
            <a:avLst/>
          </a:prstGeom>
        </p:spPr>
      </p:pic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F0634AAF-92D1-B6EC-5E89-FD4E001C3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424" y="1497658"/>
            <a:ext cx="10369152" cy="3947567"/>
          </a:xfrm>
          <a:prstGeom prst="rect">
            <a:avLst/>
          </a:prstGeom>
        </p:spPr>
        <p:txBody>
          <a:bodyPr/>
          <a:lstStyle>
            <a:lvl1pPr marL="457189" indent="-457189">
              <a:buFontTx/>
              <a:buBlip>
                <a:blip r:embed="rId3"/>
              </a:buBlip>
              <a:defRPr sz="2400">
                <a:solidFill>
                  <a:srgbClr val="003369"/>
                </a:solidFill>
              </a:defRPr>
            </a:lvl1pPr>
            <a:lvl2pPr marL="990575" indent="-380990">
              <a:buClr>
                <a:srgbClr val="95C11F"/>
              </a:buClr>
              <a:buFont typeface="Wingdings" panose="05000000000000000000" pitchFamily="2" charset="2"/>
              <a:buChar char="§"/>
              <a:defRPr sz="2400">
                <a:solidFill>
                  <a:srgbClr val="003369"/>
                </a:solidFill>
              </a:defRPr>
            </a:lvl2pPr>
            <a:lvl3pPr marL="1523962" indent="-304792">
              <a:buClr>
                <a:srgbClr val="95C11F"/>
              </a:buClr>
              <a:buFont typeface="Arial" panose="020B0604020202020204" pitchFamily="34" charset="0"/>
              <a:buChar char="•"/>
              <a:defRPr sz="2400">
                <a:solidFill>
                  <a:srgbClr val="003369"/>
                </a:solidFill>
              </a:defRPr>
            </a:lvl3pPr>
            <a:lvl4pPr marL="2133547" indent="-304792">
              <a:buFont typeface="Courier New" panose="02070309020205020404" pitchFamily="49" charset="0"/>
              <a:buChar char="o"/>
              <a:defRPr sz="2133"/>
            </a:lvl4pPr>
            <a:lvl5pPr marL="2743131" indent="-304792">
              <a:buFont typeface="Wingdings" panose="05000000000000000000" pitchFamily="2" charset="2"/>
              <a:buChar char="§"/>
              <a:defRPr sz="2133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FC6D90A6-4A58-9F4A-A196-9731063759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1424" y="836712"/>
            <a:ext cx="10369152" cy="43204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defRPr sz="2667" b="1">
                <a:solidFill>
                  <a:srgbClr val="002060"/>
                </a:solidFill>
              </a:defRPr>
            </a:lvl1pPr>
          </a:lstStyle>
          <a:p>
            <a:r>
              <a:rPr lang="de-DE" dirty="0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1279018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43B5AF-8D4F-961B-7627-C959E1695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3A3E837-B69C-C1A3-9144-CEC6C29FE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CF9120-DDCD-3F9A-4436-1C69F09AE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7D20F-971E-43F7-8704-2EFA059861DD}" type="datetimeFigureOut">
              <a:rPr lang="de-DE" smtClean="0"/>
              <a:t>07.07.2026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506DCD-0A64-758C-1E66-A3F3B495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2A63C98-4917-2BE6-9F24-B5B636970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A20E3-8953-4BBE-98D3-B027AA41C1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740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0" y="6052800"/>
            <a:ext cx="12192000" cy="216000"/>
          </a:xfrm>
          <a:prstGeom prst="rect">
            <a:avLst/>
          </a:prstGeom>
          <a:solidFill>
            <a:srgbClr val="95C1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/>
          </a:p>
        </p:txBody>
      </p:sp>
      <p:sp>
        <p:nvSpPr>
          <p:cNvPr id="7" name="Rechteck 6"/>
          <p:cNvSpPr/>
          <p:nvPr/>
        </p:nvSpPr>
        <p:spPr>
          <a:xfrm>
            <a:off x="0" y="6251784"/>
            <a:ext cx="12192000" cy="613029"/>
          </a:xfrm>
          <a:prstGeom prst="rect">
            <a:avLst/>
          </a:prstGeom>
          <a:solidFill>
            <a:srgbClr val="0033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3F88FE5C-6164-0C4D-83BD-94F813EED71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6315048"/>
            <a:ext cx="528000" cy="5280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B5A25AE1-A982-C84A-A9BE-FC773F4A921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37" y="6251784"/>
            <a:ext cx="1900800" cy="633600"/>
          </a:xfrm>
          <a:prstGeom prst="rect">
            <a:avLst/>
          </a:prstGeom>
        </p:spPr>
      </p:pic>
      <p:sp>
        <p:nvSpPr>
          <p:cNvPr id="2" name="Foliennummernplatzhalter 1"/>
          <p:cNvSpPr>
            <a:spLocks noGrp="1"/>
          </p:cNvSpPr>
          <p:nvPr>
            <p:ph type="sldNum" sz="quarter" idx="4"/>
          </p:nvPr>
        </p:nvSpPr>
        <p:spPr>
          <a:xfrm>
            <a:off x="9430311" y="6479954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A20E3-8953-4BBE-98D3-B027AA41C1A1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feld 8"/>
          <p:cNvSpPr txBox="1"/>
          <p:nvPr/>
        </p:nvSpPr>
        <p:spPr>
          <a:xfrm>
            <a:off x="5711957" y="6597352"/>
            <a:ext cx="1536171" cy="1435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933" b="0" i="0" baseline="0" dirty="0">
                <a:solidFill>
                  <a:schemeClr val="bg1"/>
                </a:solidFill>
              </a:rPr>
              <a:t>www.bibb.de/pflegeberufe</a:t>
            </a:r>
          </a:p>
        </p:txBody>
      </p:sp>
    </p:spTree>
    <p:extLst>
      <p:ext uri="{BB962C8B-B14F-4D97-AF65-F5344CB8AC3E}">
        <p14:creationId xmlns:p14="http://schemas.microsoft.com/office/powerpoint/2010/main" val="2688900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k.bund.de/SharedDocs/Downloads/DE/Mediathek/Publikationen/KRITIS/" TargetMode="External"/><Relationship Id="rId7" Type="http://schemas.openxmlformats.org/officeDocument/2006/relationships/hyperlink" Target="https://doi.org/10.17623/BZGA:Q4-i140-2.0" TargetMode="External"/><Relationship Id="rId2" Type="http://schemas.openxmlformats.org/officeDocument/2006/relationships/hyperlink" Target="https://register.awmf.org/assets/guidelines/001-043l_S2k_Katastrophenmedizinische-praehospitale-Behandlungsleitlinie_2023-10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bk.bund.de/DE/Themen/Gesundheitlicher-Bevoelkerungsschutz/Triage-Sichtung/triage-sichtung_node.html#:~:text=Table_title:%20Sichtung%20%E2%80%93%20Was%20ist%20das?%20Table_content:,Ohne%20%C3%9Cberlebenschance%20%7C%20Konsequenz:%20Palliative%20Versorgung%20%7C" TargetMode="External"/><Relationship Id="rId5" Type="http://schemas.openxmlformats.org/officeDocument/2006/relationships/hyperlink" Target="https://www.bbk.bund.de/SharedDocs/Downloads/DE/Mediathek/Publikationen/NOAH/psychosoziale-herausforderungen-im-feuerwehrdienst.pdf?__blob=publicationFile&amp;v=3" TargetMode="External"/><Relationship Id="rId4" Type="http://schemas.openxmlformats.org/officeDocument/2006/relationships/hyperlink" Target="https://www.bbk.bund.de/SharedDocs/Downloads/DE/Mediathek/Publikationen/KRITIS/heikat-handlungsempfehlungen.pdf?__blob=publicationFile&amp;v=10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thikrat.org/fileadmin/PDF-Dateien/Veranstaltungen/fb-2021-03-24-tagungsmappe.pdf#:~:text=Welche%20ethischen%20und/oder%20rechtlichen%20G%C3%BCter%20stehen%20auf,pandemiebedingtem%20Mangel%20an%20Ressourcen%20dar%C3%BCber%20entschieden%20werde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810FE237-F568-A702-10AA-FECC974541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4800" dirty="0"/>
              <a:t>Psychosoziale Notfallversorgung, Umgang mit Stress, Resilienz, Triage, HEIKAT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55390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0AA262-6943-6667-55B3-EE6EA65C9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Umgang mit stressigen Situationen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F62272B-ACC9-0FDE-298F-A5D009C135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Aufgabe: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Woran erkennen Sie Ihre eigenen Belastungsgrenzen und welche Strategien kennen Sie, um mit stressigen Situationen gut umzugehen?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63299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83258D-4DEE-B2EF-1BA4-B45579157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Aufbau von Resilienz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179370B-F548-818E-CA4C-8605244DFA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sz="2800" dirty="0"/>
              <a:t>Entwicklung und Verstärkung der inneren Widerstandsfähigkeit</a:t>
            </a:r>
          </a:p>
          <a:p>
            <a:r>
              <a:rPr lang="de-DE" sz="2800" dirty="0"/>
              <a:t>Sieben Säulen:</a:t>
            </a:r>
          </a:p>
          <a:p>
            <a:pPr lvl="1"/>
            <a:r>
              <a:rPr lang="de-DE" sz="2600" dirty="0">
                <a:solidFill>
                  <a:schemeClr val="accent1"/>
                </a:solidFill>
              </a:rPr>
              <a:t>Optimismus – das Positive sehen</a:t>
            </a:r>
          </a:p>
          <a:p>
            <a:pPr lvl="1"/>
            <a:r>
              <a:rPr lang="de-DE" sz="2600" dirty="0">
                <a:solidFill>
                  <a:schemeClr val="accent1"/>
                </a:solidFill>
              </a:rPr>
              <a:t>Akzeptanz – Unveränderbares annehmen</a:t>
            </a:r>
          </a:p>
          <a:p>
            <a:pPr lvl="1"/>
            <a:r>
              <a:rPr lang="de-DE" sz="2600" dirty="0">
                <a:solidFill>
                  <a:schemeClr val="accent1"/>
                </a:solidFill>
              </a:rPr>
              <a:t>Lösungsorientierung – Handeln statt Grübeln</a:t>
            </a:r>
          </a:p>
          <a:p>
            <a:pPr lvl="1"/>
            <a:r>
              <a:rPr lang="de-DE" sz="2600" dirty="0">
                <a:solidFill>
                  <a:schemeClr val="accent1"/>
                </a:solidFill>
              </a:rPr>
              <a:t>Eigenverantwortung – aktiv bleiben statt Opferrolle</a:t>
            </a:r>
          </a:p>
          <a:p>
            <a:pPr lvl="1"/>
            <a:r>
              <a:rPr lang="de-DE" sz="2600" dirty="0">
                <a:solidFill>
                  <a:schemeClr val="accent1"/>
                </a:solidFill>
              </a:rPr>
              <a:t>Beziehungen – soziale Netzwerke pflegen</a:t>
            </a:r>
          </a:p>
          <a:p>
            <a:pPr lvl="1"/>
            <a:r>
              <a:rPr lang="de-DE" sz="2600" dirty="0">
                <a:solidFill>
                  <a:schemeClr val="accent1"/>
                </a:solidFill>
              </a:rPr>
              <a:t>Positive Zukunftsplanung – Ziele setzen und Hoffnung bewahren</a:t>
            </a:r>
          </a:p>
          <a:p>
            <a:pPr lvl="1"/>
            <a:r>
              <a:rPr lang="de-DE" sz="2600" dirty="0">
                <a:solidFill>
                  <a:schemeClr val="accent1"/>
                </a:solidFill>
              </a:rPr>
              <a:t>Selbstreflexion – über sich selbst nachdenken</a:t>
            </a:r>
            <a:r>
              <a:rPr lang="de-DE" sz="3100" dirty="0">
                <a:solidFill>
                  <a:schemeClr val="accent1"/>
                </a:solidFill>
              </a:rPr>
              <a:t> </a:t>
            </a:r>
            <a:r>
              <a:rPr lang="de-DE" sz="1900" dirty="0">
                <a:solidFill>
                  <a:schemeClr val="accent1"/>
                </a:solidFill>
              </a:rPr>
              <a:t>(vgl. GRUHL/KÖRBÄCHER  2012)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94594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B1927F-22A1-5D3A-E079-2D56CE133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Workbook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8CF4126-048D-9C2A-D95C-2A6B7BC8E3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Bearbeiten Sie bitte die Reflexionsaufgabe auf Seite 47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Welche Anzeichen merken Sie bei sich  selbst, wenn Sie überlastet sind? Was hilft Ihnen, in stressigen Situationen ruhig zu bleiben?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59297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6855B6-FC4C-92E6-61CF-4AAD4E88B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Triage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2CF4B4A-2930-A833-1471-031582EF45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Ein klar geregeltes Verfahren, mit dem Betroffene schnell nach Dringlichkeit ihrer Behandlung eingeteilt werden – besonders dann, wenn Helfer und Material nicht für alle gleichzeitig ausreichen. </a:t>
            </a:r>
            <a:r>
              <a:rPr lang="de-DE" sz="1600" dirty="0"/>
              <a:t>(vgl. DEUTSCHER ETHIKRAT 2021)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8065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CE9E0B-0663-43F8-A6D8-617A37479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Triage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024BFEA-F362-E9E7-B712-3C7E689548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Der Ablauf der Triage erfolgt in vier Schritten: </a:t>
            </a:r>
          </a:p>
          <a:p>
            <a:r>
              <a:rPr lang="de-DE" dirty="0"/>
              <a:t>Ersteinschätzung – Gefahren und Anzahl der Betroffenen werden eingeschätzt</a:t>
            </a:r>
          </a:p>
          <a:p>
            <a:r>
              <a:rPr lang="de-DE" dirty="0"/>
              <a:t>Vorsichtung – Erste Einteilung durch Einsatzkräfte</a:t>
            </a:r>
          </a:p>
          <a:p>
            <a:r>
              <a:rPr lang="de-DE" dirty="0"/>
              <a:t>Sichtung – Medizinische Kurzbewertung</a:t>
            </a:r>
          </a:p>
          <a:p>
            <a:r>
              <a:rPr lang="de-DE" dirty="0"/>
              <a:t>Weitere medizinische Versorgung  - Behandlung nach Kategorien </a:t>
            </a:r>
            <a:r>
              <a:rPr lang="de-DE" sz="1800" dirty="0"/>
              <a:t>(vgl. BBK 2026)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62178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6A08A3-C862-A1D6-418D-176DDC266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Triage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1B53C95-7EAC-A559-476F-20AC8F8A07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Die </a:t>
            </a:r>
            <a:r>
              <a:rPr lang="de-DE" b="1" dirty="0"/>
              <a:t>Sichtungskategorien (SK) </a:t>
            </a:r>
            <a:r>
              <a:rPr lang="de-DE" dirty="0"/>
              <a:t>sind: </a:t>
            </a:r>
          </a:p>
          <a:p>
            <a:r>
              <a:rPr lang="de-DE" dirty="0">
                <a:highlight>
                  <a:srgbClr val="FF0000"/>
                </a:highlight>
              </a:rPr>
              <a:t>Rot (SK I) </a:t>
            </a:r>
            <a:r>
              <a:rPr lang="de-DE" dirty="0"/>
              <a:t>= lebensbedrohlich, sofortige Behandlung notwendig </a:t>
            </a:r>
          </a:p>
          <a:p>
            <a:r>
              <a:rPr lang="de-DE" dirty="0">
                <a:highlight>
                  <a:srgbClr val="FFFF00"/>
                </a:highlight>
              </a:rPr>
              <a:t>Gelb (SK II) </a:t>
            </a:r>
            <a:r>
              <a:rPr lang="de-DE" dirty="0"/>
              <a:t>= schwer verletzt, aber nicht unmittelbar lebensbedrohlich </a:t>
            </a:r>
          </a:p>
          <a:p>
            <a:r>
              <a:rPr lang="de-DE" dirty="0">
                <a:highlight>
                  <a:srgbClr val="00FF00"/>
                </a:highlight>
              </a:rPr>
              <a:t>Grün (SK III) </a:t>
            </a:r>
            <a:r>
              <a:rPr lang="de-DE" dirty="0"/>
              <a:t>= leicht verletzt </a:t>
            </a:r>
          </a:p>
          <a:p>
            <a:r>
              <a:rPr lang="de-DE" dirty="0">
                <a:highlight>
                  <a:srgbClr val="00FFFF"/>
                </a:highlight>
              </a:rPr>
              <a:t>Blau (SK IV) </a:t>
            </a:r>
            <a:r>
              <a:rPr lang="de-DE" dirty="0"/>
              <a:t>= ohne Überlebenschance bei begrenzten Mitteln </a:t>
            </a:r>
            <a:r>
              <a:rPr lang="de-DE" sz="1600" dirty="0"/>
              <a:t>(vgl. BBK 2026)</a:t>
            </a:r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8381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02BACA-680F-05C0-3F0E-28226C138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würden Sie die Betroffenen nach einer Sichtung kategorisieren?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9753F4A-2838-8727-3C73-E6DA78A5B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/>
              <a:t>Fall 1 – Atemnot nach Explosion</a:t>
            </a:r>
            <a:br>
              <a:rPr lang="de-DE" dirty="0"/>
            </a:br>
            <a:r>
              <a:rPr lang="de-DE" dirty="0"/>
              <a:t>Ein Mann mittleren Alters liegt am Boden, atmet schwer, reagiert aber auf Ansprache. Sein Puls ist schwach, Haut blass.</a:t>
            </a:r>
          </a:p>
          <a:p>
            <a:r>
              <a:rPr lang="de-DE" b="1" dirty="0"/>
              <a:t>Fall 2 – Schürfwunden und Orientierungslosigkeit</a:t>
            </a:r>
            <a:br>
              <a:rPr lang="de-DE" dirty="0"/>
            </a:br>
            <a:r>
              <a:rPr lang="de-DE" dirty="0"/>
              <a:t>Eine junge Frau kann gehen, ist aufgeregt und weint. Sie beklagt Schmerzen am Arm, atmet aber ruhig. Keine weiteren Verletzungen sichtbar.</a:t>
            </a:r>
          </a:p>
          <a:p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FF8ACC9-F837-5EA9-73C3-EF2D2D87EBE4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de-DE" b="1" dirty="0"/>
              <a:t>Fall 3 – Bewusstloser nach Einsturz</a:t>
            </a:r>
            <a:br>
              <a:rPr lang="de-DE" dirty="0"/>
            </a:br>
            <a:r>
              <a:rPr lang="de-DE" dirty="0"/>
              <a:t>Ein älterer Mann liegt reglos da, keine sichtbaren Verletzungen, reagiert nicht auf Ansprache. Atemkontrolle ergibt keine Atmung.</a:t>
            </a:r>
          </a:p>
          <a:p>
            <a:r>
              <a:rPr lang="de-DE" b="1" dirty="0"/>
              <a:t>Fall 4 – Starke Blutung am Bein</a:t>
            </a:r>
            <a:br>
              <a:rPr lang="de-DE" dirty="0"/>
            </a:br>
            <a:r>
              <a:rPr lang="de-DE" dirty="0"/>
              <a:t>Ein Jugendlicher hat eine offene Fraktur mit starkem Blutverlust, aber stabile Atmung und Bewusstsein.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98013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9D0D9A-7C0B-02B4-24A6-7E5C02EB3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Ethische Dilemmata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04C4896-BF06-E7DA-BA7F-C07A49E777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Im Falle einer Katastrophe entsteht oft ein Konflikt:</a:t>
            </a:r>
          </a:p>
          <a:p>
            <a:r>
              <a:rPr lang="de-DE" dirty="0"/>
              <a:t>Mehrere Betroffene benötigen gleichzeitig eine gleich dringende Versorgung</a:t>
            </a:r>
          </a:p>
          <a:p>
            <a:r>
              <a:rPr lang="de-DE" dirty="0"/>
              <a:t>Begrenzte Ressourcen wie Zeit, Personal oder Material</a:t>
            </a:r>
          </a:p>
          <a:p>
            <a:r>
              <a:rPr lang="de-DE" dirty="0"/>
              <a:t>Oft gibt es keine einfache Lösung </a:t>
            </a:r>
            <a:r>
              <a:rPr lang="de-DE" sz="1600" dirty="0"/>
              <a:t>(vgl. AWMF 2023)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988442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7B2E35-F15F-DFBF-2952-5DEA65A71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würden Sie sich entscheiden?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5DB001-AB02-B39C-CA29-14405EF8D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563" y="1421049"/>
            <a:ext cx="10645270" cy="1740792"/>
          </a:xfrm>
        </p:spPr>
        <p:txBody>
          <a:bodyPr>
            <a:normAutofit/>
          </a:bodyPr>
          <a:lstStyle/>
          <a:p>
            <a:r>
              <a:rPr lang="de-DE" b="1" dirty="0"/>
              <a:t>Dilemma 1 – Nur ein Beatmungsgerät</a:t>
            </a:r>
            <a:br>
              <a:rPr lang="de-DE" dirty="0"/>
            </a:br>
            <a:r>
              <a:rPr lang="de-DE" dirty="0"/>
              <a:t>Zwei Patienten leiden unter schwerer Atemnot, aber es steht nur ein Beatmungsgerät zur Verfügung. Einer ist 25, der andere 70 Jahre alt. Beide haben eine ähnliche Überlebenschance.</a:t>
            </a:r>
            <a:r>
              <a:rPr lang="de-DE" b="1" dirty="0"/>
              <a:t> 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3836BA6-E32D-1945-B1B5-E4C8819E40C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9950" y="4830770"/>
            <a:ext cx="10303953" cy="1740793"/>
          </a:xfrm>
        </p:spPr>
        <p:txBody>
          <a:bodyPr>
            <a:normAutofit lnSpcReduction="10000"/>
          </a:bodyPr>
          <a:lstStyle/>
          <a:p>
            <a:r>
              <a:rPr lang="de-DE" b="1" dirty="0"/>
              <a:t>Dilemma 3 – Den eigenen Patienten warten lassen</a:t>
            </a:r>
            <a:br>
              <a:rPr lang="de-DE" dirty="0"/>
            </a:br>
            <a:r>
              <a:rPr lang="de-DE" dirty="0"/>
              <a:t>Während ihr einen Schwerverletzten versorgt, ruft eine Kollegin um Hilfe, weil ein anderer Patient plötzlich bewusstlos wird. Ihr müsst wählen, ob ihr euren Patienten kurz verlasst.</a:t>
            </a:r>
            <a:br>
              <a:rPr lang="de-DE" dirty="0"/>
            </a:br>
            <a:endParaRPr lang="de-DE" dirty="0"/>
          </a:p>
          <a:p>
            <a:endParaRPr lang="de-DE" dirty="0"/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435C11C0-86B8-DA29-336C-B69B559AF380}"/>
              </a:ext>
            </a:extLst>
          </p:cNvPr>
          <p:cNvSpPr txBox="1">
            <a:spLocks/>
          </p:cNvSpPr>
          <p:nvPr/>
        </p:nvSpPr>
        <p:spPr>
          <a:xfrm>
            <a:off x="801049" y="2842225"/>
            <a:ext cx="10645270" cy="1740792"/>
          </a:xfrm>
          <a:prstGeom prst="rect">
            <a:avLst/>
          </a:prstGeom>
        </p:spPr>
        <p:txBody>
          <a:bodyPr>
            <a:normAutofit/>
          </a:bodyPr>
          <a:lstStyle>
            <a:lvl1pPr marL="457189" indent="-457189" algn="l" defTabSz="121917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400" kern="1200">
                <a:solidFill>
                  <a:srgbClr val="003369"/>
                </a:solidFill>
                <a:latin typeface="+mn-lt"/>
                <a:ea typeface="+mn-ea"/>
                <a:cs typeface="+mn-cs"/>
              </a:defRPr>
            </a:lvl1pPr>
            <a:lvl2pPr marL="990575" indent="-380990" algn="l" defTabSz="1219170" rtl="0" eaLnBrk="1" latinLnBrk="0" hangingPunct="1">
              <a:spcBef>
                <a:spcPct val="20000"/>
              </a:spcBef>
              <a:buClr>
                <a:srgbClr val="95C11F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003369"/>
                </a:solidFill>
                <a:latin typeface="+mn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spcBef>
                <a:spcPct val="20000"/>
              </a:spcBef>
              <a:buClr>
                <a:srgbClr val="95C1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003369"/>
                </a:solidFill>
                <a:latin typeface="+mn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b="1" dirty="0"/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F4338C25-9345-A32D-C2AE-5F331A3A0D6B}"/>
              </a:ext>
            </a:extLst>
          </p:cNvPr>
          <p:cNvSpPr txBox="1">
            <a:spLocks/>
          </p:cNvSpPr>
          <p:nvPr/>
        </p:nvSpPr>
        <p:spPr>
          <a:xfrm>
            <a:off x="409950" y="3314130"/>
            <a:ext cx="10645270" cy="1740792"/>
          </a:xfrm>
          <a:prstGeom prst="rect">
            <a:avLst/>
          </a:prstGeom>
        </p:spPr>
        <p:txBody>
          <a:bodyPr>
            <a:normAutofit/>
          </a:bodyPr>
          <a:lstStyle>
            <a:lvl1pPr marL="457189" indent="-457189" algn="l" defTabSz="121917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400" kern="1200">
                <a:solidFill>
                  <a:srgbClr val="003369"/>
                </a:solidFill>
                <a:latin typeface="+mn-lt"/>
                <a:ea typeface="+mn-ea"/>
                <a:cs typeface="+mn-cs"/>
              </a:defRPr>
            </a:lvl1pPr>
            <a:lvl2pPr marL="990575" indent="-380990" algn="l" defTabSz="1219170" rtl="0" eaLnBrk="1" latinLnBrk="0" hangingPunct="1">
              <a:spcBef>
                <a:spcPct val="20000"/>
              </a:spcBef>
              <a:buClr>
                <a:srgbClr val="95C11F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003369"/>
                </a:solidFill>
                <a:latin typeface="+mn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spcBef>
                <a:spcPct val="20000"/>
              </a:spcBef>
              <a:buClr>
                <a:srgbClr val="95C11F"/>
              </a:buClr>
              <a:buFont typeface="Arial" panose="020B0604020202020204" pitchFamily="34" charset="0"/>
              <a:buChar char="•"/>
              <a:defRPr sz="2400" kern="1200">
                <a:solidFill>
                  <a:srgbClr val="003369"/>
                </a:solidFill>
                <a:latin typeface="+mn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 dirty="0"/>
              <a:t>Dilemma 2 – Eigene Sicherheit gefährdet</a:t>
            </a:r>
            <a:br>
              <a:rPr lang="de-DE" dirty="0"/>
            </a:br>
            <a:r>
              <a:rPr lang="de-DE" dirty="0"/>
              <a:t>Nach einem Gebäudeeinsturz ruft jemand aus einem instabilen Bereich um Hilfe. Betretet ihr das Risikoareal, um die Person zu retten?</a:t>
            </a:r>
          </a:p>
        </p:txBody>
      </p:sp>
    </p:spTree>
    <p:extLst>
      <p:ext uri="{BB962C8B-B14F-4D97-AF65-F5344CB8AC3E}">
        <p14:creationId xmlns:p14="http://schemas.microsoft.com/office/powerpoint/2010/main" val="32479404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C9FC4A-490E-99F8-15AF-AD07D1571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2400" dirty="0"/>
              <a:t>Handlungsempfehlung zur Eigensicherung für Einsatzkräfte der Katastrophenschutz- und Hilfsorganisationen bei einem Einsatz nach einem Anschlag (HEIKAT)</a:t>
            </a:r>
            <a:br>
              <a:rPr lang="de-DE" sz="2400" dirty="0"/>
            </a:b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8EF77A2-EE0C-6C44-4A4D-5945002AF5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11424" y="1642188"/>
            <a:ext cx="10369152" cy="3803037"/>
          </a:xfrm>
        </p:spPr>
        <p:txBody>
          <a:bodyPr/>
          <a:lstStyle/>
          <a:p>
            <a:r>
              <a:rPr lang="de-DE" dirty="0"/>
              <a:t>Soll Einsatzkräfte für folgende Aspekte sensibilisieren :</a:t>
            </a:r>
          </a:p>
          <a:p>
            <a:pPr marL="0" indent="0">
              <a:buNone/>
            </a:pPr>
            <a:endParaRPr lang="de-DE" dirty="0"/>
          </a:p>
          <a:p>
            <a:pPr lvl="1"/>
            <a:r>
              <a:rPr lang="de-DE" sz="2400" dirty="0">
                <a:solidFill>
                  <a:schemeClr val="accent1"/>
                </a:solidFill>
              </a:rPr>
              <a:t>Frühzeitige Gefährdungseinschätzung </a:t>
            </a:r>
          </a:p>
          <a:p>
            <a:pPr lvl="1"/>
            <a:r>
              <a:rPr lang="de-DE" sz="2400" dirty="0">
                <a:solidFill>
                  <a:schemeClr val="accent1"/>
                </a:solidFill>
              </a:rPr>
              <a:t>strikter Eigenschutz als oberstes Prinzip</a:t>
            </a:r>
          </a:p>
          <a:p>
            <a:pPr lvl="1"/>
            <a:r>
              <a:rPr lang="de-DE" sz="2400" dirty="0">
                <a:solidFill>
                  <a:schemeClr val="accent1"/>
                </a:solidFill>
              </a:rPr>
              <a:t>Abstimmung mit zuständigen Behörden wie Polizei und Feuerwehr </a:t>
            </a:r>
            <a:r>
              <a:rPr lang="de-DE" sz="1600" dirty="0">
                <a:solidFill>
                  <a:schemeClr val="accent1"/>
                </a:solidFill>
              </a:rPr>
              <a:t>(vgl. BBK 2018)</a:t>
            </a:r>
            <a:endParaRPr lang="de-DE" sz="2400" dirty="0">
              <a:solidFill>
                <a:schemeClr val="accent1"/>
              </a:solidFill>
            </a:endParaRPr>
          </a:p>
          <a:p>
            <a:pPr marL="609585" lvl="1" indent="0">
              <a:buNone/>
            </a:pPr>
            <a:endParaRPr lang="de-DE" sz="2400" dirty="0">
              <a:solidFill>
                <a:schemeClr val="accent1"/>
              </a:solidFill>
            </a:endParaRPr>
          </a:p>
          <a:p>
            <a:pPr lvl="1"/>
            <a:endParaRPr lang="de-DE" sz="2400" dirty="0">
              <a:solidFill>
                <a:schemeClr val="accent1"/>
              </a:solidFill>
            </a:endParaRPr>
          </a:p>
          <a:p>
            <a:pPr lvl="1"/>
            <a:endParaRPr lang="de-DE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653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4B15BF-79D8-685C-BADD-2826E36B7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Psychosoziale Notfallversorgung (PSNV)</a:t>
            </a:r>
            <a:br>
              <a:rPr lang="de-DE" dirty="0"/>
            </a:br>
            <a:r>
              <a:rPr lang="de-DE" dirty="0"/>
              <a:t>https://www.youtube.com/shorts/dmBDMbblLts</a:t>
            </a:r>
          </a:p>
        </p:txBody>
      </p:sp>
      <p:pic>
        <p:nvPicPr>
          <p:cNvPr id="5" name="Grafik 4" descr="Ein Bild, das Fahrzeug, Landfahrzeug, Text, draußen enthält.&#10;&#10;KI-generierte Inhalte können fehlerhaft sein.">
            <a:extLst>
              <a:ext uri="{FF2B5EF4-FFF2-40B4-BE49-F238E27FC236}">
                <a16:creationId xmlns:a16="http://schemas.microsoft.com/office/drawing/2014/main" id="{A00201F5-40C7-4E2F-58D5-D32AF17E1A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2751" y="1679510"/>
            <a:ext cx="3502722" cy="4454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909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B31819-DA9A-481A-5BD8-8AF788CDC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Konkrete Handlungsempfehlungen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BFB70A0-CC8D-D2E1-3960-FE942D1484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Zusätzliche Risiken beachten (weitere Sprengsätze, Chemikalien, Nachbeben).</a:t>
            </a:r>
          </a:p>
          <a:p>
            <a:r>
              <a:rPr lang="de-DE" dirty="0"/>
              <a:t>Mögliches Auftreten weiterer Täter einkalkulieren.</a:t>
            </a:r>
          </a:p>
          <a:p>
            <a:r>
              <a:rPr lang="de-DE" dirty="0"/>
              <a:t>Unübersichtliche Lage, Sicherheitslage kann sich ständig ändern – permanente Aufmerksamkeit nötig.</a:t>
            </a:r>
          </a:p>
          <a:p>
            <a:r>
              <a:rPr lang="de-DE" dirty="0"/>
              <a:t>Eigene Sicherheit hat </a:t>
            </a:r>
            <a:r>
              <a:rPr lang="de-DE" b="1" dirty="0"/>
              <a:t>oberste</a:t>
            </a:r>
            <a:r>
              <a:rPr lang="de-DE" dirty="0"/>
              <a:t> Priorität.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315118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814B85-2BF2-71BF-4845-A3344E3AD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Konkrete Handlungsempfehlungen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987AC9C-D64F-C588-2423-8933874A04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Wenn möglich Deckung suchen, offene ungeschützte Bereiche meiden.</a:t>
            </a:r>
          </a:p>
          <a:p>
            <a:r>
              <a:rPr lang="de-DE" dirty="0"/>
              <a:t>Gefährdete Zonen nur nach Freigabe durch Feuerwehr oder Polizei betreten.</a:t>
            </a:r>
          </a:p>
          <a:p>
            <a:r>
              <a:rPr lang="de-DE" dirty="0"/>
              <a:t>Unkontrollierbare Gefahr = Einsatzort sofort verlassen.</a:t>
            </a:r>
          </a:p>
          <a:p>
            <a:r>
              <a:rPr lang="de-DE" dirty="0"/>
              <a:t>Eng mit Polizei und Feuerwehr kooperieren.</a:t>
            </a:r>
          </a:p>
          <a:p>
            <a:r>
              <a:rPr lang="de-DE" dirty="0"/>
              <a:t>Vorgaben der Einsatzleitung befolgen und eigene Wahrnehmungen aktiv melden.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940911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B93134-F347-7DF0-A0BB-62D6F90AC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Verwendete Literatur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DE6B989-055F-FC37-FB2E-A834BAD8867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de-DE" sz="5600" dirty="0"/>
              <a:t>AWMF (2023): Katastrophenmedizinische </a:t>
            </a:r>
            <a:r>
              <a:rPr lang="de-DE" sz="5600" dirty="0" err="1"/>
              <a:t>prähospitale</a:t>
            </a:r>
            <a:r>
              <a:rPr lang="de-DE" sz="5600" dirty="0"/>
              <a:t> Behandlungsleitlinien. </a:t>
            </a:r>
            <a:r>
              <a:rPr lang="en-US" sz="5600" dirty="0"/>
              <a:t>URL: </a:t>
            </a:r>
            <a:r>
              <a:rPr lang="en-US" sz="5600" u="sng" dirty="0">
                <a:hlinkClick r:id="rId2"/>
              </a:rPr>
              <a:t>https://register.awmf.org/assets/guidelines/001-043l_S2k_Katastrophenmedizinische-praehospitale-Behandlungsleitlinie_2023-10.pdf</a:t>
            </a:r>
            <a:r>
              <a:rPr lang="en-US" sz="5600" dirty="0"/>
              <a:t> (Stand 28.10.2025)</a:t>
            </a:r>
          </a:p>
          <a:p>
            <a:pPr>
              <a:lnSpc>
                <a:spcPct val="120000"/>
              </a:lnSpc>
            </a:pPr>
            <a:r>
              <a:rPr lang="de-DE" sz="5600" dirty="0"/>
              <a:t>BBK (2018): HEIKAT. Handlungsempfehlungen zur Einschätzung für Einsatzkräfte der Katastrophenschutz- und Hilfsorganisationen bei einem Einsatz nach einem Anschlag. </a:t>
            </a:r>
            <a:r>
              <a:rPr lang="en-US" sz="5600" dirty="0"/>
              <a:t>URL: </a:t>
            </a:r>
            <a:r>
              <a:rPr lang="en-US" sz="56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https://www.bbk.bund.de/SharedDocs/Downloads/DE/Mediathek/Publikationen/KRITIS/</a:t>
            </a:r>
            <a:r>
              <a:rPr lang="en-US" sz="56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heikat-handlungsempfehlungen.pdf?__blob=publicationFile&amp;v=10</a:t>
            </a:r>
            <a:r>
              <a:rPr lang="en-US" sz="5600" dirty="0"/>
              <a:t> (Stand 22.10.2025)</a:t>
            </a:r>
          </a:p>
          <a:p>
            <a:pPr>
              <a:lnSpc>
                <a:spcPct val="120000"/>
              </a:lnSpc>
            </a:pPr>
            <a:r>
              <a:rPr lang="de-DE" sz="5600" dirty="0"/>
              <a:t>BBK (2016): Psychosoziale Herausforderungen im Feuerwehrdienst. Belastungen senken – Schutz stärken. URL: </a:t>
            </a:r>
            <a:r>
              <a:rPr lang="de-DE" sz="5600" u="sng" dirty="0">
                <a:hlinkClick r:id="rId5"/>
              </a:rPr>
              <a:t>https://www.bbk.bund.de/SharedDocs/Downloads/DE/Mediathek/Publikationen/NOAH/psychosoziale-herausforderungen-im-feuerwehrdienst.pdf?__blob=publicationFile&amp;v=3</a:t>
            </a:r>
            <a:r>
              <a:rPr lang="de-DE" sz="5600" dirty="0"/>
              <a:t> (Stand: 28.10.2025)</a:t>
            </a:r>
            <a:endParaRPr lang="de-DE" sz="7200" dirty="0"/>
          </a:p>
          <a:p>
            <a:pPr>
              <a:lnSpc>
                <a:spcPct val="120000"/>
              </a:lnSpc>
            </a:pPr>
            <a:r>
              <a:rPr lang="de-DE" sz="5600" dirty="0"/>
              <a:t>BBK (o.J.): Triage – Sichtung. </a:t>
            </a:r>
            <a:r>
              <a:rPr lang="en-US" sz="5600" dirty="0"/>
              <a:t>URL: </a:t>
            </a:r>
            <a:r>
              <a:rPr lang="en-US" sz="5600" u="sng" dirty="0">
                <a:hlinkClick r:id="rId6"/>
              </a:rPr>
              <a:t>https://www.bbk.bund.de/DE/Themen/Gesundheitlicher-Bevoelkerungsschutz/Triage-Sichtung/triage-sichtung_node.html#:~:text=Table_title:%20Sichtung%20%E2%80%93%20Was%20ist%20das?%20Table_content:,Ohne%20%C3%9Cberlebenschance%20%7C%20Konsequenz:%20Palliative%20Versorgung%20%7C</a:t>
            </a:r>
            <a:r>
              <a:rPr lang="en-US" sz="5600" dirty="0"/>
              <a:t> (Stand: 28.10.2025</a:t>
            </a:r>
            <a:endParaRPr lang="de-DE" sz="5600" dirty="0"/>
          </a:p>
          <a:p>
            <a:pPr>
              <a:lnSpc>
                <a:spcPct val="120000"/>
              </a:lnSpc>
            </a:pPr>
            <a:r>
              <a:rPr lang="de-DE" sz="5600" dirty="0"/>
              <a:t>BEERLAGE, Irmtraut (2025). Psychosoziale Notfallversorgung (PSNV). In Bundeszentrale für gesundheitliche Aufklärung (BZgA) (Hrsg.). Leitbegriffe der Gesundheitsförderung und Prävention. Glossar zu Konzepten, Strategien und Methoden. </a:t>
            </a:r>
            <a:r>
              <a:rPr lang="de-DE" sz="5600" u="sng" dirty="0">
                <a:hlinkClick r:id="rId7"/>
              </a:rPr>
              <a:t>https://doi.org/10.17623/BZGA:Q4-i140-2.0</a:t>
            </a:r>
            <a:endParaRPr lang="de-DE" sz="5600" u="sng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479631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4CBC05-CB39-D287-6F31-B2B222D2D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Verwendete Literatur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237D8AA-5A75-1E78-1C3C-067706CF62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de-DE" dirty="0"/>
              <a:t>DEUTSCHER ETHIKRAT (2021): Triage – Priorisierung intensivmedizinischer Ressourcen unter Pandemiebedingungen. </a:t>
            </a:r>
            <a:r>
              <a:rPr lang="en-US" dirty="0"/>
              <a:t>URL: </a:t>
            </a:r>
            <a:r>
              <a:rPr lang="en-US" u="sng" dirty="0">
                <a:hlinkClick r:id="rId2"/>
              </a:rPr>
              <a:t>https://www.ethikrat.org/fileadmin/PDF-Dateien/Veranstaltungen/fb-2021-03-24-tagungsmappe.pdf#:~:text=Welche%20ethischen%20und/oder%20rechtlichen%20G%C3%BCter%20stehen%20auf,pandemiebedingtem%20Mangel%20an%20Ressourcen%20dar%C3%BCber%20entschieden%20werden</a:t>
            </a:r>
            <a:r>
              <a:rPr lang="en-US" dirty="0"/>
              <a:t> (Stand: 28.10.2025)</a:t>
            </a:r>
            <a:endParaRPr lang="de-DE" dirty="0"/>
          </a:p>
          <a:p>
            <a:pPr>
              <a:lnSpc>
                <a:spcPct val="120000"/>
              </a:lnSpc>
            </a:pPr>
            <a:r>
              <a:rPr lang="de-DE" dirty="0"/>
              <a:t>GRUHL, Monika, KÖRBÄCHER, Hugo (2012): Mit Resilienz leichter durch den Alltag. Das Trainingsbuch. KREUZ VERLAG Freiburg im Breisgau</a:t>
            </a:r>
            <a:endParaRPr lang="de-DE" u="sng" dirty="0"/>
          </a:p>
          <a:p>
            <a:pPr>
              <a:lnSpc>
                <a:spcPct val="120000"/>
              </a:lnSpc>
            </a:pPr>
            <a:r>
              <a:rPr lang="de-DE" dirty="0"/>
              <a:t>HOBFOLL, Stevan E., WATSON, Patricia, BELL, Carl C., BRYANT, Richard A., BRYMER, </a:t>
            </a:r>
            <a:r>
              <a:rPr lang="de-DE" dirty="0" err="1"/>
              <a:t>MelissaJ</a:t>
            </a:r>
            <a:r>
              <a:rPr lang="de-DE" dirty="0"/>
              <a:t>., URSANO, Robert J. (2007). </a:t>
            </a:r>
            <a:r>
              <a:rPr lang="en-US" dirty="0"/>
              <a:t>Five essential elements of immediate and mid-term mass trauma intervention. </a:t>
            </a:r>
            <a:r>
              <a:rPr lang="de-DE" i="1" dirty="0" err="1"/>
              <a:t>Empirical</a:t>
            </a:r>
            <a:r>
              <a:rPr lang="de-DE" i="1" dirty="0"/>
              <a:t> </a:t>
            </a:r>
            <a:r>
              <a:rPr lang="de-DE" i="1" dirty="0" err="1"/>
              <a:t>Evidence</a:t>
            </a:r>
            <a:r>
              <a:rPr lang="de-DE" i="1" dirty="0"/>
              <a:t>. </a:t>
            </a:r>
            <a:r>
              <a:rPr lang="de-DE" i="1" dirty="0" err="1"/>
              <a:t>Psychiatry</a:t>
            </a:r>
            <a:r>
              <a:rPr lang="de-DE" i="1" dirty="0"/>
              <a:t>,</a:t>
            </a:r>
            <a:r>
              <a:rPr lang="de-DE" dirty="0"/>
              <a:t> </a:t>
            </a:r>
            <a:r>
              <a:rPr lang="de-DE" i="1" dirty="0"/>
              <a:t>70 </a:t>
            </a:r>
            <a:r>
              <a:rPr lang="de-DE" dirty="0"/>
              <a:t>(4), 283–315.</a:t>
            </a:r>
          </a:p>
          <a:p>
            <a:pPr>
              <a:lnSpc>
                <a:spcPct val="120000"/>
              </a:lnSpc>
            </a:pPr>
            <a:r>
              <a:rPr lang="de-DE" dirty="0"/>
              <a:t>KARUTZ, Harald, MITSCHKE, Thomas, GEIER, Wolfram (2017): Bevölkerungsschutz. Notfallvorsorge und Krisenmanagement in Theorie und Praxis. Springer Berlin 2017</a:t>
            </a:r>
          </a:p>
          <a:p>
            <a:pPr>
              <a:lnSpc>
                <a:spcPct val="120000"/>
              </a:lnSpc>
            </a:pPr>
            <a:r>
              <a:rPr lang="de-DE" dirty="0"/>
              <a:t>ROSENBERG, Marshall B. (2016): Gewaltfreie Kommunikation. Eine Sprache des Lebens. 12., überarbeitete und erweiterte Auflage 2016. </a:t>
            </a:r>
            <a:r>
              <a:rPr lang="de-DE" dirty="0" err="1"/>
              <a:t>Junfermann</a:t>
            </a:r>
            <a:r>
              <a:rPr lang="de-DE" dirty="0"/>
              <a:t> Verlag, Paderborn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91418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1FE5E9-6C7D-D1EC-8795-36D82425D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Psychosoziale Notfallversorgung (PSNV)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2547BBF-2014-0CCF-DB74-A56EE5BFF4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Die PSNV beinhaltet sämtliche Interventionen zur Unterstützung von Individuen nach traumatischen Erfahrungen</a:t>
            </a:r>
          </a:p>
          <a:p>
            <a:r>
              <a:rPr lang="de-DE" dirty="0"/>
              <a:t>Sie betreuen sowohl Betroffene als auch Angehörige, Zeugen und Einsatzkräfte</a:t>
            </a:r>
          </a:p>
          <a:p>
            <a:r>
              <a:rPr lang="de-DE" dirty="0"/>
              <a:t>Sind Teil des umfassenden Psychosozialen Krisenmanagements (</a:t>
            </a:r>
            <a:r>
              <a:rPr lang="de-DE" dirty="0" err="1"/>
              <a:t>PsychKM</a:t>
            </a:r>
            <a:r>
              <a:rPr lang="de-DE" dirty="0"/>
              <a:t>)</a:t>
            </a:r>
          </a:p>
          <a:p>
            <a:r>
              <a:rPr lang="de-DE" dirty="0"/>
              <a:t>Qualifikationen im Bereich der Notfallseelsorge, der Krisenintervention im Rettungsdienst, der Notfallpsychologie, der psychosozialen Beratung und der Psychotherapie </a:t>
            </a:r>
            <a:r>
              <a:rPr lang="de-DE" sz="1400" dirty="0"/>
              <a:t>(vgl. BEERLAGE 2025)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53854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75E369-EDD2-3820-F509-F63C37B20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Psychosoziale Notfallversorgung (PSNV)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018EB78-6A86-C3A5-EB96-64F4E888B8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Aufgaben</a:t>
            </a:r>
          </a:p>
          <a:p>
            <a:pPr lvl="1"/>
            <a:r>
              <a:rPr lang="de-DE" sz="2800" dirty="0">
                <a:solidFill>
                  <a:schemeClr val="accent1"/>
                </a:solidFill>
              </a:rPr>
              <a:t>Erfassen der emotionalen, sozialen, spirituellen und praktischen Bedürfnisse der Betroffenen</a:t>
            </a:r>
          </a:p>
          <a:p>
            <a:pPr lvl="1"/>
            <a:r>
              <a:rPr lang="de-DE" sz="2800" dirty="0">
                <a:solidFill>
                  <a:schemeClr val="accent1"/>
                </a:solidFill>
              </a:rPr>
              <a:t>Analysieren vorhandene Ressourcen und Belastungen</a:t>
            </a:r>
          </a:p>
          <a:p>
            <a:pPr lvl="1"/>
            <a:r>
              <a:rPr lang="de-DE" sz="2800" dirty="0">
                <a:solidFill>
                  <a:schemeClr val="accent1"/>
                </a:solidFill>
              </a:rPr>
              <a:t>Einleiten weiterführende Hilfen </a:t>
            </a:r>
            <a:r>
              <a:rPr lang="de-DE" sz="2000" dirty="0">
                <a:solidFill>
                  <a:schemeClr val="accent1"/>
                </a:solidFill>
              </a:rPr>
              <a:t>(vgl. BEERLAGE 2025)</a:t>
            </a:r>
          </a:p>
          <a:p>
            <a:pPr lvl="1"/>
            <a:r>
              <a:rPr lang="de-DE" sz="2800" dirty="0">
                <a:solidFill>
                  <a:schemeClr val="accent1"/>
                </a:solidFill>
              </a:rPr>
              <a:t>Vermitteln von Sicherheit</a:t>
            </a:r>
          </a:p>
          <a:p>
            <a:pPr lvl="1"/>
            <a:r>
              <a:rPr lang="de-DE" sz="2800" dirty="0">
                <a:solidFill>
                  <a:schemeClr val="accent1"/>
                </a:solidFill>
              </a:rPr>
              <a:t>Wiederherstellung der Selbstwirksamkeit/Kontrolle</a:t>
            </a:r>
          </a:p>
          <a:p>
            <a:pPr lvl="1"/>
            <a:r>
              <a:rPr lang="de-DE" sz="2800" dirty="0">
                <a:solidFill>
                  <a:schemeClr val="accent1"/>
                </a:solidFill>
              </a:rPr>
              <a:t>Verbindung mit Nahestehenden </a:t>
            </a:r>
            <a:r>
              <a:rPr lang="de-DE" sz="2000" dirty="0">
                <a:solidFill>
                  <a:schemeClr val="accent1"/>
                </a:solidFill>
              </a:rPr>
              <a:t>(vgl. HOBFOLL et al. 2007)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4554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EA2D9E-724B-F431-BB4A-039921A26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Psychosoziale Notfallversorgung (PSNV)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EC06C0-B9BF-1DE4-8807-F5837D752AB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Grenzen:</a:t>
            </a:r>
          </a:p>
          <a:p>
            <a:pPr lvl="1"/>
            <a:r>
              <a:rPr lang="de-DE" sz="2400" dirty="0">
                <a:solidFill>
                  <a:schemeClr val="accent1"/>
                </a:solidFill>
              </a:rPr>
              <a:t>Sind keine therapeutische Behandlung</a:t>
            </a:r>
          </a:p>
          <a:p>
            <a:pPr lvl="1"/>
            <a:r>
              <a:rPr lang="de-DE" sz="2400" dirty="0">
                <a:solidFill>
                  <a:schemeClr val="accent1"/>
                </a:solidFill>
              </a:rPr>
              <a:t>PSNV darf keine Diagnosen stellen oder Therapien durchführen </a:t>
            </a:r>
            <a:r>
              <a:rPr lang="de-DE" sz="1800" dirty="0">
                <a:solidFill>
                  <a:schemeClr val="accent1"/>
                </a:solidFill>
              </a:rPr>
              <a:t>(vgl. BEERLAGE 2025)</a:t>
            </a:r>
            <a:endParaRPr lang="de-DE" sz="2400" dirty="0">
              <a:solidFill>
                <a:schemeClr val="accent1"/>
              </a:solidFill>
            </a:endParaRPr>
          </a:p>
          <a:p>
            <a:pPr lvl="1"/>
            <a:endParaRPr lang="de-DE" sz="2400" dirty="0">
              <a:solidFill>
                <a:schemeClr val="accent1"/>
              </a:solidFill>
            </a:endParaRPr>
          </a:p>
          <a:p>
            <a:endParaRPr lang="de-DE" dirty="0"/>
          </a:p>
        </p:txBody>
      </p:sp>
      <p:pic>
        <p:nvPicPr>
          <p:cNvPr id="5" name="Grafik 4" descr="Ein Bild, das Kleidung, Person, Menschliches Gesicht, Ärmel enthält.&#10;&#10;KI-generierte Inhalte können fehlerhaft sein.">
            <a:extLst>
              <a:ext uri="{FF2B5EF4-FFF2-40B4-BE49-F238E27FC236}">
                <a16:creationId xmlns:a16="http://schemas.microsoft.com/office/drawing/2014/main" id="{C5D0C198-662C-A888-41BB-1E71D539C9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6225" y="3264570"/>
            <a:ext cx="3595838" cy="2397225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6EA85E1E-EA05-D1F6-4721-F702D889D060}"/>
              </a:ext>
            </a:extLst>
          </p:cNvPr>
          <p:cNvSpPr txBox="1"/>
          <p:nvPr/>
        </p:nvSpPr>
        <p:spPr>
          <a:xfrm>
            <a:off x="7089254" y="5384796"/>
            <a:ext cx="2062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accent1"/>
                </a:solidFill>
              </a:rPr>
              <a:t>Quelle: Willing-Holtz / DRK </a:t>
            </a:r>
          </a:p>
        </p:txBody>
      </p:sp>
    </p:spTree>
    <p:extLst>
      <p:ext uri="{BB962C8B-B14F-4D97-AF65-F5344CB8AC3E}">
        <p14:creationId xmlns:p14="http://schemas.microsoft.com/office/powerpoint/2010/main" val="13835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C90A78-108C-BA80-C109-B26D7ED97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Typische Stressoren im Katastropheneinsatz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1BCF1A-613F-3FA4-2A79-6FCCB35AA9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Psychische Stressoren</a:t>
            </a:r>
          </a:p>
          <a:p>
            <a:r>
              <a:rPr lang="de-DE" dirty="0"/>
              <a:t>Physische Stressoren</a:t>
            </a:r>
          </a:p>
          <a:p>
            <a:r>
              <a:rPr lang="de-DE" dirty="0"/>
              <a:t>Organisatorische und soziale Stressoren</a:t>
            </a:r>
          </a:p>
          <a:p>
            <a:r>
              <a:rPr lang="de-DE" dirty="0"/>
              <a:t>Ethische und moralische Stressoren </a:t>
            </a:r>
          </a:p>
          <a:p>
            <a:pPr marL="0" indent="0">
              <a:buNone/>
            </a:pPr>
            <a:r>
              <a:rPr lang="de-DE" sz="2000" dirty="0"/>
              <a:t>(vgl. BBK 2016, KARUTZ et al 2027)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26467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865966-D397-FDFC-5B1B-D3DE72B8E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Psychische Reaktionen auf Extrembelastung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44A365E-4912-5B60-A4AA-3B4077E82E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r>
              <a:rPr lang="de-DE" dirty="0"/>
              <a:t>Welche Reaktionen können sich bei Personen bei Extrembelastungen zeigen?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37738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9AD433-D9E7-5A21-9C2F-1DD7A6DD4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Gewaltfreie Kommunikation nach Rosenberg 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BB92AB4-0B82-5F10-20B7-2E2C39FDE6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Betroffene in Katastrophensituationen können sehr emotional reagieren</a:t>
            </a:r>
          </a:p>
          <a:p>
            <a:r>
              <a:rPr lang="de-DE" dirty="0"/>
              <a:t>Ziel ist es Konflikte auf friedliche Weise zu bewältigen durch</a:t>
            </a:r>
          </a:p>
          <a:p>
            <a:pPr lvl="1"/>
            <a:r>
              <a:rPr lang="de-DE" sz="2400" dirty="0">
                <a:solidFill>
                  <a:schemeClr val="accent1"/>
                </a:solidFill>
              </a:rPr>
              <a:t>Empathie</a:t>
            </a:r>
          </a:p>
          <a:p>
            <a:pPr lvl="1"/>
            <a:r>
              <a:rPr lang="de-DE" sz="2400" dirty="0">
                <a:solidFill>
                  <a:schemeClr val="accent1"/>
                </a:solidFill>
              </a:rPr>
              <a:t>Respekt</a:t>
            </a:r>
          </a:p>
          <a:p>
            <a:pPr lvl="1"/>
            <a:r>
              <a:rPr lang="de-DE" sz="2400" dirty="0">
                <a:solidFill>
                  <a:schemeClr val="accent1"/>
                </a:solidFill>
              </a:rPr>
              <a:t>das Unterlassen von Vorwürfen </a:t>
            </a:r>
            <a:r>
              <a:rPr lang="de-DE" sz="1600" dirty="0">
                <a:solidFill>
                  <a:schemeClr val="accent1"/>
                </a:solidFill>
              </a:rPr>
              <a:t>(vgl. ROSENBERG 2016)</a:t>
            </a:r>
            <a:endParaRPr lang="de-DE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037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7F4732-4907-4B38-AA33-D7EA2B0C5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Gewaltfreie Kommunikation nach Rosenberg 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515106-93C6-6360-09EE-0495F2865DE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Die vier Schritte der gewaltfreien Kommunikation</a:t>
            </a:r>
          </a:p>
          <a:p>
            <a:pPr lvl="1"/>
            <a:r>
              <a:rPr lang="de-DE" sz="2400" dirty="0">
                <a:solidFill>
                  <a:schemeClr val="accent1"/>
                </a:solidFill>
              </a:rPr>
              <a:t>Beobachtung</a:t>
            </a:r>
          </a:p>
          <a:p>
            <a:pPr lvl="1"/>
            <a:r>
              <a:rPr lang="de-DE" sz="2400" dirty="0">
                <a:solidFill>
                  <a:schemeClr val="accent1"/>
                </a:solidFill>
              </a:rPr>
              <a:t>Gefühle benennen </a:t>
            </a:r>
          </a:p>
          <a:p>
            <a:pPr lvl="1"/>
            <a:r>
              <a:rPr lang="de-DE" sz="2400" dirty="0">
                <a:solidFill>
                  <a:schemeClr val="accent1"/>
                </a:solidFill>
              </a:rPr>
              <a:t>Bedürfnisse ausdrücken</a:t>
            </a:r>
          </a:p>
          <a:p>
            <a:pPr lvl="1"/>
            <a:r>
              <a:rPr lang="de-DE" sz="2400" dirty="0">
                <a:solidFill>
                  <a:schemeClr val="accent1"/>
                </a:solidFill>
              </a:rPr>
              <a:t>Bitte formulieren </a:t>
            </a:r>
            <a:r>
              <a:rPr lang="de-DE" sz="1600" dirty="0">
                <a:solidFill>
                  <a:schemeClr val="accent1"/>
                </a:solidFill>
              </a:rPr>
              <a:t>(vgl. ROSENBERG 2016) </a:t>
            </a:r>
          </a:p>
          <a:p>
            <a:pPr lvl="1"/>
            <a:endParaRPr lang="de-DE" sz="2400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r>
              <a:rPr lang="de-DE" sz="2400" dirty="0">
                <a:solidFill>
                  <a:schemeClr val="accent1"/>
                </a:solidFill>
              </a:rPr>
              <a:t>Welche Erfahrungen haben Sie schon mit emotional aufgeladenen Situationen in Ihrem Arbeitsalltag gemacht?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14270236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BIBB">
  <a:themeElements>
    <a:clrScheme name="BIBB Farben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003369"/>
      </a:accent1>
      <a:accent2>
        <a:srgbClr val="95C11F"/>
      </a:accent2>
      <a:accent3>
        <a:srgbClr val="0069B4"/>
      </a:accent3>
      <a:accent4>
        <a:srgbClr val="F59C00"/>
      </a:accent4>
      <a:accent5>
        <a:srgbClr val="7785AE"/>
      </a:accent5>
      <a:accent6>
        <a:srgbClr val="CFE09B"/>
      </a:accent6>
      <a:hlink>
        <a:srgbClr val="7F7F7F"/>
      </a:hlink>
      <a:folHlink>
        <a:srgbClr val="A5A5A5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sign BIBB" id="{D836BE07-4720-4704-B217-7E00271A0A58}" vid="{47D56E5C-760E-446A-9C2B-7B7CB3767B72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66947EAA435D344BE828B4C6BD7CB32" ma:contentTypeVersion="15" ma:contentTypeDescription="Ein neues Dokument erstellen." ma:contentTypeScope="" ma:versionID="0ec626fc3fb16a7e4a90b47ed6a8bfcc">
  <xsd:schema xmlns:xsd="http://www.w3.org/2001/XMLSchema" xmlns:xs="http://www.w3.org/2001/XMLSchema" xmlns:p="http://schemas.microsoft.com/office/2006/metadata/properties" xmlns:ns3="effdede0-502b-47d8-920d-051fbc3dbf5b" xmlns:ns4="b75d1b01-ac97-4687-a77f-6d1ac453ec2a" targetNamespace="http://schemas.microsoft.com/office/2006/metadata/properties" ma:root="true" ma:fieldsID="5b21fca11f135a94e323291f435fe2ae" ns3:_="" ns4:_="">
    <xsd:import namespace="effdede0-502b-47d8-920d-051fbc3dbf5b"/>
    <xsd:import namespace="b75d1b01-ac97-4687-a77f-6d1ac453ec2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ObjectDetectorVersions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_activity" minOccurs="0"/>
                <xsd:element ref="ns4:MediaServiceSystemTags" minOccurs="0"/>
                <xsd:element ref="ns4:MediaServiceSearchPropertie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fdede0-502b-47d8-920d-051fbc3dbf5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Freigabehinweis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5d1b01-ac97-4687-a77f-6d1ac453ec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75d1b01-ac97-4687-a77f-6d1ac453ec2a" xsi:nil="true"/>
  </documentManagement>
</p:properties>
</file>

<file path=customXml/itemProps1.xml><?xml version="1.0" encoding="utf-8"?>
<ds:datastoreItem xmlns:ds="http://schemas.openxmlformats.org/officeDocument/2006/customXml" ds:itemID="{DCB80953-F70A-47FB-9B70-BD69B676FC0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4814EF-C65B-4047-957D-BB2BF1CA71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ffdede0-502b-47d8-920d-051fbc3dbf5b"/>
    <ds:schemaRef ds:uri="b75d1b01-ac97-4687-a77f-6d1ac453ec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2E9C729-9FBD-48BA-BF7F-A369A67FEB74}">
  <ds:schemaRefs>
    <ds:schemaRef ds:uri="http://purl.org/dc/elements/1.1/"/>
    <ds:schemaRef ds:uri="http://purl.org/dc/dcmitype/"/>
    <ds:schemaRef ds:uri="effdede0-502b-47d8-920d-051fbc3dbf5b"/>
    <ds:schemaRef ds:uri="http://schemas.openxmlformats.org/package/2006/metadata/core-properties"/>
    <ds:schemaRef ds:uri="b75d1b01-ac97-4687-a77f-6d1ac453ec2a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Design BIBB</Template>
  <TotalTime>0</TotalTime>
  <Words>1461</Words>
  <Application>Microsoft Office PowerPoint</Application>
  <PresentationFormat>Breitbild</PresentationFormat>
  <Paragraphs>123</Paragraphs>
  <Slides>23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9" baseType="lpstr">
      <vt:lpstr>Aptos</vt:lpstr>
      <vt:lpstr>Arial</vt:lpstr>
      <vt:lpstr>Calibri</vt:lpstr>
      <vt:lpstr>Courier New</vt:lpstr>
      <vt:lpstr>Wingdings</vt:lpstr>
      <vt:lpstr>Design BIBB</vt:lpstr>
      <vt:lpstr>Psychosoziale Notfallversorgung, Umgang mit Stress, Resilienz, Triage, HEIKAT</vt:lpstr>
      <vt:lpstr>Psychosoziale Notfallversorgung (PSNV) https://www.youtube.com/shorts/dmBDMbblLts</vt:lpstr>
      <vt:lpstr>Psychosoziale Notfallversorgung (PSNV)</vt:lpstr>
      <vt:lpstr>Psychosoziale Notfallversorgung (PSNV)</vt:lpstr>
      <vt:lpstr>Psychosoziale Notfallversorgung (PSNV)</vt:lpstr>
      <vt:lpstr>Typische Stressoren im Katastropheneinsatz</vt:lpstr>
      <vt:lpstr>Psychische Reaktionen auf Extrembelastung</vt:lpstr>
      <vt:lpstr>Gewaltfreie Kommunikation nach Rosenberg </vt:lpstr>
      <vt:lpstr>Gewaltfreie Kommunikation nach Rosenberg </vt:lpstr>
      <vt:lpstr>Umgang mit stressigen Situationen</vt:lpstr>
      <vt:lpstr>Aufbau von Resilienz</vt:lpstr>
      <vt:lpstr>Workbook</vt:lpstr>
      <vt:lpstr>Triage</vt:lpstr>
      <vt:lpstr>Triage</vt:lpstr>
      <vt:lpstr>Triage</vt:lpstr>
      <vt:lpstr>Wie würden Sie die Betroffenen nach einer Sichtung kategorisieren?</vt:lpstr>
      <vt:lpstr>Ethische Dilemmata</vt:lpstr>
      <vt:lpstr>Wie würden Sie sich entscheiden?</vt:lpstr>
      <vt:lpstr>Handlungsempfehlung zur Eigensicherung für Einsatzkräfte der Katastrophenschutz- und Hilfsorganisationen bei einem Einsatz nach einem Anschlag (HEIKAT) </vt:lpstr>
      <vt:lpstr>Konkrete Handlungsempfehlungen</vt:lpstr>
      <vt:lpstr>Konkrete Handlungsempfehlungen</vt:lpstr>
      <vt:lpstr>Verwendete Literatur</vt:lpstr>
      <vt:lpstr>Verwendete Literatur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Kasper, Jennifer</dc:creator>
  <cp:lastModifiedBy>Kasper, Jennifer</cp:lastModifiedBy>
  <cp:revision>8</cp:revision>
  <dcterms:created xsi:type="dcterms:W3CDTF">2026-02-22T12:53:17Z</dcterms:created>
  <dcterms:modified xsi:type="dcterms:W3CDTF">2026-07-07T10:29:08Z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0x010100966947EAA435D344BE828B4C6BD7CB32</vt:lpwstr>
  </property>
</Properties>
</file>