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6" r:id="rId13"/>
    <p:sldId id="267" r:id="rId14"/>
    <p:sldId id="268" r:id="rId15"/>
    <p:sldId id="264" r:id="rId16"/>
    <p:sldId id="269" r:id="rId17"/>
    <p:sldId id="270" r:id="rId18"/>
    <p:sldId id="271" r:id="rId19"/>
    <p:sldId id="272" r:id="rId20"/>
    <p:sldId id="265" r:id="rId21"/>
    <p:sldId id="274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0" autoAdjust="0"/>
    <p:restoredTop sz="80733"/>
  </p:normalViewPr>
  <p:slideViewPr>
    <p:cSldViewPr snapToGrid="0">
      <p:cViewPr varScale="1">
        <p:scale>
          <a:sx n="90" d="100"/>
          <a:sy n="90" d="100"/>
        </p:scale>
        <p:origin x="10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038F5-ED50-D049-94B6-AD7867307FE4}" type="datetimeFigureOut">
              <a:rPr lang="de-DE" smtClean="0"/>
              <a:t>07.07.2026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C8B74-7712-7C4B-AEFE-8F37C54FD3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60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Reproduktionszahl: </a:t>
            </a:r>
          </a:p>
          <a:p>
            <a:r>
              <a:rPr lang="de-DE" dirty="0"/>
              <a:t>Zentrale epidemiologische Kennzahl, die angibt, wie viele Menschen eine infizierte Person im Mittel ansteckt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ist ein Maß für die Dynamik der Ausbreitung eines Erregers in einer Population</a:t>
            </a:r>
          </a:p>
          <a:p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// Epidemie: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einer Epidemie breitet sich eine Krankheit schnell regional aus und führt zu einer überdurchschnittlich großen Zahl von Erkrankten.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Meist Infektionserkrankungen (Viren, Bakterien).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C8B74-7712-7C4B-AEFE-8F37C54FD36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2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Besuchsbeschränkungen</a:t>
            </a:r>
            <a:r>
              <a:rPr lang="de-DE" dirty="0"/>
              <a:t> (Erfahrungen in der Klinik?)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C8B74-7712-7C4B-AEFE-8F37C54FD36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8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35C6E-3C9B-AA4F-126F-A937C3C97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059B4F-47AF-B85B-CC8F-4BF2D1FD1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95B9BE8-8D14-1F63-3830-C49A206BB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Einschluss: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Studien zu 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Pflegeinterventionen im Pandemiekontext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 auf 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/ Infektionskontrolle / Patientensicherheit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Studiendesigns (z. B. Reviews, klinische Studien)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Veröffentlichungen in Englisch/Deutsch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Ausschluss: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pflegerische Perspektive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Meinungsartikel 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Studien ohne Bezug zu Pandemie/Infektionsgeschehen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veraltete oder nicht relevante Studien</a:t>
            </a: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Identifizierte Pflegeinterventionen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(Beispiele)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Infektionsprävention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(Händehygiene, PPE, Isolation, Cohorting)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Schulung und Training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(z. B.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Doffing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Simulation)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Früherkennung von Verschlechterungen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(z. B. Monitoring, Scores)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Strukturierte Kommunikation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(z. B. im Team, mit Patient/-innen)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Psychosoziale Unterstützung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von Patient/-innen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Anpassung von Versorgungsstrukturen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(z. B. Isolationsbereiche)</a:t>
            </a: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Abgeleitete Gelingensbedingungen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Klare Standards und strukturierte Abläufe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(Checklisten, SOPs)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Regelmäßige Schulung und Training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des Personals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Ausreichende Ressourcen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(Personal, Schutzmaterial)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Effektive Kommunikation und Teamarbeit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Unterstützende Organisationsstrukturen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(z. B. Krisenpläne)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Flexibilität und Anpassungsfähigkeit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dynamischen Lagen</a:t>
            </a: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B0ADF6-2261-C57F-69C6-10D61EE59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C8B74-7712-7C4B-AEFE-8F37C54FD36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1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Struktur: 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Intensivpatienten: geschlossene Absaugsysteme </a:t>
            </a:r>
          </a:p>
          <a:p>
            <a:pPr marL="171450" indent="-171450">
              <a:buFontTx/>
              <a:buChar char="-"/>
            </a:pPr>
            <a:r>
              <a:rPr lang="de-DE" dirty="0"/>
              <a:t>Klare Strukturen beim Ein- und Ausschleusen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Gesichtsschutz? Brille + </a:t>
            </a:r>
            <a:r>
              <a:rPr lang="de-DE" dirty="0" err="1"/>
              <a:t>Faceshield</a:t>
            </a:r>
            <a:r>
              <a:rPr lang="de-DE" dirty="0"/>
              <a:t>? 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Geschlossene Müllentsorgungssysteme </a:t>
            </a:r>
          </a:p>
          <a:p>
            <a:pPr marL="171450" indent="-171450">
              <a:buFontTx/>
              <a:buChar char="-"/>
            </a:pPr>
            <a:r>
              <a:rPr lang="de-DE" dirty="0"/>
              <a:t>Keine aerosolbildenden Verneblungsmaßnahmen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Besuchsbeschränkungen (Erfahrungen in der Klinik?)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C8B74-7712-7C4B-AEFE-8F37C54FD36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76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Kontrollverlust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C8B74-7712-7C4B-AEFE-8F37C54FD36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89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Standardisiertes Punktesystem zur schnellen Erkennung der Verschlechterung des klinischen Zustands bei erwachsenen Patienten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C8B74-7712-7C4B-AEFE-8F37C54FD36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94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C8B74-7712-7C4B-AEFE-8F37C54FD36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49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91478" y="1392001"/>
            <a:ext cx="9360565" cy="14700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667" b="1" kern="1200" spc="0" baseline="0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Hier steht der Titel</a:t>
            </a:r>
            <a:br>
              <a:rPr lang="de-DE" dirty="0"/>
            </a:br>
            <a:r>
              <a:rPr lang="de-DE" dirty="0"/>
              <a:t>der Präsentation</a:t>
            </a:r>
          </a:p>
        </p:txBody>
      </p:sp>
      <p:sp>
        <p:nvSpPr>
          <p:cNvPr id="10" name="Gleichschenkliges Dreieck 9"/>
          <p:cNvSpPr/>
          <p:nvPr/>
        </p:nvSpPr>
        <p:spPr>
          <a:xfrm rot="5400000">
            <a:off x="419369" y="1424778"/>
            <a:ext cx="504056" cy="480053"/>
          </a:xfrm>
          <a:prstGeom prst="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3A85C6-E051-43C2-844B-84C985B95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479" y="142072"/>
            <a:ext cx="1312000" cy="7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5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15F929-626C-91B4-A9AB-831A1989C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479" y="142072"/>
            <a:ext cx="1312000" cy="7171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1424" y="836712"/>
            <a:ext cx="10369152" cy="432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667" b="1">
                <a:solidFill>
                  <a:srgbClr val="002060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1424" y="1485330"/>
            <a:ext cx="10369152" cy="3959895"/>
          </a:xfrm>
          <a:prstGeom prst="rect">
            <a:avLst/>
          </a:prstGeom>
        </p:spPr>
        <p:txBody>
          <a:bodyPr lIns="0" tIns="0" rIns="0" bIns="0"/>
          <a:lstStyle>
            <a:lvl1pPr marL="380990" marR="0" indent="-380990" algn="l" defTabSz="1219170" rtl="0" eaLnBrk="1" fontAlgn="auto" latinLnBrk="0" hangingPunct="1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rgbClr val="003369"/>
                </a:solidFill>
                <a:latin typeface="+mn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</a:p>
        </p:txBody>
      </p:sp>
      <p:cxnSp>
        <p:nvCxnSpPr>
          <p:cNvPr id="9" name="Gerader Verbinder 8"/>
          <p:cNvCxnSpPr/>
          <p:nvPr/>
        </p:nvCxnSpPr>
        <p:spPr>
          <a:xfrm>
            <a:off x="0" y="6264000"/>
            <a:ext cx="12192000" cy="0"/>
          </a:xfrm>
          <a:prstGeom prst="line">
            <a:avLst/>
          </a:prstGeom>
          <a:ln w="6350">
            <a:solidFill>
              <a:srgbClr val="00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4C14127-311B-C440-BC04-9BCFC6BB0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6239533"/>
            <a:ext cx="1900800" cy="633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61EDCB3-03F5-A445-A149-C6E41743F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315048"/>
            <a:ext cx="528000" cy="52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6821056-1F42-B144-9FCE-881A963F1105}"/>
              </a:ext>
            </a:extLst>
          </p:cNvPr>
          <p:cNvSpPr txBox="1"/>
          <p:nvPr/>
        </p:nvSpPr>
        <p:spPr>
          <a:xfrm>
            <a:off x="5423925" y="6579048"/>
            <a:ext cx="1536171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33" b="0" i="0" baseline="0" dirty="0">
                <a:solidFill>
                  <a:schemeClr val="accent1"/>
                </a:solidFill>
              </a:rPr>
              <a:t>www.bibb.de/pflegeberufe</a:t>
            </a:r>
          </a:p>
        </p:txBody>
      </p:sp>
      <p:sp>
        <p:nvSpPr>
          <p:cNvPr id="16" name="Rechteck 15"/>
          <p:cNvSpPr/>
          <p:nvPr/>
        </p:nvSpPr>
        <p:spPr>
          <a:xfrm>
            <a:off x="5903979" y="6245177"/>
            <a:ext cx="465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94A4400-7A95-4372-894F-C0D287F201A1}" type="slidenum">
              <a:rPr lang="de-DE" sz="1200" smtClean="0">
                <a:solidFill>
                  <a:schemeClr val="accent1"/>
                </a:solidFill>
              </a:rPr>
              <a:pPr/>
              <a:t>‹Nr.›</a:t>
            </a:fld>
            <a:endParaRPr lang="de-DE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7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7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und Aufzähl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4D543B-EE57-5475-707A-E00FF27BE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479" y="142072"/>
            <a:ext cx="1312000" cy="7171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1424" y="836712"/>
            <a:ext cx="10369152" cy="432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667" b="1">
                <a:solidFill>
                  <a:srgbClr val="002060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0" y="6264000"/>
            <a:ext cx="12192000" cy="0"/>
          </a:xfrm>
          <a:prstGeom prst="line">
            <a:avLst/>
          </a:prstGeom>
          <a:ln w="6350">
            <a:solidFill>
              <a:srgbClr val="00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4C14127-311B-C440-BC04-9BCFC6BB0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6239533"/>
            <a:ext cx="1900800" cy="633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61EDCB3-03F5-A445-A149-C6E41743F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315048"/>
            <a:ext cx="528000" cy="528000"/>
          </a:xfrm>
          <a:prstGeom prst="rect">
            <a:avLst/>
          </a:prstGeom>
        </p:spPr>
      </p:pic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911424" y="1497658"/>
            <a:ext cx="10369152" cy="3947567"/>
          </a:xfrm>
          <a:prstGeom prst="rect">
            <a:avLst/>
          </a:prstGeom>
        </p:spPr>
        <p:txBody>
          <a:bodyPr/>
          <a:lstStyle>
            <a:lvl1pPr marL="457189" indent="-457189">
              <a:buFontTx/>
              <a:buBlip>
                <a:blip r:embed="rId5"/>
              </a:buBlip>
              <a:defRPr sz="2400">
                <a:solidFill>
                  <a:srgbClr val="003369"/>
                </a:solidFill>
              </a:defRPr>
            </a:lvl1pPr>
            <a:lvl2pPr marL="990575" indent="-380990">
              <a:buClr>
                <a:srgbClr val="95C11F"/>
              </a:buClr>
              <a:buFont typeface="Wingdings" panose="05000000000000000000" pitchFamily="2" charset="2"/>
              <a:buChar char="§"/>
              <a:defRPr sz="2400">
                <a:solidFill>
                  <a:srgbClr val="003369"/>
                </a:solidFill>
              </a:defRPr>
            </a:lvl2pPr>
            <a:lvl3pPr marL="1523962" indent="-304792">
              <a:buClr>
                <a:srgbClr val="95C11F"/>
              </a:buClr>
              <a:buFont typeface="Arial" panose="020B0604020202020204" pitchFamily="34" charset="0"/>
              <a:buChar char="•"/>
              <a:defRPr sz="2400">
                <a:solidFill>
                  <a:srgbClr val="003369"/>
                </a:solidFill>
              </a:defRPr>
            </a:lvl3pPr>
            <a:lvl4pPr marL="2133547" indent="-304792">
              <a:buFont typeface="Courier New" panose="02070309020205020404" pitchFamily="49" charset="0"/>
              <a:buChar char="o"/>
              <a:defRPr sz="2133"/>
            </a:lvl4pPr>
            <a:lvl5pPr marL="2743131" indent="-304792">
              <a:buFont typeface="Wingdings" panose="05000000000000000000" pitchFamily="2" charset="2"/>
              <a:buChar char="§"/>
              <a:defRPr sz="21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821056-1F42-B144-9FCE-881A963F1105}"/>
              </a:ext>
            </a:extLst>
          </p:cNvPr>
          <p:cNvSpPr txBox="1"/>
          <p:nvPr/>
        </p:nvSpPr>
        <p:spPr>
          <a:xfrm>
            <a:off x="5423925" y="6579048"/>
            <a:ext cx="1536171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33" b="0" i="0" baseline="0" dirty="0">
                <a:solidFill>
                  <a:schemeClr val="accent1"/>
                </a:solidFill>
              </a:rPr>
              <a:t>www.bibb.de/pflegeberufe</a:t>
            </a:r>
          </a:p>
        </p:txBody>
      </p:sp>
      <p:sp>
        <p:nvSpPr>
          <p:cNvPr id="13" name="Rechteck 12"/>
          <p:cNvSpPr/>
          <p:nvPr/>
        </p:nvSpPr>
        <p:spPr>
          <a:xfrm>
            <a:off x="5903979" y="6245177"/>
            <a:ext cx="465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94A4400-7A95-4372-894F-C0D287F201A1}" type="slidenum">
              <a:rPr lang="de-DE" sz="1200" smtClean="0">
                <a:solidFill>
                  <a:schemeClr val="accent1"/>
                </a:solidFill>
              </a:rPr>
              <a:pPr/>
              <a:t>‹Nr.›</a:t>
            </a:fld>
            <a:endParaRPr lang="de-DE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23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3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817907-9C8C-F0B9-AB7F-E0B4A2C06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479" y="142072"/>
            <a:ext cx="1312000" cy="7171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1424" y="836712"/>
            <a:ext cx="10369152" cy="432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667" b="1">
                <a:solidFill>
                  <a:srgbClr val="002060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0" y="6264000"/>
            <a:ext cx="12192000" cy="0"/>
          </a:xfrm>
          <a:prstGeom prst="line">
            <a:avLst/>
          </a:prstGeom>
          <a:ln w="6350">
            <a:solidFill>
              <a:srgbClr val="00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34C14127-311B-C440-BC04-9BCFC6BB0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6239533"/>
            <a:ext cx="1900800" cy="633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61EDCB3-03F5-A445-A149-C6E41743F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315048"/>
            <a:ext cx="528000" cy="52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6821056-1F42-B144-9FCE-881A963F1105}"/>
              </a:ext>
            </a:extLst>
          </p:cNvPr>
          <p:cNvSpPr txBox="1"/>
          <p:nvPr/>
        </p:nvSpPr>
        <p:spPr>
          <a:xfrm>
            <a:off x="5423925" y="6579048"/>
            <a:ext cx="1536171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33" b="0" i="0" baseline="0" dirty="0">
                <a:solidFill>
                  <a:schemeClr val="accent1"/>
                </a:solidFill>
              </a:rPr>
              <a:t>www.bibb.de/pflegeberufe</a:t>
            </a:r>
          </a:p>
        </p:txBody>
      </p:sp>
      <p:sp>
        <p:nvSpPr>
          <p:cNvPr id="16" name="Rechteck 15"/>
          <p:cNvSpPr/>
          <p:nvPr/>
        </p:nvSpPr>
        <p:spPr>
          <a:xfrm>
            <a:off x="5903979" y="6245177"/>
            <a:ext cx="465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94A4400-7A95-4372-894F-C0D287F201A1}" type="slidenum">
              <a:rPr lang="de-DE" sz="1200" smtClean="0">
                <a:solidFill>
                  <a:schemeClr val="accent1"/>
                </a:solidFill>
              </a:rPr>
              <a:pPr/>
              <a:t>‹Nr.›</a:t>
            </a:fld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911424" y="1509184"/>
            <a:ext cx="5088000" cy="3936040"/>
          </a:xfrm>
          <a:prstGeom prst="rect">
            <a:avLst/>
          </a:prstGeom>
        </p:spPr>
        <p:txBody>
          <a:bodyPr/>
          <a:lstStyle>
            <a:lvl1pPr marL="457189" indent="-457189">
              <a:buFontTx/>
              <a:buBlip>
                <a:blip r:embed="rId5"/>
              </a:buBlip>
              <a:defRPr sz="2400">
                <a:solidFill>
                  <a:srgbClr val="003369"/>
                </a:solidFill>
              </a:defRPr>
            </a:lvl1pPr>
            <a:lvl2pPr marL="990575" indent="-380990">
              <a:buClr>
                <a:srgbClr val="95C11F"/>
              </a:buClr>
              <a:buFont typeface="Wingdings" panose="05000000000000000000" pitchFamily="2" charset="2"/>
              <a:buChar char="§"/>
              <a:defRPr sz="2400">
                <a:solidFill>
                  <a:srgbClr val="003369"/>
                </a:solidFill>
              </a:defRPr>
            </a:lvl2pPr>
            <a:lvl3pPr marL="1523962" indent="-304792">
              <a:buClr>
                <a:srgbClr val="95C11F"/>
              </a:buClr>
              <a:buFont typeface="Arial" panose="020B0604020202020204" pitchFamily="34" charset="0"/>
              <a:buChar char="•"/>
              <a:defRPr sz="2400">
                <a:solidFill>
                  <a:srgbClr val="003369"/>
                </a:solidFill>
              </a:defRPr>
            </a:lvl3pPr>
            <a:lvl4pPr marL="2133547" indent="-304792">
              <a:buFont typeface="Courier New" panose="02070309020205020404" pitchFamily="49" charset="0"/>
              <a:buChar char="o"/>
              <a:defRPr sz="2133"/>
            </a:lvl4pPr>
            <a:lvl5pPr marL="2743131" indent="-304792">
              <a:buFont typeface="Wingdings" panose="05000000000000000000" pitchFamily="2" charset="2"/>
              <a:buChar char="§"/>
              <a:defRPr sz="21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0"/>
          </p:nvPr>
        </p:nvSpPr>
        <p:spPr>
          <a:xfrm>
            <a:off x="6192011" y="1509184"/>
            <a:ext cx="5088565" cy="3936040"/>
          </a:xfrm>
          <a:prstGeom prst="rect">
            <a:avLst/>
          </a:prstGeom>
        </p:spPr>
        <p:txBody>
          <a:bodyPr/>
          <a:lstStyle>
            <a:lvl1pPr marL="457189" indent="-457189">
              <a:buFontTx/>
              <a:buBlip>
                <a:blip r:embed="rId5"/>
              </a:buBlip>
              <a:defRPr sz="2400">
                <a:solidFill>
                  <a:srgbClr val="003369"/>
                </a:solidFill>
              </a:defRPr>
            </a:lvl1pPr>
            <a:lvl2pPr marL="990575" indent="-380990">
              <a:buClr>
                <a:srgbClr val="95C11F"/>
              </a:buClr>
              <a:buFont typeface="Wingdings" panose="05000000000000000000" pitchFamily="2" charset="2"/>
              <a:buChar char="§"/>
              <a:defRPr sz="2400">
                <a:solidFill>
                  <a:srgbClr val="003369"/>
                </a:solidFill>
              </a:defRPr>
            </a:lvl2pPr>
            <a:lvl3pPr marL="1523962" indent="-304792">
              <a:buClr>
                <a:srgbClr val="95C11F"/>
              </a:buClr>
              <a:buFont typeface="Arial" panose="020B0604020202020204" pitchFamily="34" charset="0"/>
              <a:buChar char="•"/>
              <a:defRPr sz="2400">
                <a:solidFill>
                  <a:srgbClr val="003369"/>
                </a:solidFill>
              </a:defRPr>
            </a:lvl3pPr>
            <a:lvl4pPr marL="2133547" indent="-304792">
              <a:buFont typeface="Courier New" panose="02070309020205020404" pitchFamily="49" charset="0"/>
              <a:buChar char="o"/>
              <a:defRPr sz="2133"/>
            </a:lvl4pPr>
            <a:lvl5pPr marL="2743131" indent="-304792">
              <a:buFont typeface="Wingdings" panose="05000000000000000000" pitchFamily="2" charset="2"/>
              <a:buChar char="§"/>
              <a:defRPr sz="21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31498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pos="2880">
          <p15:clr>
            <a:srgbClr val="FBAE40"/>
          </p15:clr>
        </p15:guide>
        <p15:guide id="3" pos="2971">
          <p15:clr>
            <a:srgbClr val="FBAE40"/>
          </p15:clr>
        </p15:guide>
        <p15:guide id="4" pos="431">
          <p15:clr>
            <a:srgbClr val="FBAE40"/>
          </p15:clr>
        </p15:guide>
        <p15:guide id="5" pos="5329">
          <p15:clr>
            <a:srgbClr val="FBAE40"/>
          </p15:clr>
        </p15:guide>
        <p15:guide id="6" orient="horz" pos="7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5F0F36-5932-C3B7-9E2C-83370CC68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479" y="142072"/>
            <a:ext cx="1312000" cy="717107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0634AAF-92D1-B6EC-5E89-FD4E001C3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497658"/>
            <a:ext cx="10369152" cy="3947567"/>
          </a:xfrm>
          <a:prstGeom prst="rect">
            <a:avLst/>
          </a:prstGeom>
        </p:spPr>
        <p:txBody>
          <a:bodyPr/>
          <a:lstStyle>
            <a:lvl1pPr marL="457189" indent="-457189">
              <a:buFontTx/>
              <a:buBlip>
                <a:blip r:embed="rId3"/>
              </a:buBlip>
              <a:defRPr sz="2400">
                <a:solidFill>
                  <a:srgbClr val="003369"/>
                </a:solidFill>
              </a:defRPr>
            </a:lvl1pPr>
            <a:lvl2pPr marL="990575" indent="-380990">
              <a:buClr>
                <a:srgbClr val="95C11F"/>
              </a:buClr>
              <a:buFont typeface="Wingdings" panose="05000000000000000000" pitchFamily="2" charset="2"/>
              <a:buChar char="§"/>
              <a:defRPr sz="2400">
                <a:solidFill>
                  <a:srgbClr val="003369"/>
                </a:solidFill>
              </a:defRPr>
            </a:lvl2pPr>
            <a:lvl3pPr marL="1523962" indent="-304792">
              <a:buClr>
                <a:srgbClr val="95C11F"/>
              </a:buClr>
              <a:buFont typeface="Arial" panose="020B0604020202020204" pitchFamily="34" charset="0"/>
              <a:buChar char="•"/>
              <a:defRPr sz="2400">
                <a:solidFill>
                  <a:srgbClr val="003369"/>
                </a:solidFill>
              </a:defRPr>
            </a:lvl3pPr>
            <a:lvl4pPr marL="2133547" indent="-304792">
              <a:buFont typeface="Courier New" panose="02070309020205020404" pitchFamily="49" charset="0"/>
              <a:buChar char="o"/>
              <a:defRPr sz="2133"/>
            </a:lvl4pPr>
            <a:lvl5pPr marL="2743131" indent="-304792">
              <a:buFont typeface="Wingdings" panose="05000000000000000000" pitchFamily="2" charset="2"/>
              <a:buChar char="§"/>
              <a:defRPr sz="21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C6D90A6-4A58-9F4A-A196-973106375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836712"/>
            <a:ext cx="10369152" cy="432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667" b="1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140433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052800"/>
            <a:ext cx="12192000" cy="216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0" y="6251784"/>
            <a:ext cx="12192000" cy="613029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F88FE5C-6164-0C4D-83BD-94F813EED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315048"/>
            <a:ext cx="528000" cy="52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5A25AE1-A982-C84A-A9BE-FC773F4A92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6251784"/>
            <a:ext cx="1900800" cy="6336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9430311" y="6479954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FAA5-B8FE-44AF-A8AD-B14A0DB0C39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711957" y="6597352"/>
            <a:ext cx="1536171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33" b="0" i="0" baseline="0" dirty="0">
                <a:solidFill>
                  <a:schemeClr val="bg1"/>
                </a:solidFill>
              </a:rPr>
              <a:t>www.bibb.de/pflegeberufe</a:t>
            </a:r>
          </a:p>
        </p:txBody>
      </p:sp>
    </p:spTree>
    <p:extLst>
      <p:ext uri="{BB962C8B-B14F-4D97-AF65-F5344CB8AC3E}">
        <p14:creationId xmlns:p14="http://schemas.microsoft.com/office/powerpoint/2010/main" val="32132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306312713492559" TargetMode="External"/><Relationship Id="rId2" Type="http://schemas.openxmlformats.org/officeDocument/2006/relationships/hyperlink" Target="https://register.awmf.org/assets/guidelines/113-001l_S3_Empfehlungen-zur-Therapie-von-Patienten-mit-COVID-19_2026-05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ris.who.int/handle/10665/25989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4EEEF-C531-E8FE-C1AB-4D6316FEF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Pandemie und Hygiene</a:t>
            </a:r>
          </a:p>
        </p:txBody>
      </p:sp>
    </p:spTree>
    <p:extLst>
      <p:ext uri="{BB962C8B-B14F-4D97-AF65-F5344CB8AC3E}">
        <p14:creationId xmlns:p14="http://schemas.microsoft.com/office/powerpoint/2010/main" val="44343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4DF72-6416-C2E8-9E03-1B1FE6686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FE789-3A0E-417C-D975-A1F01D62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836712"/>
            <a:ext cx="10369152" cy="432048"/>
          </a:xfrm>
        </p:spPr>
        <p:txBody>
          <a:bodyPr anchor="t">
            <a:normAutofit/>
          </a:bodyPr>
          <a:lstStyle/>
          <a:p>
            <a:r>
              <a:rPr lang="en-US" err="1"/>
              <a:t>Fehlervermeidung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Schulung</a:t>
            </a:r>
            <a:r>
              <a:rPr lang="en-US"/>
              <a:t> und </a:t>
            </a:r>
            <a:r>
              <a:rPr lang="en-US" err="1"/>
              <a:t>strukturierte</a:t>
            </a:r>
            <a:r>
              <a:rPr lang="en-US"/>
              <a:t> </a:t>
            </a:r>
            <a:r>
              <a:rPr lang="en-US" err="1"/>
              <a:t>Abläufe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5F10D0-8FC2-F8DD-0443-C36D12AC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509184"/>
            <a:ext cx="5088000" cy="3936040"/>
          </a:xfrm>
        </p:spPr>
        <p:txBody>
          <a:bodyPr>
            <a:noAutofit/>
          </a:bodyPr>
          <a:lstStyle/>
          <a:p>
            <a:pPr fontAlgn="t">
              <a:lnSpc>
                <a:spcPct val="150000"/>
              </a:lnSpc>
              <a:buNone/>
            </a:pPr>
            <a:r>
              <a:rPr lang="de-DE" sz="1200" b="1" dirty="0">
                <a:latin typeface="Segoe UI" panose="020B0502040204020203" pitchFamily="34" charset="0"/>
              </a:rPr>
              <a:t>Hygienemaßnahmen &amp; PSA: </a:t>
            </a:r>
            <a:r>
              <a:rPr lang="de-DE" sz="1200" b="1" dirty="0" err="1">
                <a:latin typeface="Segoe UI" panose="020B0502040204020203" pitchFamily="34" charset="0"/>
              </a:rPr>
              <a:t>Doffing</a:t>
            </a:r>
            <a:r>
              <a:rPr lang="de-DE" sz="1200" b="1" dirty="0">
                <a:latin typeface="Segoe UI" panose="020B0502040204020203" pitchFamily="34" charset="0"/>
              </a:rPr>
              <a:t> (Ablegen)</a:t>
            </a:r>
          </a:p>
          <a:p>
            <a:pPr fontAlgn="t">
              <a:lnSpc>
                <a:spcPct val="150000"/>
              </a:lnSpc>
              <a:buNone/>
            </a:pPr>
            <a:r>
              <a:rPr lang="de-DE" sz="1200" b="1" dirty="0">
                <a:latin typeface="Segoe UI" panose="020B0502040204020203" pitchFamily="34" charset="0"/>
              </a:rPr>
              <a:t>Reihenfolge (Kurzschema)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sz="1200" dirty="0">
                <a:latin typeface="Segoe UI" panose="020B0502040204020203" pitchFamily="34" charset="0"/>
              </a:rPr>
              <a:t>Handschuhe entfernen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sz="1200" dirty="0">
                <a:latin typeface="Segoe UI" panose="020B0502040204020203" pitchFamily="34" charset="0"/>
              </a:rPr>
              <a:t>Händedesinfektion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sz="1200" dirty="0">
                <a:latin typeface="Segoe UI" panose="020B0502040204020203" pitchFamily="34" charset="0"/>
              </a:rPr>
              <a:t>Kittel ausziehen (innen berühren)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sz="1200" dirty="0">
                <a:latin typeface="Segoe UI" panose="020B0502040204020203" pitchFamily="34" charset="0"/>
              </a:rPr>
              <a:t>Händedesinfektion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sz="1200" dirty="0">
                <a:latin typeface="Segoe UI" panose="020B0502040204020203" pitchFamily="34" charset="0"/>
              </a:rPr>
              <a:t>Visier/Brille abnehmen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sz="1200" dirty="0">
                <a:latin typeface="Segoe UI" panose="020B0502040204020203" pitchFamily="34" charset="0"/>
              </a:rPr>
              <a:t>Atemschutz abnehmen (Bänder)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sz="1200" dirty="0">
                <a:latin typeface="Segoe UI" panose="020B0502040204020203" pitchFamily="34" charset="0"/>
              </a:rPr>
              <a:t>Abschließende Händehygiene</a:t>
            </a:r>
          </a:p>
          <a:p>
            <a:pPr marL="0" indent="0" fontAlgn="t">
              <a:lnSpc>
                <a:spcPct val="150000"/>
              </a:lnSpc>
              <a:buNone/>
            </a:pPr>
            <a:endParaRPr lang="de-DE" sz="1200" b="1" dirty="0">
              <a:latin typeface="Segoe UI" panose="020B0502040204020203" pitchFamily="34" charset="0"/>
            </a:endParaRPr>
          </a:p>
          <a:p>
            <a:pPr marL="0" indent="0" fontAlgn="t">
              <a:lnSpc>
                <a:spcPct val="150000"/>
              </a:lnSpc>
              <a:buNone/>
            </a:pPr>
            <a:r>
              <a:rPr lang="de-DE" sz="1200" b="1" dirty="0">
                <a:latin typeface="Segoe UI" panose="020B0502040204020203" pitchFamily="34" charset="0"/>
              </a:rPr>
              <a:t>Kritische Fehlerpunkte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Segoe UI" panose="020B0502040204020203" pitchFamily="34" charset="0"/>
              </a:rPr>
              <a:t>Handschuhe: häufigste Selbstkontamination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Segoe UI" panose="020B0502040204020203" pitchFamily="34" charset="0"/>
              </a:rPr>
              <a:t>Kittel: Kontakt zu kontaminierten Außenseiten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Segoe UI" panose="020B0502040204020203" pitchFamily="34" charset="0"/>
              </a:rPr>
              <a:t>Gesichtsschutz: falsche Griffpunkte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5BAE3B-1DAC-C1D1-6BA3-DFE1A55E67F6}"/>
              </a:ext>
            </a:extLst>
          </p:cNvPr>
          <p:cNvSpPr txBox="1"/>
          <p:nvPr/>
        </p:nvSpPr>
        <p:spPr>
          <a:xfrm>
            <a:off x="911424" y="6021288"/>
            <a:ext cx="5671185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de-DE" sz="1200" kern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(vgl.</a:t>
            </a:r>
            <a:r>
              <a:rPr lang="de-DE" sz="1200" dirty="0">
                <a:solidFill>
                  <a:schemeClr val="accent1"/>
                </a:solidFill>
                <a:latin typeface="Segoe UI" panose="020B0502040204020203" pitchFamily="34" charset="0"/>
              </a:rPr>
              <a:t> Tomas et al. (2015); </a:t>
            </a:r>
            <a:r>
              <a:rPr lang="de-DE" sz="1200" dirty="0" err="1">
                <a:solidFill>
                  <a:schemeClr val="accent1"/>
                </a:solidFill>
                <a:latin typeface="Segoe UI" panose="020B0502040204020203" pitchFamily="34" charset="0"/>
              </a:rPr>
              <a:t>Chughtai</a:t>
            </a:r>
            <a:r>
              <a:rPr lang="de-DE" sz="1200" dirty="0">
                <a:solidFill>
                  <a:schemeClr val="accent1"/>
                </a:solidFill>
                <a:latin typeface="Segoe UI" panose="020B0502040204020203" pitchFamily="34" charset="0"/>
              </a:rPr>
              <a:t> et al. (2018); WHO (2020); Verbeek et al. (2020)</a:t>
            </a:r>
          </a:p>
        </p:txBody>
      </p:sp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2A767E96-A4B8-CACF-98E3-E9EC7D78180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33" y="1509713"/>
            <a:ext cx="2951559" cy="393541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1CBD10A-D824-D124-D712-2190AE59992F}"/>
              </a:ext>
            </a:extLst>
          </p:cNvPr>
          <p:cNvSpPr txBox="1"/>
          <p:nvPr/>
        </p:nvSpPr>
        <p:spPr>
          <a:xfrm>
            <a:off x="7260233" y="5470634"/>
            <a:ext cx="31149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</a:rPr>
              <a:t>Quelle: Persönliche Schutzausrüstung – Universitätsklinikum Frankfurt</a:t>
            </a:r>
          </a:p>
        </p:txBody>
      </p:sp>
    </p:spTree>
    <p:extLst>
      <p:ext uri="{BB962C8B-B14F-4D97-AF65-F5344CB8AC3E}">
        <p14:creationId xmlns:p14="http://schemas.microsoft.com/office/powerpoint/2010/main" val="359062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CA82F-F9BC-93EC-FAD1-C0763070F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51DE7-A83F-80E7-69F3-8CCD867C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836712"/>
            <a:ext cx="10369152" cy="432048"/>
          </a:xfrm>
        </p:spPr>
        <p:txBody>
          <a:bodyPr anchor="t">
            <a:normAutofit/>
          </a:bodyPr>
          <a:lstStyle/>
          <a:p>
            <a:r>
              <a:rPr lang="en-US" err="1"/>
              <a:t>Fehlervermeidung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Schulung</a:t>
            </a:r>
            <a:r>
              <a:rPr lang="en-US"/>
              <a:t> und </a:t>
            </a:r>
            <a:r>
              <a:rPr lang="en-US" err="1"/>
              <a:t>strukturierte</a:t>
            </a:r>
            <a:r>
              <a:rPr lang="en-US"/>
              <a:t> </a:t>
            </a:r>
            <a:r>
              <a:rPr lang="en-US" err="1"/>
              <a:t>Abläufe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9D159B-2F39-6F98-24A9-13FDE3E8F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509184"/>
            <a:ext cx="5088000" cy="3936040"/>
          </a:xfrm>
        </p:spPr>
        <p:txBody>
          <a:bodyPr>
            <a:normAutofit fontScale="55000" lnSpcReduction="20000"/>
          </a:bodyPr>
          <a:lstStyle/>
          <a:p>
            <a:pPr fontAlgn="t">
              <a:lnSpc>
                <a:spcPct val="150000"/>
              </a:lnSpc>
              <a:buNone/>
            </a:pPr>
            <a:r>
              <a:rPr lang="de-DE" b="1" dirty="0">
                <a:latin typeface="Segoe UI" panose="020B0502040204020203" pitchFamily="34" charset="0"/>
              </a:rPr>
              <a:t>Risiken für Selbstkontamination</a:t>
            </a:r>
          </a:p>
          <a:p>
            <a:pPr fontAlgn="t">
              <a:lnSpc>
                <a:spcPct val="150000"/>
              </a:lnSpc>
              <a:buNone/>
            </a:pPr>
            <a:r>
              <a:rPr lang="de-DE" b="1" dirty="0">
                <a:latin typeface="Segoe UI" panose="020B0502040204020203" pitchFamily="34" charset="0"/>
              </a:rPr>
              <a:t>Typische Risiken (Studienlage)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Fehler beim Handschuhe‑Ausziehen (bis 50 % der Fälle)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Kontaminierte Hände trotz Handschuhen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Berühren von Maske oder Kittelaußenseite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Ungünstige Bewegungsabläufe / Zeitdruck</a:t>
            </a:r>
          </a:p>
          <a:p>
            <a:pPr marL="0" indent="0" fontAlgn="t">
              <a:lnSpc>
                <a:spcPct val="150000"/>
              </a:lnSpc>
              <a:buNone/>
            </a:pPr>
            <a:endParaRPr lang="de-DE" b="1" dirty="0">
              <a:latin typeface="Segoe UI" panose="020B0502040204020203" pitchFamily="34" charset="0"/>
            </a:endParaRPr>
          </a:p>
          <a:p>
            <a:pPr marL="0" indent="0" fontAlgn="t">
              <a:lnSpc>
                <a:spcPct val="150000"/>
              </a:lnSpc>
              <a:buNone/>
            </a:pPr>
            <a:r>
              <a:rPr lang="de-DE" b="1" dirty="0">
                <a:latin typeface="Segoe UI" panose="020B0502040204020203" pitchFamily="34" charset="0"/>
              </a:rPr>
              <a:t>Maßnahmen zur Risikoreduktion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Standardisierte Abläufe &amp; Checklisten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Training (Simulation, Wiederholung)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Händehygiene zwischen Schritten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Buddy‑System / „trained observer“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C0CABE-932D-0460-F23E-DF8863749905}"/>
              </a:ext>
            </a:extLst>
          </p:cNvPr>
          <p:cNvSpPr txBox="1"/>
          <p:nvPr/>
        </p:nvSpPr>
        <p:spPr>
          <a:xfrm>
            <a:off x="822473" y="5348816"/>
            <a:ext cx="3271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kern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(vgl. </a:t>
            </a:r>
            <a:r>
              <a:rPr lang="de-DE" sz="1200" dirty="0" err="1">
                <a:solidFill>
                  <a:schemeClr val="accent1"/>
                </a:solidFill>
                <a:latin typeface="Segoe UI" panose="020B0502040204020203" pitchFamily="34" charset="0"/>
              </a:rPr>
              <a:t>Alhmidi</a:t>
            </a:r>
            <a:r>
              <a:rPr lang="de-DE" sz="1200" dirty="0">
                <a:solidFill>
                  <a:schemeClr val="accent1"/>
                </a:solidFill>
                <a:latin typeface="Segoe UI" panose="020B0502040204020203" pitchFamily="34" charset="0"/>
              </a:rPr>
              <a:t> et al. (2019); Tomas et al. (2015)) </a:t>
            </a:r>
          </a:p>
          <a:p>
            <a:r>
              <a:rPr lang="de-DE" sz="1200" dirty="0">
                <a:solidFill>
                  <a:schemeClr val="accent1"/>
                </a:solidFill>
                <a:latin typeface="Segoe UI" panose="020B0502040204020203" pitchFamily="34" charset="0"/>
              </a:rPr>
              <a:t> </a:t>
            </a:r>
          </a:p>
        </p:txBody>
      </p:sp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367AF0E2-3B40-B763-FF12-CA8BD1D30DE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33" y="1509713"/>
            <a:ext cx="2951559" cy="393541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2A245A0-883A-B8D5-6CF3-D127938E215B}"/>
              </a:ext>
            </a:extLst>
          </p:cNvPr>
          <p:cNvSpPr txBox="1"/>
          <p:nvPr/>
        </p:nvSpPr>
        <p:spPr>
          <a:xfrm>
            <a:off x="7260233" y="5470634"/>
            <a:ext cx="31149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</a:rPr>
              <a:t>Quelle: Persönliche Schutzausrüstung – Universitätsklinikum Frankfurt</a:t>
            </a:r>
          </a:p>
        </p:txBody>
      </p:sp>
    </p:spTree>
    <p:extLst>
      <p:ext uri="{BB962C8B-B14F-4D97-AF65-F5344CB8AC3E}">
        <p14:creationId xmlns:p14="http://schemas.microsoft.com/office/powerpoint/2010/main" val="336252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B55D8-DDC2-5CDB-100E-9B921C6E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zu wenig Schutzausrüstung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6DE5DB-CEAB-26B6-1136-69FD6718E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Resuse</a:t>
            </a:r>
            <a:r>
              <a:rPr lang="de-DE" dirty="0"/>
              <a:t>/Re-Use</a:t>
            </a:r>
          </a:p>
          <a:p>
            <a:pPr lvl="1"/>
            <a:r>
              <a:rPr lang="de-DE" dirty="0"/>
              <a:t>Wiederverwendung von Einmal-Schutzausrüstung nach entsprechender Aufbereitung</a:t>
            </a:r>
          </a:p>
          <a:p>
            <a:pPr lvl="1"/>
            <a:r>
              <a:rPr lang="de-DE" dirty="0"/>
              <a:t>durch Dampfdrucksterilisation, UV-C-Bestrahlung oder Wasserstoffperoxid-Dampf</a:t>
            </a:r>
          </a:p>
          <a:p>
            <a:pPr lvl="1"/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3065A0-FE56-F2C1-28E4-B97555675A9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/>
              <a:t>Extended Use </a:t>
            </a:r>
          </a:p>
          <a:p>
            <a:pPr lvl="1"/>
            <a:r>
              <a:rPr lang="de-DE"/>
              <a:t>verlängerte Nutzung derselben Schutzausrüstung über mehrere Patientenkontakte ohne Ausziehen </a:t>
            </a:r>
          </a:p>
          <a:p>
            <a:pPr lvl="1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D68DF3-C1A8-6813-8A21-F9DE55B06C7F}"/>
              </a:ext>
            </a:extLst>
          </p:cNvPr>
          <p:cNvSpPr txBox="1"/>
          <p:nvPr/>
        </p:nvSpPr>
        <p:spPr>
          <a:xfrm>
            <a:off x="718837" y="4416492"/>
            <a:ext cx="6098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(vgl. ROWAN/LAFFEY, 2021; TOOMEY et al., 2020)</a:t>
            </a:r>
            <a:endParaRPr lang="de-DE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6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ED889-0146-D25B-9CD9-66A655450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63FD-99A7-3959-92D0-BC39FBEC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500" dirty="0"/>
              <a:t>Psychosoziale Belastung von Isolation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EF06E2-82DE-4E9E-0161-61081D8A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509184"/>
            <a:ext cx="10454845" cy="3528329"/>
          </a:xfrm>
        </p:spPr>
        <p:txBody>
          <a:bodyPr/>
          <a:lstStyle/>
          <a:p>
            <a:pPr fontAlgn="t">
              <a:lnSpc>
                <a:spcPct val="150000"/>
              </a:lnSpc>
              <a:buNone/>
            </a:pPr>
            <a:r>
              <a:rPr lang="de-DE" b="1" dirty="0">
                <a:latin typeface="Segoe UI" panose="020B0502040204020203" pitchFamily="34" charset="0"/>
              </a:rPr>
              <a:t>Psychosoziale Belastungsfaktoren</a:t>
            </a:r>
          </a:p>
          <a:p>
            <a:pPr fontAlgn="t">
              <a:lnSpc>
                <a:spcPct val="150000"/>
              </a:lnSpc>
              <a:buNone/>
            </a:pPr>
            <a:r>
              <a:rPr lang="de-DE" b="1" dirty="0">
                <a:latin typeface="Segoe UI" panose="020B0502040204020203" pitchFamily="34" charset="0"/>
              </a:rPr>
              <a:t>Belastungen (nach Toromanova et al., 2025)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Gefühl des Alleinseins / Isolation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Angst, Stigmatisierung, Verlust an Autonomie</a:t>
            </a:r>
          </a:p>
          <a:p>
            <a:pPr marL="0" indent="0" fontAlgn="t">
              <a:lnSpc>
                <a:spcPct val="150000"/>
              </a:lnSpc>
              <a:buNone/>
            </a:pPr>
            <a:r>
              <a:rPr lang="de-DE" b="1" dirty="0">
                <a:latin typeface="Segoe UI" panose="020B0502040204020203" pitchFamily="34" charset="0"/>
              </a:rPr>
              <a:t>Kommunikativ‑pflegerische Entlastung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Strukturierte, transparente Information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Regelmäßige Zuwendung &amp; Beziehungsgestaltung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9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6AC32-90E7-650F-C1DC-BE48C11B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0336B-D4CD-D690-44DF-363901FD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670" dirty="0"/>
              <a:t>Assessmentinstrumente: NEWS-Score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568D6871-4C6E-2DCC-03EF-09AA71115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9458"/>
              </p:ext>
            </p:extLst>
          </p:nvPr>
        </p:nvGraphicFramePr>
        <p:xfrm>
          <a:off x="315982" y="1546069"/>
          <a:ext cx="11693232" cy="433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1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1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4429">
                <a:tc>
                  <a:txBody>
                    <a:bodyPr/>
                    <a:lstStyle/>
                    <a:p>
                      <a:r>
                        <a:rPr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Physiologischer</a:t>
                      </a:r>
                      <a:r>
                        <a:rPr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</a:t>
                      </a:r>
                      <a:r>
                        <a:rPr sz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Punkte</a:t>
                      </a:r>
                      <a:endParaRPr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 Punkte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 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 Punkte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 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 Punkte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 Punkte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62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Atemfrequenz (pro Min.)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002060"/>
                          </a:solidFill>
                        </a:rPr>
                        <a:t>≤8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9–11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12–20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002060"/>
                          </a:solidFill>
                        </a:rPr>
                        <a:t>21–24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≥25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58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Sauerstoffsättigung (SpO₂)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≤91%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92–93%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94–95%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≥96%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Sauerstoffgabe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002060"/>
                          </a:solidFill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Nein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054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Temperatur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002060"/>
                          </a:solidFill>
                        </a:rPr>
                        <a:t>≤35.0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35.1–36.0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36.1–38.0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38.1–39.0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002060"/>
                          </a:solidFill>
                        </a:rPr>
                        <a:t>≥39.1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269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Systolischer Blutdruck (mmHg)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002060"/>
                          </a:solidFill>
                        </a:rPr>
                        <a:t>≤90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91–100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101–110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111–219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≥220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848"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002060"/>
                          </a:solidFill>
                        </a:rPr>
                        <a:t>Puls (pro Min.)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≤40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41–50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51–90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002060"/>
                          </a:solidFill>
                        </a:rPr>
                        <a:t>91–110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111–130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≥131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93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Bewusstsein (AVPU)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002060"/>
                          </a:solidFill>
                        </a:rPr>
                        <a:t>V,P </a:t>
                      </a:r>
                      <a:r>
                        <a:rPr sz="1200" dirty="0" err="1">
                          <a:solidFill>
                            <a:srgbClr val="002060"/>
                          </a:solidFill>
                        </a:rPr>
                        <a:t>oder</a:t>
                      </a:r>
                      <a:r>
                        <a:rPr sz="1200" dirty="0">
                          <a:solidFill>
                            <a:srgbClr val="002060"/>
                          </a:solidFill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2920E41D-E26F-B157-FA1C-F59F66A9CA04}"/>
              </a:ext>
            </a:extLst>
          </p:cNvPr>
          <p:cNvSpPr txBox="1"/>
          <p:nvPr/>
        </p:nvSpPr>
        <p:spPr>
          <a:xfrm>
            <a:off x="10424432" y="5940353"/>
            <a:ext cx="168444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de-DE" sz="1200" dirty="0">
                <a:solidFill>
                  <a:schemeClr val="accent1"/>
                </a:solidFill>
                <a:latin typeface="Segoe UI" panose="020B0502040204020203" pitchFamily="34" charset="0"/>
              </a:rPr>
              <a:t>(v</a:t>
            </a:r>
            <a:r>
              <a:rPr lang="de-DE" sz="1200" b="0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gl. AWMF, 2026)</a:t>
            </a:r>
          </a:p>
        </p:txBody>
      </p:sp>
    </p:spTree>
    <p:extLst>
      <p:ext uri="{BB962C8B-B14F-4D97-AF65-F5344CB8AC3E}">
        <p14:creationId xmlns:p14="http://schemas.microsoft.com/office/powerpoint/2010/main" val="344297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7C40C-9908-6C82-B876-63CCAE8B2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882F-1D92-1606-FE21-FF9289A7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670" dirty="0"/>
              <a:t>Assessmentinstrumente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55CAC5-52D4-EF6F-9247-8E0679D92AD7}"/>
              </a:ext>
            </a:extLst>
          </p:cNvPr>
          <p:cNvSpPr txBox="1"/>
          <p:nvPr/>
        </p:nvSpPr>
        <p:spPr>
          <a:xfrm>
            <a:off x="873237" y="1822603"/>
            <a:ext cx="867853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buNone/>
            </a:pPr>
            <a:r>
              <a:rPr lang="de-DE" sz="20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Interpretation NEWS Score</a:t>
            </a:r>
          </a:p>
          <a:p>
            <a:pPr fontAlgn="t">
              <a:lnSpc>
                <a:spcPct val="150000"/>
              </a:lnSpc>
              <a:buNone/>
            </a:pPr>
            <a:endParaRPr lang="de-DE" sz="2000" b="1" i="0" dirty="0">
              <a:solidFill>
                <a:schemeClr val="accent1"/>
              </a:solidFill>
              <a:effectLst/>
              <a:latin typeface="Segoe UI" panose="020B0502040204020203" pitchFamily="34" charset="0"/>
            </a:endParaRP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 0–4 Punkte:</a:t>
            </a:r>
            <a:r>
              <a:rPr lang="de-DE" sz="2000" b="0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 niedriges Risiko → Routineüberwachung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 5–6 Punkte:</a:t>
            </a:r>
            <a:r>
              <a:rPr lang="de-DE" sz="2000" b="0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 mittleres Risiko → ärztliche Einschätzung zeitnah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 ≥ 7 Punkte:</a:t>
            </a:r>
            <a:r>
              <a:rPr lang="de-DE" sz="2000" b="0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 hohes Risiko → sofortige Eskalation, ggf. </a:t>
            </a:r>
            <a:r>
              <a:rPr lang="de-DE" sz="2000" b="0" i="0" dirty="0" err="1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Akutteam</a:t>
            </a:r>
            <a:endParaRPr lang="de-DE" sz="2000" b="0" i="0" dirty="0">
              <a:solidFill>
                <a:schemeClr val="accent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33A2FC-3B90-1E45-2BCD-3F94421D8659}"/>
              </a:ext>
            </a:extLst>
          </p:cNvPr>
          <p:cNvSpPr txBox="1"/>
          <p:nvPr/>
        </p:nvSpPr>
        <p:spPr>
          <a:xfrm>
            <a:off x="10582275" y="5934909"/>
            <a:ext cx="2186964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de-DE" sz="1200" b="0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(Vgl. AWMF (2025)</a:t>
            </a:r>
          </a:p>
        </p:txBody>
      </p:sp>
    </p:spTree>
    <p:extLst>
      <p:ext uri="{BB962C8B-B14F-4D97-AF65-F5344CB8AC3E}">
        <p14:creationId xmlns:p14="http://schemas.microsoft.com/office/powerpoint/2010/main" val="73679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B311A-250A-8ED3-85DE-82B60CF2F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6FAA9-ED71-F8B7-ACDC-331BB7BF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t">
              <a:lnSpc>
                <a:spcPct val="150000"/>
              </a:lnSpc>
            </a:pPr>
            <a:r>
              <a:rPr lang="de-DE" sz="2670" dirty="0">
                <a:solidFill>
                  <a:schemeClr val="accent1"/>
                </a:solidFill>
                <a:latin typeface="Segoe UI" panose="020B0502040204020203" pitchFamily="34" charset="0"/>
              </a:rPr>
              <a:t>Rolle der Pflege in Pandemielagen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1310A74-9A91-D02A-7E96-3535FEC52B48}"/>
              </a:ext>
            </a:extLst>
          </p:cNvPr>
          <p:cNvSpPr txBox="1"/>
          <p:nvPr/>
        </p:nvSpPr>
        <p:spPr>
          <a:xfrm>
            <a:off x="873238" y="1822603"/>
            <a:ext cx="61007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buNone/>
            </a:pPr>
            <a:r>
              <a:rPr lang="de-DE" sz="2000" dirty="0">
                <a:solidFill>
                  <a:schemeClr val="accent1"/>
                </a:solidFill>
                <a:latin typeface="Segoe UI" panose="020B0502040204020203" pitchFamily="34" charset="0"/>
              </a:rPr>
              <a:t>Infektionsprävention als Kernaufgabe</a:t>
            </a:r>
          </a:p>
          <a:p>
            <a:pPr marL="34290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  <a:latin typeface="Segoe UI" panose="020B0502040204020203" pitchFamily="34" charset="0"/>
              </a:rPr>
              <a:t>Sicherheit von Patientinnen, Patienten &amp; Team</a:t>
            </a:r>
          </a:p>
          <a:p>
            <a:pPr marL="34290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  <a:latin typeface="Segoe UI" panose="020B0502040204020203" pitchFamily="34" charset="0"/>
              </a:rPr>
              <a:t>Früherkennung klinischer Verschlechterungen</a:t>
            </a:r>
          </a:p>
          <a:p>
            <a:pPr marL="34290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  <a:latin typeface="Segoe UI" panose="020B0502040204020203" pitchFamily="34" charset="0"/>
              </a:rPr>
              <a:t>Kommunikation &amp; Patientenedukation</a:t>
            </a:r>
          </a:p>
          <a:p>
            <a:pPr marL="34290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  <a:latin typeface="Segoe UI" panose="020B0502040204020203" pitchFamily="34" charset="0"/>
              </a:rPr>
              <a:t>Umsetzung evidenzbasierter Schutzmaßnahmen</a:t>
            </a:r>
          </a:p>
          <a:p>
            <a:pPr marL="342900" indent="-3429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  <a:latin typeface="Segoe UI" panose="020B0502040204020203" pitchFamily="34" charset="0"/>
              </a:rPr>
              <a:t>Mitarbeit an adaptiven Krisenstrukturen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71D71E-E335-A163-BB33-DBCC142056DE}"/>
              </a:ext>
            </a:extLst>
          </p:cNvPr>
          <p:cNvSpPr txBox="1"/>
          <p:nvPr/>
        </p:nvSpPr>
        <p:spPr>
          <a:xfrm>
            <a:off x="10799990" y="5897404"/>
            <a:ext cx="2132832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de-DE" sz="1200" b="0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Vgl. RKI (2017)</a:t>
            </a:r>
          </a:p>
        </p:txBody>
      </p:sp>
    </p:spTree>
    <p:extLst>
      <p:ext uri="{BB962C8B-B14F-4D97-AF65-F5344CB8AC3E}">
        <p14:creationId xmlns:p14="http://schemas.microsoft.com/office/powerpoint/2010/main" val="2343023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2A0F2-F59A-1C40-8C3D-5827A65A9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2E994-8487-9EB8-2AE9-46B9AE90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52" y="602669"/>
            <a:ext cx="10369152" cy="432048"/>
          </a:xfrm>
        </p:spPr>
        <p:txBody>
          <a:bodyPr>
            <a:noAutofit/>
          </a:bodyPr>
          <a:lstStyle/>
          <a:p>
            <a:r>
              <a:rPr lang="de-DE" sz="2670" dirty="0">
                <a:solidFill>
                  <a:schemeClr val="accent1"/>
                </a:solidFill>
              </a:rPr>
              <a:t>Unterrichtsaufgabe: Pandemie, Hygiene und Patientensicherheit im Krankenhaus</a:t>
            </a:r>
            <a:br>
              <a:rPr lang="de-DE" sz="2670" dirty="0">
                <a:solidFill>
                  <a:schemeClr val="accent1"/>
                </a:solidFill>
              </a:rPr>
            </a:br>
            <a:endParaRPr lang="de-DE" sz="267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A28D641-3BFD-5F02-3123-768351FC1C68}"/>
              </a:ext>
            </a:extLst>
          </p:cNvPr>
          <p:cNvSpPr txBox="1"/>
          <p:nvPr/>
        </p:nvSpPr>
        <p:spPr>
          <a:xfrm>
            <a:off x="4949142" y="3436700"/>
            <a:ext cx="2277390" cy="313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de-DE" sz="2000" b="1" i="0" dirty="0">
                <a:solidFill>
                  <a:schemeClr val="accent1"/>
                </a:solidFill>
                <a:effectLst/>
              </a:rPr>
              <a:t>Siehe Fallbeispiel</a:t>
            </a:r>
            <a:endParaRPr lang="de-DE" sz="2000" b="0" i="0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306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6C083-3774-8635-F54B-8C39C378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4E403D-E80B-479D-AD69-565D30FB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3" y="1509184"/>
            <a:ext cx="10271441" cy="3936040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/>
              <a:t>Arbeitsgemeinschaft der Wissenschaftlichen Medizinischen Fachgesellschaften e. V. (AWMF). (2026). </a:t>
            </a:r>
            <a:r>
              <a:rPr lang="de-DE" sz="1400" i="1" dirty="0"/>
              <a:t>S3-Leitlinie: Empfehlungen zur Therapie von Patienten mit COVID-19 – Living Guideline</a:t>
            </a:r>
            <a:r>
              <a:rPr lang="de-DE" sz="1400" dirty="0"/>
              <a:t> (AWMF-Registernummer 113-001). </a:t>
            </a:r>
            <a:r>
              <a:rPr lang="de-DE" sz="1400" dirty="0">
                <a:hlinkClick r:id="rId2"/>
              </a:rPr>
              <a:t>https://register.awmf.org/assets/guidelines/113-001l_S3_Empfehlungen-zur-Therapie-von-Patienten-mit-COVID-19_2026-05.pdf</a:t>
            </a: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 err="1"/>
              <a:t>Abeysinghe</a:t>
            </a:r>
            <a:r>
              <a:rPr lang="de-DE" sz="1400" dirty="0"/>
              <a:t>, S. (2013).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spread</a:t>
            </a:r>
            <a:r>
              <a:rPr lang="de-DE" sz="1400" dirty="0"/>
              <a:t> of </a:t>
            </a:r>
            <a:r>
              <a:rPr lang="de-DE" sz="1400" dirty="0" err="1"/>
              <a:t>disease</a:t>
            </a:r>
            <a:r>
              <a:rPr lang="de-DE" sz="1400" dirty="0"/>
              <a:t> </a:t>
            </a:r>
            <a:r>
              <a:rPr lang="de-DE" sz="1400" dirty="0" err="1"/>
              <a:t>becomes</a:t>
            </a:r>
            <a:r>
              <a:rPr lang="de-DE" sz="1400" dirty="0"/>
              <a:t> a global </a:t>
            </a:r>
            <a:r>
              <a:rPr lang="de-DE" sz="1400" dirty="0" err="1"/>
              <a:t>event</a:t>
            </a:r>
            <a:r>
              <a:rPr lang="de-DE" sz="1400" dirty="0"/>
              <a:t>: The </a:t>
            </a:r>
            <a:r>
              <a:rPr lang="de-DE" sz="1400" dirty="0" err="1"/>
              <a:t>classification</a:t>
            </a:r>
            <a:r>
              <a:rPr lang="de-DE" sz="1400" dirty="0"/>
              <a:t> of </a:t>
            </a:r>
            <a:r>
              <a:rPr lang="de-DE" sz="1400" dirty="0" err="1"/>
              <a:t>pandemics</a:t>
            </a:r>
            <a:r>
              <a:rPr lang="de-DE" sz="1400" dirty="0"/>
              <a:t>. </a:t>
            </a:r>
            <a:r>
              <a:rPr lang="de-DE" sz="1400" i="1" dirty="0" err="1"/>
              <a:t>Social</a:t>
            </a:r>
            <a:r>
              <a:rPr lang="de-DE" sz="1400" i="1" dirty="0"/>
              <a:t> Studies of Science, 43</a:t>
            </a:r>
            <a:r>
              <a:rPr lang="de-DE" sz="1400" dirty="0"/>
              <a:t>(6), 905–926. </a:t>
            </a:r>
            <a:r>
              <a:rPr lang="de-DE" sz="1400" u="sng" dirty="0">
                <a:hlinkClick r:id="rId3" tooltip="https://doi.org/10.1177/0306312713492559"/>
              </a:rPr>
              <a:t>https://doi.org/10.1177/0306312713492559</a:t>
            </a:r>
            <a:endParaRPr lang="de-DE" sz="14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400" dirty="0" err="1"/>
              <a:t>Morens</a:t>
            </a:r>
            <a:r>
              <a:rPr lang="de-DE" sz="1400" dirty="0"/>
              <a:t>, D. M., Folkers, G. K., &amp; Fauci, A. S. (2009). </a:t>
            </a:r>
            <a:r>
              <a:rPr lang="de-DE" sz="1400" dirty="0" err="1"/>
              <a:t>What</a:t>
            </a:r>
            <a:r>
              <a:rPr lang="de-DE" sz="1400" dirty="0"/>
              <a:t> is a </a:t>
            </a:r>
            <a:r>
              <a:rPr lang="de-DE" sz="1400" dirty="0" err="1"/>
              <a:t>pandemic</a:t>
            </a:r>
            <a:r>
              <a:rPr lang="de-DE" sz="1400" dirty="0"/>
              <a:t>?. </a:t>
            </a:r>
            <a:r>
              <a:rPr lang="de-DE" sz="1400" i="1" dirty="0"/>
              <a:t>The Journal of </a:t>
            </a:r>
            <a:r>
              <a:rPr lang="de-DE" sz="1400" i="1" dirty="0" err="1"/>
              <a:t>infectious</a:t>
            </a:r>
            <a:r>
              <a:rPr lang="de-DE" sz="1400" i="1" dirty="0"/>
              <a:t> </a:t>
            </a:r>
            <a:r>
              <a:rPr lang="de-DE" sz="1400" i="1" dirty="0" err="1"/>
              <a:t>diseases</a:t>
            </a:r>
            <a:r>
              <a:rPr lang="de-DE" sz="1400" dirty="0"/>
              <a:t>, </a:t>
            </a:r>
            <a:r>
              <a:rPr lang="de-DE" sz="1400" i="1" dirty="0"/>
              <a:t>200</a:t>
            </a:r>
            <a:r>
              <a:rPr lang="de-DE" sz="1400" dirty="0"/>
              <a:t>(7), 1018–1021. https://</a:t>
            </a:r>
            <a:r>
              <a:rPr lang="de-DE" sz="1400" dirty="0" err="1"/>
              <a:t>doi.org</a:t>
            </a:r>
            <a:r>
              <a:rPr lang="de-DE" sz="1400" dirty="0"/>
              <a:t>/10.1086/644537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Toromanova, A., Fangmeyer, M., Klerings, I., Neubauer-Bruckner, C. (2025). Wie erleben Personen mit infektiösen Erregern die aktive Isolation im Krankenhaus? Update. </a:t>
            </a:r>
            <a:r>
              <a:rPr lang="de-DE" sz="1400" i="1" dirty="0"/>
              <a:t>Rapid Review.</a:t>
            </a:r>
            <a:r>
              <a:rPr lang="de-DE" sz="1400" dirty="0"/>
              <a:t> Evidenzbasiertes Informationszentrum für Pflegende.</a:t>
            </a:r>
            <a:br>
              <a:rPr lang="de-DE" sz="1800" dirty="0"/>
            </a:br>
            <a:endParaRPr lang="de-DE" sz="1400" dirty="0"/>
          </a:p>
          <a:p>
            <a:pPr marL="0" indent="0">
              <a:buNone/>
            </a:pPr>
            <a:r>
              <a:rPr lang="de-DE" sz="1400" dirty="0"/>
              <a:t>World Health </a:t>
            </a:r>
            <a:r>
              <a:rPr lang="de-DE" sz="1400" dirty="0" err="1"/>
              <a:t>Organization</a:t>
            </a:r>
            <a:r>
              <a:rPr lang="de-DE" sz="1400" dirty="0"/>
              <a:t> (2017). </a:t>
            </a:r>
            <a:r>
              <a:rPr lang="de-DE" sz="1400" dirty="0" err="1"/>
              <a:t>Pandemic</a:t>
            </a:r>
            <a:r>
              <a:rPr lang="de-DE" sz="1400" dirty="0"/>
              <a:t> </a:t>
            </a:r>
            <a:r>
              <a:rPr lang="de-DE" sz="1400" dirty="0" err="1"/>
              <a:t>influenza</a:t>
            </a:r>
            <a:r>
              <a:rPr lang="de-DE" sz="1400" dirty="0"/>
              <a:t> </a:t>
            </a:r>
            <a:r>
              <a:rPr lang="de-DE" sz="1400" dirty="0" err="1"/>
              <a:t>risk</a:t>
            </a:r>
            <a:r>
              <a:rPr lang="de-DE" sz="1400" dirty="0"/>
              <a:t> </a:t>
            </a:r>
            <a:r>
              <a:rPr lang="de-DE" sz="1400" dirty="0" err="1"/>
              <a:t>management</a:t>
            </a:r>
            <a:r>
              <a:rPr lang="de-DE" sz="1400" dirty="0"/>
              <a:t>: a WHO </a:t>
            </a:r>
            <a:r>
              <a:rPr lang="de-DE" sz="1400" dirty="0" err="1"/>
              <a:t>guide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inform</a:t>
            </a:r>
            <a:r>
              <a:rPr lang="de-DE" sz="1400" dirty="0"/>
              <a:t> and </a:t>
            </a:r>
            <a:r>
              <a:rPr lang="de-DE" sz="1400" dirty="0" err="1"/>
              <a:t>harmonize</a:t>
            </a:r>
            <a:r>
              <a:rPr lang="de-DE" sz="1400" dirty="0"/>
              <a:t> national and international </a:t>
            </a:r>
            <a:r>
              <a:rPr lang="de-DE" sz="1400" dirty="0" err="1"/>
              <a:t>pandemic</a:t>
            </a:r>
            <a:r>
              <a:rPr lang="de-DE" sz="1400" dirty="0"/>
              <a:t> </a:t>
            </a:r>
            <a:r>
              <a:rPr lang="de-DE" sz="1400" dirty="0" err="1"/>
              <a:t>preparedness</a:t>
            </a:r>
            <a:r>
              <a:rPr lang="de-DE" sz="1400" dirty="0"/>
              <a:t> and </a:t>
            </a:r>
            <a:r>
              <a:rPr lang="de-DE" sz="1400" dirty="0" err="1"/>
              <a:t>response</a:t>
            </a:r>
            <a:r>
              <a:rPr lang="de-DE" sz="1400" dirty="0"/>
              <a:t>. World Health </a:t>
            </a:r>
            <a:r>
              <a:rPr lang="de-DE" sz="1400" dirty="0" err="1"/>
              <a:t>Organization</a:t>
            </a:r>
            <a:r>
              <a:rPr lang="de-DE" sz="1400" dirty="0"/>
              <a:t>. </a:t>
            </a:r>
            <a:r>
              <a:rPr lang="de-DE" sz="1400" dirty="0">
                <a:hlinkClick r:id="rId4"/>
              </a:rPr>
              <a:t>https://iris.who.int/handle/10665/259893</a:t>
            </a: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World Health </a:t>
            </a:r>
            <a:r>
              <a:rPr lang="de-DE" sz="1400" dirty="0" err="1"/>
              <a:t>Organization</a:t>
            </a:r>
            <a:r>
              <a:rPr lang="de-DE" sz="1400" dirty="0"/>
              <a:t> (o.J.). </a:t>
            </a:r>
            <a:r>
              <a:rPr lang="de-DE" sz="1400" i="1" dirty="0"/>
              <a:t>WHO COVID-19 </a:t>
            </a:r>
            <a:r>
              <a:rPr lang="de-DE" sz="1400" i="1" dirty="0" err="1"/>
              <a:t>dashboard</a:t>
            </a:r>
            <a:r>
              <a:rPr lang="de-DE" sz="1400" i="1" dirty="0"/>
              <a:t>.</a:t>
            </a:r>
            <a:r>
              <a:rPr lang="de-DE" sz="1400" u="sng" dirty="0"/>
              <a:t> https://</a:t>
            </a:r>
            <a:r>
              <a:rPr lang="de-DE" sz="1400" u="sng" dirty="0" err="1"/>
              <a:t>data.who.int</a:t>
            </a:r>
            <a:r>
              <a:rPr lang="de-DE" sz="1400" u="sng" dirty="0"/>
              <a:t>/</a:t>
            </a:r>
            <a:r>
              <a:rPr lang="de-DE" sz="1400" u="sng" dirty="0" err="1"/>
              <a:t>dashboards</a:t>
            </a:r>
            <a:r>
              <a:rPr lang="de-DE" sz="1400" u="sng" dirty="0"/>
              <a:t>/covid19/</a:t>
            </a:r>
            <a:r>
              <a:rPr lang="de-DE" sz="1400" u="sng" dirty="0" err="1"/>
              <a:t>cases</a:t>
            </a:r>
            <a:r>
              <a:rPr lang="de-DE" sz="1400" u="sng" dirty="0"/>
              <a:t> </a:t>
            </a:r>
            <a:r>
              <a:rPr lang="de-DE" sz="1400" dirty="0"/>
              <a:t>(Abgerufen am 30.06.2026)</a:t>
            </a:r>
          </a:p>
          <a:p>
            <a:pPr marL="0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7622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FB8E2-4926-5806-6169-2A5FA335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000" dirty="0"/>
              <a:t>Erfahrungen von Pflegefachpersonen in der Covid-19 Pandemie</a:t>
            </a:r>
            <a:br>
              <a:rPr lang="de-DE" dirty="0"/>
            </a:br>
            <a:r>
              <a:rPr lang="de-DE" dirty="0"/>
              <a:t>https://www.youtube.com/watch?v=VBF9o38g3rY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A61A82-9583-A474-A664-BD6850CB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48" y="1869552"/>
            <a:ext cx="7352413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80A5C-0ECA-67CB-C9C2-FFC23DAF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Pandemie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397F7D-9F02-E762-8F5C-2B2718A3F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Eine Pandemie ist gekennzeichnet durch</a:t>
            </a:r>
          </a:p>
          <a:p>
            <a:pPr lvl="0">
              <a:lnSpc>
                <a:spcPct val="170000"/>
              </a:lnSpc>
            </a:pPr>
            <a:r>
              <a:rPr lang="de-DE" dirty="0"/>
              <a:t>Geografische Ausdehnung jenseits nationaler Grenzen (transnational / global)</a:t>
            </a:r>
          </a:p>
          <a:p>
            <a:pPr lvl="0">
              <a:lnSpc>
                <a:spcPct val="170000"/>
              </a:lnSpc>
            </a:pPr>
            <a:r>
              <a:rPr lang="de-DE" dirty="0"/>
              <a:t>Nachhaltige Mensch-zu-Mensch-Übertragung über einen längeren Zeitraum</a:t>
            </a:r>
          </a:p>
          <a:p>
            <a:pPr lvl="0">
              <a:lnSpc>
                <a:spcPct val="170000"/>
              </a:lnSpc>
            </a:pPr>
            <a:r>
              <a:rPr lang="de-DE" dirty="0"/>
              <a:t>Ein Reproduktionswert (R) über 1 über eine gewisse Zeitspanne</a:t>
            </a:r>
          </a:p>
          <a:p>
            <a:pPr lvl="0">
              <a:lnSpc>
                <a:spcPct val="170000"/>
              </a:lnSpc>
            </a:pPr>
            <a:r>
              <a:rPr lang="de-DE" dirty="0"/>
              <a:t>Ein Bevölkerungssegment ohne vorhandene Immunität </a:t>
            </a:r>
            <a:r>
              <a:rPr lang="de-DE" sz="1900" dirty="0"/>
              <a:t>(vgl. World Health </a:t>
            </a:r>
            <a:r>
              <a:rPr lang="de-DE" sz="1900" dirty="0" err="1"/>
              <a:t>Organization</a:t>
            </a:r>
            <a:r>
              <a:rPr lang="de-DE" sz="1900" dirty="0"/>
              <a:t> [WHO], o.J.; </a:t>
            </a:r>
            <a:r>
              <a:rPr lang="de-DE" sz="1900" dirty="0" err="1"/>
              <a:t>Morens</a:t>
            </a:r>
            <a:r>
              <a:rPr lang="de-DE" sz="1900" dirty="0"/>
              <a:t>, Folkers &amp; Fauci, 2009; </a:t>
            </a:r>
            <a:r>
              <a:rPr lang="de-DE" sz="1900" dirty="0" err="1"/>
              <a:t>Abeysinghe</a:t>
            </a:r>
            <a:r>
              <a:rPr lang="de-DE" sz="1900" dirty="0"/>
              <a:t>, 2013)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91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48F4B-AAA1-B855-9DB2-9BC4875C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Phasen einer Pandemie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F9AB368-95EB-76D6-CBB4-860F7F355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54833"/>
              </p:ext>
            </p:extLst>
          </p:nvPr>
        </p:nvGraphicFramePr>
        <p:xfrm>
          <a:off x="574114" y="2159931"/>
          <a:ext cx="10905068" cy="4099070"/>
        </p:xfrm>
        <a:graphic>
          <a:graphicData uri="http://schemas.openxmlformats.org/drawingml/2006/table">
            <a:tbl>
              <a:tblPr firstRow="1" firstCol="1" bandRow="1"/>
              <a:tblGrid>
                <a:gridCol w="1612471">
                  <a:extLst>
                    <a:ext uri="{9D8B030D-6E8A-4147-A177-3AD203B41FA5}">
                      <a16:colId xmlns:a16="http://schemas.microsoft.com/office/drawing/2014/main" val="3455622534"/>
                    </a:ext>
                  </a:extLst>
                </a:gridCol>
                <a:gridCol w="3072470">
                  <a:extLst>
                    <a:ext uri="{9D8B030D-6E8A-4147-A177-3AD203B41FA5}">
                      <a16:colId xmlns:a16="http://schemas.microsoft.com/office/drawing/2014/main" val="1968197468"/>
                    </a:ext>
                  </a:extLst>
                </a:gridCol>
                <a:gridCol w="3254315">
                  <a:extLst>
                    <a:ext uri="{9D8B030D-6E8A-4147-A177-3AD203B41FA5}">
                      <a16:colId xmlns:a16="http://schemas.microsoft.com/office/drawing/2014/main" val="2389940151"/>
                    </a:ext>
                  </a:extLst>
                </a:gridCol>
                <a:gridCol w="2965812">
                  <a:extLst>
                    <a:ext uri="{9D8B030D-6E8A-4147-A177-3AD203B41FA5}">
                      <a16:colId xmlns:a16="http://schemas.microsoft.com/office/drawing/2014/main" val="3747477526"/>
                    </a:ext>
                  </a:extLst>
                </a:gridCol>
              </a:tblGrid>
              <a:tr h="62066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Merkmale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1" i="0" u="none" strike="noStrike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COVID-19 Beispiel</a:t>
                      </a:r>
                      <a:endParaRPr lang="de-DE" sz="2000" b="0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1" i="0" u="none" strike="noStrike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H1N1 (2009) Beispiel</a:t>
                      </a:r>
                      <a:endParaRPr lang="de-DE" sz="2000" b="0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485860"/>
                  </a:ext>
                </a:extLst>
              </a:tr>
              <a:tr h="70793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1.Interpandemic Phase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Kein neuer Virus in Menschen; normale saisonale Infektionslage. Fokus: Überwachung &amp; Vorbereitung.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 November 2019: SARS-CoV-2 unbekannt, Routineüberwachung in China &amp; weltweit.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Vor März 2009: Übliche saisonale Influenzaaktivität. Keine neue Subtyp-Aktivität beim Menschen.</a:t>
                      </a:r>
                      <a:endParaRPr lang="de-DE" sz="2000" b="0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666340"/>
                  </a:ext>
                </a:extLst>
              </a:tr>
              <a:tr h="70793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1" i="0" u="none" strike="noStrike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Alert Phase</a:t>
                      </a:r>
                      <a:endParaRPr lang="de-DE" sz="2000" b="0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Neuer Erreger in Menschen entdeckt. Gefahr potenzieller Ausbreitung.</a:t>
                      </a:r>
                      <a:endParaRPr lang="de-DE" sz="2000" b="0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Dez 2019 – Jan 2020: SARS-CoV-2 erstmals in Wuhan identifiziert. Mensch-zu-Mensch-Übertragung unklar.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März 2009: H1N1 entdeckt in Mexiko und den USA. Erste Cluster, Verdacht auf begrenzte Übertragung.</a:t>
                      </a:r>
                      <a:endParaRPr lang="de-DE" sz="2000" b="0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418768"/>
                  </a:ext>
                </a:extLst>
              </a:tr>
              <a:tr h="1139045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de-DE" sz="1300" b="1" i="0" u="none" strike="noStrike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Pandemic</a:t>
                      </a:r>
                      <a:r>
                        <a:rPr lang="de-DE" sz="13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Phase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Nachhaltige Mensch-zu-Mensch-Übertragung weltweit. Gesundheitssysteme unter Druck. Nationale &amp; internationale Koordination erforderlich.</a:t>
                      </a:r>
                      <a:endParaRPr lang="de-DE" sz="2000" b="0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März 2020: WHO erklärt COVID-19 zur Pandemie. Global starke Ausbreitung, Lockdowns, Gesundheitssysteme belastet.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Juni 2009: WHO ruft Phase 6 (Pandemie) aus – H1N1 verbreitet sich auf mehreren Kontinenten.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066851"/>
                  </a:ext>
                </a:extLst>
              </a:tr>
              <a:tr h="92349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1" i="0" u="none" strike="noStrike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Transition Phase</a:t>
                      </a:r>
                      <a:endParaRPr lang="de-DE" sz="2000" b="0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Rückgang der Infektionen. Länder passen Maßnahmen an, bereiten Erholung vor. Langsame Rückkehr zu Normalität.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2022–2023: Impfungen, Immunität &amp; mildere Varianten (z. B. Omikron) verringern Druck. WHO beendet Pandemie-Status im Mai 2023.</a:t>
                      </a:r>
                      <a:endParaRPr lang="de-DE" sz="2000" b="0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2010: Rückgang der H1N1-Fälle. WHO erklärt offizielle post-pandemische Phase im August 2010.</a:t>
                      </a:r>
                      <a:endParaRPr lang="de-DE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91" marR="10491" marT="10491" marB="104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766076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B2BD4CC6-6B22-C001-1EFD-9467A5127AAB}"/>
              </a:ext>
            </a:extLst>
          </p:cNvPr>
          <p:cNvSpPr txBox="1"/>
          <p:nvPr/>
        </p:nvSpPr>
        <p:spPr>
          <a:xfrm>
            <a:off x="834118" y="1655248"/>
            <a:ext cx="10242096" cy="30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de-DE" sz="13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Die WHO beschreibt die Pandemieentwicklung als Kontinuum aus vier Phasen: </a:t>
            </a:r>
            <a:r>
              <a:rPr lang="de-DE" sz="1300" dirty="0" err="1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Interpandemic</a:t>
            </a:r>
            <a:r>
              <a:rPr lang="de-DE" sz="13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Alert, </a:t>
            </a:r>
            <a:r>
              <a:rPr lang="de-DE" sz="1300" dirty="0" err="1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Pandemic</a:t>
            </a:r>
            <a:r>
              <a:rPr lang="de-DE" sz="13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Transition (WHO, 2017):</a:t>
            </a:r>
          </a:p>
        </p:txBody>
      </p:sp>
    </p:spTree>
    <p:extLst>
      <p:ext uri="{BB962C8B-B14F-4D97-AF65-F5344CB8AC3E}">
        <p14:creationId xmlns:p14="http://schemas.microsoft.com/office/powerpoint/2010/main" val="359860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03EEB-AD0C-2F63-8181-888A7659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Pandemie - Reproduktionszahl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14F053-7A76-DB11-C7D8-3A4BBE34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19" y="1372978"/>
            <a:ext cx="6389162" cy="450533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22302D3-61F5-0B4F-E35A-BEBF72638C46}"/>
              </a:ext>
            </a:extLst>
          </p:cNvPr>
          <p:cNvSpPr txBox="1"/>
          <p:nvPr/>
        </p:nvSpPr>
        <p:spPr>
          <a:xfrm>
            <a:off x="9275930" y="5361911"/>
            <a:ext cx="200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1"/>
                </a:solidFill>
              </a:rPr>
              <a:t>(eigene Darstellung)</a:t>
            </a:r>
          </a:p>
        </p:txBody>
      </p:sp>
    </p:spTree>
    <p:extLst>
      <p:ext uri="{BB962C8B-B14F-4D97-AF65-F5344CB8AC3E}">
        <p14:creationId xmlns:p14="http://schemas.microsoft.com/office/powerpoint/2010/main" val="239862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6D9F5-205E-BBE0-D928-B3891410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Spezielle Hygienemaßnahmen in stationären Einrichtungen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B4BE47-869C-E133-DE49-09C904479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Kontrollierte Schleusen: erlauben kontrolliertes Betreten und Verlassen von Isolationsbereichen zum Infektionsschutz.</a:t>
            </a:r>
          </a:p>
          <a:p>
            <a:r>
              <a:rPr lang="de-DE" dirty="0"/>
              <a:t>Rein-/Raus-Konzepte: strukturieren den Personenfluss und verhindern Kreuzkontaminationen effektiv.</a:t>
            </a:r>
          </a:p>
          <a:p>
            <a:r>
              <a:rPr lang="de-DE" dirty="0"/>
              <a:t>Besucherbeschränkungen: reduzieren die Anzahl potenzieller Infektionsträger im Krankenhaus.</a:t>
            </a:r>
          </a:p>
          <a:p>
            <a:r>
              <a:rPr lang="de-DE" dirty="0"/>
              <a:t>Gezieltes Cohorting: Infizierte Patient/-innen werden räumlich zusammengefasst, um Ausbreitung zu begrenzen.</a:t>
            </a:r>
          </a:p>
          <a:p>
            <a:pPr marL="0" indent="0">
              <a:buNone/>
            </a:pPr>
            <a:r>
              <a:rPr lang="de-DE" sz="1300" dirty="0"/>
              <a:t>(WHO 2020; IKM, 2023)</a:t>
            </a:r>
          </a:p>
        </p:txBody>
      </p:sp>
    </p:spTree>
    <p:extLst>
      <p:ext uri="{BB962C8B-B14F-4D97-AF65-F5344CB8AC3E}">
        <p14:creationId xmlns:p14="http://schemas.microsoft.com/office/powerpoint/2010/main" val="6758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9045A-A7DD-C321-18D0-564CF9958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8FFA7-B5F1-9025-E5F3-05095590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Spezielle Hygienemaßnahmen in stationären Einrichtungen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3DFF0F-328C-4AFF-E096-2EF5324BDA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7538" y="1449052"/>
            <a:ext cx="10369152" cy="3959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Arbeitsauftrag (45 Min): </a:t>
            </a:r>
            <a:endParaRPr lang="de-DE" dirty="0"/>
          </a:p>
          <a:p>
            <a:pPr marL="0" indent="0">
              <a:buNone/>
            </a:pPr>
            <a:r>
              <a:rPr lang="de-DE" altLang="de-DE" dirty="0">
                <a:solidFill>
                  <a:schemeClr val="accent1"/>
                </a:solidFill>
                <a:latin typeface="-webkit-standard"/>
              </a:rPr>
              <a:t>Recherchieren Sie evidenzbasierte Pflegeinterventionen im Kontext der </a:t>
            </a:r>
            <a:r>
              <a:rPr lang="de-DE" altLang="de-DE" dirty="0">
                <a:solidFill>
                  <a:schemeClr val="accent1"/>
                </a:solidFill>
              </a:rPr>
              <a:t>COVID-19 Pandemie</a:t>
            </a:r>
            <a:r>
              <a:rPr lang="de-DE" altLang="de-DE" dirty="0">
                <a:solidFill>
                  <a:schemeClr val="accent1"/>
                </a:solidFill>
                <a:latin typeface="-webkit-standard"/>
              </a:rPr>
              <a:t> und leiten daraus </a:t>
            </a:r>
            <a:r>
              <a:rPr lang="de-DE" altLang="de-DE" dirty="0">
                <a:solidFill>
                  <a:schemeClr val="accent1"/>
                </a:solidFill>
              </a:rPr>
              <a:t>Gelingensbedingungen für professionelles Pflegehandeln</a:t>
            </a:r>
            <a:r>
              <a:rPr lang="de-DE" altLang="de-DE" dirty="0">
                <a:solidFill>
                  <a:schemeClr val="accent1"/>
                </a:solidFill>
                <a:latin typeface="-webkit-standard"/>
              </a:rPr>
              <a:t> ab. </a:t>
            </a:r>
          </a:p>
          <a:p>
            <a:pPr marL="0" indent="0">
              <a:buNone/>
            </a:pPr>
            <a:r>
              <a:rPr lang="de-DE" altLang="de-DE" dirty="0">
                <a:solidFill>
                  <a:schemeClr val="accent1"/>
                </a:solidFill>
                <a:latin typeface="-webkit-standard"/>
              </a:rPr>
              <a:t>Dokumentieren Sie Ihren Suchstring sowie Ihre ein- und ausgeschlossenen Kriterien der Datenbanksuche. </a:t>
            </a:r>
          </a:p>
          <a:p>
            <a:pPr marL="0" indent="0">
              <a:buNone/>
            </a:pPr>
            <a:r>
              <a:rPr lang="de-DE" altLang="de-DE" i="1" dirty="0">
                <a:solidFill>
                  <a:schemeClr val="accent1"/>
                </a:solidFill>
                <a:latin typeface="-webkit-standard"/>
              </a:rPr>
              <a:t>Bewerten Sie die Pflegeinterventionen kritisch im Hinblick auf ihre Umsetzbarkeit unter Bedingungen von Ressourcenknappheit</a:t>
            </a:r>
            <a:endParaRPr lang="de-DE" altLang="de-DE" dirty="0">
              <a:solidFill>
                <a:schemeClr val="accent1"/>
              </a:solidFill>
              <a:latin typeface="-webkit-standard"/>
            </a:endParaRPr>
          </a:p>
          <a:p>
            <a:pPr marL="0" indent="0">
              <a:buNone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8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56762-04B2-EB86-1F89-334B53AA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836712"/>
            <a:ext cx="10369152" cy="432048"/>
          </a:xfrm>
        </p:spPr>
        <p:txBody>
          <a:bodyPr anchor="t">
            <a:normAutofit/>
          </a:bodyPr>
          <a:lstStyle/>
          <a:p>
            <a:r>
              <a:rPr lang="en-US" err="1"/>
              <a:t>Fehlervermeidung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Schulung</a:t>
            </a:r>
            <a:r>
              <a:rPr lang="en-US"/>
              <a:t> und </a:t>
            </a:r>
            <a:r>
              <a:rPr lang="en-US" err="1"/>
              <a:t>strukturierte</a:t>
            </a:r>
            <a:r>
              <a:rPr lang="en-US"/>
              <a:t> </a:t>
            </a:r>
            <a:r>
              <a:rPr lang="en-US" err="1"/>
              <a:t>Abläufe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106477-C2B6-DB0F-CBD5-A53AD762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509184"/>
            <a:ext cx="5088000" cy="3936040"/>
          </a:xfrm>
        </p:spPr>
        <p:txBody>
          <a:bodyPr>
            <a:normAutofit/>
          </a:bodyPr>
          <a:lstStyle/>
          <a:p>
            <a:r>
              <a:rPr lang="de-DE" dirty="0"/>
              <a:t>Strukturierte Schulungen</a:t>
            </a:r>
          </a:p>
          <a:p>
            <a:r>
              <a:rPr lang="de-DE" dirty="0"/>
              <a:t>Checklisten</a:t>
            </a:r>
          </a:p>
          <a:p>
            <a:r>
              <a:rPr lang="de-DE" dirty="0"/>
              <a:t>Buddy-System zur Fehlervermeidung</a:t>
            </a:r>
          </a:p>
          <a:p>
            <a:r>
              <a:rPr lang="de-DE" dirty="0"/>
              <a:t>Kritische Beobachtungspunkte: Handschuhe, Kittel, Maske, Gesichtsschutz.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432EEA-C69D-CA87-09E3-AFE2B0D5DA7D}"/>
              </a:ext>
            </a:extLst>
          </p:cNvPr>
          <p:cNvSpPr txBox="1"/>
          <p:nvPr/>
        </p:nvSpPr>
        <p:spPr>
          <a:xfrm>
            <a:off x="911424" y="4386638"/>
            <a:ext cx="61313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kern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(vgl. VERBEEK et al., 2020</a:t>
            </a:r>
            <a:r>
              <a:rPr lang="de-DE" sz="1200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e-DE" sz="1200" dirty="0">
                <a:solidFill>
                  <a:schemeClr val="accent1"/>
                </a:solidFill>
                <a:cs typeface="Arial" panose="020B0604020202020204" pitchFamily="34" charset="0"/>
              </a:rPr>
              <a:t>TOMAS et al., 2015)</a:t>
            </a:r>
            <a:r>
              <a:rPr lang="de-DE" sz="1200" kern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5D6DF551-F076-B15B-6A44-E7F24AD741F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33" y="1509713"/>
            <a:ext cx="2951559" cy="393541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BC8D5EE-F6D9-50E1-A08F-5A6A72907114}"/>
              </a:ext>
            </a:extLst>
          </p:cNvPr>
          <p:cNvSpPr txBox="1"/>
          <p:nvPr/>
        </p:nvSpPr>
        <p:spPr>
          <a:xfrm>
            <a:off x="7260233" y="5470634"/>
            <a:ext cx="31149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</a:rPr>
              <a:t>Quelle: Persönliche Schutzausrüstung – Universitätsklinikum Frankfurt</a:t>
            </a:r>
          </a:p>
        </p:txBody>
      </p:sp>
    </p:spTree>
    <p:extLst>
      <p:ext uri="{BB962C8B-B14F-4D97-AF65-F5344CB8AC3E}">
        <p14:creationId xmlns:p14="http://schemas.microsoft.com/office/powerpoint/2010/main" val="175832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C5DE0-4531-07F5-8C97-B4EAF42B4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8F9AB-1F05-D4E6-7906-9649F81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836712"/>
            <a:ext cx="10369152" cy="432048"/>
          </a:xfrm>
        </p:spPr>
        <p:txBody>
          <a:bodyPr anchor="t">
            <a:normAutofit/>
          </a:bodyPr>
          <a:lstStyle/>
          <a:p>
            <a:r>
              <a:rPr lang="en-US" err="1"/>
              <a:t>Fehlervermeidung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Schulung</a:t>
            </a:r>
            <a:r>
              <a:rPr lang="en-US"/>
              <a:t> und </a:t>
            </a:r>
            <a:r>
              <a:rPr lang="en-US" err="1"/>
              <a:t>strukturierte</a:t>
            </a:r>
            <a:r>
              <a:rPr lang="en-US"/>
              <a:t> </a:t>
            </a:r>
            <a:r>
              <a:rPr lang="en-US" err="1"/>
              <a:t>Abläufe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00283-EDF5-8053-36BC-010A3A85A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509184"/>
            <a:ext cx="5088000" cy="3936040"/>
          </a:xfrm>
        </p:spPr>
        <p:txBody>
          <a:bodyPr>
            <a:normAutofit fontScale="62500" lnSpcReduction="20000"/>
          </a:bodyPr>
          <a:lstStyle/>
          <a:p>
            <a:pPr fontAlgn="t">
              <a:lnSpc>
                <a:spcPct val="150000"/>
              </a:lnSpc>
              <a:buNone/>
            </a:pPr>
            <a:r>
              <a:rPr lang="de-DE" b="1" dirty="0">
                <a:latin typeface="Segoe UI" panose="020B0502040204020203" pitchFamily="34" charset="0"/>
              </a:rPr>
              <a:t>Hygienemaßnahmen &amp; PSA: </a:t>
            </a:r>
            <a:r>
              <a:rPr lang="de-DE" b="1" dirty="0" err="1">
                <a:latin typeface="Segoe UI" panose="020B0502040204020203" pitchFamily="34" charset="0"/>
              </a:rPr>
              <a:t>Donning</a:t>
            </a:r>
            <a:r>
              <a:rPr lang="de-DE" b="1" dirty="0">
                <a:latin typeface="Segoe UI" panose="020B0502040204020203" pitchFamily="34" charset="0"/>
              </a:rPr>
              <a:t> (Anlegen)</a:t>
            </a:r>
          </a:p>
          <a:p>
            <a:pPr fontAlgn="t">
              <a:lnSpc>
                <a:spcPct val="150000"/>
              </a:lnSpc>
              <a:buNone/>
            </a:pPr>
            <a:r>
              <a:rPr lang="de-DE" b="1" dirty="0">
                <a:latin typeface="Segoe UI" panose="020B0502040204020203" pitchFamily="34" charset="0"/>
              </a:rPr>
              <a:t>Reihenfolge </a:t>
            </a:r>
            <a:r>
              <a:rPr lang="de-DE" dirty="0">
                <a:latin typeface="Segoe UI" panose="020B0502040204020203" pitchFamily="34" charset="0"/>
              </a:rPr>
              <a:t>Händehygiene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Segoe UI" panose="020B0502040204020203" pitchFamily="34" charset="0"/>
              </a:rPr>
              <a:t>Schutzkittel / Overall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Segoe UI" panose="020B0502040204020203" pitchFamily="34" charset="0"/>
              </a:rPr>
              <a:t>Atemschutz (FFP2/FFP3) – Dichtsitz prüfen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Segoe UI" panose="020B0502040204020203" pitchFamily="34" charset="0"/>
              </a:rPr>
              <a:t>Schutzbrille / Visier</a:t>
            </a:r>
          </a:p>
          <a:p>
            <a:pPr fontAlgn="t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Segoe UI" panose="020B0502040204020203" pitchFamily="34" charset="0"/>
              </a:rPr>
              <a:t>Handschuhe über Kittelbündchen</a:t>
            </a:r>
          </a:p>
          <a:p>
            <a:pPr fontAlgn="t">
              <a:lnSpc>
                <a:spcPct val="170000"/>
              </a:lnSpc>
              <a:buNone/>
            </a:pPr>
            <a:r>
              <a:rPr lang="de-DE" b="1" dirty="0">
                <a:latin typeface="Segoe UI" panose="020B0502040204020203" pitchFamily="34" charset="0"/>
              </a:rPr>
              <a:t>Kritische Punkte</a:t>
            </a:r>
          </a:p>
          <a:p>
            <a:pPr fontAlgn="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Maske korrekt abdichten</a:t>
            </a:r>
          </a:p>
          <a:p>
            <a:pPr fontAlgn="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Handschuhe zuletzt – Überlappung sicherstellen</a:t>
            </a:r>
          </a:p>
          <a:p>
            <a:pPr fontAlgn="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Segoe UI" panose="020B0502040204020203" pitchFamily="34" charset="0"/>
              </a:rPr>
              <a:t>Keine Berührung kontaminierter Außenseiten</a:t>
            </a:r>
          </a:p>
          <a:p>
            <a:pPr marL="0" indent="0" fontAlgn="t">
              <a:lnSpc>
                <a:spcPct val="150000"/>
              </a:lnSpc>
              <a:buNone/>
            </a:pPr>
            <a:endParaRPr lang="de-DE" dirty="0">
              <a:latin typeface="Segoe UI" panose="020B0502040204020203" pitchFamily="34" charset="0"/>
            </a:endParaRPr>
          </a:p>
          <a:p>
            <a:pPr marL="0" indent="0" fontAlgn="t">
              <a:lnSpc>
                <a:spcPct val="150000"/>
              </a:lnSpc>
              <a:buNone/>
            </a:pPr>
            <a:endParaRPr lang="de-DE" dirty="0">
              <a:latin typeface="Segoe UI" panose="020B0502040204020203" pitchFamily="34" charset="0"/>
            </a:endParaRP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092D55-899E-FFCD-35D7-65D15D95D9BC}"/>
              </a:ext>
            </a:extLst>
          </p:cNvPr>
          <p:cNvSpPr txBox="1"/>
          <p:nvPr/>
        </p:nvSpPr>
        <p:spPr>
          <a:xfrm>
            <a:off x="911424" y="5301357"/>
            <a:ext cx="61313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kern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(vgl. </a:t>
            </a:r>
            <a:r>
              <a:rPr lang="de-DE" sz="1200" dirty="0">
                <a:solidFill>
                  <a:schemeClr val="accent1"/>
                </a:solidFill>
                <a:latin typeface="Segoe UI" panose="020B0502040204020203" pitchFamily="34" charset="0"/>
              </a:rPr>
              <a:t>WHO (2020) </a:t>
            </a:r>
          </a:p>
        </p:txBody>
      </p:sp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D1F50FB3-C398-1E81-4B93-2BD532885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33" y="1509713"/>
            <a:ext cx="2951559" cy="393541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97CD69-F0F1-7E24-0C35-1992D58814DE}"/>
              </a:ext>
            </a:extLst>
          </p:cNvPr>
          <p:cNvSpPr txBox="1"/>
          <p:nvPr/>
        </p:nvSpPr>
        <p:spPr>
          <a:xfrm>
            <a:off x="7260233" y="5470634"/>
            <a:ext cx="31149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</a:rPr>
              <a:t>Quelle: Persönliche Schutzausrüstung – Universitätsklinikum Frankfurt</a:t>
            </a:r>
          </a:p>
        </p:txBody>
      </p:sp>
    </p:spTree>
    <p:extLst>
      <p:ext uri="{BB962C8B-B14F-4D97-AF65-F5344CB8AC3E}">
        <p14:creationId xmlns:p14="http://schemas.microsoft.com/office/powerpoint/2010/main" val="9378218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IBB">
  <a:themeElements>
    <a:clrScheme name="BIBB Farben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3369"/>
      </a:accent1>
      <a:accent2>
        <a:srgbClr val="95C11F"/>
      </a:accent2>
      <a:accent3>
        <a:srgbClr val="0069B4"/>
      </a:accent3>
      <a:accent4>
        <a:srgbClr val="F59C00"/>
      </a:accent4>
      <a:accent5>
        <a:srgbClr val="7785AE"/>
      </a:accent5>
      <a:accent6>
        <a:srgbClr val="CFE09B"/>
      </a:accent6>
      <a:hlink>
        <a:srgbClr val="7F7F7F"/>
      </a:hlink>
      <a:folHlink>
        <a:srgbClr val="A5A5A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BIBB" id="{D836BE07-4720-4704-B217-7E00271A0A58}" vid="{47D56E5C-760E-446A-9C2B-7B7CB3767B7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0d2e7d-2c86-40aa-a11a-0708aae16363" xsi:nil="true"/>
    <lcf76f155ced4ddcb4097134ff3c332f xmlns="af80bed8-9238-4914-a57f-44ec9fdcde5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4ECF58CCA774E9BEEB888DC8DF3BF" ma:contentTypeVersion="10" ma:contentTypeDescription="Create a new document." ma:contentTypeScope="" ma:versionID="9c77a74b6ba46d9bfcb707c15b38dbd7">
  <xsd:schema xmlns:xsd="http://www.w3.org/2001/XMLSchema" xmlns:xs="http://www.w3.org/2001/XMLSchema" xmlns:p="http://schemas.microsoft.com/office/2006/metadata/properties" xmlns:ns2="af80bed8-9238-4914-a57f-44ec9fdcde53" xmlns:ns3="090d2e7d-2c86-40aa-a11a-0708aae16363" targetNamespace="http://schemas.microsoft.com/office/2006/metadata/properties" ma:root="true" ma:fieldsID="30514a7a6f5f170af5bd7d8ebdbf32b9" ns2:_="" ns3:_="">
    <xsd:import namespace="af80bed8-9238-4914-a57f-44ec9fdcde53"/>
    <xsd:import namespace="090d2e7d-2c86-40aa-a11a-0708aae16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0bed8-9238-4914-a57f-44ec9fdcd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debb949-be09-4628-8a5e-97009452b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d2e7d-2c86-40aa-a11a-0708aae163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69ae067-dd71-4526-ba55-c249d3d5dd8a}" ma:internalName="TaxCatchAll" ma:showField="CatchAllData" ma:web="090d2e7d-2c86-40aa-a11a-0708aae16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92604-CF97-4620-88DC-FB2DA9B4D25E}">
  <ds:schemaRefs>
    <ds:schemaRef ds:uri="http://schemas.microsoft.com/office/2006/metadata/properties"/>
    <ds:schemaRef ds:uri="http://schemas.microsoft.com/office/infopath/2007/PartnerControls"/>
    <ds:schemaRef ds:uri="090d2e7d-2c86-40aa-a11a-0708aae16363"/>
    <ds:schemaRef ds:uri="af80bed8-9238-4914-a57f-44ec9fdcde53"/>
  </ds:schemaRefs>
</ds:datastoreItem>
</file>

<file path=customXml/itemProps2.xml><?xml version="1.0" encoding="utf-8"?>
<ds:datastoreItem xmlns:ds="http://schemas.openxmlformats.org/officeDocument/2006/customXml" ds:itemID="{D55B9381-3351-4772-957B-ABE05AA894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C0BC2D-F50F-4134-9289-43498E87D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80bed8-9238-4914-a57f-44ec9fdcde53"/>
    <ds:schemaRef ds:uri="090d2e7d-2c86-40aa-a11a-0708aae16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BIBB</Template>
  <TotalTime>0</TotalTime>
  <Words>1558</Words>
  <Application>Microsoft Office PowerPoint</Application>
  <PresentationFormat>Breitbild</PresentationFormat>
  <Paragraphs>236</Paragraphs>
  <Slides>18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Segoe UI</vt:lpstr>
      <vt:lpstr>-webkit-standard</vt:lpstr>
      <vt:lpstr>Wingdings</vt:lpstr>
      <vt:lpstr>Design BIBB</vt:lpstr>
      <vt:lpstr>Pandemie und Hygiene</vt:lpstr>
      <vt:lpstr>Erfahrungen von Pflegefachpersonen in der Covid-19 Pandemie https://www.youtube.com/watch?v=VBF9o38g3rY</vt:lpstr>
      <vt:lpstr>Pandemie</vt:lpstr>
      <vt:lpstr>Phasen einer Pandemie</vt:lpstr>
      <vt:lpstr>Pandemie - Reproduktionszahl</vt:lpstr>
      <vt:lpstr>Spezielle Hygienemaßnahmen in stationären Einrichtungen</vt:lpstr>
      <vt:lpstr>Spezielle Hygienemaßnahmen in stationären Einrichtungen</vt:lpstr>
      <vt:lpstr>Fehlervermeidung durch Schulung und strukturierte Abläufe</vt:lpstr>
      <vt:lpstr>Fehlervermeidung durch Schulung und strukturierte Abläufe</vt:lpstr>
      <vt:lpstr>Fehlervermeidung durch Schulung und strukturierte Abläufe</vt:lpstr>
      <vt:lpstr>Fehlervermeidung durch Schulung und strukturierte Abläufe</vt:lpstr>
      <vt:lpstr>Umgang mit zu wenig Schutzausrüstung</vt:lpstr>
      <vt:lpstr>Psychosoziale Belastung von Isolation</vt:lpstr>
      <vt:lpstr>Assessmentinstrumente: NEWS-Score</vt:lpstr>
      <vt:lpstr>Assessmentinstrumente</vt:lpstr>
      <vt:lpstr>Rolle der Pflege in Pandemielagen</vt:lpstr>
      <vt:lpstr>Unterrichtsaufgabe: Pandemie, Hygiene und Patientensicherheit im Krankenhaus 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Kasper, Jennifer</dc:creator>
  <cp:lastModifiedBy>Kasper, Jennifer</cp:lastModifiedBy>
  <cp:revision>13</cp:revision>
  <dcterms:created xsi:type="dcterms:W3CDTF">2026-02-23T11:13:57Z</dcterms:created>
  <dcterms:modified xsi:type="dcterms:W3CDTF">2026-07-07T11:17:38Z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0x0101007584ECF58CCA774E9BEEB888DC8DF3BF</vt:lpwstr>
  </property>
</Properties>
</file>