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391478" y="1392001"/>
            <a:ext cx="9360565" cy="147002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800"/>
              </a:lnSpc>
              <a:defRPr sz="4667" b="1" kern="1200" spc="0" baseline="0">
                <a:solidFill>
                  <a:srgbClr val="002060"/>
                </a:solidFill>
              </a:defRPr>
            </a:lvl1pPr>
          </a:lstStyle>
          <a:p>
            <a:r>
              <a:rPr lang="de-DE" dirty="0"/>
              <a:t>Hier steht der Titel</a:t>
            </a:r>
            <a:br>
              <a:rPr lang="de-DE" dirty="0"/>
            </a:br>
            <a:r>
              <a:rPr lang="de-DE" dirty="0"/>
              <a:t>der Präsentation</a:t>
            </a:r>
          </a:p>
        </p:txBody>
      </p:sp>
      <p:sp>
        <p:nvSpPr>
          <p:cNvPr id="10" name="Gleichschenkliges Dreieck 9"/>
          <p:cNvSpPr/>
          <p:nvPr/>
        </p:nvSpPr>
        <p:spPr>
          <a:xfrm rot="5400000">
            <a:off x="419369" y="1424778"/>
            <a:ext cx="504056" cy="480053"/>
          </a:xfrm>
          <a:prstGeom prst="triangle">
            <a:avLst/>
          </a:prstGeom>
          <a:solidFill>
            <a:srgbClr val="95C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93A85C6-E051-43C2-844B-84C985B95D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673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B15F929-626C-91B4-A9AB-831A1989C2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0" hasCustomPrompt="1"/>
          </p:nvPr>
        </p:nvSpPr>
        <p:spPr>
          <a:xfrm>
            <a:off x="911424" y="1485330"/>
            <a:ext cx="10369152" cy="3959895"/>
          </a:xfrm>
          <a:prstGeom prst="rect">
            <a:avLst/>
          </a:prstGeom>
        </p:spPr>
        <p:txBody>
          <a:bodyPr lIns="0" tIns="0" rIns="0" bIns="0"/>
          <a:lstStyle>
            <a:lvl1pPr marL="380990" marR="0" indent="-380990" algn="l" defTabSz="1219170" rtl="0" eaLnBrk="1" fontAlgn="auto" latinLnBrk="0" hangingPunct="1">
              <a:lnSpc>
                <a:spcPct val="100000"/>
              </a:lnSpc>
              <a:spcBef>
                <a:spcPts val="26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>
                <a:solidFill>
                  <a:srgbClr val="003369"/>
                </a:solidFill>
                <a:latin typeface="+mn-lt"/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consetetur</a:t>
            </a:r>
            <a:r>
              <a:rPr lang="de-DE" dirty="0"/>
              <a:t> </a:t>
            </a:r>
            <a:r>
              <a:rPr lang="de-DE" dirty="0" err="1"/>
              <a:t>sadipscing</a:t>
            </a:r>
            <a:r>
              <a:rPr lang="de-DE" dirty="0"/>
              <a:t> </a:t>
            </a:r>
            <a:r>
              <a:rPr lang="de-DE" dirty="0" err="1"/>
              <a:t>elitr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nonumy</a:t>
            </a:r>
            <a:r>
              <a:rPr lang="de-DE" dirty="0"/>
              <a:t> </a:t>
            </a:r>
            <a:r>
              <a:rPr lang="de-DE" dirty="0" err="1"/>
              <a:t>eirmod</a:t>
            </a:r>
            <a:r>
              <a:rPr lang="de-DE" dirty="0"/>
              <a:t> </a:t>
            </a:r>
            <a:r>
              <a:rPr lang="de-DE" dirty="0" err="1"/>
              <a:t>tempor</a:t>
            </a:r>
            <a:r>
              <a:rPr lang="de-DE" dirty="0"/>
              <a:t> </a:t>
            </a:r>
            <a:r>
              <a:rPr lang="de-DE" dirty="0" err="1"/>
              <a:t>invidunt</a:t>
            </a:r>
            <a:r>
              <a:rPr lang="de-DE" dirty="0"/>
              <a:t> </a:t>
            </a:r>
            <a:r>
              <a:rPr lang="de-DE" dirty="0" err="1"/>
              <a:t>ut</a:t>
            </a:r>
            <a:r>
              <a:rPr lang="de-DE" dirty="0"/>
              <a:t> </a:t>
            </a:r>
            <a:r>
              <a:rPr lang="de-DE" dirty="0" err="1"/>
              <a:t>labore</a:t>
            </a:r>
            <a:r>
              <a:rPr lang="de-DE" dirty="0"/>
              <a:t> et </a:t>
            </a:r>
            <a:r>
              <a:rPr lang="de-DE" dirty="0" err="1"/>
              <a:t>dolore</a:t>
            </a:r>
            <a:r>
              <a:rPr lang="de-DE" dirty="0"/>
              <a:t> magna </a:t>
            </a:r>
            <a:r>
              <a:rPr lang="de-DE" dirty="0" err="1"/>
              <a:t>aliquyam</a:t>
            </a:r>
            <a:r>
              <a:rPr lang="de-DE" dirty="0"/>
              <a:t> </a:t>
            </a:r>
            <a:r>
              <a:rPr lang="de-DE" dirty="0" err="1"/>
              <a:t>erat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voluptua</a:t>
            </a:r>
            <a:r>
              <a:rPr lang="de-DE" dirty="0"/>
              <a:t>. At </a:t>
            </a:r>
            <a:r>
              <a:rPr lang="de-DE" dirty="0" err="1"/>
              <a:t>vero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et </a:t>
            </a:r>
            <a:r>
              <a:rPr lang="de-DE" dirty="0" err="1"/>
              <a:t>accusam</a:t>
            </a:r>
            <a:r>
              <a:rPr lang="de-DE" dirty="0"/>
              <a:t> et </a:t>
            </a:r>
            <a:r>
              <a:rPr lang="de-DE" dirty="0" err="1"/>
              <a:t>justo</a:t>
            </a:r>
            <a:r>
              <a:rPr lang="de-DE" dirty="0"/>
              <a:t> </a:t>
            </a:r>
            <a:r>
              <a:rPr lang="de-DE" dirty="0" err="1"/>
              <a:t>duo</a:t>
            </a:r>
            <a:r>
              <a:rPr lang="de-DE" dirty="0"/>
              <a:t> </a:t>
            </a:r>
            <a:r>
              <a:rPr lang="de-DE" dirty="0" err="1"/>
              <a:t>dolores</a:t>
            </a:r>
            <a:r>
              <a:rPr lang="de-DE" dirty="0"/>
              <a:t> et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rebum</a:t>
            </a:r>
            <a:r>
              <a:rPr lang="de-DE" dirty="0"/>
              <a:t>.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voluptua</a:t>
            </a:r>
            <a:r>
              <a:rPr lang="de-DE" dirty="0"/>
              <a:t>. At </a:t>
            </a:r>
            <a:r>
              <a:rPr lang="de-DE" dirty="0" err="1"/>
              <a:t>vero</a:t>
            </a:r>
            <a:r>
              <a:rPr lang="de-DE" dirty="0"/>
              <a:t> </a:t>
            </a:r>
            <a:r>
              <a:rPr lang="de-DE" dirty="0" err="1"/>
              <a:t>eos</a:t>
            </a:r>
            <a:r>
              <a:rPr lang="de-DE" dirty="0"/>
              <a:t> et </a:t>
            </a:r>
            <a:r>
              <a:rPr lang="de-DE" dirty="0" err="1"/>
              <a:t>accusam</a:t>
            </a:r>
            <a:r>
              <a:rPr lang="de-DE" dirty="0"/>
              <a:t> et </a:t>
            </a:r>
            <a:r>
              <a:rPr lang="de-DE" dirty="0" err="1"/>
              <a:t>justo</a:t>
            </a:r>
            <a:r>
              <a:rPr lang="de-DE" dirty="0"/>
              <a:t> </a:t>
            </a:r>
            <a:r>
              <a:rPr lang="de-DE" dirty="0" err="1"/>
              <a:t>duo</a:t>
            </a:r>
            <a:r>
              <a:rPr lang="de-DE" dirty="0"/>
              <a:t> </a:t>
            </a:r>
            <a:r>
              <a:rPr lang="de-DE" dirty="0" err="1"/>
              <a:t>dolores</a:t>
            </a:r>
            <a:r>
              <a:rPr lang="de-DE" dirty="0"/>
              <a:t> et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rebum</a:t>
            </a:r>
            <a:r>
              <a:rPr lang="de-DE" dirty="0"/>
              <a:t>. Stet </a:t>
            </a:r>
            <a:r>
              <a:rPr lang="de-DE" dirty="0" err="1"/>
              <a:t>clita</a:t>
            </a:r>
            <a:r>
              <a:rPr lang="de-DE" dirty="0"/>
              <a:t> </a:t>
            </a:r>
            <a:r>
              <a:rPr lang="de-DE" dirty="0" err="1"/>
              <a:t>kasd</a:t>
            </a:r>
            <a:r>
              <a:rPr lang="de-DE" dirty="0"/>
              <a:t> </a:t>
            </a:r>
            <a:r>
              <a:rPr lang="de-DE" dirty="0" err="1"/>
              <a:t>gubergren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sea</a:t>
            </a:r>
            <a:r>
              <a:rPr lang="de-DE" dirty="0"/>
              <a:t> </a:t>
            </a:r>
            <a:r>
              <a:rPr lang="de-DE" dirty="0" err="1"/>
              <a:t>takimata</a:t>
            </a:r>
            <a:r>
              <a:rPr lang="de-DE" dirty="0"/>
              <a:t> sanctus </a:t>
            </a:r>
            <a:r>
              <a:rPr lang="de-DE" dirty="0" err="1"/>
              <a:t>est</a:t>
            </a:r>
            <a:r>
              <a:rPr lang="de-DE" dirty="0"/>
              <a:t>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consetetur</a:t>
            </a:r>
            <a:r>
              <a:rPr lang="de-DE" dirty="0"/>
              <a:t> </a:t>
            </a:r>
            <a:r>
              <a:rPr lang="de-DE" dirty="0" err="1"/>
              <a:t>sadipscing</a:t>
            </a:r>
            <a:r>
              <a:rPr lang="de-DE" dirty="0"/>
              <a:t> </a:t>
            </a:r>
            <a:r>
              <a:rPr lang="de-DE" dirty="0" err="1"/>
              <a:t>elitr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nonumy</a:t>
            </a:r>
            <a:r>
              <a:rPr lang="de-DE" dirty="0"/>
              <a:t> </a:t>
            </a:r>
            <a:r>
              <a:rPr lang="de-DE" dirty="0" err="1"/>
              <a:t>eirmod</a:t>
            </a:r>
            <a:r>
              <a:rPr lang="de-DE" dirty="0"/>
              <a:t> </a:t>
            </a:r>
            <a:r>
              <a:rPr lang="de-DE" dirty="0" err="1"/>
              <a:t>tempor</a:t>
            </a:r>
            <a:r>
              <a:rPr lang="de-DE" dirty="0"/>
              <a:t> </a:t>
            </a:r>
            <a:r>
              <a:rPr lang="de-DE" dirty="0" err="1"/>
              <a:t>invidunt</a:t>
            </a:r>
            <a:r>
              <a:rPr lang="de-DE" dirty="0"/>
              <a:t> </a:t>
            </a:r>
            <a:r>
              <a:rPr lang="de-DE" dirty="0" err="1"/>
              <a:t>ut</a:t>
            </a:r>
            <a:r>
              <a:rPr lang="de-DE" dirty="0"/>
              <a:t> </a:t>
            </a:r>
            <a:r>
              <a:rPr lang="de-DE" dirty="0" err="1"/>
              <a:t>labore</a:t>
            </a:r>
            <a:r>
              <a:rPr lang="de-DE" dirty="0"/>
              <a:t> et </a:t>
            </a:r>
            <a:r>
              <a:rPr lang="de-DE" dirty="0" err="1"/>
              <a:t>dolore</a:t>
            </a:r>
            <a:r>
              <a:rPr lang="de-DE" dirty="0"/>
              <a:t> magna </a:t>
            </a:r>
            <a:r>
              <a:rPr lang="de-DE" dirty="0" err="1"/>
              <a:t>aliquyam</a:t>
            </a:r>
            <a:r>
              <a:rPr lang="de-DE" dirty="0"/>
              <a:t> </a:t>
            </a:r>
          </a:p>
          <a:p>
            <a:pPr marL="380990" marR="0" lvl="0" indent="-380990" algn="l" defTabSz="1219170" rtl="0" eaLnBrk="1" fontAlgn="auto" latinLnBrk="0" hangingPunct="1">
              <a:lnSpc>
                <a:spcPct val="100000"/>
              </a:lnSpc>
              <a:spcBef>
                <a:spcPts val="26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consetetur</a:t>
            </a:r>
            <a:r>
              <a:rPr lang="de-DE" dirty="0"/>
              <a:t> </a:t>
            </a:r>
            <a:r>
              <a:rPr lang="de-DE" dirty="0" err="1"/>
              <a:t>sadipscing</a:t>
            </a:r>
            <a:r>
              <a:rPr lang="de-DE" dirty="0"/>
              <a:t> </a:t>
            </a:r>
            <a:r>
              <a:rPr lang="de-DE" dirty="0" err="1"/>
              <a:t>elitr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nonumy</a:t>
            </a:r>
            <a:r>
              <a:rPr lang="de-DE" dirty="0"/>
              <a:t> </a:t>
            </a:r>
            <a:r>
              <a:rPr lang="de-DE" dirty="0" err="1"/>
              <a:t>eirmod</a:t>
            </a:r>
            <a:r>
              <a:rPr lang="de-DE" dirty="0"/>
              <a:t> </a:t>
            </a:r>
            <a:r>
              <a:rPr lang="de-DE" dirty="0" err="1"/>
              <a:t>tempor</a:t>
            </a:r>
            <a:r>
              <a:rPr lang="de-DE" dirty="0"/>
              <a:t> </a:t>
            </a:r>
            <a:r>
              <a:rPr lang="de-DE" dirty="0" err="1"/>
              <a:t>invidunt</a:t>
            </a:r>
            <a:r>
              <a:rPr lang="de-DE" dirty="0"/>
              <a:t> </a:t>
            </a:r>
            <a:r>
              <a:rPr lang="de-DE" dirty="0" err="1"/>
              <a:t>ut</a:t>
            </a:r>
            <a:r>
              <a:rPr lang="de-DE" dirty="0"/>
              <a:t> </a:t>
            </a:r>
            <a:r>
              <a:rPr lang="de-DE" dirty="0" err="1"/>
              <a:t>labore</a:t>
            </a:r>
            <a:r>
              <a:rPr lang="de-DE" dirty="0"/>
              <a:t> et </a:t>
            </a:r>
            <a:r>
              <a:rPr lang="de-DE" dirty="0" err="1"/>
              <a:t>dolore</a:t>
            </a:r>
            <a:r>
              <a:rPr lang="de-DE" dirty="0"/>
              <a:t> magna </a:t>
            </a:r>
            <a:r>
              <a:rPr lang="de-DE" dirty="0" err="1"/>
              <a:t>aliquyam</a:t>
            </a:r>
            <a:r>
              <a:rPr lang="de-DE" dirty="0"/>
              <a:t> </a:t>
            </a:r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 dirty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6" name="Rechteck 15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523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73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 und Aufzählu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A04D543B-EE57-5475-707A-E00FF27BE4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6" name="Inhaltsplatzhalter 2"/>
          <p:cNvSpPr>
            <a:spLocks noGrp="1"/>
          </p:cNvSpPr>
          <p:nvPr>
            <p:ph idx="1"/>
          </p:nvPr>
        </p:nvSpPr>
        <p:spPr>
          <a:xfrm>
            <a:off x="911424" y="1497658"/>
            <a:ext cx="10369152" cy="3947567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 dirty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3" name="Rechteck 12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947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532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8817907-9C8C-F0B9-AB7F-E0B4A2C069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endParaRPr lang="de-DE" dirty="0"/>
          </a:p>
        </p:txBody>
      </p:sp>
      <p:cxnSp>
        <p:nvCxnSpPr>
          <p:cNvPr id="9" name="Gerader Verbinder 8"/>
          <p:cNvCxnSpPr/>
          <p:nvPr/>
        </p:nvCxnSpPr>
        <p:spPr>
          <a:xfrm>
            <a:off x="0" y="6264000"/>
            <a:ext cx="12192000" cy="0"/>
          </a:xfrm>
          <a:prstGeom prst="line">
            <a:avLst/>
          </a:prstGeom>
          <a:ln w="6350">
            <a:solidFill>
              <a:srgbClr val="0033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>
            <a:extLst>
              <a:ext uri="{FF2B5EF4-FFF2-40B4-BE49-F238E27FC236}">
                <a16:creationId xmlns:a16="http://schemas.microsoft.com/office/drawing/2014/main" id="{34C14127-311B-C440-BC04-9BCFC6BB0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39533"/>
            <a:ext cx="1900800" cy="633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B61EDCB3-03F5-A445-A149-C6E41743F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46821056-1F42-B144-9FCE-881A963F1105}"/>
              </a:ext>
            </a:extLst>
          </p:cNvPr>
          <p:cNvSpPr txBox="1"/>
          <p:nvPr/>
        </p:nvSpPr>
        <p:spPr>
          <a:xfrm>
            <a:off x="5423925" y="6579048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 dirty="0">
                <a:solidFill>
                  <a:schemeClr val="accent1"/>
                </a:solidFill>
              </a:rPr>
              <a:t>www.bibb.de/pflegeberufe</a:t>
            </a:r>
          </a:p>
        </p:txBody>
      </p:sp>
      <p:sp>
        <p:nvSpPr>
          <p:cNvPr id="16" name="Rechteck 15"/>
          <p:cNvSpPr/>
          <p:nvPr/>
        </p:nvSpPr>
        <p:spPr>
          <a:xfrm>
            <a:off x="5903979" y="6245177"/>
            <a:ext cx="46576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94A4400-7A95-4372-894F-C0D287F201A1}" type="slidenum">
              <a:rPr lang="de-DE" sz="1200" smtClean="0">
                <a:solidFill>
                  <a:schemeClr val="accent1"/>
                </a:solidFill>
              </a:rPr>
              <a:pPr/>
              <a:t>‹Nr.›</a:t>
            </a:fld>
            <a:endParaRPr lang="de-DE" sz="1200" dirty="0">
              <a:solidFill>
                <a:schemeClr val="accent1"/>
              </a:solidFill>
            </a:endParaRPr>
          </a:p>
        </p:txBody>
      </p:sp>
      <p:sp>
        <p:nvSpPr>
          <p:cNvPr id="13" name="Inhaltsplatzhalter 2"/>
          <p:cNvSpPr>
            <a:spLocks noGrp="1"/>
          </p:cNvSpPr>
          <p:nvPr>
            <p:ph idx="1"/>
          </p:nvPr>
        </p:nvSpPr>
        <p:spPr>
          <a:xfrm>
            <a:off x="911424" y="1509184"/>
            <a:ext cx="5088000" cy="3936040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8" name="Inhaltsplatzhalter 2"/>
          <p:cNvSpPr>
            <a:spLocks noGrp="1"/>
          </p:cNvSpPr>
          <p:nvPr>
            <p:ph idx="10"/>
          </p:nvPr>
        </p:nvSpPr>
        <p:spPr>
          <a:xfrm>
            <a:off x="6192011" y="1509184"/>
            <a:ext cx="5088565" cy="3936040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5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24331907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pos="2880">
          <p15:clr>
            <a:srgbClr val="FBAE40"/>
          </p15:clr>
        </p15:guide>
        <p15:guide id="3" pos="2971">
          <p15:clr>
            <a:srgbClr val="FBAE40"/>
          </p15:clr>
        </p15:guide>
        <p15:guide id="4" pos="431">
          <p15:clr>
            <a:srgbClr val="FBAE40"/>
          </p15:clr>
        </p15:guide>
        <p15:guide id="5" pos="5329">
          <p15:clr>
            <a:srgbClr val="FBAE40"/>
          </p15:clr>
        </p15:guide>
        <p15:guide id="6" orient="horz" pos="71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985F0F36-5932-C3B7-9E2C-83370CC681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6479" y="142072"/>
            <a:ext cx="1312000" cy="717107"/>
          </a:xfrm>
          <a:prstGeom prst="rect">
            <a:avLst/>
          </a:prstGeom>
        </p:spPr>
      </p:pic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F0634AAF-92D1-B6EC-5E89-FD4E001C3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497658"/>
            <a:ext cx="10369152" cy="3947567"/>
          </a:xfrm>
          <a:prstGeom prst="rect">
            <a:avLst/>
          </a:prstGeom>
        </p:spPr>
        <p:txBody>
          <a:bodyPr/>
          <a:lstStyle>
            <a:lvl1pPr marL="457189" indent="-457189">
              <a:buFontTx/>
              <a:buBlip>
                <a:blip r:embed="rId3"/>
              </a:buBlip>
              <a:defRPr sz="2400">
                <a:solidFill>
                  <a:srgbClr val="003369"/>
                </a:solidFill>
              </a:defRPr>
            </a:lvl1pPr>
            <a:lvl2pPr marL="990575" indent="-380990">
              <a:buClr>
                <a:srgbClr val="95C11F"/>
              </a:buClr>
              <a:buFont typeface="Wingdings" panose="05000000000000000000" pitchFamily="2" charset="2"/>
              <a:buChar char="§"/>
              <a:defRPr sz="2400">
                <a:solidFill>
                  <a:srgbClr val="003369"/>
                </a:solidFill>
              </a:defRPr>
            </a:lvl2pPr>
            <a:lvl3pPr marL="1523962" indent="-304792">
              <a:buClr>
                <a:srgbClr val="95C11F"/>
              </a:buClr>
              <a:buFont typeface="Arial" panose="020B0604020202020204" pitchFamily="34" charset="0"/>
              <a:buChar char="•"/>
              <a:defRPr sz="2400">
                <a:solidFill>
                  <a:srgbClr val="003369"/>
                </a:solidFill>
              </a:defRPr>
            </a:lvl3pPr>
            <a:lvl4pPr marL="2133547" indent="-304792">
              <a:buFont typeface="Courier New" panose="02070309020205020404" pitchFamily="49" charset="0"/>
              <a:buChar char="o"/>
              <a:defRPr sz="2133"/>
            </a:lvl4pPr>
            <a:lvl5pPr marL="2743131" indent="-304792">
              <a:buFont typeface="Wingdings" panose="05000000000000000000" pitchFamily="2" charset="2"/>
              <a:buChar char="§"/>
              <a:defRPr sz="2133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FC6D90A6-4A58-9F4A-A196-9731063759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424" y="836712"/>
            <a:ext cx="10369152" cy="43204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defRPr sz="2667" b="1">
                <a:solidFill>
                  <a:srgbClr val="002060"/>
                </a:solidFill>
              </a:defRPr>
            </a:lvl1pPr>
          </a:lstStyle>
          <a:p>
            <a:r>
              <a:rPr lang="de-DE" dirty="0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38779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7EDC5-CBED-A131-74C1-E5BAACF82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1478114-41A3-F2E3-AAE6-E69FDBD54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42D30F-58E6-B113-3E5A-48984EF95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57988-E580-4365-BF92-21721FECA9C9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C03C17-A9CD-F05D-22DE-6451C2C3C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7484B7-BFDD-B8D5-A89C-AFA46F2F2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00AF-1A56-4709-BDD3-98004E1A96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262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6052800"/>
            <a:ext cx="12192000" cy="216000"/>
          </a:xfrm>
          <a:prstGeom prst="rect">
            <a:avLst/>
          </a:prstGeom>
          <a:solidFill>
            <a:srgbClr val="95C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/>
          </a:p>
        </p:txBody>
      </p:sp>
      <p:sp>
        <p:nvSpPr>
          <p:cNvPr id="7" name="Rechteck 6"/>
          <p:cNvSpPr/>
          <p:nvPr/>
        </p:nvSpPr>
        <p:spPr>
          <a:xfrm>
            <a:off x="0" y="6251784"/>
            <a:ext cx="12192000" cy="613029"/>
          </a:xfrm>
          <a:prstGeom prst="rect">
            <a:avLst/>
          </a:prstGeom>
          <a:solidFill>
            <a:srgbClr val="0033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3F88FE5C-6164-0C4D-83BD-94F813EED71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6315048"/>
            <a:ext cx="528000" cy="528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5A25AE1-A982-C84A-A9BE-FC773F4A921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6251784"/>
            <a:ext cx="1900800" cy="633600"/>
          </a:xfrm>
          <a:prstGeom prst="rect">
            <a:avLst/>
          </a:prstGeom>
        </p:spPr>
      </p:pic>
      <p:sp>
        <p:nvSpPr>
          <p:cNvPr id="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9430311" y="6479954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000AF-1A56-4709-BDD3-98004E1A965C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5711957" y="6597352"/>
            <a:ext cx="1536171" cy="143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933" b="0" i="0" baseline="0" dirty="0">
                <a:solidFill>
                  <a:schemeClr val="bg1"/>
                </a:solidFill>
              </a:rPr>
              <a:t>www.bibb.de/pflegeberufe</a:t>
            </a:r>
          </a:p>
        </p:txBody>
      </p:sp>
    </p:spTree>
    <p:extLst>
      <p:ext uri="{BB962C8B-B14F-4D97-AF65-F5344CB8AC3E}">
        <p14:creationId xmlns:p14="http://schemas.microsoft.com/office/powerpoint/2010/main" val="402937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uerwehr-lernbar.bayern/api/media/1088/raw/Feuerwehr-Dienstvorschrift%20800.pdf?version=1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DC37431-B810-FD16-AB8B-EC382374CF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800" dirty="0"/>
              <a:t>Kommunikationsmittel – und -wege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5017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7452FC-D4B4-FE8E-9152-21583C85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Ausfüllübung Meldeformular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0A0E69-7785-D14E-E5AC-DA2E195A5B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3100" dirty="0"/>
              <a:t>Szenario:</a:t>
            </a:r>
          </a:p>
          <a:p>
            <a:pPr lvl="1"/>
            <a:r>
              <a:rPr lang="de-DE" sz="3100" dirty="0">
                <a:solidFill>
                  <a:schemeClr val="accent1"/>
                </a:solidFill>
              </a:rPr>
              <a:t>Nach einem Stromausfall im Pflegebereich B läuft der Energieversorgungsnotstand an. Der Notstrom versorgt nur die medizinischen Geräte. In den Zimmern fällt das Licht aus, mehrere Pflegebedürftige sind verunsichert. Ihr Team benötigt zusätzliche Lichtquellen und Unterstützung.</a:t>
            </a:r>
          </a:p>
          <a:p>
            <a:r>
              <a:rPr lang="de-DE" sz="3100" dirty="0">
                <a:solidFill>
                  <a:schemeClr val="accent1"/>
                </a:solidFill>
              </a:rPr>
              <a:t>Aufgabe: </a:t>
            </a:r>
          </a:p>
          <a:p>
            <a:pPr lvl="1"/>
            <a:r>
              <a:rPr lang="de-DE" sz="3100" dirty="0">
                <a:solidFill>
                  <a:schemeClr val="accent1"/>
                </a:solidFill>
              </a:rPr>
              <a:t>Füllen Sie den mittleren Abschnitt des DRK‑Nachrichtenvordrucks aus.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1847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8DB24-5D89-9DD7-FCB0-812F4222A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836712"/>
            <a:ext cx="10369152" cy="432048"/>
          </a:xfrm>
        </p:spPr>
        <p:txBody>
          <a:bodyPr anchor="t">
            <a:normAutofit/>
          </a:bodyPr>
          <a:lstStyle/>
          <a:p>
            <a:r>
              <a:rPr lang="de-DE" dirty="0"/>
              <a:t>Verwendete Literatur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97F1A9-C618-E801-4E55-1E6797950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497658"/>
            <a:ext cx="10369152" cy="39475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1400" cap="small" dirty="0"/>
              <a:t>Ausschuss für Feuerwehrangelegenheiten</a:t>
            </a:r>
            <a:r>
              <a:rPr lang="de-DE" sz="1400" dirty="0"/>
              <a:t> </a:t>
            </a:r>
            <a:r>
              <a:rPr lang="de-DE" sz="1400" cap="small" dirty="0"/>
              <a:t>Katastrophenschutz und zivile Verteidigung</a:t>
            </a:r>
            <a:r>
              <a:rPr lang="de-DE" sz="1400" dirty="0"/>
              <a:t> (Hrsg.): Führung und Leitung im Einsatz. Führungssystem. Feuerwehr- Dienstvorschrift 100 1999a. URL: https://​www.idf.nrw.de​/​</a:t>
            </a:r>
            <a:r>
              <a:rPr lang="de-DE" sz="1400" dirty="0" err="1"/>
              <a:t>dokumente</a:t>
            </a:r>
            <a:r>
              <a:rPr lang="de-DE" sz="1400" dirty="0"/>
              <a:t>/​wir-​</a:t>
            </a:r>
            <a:r>
              <a:rPr lang="de-DE" sz="1400" dirty="0" err="1"/>
              <a:t>ueber</a:t>
            </a:r>
            <a:r>
              <a:rPr lang="de-DE" sz="1400" dirty="0"/>
              <a:t>-​uns/​aufgaben-​des-​</a:t>
            </a:r>
            <a:r>
              <a:rPr lang="de-DE" sz="1400" dirty="0" err="1"/>
              <a:t>idf</a:t>
            </a:r>
            <a:r>
              <a:rPr lang="de-DE" sz="1400" dirty="0"/>
              <a:t>/​fwdv100.pdf (Stand: 01.01.2026)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1400" dirty="0"/>
              <a:t>BUCHSTABIERALPHABET (</a:t>
            </a:r>
            <a:r>
              <a:rPr lang="de-DE" sz="1400" dirty="0" err="1"/>
              <a:t>o.J</a:t>
            </a:r>
            <a:r>
              <a:rPr lang="de-DE" sz="1400" dirty="0"/>
              <a:t>): Neues Buchstabieralphabet 2022 nach DIN 5009. URL: https://www.buchstabieralphabet.org/ (Stand 15.10.2025)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1400" dirty="0"/>
              <a:t>DONNER, ANTON (2015): Kommunikation und IT-Anwendungen in der nicht- polizeilichen Gefahrenabwehr. Deutsches Zentrum für Luft- und Raumfahrt. URL: https://elib.dlr.de/96346/1/Kommunikation%20und%20IT-Anwendungen%20in%20der%20nicht-polizeilichen%20Gefahrenabwehr.pdf (Stand 15.10.2025)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1400" cap="small" dirty="0"/>
              <a:t>DRK - Bildungsinstitut Rheinland-Pfalz</a:t>
            </a:r>
            <a:r>
              <a:rPr lang="de-DE" sz="1400" dirty="0"/>
              <a:t> (Hrsg.): Informationsverarbeitung. o.J. URL: https://​www.bildungsinstitut-rlp.drk.de​/​</a:t>
            </a:r>
            <a:r>
              <a:rPr lang="de-DE" sz="1400" dirty="0" err="1"/>
              <a:t>fileadmin</a:t>
            </a:r>
            <a:r>
              <a:rPr lang="de-DE" sz="1400" dirty="0"/>
              <a:t>/​</a:t>
            </a:r>
            <a:r>
              <a:rPr lang="de-DE" sz="1400" dirty="0" err="1"/>
              <a:t>downloads</a:t>
            </a:r>
            <a:r>
              <a:rPr lang="de-DE" sz="1400" dirty="0"/>
              <a:t>/​</a:t>
            </a:r>
            <a:r>
              <a:rPr lang="de-DE" sz="1400" dirty="0" err="1"/>
              <a:t>Fuehrungs</a:t>
            </a:r>
            <a:r>
              <a:rPr lang="de-DE" sz="1400" dirty="0"/>
              <a:t>-_​und_​</a:t>
            </a:r>
            <a:r>
              <a:rPr lang="de-DE" sz="1400" dirty="0" err="1"/>
              <a:t>Leitungskraefte</a:t>
            </a:r>
            <a:r>
              <a:rPr lang="de-DE" sz="1400" dirty="0"/>
              <a:t>_​der_​Bereitschaften/​</a:t>
            </a:r>
            <a:r>
              <a:rPr lang="de-DE" sz="1400" dirty="0" err="1"/>
              <a:t>Fuehrungskraefteausbildungen</a:t>
            </a:r>
            <a:r>
              <a:rPr lang="de-DE" sz="1400" dirty="0"/>
              <a:t>/​</a:t>
            </a:r>
            <a:r>
              <a:rPr lang="de-DE" sz="1400" dirty="0" err="1"/>
              <a:t>Zugfuehrer</a:t>
            </a:r>
            <a:r>
              <a:rPr lang="de-DE" sz="1400" dirty="0"/>
              <a:t>/​04-​3_​Informationsverarbeitung.pdf (Stand: 01.01.2026)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1400" dirty="0"/>
              <a:t>KOMPETENZZENTRUM DIGITALFUNK NRW (2023): Sprechfunkausbildung NRW. URL: https://lernkompass.idf.nrw/ilias.php?baseClass=ilrepositorygui&amp;cmd=sendfile&amp;ref_id=23560 (Stand 15.10.2025)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1400" dirty="0"/>
              <a:t>STAATLICHE FEUERWEHRSCHULE WÜRZBURG (2018): Feuerwehr-Dienstvorschrift 800 (FwDV 800). Informations- und Kommunikationstechnik im Einsatz. URL </a:t>
            </a:r>
            <a:r>
              <a:rPr lang="de-DE" sz="1400" dirty="0">
                <a:hlinkClick r:id="rId2"/>
              </a:rPr>
              <a:t>https://www.feuerwehr-lernbar.bayern/api/media/1088/raw/Feuerwehr-Dienstvorschrift%20800.pdf?version=1</a:t>
            </a:r>
            <a:r>
              <a:rPr lang="de-DE" sz="1400" dirty="0"/>
              <a:t> (Stand 08.07.2026)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e-DE" sz="1400" cap="small" dirty="0"/>
              <a:t>Teichert</a:t>
            </a:r>
            <a:r>
              <a:rPr lang="de-DE" sz="1400" dirty="0"/>
              <a:t>, Ute; </a:t>
            </a:r>
            <a:r>
              <a:rPr lang="de-DE" sz="1400" cap="small" dirty="0" err="1"/>
              <a:t>Tinnemann</a:t>
            </a:r>
            <a:r>
              <a:rPr lang="de-DE" sz="1400" dirty="0"/>
              <a:t>, Peter: Krisenmanagement. Lehrbuch für den öffentlichen Gesundheitsdienst. Berlin 2020</a:t>
            </a:r>
          </a:p>
          <a:p>
            <a:pPr>
              <a:lnSpc>
                <a:spcPct val="90000"/>
              </a:lnSpc>
            </a:pPr>
            <a:endParaRPr lang="de-DE" sz="1300" dirty="0"/>
          </a:p>
        </p:txBody>
      </p:sp>
    </p:spTree>
    <p:extLst>
      <p:ext uri="{BB962C8B-B14F-4D97-AF65-F5344CB8AC3E}">
        <p14:creationId xmlns:p14="http://schemas.microsoft.com/office/powerpoint/2010/main" val="3302004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515A95-D97F-EA1E-85AD-BA5380A0E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Kommunikationsmittel und -wege im Krisenfall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EED4B7-521D-7AB7-92EA-3BE9DD656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Im Rahmen des Krisenmanagements unterscheidet man zwei Kommunikationsstränge: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die interne Kommunikation innerhalb des Verwaltungs- bzw. Krisenstabes sowie zwischen den Führungskräften und Helfern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die externe Kommunikation nach außen </a:t>
            </a:r>
            <a:r>
              <a:rPr lang="de-DE" sz="1600" dirty="0">
                <a:solidFill>
                  <a:schemeClr val="accent1"/>
                </a:solidFill>
              </a:rPr>
              <a:t>(vgl. TEICHERT/TINNEMANN 2020)</a:t>
            </a:r>
          </a:p>
          <a:p>
            <a:endParaRPr lang="de-DE" dirty="0"/>
          </a:p>
        </p:txBody>
      </p:sp>
      <p:pic>
        <p:nvPicPr>
          <p:cNvPr id="5" name="Grafik 4" descr="Ein Bild, das Person, Kleidung, Menschliches Gesicht, Mann enthält.&#10;&#10;KI-generierte Inhalte können fehlerhaft sein.">
            <a:extLst>
              <a:ext uri="{FF2B5EF4-FFF2-40B4-BE49-F238E27FC236}">
                <a16:creationId xmlns:a16="http://schemas.microsoft.com/office/drawing/2014/main" id="{5D7AA2EA-0D6F-AD2F-350A-389FE5548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043" y="1841500"/>
            <a:ext cx="4762500" cy="317500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AB2D50F5-6DA9-A82F-5E01-730DB41596DE}"/>
              </a:ext>
            </a:extLst>
          </p:cNvPr>
          <p:cNvSpPr txBox="1"/>
          <p:nvPr/>
        </p:nvSpPr>
        <p:spPr>
          <a:xfrm>
            <a:off x="8396749" y="5016500"/>
            <a:ext cx="33036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accent1"/>
                </a:solidFill>
              </a:rPr>
              <a:t>Quelle: Ruprecht </a:t>
            </a:r>
            <a:r>
              <a:rPr lang="de-DE" sz="1600" dirty="0" err="1">
                <a:solidFill>
                  <a:schemeClr val="accent1"/>
                </a:solidFill>
              </a:rPr>
              <a:t>Stempell</a:t>
            </a:r>
            <a:r>
              <a:rPr lang="de-DE" sz="1600" dirty="0">
                <a:solidFill>
                  <a:schemeClr val="accent1"/>
                </a:solidFill>
              </a:rPr>
              <a:t> / DRK</a:t>
            </a:r>
          </a:p>
        </p:txBody>
      </p:sp>
    </p:spTree>
    <p:extLst>
      <p:ext uri="{BB962C8B-B14F-4D97-AF65-F5344CB8AC3E}">
        <p14:creationId xmlns:p14="http://schemas.microsoft.com/office/powerpoint/2010/main" val="33156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11A71-9D85-89CA-A989-6D1A30AC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Kommunikationsmittel und -wege im Krisenfall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81C5E36-34F2-15B7-164D-2BC4DD2DE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Einrichten einer Befehlsstelle: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Sie können sowohl ortsfest als auch beweglich eingerichtet werden.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Sie verfügen über eine Büroausstattung sowie EDV-Systeme zur Unterstützung des Einsatzes</a:t>
            </a:r>
          </a:p>
          <a:p>
            <a:endParaRPr lang="de-DE" dirty="0"/>
          </a:p>
        </p:txBody>
      </p:sp>
      <p:pic>
        <p:nvPicPr>
          <p:cNvPr id="6" name="Inhaltsplatzhalter 5" descr="Ein Bild, das Im Haus, Bürogebäude, Mobiliar, Computer enthält.&#10;&#10;KI-generierte Inhalte können fehlerhaft sein.">
            <a:extLst>
              <a:ext uri="{FF2B5EF4-FFF2-40B4-BE49-F238E27FC236}">
                <a16:creationId xmlns:a16="http://schemas.microsoft.com/office/drawing/2014/main" id="{619EAFD2-B1D0-73B3-497D-80CD6561A9DF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930" y="1634280"/>
            <a:ext cx="4762500" cy="3175000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0FDC3DAB-42C9-904E-023D-2AE1E438828A}"/>
              </a:ext>
            </a:extLst>
          </p:cNvPr>
          <p:cNvSpPr txBox="1"/>
          <p:nvPr/>
        </p:nvSpPr>
        <p:spPr>
          <a:xfrm>
            <a:off x="8726180" y="4867023"/>
            <a:ext cx="2851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accent1"/>
                </a:solidFill>
              </a:rPr>
              <a:t>Quelle: Mareike Günsche / DRK</a:t>
            </a:r>
          </a:p>
        </p:txBody>
      </p:sp>
    </p:spTree>
    <p:extLst>
      <p:ext uri="{BB962C8B-B14F-4D97-AF65-F5344CB8AC3E}">
        <p14:creationId xmlns:p14="http://schemas.microsoft.com/office/powerpoint/2010/main" val="219094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3FE366-BFEB-C8EC-E200-EEDF7A1D9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Kommunikationsmittel und -wege im Krisenfall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EE5219-7D18-7F16-70DF-1707CDA92B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Die Kommunikation mit den Führungskräften im Einsatzgebiet erfolgt z.B. über Besprechungen, Verbindungsorgane (wie Melder/-innen oder Verbindungspersonen) oder Funk.</a:t>
            </a:r>
          </a:p>
          <a:p>
            <a:r>
              <a:rPr lang="de-DE" dirty="0"/>
              <a:t>Den beweglichen Kräften stehen überwiegend drahtlose Kommunikationsmittel, wie Sprechfunkverbindungen, zur Verfügung. </a:t>
            </a:r>
            <a:r>
              <a:rPr lang="de-DE" sz="1800" dirty="0"/>
              <a:t>(vgl. </a:t>
            </a:r>
            <a:r>
              <a:rPr lang="de-DE" sz="1800" dirty="0" err="1"/>
              <a:t>AFKzV</a:t>
            </a:r>
            <a:r>
              <a:rPr lang="de-DE" sz="1800" dirty="0"/>
              <a:t> 1999)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211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9BF5DE-B4FE-FEC1-CACB-9DE445291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Kommunikation über Funk oder Walkie-Talkie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6633C5-21E2-9E10-D136-8F0B0D6F98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sz="2800" dirty="0">
                <a:solidFill>
                  <a:schemeClr val="accent1"/>
                </a:solidFill>
              </a:rPr>
              <a:t>Allgemeine Regeln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Kurz und präzise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Deutsche Standardsprache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Laut und deutlich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Formlos und direkt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Bei komplizierten Wörtern die Buchstaben der Buchstabiertafel verwenden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Immer den Funkrufnamen des Gerufenen und den eigenen Funkrufnamen angeben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Sprechtaste drücken, kurz warten, dann sprechen</a:t>
            </a:r>
          </a:p>
          <a:p>
            <a:pPr lvl="1"/>
            <a:r>
              <a:rPr lang="de-DE" sz="2800" dirty="0">
                <a:solidFill>
                  <a:schemeClr val="accent1"/>
                </a:solidFill>
              </a:rPr>
              <a:t>Bestätigung: Die Person, die gerufen wurde, wiederholt die Nachricht.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8618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9A347-6BEE-5AE1-08E3-F22B44BA5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D466CD-F7AB-0042-18B7-62F1564BE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Buchstabiertafel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43E631-2F45-ECB5-B984-D5E281A6C3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de-DE" dirty="0"/>
              <a:t>Funk Alphabet (deutsch)</a:t>
            </a: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5" name="Grafik 4" descr="Ein Bild, das Text, Screenshot, Zahl, Quadrat enthält.&#10;&#10;KI-generierte Inhalte können fehlerhaft sein.">
            <a:extLst>
              <a:ext uri="{FF2B5EF4-FFF2-40B4-BE49-F238E27FC236}">
                <a16:creationId xmlns:a16="http://schemas.microsoft.com/office/drawing/2014/main" id="{DCFDC3B6-4FA6-6DD2-54D0-3AA463E82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578" y="2156349"/>
            <a:ext cx="8249341" cy="3505446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47CC065F-0CBC-8111-4BA1-4D51EADF3020}"/>
              </a:ext>
            </a:extLst>
          </p:cNvPr>
          <p:cNvSpPr txBox="1"/>
          <p:nvPr/>
        </p:nvSpPr>
        <p:spPr>
          <a:xfrm>
            <a:off x="9425450" y="4553799"/>
            <a:ext cx="22269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chemeClr val="accent1"/>
                </a:solidFill>
              </a:rPr>
              <a:t>(vgl. BUCHSTABIERALPHABET o.J.)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4786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D7E2D7-1130-1780-4C9E-502BF1FC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Kommunikationsübung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482660E-F2AB-C553-E4BE-93CCFEA710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Sie bilden vier Gruppen. Zwei Gruppen erhalten jeweils eine Anleitung zum Aufbauen eines Lego-Sets und müssen der anderen Gruppe über Funk erklären, wie das Lego-Set zusammengebaut wird. Jeder in der Gruppe muss mal funken.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Gruppe 1: Anleitung 1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Gruppe 2: Lego-Set 1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Gruppe 3: Anleitung 2</a:t>
            </a:r>
          </a:p>
          <a:p>
            <a:pPr lvl="1"/>
            <a:r>
              <a:rPr lang="de-DE" sz="2400" dirty="0">
                <a:solidFill>
                  <a:schemeClr val="accent1"/>
                </a:solidFill>
              </a:rPr>
              <a:t>Gruppe 4: Lego-Set 2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282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8AB3C5-5B1B-D92A-7E5D-93EC1B932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Meldeverfahren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DE5BBB2-3D6B-9B6A-4A57-D3920D1BF9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Pflegefachpersonen stellen im Einsatz einen zusätzlichen Bedarf fest (Materialien oder Personal)</a:t>
            </a:r>
          </a:p>
          <a:p>
            <a:r>
              <a:rPr lang="de-DE" dirty="0"/>
              <a:t>Sie füllen den mittleren Abschnitt des Nachrichtenvordrucks aus</a:t>
            </a:r>
          </a:p>
          <a:p>
            <a:r>
              <a:rPr lang="de-DE" dirty="0"/>
              <a:t>Sie leiten den ausgefüllten Abschnitt an den/die zuständige/n Gruppenführer/-in weiter </a:t>
            </a:r>
            <a:r>
              <a:rPr lang="de-DE" sz="1800" dirty="0"/>
              <a:t>(vgl. DRK-BILDUNGSINSTITUT RHEINLAND-PFALZ, o.J.)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7108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DBD82-2366-919E-BF47-6905BD082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836712"/>
            <a:ext cx="10369152" cy="432048"/>
          </a:xfrm>
        </p:spPr>
        <p:txBody>
          <a:bodyPr anchor="t">
            <a:normAutofit/>
          </a:bodyPr>
          <a:lstStyle/>
          <a:p>
            <a:r>
              <a:rPr lang="de-DE" dirty="0"/>
              <a:t>Ausfüllen des Meldeformulars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7B6E1E-7A85-728E-D784-8CA8DDDB6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509184"/>
            <a:ext cx="5088000" cy="3936040"/>
          </a:xfrm>
        </p:spPr>
        <p:txBody>
          <a:bodyPr>
            <a:normAutofit/>
          </a:bodyPr>
          <a:lstStyle/>
          <a:p>
            <a:r>
              <a:rPr lang="de-DE" dirty="0"/>
              <a:t>Grundregeln</a:t>
            </a:r>
          </a:p>
          <a:p>
            <a:pPr lvl="1"/>
            <a:r>
              <a:rPr lang="de-DE"/>
              <a:t>Deutlich schreiben</a:t>
            </a:r>
          </a:p>
          <a:p>
            <a:pPr lvl="1"/>
            <a:r>
              <a:rPr lang="de-DE"/>
              <a:t>Konstanter Druck beim Schreiben</a:t>
            </a:r>
          </a:p>
          <a:p>
            <a:pPr lvl="1"/>
            <a:r>
              <a:rPr lang="de-DE"/>
              <a:t>Trennkarton einlegen</a:t>
            </a:r>
          </a:p>
          <a:p>
            <a:pPr lvl="1"/>
            <a:r>
              <a:rPr lang="de-DE"/>
              <a:t>Im Nachhinein sind keine Anpassungen erlaubt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051505CA-38F3-2D51-0DC6-B9E1199F60FE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7049282" y="1071716"/>
            <a:ext cx="3067218" cy="4373508"/>
          </a:xfrm>
          <a:prstGeom prst="rect">
            <a:avLst/>
          </a:prstGeom>
          <a:noFill/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B2ABAA0-5F05-B789-59B6-925B7E411E58}"/>
              </a:ext>
            </a:extLst>
          </p:cNvPr>
          <p:cNvSpPr txBox="1"/>
          <p:nvPr/>
        </p:nvSpPr>
        <p:spPr>
          <a:xfrm>
            <a:off x="7472516" y="5445224"/>
            <a:ext cx="3638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accent1"/>
                </a:solidFill>
              </a:rPr>
              <a:t>Quelle DRK-Bildungsinstitut Rheinland-Pfalz, o.J.</a:t>
            </a:r>
          </a:p>
        </p:txBody>
      </p:sp>
    </p:spTree>
    <p:extLst>
      <p:ext uri="{BB962C8B-B14F-4D97-AF65-F5344CB8AC3E}">
        <p14:creationId xmlns:p14="http://schemas.microsoft.com/office/powerpoint/2010/main" val="3546753789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BIBB">
  <a:themeElements>
    <a:clrScheme name="BIBB Farben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03369"/>
      </a:accent1>
      <a:accent2>
        <a:srgbClr val="95C11F"/>
      </a:accent2>
      <a:accent3>
        <a:srgbClr val="0069B4"/>
      </a:accent3>
      <a:accent4>
        <a:srgbClr val="F59C00"/>
      </a:accent4>
      <a:accent5>
        <a:srgbClr val="7785AE"/>
      </a:accent5>
      <a:accent6>
        <a:srgbClr val="CFE09B"/>
      </a:accent6>
      <a:hlink>
        <a:srgbClr val="7F7F7F"/>
      </a:hlink>
      <a:folHlink>
        <a:srgbClr val="A5A5A5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sign BIBB" id="{D836BE07-4720-4704-B217-7E00271A0A58}" vid="{47D56E5C-760E-446A-9C2B-7B7CB3767B7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 BIBB</Template>
  <TotalTime>0</TotalTime>
  <Words>723</Words>
  <Application>Microsoft Office PowerPoint</Application>
  <PresentationFormat>Breitbild</PresentationFormat>
  <Paragraphs>57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Design BIBB</vt:lpstr>
      <vt:lpstr>Kommunikationsmittel – und -wege</vt:lpstr>
      <vt:lpstr>Kommunikationsmittel und -wege im Krisenfall</vt:lpstr>
      <vt:lpstr>Kommunikationsmittel und -wege im Krisenfall</vt:lpstr>
      <vt:lpstr>Kommunikationsmittel und -wege im Krisenfall</vt:lpstr>
      <vt:lpstr>Kommunikation über Funk oder Walkie-Talkie</vt:lpstr>
      <vt:lpstr>Buchstabiertafel</vt:lpstr>
      <vt:lpstr>Kommunikationsübung</vt:lpstr>
      <vt:lpstr>Meldeverfahren</vt:lpstr>
      <vt:lpstr>Ausfüllen des Meldeformulars</vt:lpstr>
      <vt:lpstr>Ausfüllübung Meldeformular</vt:lpstr>
      <vt:lpstr>Verwendete Literatur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Kasper, Jennifer</dc:creator>
  <cp:lastModifiedBy>Kasper, Jennifer</cp:lastModifiedBy>
  <cp:revision>3</cp:revision>
  <dcterms:created xsi:type="dcterms:W3CDTF">2026-02-23T12:51:06Z</dcterms:created>
  <dcterms:modified xsi:type="dcterms:W3CDTF">2026-07-08T09:45:37Z</dcterms:modified>
</cp:coreProperties>
</file>