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4660"/>
  </p:normalViewPr>
  <p:slideViewPr>
    <p:cSldViewPr snapToGrid="0">
      <p:cViewPr varScale="1">
        <p:scale>
          <a:sx n="78" d="100"/>
          <a:sy n="78" d="100"/>
        </p:scale>
        <p:origin x="8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391478" y="1392001"/>
            <a:ext cx="9360565" cy="1470025"/>
          </a:xfrm>
          <a:prstGeom prst="rect">
            <a:avLst/>
          </a:prstGeom>
        </p:spPr>
        <p:txBody>
          <a:bodyPr lIns="0" tIns="0" rIns="0" bIns="0" anchor="t" anchorCtr="0">
            <a:noAutofit/>
          </a:bodyPr>
          <a:lstStyle>
            <a:lvl1pPr algn="l">
              <a:lnSpc>
                <a:spcPts val="4800"/>
              </a:lnSpc>
              <a:defRPr sz="4667" b="1" kern="1200" spc="0" baseline="0">
                <a:solidFill>
                  <a:srgbClr val="002060"/>
                </a:solidFill>
              </a:defRPr>
            </a:lvl1pPr>
          </a:lstStyle>
          <a:p>
            <a:r>
              <a:rPr lang="de-DE" dirty="0"/>
              <a:t>Hier steht der Titel</a:t>
            </a:r>
            <a:br>
              <a:rPr lang="de-DE" dirty="0"/>
            </a:br>
            <a:r>
              <a:rPr lang="de-DE" dirty="0"/>
              <a:t>der Präsentation</a:t>
            </a:r>
          </a:p>
        </p:txBody>
      </p:sp>
      <p:sp>
        <p:nvSpPr>
          <p:cNvPr id="10" name="Gleichschenkliges Dreieck 9"/>
          <p:cNvSpPr/>
          <p:nvPr/>
        </p:nvSpPr>
        <p:spPr>
          <a:xfrm rot="5400000">
            <a:off x="419369" y="1424778"/>
            <a:ext cx="504056" cy="480053"/>
          </a:xfrm>
          <a:prstGeom prst="triangle">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6" name="Grafik 5">
            <a:extLst>
              <a:ext uri="{FF2B5EF4-FFF2-40B4-BE49-F238E27FC236}">
                <a16:creationId xmlns:a16="http://schemas.microsoft.com/office/drawing/2014/main" id="{E93A85C6-E051-43C2-844B-84C985B95D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Tree>
    <p:extLst>
      <p:ext uri="{BB962C8B-B14F-4D97-AF65-F5344CB8AC3E}">
        <p14:creationId xmlns:p14="http://schemas.microsoft.com/office/powerpoint/2010/main" val="29681221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und Inhalt">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B15F929-626C-91B4-A9AB-831A1989C29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2" name="Titel 1"/>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err="1"/>
              <a:t>Lorem</a:t>
            </a:r>
            <a:r>
              <a:rPr lang="de-DE" dirty="0"/>
              <a:t> </a:t>
            </a:r>
            <a:r>
              <a:rPr lang="de-DE" dirty="0" err="1"/>
              <a:t>ipsum</a:t>
            </a:r>
            <a:r>
              <a:rPr lang="de-DE" dirty="0"/>
              <a:t> </a:t>
            </a:r>
            <a:r>
              <a:rPr lang="de-DE" dirty="0" err="1"/>
              <a:t>dolor</a:t>
            </a:r>
            <a:endParaRPr lang="de-DE" dirty="0"/>
          </a:p>
        </p:txBody>
      </p:sp>
      <p:sp>
        <p:nvSpPr>
          <p:cNvPr id="8" name="Textplatzhalter 7"/>
          <p:cNvSpPr>
            <a:spLocks noGrp="1"/>
          </p:cNvSpPr>
          <p:nvPr>
            <p:ph type="body" sz="quarter" idx="10" hasCustomPrompt="1"/>
          </p:nvPr>
        </p:nvSpPr>
        <p:spPr>
          <a:xfrm>
            <a:off x="911424" y="1485330"/>
            <a:ext cx="10369152" cy="3959895"/>
          </a:xfrm>
          <a:prstGeom prst="rect">
            <a:avLst/>
          </a:prstGeom>
        </p:spPr>
        <p:txBody>
          <a:bodyPr lIns="0" tIns="0" rIns="0" bIns="0"/>
          <a:lstStyle>
            <a:lvl1pPr marL="380990" marR="0" indent="-380990" algn="l" defTabSz="1219170" rtl="0" eaLnBrk="1" fontAlgn="auto" latinLnBrk="0" hangingPunct="1">
              <a:lnSpc>
                <a:spcPct val="100000"/>
              </a:lnSpc>
              <a:spcBef>
                <a:spcPts val="2667"/>
              </a:spcBef>
              <a:spcAft>
                <a:spcPts val="0"/>
              </a:spcAft>
              <a:buClrTx/>
              <a:buSzTx/>
              <a:buFont typeface="Arial" panose="020B0604020202020204" pitchFamily="34" charset="0"/>
              <a:buChar char="•"/>
              <a:tabLst/>
              <a:defRPr sz="2400">
                <a:solidFill>
                  <a:srgbClr val="003369"/>
                </a:solidFill>
                <a:latin typeface="+mn-lt"/>
              </a:defRPr>
            </a:lvl1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marL="285750" indent="-285750">
              <a:buFont typeface="Arial" panose="020B0604020202020204" pitchFamily="34" charset="0"/>
              <a:buChar cha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p>
          <a:p>
            <a:pPr marL="380990" marR="0" lvl="0" indent="-380990" algn="l" defTabSz="1219170" rtl="0" eaLnBrk="1" fontAlgn="auto" latinLnBrk="0" hangingPunct="1">
              <a:lnSpc>
                <a:spcPct val="100000"/>
              </a:lnSpc>
              <a:spcBef>
                <a:spcPts val="2667"/>
              </a:spcBef>
              <a:spcAft>
                <a:spcPts val="0"/>
              </a:spcAft>
              <a:buClrTx/>
              <a:buSzTx/>
              <a:buFont typeface="Arial" panose="020B0604020202020204" pitchFamily="34" charset="0"/>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p>
        </p:txBody>
      </p:sp>
      <p:cxnSp>
        <p:nvCxnSpPr>
          <p:cNvPr id="9" name="Gerader Verbinder 8"/>
          <p:cNvCxnSpPr/>
          <p:nvPr/>
        </p:nvCxnSpPr>
        <p:spPr>
          <a:xfrm>
            <a:off x="0" y="6264000"/>
            <a:ext cx="12192000" cy="0"/>
          </a:xfrm>
          <a:prstGeom prst="line">
            <a:avLst/>
          </a:prstGeom>
          <a:ln w="6350">
            <a:solidFill>
              <a:srgbClr val="003369"/>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34C14127-311B-C440-BC04-9BCFC6BB0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6239533"/>
            <a:ext cx="1900800" cy="633600"/>
          </a:xfrm>
          <a:prstGeom prst="rect">
            <a:avLst/>
          </a:prstGeom>
        </p:spPr>
      </p:pic>
      <p:pic>
        <p:nvPicPr>
          <p:cNvPr id="14" name="Grafik 13">
            <a:extLst>
              <a:ext uri="{FF2B5EF4-FFF2-40B4-BE49-F238E27FC236}">
                <a16:creationId xmlns:a16="http://schemas.microsoft.com/office/drawing/2014/main" id="{B61EDCB3-03F5-A445-A149-C6E41743F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sp>
        <p:nvSpPr>
          <p:cNvPr id="13" name="Textfeld 12">
            <a:extLst>
              <a:ext uri="{FF2B5EF4-FFF2-40B4-BE49-F238E27FC236}">
                <a16:creationId xmlns:a16="http://schemas.microsoft.com/office/drawing/2014/main" id="{46821056-1F42-B144-9FCE-881A963F1105}"/>
              </a:ext>
            </a:extLst>
          </p:cNvPr>
          <p:cNvSpPr txBox="1"/>
          <p:nvPr/>
        </p:nvSpPr>
        <p:spPr>
          <a:xfrm>
            <a:off x="5423925" y="6579048"/>
            <a:ext cx="1536171" cy="143565"/>
          </a:xfrm>
          <a:prstGeom prst="rect">
            <a:avLst/>
          </a:prstGeom>
          <a:noFill/>
        </p:spPr>
        <p:txBody>
          <a:bodyPr wrap="square" lIns="0" tIns="0" rIns="0" bIns="0" rtlCol="0">
            <a:spAutoFit/>
          </a:bodyPr>
          <a:lstStyle/>
          <a:p>
            <a:r>
              <a:rPr lang="de-DE" sz="933" b="0" i="0" baseline="0" dirty="0">
                <a:solidFill>
                  <a:schemeClr val="accent1"/>
                </a:solidFill>
              </a:rPr>
              <a:t>www.bibb.de/pflegeberufe</a:t>
            </a:r>
          </a:p>
        </p:txBody>
      </p:sp>
      <p:sp>
        <p:nvSpPr>
          <p:cNvPr id="16" name="Rechteck 15"/>
          <p:cNvSpPr/>
          <p:nvPr/>
        </p:nvSpPr>
        <p:spPr>
          <a:xfrm>
            <a:off x="5903979" y="6245177"/>
            <a:ext cx="465769" cy="276999"/>
          </a:xfrm>
          <a:prstGeom prst="rect">
            <a:avLst/>
          </a:prstGeom>
        </p:spPr>
        <p:txBody>
          <a:bodyPr wrap="none">
            <a:spAutoFit/>
          </a:bodyPr>
          <a:lstStyle/>
          <a:p>
            <a:fld id="{B94A4400-7A95-4372-894F-C0D287F201A1}" type="slidenum">
              <a:rPr lang="de-DE" sz="1200" smtClean="0">
                <a:solidFill>
                  <a:schemeClr val="accent1"/>
                </a:solidFill>
              </a:rPr>
              <a:pPr/>
              <a:t>‹Nr.›</a:t>
            </a:fld>
            <a:endParaRPr lang="de-DE" sz="1200" dirty="0">
              <a:solidFill>
                <a:schemeClr val="accent1"/>
              </a:solidFill>
            </a:endParaRPr>
          </a:p>
        </p:txBody>
      </p:sp>
    </p:spTree>
    <p:extLst>
      <p:ext uri="{BB962C8B-B14F-4D97-AF65-F5344CB8AC3E}">
        <p14:creationId xmlns:p14="http://schemas.microsoft.com/office/powerpoint/2010/main" val="1566847953"/>
      </p:ext>
    </p:extLst>
  </p:cSld>
  <p:clrMapOvr>
    <a:masterClrMapping/>
  </p:clrMapOvr>
  <p:extLst>
    <p:ext uri="{DCECCB84-F9BA-43D5-87BE-67443E8EF086}">
      <p15:sldGuideLst xmlns:p15="http://schemas.microsoft.com/office/powerpoint/2012/main">
        <p15:guide id="1" orient="horz" pos="2573">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el und Aufzählung">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04D543B-EE57-5475-707A-E00FF27BE4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2" name="Titel 1"/>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err="1"/>
              <a:t>Lorem</a:t>
            </a:r>
            <a:r>
              <a:rPr lang="de-DE" dirty="0"/>
              <a:t> </a:t>
            </a:r>
            <a:r>
              <a:rPr lang="de-DE" dirty="0" err="1"/>
              <a:t>ipsum</a:t>
            </a:r>
            <a:r>
              <a:rPr lang="de-DE" dirty="0"/>
              <a:t> </a:t>
            </a:r>
            <a:r>
              <a:rPr lang="de-DE" dirty="0" err="1"/>
              <a:t>dolor</a:t>
            </a:r>
            <a:endParaRPr lang="de-DE" dirty="0"/>
          </a:p>
        </p:txBody>
      </p:sp>
      <p:cxnSp>
        <p:nvCxnSpPr>
          <p:cNvPr id="9" name="Gerader Verbinder 8"/>
          <p:cNvCxnSpPr/>
          <p:nvPr/>
        </p:nvCxnSpPr>
        <p:spPr>
          <a:xfrm>
            <a:off x="0" y="6264000"/>
            <a:ext cx="12192000" cy="0"/>
          </a:xfrm>
          <a:prstGeom prst="line">
            <a:avLst/>
          </a:prstGeom>
          <a:ln w="6350">
            <a:solidFill>
              <a:srgbClr val="003369"/>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34C14127-311B-C440-BC04-9BCFC6BB0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6239533"/>
            <a:ext cx="1900800" cy="633600"/>
          </a:xfrm>
          <a:prstGeom prst="rect">
            <a:avLst/>
          </a:prstGeom>
        </p:spPr>
      </p:pic>
      <p:pic>
        <p:nvPicPr>
          <p:cNvPr id="14" name="Grafik 13">
            <a:extLst>
              <a:ext uri="{FF2B5EF4-FFF2-40B4-BE49-F238E27FC236}">
                <a16:creationId xmlns:a16="http://schemas.microsoft.com/office/drawing/2014/main" id="{B61EDCB3-03F5-A445-A149-C6E41743F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sp>
        <p:nvSpPr>
          <p:cNvPr id="16" name="Inhaltsplatzhalter 2"/>
          <p:cNvSpPr>
            <a:spLocks noGrp="1"/>
          </p:cNvSpPr>
          <p:nvPr>
            <p:ph idx="1"/>
          </p:nvPr>
        </p:nvSpPr>
        <p:spPr>
          <a:xfrm>
            <a:off x="911424" y="1497658"/>
            <a:ext cx="10369152" cy="3947567"/>
          </a:xfrm>
          <a:prstGeom prst="rect">
            <a:avLst/>
          </a:prstGeom>
        </p:spPr>
        <p:txBody>
          <a:bodyPr/>
          <a:lstStyle>
            <a:lvl1pPr marL="457189" indent="-457189">
              <a:buFontTx/>
              <a:buBlip>
                <a:blip r:embed="rId5"/>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
        <p:nvSpPr>
          <p:cNvPr id="12" name="Textfeld 11">
            <a:extLst>
              <a:ext uri="{FF2B5EF4-FFF2-40B4-BE49-F238E27FC236}">
                <a16:creationId xmlns:a16="http://schemas.microsoft.com/office/drawing/2014/main" id="{46821056-1F42-B144-9FCE-881A963F1105}"/>
              </a:ext>
            </a:extLst>
          </p:cNvPr>
          <p:cNvSpPr txBox="1"/>
          <p:nvPr/>
        </p:nvSpPr>
        <p:spPr>
          <a:xfrm>
            <a:off x="5423925" y="6579048"/>
            <a:ext cx="1536171" cy="143565"/>
          </a:xfrm>
          <a:prstGeom prst="rect">
            <a:avLst/>
          </a:prstGeom>
          <a:noFill/>
        </p:spPr>
        <p:txBody>
          <a:bodyPr wrap="square" lIns="0" tIns="0" rIns="0" bIns="0" rtlCol="0">
            <a:spAutoFit/>
          </a:bodyPr>
          <a:lstStyle/>
          <a:p>
            <a:r>
              <a:rPr lang="de-DE" sz="933" b="0" i="0" baseline="0" dirty="0">
                <a:solidFill>
                  <a:schemeClr val="accent1"/>
                </a:solidFill>
              </a:rPr>
              <a:t>www.bibb.de/pflegeberufe</a:t>
            </a:r>
          </a:p>
        </p:txBody>
      </p:sp>
      <p:sp>
        <p:nvSpPr>
          <p:cNvPr id="13" name="Rechteck 12"/>
          <p:cNvSpPr/>
          <p:nvPr/>
        </p:nvSpPr>
        <p:spPr>
          <a:xfrm>
            <a:off x="5903979" y="6245177"/>
            <a:ext cx="465769" cy="276999"/>
          </a:xfrm>
          <a:prstGeom prst="rect">
            <a:avLst/>
          </a:prstGeom>
        </p:spPr>
        <p:txBody>
          <a:bodyPr wrap="none">
            <a:spAutoFit/>
          </a:bodyPr>
          <a:lstStyle/>
          <a:p>
            <a:fld id="{B94A4400-7A95-4372-894F-C0D287F201A1}" type="slidenum">
              <a:rPr lang="de-DE" sz="1200" smtClean="0">
                <a:solidFill>
                  <a:schemeClr val="accent1"/>
                </a:solidFill>
              </a:rPr>
              <a:pPr/>
              <a:t>‹Nr.›</a:t>
            </a:fld>
            <a:endParaRPr lang="de-DE" sz="1200" dirty="0">
              <a:solidFill>
                <a:schemeClr val="accent1"/>
              </a:solidFill>
            </a:endParaRPr>
          </a:p>
        </p:txBody>
      </p:sp>
    </p:spTree>
    <p:extLst>
      <p:ext uri="{BB962C8B-B14F-4D97-AF65-F5344CB8AC3E}">
        <p14:creationId xmlns:p14="http://schemas.microsoft.com/office/powerpoint/2010/main" val="3571647971"/>
      </p:ext>
    </p:extLst>
  </p:cSld>
  <p:clrMapOvr>
    <a:masterClrMapping/>
  </p:clrMapOvr>
  <p:extLst>
    <p:ext uri="{DCECCB84-F9BA-43D5-87BE-67443E8EF086}">
      <p15:sldGuideLst xmlns:p15="http://schemas.microsoft.com/office/powerpoint/2012/main">
        <p15:guide id="1" orient="horz" pos="1620">
          <p15:clr>
            <a:srgbClr val="FBAE40"/>
          </p15:clr>
        </p15:guide>
        <p15:guide id="2" pos="53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el und Inhalt">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8817907-9C8C-F0B9-AB7F-E0B4A2C069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2" name="Titel 1"/>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err="1"/>
              <a:t>Lorem</a:t>
            </a:r>
            <a:r>
              <a:rPr lang="de-DE" dirty="0"/>
              <a:t> </a:t>
            </a:r>
            <a:r>
              <a:rPr lang="de-DE" dirty="0" err="1"/>
              <a:t>ipsum</a:t>
            </a:r>
            <a:r>
              <a:rPr lang="de-DE" dirty="0"/>
              <a:t> </a:t>
            </a:r>
            <a:r>
              <a:rPr lang="de-DE" dirty="0" err="1"/>
              <a:t>dolor</a:t>
            </a:r>
            <a:endParaRPr lang="de-DE" dirty="0"/>
          </a:p>
        </p:txBody>
      </p:sp>
      <p:cxnSp>
        <p:nvCxnSpPr>
          <p:cNvPr id="9" name="Gerader Verbinder 8"/>
          <p:cNvCxnSpPr/>
          <p:nvPr/>
        </p:nvCxnSpPr>
        <p:spPr>
          <a:xfrm>
            <a:off x="0" y="6264000"/>
            <a:ext cx="12192000" cy="0"/>
          </a:xfrm>
          <a:prstGeom prst="line">
            <a:avLst/>
          </a:prstGeom>
          <a:ln w="6350">
            <a:solidFill>
              <a:srgbClr val="003369"/>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34C14127-311B-C440-BC04-9BCFC6BB0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6239533"/>
            <a:ext cx="1900800" cy="633600"/>
          </a:xfrm>
          <a:prstGeom prst="rect">
            <a:avLst/>
          </a:prstGeom>
        </p:spPr>
      </p:pic>
      <p:pic>
        <p:nvPicPr>
          <p:cNvPr id="14" name="Grafik 13">
            <a:extLst>
              <a:ext uri="{FF2B5EF4-FFF2-40B4-BE49-F238E27FC236}">
                <a16:creationId xmlns:a16="http://schemas.microsoft.com/office/drawing/2014/main" id="{B61EDCB3-03F5-A445-A149-C6E41743F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sp>
        <p:nvSpPr>
          <p:cNvPr id="15" name="Textfeld 14">
            <a:extLst>
              <a:ext uri="{FF2B5EF4-FFF2-40B4-BE49-F238E27FC236}">
                <a16:creationId xmlns:a16="http://schemas.microsoft.com/office/drawing/2014/main" id="{46821056-1F42-B144-9FCE-881A963F1105}"/>
              </a:ext>
            </a:extLst>
          </p:cNvPr>
          <p:cNvSpPr txBox="1"/>
          <p:nvPr/>
        </p:nvSpPr>
        <p:spPr>
          <a:xfrm>
            <a:off x="5423925" y="6579048"/>
            <a:ext cx="1536171" cy="143565"/>
          </a:xfrm>
          <a:prstGeom prst="rect">
            <a:avLst/>
          </a:prstGeom>
          <a:noFill/>
        </p:spPr>
        <p:txBody>
          <a:bodyPr wrap="square" lIns="0" tIns="0" rIns="0" bIns="0" rtlCol="0">
            <a:spAutoFit/>
          </a:bodyPr>
          <a:lstStyle/>
          <a:p>
            <a:r>
              <a:rPr lang="de-DE" sz="933" b="0" i="0" baseline="0" dirty="0">
                <a:solidFill>
                  <a:schemeClr val="accent1"/>
                </a:solidFill>
              </a:rPr>
              <a:t>www.bibb.de/pflegeberufe</a:t>
            </a:r>
          </a:p>
        </p:txBody>
      </p:sp>
      <p:sp>
        <p:nvSpPr>
          <p:cNvPr id="16" name="Rechteck 15"/>
          <p:cNvSpPr/>
          <p:nvPr/>
        </p:nvSpPr>
        <p:spPr>
          <a:xfrm>
            <a:off x="5903979" y="6245177"/>
            <a:ext cx="465769" cy="276999"/>
          </a:xfrm>
          <a:prstGeom prst="rect">
            <a:avLst/>
          </a:prstGeom>
        </p:spPr>
        <p:txBody>
          <a:bodyPr wrap="none">
            <a:spAutoFit/>
          </a:bodyPr>
          <a:lstStyle/>
          <a:p>
            <a:fld id="{B94A4400-7A95-4372-894F-C0D287F201A1}" type="slidenum">
              <a:rPr lang="de-DE" sz="1200" smtClean="0">
                <a:solidFill>
                  <a:schemeClr val="accent1"/>
                </a:solidFill>
              </a:rPr>
              <a:pPr/>
              <a:t>‹Nr.›</a:t>
            </a:fld>
            <a:endParaRPr lang="de-DE" sz="1200" dirty="0">
              <a:solidFill>
                <a:schemeClr val="accent1"/>
              </a:solidFill>
            </a:endParaRPr>
          </a:p>
        </p:txBody>
      </p:sp>
      <p:sp>
        <p:nvSpPr>
          <p:cNvPr id="13" name="Inhaltsplatzhalter 2"/>
          <p:cNvSpPr>
            <a:spLocks noGrp="1"/>
          </p:cNvSpPr>
          <p:nvPr>
            <p:ph idx="1"/>
          </p:nvPr>
        </p:nvSpPr>
        <p:spPr>
          <a:xfrm>
            <a:off x="911424" y="1509184"/>
            <a:ext cx="5088000" cy="3936040"/>
          </a:xfrm>
          <a:prstGeom prst="rect">
            <a:avLst/>
          </a:prstGeom>
        </p:spPr>
        <p:txBody>
          <a:bodyPr/>
          <a:lstStyle>
            <a:lvl1pPr marL="457189" indent="-457189">
              <a:buFontTx/>
              <a:buBlip>
                <a:blip r:embed="rId5"/>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
        <p:nvSpPr>
          <p:cNvPr id="18" name="Inhaltsplatzhalter 2"/>
          <p:cNvSpPr>
            <a:spLocks noGrp="1"/>
          </p:cNvSpPr>
          <p:nvPr>
            <p:ph idx="10"/>
          </p:nvPr>
        </p:nvSpPr>
        <p:spPr>
          <a:xfrm>
            <a:off x="6192011" y="1509184"/>
            <a:ext cx="5088565" cy="3936040"/>
          </a:xfrm>
          <a:prstGeom prst="rect">
            <a:avLst/>
          </a:prstGeom>
        </p:spPr>
        <p:txBody>
          <a:bodyPr/>
          <a:lstStyle>
            <a:lvl1pPr marL="457189" indent="-457189">
              <a:buFontTx/>
              <a:buBlip>
                <a:blip r:embed="rId5"/>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343778748"/>
      </p:ext>
    </p:extLst>
  </p:cSld>
  <p:clrMapOvr>
    <a:masterClrMapping/>
  </p:clrMapOvr>
  <p:extLst>
    <p:ext uri="{DCECCB84-F9BA-43D5-87BE-67443E8EF086}">
      <p15:sldGuideLst xmlns:p15="http://schemas.microsoft.com/office/powerpoint/2012/main">
        <p15:guide id="1" orient="horz" pos="2845">
          <p15:clr>
            <a:srgbClr val="FBAE40"/>
          </p15:clr>
        </p15:guide>
        <p15:guide id="2" pos="2880">
          <p15:clr>
            <a:srgbClr val="FBAE40"/>
          </p15:clr>
        </p15:guide>
        <p15:guide id="3" pos="2971">
          <p15:clr>
            <a:srgbClr val="FBAE40"/>
          </p15:clr>
        </p15:guide>
        <p15:guide id="4" pos="431">
          <p15:clr>
            <a:srgbClr val="FBAE40"/>
          </p15:clr>
        </p15:guide>
        <p15:guide id="5" pos="5329">
          <p15:clr>
            <a:srgbClr val="FBAE40"/>
          </p15:clr>
        </p15:guide>
        <p15:guide id="6" orient="horz" pos="71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chlussfolie 2">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85F0F36-5932-C3B7-9E2C-83370CC681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4" name="Inhaltsplatzhalter 2">
            <a:extLst>
              <a:ext uri="{FF2B5EF4-FFF2-40B4-BE49-F238E27FC236}">
                <a16:creationId xmlns:a16="http://schemas.microsoft.com/office/drawing/2014/main" id="{F0634AAF-92D1-B6EC-5E89-FD4E001C323B}"/>
              </a:ext>
            </a:extLst>
          </p:cNvPr>
          <p:cNvSpPr>
            <a:spLocks noGrp="1"/>
          </p:cNvSpPr>
          <p:nvPr>
            <p:ph idx="1"/>
          </p:nvPr>
        </p:nvSpPr>
        <p:spPr>
          <a:xfrm>
            <a:off x="911424" y="1497658"/>
            <a:ext cx="10369152" cy="3947567"/>
          </a:xfrm>
          <a:prstGeom prst="rect">
            <a:avLst/>
          </a:prstGeom>
        </p:spPr>
        <p:txBody>
          <a:bodyPr/>
          <a:lstStyle>
            <a:lvl1pPr marL="457189" indent="-457189">
              <a:buFontTx/>
              <a:buBlip>
                <a:blip r:embed="rId3"/>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
        <p:nvSpPr>
          <p:cNvPr id="5" name="Titel 1">
            <a:extLst>
              <a:ext uri="{FF2B5EF4-FFF2-40B4-BE49-F238E27FC236}">
                <a16:creationId xmlns:a16="http://schemas.microsoft.com/office/drawing/2014/main" id="{FC6D90A6-4A58-9F4A-A196-973106375980}"/>
              </a:ext>
            </a:extLst>
          </p:cNvPr>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a:t>Vielen Dank!</a:t>
            </a:r>
          </a:p>
        </p:txBody>
      </p:sp>
    </p:spTree>
    <p:extLst>
      <p:ext uri="{BB962C8B-B14F-4D97-AF65-F5344CB8AC3E}">
        <p14:creationId xmlns:p14="http://schemas.microsoft.com/office/powerpoint/2010/main" val="60390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EEE99-69F1-866B-D49D-64B7E222CE3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3B669E0-D709-89E2-4A9E-07C45AA8F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3EADC85-4857-66AD-1F30-F690D098863E}"/>
              </a:ext>
            </a:extLst>
          </p:cNvPr>
          <p:cNvSpPr>
            <a:spLocks noGrp="1"/>
          </p:cNvSpPr>
          <p:nvPr>
            <p:ph type="dt" sz="half" idx="10"/>
          </p:nvPr>
        </p:nvSpPr>
        <p:spPr/>
        <p:txBody>
          <a:bodyPr/>
          <a:lstStyle/>
          <a:p>
            <a:fld id="{14440419-244D-4450-ADA2-E1C020D87496}" type="datetimeFigureOut">
              <a:rPr lang="de-DE" smtClean="0"/>
              <a:t>08.07.2026</a:t>
            </a:fld>
            <a:endParaRPr lang="de-DE"/>
          </a:p>
        </p:txBody>
      </p:sp>
      <p:sp>
        <p:nvSpPr>
          <p:cNvPr id="5" name="Fußzeilenplatzhalter 4">
            <a:extLst>
              <a:ext uri="{FF2B5EF4-FFF2-40B4-BE49-F238E27FC236}">
                <a16:creationId xmlns:a16="http://schemas.microsoft.com/office/drawing/2014/main" id="{58DD4233-E37B-644B-350D-8D4F94EE47F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32E5F8A-0DB7-0732-8F2C-45F67F18DD3C}"/>
              </a:ext>
            </a:extLst>
          </p:cNvPr>
          <p:cNvSpPr>
            <a:spLocks noGrp="1"/>
          </p:cNvSpPr>
          <p:nvPr>
            <p:ph type="sldNum" sz="quarter" idx="12"/>
          </p:nvPr>
        </p:nvSpPr>
        <p:spPr/>
        <p:txBody>
          <a:bodyPr/>
          <a:lstStyle/>
          <a:p>
            <a:fld id="{E4A7BCF6-DB5B-406C-A837-5116FDD23DDE}" type="slidenum">
              <a:rPr lang="de-DE" smtClean="0"/>
              <a:t>‹Nr.›</a:t>
            </a:fld>
            <a:endParaRPr lang="de-DE"/>
          </a:p>
        </p:txBody>
      </p:sp>
    </p:spTree>
    <p:extLst>
      <p:ext uri="{BB962C8B-B14F-4D97-AF65-F5344CB8AC3E}">
        <p14:creationId xmlns:p14="http://schemas.microsoft.com/office/powerpoint/2010/main" val="206749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6052800"/>
            <a:ext cx="12192000" cy="216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sp>
        <p:nvSpPr>
          <p:cNvPr id="7" name="Rechteck 6"/>
          <p:cNvSpPr/>
          <p:nvPr/>
        </p:nvSpPr>
        <p:spPr>
          <a:xfrm>
            <a:off x="0" y="6251784"/>
            <a:ext cx="12192000" cy="613029"/>
          </a:xfrm>
          <a:prstGeom prst="rect">
            <a:avLst/>
          </a:prstGeom>
          <a:solidFill>
            <a:srgbClr val="00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19" name="Grafik 18">
            <a:extLst>
              <a:ext uri="{FF2B5EF4-FFF2-40B4-BE49-F238E27FC236}">
                <a16:creationId xmlns:a16="http://schemas.microsoft.com/office/drawing/2014/main" id="{3F88FE5C-6164-0C4D-83BD-94F813EED7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pic>
        <p:nvPicPr>
          <p:cNvPr id="8" name="Grafik 7">
            <a:extLst>
              <a:ext uri="{FF2B5EF4-FFF2-40B4-BE49-F238E27FC236}">
                <a16:creationId xmlns:a16="http://schemas.microsoft.com/office/drawing/2014/main" id="{B5A25AE1-A982-C84A-A9BE-FC773F4A92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2437" y="6251784"/>
            <a:ext cx="1900800" cy="633600"/>
          </a:xfrm>
          <a:prstGeom prst="rect">
            <a:avLst/>
          </a:prstGeom>
        </p:spPr>
      </p:pic>
      <p:sp>
        <p:nvSpPr>
          <p:cNvPr id="2" name="Foliennummernplatzhalter 1"/>
          <p:cNvSpPr>
            <a:spLocks noGrp="1"/>
          </p:cNvSpPr>
          <p:nvPr>
            <p:ph type="sldNum" sz="quarter" idx="4"/>
          </p:nvPr>
        </p:nvSpPr>
        <p:spPr>
          <a:xfrm>
            <a:off x="9430311" y="6479954"/>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E4A7BCF6-DB5B-406C-A837-5116FDD23DDE}" type="slidenum">
              <a:rPr lang="de-DE" smtClean="0"/>
              <a:t>‹Nr.›</a:t>
            </a:fld>
            <a:endParaRPr lang="de-DE"/>
          </a:p>
        </p:txBody>
      </p:sp>
      <p:sp>
        <p:nvSpPr>
          <p:cNvPr id="9" name="Textfeld 8"/>
          <p:cNvSpPr txBox="1"/>
          <p:nvPr/>
        </p:nvSpPr>
        <p:spPr>
          <a:xfrm>
            <a:off x="5711957" y="6597352"/>
            <a:ext cx="1536171" cy="143565"/>
          </a:xfrm>
          <a:prstGeom prst="rect">
            <a:avLst/>
          </a:prstGeom>
          <a:noFill/>
        </p:spPr>
        <p:txBody>
          <a:bodyPr wrap="square" lIns="0" tIns="0" rIns="0" bIns="0" rtlCol="0">
            <a:spAutoFit/>
          </a:bodyPr>
          <a:lstStyle/>
          <a:p>
            <a:r>
              <a:rPr lang="de-DE" sz="933" b="0" i="0" baseline="0" dirty="0">
                <a:solidFill>
                  <a:schemeClr val="bg1"/>
                </a:solidFill>
              </a:rPr>
              <a:t>www.bibb.de/pflegeberufe</a:t>
            </a:r>
          </a:p>
        </p:txBody>
      </p:sp>
    </p:spTree>
    <p:extLst>
      <p:ext uri="{BB962C8B-B14F-4D97-AF65-F5344CB8AC3E}">
        <p14:creationId xmlns:p14="http://schemas.microsoft.com/office/powerpoint/2010/main" val="2872915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agfw.de/fileadmin/user_upload/Veroeffentlichungen/Publikationen/Hanreichung_Krisenkonzepte_11_2023/BAGFW_Handreichung_Krisenkonzepte_ambulant.pdf" TargetMode="External"/><Relationship Id="rId2" Type="http://schemas.openxmlformats.org/officeDocument/2006/relationships/hyperlink" Target="https://www.bbk.bund.de/SharedDocs/Downloads/DE/Mediathek/Publikationen/Krisenmanagement/katastrophenleuchttuerme_download.pdf?__blob=publicationFile&amp;v=4" TargetMode="External"/><Relationship Id="rId1" Type="http://schemas.openxmlformats.org/officeDocument/2006/relationships/slideLayout" Target="../slideLayouts/slideLayout2.xml"/><Relationship Id="rId4" Type="http://schemas.openxmlformats.org/officeDocument/2006/relationships/hyperlink" Target="https://www.drk.de/fileadmin/user_upload/Forschung/schriftenreihe/Band_6/Band_VI_Teil_2.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lifegrid.de/" TargetMode="External"/><Relationship Id="rId2" Type="http://schemas.openxmlformats.org/officeDocument/2006/relationships/hyperlink" Target="https://opus4.kobv.de/opus4-hwr/frontdoor/deliver/index/docId/490/file/Vulnerable+Personen+im+Stromausfall+2015+08+03.pdf" TargetMode="External"/><Relationship Id="rId1" Type="http://schemas.openxmlformats.org/officeDocument/2006/relationships/slideLayout" Target="../slideLayouts/slideLayout2.xml"/><Relationship Id="rId6" Type="http://schemas.openxmlformats.org/officeDocument/2006/relationships/hyperlink" Target="https://www.sicherheit-forschung.de/forschungsforum/schriftenreihe_neu/sr_v_v/SchriftenreiheSicherheit_22.pdf" TargetMode="External"/><Relationship Id="rId5" Type="http://schemas.openxmlformats.org/officeDocument/2006/relationships/hyperlink" Target="https://www.preventionweb.net/files/43291_sendaiframeworkfordrren.pdf?startDownload=true" TargetMode="External"/><Relationship Id="rId4" Type="http://schemas.openxmlformats.org/officeDocument/2006/relationships/hyperlink" Target="https://www.notfallregister.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779C5D2-D364-1992-43FF-06BF771207EB}"/>
              </a:ext>
            </a:extLst>
          </p:cNvPr>
          <p:cNvSpPr>
            <a:spLocks noGrp="1"/>
          </p:cNvSpPr>
          <p:nvPr>
            <p:ph type="ctrTitle"/>
          </p:nvPr>
        </p:nvSpPr>
        <p:spPr/>
        <p:txBody>
          <a:bodyPr/>
          <a:lstStyle/>
          <a:p>
            <a:r>
              <a:rPr lang="de-DE" sz="4800" dirty="0"/>
              <a:t>Versorgung von vulnerablen Gruppen in Krisen, Großschadenslagen und Katastrophen</a:t>
            </a:r>
            <a:endParaRPr lang="de-DE" dirty="0"/>
          </a:p>
        </p:txBody>
      </p:sp>
    </p:spTree>
    <p:extLst>
      <p:ext uri="{BB962C8B-B14F-4D97-AF65-F5344CB8AC3E}">
        <p14:creationId xmlns:p14="http://schemas.microsoft.com/office/powerpoint/2010/main" val="4254607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083866-D3FA-B0F3-308B-66FA305E4D31}"/>
              </a:ext>
            </a:extLst>
          </p:cNvPr>
          <p:cNvSpPr>
            <a:spLocks noGrp="1"/>
          </p:cNvSpPr>
          <p:nvPr>
            <p:ph type="title"/>
          </p:nvPr>
        </p:nvSpPr>
        <p:spPr/>
        <p:txBody>
          <a:bodyPr/>
          <a:lstStyle/>
          <a:p>
            <a:r>
              <a:rPr lang="de-DE" dirty="0"/>
              <a:t>Notfall- und Evakuierungspläne im ambulanten Setting</a:t>
            </a:r>
          </a:p>
        </p:txBody>
      </p:sp>
      <p:sp>
        <p:nvSpPr>
          <p:cNvPr id="3" name="Textplatzhalter 2">
            <a:extLst>
              <a:ext uri="{FF2B5EF4-FFF2-40B4-BE49-F238E27FC236}">
                <a16:creationId xmlns:a16="http://schemas.microsoft.com/office/drawing/2014/main" id="{432A9377-922E-BEDA-0ECE-405A6EDBAAE8}"/>
              </a:ext>
            </a:extLst>
          </p:cNvPr>
          <p:cNvSpPr>
            <a:spLocks noGrp="1"/>
          </p:cNvSpPr>
          <p:nvPr>
            <p:ph type="body" sz="quarter" idx="10"/>
          </p:nvPr>
        </p:nvSpPr>
        <p:spPr/>
        <p:txBody>
          <a:bodyPr/>
          <a:lstStyle/>
          <a:p>
            <a:r>
              <a:rPr lang="de-DE" dirty="0"/>
              <a:t>Berücksichtigen:</a:t>
            </a:r>
          </a:p>
          <a:p>
            <a:pPr lvl="1"/>
            <a:r>
              <a:rPr lang="de-DE" sz="2400" dirty="0">
                <a:solidFill>
                  <a:schemeClr val="accent1"/>
                </a:solidFill>
              </a:rPr>
              <a:t>Risiken wie Brände, Stromausfälle, medizinische Notfälle</a:t>
            </a:r>
          </a:p>
          <a:p>
            <a:pPr lvl="1"/>
            <a:r>
              <a:rPr lang="de-DE" sz="2400" dirty="0">
                <a:solidFill>
                  <a:schemeClr val="accent1"/>
                </a:solidFill>
              </a:rPr>
              <a:t>Alarmierungs- und Kommunikationswege</a:t>
            </a:r>
          </a:p>
          <a:p>
            <a:pPr lvl="1"/>
            <a:r>
              <a:rPr lang="de-DE" sz="2400" dirty="0">
                <a:solidFill>
                  <a:schemeClr val="accent1"/>
                </a:solidFill>
              </a:rPr>
              <a:t>Zuständigkeiten</a:t>
            </a:r>
          </a:p>
          <a:p>
            <a:pPr lvl="1"/>
            <a:r>
              <a:rPr lang="de-DE" sz="2400" dirty="0">
                <a:solidFill>
                  <a:schemeClr val="accent1"/>
                </a:solidFill>
              </a:rPr>
              <a:t>Schritte zur Evakuierung </a:t>
            </a:r>
            <a:r>
              <a:rPr lang="de-DE" sz="1800" dirty="0">
                <a:solidFill>
                  <a:schemeClr val="accent1"/>
                </a:solidFill>
              </a:rPr>
              <a:t>(vgl. BAGFW, 2023)</a:t>
            </a:r>
          </a:p>
          <a:p>
            <a:pPr lvl="1"/>
            <a:endParaRPr lang="de-DE" sz="2400" dirty="0">
              <a:solidFill>
                <a:schemeClr val="accent1"/>
              </a:solidFill>
            </a:endParaRPr>
          </a:p>
          <a:p>
            <a:pPr lvl="1"/>
            <a:endParaRPr lang="de-DE" sz="2400" dirty="0">
              <a:solidFill>
                <a:schemeClr val="accent1"/>
              </a:solidFill>
            </a:endParaRPr>
          </a:p>
        </p:txBody>
      </p:sp>
    </p:spTree>
    <p:extLst>
      <p:ext uri="{BB962C8B-B14F-4D97-AF65-F5344CB8AC3E}">
        <p14:creationId xmlns:p14="http://schemas.microsoft.com/office/powerpoint/2010/main" val="21357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04ECA-54BA-9F52-B16A-DCAF31DED6E4}"/>
              </a:ext>
            </a:extLst>
          </p:cNvPr>
          <p:cNvSpPr>
            <a:spLocks noGrp="1"/>
          </p:cNvSpPr>
          <p:nvPr>
            <p:ph type="title"/>
          </p:nvPr>
        </p:nvSpPr>
        <p:spPr/>
        <p:txBody>
          <a:bodyPr/>
          <a:lstStyle/>
          <a:p>
            <a:r>
              <a:rPr lang="de-DE" dirty="0"/>
              <a:t>Notfall- und Evakuierungspläne im ambulanten Setting</a:t>
            </a:r>
          </a:p>
        </p:txBody>
      </p:sp>
      <p:sp>
        <p:nvSpPr>
          <p:cNvPr id="3" name="Textplatzhalter 2">
            <a:extLst>
              <a:ext uri="{FF2B5EF4-FFF2-40B4-BE49-F238E27FC236}">
                <a16:creationId xmlns:a16="http://schemas.microsoft.com/office/drawing/2014/main" id="{F10CE0DB-4103-A2CC-0081-D972B6621639}"/>
              </a:ext>
            </a:extLst>
          </p:cNvPr>
          <p:cNvSpPr>
            <a:spLocks noGrp="1"/>
          </p:cNvSpPr>
          <p:nvPr>
            <p:ph idx="1"/>
          </p:nvPr>
        </p:nvSpPr>
        <p:spPr/>
        <p:txBody>
          <a:bodyPr/>
          <a:lstStyle/>
          <a:p>
            <a:r>
              <a:rPr lang="de-DE" dirty="0"/>
              <a:t>Besonderheiten im ambulanten Bereich</a:t>
            </a:r>
          </a:p>
          <a:p>
            <a:pPr lvl="1"/>
            <a:r>
              <a:rPr lang="de-DE" sz="2400" dirty="0">
                <a:solidFill>
                  <a:schemeClr val="accent1"/>
                </a:solidFill>
              </a:rPr>
              <a:t>Informationsgespräch mit Klienten und Angehörigen</a:t>
            </a:r>
          </a:p>
          <a:p>
            <a:pPr lvl="1"/>
            <a:r>
              <a:rPr lang="de-DE" sz="2400" dirty="0">
                <a:solidFill>
                  <a:schemeClr val="accent1"/>
                </a:solidFill>
              </a:rPr>
              <a:t>schriftliche Absprache zwischen Pflegedienst und Klienten</a:t>
            </a:r>
          </a:p>
          <a:p>
            <a:pPr lvl="1"/>
            <a:r>
              <a:rPr lang="de-DE" sz="2400" dirty="0">
                <a:solidFill>
                  <a:schemeClr val="accent1"/>
                </a:solidFill>
              </a:rPr>
              <a:t>Vernetzung mit Feuerwehr und  Katastrophenschutz </a:t>
            </a:r>
            <a:r>
              <a:rPr lang="de-DE" sz="1600" dirty="0">
                <a:solidFill>
                  <a:schemeClr val="accent1"/>
                </a:solidFill>
              </a:rPr>
              <a:t>(vgl. EWERS/KÖHLER 2023)</a:t>
            </a:r>
          </a:p>
          <a:p>
            <a:pPr lvl="1"/>
            <a:endParaRPr lang="de-DE" sz="2400" dirty="0">
              <a:solidFill>
                <a:schemeClr val="accent1"/>
              </a:solidFill>
            </a:endParaRPr>
          </a:p>
        </p:txBody>
      </p:sp>
      <p:pic>
        <p:nvPicPr>
          <p:cNvPr id="5" name="Grafik 4" descr="Klemmbrett abgehakt Silhouette">
            <a:extLst>
              <a:ext uri="{FF2B5EF4-FFF2-40B4-BE49-F238E27FC236}">
                <a16:creationId xmlns:a16="http://schemas.microsoft.com/office/drawing/2014/main" id="{29D1BA6A-FC44-B363-F55D-29BA38503FB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349611" y="2177844"/>
            <a:ext cx="2502311" cy="2502311"/>
          </a:xfrm>
          <a:prstGeom prst="rect">
            <a:avLst/>
          </a:prstGeom>
        </p:spPr>
      </p:pic>
    </p:spTree>
    <p:extLst>
      <p:ext uri="{BB962C8B-B14F-4D97-AF65-F5344CB8AC3E}">
        <p14:creationId xmlns:p14="http://schemas.microsoft.com/office/powerpoint/2010/main" val="3778970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97CC96-B9F6-5740-0051-1D760EDD38A7}"/>
              </a:ext>
            </a:extLst>
          </p:cNvPr>
          <p:cNvSpPr>
            <a:spLocks noGrp="1"/>
          </p:cNvSpPr>
          <p:nvPr>
            <p:ph type="title"/>
          </p:nvPr>
        </p:nvSpPr>
        <p:spPr/>
        <p:txBody>
          <a:bodyPr/>
          <a:lstStyle/>
          <a:p>
            <a:r>
              <a:rPr lang="de-DE" dirty="0"/>
              <a:t>Notfall- und Evakuierungspläne im ambulanten Setting</a:t>
            </a:r>
          </a:p>
        </p:txBody>
      </p:sp>
      <p:sp>
        <p:nvSpPr>
          <p:cNvPr id="3" name="Textplatzhalter 2">
            <a:extLst>
              <a:ext uri="{FF2B5EF4-FFF2-40B4-BE49-F238E27FC236}">
                <a16:creationId xmlns:a16="http://schemas.microsoft.com/office/drawing/2014/main" id="{B2B25091-4DE1-9EC6-3EE5-13DF764DF34A}"/>
              </a:ext>
            </a:extLst>
          </p:cNvPr>
          <p:cNvSpPr>
            <a:spLocks noGrp="1"/>
          </p:cNvSpPr>
          <p:nvPr>
            <p:ph type="body" sz="quarter" idx="10"/>
          </p:nvPr>
        </p:nvSpPr>
        <p:spPr/>
        <p:txBody>
          <a:bodyPr/>
          <a:lstStyle/>
          <a:p>
            <a:r>
              <a:rPr lang="de-DE" dirty="0"/>
              <a:t>Was sollten pflegende Angehörige zusätzlich beachten:</a:t>
            </a:r>
          </a:p>
          <a:p>
            <a:pPr lvl="1"/>
            <a:r>
              <a:rPr lang="de-DE" sz="2400" dirty="0">
                <a:solidFill>
                  <a:schemeClr val="accent1"/>
                </a:solidFill>
              </a:rPr>
              <a:t>Medikamentenversorgung für 7 Tage + Dosierungsplan</a:t>
            </a:r>
          </a:p>
          <a:p>
            <a:pPr lvl="1"/>
            <a:r>
              <a:rPr lang="de-DE" sz="2400" dirty="0">
                <a:solidFill>
                  <a:schemeClr val="accent1"/>
                </a:solidFill>
              </a:rPr>
              <a:t>Pflegehilfsmittel vorrätig und leicht zugänglich haben</a:t>
            </a:r>
          </a:p>
          <a:p>
            <a:pPr lvl="1"/>
            <a:r>
              <a:rPr lang="de-DE" sz="2400" dirty="0">
                <a:solidFill>
                  <a:schemeClr val="accent1"/>
                </a:solidFill>
              </a:rPr>
              <a:t>Notfallgepäck packen</a:t>
            </a:r>
          </a:p>
          <a:p>
            <a:pPr lvl="1"/>
            <a:r>
              <a:rPr lang="de-DE" sz="2400" dirty="0">
                <a:solidFill>
                  <a:schemeClr val="accent1"/>
                </a:solidFill>
              </a:rPr>
              <a:t>Dokumente und Informationen erstellen</a:t>
            </a:r>
          </a:p>
          <a:p>
            <a:pPr lvl="1"/>
            <a:r>
              <a:rPr lang="de-DE" sz="2400" dirty="0">
                <a:solidFill>
                  <a:schemeClr val="accent1"/>
                </a:solidFill>
              </a:rPr>
              <a:t>Notfallkontakte festlegen</a:t>
            </a:r>
          </a:p>
          <a:p>
            <a:pPr lvl="1"/>
            <a:r>
              <a:rPr lang="de-DE" sz="2400" dirty="0">
                <a:solidFill>
                  <a:schemeClr val="accent1"/>
                </a:solidFill>
              </a:rPr>
              <a:t>Stromausfallvorsorge</a:t>
            </a:r>
          </a:p>
          <a:p>
            <a:pPr lvl="1"/>
            <a:r>
              <a:rPr lang="de-DE" sz="2400" dirty="0">
                <a:solidFill>
                  <a:schemeClr val="accent1"/>
                </a:solidFill>
              </a:rPr>
              <a:t>Katastrophenschutz/Rettungsleitstelle über Wohnort informieren </a:t>
            </a:r>
            <a:r>
              <a:rPr lang="de-DE" sz="1800" dirty="0">
                <a:solidFill>
                  <a:schemeClr val="accent1"/>
                </a:solidFill>
              </a:rPr>
              <a:t>(vgl. BAGFW, 2023)</a:t>
            </a:r>
            <a:endParaRPr lang="de-DE" sz="2400" dirty="0">
              <a:solidFill>
                <a:schemeClr val="accent1"/>
              </a:solidFill>
            </a:endParaRPr>
          </a:p>
          <a:p>
            <a:pPr lvl="1"/>
            <a:endParaRPr lang="de-DE" sz="2400" dirty="0">
              <a:solidFill>
                <a:schemeClr val="accent1"/>
              </a:solidFill>
            </a:endParaRPr>
          </a:p>
          <a:p>
            <a:pPr lvl="1"/>
            <a:endParaRPr lang="de-DE" sz="2400" dirty="0">
              <a:solidFill>
                <a:schemeClr val="accent1"/>
              </a:solidFill>
            </a:endParaRPr>
          </a:p>
        </p:txBody>
      </p:sp>
    </p:spTree>
    <p:extLst>
      <p:ext uri="{BB962C8B-B14F-4D97-AF65-F5344CB8AC3E}">
        <p14:creationId xmlns:p14="http://schemas.microsoft.com/office/powerpoint/2010/main" val="276048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8A948-E223-20D5-BF9E-49DB3E36ED99}"/>
              </a:ext>
            </a:extLst>
          </p:cNvPr>
          <p:cNvSpPr>
            <a:spLocks noGrp="1"/>
          </p:cNvSpPr>
          <p:nvPr>
            <p:ph type="title"/>
          </p:nvPr>
        </p:nvSpPr>
        <p:spPr/>
        <p:txBody>
          <a:bodyPr/>
          <a:lstStyle/>
          <a:p>
            <a:r>
              <a:rPr lang="de-DE" dirty="0"/>
              <a:t>Notfall- und Evakuierungspläne im ambulanten Setting</a:t>
            </a:r>
          </a:p>
        </p:txBody>
      </p:sp>
      <p:sp>
        <p:nvSpPr>
          <p:cNvPr id="3" name="Textplatzhalter 2">
            <a:extLst>
              <a:ext uri="{FF2B5EF4-FFF2-40B4-BE49-F238E27FC236}">
                <a16:creationId xmlns:a16="http://schemas.microsoft.com/office/drawing/2014/main" id="{FE766015-BC0A-5AC1-A13C-53EA032DECAE}"/>
              </a:ext>
            </a:extLst>
          </p:cNvPr>
          <p:cNvSpPr>
            <a:spLocks noGrp="1"/>
          </p:cNvSpPr>
          <p:nvPr>
            <p:ph type="body" sz="quarter" idx="10"/>
          </p:nvPr>
        </p:nvSpPr>
        <p:spPr/>
        <p:txBody>
          <a:bodyPr/>
          <a:lstStyle/>
          <a:p>
            <a:r>
              <a:rPr lang="de-DE" dirty="0"/>
              <a:t>Welche Probleme können bei einem ambulanten Pflegedienst in Katastrophensituationen auftreten?</a:t>
            </a:r>
          </a:p>
          <a:p>
            <a:pPr lvl="1"/>
            <a:r>
              <a:rPr lang="de-DE" sz="2400" dirty="0">
                <a:solidFill>
                  <a:schemeClr val="accent1"/>
                </a:solidFill>
              </a:rPr>
              <a:t>Pflegedienst nicht erreichbar → Sammelstelle festlegen</a:t>
            </a:r>
          </a:p>
          <a:p>
            <a:pPr lvl="1"/>
            <a:r>
              <a:rPr lang="de-DE" sz="2400" dirty="0">
                <a:solidFill>
                  <a:schemeClr val="accent1"/>
                </a:solidFill>
              </a:rPr>
              <a:t>Ausfall der Pflegedokumentation</a:t>
            </a:r>
          </a:p>
          <a:p>
            <a:pPr lvl="1"/>
            <a:r>
              <a:rPr lang="de-DE" sz="2400" dirty="0">
                <a:solidFill>
                  <a:schemeClr val="accent1"/>
                </a:solidFill>
              </a:rPr>
              <a:t>Mitarbeitende sind selbst betroffen</a:t>
            </a:r>
          </a:p>
          <a:p>
            <a:pPr lvl="1"/>
            <a:r>
              <a:rPr lang="de-DE" sz="2400" dirty="0">
                <a:solidFill>
                  <a:schemeClr val="accent1"/>
                </a:solidFill>
              </a:rPr>
              <a:t>Klienten nicht erreichbar</a:t>
            </a:r>
          </a:p>
          <a:p>
            <a:pPr lvl="1"/>
            <a:r>
              <a:rPr lang="de-DE" sz="2400" dirty="0">
                <a:solidFill>
                  <a:schemeClr val="accent1"/>
                </a:solidFill>
              </a:rPr>
              <a:t>Priorisierung der Klienten </a:t>
            </a:r>
            <a:r>
              <a:rPr lang="de-DE" sz="1600" dirty="0">
                <a:solidFill>
                  <a:schemeClr val="accent1"/>
                </a:solidFill>
              </a:rPr>
              <a:t>(vgl. BAGFW, 2023)</a:t>
            </a:r>
          </a:p>
          <a:p>
            <a:pPr marL="0" indent="0">
              <a:buNone/>
            </a:pPr>
            <a:r>
              <a:rPr lang="de-DE" dirty="0"/>
              <a:t>Nach welchen Kriterien würden Sie die Priorisierung vornehmen?</a:t>
            </a:r>
          </a:p>
          <a:p>
            <a:pPr marL="0" indent="0">
              <a:buNone/>
            </a:pPr>
            <a:endParaRPr lang="de-DE" sz="1067" dirty="0">
              <a:solidFill>
                <a:schemeClr val="accent1"/>
              </a:solidFill>
            </a:endParaRPr>
          </a:p>
        </p:txBody>
      </p:sp>
    </p:spTree>
    <p:extLst>
      <p:ext uri="{BB962C8B-B14F-4D97-AF65-F5344CB8AC3E}">
        <p14:creationId xmlns:p14="http://schemas.microsoft.com/office/powerpoint/2010/main" val="769089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3F9489-9AAC-69A3-F045-5B7681608886}"/>
              </a:ext>
            </a:extLst>
          </p:cNvPr>
          <p:cNvSpPr>
            <a:spLocks noGrp="1"/>
          </p:cNvSpPr>
          <p:nvPr>
            <p:ph type="title"/>
          </p:nvPr>
        </p:nvSpPr>
        <p:spPr/>
        <p:txBody>
          <a:bodyPr/>
          <a:lstStyle/>
          <a:p>
            <a:r>
              <a:rPr lang="de-DE" dirty="0"/>
              <a:t>Notfall- und Evakuierungspläne im ambulanten Setting</a:t>
            </a:r>
          </a:p>
        </p:txBody>
      </p:sp>
      <p:sp>
        <p:nvSpPr>
          <p:cNvPr id="6" name="Textfeld 5">
            <a:extLst>
              <a:ext uri="{FF2B5EF4-FFF2-40B4-BE49-F238E27FC236}">
                <a16:creationId xmlns:a16="http://schemas.microsoft.com/office/drawing/2014/main" id="{F354C72F-D633-D903-E3EE-B0DEF8C4D4B1}"/>
              </a:ext>
            </a:extLst>
          </p:cNvPr>
          <p:cNvSpPr txBox="1"/>
          <p:nvPr/>
        </p:nvSpPr>
        <p:spPr>
          <a:xfrm>
            <a:off x="7892928" y="5196553"/>
            <a:ext cx="2906830" cy="584775"/>
          </a:xfrm>
          <a:prstGeom prst="rect">
            <a:avLst/>
          </a:prstGeom>
          <a:noFill/>
        </p:spPr>
        <p:txBody>
          <a:bodyPr wrap="square" rtlCol="0">
            <a:spAutoFit/>
          </a:bodyPr>
          <a:lstStyle/>
          <a:p>
            <a:r>
              <a:rPr lang="de-DE" sz="1600" dirty="0">
                <a:solidFill>
                  <a:prstClr val="black"/>
                </a:solidFill>
                <a:latin typeface="Aptos" panose="02110004020202020204"/>
              </a:rPr>
              <a:t>(Quelle: BAGFW 2023, eigene Darstellung)</a:t>
            </a:r>
          </a:p>
        </p:txBody>
      </p:sp>
      <p:pic>
        <p:nvPicPr>
          <p:cNvPr id="5" name="Grafik 4">
            <a:extLst>
              <a:ext uri="{FF2B5EF4-FFF2-40B4-BE49-F238E27FC236}">
                <a16:creationId xmlns:a16="http://schemas.microsoft.com/office/drawing/2014/main" id="{058372CD-57F6-AF37-99CA-FA49C6B3901E}"/>
              </a:ext>
            </a:extLst>
          </p:cNvPr>
          <p:cNvPicPr>
            <a:picLocks noChangeAspect="1"/>
          </p:cNvPicPr>
          <p:nvPr/>
        </p:nvPicPr>
        <p:blipFill>
          <a:blip r:embed="rId2"/>
          <a:stretch>
            <a:fillRect/>
          </a:stretch>
        </p:blipFill>
        <p:spPr>
          <a:xfrm>
            <a:off x="1450293" y="1498601"/>
            <a:ext cx="6442635" cy="4522688"/>
          </a:xfrm>
          <a:prstGeom prst="rect">
            <a:avLst/>
          </a:prstGeom>
        </p:spPr>
      </p:pic>
    </p:spTree>
    <p:extLst>
      <p:ext uri="{BB962C8B-B14F-4D97-AF65-F5344CB8AC3E}">
        <p14:creationId xmlns:p14="http://schemas.microsoft.com/office/powerpoint/2010/main" val="2885035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AD5F9-3B99-2861-E52B-1C4D9567AA0F}"/>
              </a:ext>
            </a:extLst>
          </p:cNvPr>
          <p:cNvSpPr>
            <a:spLocks noGrp="1"/>
          </p:cNvSpPr>
          <p:nvPr>
            <p:ph type="title"/>
          </p:nvPr>
        </p:nvSpPr>
        <p:spPr/>
        <p:txBody>
          <a:bodyPr/>
          <a:lstStyle/>
          <a:p>
            <a:r>
              <a:rPr lang="de-DE" dirty="0"/>
              <a:t>Notfall- und Evakuierungspläne im ambulanten Setting</a:t>
            </a:r>
          </a:p>
        </p:txBody>
      </p:sp>
      <p:sp>
        <p:nvSpPr>
          <p:cNvPr id="3" name="Textplatzhalter 2">
            <a:extLst>
              <a:ext uri="{FF2B5EF4-FFF2-40B4-BE49-F238E27FC236}">
                <a16:creationId xmlns:a16="http://schemas.microsoft.com/office/drawing/2014/main" id="{E4D95DEA-296C-5CC2-1A39-D9C0377746C4}"/>
              </a:ext>
            </a:extLst>
          </p:cNvPr>
          <p:cNvSpPr>
            <a:spLocks noGrp="1"/>
          </p:cNvSpPr>
          <p:nvPr>
            <p:ph type="body" sz="quarter" idx="10"/>
          </p:nvPr>
        </p:nvSpPr>
        <p:spPr/>
        <p:txBody>
          <a:bodyPr>
            <a:normAutofit fontScale="85000" lnSpcReduction="20000"/>
          </a:bodyPr>
          <a:lstStyle/>
          <a:p>
            <a:r>
              <a:rPr lang="de-DE" sz="3100" dirty="0"/>
              <a:t>Was muss bei einer Evakuierung von Klienten bedacht werden?</a:t>
            </a:r>
          </a:p>
          <a:p>
            <a:pPr lvl="1"/>
            <a:r>
              <a:rPr lang="de-DE" sz="2800" dirty="0">
                <a:solidFill>
                  <a:schemeClr val="accent1"/>
                </a:solidFill>
              </a:rPr>
              <a:t>Die Evakuierung sollte eng mit den evakuierenden Organisationen koordiniert werden</a:t>
            </a:r>
          </a:p>
          <a:p>
            <a:pPr lvl="1"/>
            <a:r>
              <a:rPr lang="de-DE" sz="2800" dirty="0">
                <a:solidFill>
                  <a:schemeClr val="accent1"/>
                </a:solidFill>
              </a:rPr>
              <a:t>Evakuierungsorte: Krankenhäuser, Pflegeeinrichtungen oder eine Evakuierungsstelle</a:t>
            </a:r>
          </a:p>
          <a:p>
            <a:pPr lvl="1"/>
            <a:r>
              <a:rPr lang="de-DE" sz="2800" dirty="0">
                <a:solidFill>
                  <a:schemeClr val="accent1"/>
                </a:solidFill>
              </a:rPr>
              <a:t>Die Evakuierung kann länger dauern → Medikamente, Pflegematerialien und relevante Unterlagen des Klienten mitgeben</a:t>
            </a:r>
          </a:p>
          <a:p>
            <a:pPr lvl="1"/>
            <a:r>
              <a:rPr lang="de-DE" sz="2800" dirty="0">
                <a:solidFill>
                  <a:schemeClr val="accent1"/>
                </a:solidFill>
              </a:rPr>
              <a:t>Im Idealfall begleiten die Pflegefachpersonen die Klienten und versorgen sie auch in der Evakuierungsstelle</a:t>
            </a:r>
          </a:p>
          <a:p>
            <a:pPr lvl="1"/>
            <a:r>
              <a:rPr lang="de-DE" sz="2800" dirty="0">
                <a:solidFill>
                  <a:schemeClr val="accent1"/>
                </a:solidFill>
              </a:rPr>
              <a:t>Ein ambulanter Pflegedienst sollte den Überblick behalten und dokumentieren, wohin die Klienten verlegt werden </a:t>
            </a:r>
            <a:r>
              <a:rPr lang="de-DE" sz="1600" dirty="0">
                <a:solidFill>
                  <a:schemeClr val="accent1"/>
                </a:solidFill>
              </a:rPr>
              <a:t>(vgl. BAGFW, 2023)</a:t>
            </a:r>
          </a:p>
          <a:p>
            <a:endParaRPr lang="de-DE" dirty="0"/>
          </a:p>
        </p:txBody>
      </p:sp>
    </p:spTree>
    <p:extLst>
      <p:ext uri="{BB962C8B-B14F-4D97-AF65-F5344CB8AC3E}">
        <p14:creationId xmlns:p14="http://schemas.microsoft.com/office/powerpoint/2010/main" val="105665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5E32E2-8D20-2A1F-3D1F-8263B7D0DF1B}"/>
              </a:ext>
            </a:extLst>
          </p:cNvPr>
          <p:cNvSpPr>
            <a:spLocks noGrp="1"/>
          </p:cNvSpPr>
          <p:nvPr>
            <p:ph type="title"/>
          </p:nvPr>
        </p:nvSpPr>
        <p:spPr/>
        <p:txBody>
          <a:bodyPr/>
          <a:lstStyle/>
          <a:p>
            <a:r>
              <a:rPr lang="de-DE" dirty="0"/>
              <a:t>Notfall- und Evakuierungspläne im ambulanten Setting</a:t>
            </a:r>
          </a:p>
        </p:txBody>
      </p:sp>
      <p:sp>
        <p:nvSpPr>
          <p:cNvPr id="3" name="Textplatzhalter 2">
            <a:extLst>
              <a:ext uri="{FF2B5EF4-FFF2-40B4-BE49-F238E27FC236}">
                <a16:creationId xmlns:a16="http://schemas.microsoft.com/office/drawing/2014/main" id="{40EA48EA-CBAE-7A73-501C-6B9FA4B36CA5}"/>
              </a:ext>
            </a:extLst>
          </p:cNvPr>
          <p:cNvSpPr>
            <a:spLocks noGrp="1"/>
          </p:cNvSpPr>
          <p:nvPr>
            <p:ph type="body" sz="quarter" idx="10"/>
          </p:nvPr>
        </p:nvSpPr>
        <p:spPr/>
        <p:txBody>
          <a:bodyPr/>
          <a:lstStyle/>
          <a:p>
            <a:pPr marL="0" indent="0">
              <a:buNone/>
            </a:pPr>
            <a:r>
              <a:rPr lang="de-DE" dirty="0"/>
              <a:t>Herr Müller sitzt in seinem Zimmer und weigert sich entschieden, das Haus zu verlassen. Er sagt, er fühlt sich in seiner gewohnten Umgebung sicherer und möchte nicht in eine fremde Notunterkunft gebracht werden. </a:t>
            </a:r>
          </a:p>
          <a:p>
            <a:pPr marL="0" indent="0">
              <a:buNone/>
            </a:pPr>
            <a:endParaRPr lang="de-DE" dirty="0"/>
          </a:p>
          <a:p>
            <a:pPr marL="0" indent="0">
              <a:buNone/>
            </a:pPr>
            <a:r>
              <a:rPr lang="de-DE" dirty="0"/>
              <a:t>Wie würden Sie hier vorgehen?</a:t>
            </a:r>
          </a:p>
          <a:p>
            <a:endParaRPr lang="de-DE" dirty="0"/>
          </a:p>
        </p:txBody>
      </p:sp>
    </p:spTree>
    <p:extLst>
      <p:ext uri="{BB962C8B-B14F-4D97-AF65-F5344CB8AC3E}">
        <p14:creationId xmlns:p14="http://schemas.microsoft.com/office/powerpoint/2010/main" val="4042247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B941B-374A-7556-3AE2-6F5C77F0474A}"/>
              </a:ext>
            </a:extLst>
          </p:cNvPr>
          <p:cNvSpPr>
            <a:spLocks noGrp="1"/>
          </p:cNvSpPr>
          <p:nvPr>
            <p:ph type="title"/>
          </p:nvPr>
        </p:nvSpPr>
        <p:spPr/>
        <p:txBody>
          <a:bodyPr/>
          <a:lstStyle/>
          <a:p>
            <a:r>
              <a:rPr lang="de-DE" dirty="0"/>
              <a:t>Notfall- und Evakuierungspläne im ambulanten Setting</a:t>
            </a:r>
          </a:p>
        </p:txBody>
      </p:sp>
      <p:sp>
        <p:nvSpPr>
          <p:cNvPr id="3" name="Textplatzhalter 2">
            <a:extLst>
              <a:ext uri="{FF2B5EF4-FFF2-40B4-BE49-F238E27FC236}">
                <a16:creationId xmlns:a16="http://schemas.microsoft.com/office/drawing/2014/main" id="{43C4FBEA-DA2B-9293-6318-0D309AE74070}"/>
              </a:ext>
            </a:extLst>
          </p:cNvPr>
          <p:cNvSpPr>
            <a:spLocks noGrp="1"/>
          </p:cNvSpPr>
          <p:nvPr>
            <p:ph type="body" sz="quarter" idx="10"/>
          </p:nvPr>
        </p:nvSpPr>
        <p:spPr/>
        <p:txBody>
          <a:bodyPr/>
          <a:lstStyle/>
          <a:p>
            <a:r>
              <a:rPr lang="de-DE" dirty="0"/>
              <a:t>Umgang mit Evakuierungsvermeidung</a:t>
            </a:r>
          </a:p>
          <a:p>
            <a:pPr lvl="1"/>
            <a:r>
              <a:rPr lang="de-DE" sz="2400" dirty="0">
                <a:solidFill>
                  <a:schemeClr val="accent1"/>
                </a:solidFill>
              </a:rPr>
              <a:t>Eine Evakuierung muss akzeptiert werden, um das eigene Risiko zu minimieren </a:t>
            </a:r>
          </a:p>
          <a:p>
            <a:pPr lvl="1"/>
            <a:r>
              <a:rPr lang="de-DE" sz="2400" dirty="0">
                <a:solidFill>
                  <a:schemeClr val="accent1"/>
                </a:solidFill>
              </a:rPr>
              <a:t>Die Gründe für die Ablehnung durch Kommunikation und Verständnis finden</a:t>
            </a:r>
          </a:p>
          <a:p>
            <a:pPr lvl="1"/>
            <a:r>
              <a:rPr lang="de-DE" sz="2400" dirty="0">
                <a:solidFill>
                  <a:schemeClr val="accent1"/>
                </a:solidFill>
              </a:rPr>
              <a:t>Passende Lösungsansätze entwickeln</a:t>
            </a:r>
          </a:p>
          <a:p>
            <a:pPr lvl="1"/>
            <a:r>
              <a:rPr lang="de-DE" sz="2400" dirty="0">
                <a:solidFill>
                  <a:schemeClr val="accent1"/>
                </a:solidFill>
              </a:rPr>
              <a:t>Falls das nicht möglich ist, darf die Polizei Zwang anwenden und die Person auch gegen ihren Willen mitnehmen. </a:t>
            </a:r>
            <a:r>
              <a:rPr lang="de-DE" sz="1600" dirty="0">
                <a:solidFill>
                  <a:schemeClr val="accent1"/>
                </a:solidFill>
              </a:rPr>
              <a:t>(vgl. SCHUCHARDT 2017) </a:t>
            </a:r>
            <a:endParaRPr lang="de-DE" sz="2400" dirty="0">
              <a:solidFill>
                <a:schemeClr val="accent1"/>
              </a:solidFill>
            </a:endParaRPr>
          </a:p>
        </p:txBody>
      </p:sp>
    </p:spTree>
    <p:extLst>
      <p:ext uri="{BB962C8B-B14F-4D97-AF65-F5344CB8AC3E}">
        <p14:creationId xmlns:p14="http://schemas.microsoft.com/office/powerpoint/2010/main" val="2356199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72104-7828-0889-60A1-70E5106929A1}"/>
              </a:ext>
            </a:extLst>
          </p:cNvPr>
          <p:cNvSpPr>
            <a:spLocks noGrp="1"/>
          </p:cNvSpPr>
          <p:nvPr>
            <p:ph type="title"/>
          </p:nvPr>
        </p:nvSpPr>
        <p:spPr/>
        <p:txBody>
          <a:bodyPr/>
          <a:lstStyle/>
          <a:p>
            <a:r>
              <a:rPr lang="de-DE" dirty="0"/>
              <a:t>Verwendete Literatur</a:t>
            </a:r>
          </a:p>
        </p:txBody>
      </p:sp>
      <p:sp>
        <p:nvSpPr>
          <p:cNvPr id="3" name="Textplatzhalter 2">
            <a:extLst>
              <a:ext uri="{FF2B5EF4-FFF2-40B4-BE49-F238E27FC236}">
                <a16:creationId xmlns:a16="http://schemas.microsoft.com/office/drawing/2014/main" id="{96FFDF31-CADE-B5AB-E93C-955C8D68B6EC}"/>
              </a:ext>
            </a:extLst>
          </p:cNvPr>
          <p:cNvSpPr>
            <a:spLocks noGrp="1"/>
          </p:cNvSpPr>
          <p:nvPr>
            <p:ph type="body" sz="quarter" idx="10"/>
          </p:nvPr>
        </p:nvSpPr>
        <p:spPr/>
        <p:txBody>
          <a:bodyPr>
            <a:normAutofit fontScale="55000" lnSpcReduction="20000"/>
          </a:bodyPr>
          <a:lstStyle/>
          <a:p>
            <a:r>
              <a:rPr lang="de-DE" dirty="0"/>
              <a:t>BBK (2025e): Katastrophenschutz-Leuchttürme. Erfahrungen, „</a:t>
            </a:r>
            <a:r>
              <a:rPr lang="de-DE" dirty="0" err="1"/>
              <a:t>Good</a:t>
            </a:r>
            <a:r>
              <a:rPr lang="de-DE" dirty="0"/>
              <a:t> Practice“ und Hindernisse in der Umsetzung des Basis-Konzeptes „Katastrophenschutz-Leuchttürme“ unter Berücksichtigung ihrer Verortung im Warnsystem. </a:t>
            </a:r>
            <a:r>
              <a:rPr lang="en-US" dirty="0"/>
              <a:t>URL: </a:t>
            </a:r>
            <a:r>
              <a:rPr lang="en-US" u="sng" dirty="0">
                <a:hlinkClick r:id="rId2"/>
              </a:rPr>
              <a:t>https://www.bbk.bund.de/SharedDocs/Downloads/DE/Mediathek/Publikationen/Krisenmanagement/katastrophenleuchttuerme_download.pdf?__blob=publicationFile&amp;v=4</a:t>
            </a:r>
            <a:r>
              <a:rPr lang="en-US" dirty="0"/>
              <a:t> (Stand 21.10.2025)</a:t>
            </a:r>
            <a:endParaRPr lang="de-DE" dirty="0"/>
          </a:p>
          <a:p>
            <a:r>
              <a:rPr lang="de-DE" dirty="0"/>
              <a:t>BAGFW (2023): Vorbereitung auf und Bewältigung von Krisen und Katastrophen. Handreichung für ambulante Pflegeeinrichtungen. URL: </a:t>
            </a:r>
            <a:r>
              <a:rPr lang="de-DE" u="sng" dirty="0">
                <a:hlinkClick r:id="rId3"/>
              </a:rPr>
              <a:t>https://www.bagfw.de/fileadmin/user_upload/Veroeffentlichungen/Publikationen/Hanreichung_Krisenkonzepte_11_2023/BAGFW_Handreichung_Krisenkonzepte_ambulant.pdf</a:t>
            </a:r>
            <a:r>
              <a:rPr lang="de-DE" dirty="0"/>
              <a:t> (Stand 23.10.2025)</a:t>
            </a:r>
          </a:p>
          <a:p>
            <a:r>
              <a:rPr lang="de-DE" dirty="0"/>
              <a:t>DEUTSCHES ROTES KREUZ (2018): Die vulnerable Gruppe „ältere und pflegebedürftige Menschen“ in Krisen, Großschadenslagen und Katastrophen. Teil 1: Wissenschaftliche Erkenntnisse und Herausforderungen aus der Praxis. Berlin. URL: </a:t>
            </a:r>
            <a:r>
              <a:rPr lang="de-DE" u="sng" dirty="0">
                <a:hlinkClick r:id="rId4"/>
              </a:rPr>
              <a:t>https://www.drk.de/fileadmin/user_upload/Forschung/schriftenreihe/Band_6/Band_VI_Teil_2.pdf</a:t>
            </a:r>
            <a:r>
              <a:rPr lang="de-DE" dirty="0"/>
              <a:t> (Stand: 20.08.2025)</a:t>
            </a:r>
          </a:p>
          <a:p>
            <a:r>
              <a:rPr lang="de-DE" dirty="0"/>
              <a:t>DOSA, David, HYER, Kathryn, THOMAS, Kali, SWAMINATHAN, Shailender, FENG, </a:t>
            </a:r>
            <a:r>
              <a:rPr lang="de-DE" dirty="0" err="1"/>
              <a:t>Zhanlian</a:t>
            </a:r>
            <a:r>
              <a:rPr lang="de-DE" dirty="0"/>
              <a:t>, BROWN, Lisa, MOR, Vincent (2012): </a:t>
            </a:r>
            <a:r>
              <a:rPr lang="de-DE" dirty="0" err="1"/>
              <a:t>To</a:t>
            </a:r>
            <a:r>
              <a:rPr lang="de-DE" dirty="0"/>
              <a:t> </a:t>
            </a:r>
            <a:r>
              <a:rPr lang="de-DE" dirty="0" err="1"/>
              <a:t>Evacuate</a:t>
            </a:r>
            <a:r>
              <a:rPr lang="de-DE" dirty="0"/>
              <a:t> </a:t>
            </a:r>
            <a:r>
              <a:rPr lang="de-DE" dirty="0" err="1"/>
              <a:t>or</a:t>
            </a:r>
            <a:r>
              <a:rPr lang="de-DE" dirty="0"/>
              <a:t> Shelter in Place: </a:t>
            </a:r>
            <a:r>
              <a:rPr lang="de-DE" dirty="0" err="1"/>
              <a:t>Implications</a:t>
            </a:r>
            <a:r>
              <a:rPr lang="de-DE" dirty="0"/>
              <a:t> </a:t>
            </a:r>
            <a:r>
              <a:rPr lang="de-DE" dirty="0" err="1"/>
              <a:t>of</a:t>
            </a:r>
            <a:r>
              <a:rPr lang="de-DE" dirty="0"/>
              <a:t> Universal Hurricane </a:t>
            </a:r>
            <a:r>
              <a:rPr lang="de-DE" dirty="0" err="1"/>
              <a:t>Evacuation</a:t>
            </a:r>
            <a:r>
              <a:rPr lang="de-DE" dirty="0"/>
              <a:t> </a:t>
            </a:r>
            <a:r>
              <a:rPr lang="de-DE" dirty="0" err="1"/>
              <a:t>Policies</a:t>
            </a:r>
            <a:r>
              <a:rPr lang="de-DE" dirty="0"/>
              <a:t> on Nursing Home Residents. </a:t>
            </a:r>
            <a:r>
              <a:rPr lang="en-US" dirty="0"/>
              <a:t>In: Journal of the American Medical Directors Association, 13(2): 190.e1–190.e7. doi:10.1016/j.jamda.2011.07.011</a:t>
            </a:r>
          </a:p>
          <a:p>
            <a:r>
              <a:rPr lang="de-DE" cap="small" dirty="0"/>
              <a:t>Ewers</a:t>
            </a:r>
            <a:r>
              <a:rPr lang="de-DE" dirty="0"/>
              <a:t>, Michael; </a:t>
            </a:r>
            <a:r>
              <a:rPr lang="de-DE" cap="small" dirty="0"/>
              <a:t>Köhler</a:t>
            </a:r>
            <a:r>
              <a:rPr lang="de-DE" dirty="0"/>
              <a:t>, Michael: Organisatorische Maßnahmen zur Vorbereitung ambulanter Pflegedienste auf Notfälle, Krisen und Katastrophen 2023. </a:t>
            </a:r>
            <a:r>
              <a:rPr lang="en-US" dirty="0"/>
              <a:t>URL: https://​refubium.fu-berlin.de​/​bitstream/​handle/​fub188/​39685.2/​2023_​Ewers_​K%C3%B6hler.pdf​?​sequence=​5&amp;​</a:t>
            </a:r>
            <a:r>
              <a:rPr lang="en-US" dirty="0" err="1"/>
              <a:t>isAllowed</a:t>
            </a:r>
            <a:r>
              <a:rPr lang="en-US" dirty="0"/>
              <a:t>=​y (Stand: 01.01.2026)</a:t>
            </a:r>
            <a:endParaRPr lang="de-DE" dirty="0"/>
          </a:p>
        </p:txBody>
      </p:sp>
    </p:spTree>
    <p:extLst>
      <p:ext uri="{BB962C8B-B14F-4D97-AF65-F5344CB8AC3E}">
        <p14:creationId xmlns:p14="http://schemas.microsoft.com/office/powerpoint/2010/main" val="2073603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AD93A-C472-AAD6-334E-3F268A9A41A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3688225-5AA9-81D4-FD33-DBB22BDA97CC}"/>
              </a:ext>
            </a:extLst>
          </p:cNvPr>
          <p:cNvSpPr>
            <a:spLocks noGrp="1"/>
          </p:cNvSpPr>
          <p:nvPr>
            <p:ph type="title"/>
          </p:nvPr>
        </p:nvSpPr>
        <p:spPr/>
        <p:txBody>
          <a:bodyPr/>
          <a:lstStyle/>
          <a:p>
            <a:r>
              <a:rPr lang="de-DE" dirty="0"/>
              <a:t>Verwendete Literatur</a:t>
            </a:r>
          </a:p>
        </p:txBody>
      </p:sp>
      <p:sp>
        <p:nvSpPr>
          <p:cNvPr id="3" name="Textplatzhalter 2">
            <a:extLst>
              <a:ext uri="{FF2B5EF4-FFF2-40B4-BE49-F238E27FC236}">
                <a16:creationId xmlns:a16="http://schemas.microsoft.com/office/drawing/2014/main" id="{6508D4FC-5B3B-3D9B-5030-6D00DAC46AA5}"/>
              </a:ext>
            </a:extLst>
          </p:cNvPr>
          <p:cNvSpPr>
            <a:spLocks noGrp="1"/>
          </p:cNvSpPr>
          <p:nvPr>
            <p:ph type="body" sz="quarter" idx="10"/>
          </p:nvPr>
        </p:nvSpPr>
        <p:spPr/>
        <p:txBody>
          <a:bodyPr>
            <a:normAutofit fontScale="62500" lnSpcReduction="20000"/>
          </a:bodyPr>
          <a:lstStyle/>
          <a:p>
            <a:r>
              <a:rPr lang="de-DE" dirty="0" err="1"/>
              <a:t>GEIßLER</a:t>
            </a:r>
            <a:r>
              <a:rPr lang="de-DE" dirty="0"/>
              <a:t>, Sarah (2015): Vulnerable Menschen in Katastrophen. Hilfebedarf von vulnerablen Bevölkerungsgruppen und Möglichkeiten der Unterstützung </a:t>
            </a:r>
            <a:r>
              <a:rPr lang="de-DE"/>
              <a:t>bei anhaltendem </a:t>
            </a:r>
            <a:r>
              <a:rPr lang="de-DE" dirty="0"/>
              <a:t>Stromausfall in Berlin. In: Analyse im Rahmen des Forschungsprojektes „Katastrophenschutz-Leuchttürme“ als Anlaufstelle für die Bevölkerung in Krisensituationen. Hochschule für Recht und Wirtschaft in Berlin. URL: </a:t>
            </a:r>
            <a:r>
              <a:rPr lang="de-DE" u="sng" dirty="0">
                <a:hlinkClick r:id="rId2"/>
              </a:rPr>
              <a:t>https://opus4.kobv.de/opus4-hwr/frontdoor/deliver/index/docId/490/file/Vulnerable+Personen+im+Stromausfall+2015+08+03.pdf</a:t>
            </a:r>
            <a:r>
              <a:rPr lang="de-DE" dirty="0"/>
              <a:t> (Stand 21.10.2025)</a:t>
            </a:r>
          </a:p>
          <a:p>
            <a:r>
              <a:rPr lang="de-DE" dirty="0" err="1"/>
              <a:t>LifeGRID</a:t>
            </a:r>
            <a:r>
              <a:rPr lang="de-DE" dirty="0"/>
              <a:t> (2026): Lebensrettung in flut- und energiekritischen Gefährdungssituationen durch Realisierung von Insellösungen im Rahmen der Daseinsvorsorge. URL: </a:t>
            </a:r>
            <a:r>
              <a:rPr lang="de-DE" dirty="0">
                <a:hlinkClick r:id="rId3"/>
              </a:rPr>
              <a:t>https://www.lifegrid.de/</a:t>
            </a:r>
            <a:endParaRPr lang="de-DE" dirty="0"/>
          </a:p>
          <a:p>
            <a:r>
              <a:rPr lang="de-DE" dirty="0"/>
              <a:t>NOTFALLREGISTER (2026): Notfallregister. Damit Helfer wissen wo spezielle Hilfe notwendig ist. URL: </a:t>
            </a:r>
            <a:r>
              <a:rPr lang="de-DE" dirty="0">
                <a:hlinkClick r:id="rId4"/>
              </a:rPr>
              <a:t>https://www.notfallregister.eu/</a:t>
            </a:r>
            <a:r>
              <a:rPr lang="de-DE" dirty="0"/>
              <a:t> (Stand 08.07.2026)</a:t>
            </a:r>
          </a:p>
          <a:p>
            <a:r>
              <a:rPr lang="en-US" dirty="0"/>
              <a:t>UNITED NATIONS (2015): Sendai Framework for Disaster Risk Reduction 2015 – 2030. URL: </a:t>
            </a:r>
            <a:r>
              <a:rPr lang="en-US" u="sng" dirty="0">
                <a:hlinkClick r:id="rId5"/>
              </a:rPr>
              <a:t>https://www.preventionweb.net/files/43291_sendaiframeworkfordrren.pdf?startDownload=true</a:t>
            </a:r>
            <a:r>
              <a:rPr lang="en-US" dirty="0"/>
              <a:t> (Stand 21.10.2025)</a:t>
            </a:r>
          </a:p>
          <a:p>
            <a:r>
              <a:rPr lang="de-DE" dirty="0"/>
              <a:t>SCHUCHARDT, Agnetha, PEPERHOVE, Roman, GERHOLD, Lars (2017): Situationsbezogene Helferkonzepte zur verbesserten Krisenbewältigung. Ergebnisse aus dem Forschungsverbund ENSURE. URL: </a:t>
            </a:r>
            <a:r>
              <a:rPr lang="de-DE" u="sng" dirty="0">
                <a:hlinkClick r:id="rId6"/>
              </a:rPr>
              <a:t>https://www.sicherheit-forschung.de/forschungsforum/schriftenreihe_neu/sr_v_v/SchriftenreiheSicherheit_22.pdf</a:t>
            </a:r>
            <a:r>
              <a:rPr lang="de-DE" u="sng" dirty="0"/>
              <a:t> </a:t>
            </a:r>
            <a:r>
              <a:rPr lang="de-DE" dirty="0"/>
              <a:t>(Stand 23.10.2025)</a:t>
            </a:r>
          </a:p>
          <a:p>
            <a:endParaRPr lang="de-DE" dirty="0"/>
          </a:p>
        </p:txBody>
      </p:sp>
    </p:spTree>
    <p:extLst>
      <p:ext uri="{BB962C8B-B14F-4D97-AF65-F5344CB8AC3E}">
        <p14:creationId xmlns:p14="http://schemas.microsoft.com/office/powerpoint/2010/main" val="186418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3A2F0C8-7E0B-9319-DAB4-ECF177F59314}"/>
              </a:ext>
            </a:extLst>
          </p:cNvPr>
          <p:cNvSpPr>
            <a:spLocks noGrp="1"/>
          </p:cNvSpPr>
          <p:nvPr>
            <p:ph type="body" sz="quarter" idx="10"/>
          </p:nvPr>
        </p:nvSpPr>
        <p:spPr>
          <a:xfrm>
            <a:off x="911424" y="826569"/>
            <a:ext cx="10369152" cy="3959895"/>
          </a:xfrm>
        </p:spPr>
        <p:txBody>
          <a:bodyPr/>
          <a:lstStyle/>
          <a:p>
            <a:pPr marL="0" indent="0">
              <a:buNone/>
            </a:pPr>
            <a:r>
              <a:rPr lang="de-DE" dirty="0"/>
              <a:t>Ein heftiger Wintersturm hat weite Teile der Stadt lahmgelegt. Es herrscht völlige Dunkelheit, keine Heizung funktioniert, Aufzüge stehen still, Telefone und Internet sind ausgefallen. Nach einigen Stunden beginnen Hilfskräfte, Notunterkünfte in Schulen und Turnhallen einzurichten.</a:t>
            </a:r>
            <a:br>
              <a:rPr lang="de-DE" dirty="0"/>
            </a:br>
            <a:r>
              <a:rPr lang="de-DE" dirty="0"/>
              <a:t>In einer dieser Notunterkünfte treffen Familien mit Kindern, ältere Menschen mit Gehhilfen, pflegebedürftige Personen aus einem nahegelegenen Seniorenheim und Menschen mit Behinderung ein. Die Stimmung ist angespannt, manche frieren, andere weinen oder suchen nach Medikamenten. Es gibt zu wenig Helfer und kaum Überblick über individuelle Bedürfnisse.</a:t>
            </a:r>
          </a:p>
          <a:p>
            <a:pPr marL="0" indent="0">
              <a:buNone/>
            </a:pPr>
            <a:endParaRPr lang="de-DE" dirty="0"/>
          </a:p>
          <a:p>
            <a:pPr marL="0" indent="0">
              <a:buNone/>
            </a:pPr>
            <a:r>
              <a:rPr lang="de-DE" dirty="0"/>
              <a:t>Wer in dieser Notunterkunft braucht jetzt besonders Ihre Hilfe – und warum?</a:t>
            </a:r>
          </a:p>
          <a:p>
            <a:endParaRPr lang="de-DE" dirty="0"/>
          </a:p>
        </p:txBody>
      </p:sp>
    </p:spTree>
    <p:extLst>
      <p:ext uri="{BB962C8B-B14F-4D97-AF65-F5344CB8AC3E}">
        <p14:creationId xmlns:p14="http://schemas.microsoft.com/office/powerpoint/2010/main" val="252157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07C36-0415-C95B-4E61-51C8CE3A8FF5}"/>
              </a:ext>
            </a:extLst>
          </p:cNvPr>
          <p:cNvSpPr>
            <a:spLocks noGrp="1"/>
          </p:cNvSpPr>
          <p:nvPr>
            <p:ph type="title"/>
          </p:nvPr>
        </p:nvSpPr>
        <p:spPr/>
        <p:txBody>
          <a:bodyPr/>
          <a:lstStyle/>
          <a:p>
            <a:r>
              <a:rPr lang="de-DE" dirty="0"/>
              <a:t>Versorgung von vulnerablen Gruppen </a:t>
            </a:r>
          </a:p>
        </p:txBody>
      </p:sp>
      <p:sp>
        <p:nvSpPr>
          <p:cNvPr id="3" name="Textplatzhalter 2">
            <a:extLst>
              <a:ext uri="{FF2B5EF4-FFF2-40B4-BE49-F238E27FC236}">
                <a16:creationId xmlns:a16="http://schemas.microsoft.com/office/drawing/2014/main" id="{7CBA9BEB-DAEF-A85B-C7FC-1F964BC95CA1}"/>
              </a:ext>
            </a:extLst>
          </p:cNvPr>
          <p:cNvSpPr>
            <a:spLocks noGrp="1"/>
          </p:cNvSpPr>
          <p:nvPr>
            <p:ph type="body" sz="quarter" idx="10"/>
          </p:nvPr>
        </p:nvSpPr>
        <p:spPr/>
        <p:txBody>
          <a:bodyPr/>
          <a:lstStyle/>
          <a:p>
            <a:r>
              <a:rPr lang="de-DE" dirty="0"/>
              <a:t>Vulnerable Personen sind in Krisen, Großschadenslagen und Katastrophen Menschen, die dauerhaft auf lebensnotwendige Unterstützung angewiesen sind und selbst kaum Bewältigungsressourcen haben </a:t>
            </a:r>
            <a:r>
              <a:rPr lang="de-DE" sz="1600" dirty="0"/>
              <a:t>(vgl. DRK 2018)</a:t>
            </a:r>
          </a:p>
          <a:p>
            <a:r>
              <a:rPr lang="de-DE" dirty="0"/>
              <a:t>Das Sendai-Rahmenwerk 2015–2030 fordert eine Katastrophenvorsorge, die </a:t>
            </a:r>
            <a:r>
              <a:rPr lang="de-DE" b="1" dirty="0"/>
              <a:t>niedrigschwellig</a:t>
            </a:r>
            <a:r>
              <a:rPr lang="de-DE" dirty="0"/>
              <a:t>, inklusiv und diskriminierungsfrei gestaltet ist, damit alle Menschen teilnehmen können </a:t>
            </a:r>
            <a:r>
              <a:rPr lang="de-DE" sz="1600" dirty="0"/>
              <a:t>(vgl. UNITED NATIONS 2015, DRK, 2018)</a:t>
            </a:r>
          </a:p>
          <a:p>
            <a:endParaRPr lang="de-DE" dirty="0"/>
          </a:p>
        </p:txBody>
      </p:sp>
    </p:spTree>
    <p:extLst>
      <p:ext uri="{BB962C8B-B14F-4D97-AF65-F5344CB8AC3E}">
        <p14:creationId xmlns:p14="http://schemas.microsoft.com/office/powerpoint/2010/main" val="249199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42F800-5ABC-1B59-B1F5-0539F30BDA50}"/>
              </a:ext>
            </a:extLst>
          </p:cNvPr>
          <p:cNvSpPr>
            <a:spLocks noGrp="1"/>
          </p:cNvSpPr>
          <p:nvPr>
            <p:ph type="title"/>
          </p:nvPr>
        </p:nvSpPr>
        <p:spPr/>
        <p:txBody>
          <a:bodyPr/>
          <a:lstStyle/>
          <a:p>
            <a:r>
              <a:rPr lang="de-DE" dirty="0"/>
              <a:t>Versorgung vulnerabler Gruppen</a:t>
            </a:r>
          </a:p>
        </p:txBody>
      </p:sp>
      <p:sp>
        <p:nvSpPr>
          <p:cNvPr id="3" name="Textplatzhalter 2">
            <a:extLst>
              <a:ext uri="{FF2B5EF4-FFF2-40B4-BE49-F238E27FC236}">
                <a16:creationId xmlns:a16="http://schemas.microsoft.com/office/drawing/2014/main" id="{BF6226D4-45D5-7613-76A4-C806ACE58607}"/>
              </a:ext>
            </a:extLst>
          </p:cNvPr>
          <p:cNvSpPr>
            <a:spLocks noGrp="1"/>
          </p:cNvSpPr>
          <p:nvPr>
            <p:ph type="body" sz="quarter" idx="10"/>
          </p:nvPr>
        </p:nvSpPr>
        <p:spPr/>
        <p:txBody>
          <a:bodyPr>
            <a:normAutofit/>
          </a:bodyPr>
          <a:lstStyle/>
          <a:p>
            <a:r>
              <a:rPr lang="de-DE" dirty="0"/>
              <a:t>In Krisen und Katastrophen gehören ältere Menschen, insbesondere pflegebedürftige Personen, häufig zu den Hauptopfern</a:t>
            </a:r>
          </a:p>
          <a:p>
            <a:r>
              <a:rPr lang="de-DE" dirty="0"/>
              <a:t>Hurrikan Katrina 2005: 1.330 Tote, davon etwa 71 % 65 Jahre oder älter; Menschen ab 60 stellten nur 15 % der Bevölkerung</a:t>
            </a:r>
          </a:p>
          <a:p>
            <a:r>
              <a:rPr lang="de-DE" dirty="0"/>
              <a:t>Hitzesommer 2015 Schweiz: 77 % der Verstorbenen waren ältere Menschen, ihr Anteil an der Gesamtbevölkerung lag nur bei 18 % </a:t>
            </a:r>
            <a:r>
              <a:rPr lang="de-DE" sz="1600" dirty="0"/>
              <a:t>(vgl. DRK, 2018)</a:t>
            </a:r>
          </a:p>
          <a:p>
            <a:endParaRPr lang="de-DE" dirty="0"/>
          </a:p>
        </p:txBody>
      </p:sp>
    </p:spTree>
    <p:extLst>
      <p:ext uri="{BB962C8B-B14F-4D97-AF65-F5344CB8AC3E}">
        <p14:creationId xmlns:p14="http://schemas.microsoft.com/office/powerpoint/2010/main" val="338651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53B0F-8DD9-6310-5183-05E23CB1321E}"/>
              </a:ext>
            </a:extLst>
          </p:cNvPr>
          <p:cNvSpPr>
            <a:spLocks noGrp="1"/>
          </p:cNvSpPr>
          <p:nvPr>
            <p:ph type="title"/>
          </p:nvPr>
        </p:nvSpPr>
        <p:spPr/>
        <p:txBody>
          <a:bodyPr/>
          <a:lstStyle/>
          <a:p>
            <a:r>
              <a:rPr lang="de-DE" dirty="0"/>
              <a:t>Versorgung vulnerabler Gruppen</a:t>
            </a:r>
          </a:p>
        </p:txBody>
      </p:sp>
      <p:sp>
        <p:nvSpPr>
          <p:cNvPr id="3" name="Textplatzhalter 2">
            <a:extLst>
              <a:ext uri="{FF2B5EF4-FFF2-40B4-BE49-F238E27FC236}">
                <a16:creationId xmlns:a16="http://schemas.microsoft.com/office/drawing/2014/main" id="{6E3F2221-6483-A540-6BDC-D99A4E2A3A53}"/>
              </a:ext>
            </a:extLst>
          </p:cNvPr>
          <p:cNvSpPr>
            <a:spLocks noGrp="1"/>
          </p:cNvSpPr>
          <p:nvPr>
            <p:ph type="body" sz="quarter" idx="10"/>
          </p:nvPr>
        </p:nvSpPr>
        <p:spPr/>
        <p:txBody>
          <a:bodyPr/>
          <a:lstStyle/>
          <a:p>
            <a:r>
              <a:rPr lang="de-DE" dirty="0"/>
              <a:t>Wichtige Aspekte für den Katastrophenschutz:</a:t>
            </a:r>
          </a:p>
          <a:p>
            <a:pPr lvl="1"/>
            <a:r>
              <a:rPr lang="de-DE" sz="2400" dirty="0">
                <a:solidFill>
                  <a:schemeClr val="accent1"/>
                </a:solidFill>
              </a:rPr>
              <a:t>Warnsignale werden nicht erfasst</a:t>
            </a:r>
          </a:p>
          <a:p>
            <a:pPr lvl="1"/>
            <a:r>
              <a:rPr lang="de-DE" sz="2400" dirty="0">
                <a:solidFill>
                  <a:schemeClr val="accent1"/>
                </a:solidFill>
              </a:rPr>
              <a:t>Kognitive Einschränkungen</a:t>
            </a:r>
          </a:p>
          <a:p>
            <a:pPr lvl="1"/>
            <a:r>
              <a:rPr lang="de-DE" sz="2400" dirty="0">
                <a:solidFill>
                  <a:schemeClr val="accent1"/>
                </a:solidFill>
              </a:rPr>
              <a:t>Einschränkungen der Mobilität</a:t>
            </a:r>
          </a:p>
          <a:p>
            <a:pPr lvl="1"/>
            <a:r>
              <a:rPr lang="de-DE" sz="2400" dirty="0">
                <a:solidFill>
                  <a:schemeClr val="accent1"/>
                </a:solidFill>
              </a:rPr>
              <a:t>Fehlende Medikamente</a:t>
            </a:r>
          </a:p>
          <a:p>
            <a:pPr lvl="1"/>
            <a:r>
              <a:rPr lang="de-DE" sz="2400" dirty="0">
                <a:solidFill>
                  <a:schemeClr val="accent1"/>
                </a:solidFill>
              </a:rPr>
              <a:t>Spezielle Ernährung</a:t>
            </a:r>
          </a:p>
          <a:p>
            <a:pPr lvl="1"/>
            <a:r>
              <a:rPr lang="de-DE" sz="2400" dirty="0">
                <a:solidFill>
                  <a:schemeClr val="accent1"/>
                </a:solidFill>
              </a:rPr>
              <a:t>Eingeschränkte Kommunikation</a:t>
            </a:r>
          </a:p>
          <a:p>
            <a:pPr marL="609585" lvl="1" indent="0">
              <a:buNone/>
            </a:pPr>
            <a:r>
              <a:rPr lang="de-DE" sz="1800" dirty="0">
                <a:solidFill>
                  <a:schemeClr val="accent1"/>
                </a:solidFill>
              </a:rPr>
              <a:t>(vgl. DRK, 2018; </a:t>
            </a:r>
            <a:r>
              <a:rPr lang="de-DE" sz="1800" dirty="0" err="1">
                <a:solidFill>
                  <a:schemeClr val="accent1"/>
                </a:solidFill>
              </a:rPr>
              <a:t>GEIßLER</a:t>
            </a:r>
            <a:r>
              <a:rPr lang="de-DE" sz="1800" dirty="0">
                <a:solidFill>
                  <a:schemeClr val="accent1"/>
                </a:solidFill>
              </a:rPr>
              <a:t>, 2015; DOSA ET AL., 2012; NOMURA ET AL. 2016)</a:t>
            </a:r>
          </a:p>
          <a:p>
            <a:pPr marL="609585" lvl="1" indent="0">
              <a:buNone/>
            </a:pPr>
            <a:endParaRPr lang="de-DE" sz="2400" dirty="0">
              <a:solidFill>
                <a:schemeClr val="accent1"/>
              </a:solidFill>
            </a:endParaRPr>
          </a:p>
        </p:txBody>
      </p:sp>
    </p:spTree>
    <p:extLst>
      <p:ext uri="{BB962C8B-B14F-4D97-AF65-F5344CB8AC3E}">
        <p14:creationId xmlns:p14="http://schemas.microsoft.com/office/powerpoint/2010/main" val="122932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53FE8-7328-D7E2-247B-DDD4D8AF4434}"/>
              </a:ext>
            </a:extLst>
          </p:cNvPr>
          <p:cNvSpPr>
            <a:spLocks noGrp="1"/>
          </p:cNvSpPr>
          <p:nvPr>
            <p:ph type="title"/>
          </p:nvPr>
        </p:nvSpPr>
        <p:spPr/>
        <p:txBody>
          <a:bodyPr/>
          <a:lstStyle/>
          <a:p>
            <a:r>
              <a:rPr lang="de-DE" dirty="0"/>
              <a:t>Versorgung vulnerabler Gruppen</a:t>
            </a:r>
          </a:p>
        </p:txBody>
      </p:sp>
      <p:sp>
        <p:nvSpPr>
          <p:cNvPr id="3" name="Textplatzhalter 2">
            <a:extLst>
              <a:ext uri="{FF2B5EF4-FFF2-40B4-BE49-F238E27FC236}">
                <a16:creationId xmlns:a16="http://schemas.microsoft.com/office/drawing/2014/main" id="{5E682DD4-4247-6BCD-F1BC-D352EB5D5761}"/>
              </a:ext>
            </a:extLst>
          </p:cNvPr>
          <p:cNvSpPr>
            <a:spLocks noGrp="1"/>
          </p:cNvSpPr>
          <p:nvPr>
            <p:ph type="body" sz="quarter" idx="10"/>
          </p:nvPr>
        </p:nvSpPr>
        <p:spPr/>
        <p:txBody>
          <a:bodyPr/>
          <a:lstStyle/>
          <a:p>
            <a:pPr marL="0" indent="0">
              <a:buNone/>
            </a:pPr>
            <a:r>
              <a:rPr lang="de-DE" dirty="0"/>
              <a:t>Gruppenarbeit: Was müssen Sie bei der Versorgung der folgenden Zielgruppen in einer Evakuierungsstelle beachten?</a:t>
            </a:r>
          </a:p>
          <a:p>
            <a:pPr marL="0" indent="0">
              <a:buNone/>
            </a:pPr>
            <a:endParaRPr lang="de-DE" dirty="0"/>
          </a:p>
          <a:p>
            <a:pPr marL="0" indent="0">
              <a:buNone/>
            </a:pPr>
            <a:r>
              <a:rPr lang="de-DE" dirty="0"/>
              <a:t>Gruppe 1: Kinder und Säuglinge </a:t>
            </a:r>
            <a:br>
              <a:rPr lang="de-DE" dirty="0"/>
            </a:br>
            <a:r>
              <a:rPr lang="de-DE" dirty="0"/>
              <a:t>Gruppe 2: Ältere Menschen </a:t>
            </a:r>
            <a:br>
              <a:rPr lang="de-DE" dirty="0"/>
            </a:br>
            <a:r>
              <a:rPr lang="de-DE" dirty="0"/>
              <a:t>Gruppe 3: Menschen mit Behinderung </a:t>
            </a:r>
            <a:br>
              <a:rPr lang="de-DE" dirty="0"/>
            </a:br>
            <a:r>
              <a:rPr lang="de-DE" dirty="0"/>
              <a:t>Gruppe 4: chronisch oder pflegebedürftig Erkrankte </a:t>
            </a:r>
          </a:p>
          <a:p>
            <a:pPr marL="0" indent="0">
              <a:buNone/>
            </a:pPr>
            <a:endParaRPr lang="de-DE" dirty="0"/>
          </a:p>
        </p:txBody>
      </p:sp>
    </p:spTree>
    <p:extLst>
      <p:ext uri="{BB962C8B-B14F-4D97-AF65-F5344CB8AC3E}">
        <p14:creationId xmlns:p14="http://schemas.microsoft.com/office/powerpoint/2010/main" val="325458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585F8-DCBF-80C3-6ADE-6C78A1B9D7DD}"/>
              </a:ext>
            </a:extLst>
          </p:cNvPr>
          <p:cNvSpPr>
            <a:spLocks noGrp="1"/>
          </p:cNvSpPr>
          <p:nvPr>
            <p:ph type="title"/>
          </p:nvPr>
        </p:nvSpPr>
        <p:spPr/>
        <p:txBody>
          <a:bodyPr/>
          <a:lstStyle/>
          <a:p>
            <a:r>
              <a:rPr lang="de-DE" dirty="0"/>
              <a:t>Katastrophenschutz-Leuchttürme</a:t>
            </a:r>
          </a:p>
        </p:txBody>
      </p:sp>
      <p:sp>
        <p:nvSpPr>
          <p:cNvPr id="3" name="Textplatzhalter 2">
            <a:extLst>
              <a:ext uri="{FF2B5EF4-FFF2-40B4-BE49-F238E27FC236}">
                <a16:creationId xmlns:a16="http://schemas.microsoft.com/office/drawing/2014/main" id="{C9747EAC-564C-2E5E-0B35-8E52EE4E2542}"/>
              </a:ext>
            </a:extLst>
          </p:cNvPr>
          <p:cNvSpPr>
            <a:spLocks noGrp="1"/>
          </p:cNvSpPr>
          <p:nvPr>
            <p:ph type="body" sz="quarter" idx="10"/>
          </p:nvPr>
        </p:nvSpPr>
        <p:spPr/>
        <p:txBody>
          <a:bodyPr>
            <a:normAutofit fontScale="77500" lnSpcReduction="20000"/>
          </a:bodyPr>
          <a:lstStyle/>
          <a:p>
            <a:r>
              <a:rPr lang="de-DE" dirty="0"/>
              <a:t>Seit 2015 richten viele Kommunen und Bundesländer zentrale Anlaufstellen für Krisen ein: Katastrophenschutz‑Leuchttürme, Notfall‑Informationspunkte oder ähnliche Anlaufstellen</a:t>
            </a:r>
          </a:p>
          <a:p>
            <a:r>
              <a:rPr lang="de-DE" dirty="0"/>
              <a:t>Aufgaben bei längerem Stromausfall: </a:t>
            </a:r>
          </a:p>
          <a:p>
            <a:r>
              <a:rPr lang="de-DE" dirty="0"/>
              <a:t>Informationen und Unterstützungsangebote geben</a:t>
            </a:r>
          </a:p>
          <a:p>
            <a:r>
              <a:rPr lang="de-DE" dirty="0"/>
              <a:t>Notrufe aufnehmen und weiterleiten</a:t>
            </a:r>
          </a:p>
          <a:p>
            <a:r>
              <a:rPr lang="de-DE" dirty="0"/>
              <a:t>erste Hilfe und psychosoziale </a:t>
            </a:r>
            <a:r>
              <a:rPr lang="de-DE" b="1" dirty="0"/>
              <a:t>Unterstützung</a:t>
            </a:r>
            <a:r>
              <a:rPr lang="de-DE" dirty="0"/>
              <a:t> leisten</a:t>
            </a:r>
          </a:p>
          <a:p>
            <a:r>
              <a:rPr lang="de-DE" dirty="0"/>
              <a:t>Registrierung freiwilliger Helfer ermöglichen</a:t>
            </a:r>
          </a:p>
          <a:p>
            <a:pPr marL="0" indent="0">
              <a:buNone/>
            </a:pPr>
            <a:r>
              <a:rPr lang="de-DE" sz="2100" dirty="0"/>
              <a:t>(vgl. </a:t>
            </a:r>
            <a:r>
              <a:rPr lang="de-DE" sz="2100" cap="small" dirty="0"/>
              <a:t>Bundesamt für Bevölkerungsschutz und Katastrophenhilfe </a:t>
            </a:r>
            <a:r>
              <a:rPr lang="de-DE" sz="2100" dirty="0"/>
              <a:t>2025)</a:t>
            </a:r>
          </a:p>
        </p:txBody>
      </p:sp>
    </p:spTree>
    <p:extLst>
      <p:ext uri="{BB962C8B-B14F-4D97-AF65-F5344CB8AC3E}">
        <p14:creationId xmlns:p14="http://schemas.microsoft.com/office/powerpoint/2010/main" val="397073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6CE1AD-2699-4F6B-D1F7-2C87E9CFB6D8}"/>
              </a:ext>
            </a:extLst>
          </p:cNvPr>
          <p:cNvSpPr>
            <a:spLocks noGrp="1"/>
          </p:cNvSpPr>
          <p:nvPr>
            <p:ph type="title"/>
          </p:nvPr>
        </p:nvSpPr>
        <p:spPr/>
        <p:txBody>
          <a:bodyPr>
            <a:normAutofit fontScale="90000"/>
          </a:bodyPr>
          <a:lstStyle/>
          <a:p>
            <a:r>
              <a:rPr lang="de-DE" dirty="0"/>
              <a:t>Katastrophenschutz-Leuchttürme</a:t>
            </a:r>
            <a:br>
              <a:rPr lang="de-DE" dirty="0"/>
            </a:br>
            <a:r>
              <a:rPr lang="de-DE" dirty="0"/>
              <a:t>https://www.youtube.com/watch?v=fCpxp7jMrxs</a:t>
            </a:r>
          </a:p>
        </p:txBody>
      </p:sp>
      <p:pic>
        <p:nvPicPr>
          <p:cNvPr id="5" name="Grafik 4" descr="Ein Bild, das Kleidung, Person, Mann, draußen enthält.&#10;&#10;KI-generierte Inhalte können fehlerhaft sein.">
            <a:extLst>
              <a:ext uri="{FF2B5EF4-FFF2-40B4-BE49-F238E27FC236}">
                <a16:creationId xmlns:a16="http://schemas.microsoft.com/office/drawing/2014/main" id="{76D447C0-B5B6-6B5B-E7C9-13339CFB022E}"/>
              </a:ext>
            </a:extLst>
          </p:cNvPr>
          <p:cNvPicPr>
            <a:picLocks noChangeAspect="1"/>
          </p:cNvPicPr>
          <p:nvPr/>
        </p:nvPicPr>
        <p:blipFill>
          <a:blip r:embed="rId2"/>
          <a:stretch>
            <a:fillRect/>
          </a:stretch>
        </p:blipFill>
        <p:spPr>
          <a:xfrm>
            <a:off x="2037770" y="1748200"/>
            <a:ext cx="8116459" cy="4191807"/>
          </a:xfrm>
          <a:prstGeom prst="rect">
            <a:avLst/>
          </a:prstGeom>
        </p:spPr>
      </p:pic>
    </p:spTree>
    <p:extLst>
      <p:ext uri="{BB962C8B-B14F-4D97-AF65-F5344CB8AC3E}">
        <p14:creationId xmlns:p14="http://schemas.microsoft.com/office/powerpoint/2010/main" val="340482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50C54-1A9D-C3E6-DCD3-1DF14990B2BC}"/>
              </a:ext>
            </a:extLst>
          </p:cNvPr>
          <p:cNvSpPr>
            <a:spLocks noGrp="1"/>
          </p:cNvSpPr>
          <p:nvPr>
            <p:ph type="title"/>
          </p:nvPr>
        </p:nvSpPr>
        <p:spPr/>
        <p:txBody>
          <a:bodyPr/>
          <a:lstStyle/>
          <a:p>
            <a:r>
              <a:rPr lang="de-DE" dirty="0"/>
              <a:t>Pflegeregister</a:t>
            </a:r>
          </a:p>
        </p:txBody>
      </p:sp>
      <p:sp>
        <p:nvSpPr>
          <p:cNvPr id="3" name="Textplatzhalter 2">
            <a:extLst>
              <a:ext uri="{FF2B5EF4-FFF2-40B4-BE49-F238E27FC236}">
                <a16:creationId xmlns:a16="http://schemas.microsoft.com/office/drawing/2014/main" id="{FBCA5639-83A9-BA6D-DC99-24237B0DA875}"/>
              </a:ext>
            </a:extLst>
          </p:cNvPr>
          <p:cNvSpPr>
            <a:spLocks noGrp="1"/>
          </p:cNvSpPr>
          <p:nvPr>
            <p:ph type="body" sz="quarter" idx="10"/>
          </p:nvPr>
        </p:nvSpPr>
        <p:spPr/>
        <p:txBody>
          <a:bodyPr/>
          <a:lstStyle/>
          <a:p>
            <a:r>
              <a:rPr lang="de-DE" dirty="0"/>
              <a:t>Ein Pflegeregister im Katastrophenschutz dient der Erfassung von Personen mit erhöhtem Pflegebedarf oder gesundheitlichen Einschränkungen, um ihnen in Notfällen gezielt Hilfe anzubieten</a:t>
            </a:r>
          </a:p>
          <a:p>
            <a:r>
              <a:rPr lang="de-DE" dirty="0"/>
              <a:t>Die Registrierung muss aktiv erfolgen</a:t>
            </a:r>
          </a:p>
          <a:p>
            <a:r>
              <a:rPr lang="de-DE" dirty="0"/>
              <a:t>Projekt </a:t>
            </a:r>
            <a:r>
              <a:rPr lang="de-DE" dirty="0" err="1"/>
              <a:t>LifeGRID</a:t>
            </a:r>
            <a:r>
              <a:rPr lang="de-DE" dirty="0"/>
              <a:t> im Landkreis Wesermarsch </a:t>
            </a:r>
            <a:r>
              <a:rPr lang="de-DE" sz="1600" dirty="0"/>
              <a:t>(Projekt </a:t>
            </a:r>
            <a:r>
              <a:rPr lang="de-DE" sz="1600" dirty="0" err="1"/>
              <a:t>LifeGRID</a:t>
            </a:r>
            <a:r>
              <a:rPr lang="de-DE" sz="1600" dirty="0"/>
              <a:t> 2026)</a:t>
            </a:r>
            <a:endParaRPr lang="de-DE" dirty="0"/>
          </a:p>
          <a:p>
            <a:r>
              <a:rPr lang="de-DE" dirty="0"/>
              <a:t>Verein Notfallregister e.V. </a:t>
            </a:r>
            <a:r>
              <a:rPr lang="de-DE" sz="1600" dirty="0"/>
              <a:t>(Notfallregister 2026)</a:t>
            </a:r>
          </a:p>
          <a:p>
            <a:pPr marL="0" indent="0">
              <a:buNone/>
            </a:pPr>
            <a:endParaRPr lang="de-DE" dirty="0"/>
          </a:p>
        </p:txBody>
      </p:sp>
      <p:pic>
        <p:nvPicPr>
          <p:cNvPr id="5" name="Grafik 4" descr="Kalligraphie-Stift mit einfarbiger Füllung">
            <a:extLst>
              <a:ext uri="{FF2B5EF4-FFF2-40B4-BE49-F238E27FC236}">
                <a16:creationId xmlns:a16="http://schemas.microsoft.com/office/drawing/2014/main" id="{9DF19989-DBEF-7F74-6CA1-45A01ADC885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452852" y="3175160"/>
            <a:ext cx="2197510" cy="2197510"/>
          </a:xfrm>
          <a:prstGeom prst="rect">
            <a:avLst/>
          </a:prstGeom>
        </p:spPr>
      </p:pic>
    </p:spTree>
    <p:extLst>
      <p:ext uri="{BB962C8B-B14F-4D97-AF65-F5344CB8AC3E}">
        <p14:creationId xmlns:p14="http://schemas.microsoft.com/office/powerpoint/2010/main" val="767775483"/>
      </p:ext>
    </p:extLst>
  </p:cSld>
  <p:clrMapOvr>
    <a:masterClrMapping/>
  </p:clrMapOvr>
</p:sld>
</file>

<file path=ppt/theme/theme1.xml><?xml version="1.0" encoding="utf-8"?>
<a:theme xmlns:a="http://schemas.openxmlformats.org/drawingml/2006/main" name="Design BIBB">
  <a:themeElements>
    <a:clrScheme name="BIBB Farben">
      <a:dk1>
        <a:srgbClr val="FFFFFF"/>
      </a:dk1>
      <a:lt1>
        <a:srgbClr val="FFFFFF"/>
      </a:lt1>
      <a:dk2>
        <a:srgbClr val="FFFFFF"/>
      </a:dk2>
      <a:lt2>
        <a:srgbClr val="FFFFFF"/>
      </a:lt2>
      <a:accent1>
        <a:srgbClr val="003369"/>
      </a:accent1>
      <a:accent2>
        <a:srgbClr val="95C11F"/>
      </a:accent2>
      <a:accent3>
        <a:srgbClr val="0069B4"/>
      </a:accent3>
      <a:accent4>
        <a:srgbClr val="F59C00"/>
      </a:accent4>
      <a:accent5>
        <a:srgbClr val="7785AE"/>
      </a:accent5>
      <a:accent6>
        <a:srgbClr val="CFE09B"/>
      </a:accent6>
      <a:hlink>
        <a:srgbClr val="7F7F7F"/>
      </a:hlink>
      <a:folHlink>
        <a:srgbClr val="A5A5A5"/>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 BIBB" id="{D836BE07-4720-4704-B217-7E00271A0A58}" vid="{47D56E5C-760E-446A-9C2B-7B7CB3767B72}"/>
    </a:ext>
  </a:extLst>
</a:theme>
</file>

<file path=docProps/app.xml><?xml version="1.0" encoding="utf-8"?>
<Properties xmlns="http://schemas.openxmlformats.org/officeDocument/2006/extended-properties" xmlns:vt="http://schemas.openxmlformats.org/officeDocument/2006/docPropsVTypes">
  <Template>Design BIBB</Template>
  <TotalTime>0</TotalTime>
  <Words>1441</Words>
  <Application>Microsoft Office PowerPoint</Application>
  <PresentationFormat>Breitbild</PresentationFormat>
  <Paragraphs>97</Paragraphs>
  <Slides>19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Aptos</vt:lpstr>
      <vt:lpstr>Arial</vt:lpstr>
      <vt:lpstr>Calibri</vt:lpstr>
      <vt:lpstr>Courier New</vt:lpstr>
      <vt:lpstr>Wingdings</vt:lpstr>
      <vt:lpstr>Design BIBB</vt:lpstr>
      <vt:lpstr>Versorgung von vulnerablen Gruppen in Krisen, Großschadenslagen und Katastrophen</vt:lpstr>
      <vt:lpstr>PowerPoint-Präsentation</vt:lpstr>
      <vt:lpstr>Versorgung von vulnerablen Gruppen </vt:lpstr>
      <vt:lpstr>Versorgung vulnerabler Gruppen</vt:lpstr>
      <vt:lpstr>Versorgung vulnerabler Gruppen</vt:lpstr>
      <vt:lpstr>Versorgung vulnerabler Gruppen</vt:lpstr>
      <vt:lpstr>Katastrophenschutz-Leuchttürme</vt:lpstr>
      <vt:lpstr>Katastrophenschutz-Leuchttürme https://www.youtube.com/watch?v=fCpxp7jMrxs</vt:lpstr>
      <vt:lpstr>Pflegeregister</vt:lpstr>
      <vt:lpstr>Notfall- und Evakuierungspläne im ambulanten Setting</vt:lpstr>
      <vt:lpstr>Notfall- und Evakuierungspläne im ambulanten Setting</vt:lpstr>
      <vt:lpstr>Notfall- und Evakuierungspläne im ambulanten Setting</vt:lpstr>
      <vt:lpstr>Notfall- und Evakuierungspläne im ambulanten Setting</vt:lpstr>
      <vt:lpstr>Notfall- und Evakuierungspläne im ambulanten Setting</vt:lpstr>
      <vt:lpstr>Notfall- und Evakuierungspläne im ambulanten Setting</vt:lpstr>
      <vt:lpstr>Notfall- und Evakuierungspläne im ambulanten Setting</vt:lpstr>
      <vt:lpstr>Notfall- und Evakuierungspläne im ambulanten Setting</vt:lpstr>
      <vt:lpstr>Verwendete Literatur</vt:lpstr>
      <vt:lpstr>Verwendete 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Kasper, Jennifer</dc:creator>
  <cp:lastModifiedBy>Kasper, Jennifer</cp:lastModifiedBy>
  <cp:revision>4</cp:revision>
  <dcterms:created xsi:type="dcterms:W3CDTF">2026-02-25T12:35:11Z</dcterms:created>
  <dcterms:modified xsi:type="dcterms:W3CDTF">2026-07-08T10:19:23Z</dcterms:modified>
</cp:coreProperties>
</file>