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91478" y="1392001"/>
            <a:ext cx="9360565" cy="1470025"/>
          </a:xfrm>
          <a:prstGeom prst="rect">
            <a:avLst/>
          </a:prstGeom>
        </p:spPr>
        <p:txBody>
          <a:bodyPr lIns="0" tIns="0" rIns="0" bIns="0" anchor="t" anchorCtr="0">
            <a:noAutofit/>
          </a:bodyPr>
          <a:lstStyle>
            <a:lvl1pPr algn="l">
              <a:lnSpc>
                <a:spcPts val="4800"/>
              </a:lnSpc>
              <a:defRPr sz="4667" b="1" kern="1200" spc="0" baseline="0">
                <a:solidFill>
                  <a:srgbClr val="002060"/>
                </a:solidFill>
              </a:defRPr>
            </a:lvl1pPr>
          </a:lstStyle>
          <a:p>
            <a:r>
              <a:rPr lang="de-DE" dirty="0"/>
              <a:t>Hier steht der Titel</a:t>
            </a:r>
            <a:br>
              <a:rPr lang="de-DE" dirty="0"/>
            </a:br>
            <a:r>
              <a:rPr lang="de-DE" dirty="0"/>
              <a:t>der Präsentation</a:t>
            </a:r>
          </a:p>
        </p:txBody>
      </p:sp>
      <p:sp>
        <p:nvSpPr>
          <p:cNvPr id="10" name="Gleichschenkliges Dreieck 9"/>
          <p:cNvSpPr/>
          <p:nvPr/>
        </p:nvSpPr>
        <p:spPr>
          <a:xfrm rot="5400000">
            <a:off x="419369" y="1424778"/>
            <a:ext cx="504056" cy="480053"/>
          </a:xfrm>
          <a:prstGeom prst="triangle">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93A85C6-E051-43C2-844B-84C985B95D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Tree>
    <p:extLst>
      <p:ext uri="{BB962C8B-B14F-4D97-AF65-F5344CB8AC3E}">
        <p14:creationId xmlns:p14="http://schemas.microsoft.com/office/powerpoint/2010/main" val="33728013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B15F929-626C-91B4-A9AB-831A1989C2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sp>
        <p:nvSpPr>
          <p:cNvPr id="8" name="Textplatzhalter 7"/>
          <p:cNvSpPr>
            <a:spLocks noGrp="1"/>
          </p:cNvSpPr>
          <p:nvPr>
            <p:ph type="body" sz="quarter" idx="10" hasCustomPrompt="1"/>
          </p:nvPr>
        </p:nvSpPr>
        <p:spPr>
          <a:xfrm>
            <a:off x="911424" y="1485330"/>
            <a:ext cx="10369152" cy="3959895"/>
          </a:xfrm>
          <a:prstGeom prst="rect">
            <a:avLst/>
          </a:prstGeom>
        </p:spPr>
        <p:txBody>
          <a:bodyPr lIns="0" tIns="0" rIns="0" bIns="0"/>
          <a:lstStyle>
            <a:lvl1pPr marL="380990" marR="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sz="2400">
                <a:solidFill>
                  <a:srgbClr val="003369"/>
                </a:solidFill>
                <a:latin typeface="+mn-lt"/>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a:p>
            <a:pPr marL="380990" marR="0" lvl="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3" name="Textfeld 12">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927355716"/>
      </p:ext>
    </p:extLst>
  </p:cSld>
  <p:clrMapOvr>
    <a:masterClrMapping/>
  </p:clrMapOvr>
  <p:extLst>
    <p:ext uri="{DCECCB84-F9BA-43D5-87BE-67443E8EF086}">
      <p15:sldGuideLst xmlns:p15="http://schemas.microsoft.com/office/powerpoint/2012/main">
        <p15:guide id="1" orient="horz" pos="2573">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und Aufzählung">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4D543B-EE57-5475-707A-E00FF27BE4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6" name="Inhaltsplatzhalter 2"/>
          <p:cNvSpPr>
            <a:spLocks noGrp="1"/>
          </p:cNvSpPr>
          <p:nvPr>
            <p:ph idx="1"/>
          </p:nvPr>
        </p:nvSpPr>
        <p:spPr>
          <a:xfrm>
            <a:off x="911424" y="1497658"/>
            <a:ext cx="10369152" cy="3947567"/>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2" name="Textfeld 11">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3" name="Rechteck 12"/>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2526144589"/>
      </p:ext>
    </p:extLst>
  </p:cSld>
  <p:clrMapOvr>
    <a:masterClrMapping/>
  </p:clrMapOvr>
  <p:extLst>
    <p:ext uri="{DCECCB84-F9BA-43D5-87BE-67443E8EF086}">
      <p15:sldGuideLst xmlns:p15="http://schemas.microsoft.com/office/powerpoint/2012/main">
        <p15:guide id="1" orient="horz" pos="1620">
          <p15:clr>
            <a:srgbClr val="FBAE40"/>
          </p15:clr>
        </p15:guide>
        <p15:guide id="2" pos="5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817907-9C8C-F0B9-AB7F-E0B4A2C06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5" name="Textfeld 14">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
        <p:nvSpPr>
          <p:cNvPr id="13" name="Inhaltsplatzhalter 2"/>
          <p:cNvSpPr>
            <a:spLocks noGrp="1"/>
          </p:cNvSpPr>
          <p:nvPr>
            <p:ph idx="1"/>
          </p:nvPr>
        </p:nvSpPr>
        <p:spPr>
          <a:xfrm>
            <a:off x="911424" y="1509184"/>
            <a:ext cx="5088000"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8" name="Inhaltsplatzhalter 2"/>
          <p:cNvSpPr>
            <a:spLocks noGrp="1"/>
          </p:cNvSpPr>
          <p:nvPr>
            <p:ph idx="10"/>
          </p:nvPr>
        </p:nvSpPr>
        <p:spPr>
          <a:xfrm>
            <a:off x="6192011" y="1509184"/>
            <a:ext cx="5088565"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506699368"/>
      </p:ext>
    </p:extLst>
  </p:cSld>
  <p:clrMapOvr>
    <a:masterClrMapping/>
  </p:clrMapOvr>
  <p:extLst>
    <p:ext uri="{DCECCB84-F9BA-43D5-87BE-67443E8EF086}">
      <p15:sldGuideLst xmlns:p15="http://schemas.microsoft.com/office/powerpoint/2012/main">
        <p15:guide id="1" orient="horz" pos="2845">
          <p15:clr>
            <a:srgbClr val="FBAE40"/>
          </p15:clr>
        </p15:guide>
        <p15:guide id="2" pos="2880">
          <p15:clr>
            <a:srgbClr val="FBAE40"/>
          </p15:clr>
        </p15:guide>
        <p15:guide id="3" pos="2971">
          <p15:clr>
            <a:srgbClr val="FBAE40"/>
          </p15:clr>
        </p15:guide>
        <p15:guide id="4" pos="431">
          <p15:clr>
            <a:srgbClr val="FBAE40"/>
          </p15:clr>
        </p15:guide>
        <p15:guide id="5" pos="5329">
          <p15:clr>
            <a:srgbClr val="FBAE40"/>
          </p15:clr>
        </p15:guide>
        <p15:guide id="6" orient="horz" pos="7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2">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85F0F36-5932-C3B7-9E2C-83370CC681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4" name="Inhaltsplatzhalter 2">
            <a:extLst>
              <a:ext uri="{FF2B5EF4-FFF2-40B4-BE49-F238E27FC236}">
                <a16:creationId xmlns:a16="http://schemas.microsoft.com/office/drawing/2014/main" id="{F0634AAF-92D1-B6EC-5E89-FD4E001C323B}"/>
              </a:ext>
            </a:extLst>
          </p:cNvPr>
          <p:cNvSpPr>
            <a:spLocks noGrp="1"/>
          </p:cNvSpPr>
          <p:nvPr>
            <p:ph idx="1"/>
          </p:nvPr>
        </p:nvSpPr>
        <p:spPr>
          <a:xfrm>
            <a:off x="911424" y="1497658"/>
            <a:ext cx="10369152" cy="3947567"/>
          </a:xfrm>
          <a:prstGeom prst="rect">
            <a:avLst/>
          </a:prstGeom>
        </p:spPr>
        <p:txBody>
          <a:bodyPr/>
          <a:lstStyle>
            <a:lvl1pPr marL="457189" indent="-457189">
              <a:buFontTx/>
              <a:buBlip>
                <a:blip r:embed="rId3"/>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FC6D90A6-4A58-9F4A-A196-973106375980}"/>
              </a:ext>
            </a:extLst>
          </p:cNvPr>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a:t>Vielen Dank!</a:t>
            </a:r>
          </a:p>
        </p:txBody>
      </p:sp>
    </p:spTree>
    <p:extLst>
      <p:ext uri="{BB962C8B-B14F-4D97-AF65-F5344CB8AC3E}">
        <p14:creationId xmlns:p14="http://schemas.microsoft.com/office/powerpoint/2010/main" val="330912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DF7D6-9C37-E99A-80F0-C00A1E065A7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358DF99-49DA-CE9C-1C7F-FB72257D1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E6B3DD9-256E-4547-4133-312C592790B8}"/>
              </a:ext>
            </a:extLst>
          </p:cNvPr>
          <p:cNvSpPr>
            <a:spLocks noGrp="1"/>
          </p:cNvSpPr>
          <p:nvPr>
            <p:ph type="dt" sz="half" idx="10"/>
          </p:nvPr>
        </p:nvSpPr>
        <p:spPr/>
        <p:txBody>
          <a:bodyPr/>
          <a:lstStyle/>
          <a:p>
            <a:fld id="{E77049EB-D35A-40A4-97A9-77EE25C122B9}" type="datetimeFigureOut">
              <a:rPr lang="de-DE" smtClean="0"/>
              <a:t>10.07.2026</a:t>
            </a:fld>
            <a:endParaRPr lang="de-DE"/>
          </a:p>
        </p:txBody>
      </p:sp>
      <p:sp>
        <p:nvSpPr>
          <p:cNvPr id="5" name="Fußzeilenplatzhalter 4">
            <a:extLst>
              <a:ext uri="{FF2B5EF4-FFF2-40B4-BE49-F238E27FC236}">
                <a16:creationId xmlns:a16="http://schemas.microsoft.com/office/drawing/2014/main" id="{9756601C-2850-A77F-FF37-D0869CD797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23AF8F-B867-30A0-BC7E-4BF535DEA1C4}"/>
              </a:ext>
            </a:extLst>
          </p:cNvPr>
          <p:cNvSpPr>
            <a:spLocks noGrp="1"/>
          </p:cNvSpPr>
          <p:nvPr>
            <p:ph type="sldNum" sz="quarter" idx="12"/>
          </p:nvPr>
        </p:nvSpPr>
        <p:spPr/>
        <p:txBody>
          <a:bodyPr/>
          <a:lstStyle/>
          <a:p>
            <a:fld id="{0AB362F2-2FA5-4EE3-BF23-725EECF41B2F}" type="slidenum">
              <a:rPr lang="de-DE" smtClean="0"/>
              <a:t>‹Nr.›</a:t>
            </a:fld>
            <a:endParaRPr lang="de-DE"/>
          </a:p>
        </p:txBody>
      </p:sp>
    </p:spTree>
    <p:extLst>
      <p:ext uri="{BB962C8B-B14F-4D97-AF65-F5344CB8AC3E}">
        <p14:creationId xmlns:p14="http://schemas.microsoft.com/office/powerpoint/2010/main" val="288149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6052800"/>
            <a:ext cx="12192000" cy="216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7" name="Rechteck 6"/>
          <p:cNvSpPr/>
          <p:nvPr/>
        </p:nvSpPr>
        <p:spPr>
          <a:xfrm>
            <a:off x="0" y="6251784"/>
            <a:ext cx="12192000" cy="613029"/>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9" name="Grafik 18">
            <a:extLst>
              <a:ext uri="{FF2B5EF4-FFF2-40B4-BE49-F238E27FC236}">
                <a16:creationId xmlns:a16="http://schemas.microsoft.com/office/drawing/2014/main" id="{3F88FE5C-6164-0C4D-83BD-94F813EED7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pic>
        <p:nvPicPr>
          <p:cNvPr id="8" name="Grafik 7">
            <a:extLst>
              <a:ext uri="{FF2B5EF4-FFF2-40B4-BE49-F238E27FC236}">
                <a16:creationId xmlns:a16="http://schemas.microsoft.com/office/drawing/2014/main" id="{B5A25AE1-A982-C84A-A9BE-FC773F4A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2437" y="6251784"/>
            <a:ext cx="1900800" cy="633600"/>
          </a:xfrm>
          <a:prstGeom prst="rect">
            <a:avLst/>
          </a:prstGeom>
        </p:spPr>
      </p:pic>
      <p:sp>
        <p:nvSpPr>
          <p:cNvPr id="2" name="Foliennummernplatzhalter 1"/>
          <p:cNvSpPr>
            <a:spLocks noGrp="1"/>
          </p:cNvSpPr>
          <p:nvPr>
            <p:ph type="sldNum" sz="quarter" idx="4"/>
          </p:nvPr>
        </p:nvSpPr>
        <p:spPr>
          <a:xfrm>
            <a:off x="9430311" y="647995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AB362F2-2FA5-4EE3-BF23-725EECF41B2F}" type="slidenum">
              <a:rPr lang="de-DE" smtClean="0"/>
              <a:t>‹Nr.›</a:t>
            </a:fld>
            <a:endParaRPr lang="de-DE"/>
          </a:p>
        </p:txBody>
      </p:sp>
      <p:sp>
        <p:nvSpPr>
          <p:cNvPr id="9" name="Textfeld 8"/>
          <p:cNvSpPr txBox="1"/>
          <p:nvPr/>
        </p:nvSpPr>
        <p:spPr>
          <a:xfrm>
            <a:off x="5711957" y="6597352"/>
            <a:ext cx="1536171" cy="143565"/>
          </a:xfrm>
          <a:prstGeom prst="rect">
            <a:avLst/>
          </a:prstGeom>
          <a:noFill/>
        </p:spPr>
        <p:txBody>
          <a:bodyPr wrap="square" lIns="0" tIns="0" rIns="0" bIns="0" rtlCol="0">
            <a:spAutoFit/>
          </a:bodyPr>
          <a:lstStyle/>
          <a:p>
            <a:r>
              <a:rPr lang="de-DE" sz="933" b="0" i="0" baseline="0" dirty="0">
                <a:solidFill>
                  <a:schemeClr val="bg1"/>
                </a:solidFill>
              </a:rPr>
              <a:t>www.bibb.de/pflegeberufe</a:t>
            </a:r>
          </a:p>
        </p:txBody>
      </p:sp>
    </p:spTree>
    <p:extLst>
      <p:ext uri="{BB962C8B-B14F-4D97-AF65-F5344CB8AC3E}">
        <p14:creationId xmlns:p14="http://schemas.microsoft.com/office/powerpoint/2010/main" val="168160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bk.bund.de/SharedDocs/Glossareintraege/DE/B/betreuung.html" TargetMode="External"/><Relationship Id="rId2" Type="http://schemas.openxmlformats.org/officeDocument/2006/relationships/hyperlink" Target="https://www.bbk.bund.de/SharedDocs/Downloads/DE/Mediathek/Publikationen/Gesundheit/KAEP/handbuch-kaep.pdf?__blob=publicationFile&amp;v=20" TargetMode="External"/><Relationship Id="rId1" Type="http://schemas.openxmlformats.org/officeDocument/2006/relationships/slideLayout" Target="../slideLayouts/slideLayout2.xml"/><Relationship Id="rId6" Type="http://schemas.openxmlformats.org/officeDocument/2006/relationships/hyperlink" Target="https://www.drk.de/fileadmin/user_upload/Forschung/schriftenreihe/Band_13/Schriftenreihe_Band_13_web.pdf" TargetMode="External"/><Relationship Id="rId5" Type="http://schemas.openxmlformats.org/officeDocument/2006/relationships/hyperlink" Target="https://www.drk.de/fileadmin/user_upload/Forschung/aktuelle_Projekte/AUPIK/AH_AUPIK_web_final.pdf" TargetMode="External"/><Relationship Id="rId4" Type="http://schemas.openxmlformats.org/officeDocument/2006/relationships/hyperlink" Target="https://www.drk.de/fileadmin/user_upload/Forschung/schriftenreihe/Band_12/Schriftenreihe_Band_12_web.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EF738ED-A8E4-1BFC-11E7-A2CA8DD7621C}"/>
              </a:ext>
            </a:extLst>
          </p:cNvPr>
          <p:cNvSpPr>
            <a:spLocks noGrp="1"/>
          </p:cNvSpPr>
          <p:nvPr>
            <p:ph type="ctrTitle"/>
          </p:nvPr>
        </p:nvSpPr>
        <p:spPr/>
        <p:txBody>
          <a:bodyPr/>
          <a:lstStyle/>
          <a:p>
            <a:r>
              <a:rPr lang="de-DE" sz="4800" dirty="0"/>
              <a:t>Vorbereitung und Durchführung einer Evakuierung</a:t>
            </a:r>
            <a:br>
              <a:rPr lang="de-DE" sz="4800" dirty="0"/>
            </a:br>
            <a:r>
              <a:rPr lang="de-DE" sz="4800" dirty="0"/>
              <a:t>Einrichten eines „Einsatzabschnitts Pflege“</a:t>
            </a:r>
            <a:br>
              <a:rPr lang="de-DE" sz="4800" dirty="0"/>
            </a:br>
            <a:endParaRPr lang="de-DE" dirty="0"/>
          </a:p>
        </p:txBody>
      </p:sp>
    </p:spTree>
    <p:extLst>
      <p:ext uri="{BB962C8B-B14F-4D97-AF65-F5344CB8AC3E}">
        <p14:creationId xmlns:p14="http://schemas.microsoft.com/office/powerpoint/2010/main" val="2195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B5A3A-128D-BD94-E126-F38645880ABE}"/>
              </a:ext>
            </a:extLst>
          </p:cNvPr>
          <p:cNvSpPr>
            <a:spLocks noGrp="1"/>
          </p:cNvSpPr>
          <p:nvPr>
            <p:ph type="title"/>
          </p:nvPr>
        </p:nvSpPr>
        <p:spPr/>
        <p:txBody>
          <a:bodyPr/>
          <a:lstStyle/>
          <a:p>
            <a:r>
              <a:rPr lang="de-DE" dirty="0"/>
              <a:t>Evakuierungsmittel</a:t>
            </a:r>
          </a:p>
        </p:txBody>
      </p:sp>
      <p:sp>
        <p:nvSpPr>
          <p:cNvPr id="3" name="Textplatzhalter 2">
            <a:extLst>
              <a:ext uri="{FF2B5EF4-FFF2-40B4-BE49-F238E27FC236}">
                <a16:creationId xmlns:a16="http://schemas.microsoft.com/office/drawing/2014/main" id="{6A18A85F-4548-96C3-B289-ABDC211362B7}"/>
              </a:ext>
            </a:extLst>
          </p:cNvPr>
          <p:cNvSpPr>
            <a:spLocks noGrp="1"/>
          </p:cNvSpPr>
          <p:nvPr>
            <p:ph type="body" sz="quarter" idx="10"/>
          </p:nvPr>
        </p:nvSpPr>
        <p:spPr/>
        <p:txBody>
          <a:bodyPr/>
          <a:lstStyle/>
          <a:p>
            <a:r>
              <a:rPr lang="de-DE" dirty="0"/>
              <a:t>Evakuierungstuch</a:t>
            </a:r>
          </a:p>
          <a:p>
            <a:r>
              <a:rPr lang="de-DE" dirty="0"/>
              <a:t>Evakuierungsstuhl</a:t>
            </a:r>
          </a:p>
          <a:p>
            <a:r>
              <a:rPr lang="de-DE" dirty="0"/>
              <a:t>Krankentrage</a:t>
            </a:r>
          </a:p>
          <a:p>
            <a:r>
              <a:rPr lang="de-DE" dirty="0"/>
              <a:t>Rettungsmatte für unter die Matratze</a:t>
            </a:r>
          </a:p>
        </p:txBody>
      </p:sp>
      <p:pic>
        <p:nvPicPr>
          <p:cNvPr id="9" name="Grafik 8">
            <a:extLst>
              <a:ext uri="{FF2B5EF4-FFF2-40B4-BE49-F238E27FC236}">
                <a16:creationId xmlns:a16="http://schemas.microsoft.com/office/drawing/2014/main" id="{C5250F57-1F5D-86E4-0579-A5E012B43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895" y="1084695"/>
            <a:ext cx="2412371" cy="3628206"/>
          </a:xfrm>
          <a:prstGeom prst="rect">
            <a:avLst/>
          </a:prstGeom>
        </p:spPr>
      </p:pic>
      <p:sp>
        <p:nvSpPr>
          <p:cNvPr id="10" name="Textfeld 9">
            <a:extLst>
              <a:ext uri="{FF2B5EF4-FFF2-40B4-BE49-F238E27FC236}">
                <a16:creationId xmlns:a16="http://schemas.microsoft.com/office/drawing/2014/main" id="{3046247B-F30F-F16E-5DCC-74D53BDD0131}"/>
              </a:ext>
            </a:extLst>
          </p:cNvPr>
          <p:cNvSpPr txBox="1"/>
          <p:nvPr/>
        </p:nvSpPr>
        <p:spPr>
          <a:xfrm>
            <a:off x="7432895" y="4798894"/>
            <a:ext cx="2412371" cy="646331"/>
          </a:xfrm>
          <a:prstGeom prst="rect">
            <a:avLst/>
          </a:prstGeom>
          <a:noFill/>
        </p:spPr>
        <p:txBody>
          <a:bodyPr wrap="square" rtlCol="0">
            <a:spAutoFit/>
          </a:bodyPr>
          <a:lstStyle/>
          <a:p>
            <a:r>
              <a:rPr lang="de-DE" dirty="0">
                <a:solidFill>
                  <a:schemeClr val="accent1"/>
                </a:solidFill>
              </a:rPr>
              <a:t>Quelle: Andreas Müller / DRK</a:t>
            </a:r>
          </a:p>
        </p:txBody>
      </p:sp>
    </p:spTree>
    <p:extLst>
      <p:ext uri="{BB962C8B-B14F-4D97-AF65-F5344CB8AC3E}">
        <p14:creationId xmlns:p14="http://schemas.microsoft.com/office/powerpoint/2010/main" val="41010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B92CA-2D71-87EB-D8F5-A2F1BC5647ED}"/>
              </a:ext>
            </a:extLst>
          </p:cNvPr>
          <p:cNvSpPr>
            <a:spLocks noGrp="1"/>
          </p:cNvSpPr>
          <p:nvPr>
            <p:ph type="title"/>
          </p:nvPr>
        </p:nvSpPr>
        <p:spPr/>
        <p:txBody>
          <a:bodyPr/>
          <a:lstStyle/>
          <a:p>
            <a:r>
              <a:rPr lang="de-DE" dirty="0"/>
              <a:t>Vorbereitung und Durchführung einer Evakuierung</a:t>
            </a:r>
          </a:p>
        </p:txBody>
      </p:sp>
      <p:sp>
        <p:nvSpPr>
          <p:cNvPr id="3" name="Textplatzhalter 2">
            <a:extLst>
              <a:ext uri="{FF2B5EF4-FFF2-40B4-BE49-F238E27FC236}">
                <a16:creationId xmlns:a16="http://schemas.microsoft.com/office/drawing/2014/main" id="{4388108E-5AD2-830D-5E09-75C424B3A6F4}"/>
              </a:ext>
            </a:extLst>
          </p:cNvPr>
          <p:cNvSpPr>
            <a:spLocks noGrp="1"/>
          </p:cNvSpPr>
          <p:nvPr>
            <p:ph type="body" sz="quarter" idx="10"/>
          </p:nvPr>
        </p:nvSpPr>
        <p:spPr/>
        <p:txBody>
          <a:bodyPr/>
          <a:lstStyle/>
          <a:p>
            <a:pPr marL="0" indent="0">
              <a:buNone/>
            </a:pPr>
            <a:r>
              <a:rPr lang="de-DE" dirty="0"/>
              <a:t>Gruppenarbeit</a:t>
            </a:r>
          </a:p>
          <a:p>
            <a:pPr marL="0" indent="0">
              <a:buNone/>
            </a:pPr>
            <a:endParaRPr lang="de-DE" dirty="0"/>
          </a:p>
          <a:p>
            <a:pPr marL="0" indent="0">
              <a:buNone/>
            </a:pPr>
            <a:r>
              <a:rPr lang="de-DE" dirty="0"/>
              <a:t>Erarbeiten Sie eine Checkliste für Ihre Klinik oder Ihre Pflegeeinrichtung, die in Notfällen Orientierung gibt und eine geordnete Evakuierung ermöglicht.</a:t>
            </a:r>
          </a:p>
          <a:p>
            <a:pPr marL="0" indent="0">
              <a:buNone/>
            </a:pPr>
            <a:endParaRPr lang="de-DE" dirty="0"/>
          </a:p>
        </p:txBody>
      </p:sp>
    </p:spTree>
    <p:extLst>
      <p:ext uri="{BB962C8B-B14F-4D97-AF65-F5344CB8AC3E}">
        <p14:creationId xmlns:p14="http://schemas.microsoft.com/office/powerpoint/2010/main" val="69564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362DE-2E9C-741E-7A49-97CD01A3574F}"/>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E4C7C893-4ED7-3EFD-1ED3-F64E8B0B2B3E}"/>
              </a:ext>
            </a:extLst>
          </p:cNvPr>
          <p:cNvSpPr>
            <a:spLocks noGrp="1"/>
          </p:cNvSpPr>
          <p:nvPr>
            <p:ph type="body" sz="quarter" idx="10"/>
          </p:nvPr>
        </p:nvSpPr>
        <p:spPr/>
        <p:txBody>
          <a:bodyPr>
            <a:normAutofit/>
          </a:bodyPr>
          <a:lstStyle/>
          <a:p>
            <a:r>
              <a:rPr lang="de-DE" sz="3100" dirty="0"/>
              <a:t>Was ist ein Betreuungsplatz im Katastrophenschutz?</a:t>
            </a:r>
          </a:p>
          <a:p>
            <a:pPr lvl="1"/>
            <a:r>
              <a:rPr lang="de-DE" sz="2400" dirty="0">
                <a:solidFill>
                  <a:schemeClr val="accent1"/>
                </a:solidFill>
              </a:rPr>
              <a:t>Eine zentrale Einrichtung zur Versorgung von Betroffenen, jedoch unverletzten Personen</a:t>
            </a:r>
          </a:p>
          <a:p>
            <a:pPr marL="609585" lvl="1" indent="0">
              <a:buNone/>
            </a:pPr>
            <a:endParaRPr lang="de-DE" sz="2400" dirty="0">
              <a:solidFill>
                <a:schemeClr val="accent1"/>
              </a:solidFill>
            </a:endParaRPr>
          </a:p>
          <a:p>
            <a:pPr lvl="1"/>
            <a:r>
              <a:rPr lang="de-DE" sz="2400" dirty="0">
                <a:solidFill>
                  <a:schemeClr val="accent1"/>
                </a:solidFill>
              </a:rPr>
              <a:t>Aufgabe: </a:t>
            </a:r>
          </a:p>
          <a:p>
            <a:pPr lvl="2"/>
            <a:r>
              <a:rPr lang="de-DE" sz="2400" dirty="0">
                <a:solidFill>
                  <a:schemeClr val="accent1"/>
                </a:solidFill>
              </a:rPr>
              <a:t>Bereitstellung von Unterkünften, </a:t>
            </a:r>
          </a:p>
          <a:p>
            <a:pPr lvl="2"/>
            <a:r>
              <a:rPr lang="de-DE" sz="2400" dirty="0">
                <a:solidFill>
                  <a:schemeClr val="accent1"/>
                </a:solidFill>
              </a:rPr>
              <a:t>und psychosozialer Betreuung, </a:t>
            </a:r>
          </a:p>
          <a:p>
            <a:pPr lvl="2"/>
            <a:r>
              <a:rPr lang="de-DE" sz="2400" dirty="0">
                <a:solidFill>
                  <a:schemeClr val="accent1"/>
                </a:solidFill>
              </a:rPr>
              <a:t>Registrierung der Betroffenen</a:t>
            </a:r>
          </a:p>
          <a:p>
            <a:pPr marL="609585" lvl="1" indent="0">
              <a:buNone/>
            </a:pPr>
            <a:r>
              <a:rPr lang="de-DE" sz="1600" dirty="0">
                <a:solidFill>
                  <a:schemeClr val="accent1"/>
                </a:solidFill>
              </a:rPr>
              <a:t>(vgl. BBK 2026)</a:t>
            </a:r>
          </a:p>
          <a:p>
            <a:endParaRPr lang="de-DE" dirty="0"/>
          </a:p>
        </p:txBody>
      </p:sp>
    </p:spTree>
    <p:extLst>
      <p:ext uri="{BB962C8B-B14F-4D97-AF65-F5344CB8AC3E}">
        <p14:creationId xmlns:p14="http://schemas.microsoft.com/office/powerpoint/2010/main" val="425975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Im Haus enthält.&#10;&#10;KI-generierte Inhalte können fehlerhaft sein.">
            <a:extLst>
              <a:ext uri="{FF2B5EF4-FFF2-40B4-BE49-F238E27FC236}">
                <a16:creationId xmlns:a16="http://schemas.microsoft.com/office/drawing/2014/main" id="{E206CF73-3DFC-DD9A-D467-05F381644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6" y="790378"/>
            <a:ext cx="4576303" cy="3050869"/>
          </a:xfrm>
          <a:prstGeom prst="rect">
            <a:avLst/>
          </a:prstGeom>
        </p:spPr>
      </p:pic>
      <p:pic>
        <p:nvPicPr>
          <p:cNvPr id="11" name="Grafik 10" descr="Ein Bild, das Kleidung, Person, Im Haus, Schuhwerk enthält.&#10;&#10;KI-generierte Inhalte können fehlerhaft sein.">
            <a:extLst>
              <a:ext uri="{FF2B5EF4-FFF2-40B4-BE49-F238E27FC236}">
                <a16:creationId xmlns:a16="http://schemas.microsoft.com/office/drawing/2014/main" id="{0E9C958F-D8F2-13CB-6EAD-691E9D4F5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268" y="790378"/>
            <a:ext cx="4576304" cy="3050869"/>
          </a:xfrm>
          <a:prstGeom prst="rect">
            <a:avLst/>
          </a:prstGeom>
        </p:spPr>
      </p:pic>
      <p:sp>
        <p:nvSpPr>
          <p:cNvPr id="12" name="Textfeld 11">
            <a:extLst>
              <a:ext uri="{FF2B5EF4-FFF2-40B4-BE49-F238E27FC236}">
                <a16:creationId xmlns:a16="http://schemas.microsoft.com/office/drawing/2014/main" id="{DD260D1B-D683-0C14-EADB-BF89D84DEE75}"/>
              </a:ext>
            </a:extLst>
          </p:cNvPr>
          <p:cNvSpPr txBox="1"/>
          <p:nvPr/>
        </p:nvSpPr>
        <p:spPr>
          <a:xfrm>
            <a:off x="4449097" y="412955"/>
            <a:ext cx="3293806" cy="307777"/>
          </a:xfrm>
          <a:prstGeom prst="rect">
            <a:avLst/>
          </a:prstGeom>
          <a:noFill/>
        </p:spPr>
        <p:txBody>
          <a:bodyPr wrap="square" rtlCol="0">
            <a:spAutoFit/>
          </a:bodyPr>
          <a:lstStyle/>
          <a:p>
            <a:r>
              <a:rPr lang="de-DE" sz="1400" dirty="0">
                <a:solidFill>
                  <a:schemeClr val="accent1"/>
                </a:solidFill>
              </a:rPr>
              <a:t>Quelle: Matthias </a:t>
            </a:r>
            <a:r>
              <a:rPr lang="de-DE" sz="1400" dirty="0" err="1">
                <a:solidFill>
                  <a:schemeClr val="accent1"/>
                </a:solidFill>
              </a:rPr>
              <a:t>Balk</a:t>
            </a:r>
            <a:r>
              <a:rPr lang="de-DE" sz="1400" dirty="0">
                <a:solidFill>
                  <a:schemeClr val="accent1"/>
                </a:solidFill>
              </a:rPr>
              <a:t> / BRK</a:t>
            </a:r>
          </a:p>
        </p:txBody>
      </p:sp>
      <p:pic>
        <p:nvPicPr>
          <p:cNvPr id="14" name="Grafik 13" descr="Ein Bild, das Mobiliar, Markt, Tuch, Decke enthält.&#10;&#10;KI-generierte Inhalte können fehlerhaft sein.">
            <a:extLst>
              <a:ext uri="{FF2B5EF4-FFF2-40B4-BE49-F238E27FC236}">
                <a16:creationId xmlns:a16="http://schemas.microsoft.com/office/drawing/2014/main" id="{B57E29C5-C60D-6607-0C4B-4B11F2342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379" y="3956257"/>
            <a:ext cx="5413041" cy="2278216"/>
          </a:xfrm>
          <a:prstGeom prst="rect">
            <a:avLst/>
          </a:prstGeom>
        </p:spPr>
      </p:pic>
      <p:sp>
        <p:nvSpPr>
          <p:cNvPr id="15" name="Textfeld 14">
            <a:extLst>
              <a:ext uri="{FF2B5EF4-FFF2-40B4-BE49-F238E27FC236}">
                <a16:creationId xmlns:a16="http://schemas.microsoft.com/office/drawing/2014/main" id="{D2F0831B-5ECD-60B1-F4F4-4D6E45A7346B}"/>
              </a:ext>
            </a:extLst>
          </p:cNvPr>
          <p:cNvSpPr txBox="1"/>
          <p:nvPr/>
        </p:nvSpPr>
        <p:spPr>
          <a:xfrm>
            <a:off x="8396749" y="5759845"/>
            <a:ext cx="2910348" cy="307777"/>
          </a:xfrm>
          <a:prstGeom prst="rect">
            <a:avLst/>
          </a:prstGeom>
          <a:noFill/>
        </p:spPr>
        <p:txBody>
          <a:bodyPr wrap="square" rtlCol="0">
            <a:spAutoFit/>
          </a:bodyPr>
          <a:lstStyle/>
          <a:p>
            <a:r>
              <a:rPr lang="de-DE" sz="1400" dirty="0">
                <a:solidFill>
                  <a:schemeClr val="accent1"/>
                </a:solidFill>
              </a:rPr>
              <a:t>Quelle: Fredrik </a:t>
            </a:r>
            <a:r>
              <a:rPr lang="de-DE" sz="1400" dirty="0" err="1">
                <a:solidFill>
                  <a:schemeClr val="accent1"/>
                </a:solidFill>
              </a:rPr>
              <a:t>Barkenhammar</a:t>
            </a:r>
            <a:r>
              <a:rPr lang="de-DE" sz="1400" dirty="0">
                <a:solidFill>
                  <a:schemeClr val="accent1"/>
                </a:solidFill>
              </a:rPr>
              <a:t> / DRK</a:t>
            </a:r>
          </a:p>
        </p:txBody>
      </p:sp>
    </p:spTree>
    <p:extLst>
      <p:ext uri="{BB962C8B-B14F-4D97-AF65-F5344CB8AC3E}">
        <p14:creationId xmlns:p14="http://schemas.microsoft.com/office/powerpoint/2010/main" val="137074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EE86E-6E15-8BFC-257A-CF7612796681}"/>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850AF39F-0D20-40F6-29BE-38E7B532C0E3}"/>
              </a:ext>
            </a:extLst>
          </p:cNvPr>
          <p:cNvSpPr>
            <a:spLocks noGrp="1"/>
          </p:cNvSpPr>
          <p:nvPr>
            <p:ph type="body" sz="quarter" idx="10"/>
          </p:nvPr>
        </p:nvSpPr>
        <p:spPr/>
        <p:txBody>
          <a:bodyPr>
            <a:normAutofit/>
          </a:bodyPr>
          <a:lstStyle/>
          <a:p>
            <a:r>
              <a:rPr lang="de-DE" dirty="0"/>
              <a:t>Erfahrungen aus dem Projekt AUPIK zur Evakuierung pflegebedürftiger Menschen:</a:t>
            </a:r>
          </a:p>
          <a:p>
            <a:pPr lvl="1"/>
            <a:r>
              <a:rPr lang="de-DE" sz="2400" dirty="0">
                <a:solidFill>
                  <a:schemeClr val="accent1"/>
                </a:solidFill>
              </a:rPr>
              <a:t>Zu wenig Pflegefachpersonen vor Ort, um pflegebedürftige Betroffene zu versorgen</a:t>
            </a:r>
          </a:p>
          <a:p>
            <a:pPr lvl="1"/>
            <a:r>
              <a:rPr lang="de-DE" sz="2400" dirty="0">
                <a:solidFill>
                  <a:schemeClr val="accent1"/>
                </a:solidFill>
              </a:rPr>
              <a:t>Es gab nur wenig Kooperationen zwischen Pflegeeinrichtungen und dem Katastrophenschutz</a:t>
            </a:r>
          </a:p>
          <a:p>
            <a:pPr lvl="1"/>
            <a:r>
              <a:rPr lang="de-DE" sz="2400" dirty="0">
                <a:solidFill>
                  <a:schemeClr val="accent1"/>
                </a:solidFill>
              </a:rPr>
              <a:t>Kaum grundlegende pflegerische Ausrüstung in den Betreuungseinrichtungen</a:t>
            </a:r>
          </a:p>
          <a:p>
            <a:pPr lvl="1"/>
            <a:r>
              <a:rPr lang="de-DE" sz="2400" dirty="0">
                <a:solidFill>
                  <a:schemeClr val="accent1"/>
                </a:solidFill>
              </a:rPr>
              <a:t>Fehlende Informationen zur gesundheitlichen Situation der Betroffenen </a:t>
            </a:r>
            <a:r>
              <a:rPr lang="de-DE" sz="1800" dirty="0">
                <a:solidFill>
                  <a:schemeClr val="accent1"/>
                </a:solidFill>
              </a:rPr>
              <a:t>(vgl. DRK 2023a)</a:t>
            </a:r>
            <a:r>
              <a:rPr lang="de-DE" sz="2400" dirty="0">
                <a:solidFill>
                  <a:schemeClr val="accent1"/>
                </a:solidFill>
              </a:rPr>
              <a:t> </a:t>
            </a:r>
          </a:p>
          <a:p>
            <a:endParaRPr lang="de-DE" dirty="0"/>
          </a:p>
        </p:txBody>
      </p:sp>
    </p:spTree>
    <p:extLst>
      <p:ext uri="{BB962C8B-B14F-4D97-AF65-F5344CB8AC3E}">
        <p14:creationId xmlns:p14="http://schemas.microsoft.com/office/powerpoint/2010/main" val="367861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A4214-0FD7-91E4-42D9-FC2B2B808290}"/>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7553E676-2558-7739-1B59-82919E1D1F5C}"/>
              </a:ext>
            </a:extLst>
          </p:cNvPr>
          <p:cNvSpPr>
            <a:spLocks noGrp="1"/>
          </p:cNvSpPr>
          <p:nvPr>
            <p:ph type="body" sz="quarter" idx="10"/>
          </p:nvPr>
        </p:nvSpPr>
        <p:spPr/>
        <p:txBody>
          <a:bodyPr>
            <a:normAutofit/>
          </a:bodyPr>
          <a:lstStyle/>
          <a:p>
            <a:r>
              <a:rPr lang="de-DE" dirty="0"/>
              <a:t>Erfahrungen aus dem Projekt AUPIK zur Evakuierung pflegebedürftiger Menschen:</a:t>
            </a:r>
          </a:p>
          <a:p>
            <a:pPr lvl="1"/>
            <a:r>
              <a:rPr lang="de-DE" sz="2400" dirty="0">
                <a:solidFill>
                  <a:schemeClr val="accent1"/>
                </a:solidFill>
              </a:rPr>
              <a:t>Häufig kamen die Betroffenen zusammen mit ihren Angehörigen</a:t>
            </a:r>
          </a:p>
          <a:p>
            <a:pPr lvl="1"/>
            <a:r>
              <a:rPr lang="de-DE" sz="2400" dirty="0">
                <a:solidFill>
                  <a:schemeClr val="accent1"/>
                </a:solidFill>
              </a:rPr>
              <a:t>Ungebundene  Helfer mit pflegerischer Qualifikation waren eine enorme Unterstützung </a:t>
            </a:r>
            <a:r>
              <a:rPr lang="de-DE" sz="1600" dirty="0">
                <a:solidFill>
                  <a:schemeClr val="accent1"/>
                </a:solidFill>
              </a:rPr>
              <a:t>(vgl. DRK 2023a)</a:t>
            </a:r>
          </a:p>
          <a:p>
            <a:endParaRPr lang="de-DE" dirty="0"/>
          </a:p>
          <a:p>
            <a:r>
              <a:rPr lang="de-DE" dirty="0"/>
              <a:t>Daher ist es wichtig, dass sich Katastrophenschutz und Pflege miteinander vernetzten</a:t>
            </a:r>
          </a:p>
          <a:p>
            <a:endParaRPr lang="de-DE" dirty="0"/>
          </a:p>
        </p:txBody>
      </p:sp>
    </p:spTree>
    <p:extLst>
      <p:ext uri="{BB962C8B-B14F-4D97-AF65-F5344CB8AC3E}">
        <p14:creationId xmlns:p14="http://schemas.microsoft.com/office/powerpoint/2010/main" val="310479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73381-CC63-C196-D658-011EBE29B011}"/>
              </a:ext>
            </a:extLst>
          </p:cNvPr>
          <p:cNvSpPr>
            <a:spLocks noGrp="1"/>
          </p:cNvSpPr>
          <p:nvPr>
            <p:ph type="title"/>
          </p:nvPr>
        </p:nvSpPr>
        <p:spPr>
          <a:xfrm>
            <a:off x="911424" y="836712"/>
            <a:ext cx="10369152" cy="432048"/>
          </a:xfrm>
        </p:spPr>
        <p:txBody>
          <a:bodyPr anchor="t">
            <a:normAutofit/>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515BDA9B-62D7-51A4-CEFD-E78701404745}"/>
              </a:ext>
            </a:extLst>
          </p:cNvPr>
          <p:cNvSpPr>
            <a:spLocks noGrp="1"/>
          </p:cNvSpPr>
          <p:nvPr>
            <p:ph idx="1"/>
          </p:nvPr>
        </p:nvSpPr>
        <p:spPr>
          <a:xfrm>
            <a:off x="911424" y="1509184"/>
            <a:ext cx="5088000" cy="3936040"/>
          </a:xfrm>
        </p:spPr>
        <p:txBody>
          <a:bodyPr>
            <a:normAutofit/>
          </a:bodyPr>
          <a:lstStyle/>
          <a:p>
            <a:pPr>
              <a:lnSpc>
                <a:spcPct val="90000"/>
              </a:lnSpc>
            </a:pPr>
            <a:r>
              <a:rPr lang="de-DE" sz="2000"/>
              <a:t>Anforderungen an den Einsatzabschnitt Pflege</a:t>
            </a:r>
          </a:p>
          <a:p>
            <a:pPr lvl="1">
              <a:lnSpc>
                <a:spcPct val="90000"/>
              </a:lnSpc>
            </a:pPr>
            <a:r>
              <a:rPr lang="de-DE" sz="2000"/>
              <a:t>Integration in den Betreuungsplatz</a:t>
            </a:r>
          </a:p>
          <a:p>
            <a:pPr lvl="1">
              <a:lnSpc>
                <a:spcPct val="90000"/>
              </a:lnSpc>
            </a:pPr>
            <a:r>
              <a:rPr lang="de-DE" sz="2000"/>
              <a:t>Ausreichend Platz für liegende und sitzende Betroffene</a:t>
            </a:r>
          </a:p>
          <a:p>
            <a:pPr lvl="1">
              <a:lnSpc>
                <a:spcPct val="90000"/>
              </a:lnSpc>
            </a:pPr>
            <a:r>
              <a:rPr lang="de-DE" sz="2000"/>
              <a:t>Nähe zu sanitären Einrichtungen</a:t>
            </a:r>
          </a:p>
          <a:p>
            <a:pPr lvl="1">
              <a:lnSpc>
                <a:spcPct val="90000"/>
              </a:lnSpc>
            </a:pPr>
            <a:r>
              <a:rPr lang="de-DE" sz="2000"/>
              <a:t>Vorhandene pflegerelevante Materialien</a:t>
            </a:r>
          </a:p>
          <a:p>
            <a:pPr lvl="1">
              <a:lnSpc>
                <a:spcPct val="90000"/>
              </a:lnSpc>
            </a:pPr>
            <a:r>
              <a:rPr lang="de-DE" sz="2000"/>
              <a:t>Betreuung durch Pflegefachpersonen</a:t>
            </a:r>
          </a:p>
          <a:p>
            <a:pPr lvl="1">
              <a:lnSpc>
                <a:spcPct val="90000"/>
              </a:lnSpc>
            </a:pPr>
            <a:r>
              <a:rPr lang="de-DE" sz="2000"/>
              <a:t>Unterstützung durch Betreuungsdienst und Hilfskräfte (vgl. DRK 2023b)</a:t>
            </a:r>
          </a:p>
          <a:p>
            <a:pPr lvl="1">
              <a:lnSpc>
                <a:spcPct val="90000"/>
              </a:lnSpc>
            </a:pPr>
            <a:endParaRPr lang="de-DE" sz="2000"/>
          </a:p>
          <a:p>
            <a:pPr>
              <a:lnSpc>
                <a:spcPct val="90000"/>
              </a:lnSpc>
            </a:pPr>
            <a:endParaRPr lang="de-DE" sz="2000"/>
          </a:p>
        </p:txBody>
      </p:sp>
      <p:pic>
        <p:nvPicPr>
          <p:cNvPr id="7" name="Grafik 6">
            <a:extLst>
              <a:ext uri="{FF2B5EF4-FFF2-40B4-BE49-F238E27FC236}">
                <a16:creationId xmlns:a16="http://schemas.microsoft.com/office/drawing/2014/main" id="{4D79B437-CDD1-6619-C38F-5567F4925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578" y="4105274"/>
            <a:ext cx="3238170" cy="2157603"/>
          </a:xfrm>
          <a:prstGeom prst="rect">
            <a:avLst/>
          </a:prstGeom>
        </p:spPr>
      </p:pic>
      <p:pic>
        <p:nvPicPr>
          <p:cNvPr id="5" name="Inhaltsplatzhalter 4">
            <a:extLst>
              <a:ext uri="{FF2B5EF4-FFF2-40B4-BE49-F238E27FC236}">
                <a16:creationId xmlns:a16="http://schemas.microsoft.com/office/drawing/2014/main" id="{BA29F548-2F9A-A0D2-0D7C-0D5931566851}"/>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7149998" y="1400970"/>
            <a:ext cx="4561500" cy="3037680"/>
          </a:xfrm>
          <a:prstGeom prst="rect">
            <a:avLst/>
          </a:prstGeom>
        </p:spPr>
      </p:pic>
      <p:sp>
        <p:nvSpPr>
          <p:cNvPr id="9" name="Textfeld 8">
            <a:extLst>
              <a:ext uri="{FF2B5EF4-FFF2-40B4-BE49-F238E27FC236}">
                <a16:creationId xmlns:a16="http://schemas.microsoft.com/office/drawing/2014/main" id="{0A6611D0-0566-7D7E-351A-50F15765DB08}"/>
              </a:ext>
            </a:extLst>
          </p:cNvPr>
          <p:cNvSpPr txBox="1"/>
          <p:nvPr/>
        </p:nvSpPr>
        <p:spPr>
          <a:xfrm>
            <a:off x="9648825" y="4695825"/>
            <a:ext cx="2062673" cy="738664"/>
          </a:xfrm>
          <a:prstGeom prst="rect">
            <a:avLst/>
          </a:prstGeom>
          <a:noFill/>
        </p:spPr>
        <p:txBody>
          <a:bodyPr wrap="square" rtlCol="0">
            <a:spAutoFit/>
          </a:bodyPr>
          <a:lstStyle/>
          <a:p>
            <a:r>
              <a:rPr lang="de-DE" sz="1400" dirty="0">
                <a:solidFill>
                  <a:schemeClr val="accent1"/>
                </a:solidFill>
              </a:rPr>
              <a:t>Mobiles Pflegebett </a:t>
            </a:r>
            <a:r>
              <a:rPr lang="de-DE" sz="1400">
                <a:solidFill>
                  <a:schemeClr val="accent1"/>
                </a:solidFill>
              </a:rPr>
              <a:t>©DRK-Schwesternschaft „Bonn“ e.V.</a:t>
            </a:r>
            <a:endParaRPr lang="de-DE" sz="1400" dirty="0">
              <a:solidFill>
                <a:schemeClr val="accent1"/>
              </a:solidFill>
            </a:endParaRPr>
          </a:p>
        </p:txBody>
      </p:sp>
    </p:spTree>
    <p:extLst>
      <p:ext uri="{BB962C8B-B14F-4D97-AF65-F5344CB8AC3E}">
        <p14:creationId xmlns:p14="http://schemas.microsoft.com/office/powerpoint/2010/main" val="294328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B92CC-5E3B-DB3A-4AC0-6F23DAB1759C}"/>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A0DDA721-6C7E-A905-1646-B95D89B3327B}"/>
              </a:ext>
            </a:extLst>
          </p:cNvPr>
          <p:cNvSpPr>
            <a:spLocks noGrp="1"/>
          </p:cNvSpPr>
          <p:nvPr>
            <p:ph type="body" sz="quarter" idx="10"/>
          </p:nvPr>
        </p:nvSpPr>
        <p:spPr/>
        <p:txBody>
          <a:bodyPr>
            <a:normAutofit/>
          </a:bodyPr>
          <a:lstStyle/>
          <a:p>
            <a:r>
              <a:rPr lang="de-DE" dirty="0"/>
              <a:t>Aufgaben einer leitenden Pflegefachperson </a:t>
            </a:r>
          </a:p>
          <a:p>
            <a:pPr lvl="1"/>
            <a:r>
              <a:rPr lang="de-DE" sz="2400" dirty="0">
                <a:solidFill>
                  <a:schemeClr val="accent1"/>
                </a:solidFill>
              </a:rPr>
              <a:t>Sie hat die Entscheidungs- und Durchführungskompetenz in allen pflegerischen Fachfragen</a:t>
            </a:r>
          </a:p>
          <a:p>
            <a:pPr lvl="1"/>
            <a:r>
              <a:rPr lang="de-DE" sz="2400" dirty="0">
                <a:solidFill>
                  <a:schemeClr val="accent1"/>
                </a:solidFill>
              </a:rPr>
              <a:t>Anleitung von pflegerischem Hilfspersonal</a:t>
            </a:r>
          </a:p>
          <a:p>
            <a:pPr lvl="1"/>
            <a:r>
              <a:rPr lang="de-DE" sz="2400" dirty="0">
                <a:solidFill>
                  <a:schemeClr val="accent1"/>
                </a:solidFill>
              </a:rPr>
              <a:t>Kommuniziert mit der zugeordneten Führungskraft des Katastrophenschutzes bei fehlenden Materialien oder fehlendem Personal </a:t>
            </a:r>
            <a:r>
              <a:rPr lang="de-DE" sz="1800" dirty="0">
                <a:solidFill>
                  <a:schemeClr val="accent1"/>
                </a:solidFill>
              </a:rPr>
              <a:t>(vgl. DRK 2023b)</a:t>
            </a:r>
          </a:p>
          <a:p>
            <a:endParaRPr lang="de-DE" dirty="0"/>
          </a:p>
        </p:txBody>
      </p:sp>
    </p:spTree>
    <p:extLst>
      <p:ext uri="{BB962C8B-B14F-4D97-AF65-F5344CB8AC3E}">
        <p14:creationId xmlns:p14="http://schemas.microsoft.com/office/powerpoint/2010/main" val="99903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73C3D-BCB8-8F31-0047-64A1435FE7A8}"/>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75ED519A-237D-35AC-FD10-5B6E7CB07F76}"/>
              </a:ext>
            </a:extLst>
          </p:cNvPr>
          <p:cNvSpPr>
            <a:spLocks noGrp="1"/>
          </p:cNvSpPr>
          <p:nvPr>
            <p:ph type="body" sz="quarter" idx="10"/>
          </p:nvPr>
        </p:nvSpPr>
        <p:spPr/>
        <p:txBody>
          <a:bodyPr>
            <a:normAutofit/>
          </a:bodyPr>
          <a:lstStyle/>
          <a:p>
            <a:r>
              <a:rPr lang="de-DE" dirty="0"/>
              <a:t>Qualifizierung von Betreuungskräften mit Ausbildung in pflegerischer erster Hilfe und von Pflegeunterstützungskräften (PUK)</a:t>
            </a:r>
          </a:p>
          <a:p>
            <a:pPr lvl="1"/>
            <a:r>
              <a:rPr lang="de-DE" sz="2400" dirty="0">
                <a:solidFill>
                  <a:schemeClr val="accent1"/>
                </a:solidFill>
              </a:rPr>
              <a:t>Sie erhalten Grundlagen zur Unterstützung von Betroffenen in Bereichen wie:</a:t>
            </a:r>
          </a:p>
          <a:p>
            <a:pPr lvl="2"/>
            <a:r>
              <a:rPr lang="de-DE" sz="2400" dirty="0">
                <a:solidFill>
                  <a:schemeClr val="accent1"/>
                </a:solidFill>
              </a:rPr>
              <a:t>Nahrungsaufnahme</a:t>
            </a:r>
          </a:p>
          <a:p>
            <a:pPr lvl="2"/>
            <a:r>
              <a:rPr lang="de-DE" sz="2400" dirty="0">
                <a:solidFill>
                  <a:schemeClr val="accent1"/>
                </a:solidFill>
              </a:rPr>
              <a:t>Mobilisation</a:t>
            </a:r>
          </a:p>
          <a:p>
            <a:pPr lvl="2"/>
            <a:r>
              <a:rPr lang="de-DE" sz="2400" dirty="0">
                <a:solidFill>
                  <a:schemeClr val="accent1"/>
                </a:solidFill>
              </a:rPr>
              <a:t>An- und Ausziehen von Kleidung</a:t>
            </a:r>
          </a:p>
          <a:p>
            <a:pPr lvl="2"/>
            <a:r>
              <a:rPr lang="de-DE" sz="2400" dirty="0">
                <a:solidFill>
                  <a:schemeClr val="accent1"/>
                </a:solidFill>
              </a:rPr>
              <a:t>Körperpflege</a:t>
            </a:r>
          </a:p>
          <a:p>
            <a:pPr lvl="2"/>
            <a:r>
              <a:rPr lang="de-DE" sz="2400" dirty="0">
                <a:solidFill>
                  <a:schemeClr val="accent1"/>
                </a:solidFill>
              </a:rPr>
              <a:t>Hygiene </a:t>
            </a:r>
            <a:r>
              <a:rPr lang="de-DE" sz="1600" dirty="0">
                <a:solidFill>
                  <a:schemeClr val="accent1"/>
                </a:solidFill>
              </a:rPr>
              <a:t>(vgl. DRK 2023b)</a:t>
            </a:r>
            <a:endParaRPr lang="de-DE" sz="2400" dirty="0">
              <a:solidFill>
                <a:schemeClr val="accent1"/>
              </a:solidFill>
            </a:endParaRPr>
          </a:p>
        </p:txBody>
      </p:sp>
    </p:spTree>
    <p:extLst>
      <p:ext uri="{BB962C8B-B14F-4D97-AF65-F5344CB8AC3E}">
        <p14:creationId xmlns:p14="http://schemas.microsoft.com/office/powerpoint/2010/main" val="264511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61566-9923-0F9B-6634-BB46099C0819}"/>
              </a:ext>
            </a:extLst>
          </p:cNvPr>
          <p:cNvSpPr>
            <a:spLocks noGrp="1"/>
          </p:cNvSpPr>
          <p:nvPr>
            <p:ph type="title"/>
          </p:nvPr>
        </p:nvSpPr>
        <p:spPr/>
        <p:txBody>
          <a:bodyPr/>
          <a:lstStyle/>
          <a:p>
            <a:r>
              <a:rPr lang="de-DE" dirty="0"/>
              <a:t>Einrichtung einer Erstversorgungsstelle „Einsatzabschnitt Pflege“</a:t>
            </a:r>
          </a:p>
        </p:txBody>
      </p:sp>
      <p:sp>
        <p:nvSpPr>
          <p:cNvPr id="7" name="Textfeld 6">
            <a:extLst>
              <a:ext uri="{FF2B5EF4-FFF2-40B4-BE49-F238E27FC236}">
                <a16:creationId xmlns:a16="http://schemas.microsoft.com/office/drawing/2014/main" id="{797D5F65-E5D5-9AC4-6973-397E6B099A28}"/>
              </a:ext>
            </a:extLst>
          </p:cNvPr>
          <p:cNvSpPr txBox="1"/>
          <p:nvPr/>
        </p:nvSpPr>
        <p:spPr>
          <a:xfrm>
            <a:off x="9365326" y="5097958"/>
            <a:ext cx="1838130" cy="923330"/>
          </a:xfrm>
          <a:prstGeom prst="rect">
            <a:avLst/>
          </a:prstGeom>
          <a:noFill/>
        </p:spPr>
        <p:txBody>
          <a:bodyPr wrap="square" rtlCol="0">
            <a:spAutoFit/>
          </a:bodyPr>
          <a:lstStyle/>
          <a:p>
            <a:r>
              <a:rPr lang="de-DE" dirty="0">
                <a:solidFill>
                  <a:schemeClr val="accent1"/>
                </a:solidFill>
              </a:rPr>
              <a:t>(Quelle: DRK 2023b, eigene Darstellung)</a:t>
            </a:r>
          </a:p>
        </p:txBody>
      </p:sp>
      <p:sp>
        <p:nvSpPr>
          <p:cNvPr id="8" name="Textfeld 7">
            <a:extLst>
              <a:ext uri="{FF2B5EF4-FFF2-40B4-BE49-F238E27FC236}">
                <a16:creationId xmlns:a16="http://schemas.microsoft.com/office/drawing/2014/main" id="{85A0FDE0-5E74-5BF9-31CB-B7BB53E381B9}"/>
              </a:ext>
            </a:extLst>
          </p:cNvPr>
          <p:cNvSpPr txBox="1"/>
          <p:nvPr/>
        </p:nvSpPr>
        <p:spPr>
          <a:xfrm>
            <a:off x="573893" y="2413337"/>
            <a:ext cx="2541069" cy="2031325"/>
          </a:xfrm>
          <a:prstGeom prst="rect">
            <a:avLst/>
          </a:prstGeom>
          <a:noFill/>
        </p:spPr>
        <p:txBody>
          <a:bodyPr wrap="square" rtlCol="0">
            <a:spAutoFit/>
          </a:bodyPr>
          <a:lstStyle/>
          <a:p>
            <a:r>
              <a:rPr lang="de-DE" dirty="0">
                <a:solidFill>
                  <a:schemeClr val="accent1"/>
                </a:solidFill>
              </a:rPr>
              <a:t>Die verschiedenen Akteur/-innen übernehmen je nach Qualifikation unterschiedliche Aufgaben</a:t>
            </a:r>
          </a:p>
          <a:p>
            <a:endParaRPr lang="de-DE" dirty="0"/>
          </a:p>
        </p:txBody>
      </p:sp>
      <p:pic>
        <p:nvPicPr>
          <p:cNvPr id="6" name="Grafik 5">
            <a:extLst>
              <a:ext uri="{FF2B5EF4-FFF2-40B4-BE49-F238E27FC236}">
                <a16:creationId xmlns:a16="http://schemas.microsoft.com/office/drawing/2014/main" id="{31EA5CBB-37D5-E05E-7146-A8735EABA811}"/>
              </a:ext>
            </a:extLst>
          </p:cNvPr>
          <p:cNvPicPr>
            <a:picLocks noChangeAspect="1"/>
          </p:cNvPicPr>
          <p:nvPr/>
        </p:nvPicPr>
        <p:blipFill>
          <a:blip r:embed="rId2"/>
          <a:stretch>
            <a:fillRect/>
          </a:stretch>
        </p:blipFill>
        <p:spPr>
          <a:xfrm>
            <a:off x="2734056" y="1434250"/>
            <a:ext cx="6525493" cy="4587038"/>
          </a:xfrm>
          <a:prstGeom prst="rect">
            <a:avLst/>
          </a:prstGeom>
        </p:spPr>
      </p:pic>
    </p:spTree>
    <p:extLst>
      <p:ext uri="{BB962C8B-B14F-4D97-AF65-F5344CB8AC3E}">
        <p14:creationId xmlns:p14="http://schemas.microsoft.com/office/powerpoint/2010/main" val="292466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38D97-AE04-9FC1-8EE2-55D99ECBFE1F}"/>
              </a:ext>
            </a:extLst>
          </p:cNvPr>
          <p:cNvSpPr>
            <a:spLocks noGrp="1"/>
          </p:cNvSpPr>
          <p:nvPr>
            <p:ph type="title"/>
          </p:nvPr>
        </p:nvSpPr>
        <p:spPr/>
        <p:txBody>
          <a:bodyPr/>
          <a:lstStyle/>
          <a:p>
            <a:r>
              <a:rPr lang="de-DE" dirty="0"/>
              <a:t>Vorbereitung und Durchführung einer Evakuierung</a:t>
            </a:r>
          </a:p>
        </p:txBody>
      </p:sp>
      <p:sp>
        <p:nvSpPr>
          <p:cNvPr id="3" name="Textplatzhalter 2">
            <a:extLst>
              <a:ext uri="{FF2B5EF4-FFF2-40B4-BE49-F238E27FC236}">
                <a16:creationId xmlns:a16="http://schemas.microsoft.com/office/drawing/2014/main" id="{8F5CC67C-0FE6-E5FB-E23C-75C092F35F69}"/>
              </a:ext>
            </a:extLst>
          </p:cNvPr>
          <p:cNvSpPr>
            <a:spLocks noGrp="1"/>
          </p:cNvSpPr>
          <p:nvPr>
            <p:ph type="body" sz="quarter" idx="10"/>
          </p:nvPr>
        </p:nvSpPr>
        <p:spPr/>
        <p:txBody>
          <a:bodyPr/>
          <a:lstStyle/>
          <a:p>
            <a:pPr marL="0" indent="0">
              <a:buNone/>
            </a:pPr>
            <a:r>
              <a:rPr lang="de-DE" dirty="0"/>
              <a:t>Im Krankenhaus bricht ein Brand im zweiten Stock aus, und es ertönt der Alarm. Die Pflegekräfte müssen schnell handeln, um Patienten möglichst sicher und geordnet aus dem Bereich zu evakuieren. Die Flure sind eng, einige Patienten sind bettlägerig oder mobilitätseingeschränkt, und die Aufzüge stehen aus Sicherheitsgründen nicht zur Verfügung.</a:t>
            </a:r>
          </a:p>
          <a:p>
            <a:pPr marL="0" indent="0">
              <a:buNone/>
            </a:pPr>
            <a:endParaRPr lang="de-DE" dirty="0"/>
          </a:p>
          <a:p>
            <a:pPr marL="0" indent="0">
              <a:buNone/>
            </a:pPr>
            <a:r>
              <a:rPr lang="de-DE" dirty="0"/>
              <a:t>Wie würden Sie in dieser Situation vorgehen, um alle Patienten sicher und ruhig zu evakuieren, und worauf müssten Sie besonders achten?</a:t>
            </a:r>
          </a:p>
          <a:p>
            <a:pPr marL="0" indent="0">
              <a:buNone/>
            </a:pPr>
            <a:endParaRPr lang="de-DE" dirty="0"/>
          </a:p>
        </p:txBody>
      </p:sp>
    </p:spTree>
    <p:extLst>
      <p:ext uri="{BB962C8B-B14F-4D97-AF65-F5344CB8AC3E}">
        <p14:creationId xmlns:p14="http://schemas.microsoft.com/office/powerpoint/2010/main" val="280304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390E8-A6CE-C94D-33AF-343AC2B4546E}"/>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43ED3923-4AB3-60C9-3689-3AADB685ECA2}"/>
              </a:ext>
            </a:extLst>
          </p:cNvPr>
          <p:cNvSpPr>
            <a:spLocks noGrp="1"/>
          </p:cNvSpPr>
          <p:nvPr>
            <p:ph type="body" sz="quarter" idx="10"/>
          </p:nvPr>
        </p:nvSpPr>
        <p:spPr/>
        <p:txBody>
          <a:bodyPr/>
          <a:lstStyle/>
          <a:p>
            <a:r>
              <a:rPr lang="de-DE" b="1" dirty="0"/>
              <a:t>Pflege im Betreuungsplatz</a:t>
            </a:r>
          </a:p>
          <a:p>
            <a:pPr marL="0" indent="0">
              <a:buNone/>
            </a:pPr>
            <a:endParaRPr lang="de-DE" b="1" dirty="0"/>
          </a:p>
          <a:p>
            <a:pPr lvl="1"/>
            <a:r>
              <a:rPr lang="de-DE" sz="2400" dirty="0">
                <a:solidFill>
                  <a:schemeClr val="accent1"/>
                </a:solidFill>
              </a:rPr>
              <a:t>Übliche Pflege-Qualitätsstandards nur eingeschränkt umsetzbar</a:t>
            </a:r>
          </a:p>
          <a:p>
            <a:pPr lvl="1"/>
            <a:r>
              <a:rPr lang="de-DE" sz="2400" dirty="0">
                <a:solidFill>
                  <a:schemeClr val="accent1"/>
                </a:solidFill>
              </a:rPr>
              <a:t>Ziel: bestmögliche Versorgung trotz schwieriger Bedingungen</a:t>
            </a:r>
          </a:p>
          <a:p>
            <a:pPr lvl="1"/>
            <a:r>
              <a:rPr lang="de-DE" sz="2400" dirty="0">
                <a:solidFill>
                  <a:schemeClr val="accent1"/>
                </a:solidFill>
              </a:rPr>
              <a:t>Weitervermittlung pflegebedürftiger Personen ideal nach ≤48 h, spätestens nach 72 h </a:t>
            </a:r>
            <a:r>
              <a:rPr lang="de-DE" sz="1600" dirty="0">
                <a:solidFill>
                  <a:schemeClr val="accent1"/>
                </a:solidFill>
              </a:rPr>
              <a:t>(vgl. DRK 2023b)</a:t>
            </a:r>
            <a:endParaRPr lang="de-DE" sz="2400" dirty="0">
              <a:solidFill>
                <a:schemeClr val="accent1"/>
              </a:solidFill>
            </a:endParaRPr>
          </a:p>
        </p:txBody>
      </p:sp>
    </p:spTree>
    <p:extLst>
      <p:ext uri="{BB962C8B-B14F-4D97-AF65-F5344CB8AC3E}">
        <p14:creationId xmlns:p14="http://schemas.microsoft.com/office/powerpoint/2010/main" val="319172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B6BE8-03B2-193B-F22C-7C5A1DEB129B}"/>
              </a:ext>
            </a:extLst>
          </p:cNvPr>
          <p:cNvSpPr>
            <a:spLocks noGrp="1"/>
          </p:cNvSpPr>
          <p:nvPr>
            <p:ph type="title"/>
          </p:nvPr>
        </p:nvSpPr>
        <p:spPr/>
        <p:txBody>
          <a:bodyPr/>
          <a:lstStyle/>
          <a:p>
            <a:r>
              <a:rPr lang="de-DE" dirty="0"/>
              <a:t>Einrichtung einer Erstversorgungsstelle „Einsatzabschnitt Pflege“</a:t>
            </a:r>
          </a:p>
        </p:txBody>
      </p:sp>
      <p:sp>
        <p:nvSpPr>
          <p:cNvPr id="3" name="Textplatzhalter 2">
            <a:extLst>
              <a:ext uri="{FF2B5EF4-FFF2-40B4-BE49-F238E27FC236}">
                <a16:creationId xmlns:a16="http://schemas.microsoft.com/office/drawing/2014/main" id="{83F7BE10-3A12-C48F-4155-5AC9DBC9739D}"/>
              </a:ext>
            </a:extLst>
          </p:cNvPr>
          <p:cNvSpPr>
            <a:spLocks noGrp="1"/>
          </p:cNvSpPr>
          <p:nvPr>
            <p:ph type="body" sz="quarter" idx="10"/>
          </p:nvPr>
        </p:nvSpPr>
        <p:spPr/>
        <p:txBody>
          <a:bodyPr/>
          <a:lstStyle/>
          <a:p>
            <a:pPr marL="0" indent="0">
              <a:buNone/>
            </a:pPr>
            <a:r>
              <a:rPr lang="de-DE" dirty="0"/>
              <a:t>Gruppenarbeit</a:t>
            </a:r>
          </a:p>
          <a:p>
            <a:pPr marL="0" indent="0">
              <a:buNone/>
            </a:pPr>
            <a:endParaRPr lang="de-DE" dirty="0"/>
          </a:p>
          <a:p>
            <a:pPr marL="0" indent="0">
              <a:buNone/>
            </a:pPr>
            <a:r>
              <a:rPr lang="de-DE" dirty="0"/>
              <a:t>Erstellen Sie eine übersichtliche Grafik eines „Einsatzabschnitts Pflege“ und listen Sie alle für den Einsatzabschnitt notwendigen Pflegematerialien auf.</a:t>
            </a:r>
          </a:p>
          <a:p>
            <a:pPr marL="0" indent="0">
              <a:buNone/>
            </a:pPr>
            <a:endParaRPr lang="de-DE" dirty="0"/>
          </a:p>
        </p:txBody>
      </p:sp>
    </p:spTree>
    <p:extLst>
      <p:ext uri="{BB962C8B-B14F-4D97-AF65-F5344CB8AC3E}">
        <p14:creationId xmlns:p14="http://schemas.microsoft.com/office/powerpoint/2010/main" val="276972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F39DD-42DB-FB48-1697-1905B4371801}"/>
              </a:ext>
            </a:extLst>
          </p:cNvPr>
          <p:cNvSpPr>
            <a:spLocks noGrp="1"/>
          </p:cNvSpPr>
          <p:nvPr>
            <p:ph type="title"/>
          </p:nvPr>
        </p:nvSpPr>
        <p:spPr/>
        <p:txBody>
          <a:bodyPr/>
          <a:lstStyle/>
          <a:p>
            <a:r>
              <a:rPr lang="de-DE" dirty="0"/>
              <a:t>Verwendete Literatur</a:t>
            </a:r>
          </a:p>
        </p:txBody>
      </p:sp>
      <p:sp>
        <p:nvSpPr>
          <p:cNvPr id="3" name="Textplatzhalter 2">
            <a:extLst>
              <a:ext uri="{FF2B5EF4-FFF2-40B4-BE49-F238E27FC236}">
                <a16:creationId xmlns:a16="http://schemas.microsoft.com/office/drawing/2014/main" id="{A4C703F5-D6AC-8A3F-9688-2A6776A11856}"/>
              </a:ext>
            </a:extLst>
          </p:cNvPr>
          <p:cNvSpPr>
            <a:spLocks noGrp="1"/>
          </p:cNvSpPr>
          <p:nvPr>
            <p:ph type="body" sz="quarter" idx="10"/>
          </p:nvPr>
        </p:nvSpPr>
        <p:spPr/>
        <p:txBody>
          <a:bodyPr>
            <a:normAutofit fontScale="55000" lnSpcReduction="20000"/>
          </a:bodyPr>
          <a:lstStyle/>
          <a:p>
            <a:pPr>
              <a:lnSpc>
                <a:spcPct val="120000"/>
              </a:lnSpc>
            </a:pPr>
            <a:r>
              <a:rPr lang="de-DE" dirty="0"/>
              <a:t>BBK (2020): Handbuch Krankenhausalarm- und -</a:t>
            </a:r>
            <a:r>
              <a:rPr lang="de-DE" dirty="0" err="1"/>
              <a:t>einsatzplanung</a:t>
            </a:r>
            <a:r>
              <a:rPr lang="de-DE" dirty="0"/>
              <a:t> (KAEP). </a:t>
            </a:r>
            <a:r>
              <a:rPr lang="en-US" dirty="0"/>
              <a:t>URL: </a:t>
            </a:r>
            <a:r>
              <a:rPr lang="en-US" u="sng" dirty="0">
                <a:hlinkClick r:id="rId2"/>
              </a:rPr>
              <a:t>https://www.bbk.bund.de/SharedDocs/Downloads/DE/Mediathek/Publikationen/Gesundheit/KAEP/handbuch-kaep.pdf?__blob=publicationFile&amp;v=20</a:t>
            </a:r>
            <a:r>
              <a:rPr lang="en-US" dirty="0"/>
              <a:t> (Stand 22.10.2025)</a:t>
            </a:r>
          </a:p>
          <a:p>
            <a:pPr>
              <a:lnSpc>
                <a:spcPct val="120000"/>
              </a:lnSpc>
            </a:pPr>
            <a:r>
              <a:rPr lang="de-DE" u="sng" dirty="0"/>
              <a:t>BBK (o.J.): Betreuung. URL: </a:t>
            </a:r>
            <a:r>
              <a:rPr lang="de-DE" u="sng" dirty="0">
                <a:hlinkClick r:id="rId3"/>
              </a:rPr>
              <a:t>https://www.bbk.bund.de/SharedDocs/Glossareintraege/DE/B/betreuung.html</a:t>
            </a:r>
            <a:r>
              <a:rPr lang="de-DE" dirty="0"/>
              <a:t> (Stand: 24.10.2025)</a:t>
            </a:r>
            <a:endParaRPr lang="en-US" dirty="0"/>
          </a:p>
          <a:p>
            <a:pPr>
              <a:lnSpc>
                <a:spcPct val="120000"/>
              </a:lnSpc>
            </a:pPr>
            <a:r>
              <a:rPr lang="de-DE" dirty="0"/>
              <a:t>DEUTSCHES ROTES KREUZ E. V. (2023a). Resiliente Krankenhausinfrastrukturen. Handlungsempfehlungen für die Stärkung der medizinischen Versorgung in Krisen und Katastrophen. Schriften der Forschung: Bd. 12. </a:t>
            </a:r>
            <a:r>
              <a:rPr lang="de-DE" u="sng" dirty="0">
                <a:hlinkClick r:id="rId4"/>
              </a:rPr>
              <a:t>https://www.drk.de/fileadmin/user_upload/Forschung/schriftenreihe/Band_12/Schriftenreihe_Band_12_web.pdf</a:t>
            </a:r>
            <a:r>
              <a:rPr lang="de-DE" dirty="0"/>
              <a:t> (Stand: 20.08.2025)</a:t>
            </a:r>
          </a:p>
          <a:p>
            <a:pPr>
              <a:lnSpc>
                <a:spcPct val="120000"/>
              </a:lnSpc>
            </a:pPr>
            <a:r>
              <a:rPr lang="de-DE" u="sng" dirty="0"/>
              <a:t>DEUTSCHES ROTES KREUZ E.V. (2023b). Die Versorgung von pflegebedürftigen Personen in Krisen und Katastrophen. Eine Arbeitshilfe zur Zusammenarbeit ambulanter Pflegedienste und Strukturen des Katastrophenschutzes. URL: </a:t>
            </a:r>
            <a:r>
              <a:rPr lang="de-DE" u="sng" dirty="0">
                <a:hlinkClick r:id="rId5"/>
              </a:rPr>
              <a:t>https://www.drk.de/fileadmin/user_upload/Forschung/aktuelle_Projekte/AUPIK/AH_AUPIK_web_final.pdf</a:t>
            </a:r>
            <a:r>
              <a:rPr lang="de-DE" dirty="0"/>
              <a:t> (Stand: 20.08.2025)</a:t>
            </a:r>
          </a:p>
          <a:p>
            <a:pPr>
              <a:lnSpc>
                <a:spcPct val="120000"/>
              </a:lnSpc>
            </a:pPr>
            <a:r>
              <a:rPr lang="de-DE" u="sng" dirty="0"/>
              <a:t>Deutsches Rotes Kreuz e. V. (2023c). Aufrechterhaltung ambulanter Pflegeinfrastrukturen in Krisensituationen (AUPIK). Erkenntnisse aus der Sicherheitsforschung. Bd. 13. Berlin. URL: </a:t>
            </a:r>
            <a:r>
              <a:rPr lang="de-DE" u="sng" dirty="0">
                <a:hlinkClick r:id="rId6"/>
              </a:rPr>
              <a:t>https://www.drk.de/fileadmin/user_upload/Forschung/schriftenreihe/Band_13/Schriftenreihe_Band_13_web.pdf</a:t>
            </a:r>
            <a:r>
              <a:rPr lang="de-DE" dirty="0"/>
              <a:t> (Stand: 20.08.2025)</a:t>
            </a:r>
          </a:p>
          <a:p>
            <a:endParaRPr lang="de-DE" dirty="0"/>
          </a:p>
        </p:txBody>
      </p:sp>
    </p:spTree>
    <p:extLst>
      <p:ext uri="{BB962C8B-B14F-4D97-AF65-F5344CB8AC3E}">
        <p14:creationId xmlns:p14="http://schemas.microsoft.com/office/powerpoint/2010/main" val="396225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E4498-2B2A-333C-EAE5-9D350455AA6A}"/>
              </a:ext>
            </a:extLst>
          </p:cNvPr>
          <p:cNvSpPr>
            <a:spLocks noGrp="1"/>
          </p:cNvSpPr>
          <p:nvPr>
            <p:ph type="title"/>
          </p:nvPr>
        </p:nvSpPr>
        <p:spPr/>
        <p:txBody>
          <a:bodyPr/>
          <a:lstStyle/>
          <a:p>
            <a:r>
              <a:rPr lang="de-DE" dirty="0"/>
              <a:t>Vorbereitung und Durchführung einer Evakuierung</a:t>
            </a:r>
          </a:p>
        </p:txBody>
      </p:sp>
      <p:sp>
        <p:nvSpPr>
          <p:cNvPr id="3" name="Textplatzhalter 2">
            <a:extLst>
              <a:ext uri="{FF2B5EF4-FFF2-40B4-BE49-F238E27FC236}">
                <a16:creationId xmlns:a16="http://schemas.microsoft.com/office/drawing/2014/main" id="{DB53C7E0-111E-6877-89D4-2EC11DDA98FC}"/>
              </a:ext>
            </a:extLst>
          </p:cNvPr>
          <p:cNvSpPr>
            <a:spLocks noGrp="1"/>
          </p:cNvSpPr>
          <p:nvPr>
            <p:ph type="body" sz="quarter" idx="10"/>
          </p:nvPr>
        </p:nvSpPr>
        <p:spPr/>
        <p:txBody>
          <a:bodyPr/>
          <a:lstStyle/>
          <a:p>
            <a:r>
              <a:rPr lang="de-DE" dirty="0"/>
              <a:t>Zur Vorbereitung gehören</a:t>
            </a:r>
          </a:p>
          <a:p>
            <a:pPr lvl="1"/>
            <a:r>
              <a:rPr lang="de-DE" sz="2400" dirty="0">
                <a:solidFill>
                  <a:schemeClr val="accent1"/>
                </a:solidFill>
              </a:rPr>
              <a:t>die Ausarbeitung eines Evakuierungskonzepts mit Rollenzuweisung</a:t>
            </a:r>
          </a:p>
          <a:p>
            <a:pPr lvl="1"/>
            <a:r>
              <a:rPr lang="de-DE" sz="2400" dirty="0">
                <a:solidFill>
                  <a:schemeClr val="accent1"/>
                </a:solidFill>
              </a:rPr>
              <a:t>Alarmierungsstrategien und Fluchtwege</a:t>
            </a:r>
          </a:p>
          <a:p>
            <a:pPr lvl="1"/>
            <a:r>
              <a:rPr lang="de-DE" sz="2400" dirty="0">
                <a:solidFill>
                  <a:schemeClr val="accent1"/>
                </a:solidFill>
              </a:rPr>
              <a:t>regelmäßigen Übungen </a:t>
            </a:r>
          </a:p>
          <a:p>
            <a:r>
              <a:rPr lang="de-DE" dirty="0">
                <a:solidFill>
                  <a:schemeClr val="accent1"/>
                </a:solidFill>
              </a:rPr>
              <a:t>Zu Beginn muss bestimmt werden, wer die Evakuierung leitet (Krankenhaus, Polizei, Führungsstab des Kreises) </a:t>
            </a:r>
            <a:r>
              <a:rPr lang="de-DE" sz="1600" dirty="0">
                <a:solidFill>
                  <a:schemeClr val="accent1"/>
                </a:solidFill>
              </a:rPr>
              <a:t>(vgl. BBK 2020)</a:t>
            </a:r>
          </a:p>
          <a:p>
            <a:pPr lvl="1"/>
            <a:endParaRPr lang="de-DE" sz="2400" dirty="0">
              <a:solidFill>
                <a:schemeClr val="accent1"/>
              </a:solidFill>
            </a:endParaRPr>
          </a:p>
        </p:txBody>
      </p:sp>
    </p:spTree>
    <p:extLst>
      <p:ext uri="{BB962C8B-B14F-4D97-AF65-F5344CB8AC3E}">
        <p14:creationId xmlns:p14="http://schemas.microsoft.com/office/powerpoint/2010/main" val="53308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9D227-836E-8EA2-D518-01CD86B6FBF0}"/>
              </a:ext>
            </a:extLst>
          </p:cNvPr>
          <p:cNvSpPr>
            <a:spLocks noGrp="1"/>
          </p:cNvSpPr>
          <p:nvPr>
            <p:ph type="title"/>
          </p:nvPr>
        </p:nvSpPr>
        <p:spPr/>
        <p:txBody>
          <a:bodyPr/>
          <a:lstStyle/>
          <a:p>
            <a:r>
              <a:rPr lang="de-DE" dirty="0"/>
              <a:t>Vorbereitung einer Evakuierung</a:t>
            </a:r>
          </a:p>
        </p:txBody>
      </p:sp>
      <p:sp>
        <p:nvSpPr>
          <p:cNvPr id="3" name="Textplatzhalter 2">
            <a:extLst>
              <a:ext uri="{FF2B5EF4-FFF2-40B4-BE49-F238E27FC236}">
                <a16:creationId xmlns:a16="http://schemas.microsoft.com/office/drawing/2014/main" id="{749D22A2-D10F-6ADE-5B99-5F0BE546452B}"/>
              </a:ext>
            </a:extLst>
          </p:cNvPr>
          <p:cNvSpPr>
            <a:spLocks noGrp="1"/>
          </p:cNvSpPr>
          <p:nvPr>
            <p:ph type="body" sz="quarter" idx="10"/>
          </p:nvPr>
        </p:nvSpPr>
        <p:spPr/>
        <p:txBody>
          <a:bodyPr>
            <a:normAutofit fontScale="92500"/>
          </a:bodyPr>
          <a:lstStyle/>
          <a:p>
            <a:r>
              <a:rPr lang="de-DE" sz="2600" dirty="0"/>
              <a:t>Folgende Aspekte müssen im Vorfeld geklärt werden:</a:t>
            </a:r>
            <a:endParaRPr lang="de-DE" dirty="0"/>
          </a:p>
          <a:p>
            <a:pPr lvl="1"/>
            <a:r>
              <a:rPr lang="de-DE" sz="2800" dirty="0">
                <a:solidFill>
                  <a:schemeClr val="accent1"/>
                </a:solidFill>
              </a:rPr>
              <a:t>Wer ist die interne Einsatzabschnittsleitung?</a:t>
            </a:r>
          </a:p>
          <a:p>
            <a:pPr lvl="1"/>
            <a:r>
              <a:rPr lang="de-DE" sz="2800" dirty="0">
                <a:solidFill>
                  <a:schemeClr val="accent1"/>
                </a:solidFill>
              </a:rPr>
              <a:t>Wie ist der Zeitplan? Wann wird das Gebäude geräumt? Wann wird der Betrieb eingestellt?, Wann werden die Bereiche kontrolliert? Wann beginnt die Evakuierung?</a:t>
            </a:r>
          </a:p>
          <a:p>
            <a:pPr lvl="1"/>
            <a:r>
              <a:rPr lang="de-DE" sz="2800" dirty="0">
                <a:solidFill>
                  <a:schemeClr val="accent1"/>
                </a:solidFill>
              </a:rPr>
              <a:t>Auswahl eines geeigneten Standorts für die evakuierten Patienten</a:t>
            </a:r>
          </a:p>
          <a:p>
            <a:pPr lvl="1"/>
            <a:r>
              <a:rPr lang="de-DE" sz="2800" dirty="0">
                <a:solidFill>
                  <a:schemeClr val="accent1"/>
                </a:solidFill>
              </a:rPr>
              <a:t>Wie viel Personal ist zurzeit im Dienst und steht für die Evakuierung zur Verfügung? </a:t>
            </a:r>
            <a:r>
              <a:rPr lang="de-DE" sz="1600" dirty="0">
                <a:solidFill>
                  <a:schemeClr val="accent1"/>
                </a:solidFill>
              </a:rPr>
              <a:t>(vgl. MINISTERIUM FÜR SOZIALES, GESUNDHEIT UND INTEGRATION BADEN-WÜRTTEMBERG 2025)</a:t>
            </a:r>
          </a:p>
          <a:p>
            <a:endParaRPr lang="de-DE" dirty="0"/>
          </a:p>
        </p:txBody>
      </p:sp>
    </p:spTree>
    <p:extLst>
      <p:ext uri="{BB962C8B-B14F-4D97-AF65-F5344CB8AC3E}">
        <p14:creationId xmlns:p14="http://schemas.microsoft.com/office/powerpoint/2010/main" val="42182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64D77-2177-7B4B-6788-CCB492EECB65}"/>
              </a:ext>
            </a:extLst>
          </p:cNvPr>
          <p:cNvSpPr>
            <a:spLocks noGrp="1"/>
          </p:cNvSpPr>
          <p:nvPr>
            <p:ph type="title"/>
          </p:nvPr>
        </p:nvSpPr>
        <p:spPr/>
        <p:txBody>
          <a:bodyPr/>
          <a:lstStyle/>
          <a:p>
            <a:r>
              <a:rPr lang="de-DE" dirty="0"/>
              <a:t>Vorbereitung einer Evakuierung</a:t>
            </a:r>
          </a:p>
        </p:txBody>
      </p:sp>
      <p:sp>
        <p:nvSpPr>
          <p:cNvPr id="3" name="Textplatzhalter 2">
            <a:extLst>
              <a:ext uri="{FF2B5EF4-FFF2-40B4-BE49-F238E27FC236}">
                <a16:creationId xmlns:a16="http://schemas.microsoft.com/office/drawing/2014/main" id="{5A07C510-02D1-4863-A64F-7425A8DA89DE}"/>
              </a:ext>
            </a:extLst>
          </p:cNvPr>
          <p:cNvSpPr>
            <a:spLocks noGrp="1"/>
          </p:cNvSpPr>
          <p:nvPr>
            <p:ph type="body" sz="quarter" idx="10"/>
          </p:nvPr>
        </p:nvSpPr>
        <p:spPr>
          <a:xfrm>
            <a:off x="911424" y="1449052"/>
            <a:ext cx="10369152" cy="3959895"/>
          </a:xfrm>
        </p:spPr>
        <p:txBody>
          <a:bodyPr>
            <a:normAutofit fontScale="85000" lnSpcReduction="20000"/>
          </a:bodyPr>
          <a:lstStyle/>
          <a:p>
            <a:r>
              <a:rPr lang="de-DE" sz="3100" dirty="0">
                <a:solidFill>
                  <a:schemeClr val="accent1"/>
                </a:solidFill>
              </a:rPr>
              <a:t>Folgende Aspekte müssen im Vorfeld geklärt werden:</a:t>
            </a:r>
          </a:p>
          <a:p>
            <a:pPr lvl="1"/>
            <a:r>
              <a:rPr lang="de-DE" sz="3100" dirty="0">
                <a:solidFill>
                  <a:schemeClr val="accent1"/>
                </a:solidFill>
              </a:rPr>
              <a:t>Welche Patienten können frühzeitig entlassen werden?</a:t>
            </a:r>
          </a:p>
          <a:p>
            <a:pPr lvl="1"/>
            <a:r>
              <a:rPr lang="de-DE" sz="3100" dirty="0">
                <a:solidFill>
                  <a:schemeClr val="accent1"/>
                </a:solidFill>
              </a:rPr>
              <a:t>Festlegung eines Aufnahmestopps → Leitstellen müssen informiert werden</a:t>
            </a:r>
          </a:p>
          <a:p>
            <a:pPr lvl="1"/>
            <a:r>
              <a:rPr lang="de-DE" sz="3100" dirty="0">
                <a:solidFill>
                  <a:schemeClr val="accent1"/>
                </a:solidFill>
              </a:rPr>
              <a:t>Termine in den ambulanten Bereichen werden abgesagt</a:t>
            </a:r>
          </a:p>
          <a:p>
            <a:pPr lvl="1"/>
            <a:r>
              <a:rPr lang="de-DE" sz="3100" dirty="0">
                <a:solidFill>
                  <a:schemeClr val="accent1"/>
                </a:solidFill>
              </a:rPr>
              <a:t> Verfügbarkeit freier Betten in anderen Kliniken abfragen</a:t>
            </a:r>
          </a:p>
          <a:p>
            <a:pPr lvl="1"/>
            <a:r>
              <a:rPr lang="de-DE" sz="3100" dirty="0">
                <a:solidFill>
                  <a:schemeClr val="accent1"/>
                </a:solidFill>
              </a:rPr>
              <a:t>Die Evakuierungsziele werden für jeden Patienten im Krankenhaussystem (KIS) dokumentiert.</a:t>
            </a:r>
          </a:p>
          <a:p>
            <a:pPr marL="990575" marR="0" lvl="1"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de-DE" sz="3100" dirty="0">
                <a:solidFill>
                  <a:schemeClr val="accent1"/>
                </a:solidFill>
              </a:rPr>
              <a:t>Mit der Technik müssen die Sicherheitsvorkehrung für die betriebsfreie Periode durchgeführt werden</a:t>
            </a:r>
            <a:r>
              <a:rPr lang="de-DE" sz="3100" dirty="0"/>
              <a:t>.</a:t>
            </a:r>
            <a:r>
              <a:rPr kumimoji="0" lang="de-DE" sz="1800" b="0" i="0" u="none" strike="noStrike" kern="1200" cap="none" spc="0" normalizeH="0" baseline="0" noProof="0" dirty="0">
                <a:ln>
                  <a:noFill/>
                </a:ln>
                <a:solidFill>
                  <a:srgbClr val="003369"/>
                </a:solidFill>
                <a:effectLst/>
                <a:uLnTx/>
                <a:uFillTx/>
                <a:latin typeface="Calibri"/>
                <a:ea typeface="+mn-ea"/>
                <a:cs typeface="+mn-cs"/>
              </a:rPr>
              <a:t> (vgl. MINISTERIUM FÜR SOZIALES, GESUNDHEIT UND INTEGRATION BADEN-WÜRTTEMBERG 2025)</a:t>
            </a:r>
          </a:p>
          <a:p>
            <a:pPr lvl="1"/>
            <a:endParaRPr lang="de-DE" sz="3100" dirty="0"/>
          </a:p>
          <a:p>
            <a:pPr marL="0" indent="0">
              <a:buNone/>
            </a:pPr>
            <a:endParaRPr lang="de-DE" dirty="0"/>
          </a:p>
        </p:txBody>
      </p:sp>
    </p:spTree>
    <p:extLst>
      <p:ext uri="{BB962C8B-B14F-4D97-AF65-F5344CB8AC3E}">
        <p14:creationId xmlns:p14="http://schemas.microsoft.com/office/powerpoint/2010/main" val="114039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44D87-12FB-A665-3571-FA5CDD2717C6}"/>
              </a:ext>
            </a:extLst>
          </p:cNvPr>
          <p:cNvSpPr>
            <a:spLocks noGrp="1"/>
          </p:cNvSpPr>
          <p:nvPr>
            <p:ph type="title"/>
          </p:nvPr>
        </p:nvSpPr>
        <p:spPr/>
        <p:txBody>
          <a:bodyPr/>
          <a:lstStyle/>
          <a:p>
            <a:r>
              <a:rPr lang="de-DE" dirty="0"/>
              <a:t>Vorbereitung einer Evakuierung</a:t>
            </a:r>
          </a:p>
        </p:txBody>
      </p:sp>
      <p:sp>
        <p:nvSpPr>
          <p:cNvPr id="3" name="Textplatzhalter 2">
            <a:extLst>
              <a:ext uri="{FF2B5EF4-FFF2-40B4-BE49-F238E27FC236}">
                <a16:creationId xmlns:a16="http://schemas.microsoft.com/office/drawing/2014/main" id="{2DEDC382-0AA9-2A9C-4D6F-6268D99BEB86}"/>
              </a:ext>
            </a:extLst>
          </p:cNvPr>
          <p:cNvSpPr>
            <a:spLocks noGrp="1"/>
          </p:cNvSpPr>
          <p:nvPr>
            <p:ph type="body" sz="quarter" idx="10"/>
          </p:nvPr>
        </p:nvSpPr>
        <p:spPr/>
        <p:txBody>
          <a:bodyPr>
            <a:normAutofit/>
          </a:bodyPr>
          <a:lstStyle/>
          <a:p>
            <a:r>
              <a:rPr lang="de-DE" sz="2800" dirty="0"/>
              <a:t>Folgende Aspekte müssen im Vorfeld geklärt werden:</a:t>
            </a:r>
          </a:p>
          <a:p>
            <a:pPr lvl="1"/>
            <a:r>
              <a:rPr lang="de-DE" sz="2800" dirty="0">
                <a:solidFill>
                  <a:schemeClr val="accent1"/>
                </a:solidFill>
              </a:rPr>
              <a:t>Ein Ordnungsdienst wird etabliert</a:t>
            </a:r>
          </a:p>
          <a:p>
            <a:pPr lvl="1"/>
            <a:r>
              <a:rPr lang="de-DE" sz="2800" dirty="0">
                <a:solidFill>
                  <a:schemeClr val="accent1"/>
                </a:solidFill>
              </a:rPr>
              <a:t>Übergabepunkte werden mit der Einsatzleitung abgestimmt</a:t>
            </a:r>
          </a:p>
          <a:p>
            <a:pPr lvl="1"/>
            <a:r>
              <a:rPr lang="de-DE" sz="2800" dirty="0">
                <a:solidFill>
                  <a:schemeClr val="accent1"/>
                </a:solidFill>
              </a:rPr>
              <a:t>Die Routenführung für externes Einsatzpersonal wird festgelegt</a:t>
            </a:r>
          </a:p>
          <a:p>
            <a:pPr lvl="1"/>
            <a:r>
              <a:rPr lang="de-DE" sz="2800" dirty="0">
                <a:solidFill>
                  <a:schemeClr val="accent1"/>
                </a:solidFill>
              </a:rPr>
              <a:t>Festlegung welche Bereiche evakuiert werden sollen</a:t>
            </a:r>
          </a:p>
          <a:p>
            <a:pPr lvl="1"/>
            <a:r>
              <a:rPr lang="de-DE" sz="2800" dirty="0">
                <a:solidFill>
                  <a:schemeClr val="accent1"/>
                </a:solidFill>
              </a:rPr>
              <a:t>Wer begleitet die Patienten zur Sammelstelle? </a:t>
            </a:r>
            <a:r>
              <a:rPr lang="de-DE" sz="1600" dirty="0">
                <a:solidFill>
                  <a:schemeClr val="accent1"/>
                </a:solidFill>
              </a:rPr>
              <a:t>(vgl. MINISTERIUM FÜR SOZIALES, GESUNDHEIT UND INTEGRATION BADEN-WÜRTTEMBERG 2025)</a:t>
            </a:r>
          </a:p>
          <a:p>
            <a:endParaRPr lang="de-DE" dirty="0"/>
          </a:p>
        </p:txBody>
      </p:sp>
    </p:spTree>
    <p:extLst>
      <p:ext uri="{BB962C8B-B14F-4D97-AF65-F5344CB8AC3E}">
        <p14:creationId xmlns:p14="http://schemas.microsoft.com/office/powerpoint/2010/main" val="7633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59F56-07E7-46C3-5B05-4188D9FDAA38}"/>
              </a:ext>
            </a:extLst>
          </p:cNvPr>
          <p:cNvSpPr>
            <a:spLocks noGrp="1"/>
          </p:cNvSpPr>
          <p:nvPr>
            <p:ph type="title"/>
          </p:nvPr>
        </p:nvSpPr>
        <p:spPr/>
        <p:txBody>
          <a:bodyPr>
            <a:normAutofit fontScale="90000"/>
          </a:bodyPr>
          <a:lstStyle/>
          <a:p>
            <a:r>
              <a:rPr lang="de-DE" dirty="0"/>
              <a:t>Evakuierungsübung im Krankenhaus</a:t>
            </a:r>
            <a:br>
              <a:rPr lang="de-DE" dirty="0"/>
            </a:br>
            <a:r>
              <a:rPr lang="de-DE" dirty="0"/>
              <a:t>https://www.tvaktuell.com/mediathek/video/regensburg-evakuierungsuebung-im-caritas-krankenhaus-st-josef-2/</a:t>
            </a:r>
          </a:p>
        </p:txBody>
      </p:sp>
      <p:pic>
        <p:nvPicPr>
          <p:cNvPr id="5" name="Grafik 4" descr="Ein Bild, das Feuerwehrmann, Kleidung, Hockey, Helm enthält.&#10;&#10;KI-generierte Inhalte können fehlerhaft sein.">
            <a:extLst>
              <a:ext uri="{FF2B5EF4-FFF2-40B4-BE49-F238E27FC236}">
                <a16:creationId xmlns:a16="http://schemas.microsoft.com/office/drawing/2014/main" id="{534E8B17-D387-23D3-09BF-DA86D1A7E720}"/>
              </a:ext>
            </a:extLst>
          </p:cNvPr>
          <p:cNvPicPr>
            <a:picLocks noChangeAspect="1"/>
          </p:cNvPicPr>
          <p:nvPr/>
        </p:nvPicPr>
        <p:blipFill>
          <a:blip r:embed="rId2"/>
          <a:stretch>
            <a:fillRect/>
          </a:stretch>
        </p:blipFill>
        <p:spPr>
          <a:xfrm>
            <a:off x="2566303" y="2047345"/>
            <a:ext cx="7206962" cy="4157414"/>
          </a:xfrm>
          <a:prstGeom prst="rect">
            <a:avLst/>
          </a:prstGeom>
        </p:spPr>
      </p:pic>
    </p:spTree>
    <p:extLst>
      <p:ext uri="{BB962C8B-B14F-4D97-AF65-F5344CB8AC3E}">
        <p14:creationId xmlns:p14="http://schemas.microsoft.com/office/powerpoint/2010/main" val="230661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8F2F2-6B3E-83B9-E5E4-E5B1DC8E1A2A}"/>
              </a:ext>
            </a:extLst>
          </p:cNvPr>
          <p:cNvSpPr>
            <a:spLocks noGrp="1"/>
          </p:cNvSpPr>
          <p:nvPr>
            <p:ph type="title"/>
          </p:nvPr>
        </p:nvSpPr>
        <p:spPr/>
        <p:txBody>
          <a:bodyPr/>
          <a:lstStyle/>
          <a:p>
            <a:r>
              <a:rPr lang="de-DE" dirty="0"/>
              <a:t>Durchführung einer Evakuierung</a:t>
            </a:r>
          </a:p>
        </p:txBody>
      </p:sp>
      <p:sp>
        <p:nvSpPr>
          <p:cNvPr id="3" name="Textplatzhalter 2">
            <a:extLst>
              <a:ext uri="{FF2B5EF4-FFF2-40B4-BE49-F238E27FC236}">
                <a16:creationId xmlns:a16="http://schemas.microsoft.com/office/drawing/2014/main" id="{36328EF8-2695-D9E1-F89A-B75BF077A17B}"/>
              </a:ext>
            </a:extLst>
          </p:cNvPr>
          <p:cNvSpPr>
            <a:spLocks noGrp="1"/>
          </p:cNvSpPr>
          <p:nvPr>
            <p:ph type="body" sz="quarter" idx="10"/>
          </p:nvPr>
        </p:nvSpPr>
        <p:spPr/>
        <p:txBody>
          <a:bodyPr>
            <a:normAutofit/>
          </a:bodyPr>
          <a:lstStyle/>
          <a:p>
            <a:r>
              <a:rPr lang="de-DE" dirty="0"/>
              <a:t>Folgende Aspekte müssen hier bedacht werden:</a:t>
            </a:r>
          </a:p>
          <a:p>
            <a:pPr lvl="1"/>
            <a:r>
              <a:rPr lang="de-DE" sz="2400" dirty="0">
                <a:solidFill>
                  <a:schemeClr val="accent1"/>
                </a:solidFill>
              </a:rPr>
              <a:t>Priorisierungsreihenfolge bestimmt - welche Patientinnen und Patienten werden zuerst evakuiert</a:t>
            </a:r>
          </a:p>
          <a:p>
            <a:pPr lvl="1"/>
            <a:r>
              <a:rPr lang="de-DE" sz="2400" dirty="0">
                <a:solidFill>
                  <a:schemeClr val="accent1"/>
                </a:solidFill>
              </a:rPr>
              <a:t>Diese Information erhält die Leitstelle</a:t>
            </a:r>
          </a:p>
          <a:p>
            <a:pPr lvl="1"/>
            <a:r>
              <a:rPr lang="de-DE" sz="2400" dirty="0">
                <a:solidFill>
                  <a:schemeClr val="accent1"/>
                </a:solidFill>
              </a:rPr>
              <a:t>Ein Teil der Patienten muss in nahegelegene Krankenhäuser (z.B. Intensivpatienten), andere kommen zu einer Sammelstelle.</a:t>
            </a:r>
          </a:p>
          <a:p>
            <a:pPr lvl="1"/>
            <a:r>
              <a:rPr lang="de-DE" sz="2400" dirty="0">
                <a:solidFill>
                  <a:schemeClr val="accent1"/>
                </a:solidFill>
              </a:rPr>
              <a:t>Die erforderliche Evakuierungszeit berücksichtigen</a:t>
            </a:r>
            <a:r>
              <a:rPr lang="de-DE" sz="2800" dirty="0">
                <a:solidFill>
                  <a:schemeClr val="accent1"/>
                </a:solidFill>
              </a:rPr>
              <a:t> </a:t>
            </a:r>
            <a:r>
              <a:rPr lang="de-DE" sz="1600" dirty="0">
                <a:solidFill>
                  <a:schemeClr val="accent1"/>
                </a:solidFill>
              </a:rPr>
              <a:t>(vgl. DRK, 2023c)</a:t>
            </a:r>
          </a:p>
          <a:p>
            <a:endParaRPr lang="de-DE" dirty="0"/>
          </a:p>
        </p:txBody>
      </p:sp>
    </p:spTree>
    <p:extLst>
      <p:ext uri="{BB962C8B-B14F-4D97-AF65-F5344CB8AC3E}">
        <p14:creationId xmlns:p14="http://schemas.microsoft.com/office/powerpoint/2010/main" val="334754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2989E-D323-0C55-F0BB-EFA330C92BF4}"/>
              </a:ext>
            </a:extLst>
          </p:cNvPr>
          <p:cNvSpPr>
            <a:spLocks noGrp="1"/>
          </p:cNvSpPr>
          <p:nvPr>
            <p:ph type="title"/>
          </p:nvPr>
        </p:nvSpPr>
        <p:spPr/>
        <p:txBody>
          <a:bodyPr/>
          <a:lstStyle/>
          <a:p>
            <a:r>
              <a:rPr lang="de-DE" dirty="0"/>
              <a:t>Durchführung einer Evakuierung</a:t>
            </a:r>
          </a:p>
        </p:txBody>
      </p:sp>
      <p:sp>
        <p:nvSpPr>
          <p:cNvPr id="3" name="Textplatzhalter 2">
            <a:extLst>
              <a:ext uri="{FF2B5EF4-FFF2-40B4-BE49-F238E27FC236}">
                <a16:creationId xmlns:a16="http://schemas.microsoft.com/office/drawing/2014/main" id="{7E3C6540-FF76-B05C-1235-205805CB81A4}"/>
              </a:ext>
            </a:extLst>
          </p:cNvPr>
          <p:cNvSpPr>
            <a:spLocks noGrp="1"/>
          </p:cNvSpPr>
          <p:nvPr>
            <p:ph type="body" sz="quarter" idx="10"/>
          </p:nvPr>
        </p:nvSpPr>
        <p:spPr/>
        <p:txBody>
          <a:bodyPr>
            <a:normAutofit/>
          </a:bodyPr>
          <a:lstStyle/>
          <a:p>
            <a:r>
              <a:rPr lang="de-DE" dirty="0"/>
              <a:t>Folgende Aspekte müssen hier bedacht werden:</a:t>
            </a:r>
          </a:p>
          <a:p>
            <a:pPr lvl="1"/>
            <a:r>
              <a:rPr lang="de-DE" sz="2400" dirty="0">
                <a:solidFill>
                  <a:schemeClr val="accent1"/>
                </a:solidFill>
              </a:rPr>
              <a:t>Die Krankenhauseinsatzleitung (KEL) muss geeignete Transportmittel anfordern</a:t>
            </a:r>
          </a:p>
          <a:p>
            <a:pPr lvl="1"/>
            <a:r>
              <a:rPr lang="de-DE" sz="2400" dirty="0">
                <a:solidFill>
                  <a:schemeClr val="accent1"/>
                </a:solidFill>
              </a:rPr>
              <a:t>Das medizinische und pflegerische Personal der Klinik übernimmt die Begleitung und Weiterbehandlung der Patienten</a:t>
            </a:r>
          </a:p>
          <a:p>
            <a:pPr lvl="1"/>
            <a:r>
              <a:rPr lang="de-DE" sz="2400" dirty="0">
                <a:solidFill>
                  <a:schemeClr val="accent1"/>
                </a:solidFill>
              </a:rPr>
              <a:t>Bei der Übergabe zum Transport müssen Informationen zu den Evakuierten mitgegeben werden</a:t>
            </a:r>
          </a:p>
          <a:p>
            <a:pPr lvl="1"/>
            <a:r>
              <a:rPr lang="de-DE" sz="2400" dirty="0">
                <a:solidFill>
                  <a:schemeClr val="accent1"/>
                </a:solidFill>
              </a:rPr>
              <a:t>Die Identität jedes Patienten kann zusätzlich durch ein Identifikationsband am Handgelenk dokumentiert werden  </a:t>
            </a:r>
            <a:r>
              <a:rPr lang="de-DE" sz="1600" dirty="0">
                <a:solidFill>
                  <a:schemeClr val="accent1"/>
                </a:solidFill>
              </a:rPr>
              <a:t>(vgl. DRK, 2023c)</a:t>
            </a:r>
          </a:p>
          <a:p>
            <a:endParaRPr lang="de-DE" dirty="0"/>
          </a:p>
        </p:txBody>
      </p:sp>
    </p:spTree>
    <p:extLst>
      <p:ext uri="{BB962C8B-B14F-4D97-AF65-F5344CB8AC3E}">
        <p14:creationId xmlns:p14="http://schemas.microsoft.com/office/powerpoint/2010/main" val="786691750"/>
      </p:ext>
    </p:extLst>
  </p:cSld>
  <p:clrMapOvr>
    <a:masterClrMapping/>
  </p:clrMapOvr>
</p:sld>
</file>

<file path=ppt/theme/theme1.xml><?xml version="1.0" encoding="utf-8"?>
<a:theme xmlns:a="http://schemas.openxmlformats.org/drawingml/2006/main" name="Design BIBB">
  <a:themeElements>
    <a:clrScheme name="BIBB Farben">
      <a:dk1>
        <a:srgbClr val="FFFFFF"/>
      </a:dk1>
      <a:lt1>
        <a:srgbClr val="FFFFFF"/>
      </a:lt1>
      <a:dk2>
        <a:srgbClr val="FFFFFF"/>
      </a:dk2>
      <a:lt2>
        <a:srgbClr val="FFFFFF"/>
      </a:lt2>
      <a:accent1>
        <a:srgbClr val="003369"/>
      </a:accent1>
      <a:accent2>
        <a:srgbClr val="95C11F"/>
      </a:accent2>
      <a:accent3>
        <a:srgbClr val="0069B4"/>
      </a:accent3>
      <a:accent4>
        <a:srgbClr val="F59C00"/>
      </a:accent4>
      <a:accent5>
        <a:srgbClr val="7785AE"/>
      </a:accent5>
      <a:accent6>
        <a:srgbClr val="CFE09B"/>
      </a:accent6>
      <a:hlink>
        <a:srgbClr val="7F7F7F"/>
      </a:hlink>
      <a:folHlink>
        <a:srgbClr val="A5A5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 BIBB" id="{D836BE07-4720-4704-B217-7E00271A0A58}" vid="{47D56E5C-760E-446A-9C2B-7B7CB3767B72}"/>
    </a:ext>
  </a:extLst>
</a:theme>
</file>

<file path=docProps/app.xml><?xml version="1.0" encoding="utf-8"?>
<Properties xmlns="http://schemas.openxmlformats.org/officeDocument/2006/extended-properties" xmlns:vt="http://schemas.openxmlformats.org/officeDocument/2006/docPropsVTypes">
  <Template>Design BIBB</Template>
  <TotalTime>0</TotalTime>
  <Words>1244</Words>
  <Application>Microsoft Office PowerPoint</Application>
  <PresentationFormat>Breitbild</PresentationFormat>
  <Paragraphs>119</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Courier New</vt:lpstr>
      <vt:lpstr>Wingdings</vt:lpstr>
      <vt:lpstr>Design BIBB</vt:lpstr>
      <vt:lpstr>Vorbereitung und Durchführung einer Evakuierung Einrichten eines „Einsatzabschnitts Pflege“ </vt:lpstr>
      <vt:lpstr>Vorbereitung und Durchführung einer Evakuierung</vt:lpstr>
      <vt:lpstr>Vorbereitung und Durchführung einer Evakuierung</vt:lpstr>
      <vt:lpstr>Vorbereitung einer Evakuierung</vt:lpstr>
      <vt:lpstr>Vorbereitung einer Evakuierung</vt:lpstr>
      <vt:lpstr>Vorbereitung einer Evakuierung</vt:lpstr>
      <vt:lpstr>Evakuierungsübung im Krankenhaus https://www.tvaktuell.com/mediathek/video/regensburg-evakuierungsuebung-im-caritas-krankenhaus-st-josef-2/</vt:lpstr>
      <vt:lpstr>Durchführung einer Evakuierung</vt:lpstr>
      <vt:lpstr>Durchführung einer Evakuierung</vt:lpstr>
      <vt:lpstr>Evakuierungsmittel</vt:lpstr>
      <vt:lpstr>Vorbereitung und Durchführung einer Evakuierung</vt:lpstr>
      <vt:lpstr>Einrichtung einer Erstversorgungsstelle „Einsatzabschnitt Pflege“</vt:lpstr>
      <vt:lpstr>PowerPoint-Präsentation</vt:lpstr>
      <vt:lpstr>Einrichtung einer Erstversorgungsstelle „Einsatzabschnitt Pflege“</vt:lpstr>
      <vt:lpstr>Einrichtung einer Erstversorgungsstelle „Einsatzabschnitt Pflege“</vt:lpstr>
      <vt:lpstr>Einrichtung einer Erstversorgungsstelle „Einsatzabschnitt Pflege“</vt:lpstr>
      <vt:lpstr>Einrichtung einer Erstversorgungsstelle „Einsatzabschnitt Pflege“</vt:lpstr>
      <vt:lpstr>Einrichtung einer Erstversorgungsstelle „Einsatzabschnitt Pflege“</vt:lpstr>
      <vt:lpstr>Einrichtung einer Erstversorgungsstelle „Einsatzabschnitt Pflege“</vt:lpstr>
      <vt:lpstr>Einrichtung einer Erstversorgungsstelle „Einsatzabschnitt Pflege“</vt:lpstr>
      <vt:lpstr>Einrichtung einer Erstversorgungsstelle „Einsatzabschnitt Pflege“</vt:lpstr>
      <vt:lpstr>Verwendete 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Jennifer</dc:creator>
  <cp:lastModifiedBy>Kasper, Jennifer</cp:lastModifiedBy>
  <cp:revision>5</cp:revision>
  <dcterms:created xsi:type="dcterms:W3CDTF">2026-02-26T13:23:08Z</dcterms:created>
  <dcterms:modified xsi:type="dcterms:W3CDTF">2026-07-10T10:04:29Z</dcterms:modified>
</cp:coreProperties>
</file>