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2" r:id="rId10"/>
    <p:sldId id="263" r:id="rId11"/>
    <p:sldId id="264" r:id="rId12"/>
    <p:sldId id="266" r:id="rId13"/>
    <p:sldId id="261" r:id="rId14"/>
    <p:sldId id="265" r:id="rId15"/>
    <p:sldId id="267" r:id="rId16"/>
    <p:sldId id="268" r:id="rId17"/>
    <p:sldId id="269" r:id="rId18"/>
    <p:sldId id="270" r:id="rId19"/>
    <p:sldId id="271" r:id="rId2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55C568-02EE-5D33-AA90-364DDD0E7214}" v="87" dt="2026-07-09T13:30:29.400"/>
    <p1510:client id="{AD9DC511-FE48-62C0-ADE2-88B00C66A3DB}" v="14" dt="2026-07-09T10:07:21.2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391478" y="1392001"/>
            <a:ext cx="9360565" cy="1470025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ts val="4800"/>
              </a:lnSpc>
              <a:defRPr sz="4667" b="1" kern="1200" spc="0" baseline="0">
                <a:solidFill>
                  <a:srgbClr val="002060"/>
                </a:solidFill>
              </a:defRPr>
            </a:lvl1pPr>
          </a:lstStyle>
          <a:p>
            <a:r>
              <a:rPr lang="de-DE"/>
              <a:t>Hier steht der Titel</a:t>
            </a:r>
            <a:br>
              <a:rPr lang="de-DE"/>
            </a:br>
            <a:r>
              <a:rPr lang="de-DE"/>
              <a:t>der Präsentation</a:t>
            </a:r>
          </a:p>
        </p:txBody>
      </p:sp>
      <p:sp>
        <p:nvSpPr>
          <p:cNvPr id="10" name="Gleichschenkliges Dreieck 9"/>
          <p:cNvSpPr/>
          <p:nvPr/>
        </p:nvSpPr>
        <p:spPr>
          <a:xfrm rot="5400000">
            <a:off x="419369" y="1424778"/>
            <a:ext cx="504056" cy="480053"/>
          </a:xfrm>
          <a:prstGeom prst="triangle">
            <a:avLst/>
          </a:prstGeom>
          <a:solidFill>
            <a:srgbClr val="95C1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93A85C6-E051-43C2-844B-84C985B95D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16479" y="142072"/>
            <a:ext cx="1312000" cy="717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706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und Inh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AB15F929-626C-91B4-A9AB-831A1989C2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16479" y="142072"/>
            <a:ext cx="1312000" cy="717107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911424" y="836712"/>
            <a:ext cx="10369152" cy="43204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defRPr sz="2667" b="1">
                <a:solidFill>
                  <a:srgbClr val="002060"/>
                </a:solidFill>
              </a:defRPr>
            </a:lvl1pPr>
          </a:lstStyle>
          <a:p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0" hasCustomPrompt="1"/>
          </p:nvPr>
        </p:nvSpPr>
        <p:spPr>
          <a:xfrm>
            <a:off x="911424" y="1485330"/>
            <a:ext cx="10369152" cy="3959895"/>
          </a:xfrm>
          <a:prstGeom prst="rect">
            <a:avLst/>
          </a:prstGeom>
        </p:spPr>
        <p:txBody>
          <a:bodyPr lIns="0" tIns="0" rIns="0" bIns="0"/>
          <a:lstStyle>
            <a:lvl1pPr marL="380990" marR="0" indent="-380990" algn="l" defTabSz="1219170" rtl="0" eaLnBrk="1" fontAlgn="auto" latinLnBrk="0" hangingPunct="1">
              <a:lnSpc>
                <a:spcPct val="100000"/>
              </a:lnSpc>
              <a:spcBef>
                <a:spcPts val="266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400">
                <a:solidFill>
                  <a:srgbClr val="003369"/>
                </a:solidFill>
                <a:latin typeface="+mn-lt"/>
              </a:defRPr>
            </a:lvl1pPr>
          </a:lstStyle>
          <a:p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consetetur</a:t>
            </a:r>
            <a:r>
              <a:rPr lang="de-DE"/>
              <a:t> </a:t>
            </a:r>
            <a:r>
              <a:rPr lang="de-DE" err="1"/>
              <a:t>sadipscing</a:t>
            </a:r>
            <a:r>
              <a:rPr lang="de-DE"/>
              <a:t> </a:t>
            </a:r>
            <a:r>
              <a:rPr lang="de-DE" err="1"/>
              <a:t>elitr</a:t>
            </a:r>
            <a:r>
              <a:rPr lang="de-DE"/>
              <a:t>, </a:t>
            </a:r>
            <a:r>
              <a:rPr lang="de-DE" err="1"/>
              <a:t>sed</a:t>
            </a:r>
            <a:r>
              <a:rPr lang="de-DE"/>
              <a:t> </a:t>
            </a:r>
            <a:r>
              <a:rPr lang="de-DE" err="1"/>
              <a:t>diam</a:t>
            </a:r>
            <a:r>
              <a:rPr lang="de-DE"/>
              <a:t> </a:t>
            </a:r>
            <a:r>
              <a:rPr lang="de-DE" err="1"/>
              <a:t>nonumy</a:t>
            </a:r>
            <a:r>
              <a:rPr lang="de-DE"/>
              <a:t> </a:t>
            </a:r>
            <a:r>
              <a:rPr lang="de-DE" err="1"/>
              <a:t>eirmod</a:t>
            </a:r>
            <a:r>
              <a:rPr lang="de-DE"/>
              <a:t> </a:t>
            </a:r>
            <a:r>
              <a:rPr lang="de-DE" err="1"/>
              <a:t>tempor</a:t>
            </a:r>
            <a:r>
              <a:rPr lang="de-DE"/>
              <a:t> </a:t>
            </a:r>
            <a:r>
              <a:rPr lang="de-DE" err="1"/>
              <a:t>invidunt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 </a:t>
            </a:r>
            <a:r>
              <a:rPr lang="de-DE" err="1"/>
              <a:t>labore</a:t>
            </a:r>
            <a:r>
              <a:rPr lang="de-DE"/>
              <a:t> et </a:t>
            </a:r>
            <a:r>
              <a:rPr lang="de-DE" err="1"/>
              <a:t>dolore</a:t>
            </a:r>
            <a:r>
              <a:rPr lang="de-DE"/>
              <a:t> magna </a:t>
            </a:r>
            <a:r>
              <a:rPr lang="de-DE" err="1"/>
              <a:t>aliquyam</a:t>
            </a:r>
            <a:r>
              <a:rPr lang="de-DE"/>
              <a:t> </a:t>
            </a:r>
            <a:r>
              <a:rPr lang="de-DE" err="1"/>
              <a:t>erat</a:t>
            </a:r>
            <a:r>
              <a:rPr lang="de-DE"/>
              <a:t>, </a:t>
            </a:r>
            <a:r>
              <a:rPr lang="de-DE" err="1"/>
              <a:t>sed</a:t>
            </a:r>
            <a:r>
              <a:rPr lang="de-DE"/>
              <a:t> </a:t>
            </a:r>
            <a:r>
              <a:rPr lang="de-DE" err="1"/>
              <a:t>diam</a:t>
            </a:r>
            <a:r>
              <a:rPr lang="de-DE"/>
              <a:t> </a:t>
            </a:r>
            <a:r>
              <a:rPr lang="de-DE" err="1"/>
              <a:t>voluptua</a:t>
            </a:r>
            <a:r>
              <a:rPr lang="de-DE"/>
              <a:t>. At </a:t>
            </a:r>
            <a:r>
              <a:rPr lang="de-DE" err="1"/>
              <a:t>vero</a:t>
            </a:r>
            <a:r>
              <a:rPr lang="de-DE"/>
              <a:t> </a:t>
            </a:r>
            <a:r>
              <a:rPr lang="de-DE" err="1"/>
              <a:t>eos</a:t>
            </a:r>
            <a:r>
              <a:rPr lang="de-DE"/>
              <a:t> et </a:t>
            </a:r>
            <a:r>
              <a:rPr lang="de-DE" err="1"/>
              <a:t>accusam</a:t>
            </a:r>
            <a:r>
              <a:rPr lang="de-DE"/>
              <a:t> et </a:t>
            </a:r>
            <a:r>
              <a:rPr lang="de-DE" err="1"/>
              <a:t>justo</a:t>
            </a:r>
            <a:r>
              <a:rPr lang="de-DE"/>
              <a:t> </a:t>
            </a:r>
            <a:r>
              <a:rPr lang="de-DE" err="1"/>
              <a:t>duo</a:t>
            </a:r>
            <a:r>
              <a:rPr lang="de-DE"/>
              <a:t> </a:t>
            </a:r>
            <a:r>
              <a:rPr lang="de-DE" err="1"/>
              <a:t>dolores</a:t>
            </a:r>
            <a:r>
              <a:rPr lang="de-DE"/>
              <a:t> et </a:t>
            </a:r>
            <a:r>
              <a:rPr lang="de-DE" err="1"/>
              <a:t>ea</a:t>
            </a:r>
            <a:r>
              <a:rPr lang="de-DE"/>
              <a:t> </a:t>
            </a:r>
            <a:r>
              <a:rPr lang="de-DE" err="1"/>
              <a:t>rebum</a:t>
            </a:r>
            <a:r>
              <a:rPr lang="de-DE"/>
              <a:t>. </a:t>
            </a:r>
            <a:r>
              <a:rPr lang="de-DE" err="1"/>
              <a:t>Diam</a:t>
            </a:r>
            <a:r>
              <a:rPr lang="de-DE"/>
              <a:t> </a:t>
            </a:r>
            <a:r>
              <a:rPr lang="de-DE" err="1"/>
              <a:t>voluptua</a:t>
            </a:r>
            <a:r>
              <a:rPr lang="de-DE"/>
              <a:t>. At </a:t>
            </a:r>
            <a:r>
              <a:rPr lang="de-DE" err="1"/>
              <a:t>vero</a:t>
            </a:r>
            <a:r>
              <a:rPr lang="de-DE"/>
              <a:t> </a:t>
            </a:r>
            <a:r>
              <a:rPr lang="de-DE" err="1"/>
              <a:t>eos</a:t>
            </a:r>
            <a:r>
              <a:rPr lang="de-DE"/>
              <a:t> et </a:t>
            </a:r>
            <a:r>
              <a:rPr lang="de-DE" err="1"/>
              <a:t>accusam</a:t>
            </a:r>
            <a:r>
              <a:rPr lang="de-DE"/>
              <a:t> et </a:t>
            </a:r>
            <a:r>
              <a:rPr lang="de-DE" err="1"/>
              <a:t>justo</a:t>
            </a:r>
            <a:r>
              <a:rPr lang="de-DE"/>
              <a:t> </a:t>
            </a:r>
            <a:r>
              <a:rPr lang="de-DE" err="1"/>
              <a:t>duo</a:t>
            </a:r>
            <a:r>
              <a:rPr lang="de-DE"/>
              <a:t> </a:t>
            </a:r>
            <a:r>
              <a:rPr lang="de-DE" err="1"/>
              <a:t>dolores</a:t>
            </a:r>
            <a:r>
              <a:rPr lang="de-DE"/>
              <a:t> et </a:t>
            </a:r>
            <a:r>
              <a:rPr lang="de-DE" err="1"/>
              <a:t>ea</a:t>
            </a:r>
            <a:r>
              <a:rPr lang="de-DE"/>
              <a:t> </a:t>
            </a:r>
            <a:r>
              <a:rPr lang="de-DE" err="1"/>
              <a:t>rebum</a:t>
            </a:r>
            <a:r>
              <a:rPr lang="de-DE"/>
              <a:t>. Stet </a:t>
            </a:r>
            <a:r>
              <a:rPr lang="de-DE" err="1"/>
              <a:t>clita</a:t>
            </a:r>
            <a:r>
              <a:rPr lang="de-DE"/>
              <a:t> </a:t>
            </a:r>
            <a:r>
              <a:rPr lang="de-DE" err="1"/>
              <a:t>kasd</a:t>
            </a:r>
            <a:r>
              <a:rPr lang="de-DE"/>
              <a:t> </a:t>
            </a:r>
            <a:r>
              <a:rPr lang="de-DE" err="1"/>
              <a:t>gubergren</a:t>
            </a:r>
            <a:r>
              <a:rPr lang="de-DE"/>
              <a:t>, </a:t>
            </a:r>
            <a:r>
              <a:rPr lang="de-DE" err="1"/>
              <a:t>no</a:t>
            </a:r>
            <a:r>
              <a:rPr lang="de-DE"/>
              <a:t> </a:t>
            </a:r>
            <a:r>
              <a:rPr lang="de-DE" err="1"/>
              <a:t>sea</a:t>
            </a:r>
            <a:r>
              <a:rPr lang="de-DE"/>
              <a:t> </a:t>
            </a:r>
            <a:r>
              <a:rPr lang="de-DE" err="1"/>
              <a:t>takimata</a:t>
            </a:r>
            <a:r>
              <a:rPr lang="de-DE"/>
              <a:t> sanctus </a:t>
            </a:r>
            <a:r>
              <a:rPr lang="de-DE" err="1"/>
              <a:t>est</a:t>
            </a:r>
            <a:r>
              <a:rPr lang="de-DE"/>
              <a:t> </a:t>
            </a:r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consetetur</a:t>
            </a:r>
            <a:r>
              <a:rPr lang="de-DE"/>
              <a:t> </a:t>
            </a:r>
            <a:r>
              <a:rPr lang="de-DE" err="1"/>
              <a:t>sadipscing</a:t>
            </a:r>
            <a:r>
              <a:rPr lang="de-DE"/>
              <a:t> </a:t>
            </a:r>
            <a:r>
              <a:rPr lang="de-DE" err="1"/>
              <a:t>elitr</a:t>
            </a:r>
            <a:r>
              <a:rPr lang="de-DE"/>
              <a:t>, </a:t>
            </a:r>
            <a:r>
              <a:rPr lang="de-DE" err="1"/>
              <a:t>sed</a:t>
            </a:r>
            <a:r>
              <a:rPr lang="de-DE"/>
              <a:t> </a:t>
            </a:r>
            <a:r>
              <a:rPr lang="de-DE" err="1"/>
              <a:t>diam</a:t>
            </a:r>
            <a:r>
              <a:rPr lang="de-DE"/>
              <a:t> </a:t>
            </a:r>
            <a:r>
              <a:rPr lang="de-DE" err="1"/>
              <a:t>nonumy</a:t>
            </a:r>
            <a:r>
              <a:rPr lang="de-DE"/>
              <a:t> </a:t>
            </a:r>
            <a:r>
              <a:rPr lang="de-DE" err="1"/>
              <a:t>eirmod</a:t>
            </a:r>
            <a:r>
              <a:rPr lang="de-DE"/>
              <a:t> </a:t>
            </a:r>
            <a:r>
              <a:rPr lang="de-DE" err="1"/>
              <a:t>tempor</a:t>
            </a:r>
            <a:r>
              <a:rPr lang="de-DE"/>
              <a:t> </a:t>
            </a:r>
            <a:r>
              <a:rPr lang="de-DE" err="1"/>
              <a:t>invidunt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 </a:t>
            </a:r>
            <a:r>
              <a:rPr lang="de-DE" err="1"/>
              <a:t>labore</a:t>
            </a:r>
            <a:r>
              <a:rPr lang="de-DE"/>
              <a:t> et </a:t>
            </a:r>
            <a:r>
              <a:rPr lang="de-DE" err="1"/>
              <a:t>dolore</a:t>
            </a:r>
            <a:r>
              <a:rPr lang="de-DE"/>
              <a:t> magna </a:t>
            </a:r>
            <a:r>
              <a:rPr lang="de-DE" err="1"/>
              <a:t>aliquyam</a:t>
            </a:r>
            <a:r>
              <a:rPr lang="de-DE"/>
              <a:t> </a:t>
            </a:r>
          </a:p>
          <a:p>
            <a:pPr marL="380990" marR="0" lvl="0" indent="-380990" algn="l" defTabSz="1219170" rtl="0" eaLnBrk="1" fontAlgn="auto" latinLnBrk="0" hangingPunct="1">
              <a:lnSpc>
                <a:spcPct val="100000"/>
              </a:lnSpc>
              <a:spcBef>
                <a:spcPts val="266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consetetur</a:t>
            </a:r>
            <a:r>
              <a:rPr lang="de-DE"/>
              <a:t> </a:t>
            </a:r>
            <a:r>
              <a:rPr lang="de-DE" err="1"/>
              <a:t>sadipscing</a:t>
            </a:r>
            <a:r>
              <a:rPr lang="de-DE"/>
              <a:t> </a:t>
            </a:r>
            <a:r>
              <a:rPr lang="de-DE" err="1"/>
              <a:t>elitr</a:t>
            </a:r>
            <a:r>
              <a:rPr lang="de-DE"/>
              <a:t>, </a:t>
            </a:r>
            <a:r>
              <a:rPr lang="de-DE" err="1"/>
              <a:t>sed</a:t>
            </a:r>
            <a:r>
              <a:rPr lang="de-DE"/>
              <a:t> </a:t>
            </a:r>
            <a:r>
              <a:rPr lang="de-DE" err="1"/>
              <a:t>diam</a:t>
            </a:r>
            <a:r>
              <a:rPr lang="de-DE"/>
              <a:t> </a:t>
            </a:r>
            <a:r>
              <a:rPr lang="de-DE" err="1"/>
              <a:t>nonumy</a:t>
            </a:r>
            <a:r>
              <a:rPr lang="de-DE"/>
              <a:t> </a:t>
            </a:r>
            <a:r>
              <a:rPr lang="de-DE" err="1"/>
              <a:t>eirmod</a:t>
            </a:r>
            <a:r>
              <a:rPr lang="de-DE"/>
              <a:t> </a:t>
            </a:r>
            <a:r>
              <a:rPr lang="de-DE" err="1"/>
              <a:t>tempor</a:t>
            </a:r>
            <a:r>
              <a:rPr lang="de-DE"/>
              <a:t> </a:t>
            </a:r>
            <a:r>
              <a:rPr lang="de-DE" err="1"/>
              <a:t>invidunt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 </a:t>
            </a:r>
            <a:r>
              <a:rPr lang="de-DE" err="1"/>
              <a:t>labore</a:t>
            </a:r>
            <a:r>
              <a:rPr lang="de-DE"/>
              <a:t> et </a:t>
            </a:r>
            <a:r>
              <a:rPr lang="de-DE" err="1"/>
              <a:t>dolore</a:t>
            </a:r>
            <a:r>
              <a:rPr lang="de-DE"/>
              <a:t> magna </a:t>
            </a:r>
            <a:r>
              <a:rPr lang="de-DE" err="1"/>
              <a:t>aliquyam</a:t>
            </a:r>
            <a:r>
              <a:rPr lang="de-DE"/>
              <a:t> </a:t>
            </a:r>
          </a:p>
        </p:txBody>
      </p:sp>
      <p:cxnSp>
        <p:nvCxnSpPr>
          <p:cNvPr id="9" name="Gerader Verbinder 8"/>
          <p:cNvCxnSpPr/>
          <p:nvPr/>
        </p:nvCxnSpPr>
        <p:spPr>
          <a:xfrm>
            <a:off x="0" y="6264000"/>
            <a:ext cx="12192000" cy="0"/>
          </a:xfrm>
          <a:prstGeom prst="line">
            <a:avLst/>
          </a:prstGeom>
          <a:ln w="6350">
            <a:solidFill>
              <a:srgbClr val="0033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>
            <a:extLst>
              <a:ext uri="{FF2B5EF4-FFF2-40B4-BE49-F238E27FC236}">
                <a16:creationId xmlns:a16="http://schemas.microsoft.com/office/drawing/2014/main" id="{34C14127-311B-C440-BC04-9BCFC6BB06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437" y="6239533"/>
            <a:ext cx="1900800" cy="6336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B61EDCB3-03F5-A445-A149-C6E41743F9C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6315048"/>
            <a:ext cx="528000" cy="528000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46821056-1F42-B144-9FCE-881A963F1105}"/>
              </a:ext>
            </a:extLst>
          </p:cNvPr>
          <p:cNvSpPr txBox="1"/>
          <p:nvPr/>
        </p:nvSpPr>
        <p:spPr>
          <a:xfrm>
            <a:off x="5423925" y="6579048"/>
            <a:ext cx="1536171" cy="1435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933" b="0" i="0" baseline="0">
                <a:solidFill>
                  <a:schemeClr val="accent1"/>
                </a:solidFill>
              </a:rPr>
              <a:t>www.bibb.de/pflegeberufe</a:t>
            </a:r>
          </a:p>
        </p:txBody>
      </p:sp>
      <p:sp>
        <p:nvSpPr>
          <p:cNvPr id="16" name="Rechteck 15"/>
          <p:cNvSpPr/>
          <p:nvPr/>
        </p:nvSpPr>
        <p:spPr>
          <a:xfrm>
            <a:off x="5903979" y="6245177"/>
            <a:ext cx="4657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94A4400-7A95-4372-894F-C0D287F201A1}" type="slidenum">
              <a:rPr lang="de-DE" sz="1200" smtClean="0">
                <a:solidFill>
                  <a:schemeClr val="accent1"/>
                </a:solidFill>
              </a:rPr>
              <a:pPr/>
              <a:t>‹Nr.›</a:t>
            </a:fld>
            <a:endParaRPr lang="de-DE" sz="12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975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73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el und Aufzählu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A04D543B-EE57-5475-707A-E00FF27BE4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16479" y="142072"/>
            <a:ext cx="1312000" cy="717107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911424" y="836712"/>
            <a:ext cx="10369152" cy="43204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defRPr sz="2667" b="1">
                <a:solidFill>
                  <a:srgbClr val="002060"/>
                </a:solidFill>
              </a:defRPr>
            </a:lvl1pPr>
          </a:lstStyle>
          <a:p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endParaRPr lang="de-DE"/>
          </a:p>
        </p:txBody>
      </p:sp>
      <p:cxnSp>
        <p:nvCxnSpPr>
          <p:cNvPr id="9" name="Gerader Verbinder 8"/>
          <p:cNvCxnSpPr/>
          <p:nvPr/>
        </p:nvCxnSpPr>
        <p:spPr>
          <a:xfrm>
            <a:off x="0" y="6264000"/>
            <a:ext cx="12192000" cy="0"/>
          </a:xfrm>
          <a:prstGeom prst="line">
            <a:avLst/>
          </a:prstGeom>
          <a:ln w="6350">
            <a:solidFill>
              <a:srgbClr val="0033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>
            <a:extLst>
              <a:ext uri="{FF2B5EF4-FFF2-40B4-BE49-F238E27FC236}">
                <a16:creationId xmlns:a16="http://schemas.microsoft.com/office/drawing/2014/main" id="{34C14127-311B-C440-BC04-9BCFC6BB06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437" y="6239533"/>
            <a:ext cx="1900800" cy="6336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B61EDCB3-03F5-A445-A149-C6E41743F9C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6315048"/>
            <a:ext cx="528000" cy="528000"/>
          </a:xfrm>
          <a:prstGeom prst="rect">
            <a:avLst/>
          </a:prstGeom>
        </p:spPr>
      </p:pic>
      <p:sp>
        <p:nvSpPr>
          <p:cNvPr id="16" name="Inhaltsplatzhalter 2"/>
          <p:cNvSpPr>
            <a:spLocks noGrp="1"/>
          </p:cNvSpPr>
          <p:nvPr>
            <p:ph idx="1"/>
          </p:nvPr>
        </p:nvSpPr>
        <p:spPr>
          <a:xfrm>
            <a:off x="911424" y="1497658"/>
            <a:ext cx="10369152" cy="3947567"/>
          </a:xfrm>
          <a:prstGeom prst="rect">
            <a:avLst/>
          </a:prstGeom>
        </p:spPr>
        <p:txBody>
          <a:bodyPr/>
          <a:lstStyle>
            <a:lvl1pPr marL="457189" indent="-457189">
              <a:buFontTx/>
              <a:buBlip>
                <a:blip r:embed="rId5"/>
              </a:buBlip>
              <a:defRPr sz="2400">
                <a:solidFill>
                  <a:srgbClr val="003369"/>
                </a:solidFill>
              </a:defRPr>
            </a:lvl1pPr>
            <a:lvl2pPr marL="990575" indent="-380990">
              <a:buClr>
                <a:srgbClr val="95C11F"/>
              </a:buClr>
              <a:buFont typeface="Wingdings" panose="05000000000000000000" pitchFamily="2" charset="2"/>
              <a:buChar char="§"/>
              <a:defRPr sz="2400">
                <a:solidFill>
                  <a:srgbClr val="003369"/>
                </a:solidFill>
              </a:defRPr>
            </a:lvl2pPr>
            <a:lvl3pPr marL="1523962" indent="-304792">
              <a:buClr>
                <a:srgbClr val="95C11F"/>
              </a:buClr>
              <a:buFont typeface="Arial" panose="020B0604020202020204" pitchFamily="34" charset="0"/>
              <a:buChar char="•"/>
              <a:defRPr sz="2400">
                <a:solidFill>
                  <a:srgbClr val="003369"/>
                </a:solidFill>
              </a:defRPr>
            </a:lvl3pPr>
            <a:lvl4pPr marL="2133547" indent="-304792">
              <a:buFont typeface="Courier New" panose="02070309020205020404" pitchFamily="49" charset="0"/>
              <a:buChar char="o"/>
              <a:defRPr sz="2133"/>
            </a:lvl4pPr>
            <a:lvl5pPr marL="2743131" indent="-304792">
              <a:buFont typeface="Wingdings" panose="05000000000000000000" pitchFamily="2" charset="2"/>
              <a:buChar char="§"/>
              <a:defRPr sz="2133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46821056-1F42-B144-9FCE-881A963F1105}"/>
              </a:ext>
            </a:extLst>
          </p:cNvPr>
          <p:cNvSpPr txBox="1"/>
          <p:nvPr/>
        </p:nvSpPr>
        <p:spPr>
          <a:xfrm>
            <a:off x="5423925" y="6579048"/>
            <a:ext cx="1536171" cy="1435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933" b="0" i="0" baseline="0">
                <a:solidFill>
                  <a:schemeClr val="accent1"/>
                </a:solidFill>
              </a:rPr>
              <a:t>www.bibb.de/pflegeberufe</a:t>
            </a:r>
          </a:p>
        </p:txBody>
      </p:sp>
      <p:sp>
        <p:nvSpPr>
          <p:cNvPr id="13" name="Rechteck 12"/>
          <p:cNvSpPr/>
          <p:nvPr/>
        </p:nvSpPr>
        <p:spPr>
          <a:xfrm>
            <a:off x="5903979" y="6245177"/>
            <a:ext cx="4657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94A4400-7A95-4372-894F-C0D287F201A1}" type="slidenum">
              <a:rPr lang="de-DE" sz="1200" smtClean="0">
                <a:solidFill>
                  <a:schemeClr val="accent1"/>
                </a:solidFill>
              </a:rPr>
              <a:pPr/>
              <a:t>‹Nr.›</a:t>
            </a:fld>
            <a:endParaRPr lang="de-DE" sz="12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9138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532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Titel und Inh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B8817907-9C8C-F0B9-AB7F-E0B4A2C069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16479" y="142072"/>
            <a:ext cx="1312000" cy="717107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911424" y="836712"/>
            <a:ext cx="10369152" cy="43204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defRPr sz="2667" b="1">
                <a:solidFill>
                  <a:srgbClr val="002060"/>
                </a:solidFill>
              </a:defRPr>
            </a:lvl1pPr>
          </a:lstStyle>
          <a:p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endParaRPr lang="de-DE"/>
          </a:p>
        </p:txBody>
      </p:sp>
      <p:cxnSp>
        <p:nvCxnSpPr>
          <p:cNvPr id="9" name="Gerader Verbinder 8"/>
          <p:cNvCxnSpPr/>
          <p:nvPr/>
        </p:nvCxnSpPr>
        <p:spPr>
          <a:xfrm>
            <a:off x="0" y="6264000"/>
            <a:ext cx="12192000" cy="0"/>
          </a:xfrm>
          <a:prstGeom prst="line">
            <a:avLst/>
          </a:prstGeom>
          <a:ln w="6350">
            <a:solidFill>
              <a:srgbClr val="0033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>
            <a:extLst>
              <a:ext uri="{FF2B5EF4-FFF2-40B4-BE49-F238E27FC236}">
                <a16:creationId xmlns:a16="http://schemas.microsoft.com/office/drawing/2014/main" id="{34C14127-311B-C440-BC04-9BCFC6BB06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437" y="6239533"/>
            <a:ext cx="1900800" cy="6336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B61EDCB3-03F5-A445-A149-C6E41743F9C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6315048"/>
            <a:ext cx="528000" cy="5280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46821056-1F42-B144-9FCE-881A963F1105}"/>
              </a:ext>
            </a:extLst>
          </p:cNvPr>
          <p:cNvSpPr txBox="1"/>
          <p:nvPr/>
        </p:nvSpPr>
        <p:spPr>
          <a:xfrm>
            <a:off x="5423925" y="6579048"/>
            <a:ext cx="1536171" cy="1435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933" b="0" i="0" baseline="0">
                <a:solidFill>
                  <a:schemeClr val="accent1"/>
                </a:solidFill>
              </a:rPr>
              <a:t>www.bibb.de/pflegeberufe</a:t>
            </a:r>
          </a:p>
        </p:txBody>
      </p:sp>
      <p:sp>
        <p:nvSpPr>
          <p:cNvPr id="16" name="Rechteck 15"/>
          <p:cNvSpPr/>
          <p:nvPr/>
        </p:nvSpPr>
        <p:spPr>
          <a:xfrm>
            <a:off x="5903979" y="6245177"/>
            <a:ext cx="4657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94A4400-7A95-4372-894F-C0D287F201A1}" type="slidenum">
              <a:rPr lang="de-DE" sz="1200" smtClean="0">
                <a:solidFill>
                  <a:schemeClr val="accent1"/>
                </a:solidFill>
              </a:rPr>
              <a:pPr/>
              <a:t>‹Nr.›</a:t>
            </a:fld>
            <a:endParaRPr lang="de-DE" sz="1200">
              <a:solidFill>
                <a:schemeClr val="accent1"/>
              </a:solidFill>
            </a:endParaRPr>
          </a:p>
        </p:txBody>
      </p:sp>
      <p:sp>
        <p:nvSpPr>
          <p:cNvPr id="13" name="Inhaltsplatzhalter 2"/>
          <p:cNvSpPr>
            <a:spLocks noGrp="1"/>
          </p:cNvSpPr>
          <p:nvPr>
            <p:ph idx="1"/>
          </p:nvPr>
        </p:nvSpPr>
        <p:spPr>
          <a:xfrm>
            <a:off x="911424" y="1509184"/>
            <a:ext cx="5088000" cy="3936040"/>
          </a:xfrm>
          <a:prstGeom prst="rect">
            <a:avLst/>
          </a:prstGeom>
        </p:spPr>
        <p:txBody>
          <a:bodyPr/>
          <a:lstStyle>
            <a:lvl1pPr marL="457189" indent="-457189">
              <a:buFontTx/>
              <a:buBlip>
                <a:blip r:embed="rId5"/>
              </a:buBlip>
              <a:defRPr sz="2400">
                <a:solidFill>
                  <a:srgbClr val="003369"/>
                </a:solidFill>
              </a:defRPr>
            </a:lvl1pPr>
            <a:lvl2pPr marL="990575" indent="-380990">
              <a:buClr>
                <a:srgbClr val="95C11F"/>
              </a:buClr>
              <a:buFont typeface="Wingdings" panose="05000000000000000000" pitchFamily="2" charset="2"/>
              <a:buChar char="§"/>
              <a:defRPr sz="2400">
                <a:solidFill>
                  <a:srgbClr val="003369"/>
                </a:solidFill>
              </a:defRPr>
            </a:lvl2pPr>
            <a:lvl3pPr marL="1523962" indent="-304792">
              <a:buClr>
                <a:srgbClr val="95C11F"/>
              </a:buClr>
              <a:buFont typeface="Arial" panose="020B0604020202020204" pitchFamily="34" charset="0"/>
              <a:buChar char="•"/>
              <a:defRPr sz="2400">
                <a:solidFill>
                  <a:srgbClr val="003369"/>
                </a:solidFill>
              </a:defRPr>
            </a:lvl3pPr>
            <a:lvl4pPr marL="2133547" indent="-304792">
              <a:buFont typeface="Courier New" panose="02070309020205020404" pitchFamily="49" charset="0"/>
              <a:buChar char="o"/>
              <a:defRPr sz="2133"/>
            </a:lvl4pPr>
            <a:lvl5pPr marL="2743131" indent="-304792">
              <a:buFont typeface="Wingdings" panose="05000000000000000000" pitchFamily="2" charset="2"/>
              <a:buChar char="§"/>
              <a:defRPr sz="2133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8" name="Inhaltsplatzhalter 2"/>
          <p:cNvSpPr>
            <a:spLocks noGrp="1"/>
          </p:cNvSpPr>
          <p:nvPr>
            <p:ph idx="10"/>
          </p:nvPr>
        </p:nvSpPr>
        <p:spPr>
          <a:xfrm>
            <a:off x="6192011" y="1509184"/>
            <a:ext cx="5088565" cy="3936040"/>
          </a:xfrm>
          <a:prstGeom prst="rect">
            <a:avLst/>
          </a:prstGeom>
        </p:spPr>
        <p:txBody>
          <a:bodyPr/>
          <a:lstStyle>
            <a:lvl1pPr marL="457189" indent="-457189">
              <a:buFontTx/>
              <a:buBlip>
                <a:blip r:embed="rId5"/>
              </a:buBlip>
              <a:defRPr sz="2400">
                <a:solidFill>
                  <a:srgbClr val="003369"/>
                </a:solidFill>
              </a:defRPr>
            </a:lvl1pPr>
            <a:lvl2pPr marL="990575" indent="-380990">
              <a:buClr>
                <a:srgbClr val="95C11F"/>
              </a:buClr>
              <a:buFont typeface="Wingdings" panose="05000000000000000000" pitchFamily="2" charset="2"/>
              <a:buChar char="§"/>
              <a:defRPr sz="2400">
                <a:solidFill>
                  <a:srgbClr val="003369"/>
                </a:solidFill>
              </a:defRPr>
            </a:lvl2pPr>
            <a:lvl3pPr marL="1523962" indent="-304792">
              <a:buClr>
                <a:srgbClr val="95C11F"/>
              </a:buClr>
              <a:buFont typeface="Arial" panose="020B0604020202020204" pitchFamily="34" charset="0"/>
              <a:buChar char="•"/>
              <a:defRPr sz="2400">
                <a:solidFill>
                  <a:srgbClr val="003369"/>
                </a:solidFill>
              </a:defRPr>
            </a:lvl3pPr>
            <a:lvl4pPr marL="2133547" indent="-304792">
              <a:buFont typeface="Courier New" panose="02070309020205020404" pitchFamily="49" charset="0"/>
              <a:buChar char="o"/>
              <a:defRPr sz="2133"/>
            </a:lvl4pPr>
            <a:lvl5pPr marL="2743131" indent="-304792">
              <a:buFont typeface="Wingdings" panose="05000000000000000000" pitchFamily="2" charset="2"/>
              <a:buChar char="§"/>
              <a:defRPr sz="2133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14429473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pos="2880">
          <p15:clr>
            <a:srgbClr val="FBAE40"/>
          </p15:clr>
        </p15:guide>
        <p15:guide id="3" pos="2971">
          <p15:clr>
            <a:srgbClr val="FBAE40"/>
          </p15:clr>
        </p15:guide>
        <p15:guide id="4" pos="431">
          <p15:clr>
            <a:srgbClr val="FBAE40"/>
          </p15:clr>
        </p15:guide>
        <p15:guide id="5" pos="5329">
          <p15:clr>
            <a:srgbClr val="FBAE40"/>
          </p15:clr>
        </p15:guide>
        <p15:guide id="6" orient="horz" pos="71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lussfoli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985F0F36-5932-C3B7-9E2C-83370CC681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16479" y="142072"/>
            <a:ext cx="1312000" cy="717107"/>
          </a:xfrm>
          <a:prstGeom prst="rect">
            <a:avLst/>
          </a:prstGeom>
        </p:spPr>
      </p:pic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F0634AAF-92D1-B6EC-5E89-FD4E001C3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424" y="1497658"/>
            <a:ext cx="10369152" cy="3947567"/>
          </a:xfrm>
          <a:prstGeom prst="rect">
            <a:avLst/>
          </a:prstGeom>
        </p:spPr>
        <p:txBody>
          <a:bodyPr/>
          <a:lstStyle>
            <a:lvl1pPr marL="457189" indent="-457189">
              <a:buFontTx/>
              <a:buBlip>
                <a:blip r:embed="rId3"/>
              </a:buBlip>
              <a:defRPr sz="2400">
                <a:solidFill>
                  <a:srgbClr val="003369"/>
                </a:solidFill>
              </a:defRPr>
            </a:lvl1pPr>
            <a:lvl2pPr marL="990575" indent="-380990">
              <a:buClr>
                <a:srgbClr val="95C11F"/>
              </a:buClr>
              <a:buFont typeface="Wingdings" panose="05000000000000000000" pitchFamily="2" charset="2"/>
              <a:buChar char="§"/>
              <a:defRPr sz="2400">
                <a:solidFill>
                  <a:srgbClr val="003369"/>
                </a:solidFill>
              </a:defRPr>
            </a:lvl2pPr>
            <a:lvl3pPr marL="1523962" indent="-304792">
              <a:buClr>
                <a:srgbClr val="95C11F"/>
              </a:buClr>
              <a:buFont typeface="Arial" panose="020B0604020202020204" pitchFamily="34" charset="0"/>
              <a:buChar char="•"/>
              <a:defRPr sz="2400">
                <a:solidFill>
                  <a:srgbClr val="003369"/>
                </a:solidFill>
              </a:defRPr>
            </a:lvl3pPr>
            <a:lvl4pPr marL="2133547" indent="-304792">
              <a:buFont typeface="Courier New" panose="02070309020205020404" pitchFamily="49" charset="0"/>
              <a:buChar char="o"/>
              <a:defRPr sz="2133"/>
            </a:lvl4pPr>
            <a:lvl5pPr marL="2743131" indent="-304792">
              <a:buFont typeface="Wingdings" panose="05000000000000000000" pitchFamily="2" charset="2"/>
              <a:buChar char="§"/>
              <a:defRPr sz="2133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FC6D90A6-4A58-9F4A-A196-9731063759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1424" y="836712"/>
            <a:ext cx="10369152" cy="43204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defRPr sz="2667" b="1">
                <a:solidFill>
                  <a:srgbClr val="002060"/>
                </a:solidFill>
              </a:defRPr>
            </a:lvl1pPr>
          </a:lstStyle>
          <a:p>
            <a:r>
              <a:rPr lang="de-DE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3799636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75240F-8870-8246-9521-96F473A76D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C1E4C3E-2D06-7609-A6C1-7D992D2B25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801AD9A-4161-9C87-9970-453AB0E59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5C629-5AB4-458B-A984-78A43E86BA10}" type="datetimeFigureOut">
              <a:rPr lang="de-DE" smtClean="0"/>
              <a:t>09.07.2026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167C07-D77C-05FB-17C4-07F53EA41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E6D9A02-8717-1B24-2C0C-064DB2C1C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F3F8-0EEA-4143-A510-FF5CE08F1E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3386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0" y="6052800"/>
            <a:ext cx="12192000" cy="216000"/>
          </a:xfrm>
          <a:prstGeom prst="rect">
            <a:avLst/>
          </a:prstGeom>
          <a:solidFill>
            <a:srgbClr val="95C1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/>
          </a:p>
        </p:txBody>
      </p:sp>
      <p:sp>
        <p:nvSpPr>
          <p:cNvPr id="7" name="Rechteck 6"/>
          <p:cNvSpPr/>
          <p:nvPr/>
        </p:nvSpPr>
        <p:spPr>
          <a:xfrm>
            <a:off x="0" y="6251784"/>
            <a:ext cx="12192000" cy="613029"/>
          </a:xfrm>
          <a:prstGeom prst="rect">
            <a:avLst/>
          </a:prstGeom>
          <a:solidFill>
            <a:srgbClr val="0033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/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3F88FE5C-6164-0C4D-83BD-94F813EED71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6315048"/>
            <a:ext cx="528000" cy="52800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B5A25AE1-A982-C84A-A9BE-FC773F4A921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437" y="6251784"/>
            <a:ext cx="1900800" cy="633600"/>
          </a:xfrm>
          <a:prstGeom prst="rect">
            <a:avLst/>
          </a:prstGeom>
        </p:spPr>
      </p:pic>
      <p:sp>
        <p:nvSpPr>
          <p:cNvPr id="2" name="Foliennummernplatzhalter 1"/>
          <p:cNvSpPr>
            <a:spLocks noGrp="1"/>
          </p:cNvSpPr>
          <p:nvPr>
            <p:ph type="sldNum" sz="quarter" idx="4"/>
          </p:nvPr>
        </p:nvSpPr>
        <p:spPr>
          <a:xfrm>
            <a:off x="9430311" y="6479954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7F3F8-0EEA-4143-A510-FF5CE08F1EB1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extfeld 8"/>
          <p:cNvSpPr txBox="1"/>
          <p:nvPr/>
        </p:nvSpPr>
        <p:spPr>
          <a:xfrm>
            <a:off x="5711957" y="6597352"/>
            <a:ext cx="1536171" cy="1435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933" b="0" i="0" baseline="0">
                <a:solidFill>
                  <a:schemeClr val="bg1"/>
                </a:solidFill>
              </a:rPr>
              <a:t>www.bibb.de/pflegeberufe</a:t>
            </a:r>
          </a:p>
        </p:txBody>
      </p:sp>
    </p:spTree>
    <p:extLst>
      <p:ext uri="{BB962C8B-B14F-4D97-AF65-F5344CB8AC3E}">
        <p14:creationId xmlns:p14="http://schemas.microsoft.com/office/powerpoint/2010/main" val="294816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055/s-0042-101190" TargetMode="External"/><Relationship Id="rId3" Type="http://schemas.openxmlformats.org/officeDocument/2006/relationships/hyperlink" Target="https://www.bagfw.de/veroeffentlichungen/publikationen/detail/vorbereitung-auf-und-bewaeltigung-von-krisen-und-katastrophen" TargetMode="External"/><Relationship Id="rId7" Type="http://schemas.openxmlformats.org/officeDocument/2006/relationships/hyperlink" Target="https://www.gqmg.de/media/redaktion/Publikationen/Arbeitshilfen/GQMG_ABK_02.2a._SBAR_16.08.20.pdf" TargetMode="External"/><Relationship Id="rId2" Type="http://schemas.openxmlformats.org/officeDocument/2006/relationships/hyperlink" Target="https://www.bvitg.de/wp-content/uploads/2022-02-24_bvitg_Succes-Stories_Pfege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rk-westfalen.de/aktuell/presse-service/meldung/stromausfall-in-senioren-und-pflegeeinrichtungen.html" TargetMode="External"/><Relationship Id="rId5" Type="http://schemas.openxmlformats.org/officeDocument/2006/relationships/hyperlink" Target="https://www.bbk.bund.de/DE/Themen/Kritische-Infrastrukturen/KRITIS-Gefahrenlagen/Stromausfall/stromausfall_node.html" TargetMode="External"/><Relationship Id="rId4" Type="http://schemas.openxmlformats.org/officeDocument/2006/relationships/hyperlink" Target="https://www.bbk.bund.de/DE/Warnung-Vorsorge/Sicherheit-durch-Vorsorge/Materialien-Stromausfall/materialien-stromausfall.html?utm_source=chatgpt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874B59AC-4ADE-F5AF-9386-6604B4A3D4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/>
              <a:t>Cyberangriff und Stromausfall</a:t>
            </a:r>
          </a:p>
        </p:txBody>
      </p:sp>
    </p:spTree>
    <p:extLst>
      <p:ext uri="{BB962C8B-B14F-4D97-AF65-F5344CB8AC3E}">
        <p14:creationId xmlns:p14="http://schemas.microsoft.com/office/powerpoint/2010/main" val="2195498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E69830-6AF7-AFE1-315D-07243CC81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/>
              <a:t>Auswirkungen großer Stromausfälle</a:t>
            </a:r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5C7E4-1E12-8D82-2972-E55199CE26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/>
              <a:t>Auftrag: Analoge Dokumentation im Notfall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de-DE"/>
              <a:t>Diskutieren Sie gemeinsam, welche analogen Dokumentationsmittel in Ihrer Einrichtung vorhanden sind.</a:t>
            </a:r>
            <a:br>
              <a:rPr lang="de-DE"/>
            </a:br>
            <a:r>
              <a:rPr lang="de-DE"/>
              <a:t>Erstellen Sie eine Liste mit mindestens fünf konkreten Beispielen (z. B. Vitalwerteliste, Notfallbogen).</a:t>
            </a:r>
            <a:br>
              <a:rPr lang="de-DE"/>
            </a:br>
            <a:r>
              <a:rPr lang="de-DE"/>
              <a:t>Überlegen Sie, welche Schulungen notwendig wären, um diese im Ernstfall sicher anzuwenden.</a:t>
            </a:r>
          </a:p>
          <a:p>
            <a:pPr marL="0" indent="0">
              <a:buNone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0305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4DB7A3-1A76-A97E-5227-F415B0B0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Möglichkeiten der analogen Dokumentation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756A7A-C71A-41B9-B4A5-F5E1B15127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lIns="0" tIns="0" rIns="0" bIns="0" anchor="t">
            <a:normAutofit fontScale="25000" lnSpcReduction="20000"/>
          </a:bodyPr>
          <a:lstStyle/>
          <a:p>
            <a:pPr marL="380365" indent="-380365"/>
            <a:r>
              <a:rPr lang="de-DE" sz="9600">
                <a:solidFill>
                  <a:schemeClr val="accent1"/>
                </a:solidFill>
              </a:rPr>
              <a:t>Papierformulare, Notfalldokumentationsbögen, Vitalwertelisten, Whiteboards</a:t>
            </a:r>
            <a:endParaRPr lang="en-US"/>
          </a:p>
          <a:p>
            <a:pPr marL="380365" indent="-380365"/>
            <a:r>
              <a:rPr lang="de-DE" sz="9600">
                <a:solidFill>
                  <a:schemeClr val="accent1"/>
                </a:solidFill>
              </a:rPr>
              <a:t>Nachdokumentation in digitalen Systemen notwendig </a:t>
            </a:r>
            <a:r>
              <a:rPr lang="de-DE" sz="6400">
                <a:solidFill>
                  <a:schemeClr val="accent1"/>
                </a:solidFill>
              </a:rPr>
              <a:t>(BVITG, 2022; Bundesgesundheitsministerium, 2020)</a:t>
            </a:r>
            <a:endParaRPr lang="de-DE" sz="6400">
              <a:solidFill>
                <a:schemeClr val="accent1"/>
              </a:solidFill>
              <a:ea typeface="Calibri"/>
              <a:cs typeface="Calibri"/>
            </a:endParaRPr>
          </a:p>
          <a:p>
            <a:pPr marL="380365" indent="-380365"/>
            <a:r>
              <a:rPr lang="de-DE" sz="9600">
                <a:solidFill>
                  <a:schemeClr val="accent1"/>
                </a:solidFill>
              </a:rPr>
              <a:t>Sicherstellung der Grundversorgung:</a:t>
            </a:r>
            <a:endParaRPr lang="de-DE" sz="9600">
              <a:solidFill>
                <a:schemeClr val="accent1"/>
              </a:solidFill>
              <a:ea typeface="Calibri"/>
              <a:cs typeface="Calibri"/>
            </a:endParaRPr>
          </a:p>
          <a:p>
            <a:pPr marL="989965" lvl="1" indent="-380365"/>
            <a:r>
              <a:rPr lang="de-DE" sz="9600">
                <a:solidFill>
                  <a:schemeClr val="accent1"/>
                </a:solidFill>
              </a:rPr>
              <a:t>Fokus auf: Trinken, Nahrung, Medikamente, Temperaturregulation</a:t>
            </a:r>
            <a:endParaRPr lang="de-DE" sz="9600">
              <a:solidFill>
                <a:schemeClr val="accent1"/>
              </a:solidFill>
              <a:ea typeface="Calibri"/>
              <a:cs typeface="Calibri"/>
            </a:endParaRPr>
          </a:p>
          <a:p>
            <a:pPr marL="989965" lvl="1" indent="-380365"/>
            <a:r>
              <a:rPr lang="de-DE" sz="9600">
                <a:solidFill>
                  <a:schemeClr val="accent1"/>
                </a:solidFill>
              </a:rPr>
              <a:t>Vorratshaltung &amp; Notfallpläne entscheidend </a:t>
            </a:r>
            <a:r>
              <a:rPr lang="de-DE" sz="6400">
                <a:solidFill>
                  <a:schemeClr val="accent1"/>
                </a:solidFill>
              </a:rPr>
              <a:t>(DRK Westfalen, 2020; BAGFW, 2023b)</a:t>
            </a:r>
            <a:endParaRPr lang="de-DE" sz="6400">
              <a:solidFill>
                <a:schemeClr val="accent1"/>
              </a:solidFill>
              <a:ea typeface="Calibri"/>
              <a:cs typeface="Calibri"/>
            </a:endParaRPr>
          </a:p>
          <a:p>
            <a:pPr marL="380365" indent="-380365"/>
            <a:r>
              <a:rPr lang="de-DE" sz="9600">
                <a:solidFill>
                  <a:schemeClr val="accent1"/>
                </a:solidFill>
              </a:rPr>
              <a:t>Einbindung externer Akteure:</a:t>
            </a:r>
            <a:endParaRPr lang="de-DE" sz="9600">
              <a:solidFill>
                <a:schemeClr val="accent1"/>
              </a:solidFill>
              <a:ea typeface="Calibri"/>
              <a:cs typeface="Calibri"/>
            </a:endParaRPr>
          </a:p>
          <a:p>
            <a:pPr marL="989965" lvl="1" indent="-380365"/>
            <a:r>
              <a:rPr lang="de-DE" sz="9600">
                <a:solidFill>
                  <a:schemeClr val="accent1"/>
                </a:solidFill>
              </a:rPr>
              <a:t>Kommunikation über Fax, Festnetz, Funk, persönliche Übergaben</a:t>
            </a:r>
            <a:endParaRPr lang="de-DE" sz="9600">
              <a:solidFill>
                <a:schemeClr val="accent1"/>
              </a:solidFill>
              <a:ea typeface="Calibri"/>
              <a:cs typeface="Calibri"/>
            </a:endParaRPr>
          </a:p>
          <a:p>
            <a:pPr marL="989965" lvl="1" indent="-380365"/>
            <a:r>
              <a:rPr lang="de-DE" sz="9600">
                <a:solidFill>
                  <a:schemeClr val="accent1"/>
                </a:solidFill>
              </a:rPr>
              <a:t>Aufbau analoger Netzwerke &amp; regelmäßige Übungen </a:t>
            </a:r>
            <a:r>
              <a:rPr lang="de-DE" sz="6400">
                <a:solidFill>
                  <a:schemeClr val="accent1"/>
                </a:solidFill>
              </a:rPr>
              <a:t>(Quelle: BAGFW 2023a; BAGFW, 2023b)</a:t>
            </a:r>
            <a:endParaRPr lang="de-DE" sz="6400">
              <a:solidFill>
                <a:schemeClr val="accent1"/>
              </a:solidFill>
              <a:ea typeface="Calibri"/>
              <a:cs typeface="Calibri"/>
            </a:endParaRPr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310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CA8EA5-5ED0-F300-E531-7CE03F4B2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Kommunikation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DBD4FC1-FA44-6D80-F8E2-97AF4A7438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lIns="0" tIns="0" rIns="0" bIns="0" anchor="t">
            <a:normAutofit fontScale="25000" lnSpcReduction="20000"/>
          </a:bodyPr>
          <a:lstStyle/>
          <a:p>
            <a:pPr marL="0" indent="0">
              <a:buNone/>
            </a:pPr>
            <a:r>
              <a:rPr lang="de-DE" sz="9600" b="1">
                <a:solidFill>
                  <a:schemeClr val="accent1"/>
                </a:solidFill>
              </a:rPr>
              <a:t>SBAR-Konzept – Strukturierte Kommunikation</a:t>
            </a:r>
          </a:p>
          <a:p>
            <a:pPr marL="380365" indent="-380365"/>
            <a:r>
              <a:rPr lang="de-DE" sz="9600" b="1">
                <a:solidFill>
                  <a:schemeClr val="accent1"/>
                </a:solidFill>
              </a:rPr>
              <a:t>Ziel von SBAR:</a:t>
            </a:r>
            <a:endParaRPr lang="de-DE" sz="9600">
              <a:solidFill>
                <a:schemeClr val="accent1"/>
              </a:solidFill>
              <a:ea typeface="Calibri"/>
              <a:cs typeface="Calibri"/>
            </a:endParaRPr>
          </a:p>
          <a:p>
            <a:pPr marL="989965" lvl="1" indent="-380365">
              <a:lnSpc>
                <a:spcPct val="120000"/>
              </a:lnSpc>
            </a:pPr>
            <a:r>
              <a:rPr lang="de-DE" sz="9600">
                <a:solidFill>
                  <a:schemeClr val="accent1"/>
                </a:solidFill>
              </a:rPr>
              <a:t>„Verbesserung der Risikominimierung in Übergabesituationen“</a:t>
            </a:r>
            <a:br>
              <a:rPr lang="de-DE" sz="9600" dirty="0"/>
            </a:br>
            <a:r>
              <a:rPr lang="de-DE" sz="6400">
                <a:solidFill>
                  <a:schemeClr val="accent1"/>
                </a:solidFill>
              </a:rPr>
              <a:t>(Pilz et al., 2020)</a:t>
            </a:r>
            <a:endParaRPr lang="de-DE" sz="6400">
              <a:solidFill>
                <a:schemeClr val="accent1"/>
              </a:solidFill>
              <a:ea typeface="Calibri"/>
              <a:cs typeface="Calibri"/>
            </a:endParaRPr>
          </a:p>
          <a:p>
            <a:pPr marL="380365" indent="-380365"/>
            <a:r>
              <a:rPr lang="de-DE" sz="9600" b="1">
                <a:solidFill>
                  <a:schemeClr val="accent1"/>
                </a:solidFill>
              </a:rPr>
              <a:t>SBAR steht für:</a:t>
            </a:r>
            <a:endParaRPr lang="de-DE" sz="9600">
              <a:solidFill>
                <a:schemeClr val="accent1"/>
              </a:solidFill>
              <a:ea typeface="Calibri"/>
              <a:cs typeface="Calibri"/>
            </a:endParaRPr>
          </a:p>
          <a:p>
            <a:pPr marL="989965" lvl="1" indent="-380365"/>
            <a:r>
              <a:rPr lang="de-DE" sz="9600" b="1">
                <a:solidFill>
                  <a:schemeClr val="accent1"/>
                </a:solidFill>
              </a:rPr>
              <a:t>S</a:t>
            </a:r>
            <a:r>
              <a:rPr lang="de-DE" sz="9600">
                <a:solidFill>
                  <a:schemeClr val="accent1"/>
                </a:solidFill>
              </a:rPr>
              <a:t>ituation</a:t>
            </a:r>
            <a:endParaRPr lang="de-DE" sz="9600">
              <a:solidFill>
                <a:schemeClr val="accent1"/>
              </a:solidFill>
              <a:ea typeface="Calibri"/>
              <a:cs typeface="Calibri"/>
            </a:endParaRPr>
          </a:p>
          <a:p>
            <a:pPr marL="989965" lvl="1" indent="-380365"/>
            <a:r>
              <a:rPr lang="de-DE" sz="9600" b="1">
                <a:solidFill>
                  <a:schemeClr val="accent1"/>
                </a:solidFill>
              </a:rPr>
              <a:t>B</a:t>
            </a:r>
            <a:r>
              <a:rPr lang="de-DE" sz="9600">
                <a:solidFill>
                  <a:schemeClr val="accent1"/>
                </a:solidFill>
              </a:rPr>
              <a:t>ackground (Hintergrund)</a:t>
            </a:r>
            <a:endParaRPr lang="de-DE" sz="9600">
              <a:solidFill>
                <a:schemeClr val="accent1"/>
              </a:solidFill>
              <a:ea typeface="Calibri"/>
              <a:cs typeface="Calibri"/>
            </a:endParaRPr>
          </a:p>
          <a:p>
            <a:pPr marL="989965" lvl="1" indent="-380365"/>
            <a:r>
              <a:rPr lang="de-DE" sz="9600" b="1">
                <a:solidFill>
                  <a:schemeClr val="accent1"/>
                </a:solidFill>
              </a:rPr>
              <a:t>A</a:t>
            </a:r>
            <a:r>
              <a:rPr lang="de-DE" sz="9600">
                <a:solidFill>
                  <a:schemeClr val="accent1"/>
                </a:solidFill>
              </a:rPr>
              <a:t>ssessment (Einschätzung)</a:t>
            </a:r>
            <a:endParaRPr lang="de-DE" sz="9600">
              <a:solidFill>
                <a:schemeClr val="accent1"/>
              </a:solidFill>
              <a:ea typeface="Calibri"/>
              <a:cs typeface="Calibri"/>
            </a:endParaRPr>
          </a:p>
          <a:p>
            <a:pPr marL="989965" lvl="1" indent="-380365"/>
            <a:r>
              <a:rPr lang="de-DE" sz="9600" b="1" dirty="0" err="1">
                <a:solidFill>
                  <a:schemeClr val="accent1"/>
                </a:solidFill>
              </a:rPr>
              <a:t>R</a:t>
            </a:r>
            <a:r>
              <a:rPr lang="de-DE" sz="9600" dirty="0" err="1">
                <a:solidFill>
                  <a:schemeClr val="accent1"/>
                </a:solidFill>
              </a:rPr>
              <a:t>ecommendation</a:t>
            </a:r>
            <a:r>
              <a:rPr lang="de-DE" sz="9600" dirty="0">
                <a:solidFill>
                  <a:schemeClr val="accent1"/>
                </a:solidFill>
              </a:rPr>
              <a:t> (Empfehlung) </a:t>
            </a:r>
            <a:r>
              <a:rPr lang="de-DE" sz="6400" dirty="0">
                <a:solidFill>
                  <a:schemeClr val="accent1"/>
                </a:solidFill>
              </a:rPr>
              <a:t>(von Dossow &amp; </a:t>
            </a:r>
            <a:r>
              <a:rPr lang="de-DE" sz="6400" dirty="0" err="1">
                <a:solidFill>
                  <a:schemeClr val="accent1"/>
                </a:solidFill>
              </a:rPr>
              <a:t>Zwißler</a:t>
            </a:r>
            <a:r>
              <a:rPr lang="de-DE" sz="6400" dirty="0">
                <a:solidFill>
                  <a:schemeClr val="accent1"/>
                </a:solidFill>
              </a:rPr>
              <a:t>, 2016)</a:t>
            </a:r>
            <a:endParaRPr lang="de-DE" sz="6400" dirty="0">
              <a:solidFill>
                <a:schemeClr val="accent1"/>
              </a:solidFill>
              <a:ea typeface="Calibri"/>
              <a:cs typeface="Calibri"/>
            </a:endParaRPr>
          </a:p>
          <a:p>
            <a:pPr lvl="1"/>
            <a:endParaRPr lang="de-DE" sz="960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41429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FAC8C1-99C2-A8C5-7B91-1B1F56653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Kommunikation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F4FF239-7594-8C2B-6792-A1E8F88E9A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b="1"/>
              <a:t>SBAR-Konzept – Strukturierte Kommunikation</a:t>
            </a:r>
          </a:p>
          <a:p>
            <a:pPr marL="0" indent="0">
              <a:buNone/>
            </a:pPr>
            <a:endParaRPr lang="de-DE" b="1"/>
          </a:p>
          <a:p>
            <a:r>
              <a:rPr lang="de-DE" sz="2600" b="1">
                <a:solidFill>
                  <a:schemeClr val="accent1"/>
                </a:solidFill>
              </a:rPr>
              <a:t>Nutzen:</a:t>
            </a:r>
            <a:endParaRPr lang="de-DE" sz="2600">
              <a:solidFill>
                <a:schemeClr val="accent1"/>
              </a:solidFill>
            </a:endParaRPr>
          </a:p>
          <a:p>
            <a:pPr lvl="1"/>
            <a:r>
              <a:rPr lang="de-DE" sz="2600">
                <a:solidFill>
                  <a:schemeClr val="accent1"/>
                </a:solidFill>
              </a:rPr>
              <a:t>Klare Struktur in Stresssituationen</a:t>
            </a:r>
          </a:p>
          <a:p>
            <a:pPr lvl="1"/>
            <a:r>
              <a:rPr lang="de-DE" sz="2600">
                <a:solidFill>
                  <a:schemeClr val="accent1"/>
                </a:solidFill>
              </a:rPr>
              <a:t>Reduktion von Missverständnissen</a:t>
            </a:r>
          </a:p>
          <a:p>
            <a:pPr lvl="1"/>
            <a:r>
              <a:rPr lang="de-DE" sz="2600">
                <a:solidFill>
                  <a:schemeClr val="accent1"/>
                </a:solidFill>
              </a:rPr>
              <a:t>Verbesserte interdisziplinäre Zusammenarbeit </a:t>
            </a:r>
            <a:r>
              <a:rPr lang="de-DE" sz="1600">
                <a:solidFill>
                  <a:schemeClr val="accent1"/>
                </a:solidFill>
              </a:rPr>
              <a:t>(von Dossow &amp; </a:t>
            </a:r>
            <a:r>
              <a:rPr lang="de-DE" sz="1600" err="1">
                <a:solidFill>
                  <a:schemeClr val="accent1"/>
                </a:solidFill>
              </a:rPr>
              <a:t>Zwißler</a:t>
            </a:r>
            <a:r>
              <a:rPr lang="de-DE" sz="1600">
                <a:solidFill>
                  <a:schemeClr val="accent1"/>
                </a:solidFill>
              </a:rPr>
              <a:t>, 2016)</a:t>
            </a:r>
          </a:p>
          <a:p>
            <a:pPr marL="0" indent="0">
              <a:buNone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9813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DC01F5-C881-F9D7-B1E6-BBB45251E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Kommunikation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3DB8425-B21A-4B22-8E88-5E730885DB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/>
              <a:t>Auftrag: Versorgungssicherung bei Stromausfall</a:t>
            </a:r>
          </a:p>
          <a:p>
            <a:r>
              <a:rPr lang="de-DE"/>
              <a:t>Analysieren Sie gemeinsam, wie in Ihrer Einrichtung die Grundversorgung (z. B. Nahrung, Medikamente, Temperatur) bei einem Stromausfall sichergestellt werden kann.</a:t>
            </a:r>
            <a:br>
              <a:rPr lang="de-DE"/>
            </a:br>
            <a:r>
              <a:rPr lang="de-DE"/>
              <a:t>Erstellen Sie ein kurzes Notfallkonzept mit drei konkreten Maßnahmen.</a:t>
            </a:r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7047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01CF83-7B4C-4A4D-AD81-041553FEC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Kommunikation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E776C96-0F8D-FE2C-3C6E-A81C7F78202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/>
              <a:t>Auftrag: Kommunikation ohne IT</a:t>
            </a:r>
          </a:p>
          <a:p>
            <a:r>
              <a:rPr lang="de-DE"/>
              <a:t>Sammeln Sie Möglichkeiten, wie Ihre Einrichtung mit externen Akteuren (z. B. Arztpraxis, Apotheke, Rettungsdienst) kommunizieren kann, wenn Telefon und Internet ausfallen.</a:t>
            </a:r>
            <a:br>
              <a:rPr lang="de-DE"/>
            </a:br>
            <a:endParaRPr lang="de-DE"/>
          </a:p>
          <a:p>
            <a:r>
              <a:rPr lang="de-DE"/>
              <a:t>Erstellen Sie eine Übersicht mit mindestens drei alternativen Kommunikationswegen.</a:t>
            </a:r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2001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BF8AE-5CAF-51EC-62E4-8BE0CB60E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50" err="1">
                <a:ea typeface="Calibri"/>
                <a:cs typeface="Calibri"/>
              </a:rPr>
              <a:t>Verwendete</a:t>
            </a:r>
            <a:r>
              <a:rPr lang="en-US" sz="2650">
                <a:ea typeface="Calibri"/>
                <a:cs typeface="Calibri"/>
              </a:rPr>
              <a:t> </a:t>
            </a:r>
            <a:r>
              <a:rPr lang="en-US" sz="2650" err="1">
                <a:ea typeface="Calibri"/>
                <a:cs typeface="Calibri"/>
              </a:rPr>
              <a:t>Literatur</a:t>
            </a:r>
            <a:endParaRPr lang="en-US" err="1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994A60-A84E-B4CC-7DC2-3FAC8588A9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73538" y="1274873"/>
            <a:ext cx="10543323" cy="4576752"/>
          </a:xfrm>
        </p:spPr>
        <p:txBody>
          <a:bodyPr lIns="0" tIns="0" rIns="0" bIns="0" anchor="t"/>
          <a:lstStyle/>
          <a:p>
            <a:pPr marL="380365" indent="-380365">
              <a:spcBef>
                <a:spcPts val="0"/>
              </a:spcBef>
            </a:pPr>
            <a:r>
              <a:rPr lang="en-US" sz="1400" dirty="0">
                <a:ea typeface="+mn-lt"/>
                <a:cs typeface="+mn-lt"/>
              </a:rPr>
              <a:t>Bundesministerium für Gesundheit. (2020). </a:t>
            </a:r>
            <a:r>
              <a:rPr lang="en-US" sz="1400" i="1" dirty="0" err="1">
                <a:ea typeface="+mn-lt"/>
                <a:cs typeface="+mn-lt"/>
              </a:rPr>
              <a:t>Digitale</a:t>
            </a:r>
            <a:r>
              <a:rPr lang="en-US" sz="1400" i="1" dirty="0">
                <a:ea typeface="+mn-lt"/>
                <a:cs typeface="+mn-lt"/>
              </a:rPr>
              <a:t> </a:t>
            </a:r>
            <a:r>
              <a:rPr lang="en-US" sz="1400" i="1" dirty="0" err="1">
                <a:ea typeface="+mn-lt"/>
                <a:cs typeface="+mn-lt"/>
              </a:rPr>
              <a:t>Pflegedokumentation</a:t>
            </a:r>
            <a:r>
              <a:rPr lang="en-US" sz="1400" i="1" dirty="0">
                <a:ea typeface="+mn-lt"/>
                <a:cs typeface="+mn-lt"/>
              </a:rPr>
              <a:t> – </a:t>
            </a:r>
            <a:r>
              <a:rPr lang="en-US" sz="1400" i="1" dirty="0" err="1">
                <a:ea typeface="+mn-lt"/>
                <a:cs typeface="+mn-lt"/>
              </a:rPr>
              <a:t>Chancen</a:t>
            </a:r>
            <a:r>
              <a:rPr lang="en-US" sz="1400" i="1" dirty="0">
                <a:ea typeface="+mn-lt"/>
                <a:cs typeface="+mn-lt"/>
              </a:rPr>
              <a:t> und </a:t>
            </a:r>
            <a:r>
              <a:rPr lang="en-US" sz="1400" i="1" dirty="0" err="1">
                <a:ea typeface="+mn-lt"/>
                <a:cs typeface="+mn-lt"/>
              </a:rPr>
              <a:t>Herausforderungen</a:t>
            </a:r>
            <a:r>
              <a:rPr lang="en-US" sz="1400" dirty="0">
                <a:ea typeface="+mn-lt"/>
                <a:cs typeface="+mn-lt"/>
              </a:rPr>
              <a:t>. Bundesministerium für Gesundheit.</a:t>
            </a:r>
            <a:endParaRPr lang="en-US"/>
          </a:p>
          <a:p>
            <a:pPr marL="380365" indent="-380365">
              <a:spcBef>
                <a:spcPts val="0"/>
              </a:spcBef>
            </a:pPr>
            <a:r>
              <a:rPr lang="en-US" sz="1400" dirty="0" err="1">
                <a:ea typeface="+mn-lt"/>
                <a:cs typeface="+mn-lt"/>
              </a:rPr>
              <a:t>Bundesverband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Gesundheits</a:t>
            </a:r>
            <a:r>
              <a:rPr lang="en-US" sz="1400" dirty="0">
                <a:ea typeface="+mn-lt"/>
                <a:cs typeface="+mn-lt"/>
              </a:rPr>
              <a:t>-IT – </a:t>
            </a:r>
            <a:r>
              <a:rPr lang="en-US" sz="1400" dirty="0" err="1">
                <a:ea typeface="+mn-lt"/>
                <a:cs typeface="+mn-lt"/>
              </a:rPr>
              <a:t>bvitg</a:t>
            </a:r>
            <a:r>
              <a:rPr lang="en-US" sz="1400" dirty="0">
                <a:ea typeface="+mn-lt"/>
                <a:cs typeface="+mn-lt"/>
              </a:rPr>
              <a:t> e. V. (2022). </a:t>
            </a:r>
            <a:r>
              <a:rPr lang="en-US" sz="1400" i="1" dirty="0">
                <a:ea typeface="+mn-lt"/>
                <a:cs typeface="+mn-lt"/>
              </a:rPr>
              <a:t>Success Stories </a:t>
            </a:r>
            <a:r>
              <a:rPr lang="en-US" sz="1400" i="1" dirty="0" err="1">
                <a:ea typeface="+mn-lt"/>
                <a:cs typeface="+mn-lt"/>
              </a:rPr>
              <a:t>Pflege</a:t>
            </a:r>
            <a:r>
              <a:rPr lang="en-US" sz="1400" i="1" dirty="0">
                <a:ea typeface="+mn-lt"/>
                <a:cs typeface="+mn-lt"/>
              </a:rPr>
              <a:t>: </a:t>
            </a:r>
            <a:r>
              <a:rPr lang="en-US" sz="1400" i="1" dirty="0" err="1">
                <a:ea typeface="+mn-lt"/>
                <a:cs typeface="+mn-lt"/>
              </a:rPr>
              <a:t>Digitalisierung</a:t>
            </a:r>
            <a:r>
              <a:rPr lang="en-US" sz="1400" i="1" dirty="0">
                <a:ea typeface="+mn-lt"/>
                <a:cs typeface="+mn-lt"/>
              </a:rPr>
              <a:t> in der </a:t>
            </a:r>
            <a:r>
              <a:rPr lang="en-US" sz="1400" i="1" dirty="0" err="1">
                <a:ea typeface="+mn-lt"/>
                <a:cs typeface="+mn-lt"/>
              </a:rPr>
              <a:t>Pflege</a:t>
            </a:r>
            <a:r>
              <a:rPr lang="en-US" sz="1400" dirty="0">
                <a:ea typeface="+mn-lt"/>
                <a:cs typeface="+mn-lt"/>
              </a:rPr>
              <a:t>. </a:t>
            </a:r>
            <a:r>
              <a:rPr lang="en-US" sz="1400" dirty="0">
                <a:ea typeface="+mn-lt"/>
                <a:cs typeface="+mn-lt"/>
                <a:hlinkClick r:id="rId2"/>
              </a:rPr>
              <a:t>https://www.bvitg.de/wp-content/uploads/2022-02-24_bvitg_Succes-Stories_Pfege.pdf</a:t>
            </a:r>
            <a:endParaRPr lang="en-US" sz="1400" dirty="0">
              <a:ea typeface="+mn-lt"/>
              <a:cs typeface="+mn-lt"/>
            </a:endParaRPr>
          </a:p>
          <a:p>
            <a:pPr marL="380365" indent="-380365">
              <a:spcBef>
                <a:spcPts val="0"/>
              </a:spcBef>
            </a:pPr>
            <a:r>
              <a:rPr lang="en-US" sz="1400" dirty="0" err="1">
                <a:ea typeface="+mn-lt"/>
                <a:cs typeface="+mn-lt"/>
              </a:rPr>
              <a:t>Bundesarbeitsgemeinschaft</a:t>
            </a:r>
            <a:r>
              <a:rPr lang="en-US" sz="1400" dirty="0">
                <a:ea typeface="+mn-lt"/>
                <a:cs typeface="+mn-lt"/>
              </a:rPr>
              <a:t> der </a:t>
            </a:r>
            <a:r>
              <a:rPr lang="en-US" sz="1400" dirty="0" err="1">
                <a:ea typeface="+mn-lt"/>
                <a:cs typeface="+mn-lt"/>
              </a:rPr>
              <a:t>Freien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Wohlfahrtspflege</a:t>
            </a:r>
            <a:r>
              <a:rPr lang="en-US" sz="1400" dirty="0">
                <a:ea typeface="+mn-lt"/>
                <a:cs typeface="+mn-lt"/>
              </a:rPr>
              <a:t> e. V. (2023a). </a:t>
            </a:r>
            <a:r>
              <a:rPr lang="en-US" sz="1400" i="1" dirty="0" err="1">
                <a:ea typeface="+mn-lt"/>
                <a:cs typeface="+mn-lt"/>
              </a:rPr>
              <a:t>Handlungsempfehlungen</a:t>
            </a:r>
            <a:r>
              <a:rPr lang="en-US" sz="1400" i="1" dirty="0">
                <a:ea typeface="+mn-lt"/>
                <a:cs typeface="+mn-lt"/>
              </a:rPr>
              <a:t> </a:t>
            </a:r>
            <a:r>
              <a:rPr lang="en-US" sz="1400" i="1" dirty="0" err="1">
                <a:ea typeface="+mn-lt"/>
                <a:cs typeface="+mn-lt"/>
              </a:rPr>
              <a:t>zur</a:t>
            </a:r>
            <a:r>
              <a:rPr lang="en-US" sz="1400" i="1" dirty="0">
                <a:ea typeface="+mn-lt"/>
                <a:cs typeface="+mn-lt"/>
              </a:rPr>
              <a:t> </a:t>
            </a:r>
            <a:r>
              <a:rPr lang="en-US" sz="1400" i="1" dirty="0" err="1">
                <a:ea typeface="+mn-lt"/>
                <a:cs typeface="+mn-lt"/>
              </a:rPr>
              <a:t>Krisenvorsorge</a:t>
            </a:r>
            <a:r>
              <a:rPr lang="en-US" sz="1400" i="1" dirty="0">
                <a:ea typeface="+mn-lt"/>
                <a:cs typeface="+mn-lt"/>
              </a:rPr>
              <a:t> in </a:t>
            </a:r>
            <a:r>
              <a:rPr lang="en-US" sz="1400" i="1" dirty="0" err="1">
                <a:ea typeface="+mn-lt"/>
                <a:cs typeface="+mn-lt"/>
              </a:rPr>
              <a:t>Pflegeeinrichtungen</a:t>
            </a:r>
            <a:r>
              <a:rPr lang="en-US" sz="1400" i="1" dirty="0">
                <a:ea typeface="+mn-lt"/>
                <a:cs typeface="+mn-lt"/>
              </a:rPr>
              <a:t>.</a:t>
            </a:r>
            <a:endParaRPr lang="en-US" sz="1400" dirty="0">
              <a:ea typeface="+mn-lt"/>
              <a:cs typeface="+mn-lt"/>
            </a:endParaRPr>
          </a:p>
          <a:p>
            <a:pPr marL="380365" indent="-380365">
              <a:spcBef>
                <a:spcPts val="0"/>
              </a:spcBef>
            </a:pPr>
            <a:r>
              <a:rPr lang="en-US" sz="1400" dirty="0" err="1">
                <a:ea typeface="+mn-lt"/>
                <a:cs typeface="+mn-lt"/>
              </a:rPr>
              <a:t>Bundesarbeitsgemeinschaft</a:t>
            </a:r>
            <a:r>
              <a:rPr lang="en-US" sz="1400" dirty="0">
                <a:ea typeface="+mn-lt"/>
                <a:cs typeface="+mn-lt"/>
              </a:rPr>
              <a:t> der </a:t>
            </a:r>
            <a:r>
              <a:rPr lang="en-US" sz="1400" dirty="0" err="1">
                <a:ea typeface="+mn-lt"/>
                <a:cs typeface="+mn-lt"/>
              </a:rPr>
              <a:t>Freien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Wohlfahrtspflege</a:t>
            </a:r>
            <a:r>
              <a:rPr lang="en-US" sz="1400" dirty="0">
                <a:ea typeface="+mn-lt"/>
                <a:cs typeface="+mn-lt"/>
              </a:rPr>
              <a:t> e. V. (2023b). </a:t>
            </a:r>
            <a:r>
              <a:rPr lang="en-US" sz="1400" i="1" dirty="0" err="1">
                <a:ea typeface="+mn-lt"/>
                <a:cs typeface="+mn-lt"/>
              </a:rPr>
              <a:t>Vorbereitung</a:t>
            </a:r>
            <a:r>
              <a:rPr lang="en-US" sz="1400" i="1" dirty="0">
                <a:ea typeface="+mn-lt"/>
                <a:cs typeface="+mn-lt"/>
              </a:rPr>
              <a:t> auf und </a:t>
            </a:r>
            <a:r>
              <a:rPr lang="en-US" sz="1400" i="1" dirty="0" err="1">
                <a:ea typeface="+mn-lt"/>
                <a:cs typeface="+mn-lt"/>
              </a:rPr>
              <a:t>Bewältigung</a:t>
            </a:r>
            <a:r>
              <a:rPr lang="en-US" sz="1400" i="1" dirty="0">
                <a:ea typeface="+mn-lt"/>
                <a:cs typeface="+mn-lt"/>
              </a:rPr>
              <a:t> von </a:t>
            </a:r>
            <a:r>
              <a:rPr lang="en-US" sz="1400" i="1" dirty="0" err="1">
                <a:ea typeface="+mn-lt"/>
                <a:cs typeface="+mn-lt"/>
              </a:rPr>
              <a:t>Krisen</a:t>
            </a:r>
            <a:r>
              <a:rPr lang="en-US" sz="1400" i="1" dirty="0">
                <a:ea typeface="+mn-lt"/>
                <a:cs typeface="+mn-lt"/>
              </a:rPr>
              <a:t> und </a:t>
            </a:r>
            <a:r>
              <a:rPr lang="en-US" sz="1400" i="1" dirty="0" err="1">
                <a:ea typeface="+mn-lt"/>
                <a:cs typeface="+mn-lt"/>
              </a:rPr>
              <a:t>Katastrophen</a:t>
            </a:r>
            <a:r>
              <a:rPr lang="en-US" sz="1400" i="1" dirty="0">
                <a:ea typeface="+mn-lt"/>
                <a:cs typeface="+mn-lt"/>
              </a:rPr>
              <a:t>: </a:t>
            </a:r>
            <a:r>
              <a:rPr lang="en-US" sz="1400" i="1" dirty="0" err="1">
                <a:ea typeface="+mn-lt"/>
                <a:cs typeface="+mn-lt"/>
              </a:rPr>
              <a:t>Handreichung</a:t>
            </a:r>
            <a:r>
              <a:rPr lang="en-US" sz="1400" i="1" dirty="0">
                <a:ea typeface="+mn-lt"/>
                <a:cs typeface="+mn-lt"/>
              </a:rPr>
              <a:t> für </a:t>
            </a:r>
            <a:r>
              <a:rPr lang="en-US" sz="1400" i="1" dirty="0" err="1">
                <a:ea typeface="+mn-lt"/>
                <a:cs typeface="+mn-lt"/>
              </a:rPr>
              <a:t>stationäre</a:t>
            </a:r>
            <a:r>
              <a:rPr lang="en-US" sz="1400" i="1" dirty="0">
                <a:ea typeface="+mn-lt"/>
                <a:cs typeface="+mn-lt"/>
              </a:rPr>
              <a:t> </a:t>
            </a:r>
            <a:r>
              <a:rPr lang="en-US" sz="1400" i="1" dirty="0" err="1">
                <a:ea typeface="+mn-lt"/>
                <a:cs typeface="+mn-lt"/>
              </a:rPr>
              <a:t>Pflegeeinrichtungen</a:t>
            </a:r>
            <a:r>
              <a:rPr lang="en-US" sz="1400" i="1" dirty="0">
                <a:ea typeface="+mn-lt"/>
                <a:cs typeface="+mn-lt"/>
              </a:rPr>
              <a:t> und </a:t>
            </a:r>
            <a:r>
              <a:rPr lang="en-US" sz="1400" i="1" dirty="0" err="1">
                <a:ea typeface="+mn-lt"/>
                <a:cs typeface="+mn-lt"/>
              </a:rPr>
              <a:t>Tageseinrichtungen</a:t>
            </a:r>
            <a:r>
              <a:rPr lang="en-US" sz="1400" i="1" dirty="0">
                <a:ea typeface="+mn-lt"/>
                <a:cs typeface="+mn-lt"/>
              </a:rPr>
              <a:t>.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>
                <a:ea typeface="+mn-lt"/>
                <a:cs typeface="+mn-lt"/>
                <a:hlinkClick r:id="rId3"/>
              </a:rPr>
              <a:t>https://www.bagfw.de/veroeffentlichungen/publikationen/detail/vorbereitung-auf-und-bewaeltigung-von-krisen-und-katastrophen</a:t>
            </a:r>
            <a:endParaRPr lang="en-US" sz="1400" i="1" dirty="0">
              <a:ea typeface="+mn-lt"/>
              <a:cs typeface="+mn-lt"/>
            </a:endParaRPr>
          </a:p>
          <a:p>
            <a:pPr marL="380365" indent="-380365">
              <a:spcBef>
                <a:spcPts val="0"/>
              </a:spcBef>
            </a:pPr>
            <a:r>
              <a:rPr lang="en-US" sz="1400" dirty="0" err="1">
                <a:ea typeface="+mn-lt"/>
                <a:cs typeface="+mn-lt"/>
              </a:rPr>
              <a:t>Bundesamt</a:t>
            </a:r>
            <a:r>
              <a:rPr lang="en-US" sz="1400" dirty="0">
                <a:ea typeface="+mn-lt"/>
                <a:cs typeface="+mn-lt"/>
              </a:rPr>
              <a:t> für </a:t>
            </a:r>
            <a:r>
              <a:rPr lang="en-US" sz="1400" dirty="0" err="1">
                <a:ea typeface="+mn-lt"/>
                <a:cs typeface="+mn-lt"/>
              </a:rPr>
              <a:t>Bevölkerungsschutz</a:t>
            </a:r>
            <a:r>
              <a:rPr lang="en-US" sz="1400" dirty="0">
                <a:ea typeface="+mn-lt"/>
                <a:cs typeface="+mn-lt"/>
              </a:rPr>
              <a:t> und </a:t>
            </a:r>
            <a:r>
              <a:rPr lang="en-US" sz="1400" dirty="0" err="1">
                <a:ea typeface="+mn-lt"/>
                <a:cs typeface="+mn-lt"/>
              </a:rPr>
              <a:t>Katastrophenhilfe</a:t>
            </a:r>
            <a:r>
              <a:rPr lang="en-US" sz="1400" dirty="0">
                <a:ea typeface="+mn-lt"/>
                <a:cs typeface="+mn-lt"/>
              </a:rPr>
              <a:t>. (2023a). </a:t>
            </a:r>
            <a:r>
              <a:rPr lang="en-US" sz="1400" i="1" dirty="0" err="1">
                <a:ea typeface="+mn-lt"/>
                <a:cs typeface="+mn-lt"/>
              </a:rPr>
              <a:t>Notstromversorgung</a:t>
            </a:r>
            <a:r>
              <a:rPr lang="en-US" sz="1400" i="1" dirty="0">
                <a:ea typeface="+mn-lt"/>
                <a:cs typeface="+mn-lt"/>
              </a:rPr>
              <a:t> in </a:t>
            </a:r>
            <a:r>
              <a:rPr lang="en-US" sz="1400" i="1" dirty="0" err="1">
                <a:ea typeface="+mn-lt"/>
                <a:cs typeface="+mn-lt"/>
              </a:rPr>
              <a:t>Unternehmen</a:t>
            </a:r>
            <a:r>
              <a:rPr lang="en-US" sz="1400" i="1" dirty="0">
                <a:ea typeface="+mn-lt"/>
                <a:cs typeface="+mn-lt"/>
              </a:rPr>
              <a:t> und </a:t>
            </a:r>
            <a:r>
              <a:rPr lang="en-US" sz="1400" i="1" dirty="0" err="1">
                <a:ea typeface="+mn-lt"/>
                <a:cs typeface="+mn-lt"/>
              </a:rPr>
              <a:t>Behörden</a:t>
            </a:r>
            <a:r>
              <a:rPr lang="en-US" sz="1400" i="1" dirty="0">
                <a:ea typeface="+mn-lt"/>
                <a:cs typeface="+mn-lt"/>
              </a:rPr>
              <a:t>.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Bundesamt</a:t>
            </a:r>
            <a:r>
              <a:rPr lang="en-US" sz="1400" dirty="0">
                <a:ea typeface="+mn-lt"/>
                <a:cs typeface="+mn-lt"/>
              </a:rPr>
              <a:t> für </a:t>
            </a:r>
            <a:r>
              <a:rPr lang="en-US" sz="1400" dirty="0" err="1">
                <a:ea typeface="+mn-lt"/>
                <a:cs typeface="+mn-lt"/>
              </a:rPr>
              <a:t>Bevölkerungsschutz</a:t>
            </a:r>
            <a:r>
              <a:rPr lang="en-US" sz="1400" dirty="0">
                <a:ea typeface="+mn-lt"/>
                <a:cs typeface="+mn-lt"/>
              </a:rPr>
              <a:t> und </a:t>
            </a:r>
            <a:r>
              <a:rPr lang="en-US" sz="1400" dirty="0" err="1">
                <a:ea typeface="+mn-lt"/>
                <a:cs typeface="+mn-lt"/>
              </a:rPr>
              <a:t>Katastrophenhilfe</a:t>
            </a:r>
            <a:r>
              <a:rPr lang="en-US" sz="1400" dirty="0">
                <a:ea typeface="+mn-lt"/>
                <a:cs typeface="+mn-lt"/>
              </a:rPr>
              <a:t>. </a:t>
            </a:r>
            <a:r>
              <a:rPr lang="en-US" sz="1400" dirty="0">
                <a:ea typeface="+mn-lt"/>
                <a:cs typeface="+mn-lt"/>
                <a:hlinkClick r:id="rId4"/>
              </a:rPr>
              <a:t>https://www.bbk.bund.de/DE/Warnung-Vorsorge/Sicherheit-durch-Vorsorge/Materialien-Stromausfall/materialien-stromausfall.html</a:t>
            </a:r>
            <a:endParaRPr lang="en-US" sz="1400" i="1" dirty="0">
              <a:ea typeface="+mn-lt"/>
              <a:cs typeface="+mn-lt"/>
            </a:endParaRPr>
          </a:p>
          <a:p>
            <a:pPr marL="380365" indent="-380365">
              <a:spcBef>
                <a:spcPts val="0"/>
              </a:spcBef>
            </a:pPr>
            <a:r>
              <a:rPr lang="en-US" sz="1400" dirty="0" err="1">
                <a:ea typeface="+mn-lt"/>
                <a:cs typeface="+mn-lt"/>
              </a:rPr>
              <a:t>Bundesamt</a:t>
            </a:r>
            <a:r>
              <a:rPr lang="en-US" sz="1400" dirty="0">
                <a:ea typeface="+mn-lt"/>
                <a:cs typeface="+mn-lt"/>
              </a:rPr>
              <a:t> für </a:t>
            </a:r>
            <a:r>
              <a:rPr lang="en-US" sz="1400" dirty="0" err="1">
                <a:ea typeface="+mn-lt"/>
                <a:cs typeface="+mn-lt"/>
              </a:rPr>
              <a:t>Bevölkerungsschutz</a:t>
            </a:r>
            <a:r>
              <a:rPr lang="en-US" sz="1400" dirty="0">
                <a:ea typeface="+mn-lt"/>
                <a:cs typeface="+mn-lt"/>
              </a:rPr>
              <a:t> und </a:t>
            </a:r>
            <a:r>
              <a:rPr lang="en-US" sz="1400" dirty="0" err="1">
                <a:ea typeface="+mn-lt"/>
                <a:cs typeface="+mn-lt"/>
              </a:rPr>
              <a:t>Katastrophenhilfe</a:t>
            </a:r>
            <a:r>
              <a:rPr lang="en-US" sz="1400" dirty="0">
                <a:ea typeface="+mn-lt"/>
                <a:cs typeface="+mn-lt"/>
              </a:rPr>
              <a:t>. (2023b). </a:t>
            </a:r>
            <a:r>
              <a:rPr lang="en-US" sz="1400" i="1" dirty="0" err="1">
                <a:ea typeface="+mn-lt"/>
                <a:cs typeface="+mn-lt"/>
              </a:rPr>
              <a:t>Stromausfall</a:t>
            </a:r>
            <a:r>
              <a:rPr lang="en-US" sz="1400" i="1" dirty="0">
                <a:ea typeface="+mn-lt"/>
                <a:cs typeface="+mn-lt"/>
              </a:rPr>
              <a:t> – </a:t>
            </a:r>
            <a:r>
              <a:rPr lang="en-US" sz="1400" i="1" dirty="0" err="1">
                <a:ea typeface="+mn-lt"/>
                <a:cs typeface="+mn-lt"/>
              </a:rPr>
              <a:t>Notfallplanung</a:t>
            </a:r>
            <a:r>
              <a:rPr lang="en-US" sz="1400" i="1" dirty="0">
                <a:ea typeface="+mn-lt"/>
                <a:cs typeface="+mn-lt"/>
              </a:rPr>
              <a:t> und Vorsorge für </a:t>
            </a:r>
            <a:r>
              <a:rPr lang="en-US" sz="1400" i="1" dirty="0" err="1">
                <a:ea typeface="+mn-lt"/>
                <a:cs typeface="+mn-lt"/>
              </a:rPr>
              <a:t>Kritische</a:t>
            </a:r>
            <a:r>
              <a:rPr lang="en-US" sz="1400" i="1" dirty="0">
                <a:ea typeface="+mn-lt"/>
                <a:cs typeface="+mn-lt"/>
              </a:rPr>
              <a:t> </a:t>
            </a:r>
            <a:r>
              <a:rPr lang="en-US" sz="1400" i="1" dirty="0" err="1">
                <a:ea typeface="+mn-lt"/>
                <a:cs typeface="+mn-lt"/>
              </a:rPr>
              <a:t>Infrastrukturen</a:t>
            </a:r>
            <a:r>
              <a:rPr lang="en-US" sz="1400" dirty="0">
                <a:ea typeface="+mn-lt"/>
                <a:cs typeface="+mn-lt"/>
              </a:rPr>
              <a:t>. </a:t>
            </a:r>
            <a:r>
              <a:rPr lang="en-US" sz="1400" dirty="0">
                <a:ea typeface="+mn-lt"/>
                <a:cs typeface="+mn-lt"/>
                <a:hlinkClick r:id="rId5"/>
              </a:rPr>
              <a:t>https://www.bbk.bund.de/DE/Themen/Kritische-Infrastrukturen/KRITIS-Gefahrenlagen/Stromausfall/stromausfall_node.html</a:t>
            </a:r>
            <a:r>
              <a:rPr lang="en-US" sz="1400" dirty="0">
                <a:ea typeface="+mn-lt"/>
                <a:cs typeface="+mn-lt"/>
              </a:rPr>
              <a:t> </a:t>
            </a:r>
          </a:p>
          <a:p>
            <a:pPr marL="380365" indent="-380365">
              <a:spcBef>
                <a:spcPts val="0"/>
              </a:spcBef>
            </a:pPr>
            <a:r>
              <a:rPr lang="en-US" sz="1400" dirty="0" err="1">
                <a:ea typeface="+mn-lt"/>
                <a:cs typeface="+mn-lt"/>
              </a:rPr>
              <a:t>Deutsches</a:t>
            </a:r>
            <a:r>
              <a:rPr lang="en-US" sz="1400" dirty="0">
                <a:ea typeface="+mn-lt"/>
                <a:cs typeface="+mn-lt"/>
              </a:rPr>
              <a:t> Rotes Kreuz </a:t>
            </a:r>
            <a:r>
              <a:rPr lang="en-US" sz="1400" dirty="0" err="1">
                <a:ea typeface="+mn-lt"/>
                <a:cs typeface="+mn-lt"/>
              </a:rPr>
              <a:t>Landesverband</a:t>
            </a:r>
            <a:r>
              <a:rPr lang="en-US" sz="1400" dirty="0">
                <a:ea typeface="+mn-lt"/>
                <a:cs typeface="+mn-lt"/>
              </a:rPr>
              <a:t> Westfalen-Lippe e. V. (2020). </a:t>
            </a:r>
            <a:r>
              <a:rPr lang="en-US" sz="1400" i="1" dirty="0" err="1">
                <a:ea typeface="+mn-lt"/>
                <a:cs typeface="+mn-lt"/>
              </a:rPr>
              <a:t>Stromausfall</a:t>
            </a:r>
            <a:r>
              <a:rPr lang="en-US" sz="1400" i="1" dirty="0">
                <a:ea typeface="+mn-lt"/>
                <a:cs typeface="+mn-lt"/>
              </a:rPr>
              <a:t> in </a:t>
            </a:r>
            <a:r>
              <a:rPr lang="en-US" sz="1400" i="1" dirty="0" err="1">
                <a:ea typeface="+mn-lt"/>
                <a:cs typeface="+mn-lt"/>
              </a:rPr>
              <a:t>Senioren</a:t>
            </a:r>
            <a:r>
              <a:rPr lang="en-US" sz="1400" i="1" dirty="0">
                <a:ea typeface="+mn-lt"/>
                <a:cs typeface="+mn-lt"/>
              </a:rPr>
              <a:t>- und </a:t>
            </a:r>
            <a:r>
              <a:rPr lang="en-US" sz="1400" i="1" dirty="0" err="1">
                <a:ea typeface="+mn-lt"/>
                <a:cs typeface="+mn-lt"/>
              </a:rPr>
              <a:t>Pflegeeinrichtungen</a:t>
            </a:r>
            <a:r>
              <a:rPr lang="en-US" sz="1400" i="1" dirty="0">
                <a:ea typeface="+mn-lt"/>
                <a:cs typeface="+mn-lt"/>
              </a:rPr>
              <a:t>. </a:t>
            </a:r>
            <a:r>
              <a:rPr lang="en-US" sz="1400" i="1" dirty="0" err="1">
                <a:ea typeface="+mn-lt"/>
                <a:cs typeface="+mn-lt"/>
              </a:rPr>
              <a:t>Handreichung</a:t>
            </a:r>
            <a:r>
              <a:rPr lang="en-US" sz="1400" i="1" dirty="0">
                <a:ea typeface="+mn-lt"/>
                <a:cs typeface="+mn-lt"/>
              </a:rPr>
              <a:t> für </a:t>
            </a:r>
            <a:r>
              <a:rPr lang="en-US" sz="1400" i="1" dirty="0" err="1">
                <a:ea typeface="+mn-lt"/>
                <a:cs typeface="+mn-lt"/>
              </a:rPr>
              <a:t>stationäre</a:t>
            </a:r>
            <a:r>
              <a:rPr lang="en-US" sz="1400" i="1" dirty="0">
                <a:ea typeface="+mn-lt"/>
                <a:cs typeface="+mn-lt"/>
              </a:rPr>
              <a:t> </a:t>
            </a:r>
            <a:r>
              <a:rPr lang="en-US" sz="1400" i="1" dirty="0" err="1">
                <a:ea typeface="+mn-lt"/>
                <a:cs typeface="+mn-lt"/>
              </a:rPr>
              <a:t>Einrichtungen</a:t>
            </a:r>
            <a:r>
              <a:rPr lang="en-US" sz="1400" i="1" dirty="0">
                <a:ea typeface="+mn-lt"/>
                <a:cs typeface="+mn-lt"/>
              </a:rPr>
              <a:t>.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>
                <a:ea typeface="+mn-lt"/>
                <a:cs typeface="+mn-lt"/>
                <a:hlinkClick r:id="rId6"/>
              </a:rPr>
              <a:t>https://www.drk-westfalen.de/aktuell/presse-service/meldung/stromausfall-in-senioren-und-pflegeeinrichtungen.html</a:t>
            </a:r>
            <a:r>
              <a:rPr lang="en-US" sz="1400" dirty="0">
                <a:ea typeface="+mn-lt"/>
                <a:cs typeface="+mn-lt"/>
              </a:rPr>
              <a:t> </a:t>
            </a:r>
          </a:p>
          <a:p>
            <a:pPr marL="380365" indent="-380365">
              <a:spcBef>
                <a:spcPts val="0"/>
              </a:spcBef>
            </a:pPr>
            <a:r>
              <a:rPr lang="en-US" sz="1400" dirty="0">
                <a:ea typeface="+mn-lt"/>
                <a:cs typeface="+mn-lt"/>
              </a:rPr>
              <a:t>Gesellschaft für </a:t>
            </a:r>
            <a:r>
              <a:rPr lang="en-US" sz="1400" dirty="0" err="1">
                <a:ea typeface="+mn-lt"/>
                <a:cs typeface="+mn-lt"/>
              </a:rPr>
              <a:t>Qualitätsmanagement</a:t>
            </a:r>
            <a:r>
              <a:rPr lang="en-US" sz="1400" dirty="0">
                <a:ea typeface="+mn-lt"/>
                <a:cs typeface="+mn-lt"/>
              </a:rPr>
              <a:t> in der </a:t>
            </a:r>
            <a:r>
              <a:rPr lang="en-US" sz="1400" dirty="0" err="1">
                <a:ea typeface="+mn-lt"/>
                <a:cs typeface="+mn-lt"/>
              </a:rPr>
              <a:t>Gesundheitsversorgung</a:t>
            </a:r>
            <a:r>
              <a:rPr lang="en-US" sz="1400" dirty="0">
                <a:ea typeface="+mn-lt"/>
                <a:cs typeface="+mn-lt"/>
              </a:rPr>
              <a:t> e. V. (GQMG). (2020). </a:t>
            </a:r>
            <a:r>
              <a:rPr lang="en-US" sz="1400" i="1" dirty="0">
                <a:ea typeface="+mn-lt"/>
                <a:cs typeface="+mn-lt"/>
              </a:rPr>
              <a:t>SBAR – </a:t>
            </a:r>
            <a:r>
              <a:rPr lang="en-US" sz="1400" i="1" dirty="0" err="1">
                <a:ea typeface="+mn-lt"/>
                <a:cs typeface="+mn-lt"/>
              </a:rPr>
              <a:t>Strukturierte</a:t>
            </a:r>
            <a:r>
              <a:rPr lang="en-US" sz="1400" i="1" dirty="0">
                <a:ea typeface="+mn-lt"/>
                <a:cs typeface="+mn-lt"/>
              </a:rPr>
              <a:t> Kommunikation </a:t>
            </a:r>
            <a:r>
              <a:rPr lang="en-US" sz="1400" i="1" dirty="0" err="1">
                <a:ea typeface="+mn-lt"/>
                <a:cs typeface="+mn-lt"/>
              </a:rPr>
              <a:t>im</a:t>
            </a:r>
            <a:r>
              <a:rPr lang="en-US" sz="1400" i="1" dirty="0">
                <a:ea typeface="+mn-lt"/>
                <a:cs typeface="+mn-lt"/>
              </a:rPr>
              <a:t> </a:t>
            </a:r>
            <a:r>
              <a:rPr lang="en-US" sz="1400" i="1" dirty="0" err="1">
                <a:ea typeface="+mn-lt"/>
                <a:cs typeface="+mn-lt"/>
              </a:rPr>
              <a:t>Gesundheitswesen</a:t>
            </a:r>
            <a:r>
              <a:rPr lang="en-US" sz="1400" i="1" dirty="0">
                <a:ea typeface="+mn-lt"/>
                <a:cs typeface="+mn-lt"/>
              </a:rPr>
              <a:t> (</a:t>
            </a:r>
            <a:r>
              <a:rPr lang="en-US" sz="1400" i="1" dirty="0" err="1">
                <a:ea typeface="+mn-lt"/>
                <a:cs typeface="+mn-lt"/>
              </a:rPr>
              <a:t>Arbeitshilfe</a:t>
            </a:r>
            <a:r>
              <a:rPr lang="en-US" sz="1400" i="1" dirty="0">
                <a:ea typeface="+mn-lt"/>
                <a:cs typeface="+mn-lt"/>
              </a:rPr>
              <a:t> ABK 02.2a).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>
                <a:ea typeface="+mn-lt"/>
                <a:cs typeface="+mn-lt"/>
                <a:hlinkClick r:id="rId7"/>
              </a:rPr>
              <a:t>https://www.gqmg.de/media/redaktion/Publikationen/Arbeitshilfen/GQMG_ABK_02.2a._SBAR_16.08.20.pdf</a:t>
            </a:r>
          </a:p>
          <a:p>
            <a:pPr marL="380365" indent="-380365">
              <a:spcBef>
                <a:spcPts val="0"/>
              </a:spcBef>
            </a:pPr>
            <a:r>
              <a:rPr lang="en-US" sz="1400" dirty="0">
                <a:ea typeface="+mn-lt"/>
                <a:cs typeface="+mn-lt"/>
              </a:rPr>
              <a:t>von Dossow, V., &amp; </a:t>
            </a:r>
            <a:r>
              <a:rPr lang="en-US" sz="1400" dirty="0" err="1">
                <a:ea typeface="+mn-lt"/>
                <a:cs typeface="+mn-lt"/>
              </a:rPr>
              <a:t>Zwißler</a:t>
            </a:r>
            <a:r>
              <a:rPr lang="en-US" sz="1400" dirty="0">
                <a:ea typeface="+mn-lt"/>
                <a:cs typeface="+mn-lt"/>
              </a:rPr>
              <a:t>, B. (2016). </a:t>
            </a:r>
            <a:r>
              <a:rPr lang="en-US" sz="1400" i="1" dirty="0" err="1">
                <a:ea typeface="+mn-lt"/>
                <a:cs typeface="+mn-lt"/>
              </a:rPr>
              <a:t>Empfehlung</a:t>
            </a:r>
            <a:r>
              <a:rPr lang="en-US" sz="1400" i="1" dirty="0">
                <a:ea typeface="+mn-lt"/>
                <a:cs typeface="+mn-lt"/>
              </a:rPr>
              <a:t> der DGAI </a:t>
            </a:r>
            <a:r>
              <a:rPr lang="en-US" sz="1400" i="1" dirty="0" err="1">
                <a:ea typeface="+mn-lt"/>
                <a:cs typeface="+mn-lt"/>
              </a:rPr>
              <a:t>zur</a:t>
            </a:r>
            <a:r>
              <a:rPr lang="en-US" sz="1400" i="1" dirty="0">
                <a:ea typeface="+mn-lt"/>
                <a:cs typeface="+mn-lt"/>
              </a:rPr>
              <a:t> </a:t>
            </a:r>
            <a:r>
              <a:rPr lang="en-US" sz="1400" i="1" dirty="0" err="1">
                <a:ea typeface="+mn-lt"/>
                <a:cs typeface="+mn-lt"/>
              </a:rPr>
              <a:t>strukturierten</a:t>
            </a:r>
            <a:r>
              <a:rPr lang="en-US" sz="1400" i="1" dirty="0">
                <a:ea typeface="+mn-lt"/>
                <a:cs typeface="+mn-lt"/>
              </a:rPr>
              <a:t> </a:t>
            </a:r>
            <a:r>
              <a:rPr lang="en-US" sz="1400" i="1" dirty="0" err="1">
                <a:ea typeface="+mn-lt"/>
                <a:cs typeface="+mn-lt"/>
              </a:rPr>
              <a:t>Patientenübergabe</a:t>
            </a:r>
            <a:r>
              <a:rPr lang="en-US" sz="1400" i="1" dirty="0">
                <a:ea typeface="+mn-lt"/>
                <a:cs typeface="+mn-lt"/>
              </a:rPr>
              <a:t> in der </a:t>
            </a:r>
            <a:r>
              <a:rPr lang="en-US" sz="1400" i="1" dirty="0" err="1">
                <a:ea typeface="+mn-lt"/>
                <a:cs typeface="+mn-lt"/>
              </a:rPr>
              <a:t>perioperativen</a:t>
            </a:r>
            <a:r>
              <a:rPr lang="en-US" sz="1400" i="1" dirty="0">
                <a:ea typeface="+mn-lt"/>
                <a:cs typeface="+mn-lt"/>
              </a:rPr>
              <a:t> Phase – Das SBAR-</a:t>
            </a:r>
            <a:r>
              <a:rPr lang="en-US" sz="1400" i="1" dirty="0" err="1">
                <a:ea typeface="+mn-lt"/>
                <a:cs typeface="+mn-lt"/>
              </a:rPr>
              <a:t>Konzept</a:t>
            </a:r>
            <a:r>
              <a:rPr lang="en-US" sz="1400" i="1" dirty="0">
                <a:ea typeface="+mn-lt"/>
                <a:cs typeface="+mn-lt"/>
              </a:rPr>
              <a:t>.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i="1" dirty="0" err="1">
                <a:ea typeface="+mn-lt"/>
                <a:cs typeface="+mn-lt"/>
              </a:rPr>
              <a:t>Anästhesiologie</a:t>
            </a:r>
            <a:r>
              <a:rPr lang="en-US" sz="1400" i="1" dirty="0">
                <a:ea typeface="+mn-lt"/>
                <a:cs typeface="+mn-lt"/>
              </a:rPr>
              <a:t>, </a:t>
            </a:r>
            <a:r>
              <a:rPr lang="en-US" sz="1400" i="1" dirty="0" err="1">
                <a:ea typeface="+mn-lt"/>
                <a:cs typeface="+mn-lt"/>
              </a:rPr>
              <a:t>Intensivmedizin</a:t>
            </a:r>
            <a:r>
              <a:rPr lang="en-US" sz="1400" i="1" dirty="0">
                <a:ea typeface="+mn-lt"/>
                <a:cs typeface="+mn-lt"/>
              </a:rPr>
              <a:t>, </a:t>
            </a:r>
            <a:r>
              <a:rPr lang="en-US" sz="1400" i="1" dirty="0" err="1">
                <a:ea typeface="+mn-lt"/>
                <a:cs typeface="+mn-lt"/>
              </a:rPr>
              <a:t>Notfallmedizin</a:t>
            </a:r>
            <a:r>
              <a:rPr lang="en-US" sz="1400" i="1" dirty="0">
                <a:ea typeface="+mn-lt"/>
                <a:cs typeface="+mn-lt"/>
              </a:rPr>
              <a:t>, </a:t>
            </a:r>
            <a:r>
              <a:rPr lang="en-US" sz="1400" i="1" dirty="0" err="1">
                <a:ea typeface="+mn-lt"/>
                <a:cs typeface="+mn-lt"/>
              </a:rPr>
              <a:t>Schmerztherapie</a:t>
            </a:r>
            <a:r>
              <a:rPr lang="en-US" sz="1400" i="1" dirty="0">
                <a:ea typeface="+mn-lt"/>
                <a:cs typeface="+mn-lt"/>
              </a:rPr>
              <a:t>, 51</a:t>
            </a:r>
            <a:r>
              <a:rPr lang="en-US" sz="1400" dirty="0">
                <a:ea typeface="+mn-lt"/>
                <a:cs typeface="+mn-lt"/>
              </a:rPr>
              <a:t>(2), 136–137. </a:t>
            </a:r>
            <a:r>
              <a:rPr lang="en-US" sz="1400" dirty="0">
                <a:ea typeface="+mn-lt"/>
                <a:cs typeface="+mn-lt"/>
                <a:hlinkClick r:id="rId8"/>
              </a:rPr>
              <a:t>https://doi.org/10.1055/s-0042-101190</a:t>
            </a:r>
          </a:p>
          <a:p>
            <a:pPr marL="380365" indent="-380365">
              <a:spcBef>
                <a:spcPts val="0"/>
              </a:spcBef>
            </a:pPr>
            <a:r>
              <a:rPr lang="en-US" sz="1400" dirty="0">
                <a:ea typeface="+mn-lt"/>
                <a:cs typeface="+mn-lt"/>
              </a:rPr>
              <a:t>Wolf-Ostermann K., </a:t>
            </a:r>
            <a:r>
              <a:rPr lang="en-US" sz="1400" dirty="0" err="1">
                <a:ea typeface="+mn-lt"/>
                <a:cs typeface="+mn-lt"/>
              </a:rPr>
              <a:t>Rothgang</a:t>
            </a:r>
            <a:r>
              <a:rPr lang="en-US" sz="1400" dirty="0">
                <a:ea typeface="+mn-lt"/>
                <a:cs typeface="+mn-lt"/>
              </a:rPr>
              <a:t>, H. (2024). </a:t>
            </a:r>
            <a:r>
              <a:rPr lang="en-US" sz="1400" i="1" dirty="0" err="1">
                <a:ea typeface="+mn-lt"/>
                <a:cs typeface="+mn-lt"/>
              </a:rPr>
              <a:t>Digitale</a:t>
            </a:r>
            <a:r>
              <a:rPr lang="en-US" sz="1400" i="1" dirty="0">
                <a:ea typeface="+mn-lt"/>
                <a:cs typeface="+mn-lt"/>
              </a:rPr>
              <a:t> </a:t>
            </a:r>
            <a:r>
              <a:rPr lang="en-US" sz="1400" i="1" dirty="0" err="1">
                <a:ea typeface="+mn-lt"/>
                <a:cs typeface="+mn-lt"/>
              </a:rPr>
              <a:t>Technologien</a:t>
            </a:r>
            <a:r>
              <a:rPr lang="en-US" sz="1400" i="1" dirty="0">
                <a:ea typeface="+mn-lt"/>
                <a:cs typeface="+mn-lt"/>
              </a:rPr>
              <a:t> in der </a:t>
            </a:r>
            <a:r>
              <a:rPr lang="en-US" sz="1400" i="1" dirty="0" err="1">
                <a:ea typeface="+mn-lt"/>
                <a:cs typeface="+mn-lt"/>
              </a:rPr>
              <a:t>Pflege</a:t>
            </a:r>
            <a:r>
              <a:rPr lang="en-US" sz="1400" i="1" dirty="0">
                <a:ea typeface="+mn-lt"/>
                <a:cs typeface="+mn-lt"/>
              </a:rPr>
              <a:t>–Was </a:t>
            </a:r>
            <a:r>
              <a:rPr lang="en-US" sz="1400" i="1" dirty="0" err="1">
                <a:ea typeface="+mn-lt"/>
                <a:cs typeface="+mn-lt"/>
              </a:rPr>
              <a:t>können</a:t>
            </a:r>
            <a:r>
              <a:rPr lang="en-US" sz="1400" i="1" dirty="0">
                <a:ea typeface="+mn-lt"/>
                <a:cs typeface="+mn-lt"/>
              </a:rPr>
              <a:t> </a:t>
            </a:r>
            <a:r>
              <a:rPr lang="en-US" sz="1400" i="1" dirty="0" err="1">
                <a:ea typeface="+mn-lt"/>
                <a:cs typeface="+mn-lt"/>
              </a:rPr>
              <a:t>sie</a:t>
            </a:r>
            <a:r>
              <a:rPr lang="en-US" sz="1400" i="1" dirty="0">
                <a:ea typeface="+mn-lt"/>
                <a:cs typeface="+mn-lt"/>
              </a:rPr>
              <a:t> </a:t>
            </a:r>
            <a:r>
              <a:rPr lang="en-US" sz="1400" i="1" dirty="0" err="1">
                <a:ea typeface="+mn-lt"/>
                <a:cs typeface="+mn-lt"/>
              </a:rPr>
              <a:t>leisten</a:t>
            </a:r>
            <a:r>
              <a:rPr lang="en-US" sz="1400" i="1" dirty="0">
                <a:ea typeface="+mn-lt"/>
                <a:cs typeface="+mn-lt"/>
              </a:rPr>
              <a:t>? </a:t>
            </a:r>
            <a:r>
              <a:rPr lang="en-US" sz="1400" i="1" dirty="0" err="1">
                <a:ea typeface="+mn-lt"/>
                <a:cs typeface="+mn-lt"/>
              </a:rPr>
              <a:t>Bundesgesundheitsblatt</a:t>
            </a:r>
            <a:r>
              <a:rPr lang="en-US" sz="1400" i="1" dirty="0">
                <a:ea typeface="+mn-lt"/>
                <a:cs typeface="+mn-lt"/>
              </a:rPr>
              <a:t> 67</a:t>
            </a:r>
            <a:r>
              <a:rPr lang="en-US" sz="1400" dirty="0">
                <a:ea typeface="+mn-lt"/>
                <a:cs typeface="+mn-lt"/>
              </a:rPr>
              <a:t> (3), 324-331</a:t>
            </a:r>
          </a:p>
          <a:p>
            <a:pPr marL="380365" indent="-380365"/>
            <a:endParaRPr lang="en-US" sz="1400" dirty="0">
              <a:ea typeface="+mn-lt"/>
              <a:cs typeface="+mn-lt"/>
            </a:endParaRPr>
          </a:p>
          <a:p>
            <a:pPr marL="380365" indent="-380365"/>
            <a:endParaRPr lang="en-US" sz="14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83955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37B661-C4D6-61D4-990D-5141F75BA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IT Sicherheit in Einrichtungen des Gesundheitswesens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73CC75C-2D7B-80F1-2C32-6E65D61E8A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25000" lnSpcReduction="20000"/>
          </a:bodyPr>
          <a:lstStyle/>
          <a:p>
            <a:r>
              <a:rPr lang="de-DE" sz="9600" b="1">
                <a:solidFill>
                  <a:schemeClr val="accent1"/>
                </a:solidFill>
              </a:rPr>
              <a:t>Digitalisierung in Pflegeeinrichtungen:</a:t>
            </a:r>
            <a:endParaRPr lang="de-DE" sz="9600">
              <a:solidFill>
                <a:schemeClr val="accent1"/>
              </a:solidFill>
            </a:endParaRPr>
          </a:p>
          <a:p>
            <a:pPr lvl="1"/>
            <a:r>
              <a:rPr lang="de-DE" sz="9600">
                <a:solidFill>
                  <a:schemeClr val="accent1"/>
                </a:solidFill>
              </a:rPr>
              <a:t>Elektronische Pflegedokumentation</a:t>
            </a:r>
          </a:p>
          <a:p>
            <a:pPr lvl="1"/>
            <a:r>
              <a:rPr lang="de-DE" sz="9600">
                <a:solidFill>
                  <a:schemeClr val="accent1"/>
                </a:solidFill>
              </a:rPr>
              <a:t>Medikationsmanagement</a:t>
            </a:r>
          </a:p>
          <a:p>
            <a:pPr lvl="1"/>
            <a:r>
              <a:rPr lang="de-DE" sz="9600">
                <a:solidFill>
                  <a:schemeClr val="accent1"/>
                </a:solidFill>
              </a:rPr>
              <a:t>Telemedizinische Anwendungen </a:t>
            </a:r>
            <a:r>
              <a:rPr lang="de-DE" sz="5600">
                <a:solidFill>
                  <a:schemeClr val="accent1"/>
                </a:solidFill>
              </a:rPr>
              <a:t>(Quelle: Wolf-Ostermann et al., 2024; BVITG, 2022)</a:t>
            </a:r>
          </a:p>
          <a:p>
            <a:r>
              <a:rPr lang="de-DE" sz="9600" b="1">
                <a:solidFill>
                  <a:schemeClr val="accent1"/>
                </a:solidFill>
              </a:rPr>
              <a:t>Risiken durch Cyberangriffe:</a:t>
            </a:r>
            <a:endParaRPr lang="de-DE" sz="9600">
              <a:solidFill>
                <a:schemeClr val="accent1"/>
              </a:solidFill>
            </a:endParaRPr>
          </a:p>
          <a:p>
            <a:pPr lvl="1"/>
            <a:r>
              <a:rPr lang="de-DE" sz="9600">
                <a:solidFill>
                  <a:schemeClr val="accent1"/>
                </a:solidFill>
              </a:rPr>
              <a:t>Schwach abgesicherte Systeme → Funktionsstörungen</a:t>
            </a:r>
          </a:p>
          <a:p>
            <a:pPr lvl="1"/>
            <a:r>
              <a:rPr lang="de-DE" sz="9600">
                <a:solidFill>
                  <a:schemeClr val="accent1"/>
                </a:solidFill>
              </a:rPr>
              <a:t>Gefahr für besonders vulnerable </a:t>
            </a:r>
            <a:r>
              <a:rPr lang="de-DE" sz="9600" err="1">
                <a:solidFill>
                  <a:schemeClr val="accent1"/>
                </a:solidFill>
              </a:rPr>
              <a:t>Bewohner:innen</a:t>
            </a:r>
            <a:endParaRPr lang="de-DE" sz="9600">
              <a:solidFill>
                <a:schemeClr val="accent1"/>
              </a:solidFill>
            </a:endParaRPr>
          </a:p>
          <a:p>
            <a:pPr lvl="1"/>
            <a:r>
              <a:rPr lang="de-DE" sz="9600">
                <a:solidFill>
                  <a:schemeClr val="accent1"/>
                </a:solidFill>
              </a:rPr>
              <a:t>Mangel an Ressourcen und Know-how im Vergleich zu Akutkliniken</a:t>
            </a:r>
          </a:p>
          <a:p>
            <a:pPr lvl="1"/>
            <a:r>
              <a:rPr lang="de-DE" sz="9600">
                <a:solidFill>
                  <a:schemeClr val="accent1"/>
                </a:solidFill>
              </a:rPr>
              <a:t>Fehlende Redundanzsysteme </a:t>
            </a:r>
            <a:r>
              <a:rPr lang="de-DE" sz="5600">
                <a:solidFill>
                  <a:schemeClr val="accent1"/>
                </a:solidFill>
              </a:rPr>
              <a:t>(Quelle: BVITG, 2022)</a:t>
            </a:r>
          </a:p>
        </p:txBody>
      </p:sp>
    </p:spTree>
    <p:extLst>
      <p:ext uri="{BB962C8B-B14F-4D97-AF65-F5344CB8AC3E}">
        <p14:creationId xmlns:p14="http://schemas.microsoft.com/office/powerpoint/2010/main" val="817653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F29249-769C-1B01-61F7-E70DF7898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IT-Sicherheit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C9F6A07-0193-8A7B-69CF-3AF493B330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lIns="0" tIns="0" rIns="0" bIns="0" anchor="t">
            <a:normAutofit fontScale="62500" lnSpcReduction="20000"/>
          </a:bodyPr>
          <a:lstStyle/>
          <a:p>
            <a:pPr marL="380365" indent="-380365"/>
            <a:r>
              <a:rPr lang="de-DE" sz="3800"/>
              <a:t>IT- und Stromausfälle gefährden die Versorgungssicherheit in Pflegeeinrichtungen erheblich.</a:t>
            </a:r>
            <a:endParaRPr lang="en-US"/>
          </a:p>
          <a:p>
            <a:pPr marL="0" indent="0">
              <a:buNone/>
            </a:pPr>
            <a:r>
              <a:rPr lang="de-DE" sz="3800" b="1"/>
              <a:t>Empfohlene Maßnahmen: </a:t>
            </a:r>
          </a:p>
          <a:p>
            <a:pPr marL="380365" indent="-380365"/>
            <a:r>
              <a:rPr lang="de-DE" sz="3800"/>
              <a:t>Krisenmanagement etablieren</a:t>
            </a:r>
            <a:endParaRPr lang="de-DE" sz="3800">
              <a:ea typeface="Calibri"/>
              <a:cs typeface="Calibri"/>
            </a:endParaRPr>
          </a:p>
          <a:p>
            <a:pPr marL="380365" indent="-380365"/>
            <a:r>
              <a:rPr lang="de-DE" sz="3800"/>
              <a:t>Regelmäßige Schulungen</a:t>
            </a:r>
            <a:endParaRPr lang="de-DE" sz="3800">
              <a:ea typeface="Calibri"/>
              <a:cs typeface="Calibri"/>
            </a:endParaRPr>
          </a:p>
          <a:p>
            <a:pPr marL="380365" indent="-380365"/>
            <a:r>
              <a:rPr lang="de-DE" sz="3800"/>
              <a:t>Analoge Alternativen nutzen</a:t>
            </a:r>
            <a:endParaRPr lang="de-DE" sz="3800">
              <a:ea typeface="Calibri"/>
              <a:cs typeface="Calibri"/>
            </a:endParaRPr>
          </a:p>
          <a:p>
            <a:pPr marL="380365" indent="-380365"/>
            <a:r>
              <a:rPr lang="de-DE" sz="3800"/>
              <a:t>Sicherstellung der Grundversorgung</a:t>
            </a:r>
            <a:br>
              <a:rPr lang="de-DE" sz="3100" dirty="0"/>
            </a:br>
            <a:r>
              <a:rPr lang="de-DE"/>
              <a:t>(BAGFW 2023a, DRK Westfalen 2020)</a:t>
            </a:r>
            <a:endParaRPr lang="de-DE">
              <a:ea typeface="Calibri"/>
              <a:cs typeface="Calibri"/>
            </a:endParaRPr>
          </a:p>
          <a:p>
            <a:pPr marL="0" indent="0">
              <a:buNone/>
            </a:pPr>
            <a:endParaRPr lang="de-DE" b="1"/>
          </a:p>
          <a:p>
            <a:pPr marL="0" indent="0">
              <a:buNone/>
            </a:pPr>
            <a:endParaRPr lang="de-DE"/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4966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F80204-D621-8A05-977B-0F9871CA9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/>
              <a:t>Auswirkungen großer Stromausfälle</a:t>
            </a:r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4317DFA-B994-1327-529F-C1F36F6388E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lIns="0" tIns="0" rIns="0" bIns="0" anchor="t">
            <a:normAutofit fontScale="25000" lnSpcReduction="20000"/>
          </a:bodyPr>
          <a:lstStyle/>
          <a:p>
            <a:pPr marL="380365" indent="-380365"/>
            <a:r>
              <a:rPr lang="de-DE" sz="9600" b="1">
                <a:solidFill>
                  <a:schemeClr val="accent1"/>
                </a:solidFill>
              </a:rPr>
              <a:t>Beispiele aus der Vergangenheit:</a:t>
            </a:r>
            <a:endParaRPr lang="de-DE" sz="9600">
              <a:solidFill>
                <a:schemeClr val="accent1"/>
              </a:solidFill>
              <a:ea typeface="Calibri"/>
              <a:cs typeface="Calibri"/>
            </a:endParaRPr>
          </a:p>
          <a:p>
            <a:pPr marL="989965" lvl="1" indent="-380365"/>
            <a:r>
              <a:rPr lang="de-DE" sz="9600">
                <a:solidFill>
                  <a:schemeClr val="accent1"/>
                </a:solidFill>
              </a:rPr>
              <a:t>Münsterland (2005), Europaweiter Ausfall (2006), Berlin (2019) Quelle: DRK Westfalen, 2020; BBK, 2023b</a:t>
            </a:r>
            <a:endParaRPr lang="de-DE" sz="9600">
              <a:solidFill>
                <a:schemeClr val="accent1"/>
              </a:solidFill>
              <a:ea typeface="Calibri"/>
              <a:cs typeface="Calibri"/>
            </a:endParaRPr>
          </a:p>
          <a:p>
            <a:pPr marL="380365" indent="-380365"/>
            <a:r>
              <a:rPr lang="de-DE" sz="9600" b="1">
                <a:solidFill>
                  <a:schemeClr val="accent1"/>
                </a:solidFill>
              </a:rPr>
              <a:t>Unmittelbare Folgen (erste Stunden):</a:t>
            </a:r>
            <a:endParaRPr lang="de-DE" sz="9600">
              <a:solidFill>
                <a:schemeClr val="accent1"/>
              </a:solidFill>
              <a:ea typeface="Calibri"/>
              <a:cs typeface="Calibri"/>
            </a:endParaRPr>
          </a:p>
          <a:p>
            <a:pPr marL="989965" lvl="1" indent="-380365"/>
            <a:r>
              <a:rPr lang="de-DE" sz="9600">
                <a:solidFill>
                  <a:schemeClr val="accent1"/>
                </a:solidFill>
              </a:rPr>
              <a:t>Verkehrschaos durch Ampelausfälle → mehr Unfälle</a:t>
            </a:r>
            <a:endParaRPr lang="de-DE" sz="9600">
              <a:solidFill>
                <a:schemeClr val="accent1"/>
              </a:solidFill>
              <a:ea typeface="Calibri"/>
              <a:cs typeface="Calibri"/>
            </a:endParaRPr>
          </a:p>
          <a:p>
            <a:pPr marL="989965" lvl="1" indent="-380365"/>
            <a:r>
              <a:rPr lang="de-DE" sz="9600">
                <a:solidFill>
                  <a:schemeClr val="accent1"/>
                </a:solidFill>
              </a:rPr>
              <a:t>Ausfall von Tankstellen → eingeschränkte Versorgung</a:t>
            </a:r>
            <a:endParaRPr lang="de-DE" sz="9600">
              <a:solidFill>
                <a:schemeClr val="accent1"/>
              </a:solidFill>
              <a:ea typeface="Calibri"/>
              <a:cs typeface="Calibri"/>
            </a:endParaRPr>
          </a:p>
          <a:p>
            <a:pPr marL="989965" lvl="1" indent="-380365"/>
            <a:r>
              <a:rPr lang="de-DE" sz="9600">
                <a:solidFill>
                  <a:schemeClr val="accent1"/>
                </a:solidFill>
              </a:rPr>
              <a:t>Kommunikations- &amp; Notrufsysteme fallen aus</a:t>
            </a:r>
            <a:endParaRPr lang="de-DE" sz="9600">
              <a:solidFill>
                <a:schemeClr val="accent1"/>
              </a:solidFill>
              <a:ea typeface="Calibri"/>
              <a:cs typeface="Calibri"/>
            </a:endParaRPr>
          </a:p>
          <a:p>
            <a:pPr marL="989965" lvl="1" indent="-380365"/>
            <a:r>
              <a:rPr lang="de-DE" sz="9600">
                <a:solidFill>
                  <a:schemeClr val="accent1"/>
                </a:solidFill>
              </a:rPr>
              <a:t>Medizingeräte, Aufzüge, Sicherheitssysteme versagen</a:t>
            </a:r>
            <a:endParaRPr lang="de-DE" sz="9600">
              <a:solidFill>
                <a:schemeClr val="accent1"/>
              </a:solidFill>
              <a:ea typeface="Calibri"/>
              <a:cs typeface="Calibri"/>
            </a:endParaRPr>
          </a:p>
          <a:p>
            <a:pPr marL="989965" lvl="1" indent="-380365"/>
            <a:r>
              <a:rPr lang="de-DE" sz="9600">
                <a:solidFill>
                  <a:schemeClr val="accent1"/>
                </a:solidFill>
              </a:rPr>
              <a:t>Erste Störungen bei ärztlicher Versorgung</a:t>
            </a:r>
            <a:endParaRPr lang="de-DE" sz="9600">
              <a:solidFill>
                <a:schemeClr val="accent1"/>
              </a:solidFill>
              <a:ea typeface="Calibri"/>
              <a:cs typeface="Calibri"/>
            </a:endParaRPr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8168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8835F3-9676-A361-1705-B99DE1A16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/>
              <a:t>Auswirkungen großer Stromausfälle</a:t>
            </a:r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BFA4F15-283F-8298-03EE-FE60E80E43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de-DE" b="1">
                <a:solidFill>
                  <a:schemeClr val="accent1"/>
                </a:solidFill>
              </a:rPr>
              <a:t>Nach 8 Stunden:</a:t>
            </a:r>
            <a:endParaRPr lang="de-DE">
              <a:solidFill>
                <a:schemeClr val="accent1"/>
              </a:solidFill>
            </a:endParaRPr>
          </a:p>
          <a:p>
            <a:pPr lvl="1"/>
            <a:r>
              <a:rPr lang="de-DE" sz="2400">
                <a:solidFill>
                  <a:schemeClr val="accent1"/>
                </a:solidFill>
              </a:rPr>
              <a:t>Heizung, Warmwasser, Toiletten fallen aus</a:t>
            </a:r>
          </a:p>
          <a:p>
            <a:pPr lvl="1"/>
            <a:r>
              <a:rPr lang="de-DE" sz="2400">
                <a:solidFill>
                  <a:schemeClr val="accent1"/>
                </a:solidFill>
              </a:rPr>
              <a:t>Hygieneprobleme, thermische Belastung</a:t>
            </a:r>
          </a:p>
          <a:p>
            <a:r>
              <a:rPr lang="de-DE" b="1">
                <a:solidFill>
                  <a:schemeClr val="accent1"/>
                </a:solidFill>
              </a:rPr>
              <a:t>Nach 24 Stunden:</a:t>
            </a:r>
            <a:endParaRPr lang="de-DE">
              <a:solidFill>
                <a:schemeClr val="accent1"/>
              </a:solidFill>
            </a:endParaRPr>
          </a:p>
          <a:p>
            <a:pPr lvl="1"/>
            <a:r>
              <a:rPr lang="de-DE" sz="2400">
                <a:solidFill>
                  <a:schemeClr val="accent1"/>
                </a:solidFill>
              </a:rPr>
              <a:t>Engpässe bei Medikamenten, Lebensmitteln, Personal</a:t>
            </a:r>
          </a:p>
          <a:p>
            <a:pPr lvl="1"/>
            <a:r>
              <a:rPr lang="de-DE" sz="2400">
                <a:solidFill>
                  <a:schemeClr val="accent1"/>
                </a:solidFill>
              </a:rPr>
              <a:t>Gefahr für </a:t>
            </a:r>
            <a:r>
              <a:rPr lang="de-DE" sz="2400" err="1">
                <a:solidFill>
                  <a:schemeClr val="accent1"/>
                </a:solidFill>
              </a:rPr>
              <a:t>Hochrisikopatient:innen</a:t>
            </a:r>
            <a:endParaRPr lang="de-DE" sz="2400">
              <a:solidFill>
                <a:schemeClr val="accent1"/>
              </a:solidFill>
            </a:endParaRPr>
          </a:p>
          <a:p>
            <a:pPr lvl="1"/>
            <a:r>
              <a:rPr lang="de-DE" sz="2400">
                <a:solidFill>
                  <a:schemeClr val="accent1"/>
                </a:solidFill>
              </a:rPr>
              <a:t>Evakuierungsbedarf möglich</a:t>
            </a:r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5817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3D1155-F972-C9D5-C7A2-C06F090FC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/>
              <a:t>Notwendige Handlungsfelder auf Grundlage von Empfehlungen und Checklisten</a:t>
            </a:r>
          </a:p>
        </p:txBody>
      </p:sp>
      <p:pic>
        <p:nvPicPr>
          <p:cNvPr id="7" name="Grafik 6" descr="Ein Bild, das Text, Screenshot, Schrift, Zahl enthält.&#10;&#10;KI-generierte Inhalte können fehlerhaft sein.">
            <a:extLst>
              <a:ext uri="{FF2B5EF4-FFF2-40B4-BE49-F238E27FC236}">
                <a16:creationId xmlns:a16="http://schemas.microsoft.com/office/drawing/2014/main" id="{D3DEF188-A3AD-D84A-C636-85D67F8196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297" y="1305631"/>
            <a:ext cx="9229799" cy="5000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518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011DBD-4BA0-BD6F-7483-CE46110CF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Stromausfall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D868AA0-7FCB-F55F-64FF-2EC708FCD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lIns="0" tIns="0" rIns="0" bIns="0" anchor="t"/>
          <a:lstStyle/>
          <a:p>
            <a:pPr marL="380365" lvl="0" indent="-380365"/>
            <a:r>
              <a:rPr lang="de-DE"/>
              <a:t>Kommunikationsausfall: Kein Zugang zu Telefon, Internet, E-Mail – interne und externe Alarmierung sind erschwert; auf mechanische Signale und personalintensive Rundgänge angewiesen </a:t>
            </a:r>
            <a:r>
              <a:rPr lang="de-DE" sz="1400"/>
              <a:t>(DRK Westfalen, 2020)</a:t>
            </a:r>
            <a:endParaRPr lang="en-US"/>
          </a:p>
          <a:p>
            <a:pPr marL="380365" lvl="0" indent="-380365"/>
            <a:r>
              <a:rPr lang="de-DE"/>
              <a:t>Stromabhängige Medizintechnik: Besonders kritisch für Bewohner mit Beatmung, Dialyse oder anderen stromabhängigen Therapien. Notstromaggregate sind oft nicht für vollständigen Betriebsersatz ausgelegt; Akkukapazitäten reichen häufig nur wenige Stunden </a:t>
            </a:r>
            <a:r>
              <a:rPr lang="de-DE" sz="1400"/>
              <a:t>(BBK, 2023a)</a:t>
            </a:r>
            <a:endParaRPr lang="de-DE" sz="1400">
              <a:ea typeface="Calibri"/>
              <a:cs typeface="Calibri"/>
            </a:endParaRPr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3572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2E5657-D9D9-4237-9B64-CB281B1FE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Stromausfall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E04CB5B-E08C-DD3D-2A62-D5BA0C2D11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lIns="0" tIns="0" rIns="0" bIns="0" anchor="t">
            <a:normAutofit fontScale="92500"/>
          </a:bodyPr>
          <a:lstStyle/>
          <a:p>
            <a:pPr marL="380365" lvl="0" indent="-380365"/>
            <a:r>
              <a:rPr lang="de-DE"/>
              <a:t>Hygiene und Infrastruktur: Ohne Heizung (im Winter), ohne funktionierende Wasserpumpen oder Aufbereiter entstehen rasch hygienische und thermische Risiken </a:t>
            </a:r>
            <a:r>
              <a:rPr lang="de-DE" sz="1600"/>
              <a:t>(BBK, 2023a)</a:t>
            </a:r>
            <a:endParaRPr lang="en-US"/>
          </a:p>
          <a:p>
            <a:pPr marL="380365" lvl="0" indent="-380365"/>
            <a:r>
              <a:rPr lang="de-DE"/>
              <a:t>Versorgungsengpässe und Personal: Medikamente werden ohne Kühlsysteme unbrauchbar; Vorräte an Lebensmitteln und Wasser reichen – je nach Vorbereitung – meistens nur für 24–48 Stunden. Personal steht selbst vor Versorgungsproblemen zu Hause und fällt ggf. aus</a:t>
            </a:r>
            <a:endParaRPr lang="de-DE">
              <a:ea typeface="Calibri"/>
              <a:cs typeface="Calibri"/>
            </a:endParaRPr>
          </a:p>
          <a:p>
            <a:pPr marL="380365" lvl="0" indent="-380365"/>
            <a:r>
              <a:rPr lang="de-DE"/>
              <a:t>Bewohnerwohl und Sicherheit: Die Stressbelastung und Angst nehmen zu, insbesondere bei dementen Menschen, wenn Licht, Tagesabläufe und Betreuung ausfallen. Die Fähigkeit zur kurzfristigen Umstellung auf Notbetrieb ist entscheidend </a:t>
            </a:r>
            <a:r>
              <a:rPr lang="de-DE" sz="1600"/>
              <a:t>(DRK Westfalen, 2020)</a:t>
            </a:r>
            <a:endParaRPr lang="de-DE" sz="1600">
              <a:ea typeface="Calibri"/>
              <a:cs typeface="Calibri"/>
            </a:endParaRPr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8247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96AF01-7E6F-5159-B6ED-2F1F3A954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Zentrale Herausforderungen nach Eintritt eines Stromausfalls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9016809B-F01D-B4FC-474C-C3ACFC1556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137888"/>
              </p:ext>
            </p:extLst>
          </p:nvPr>
        </p:nvGraphicFramePr>
        <p:xfrm>
          <a:off x="643467" y="1980430"/>
          <a:ext cx="10905067" cy="3783794"/>
        </p:xfrm>
        <a:graphic>
          <a:graphicData uri="http://schemas.openxmlformats.org/drawingml/2006/table">
            <a:tbl>
              <a:tblPr firstRow="1" firstCol="1" bandRow="1"/>
              <a:tblGrid>
                <a:gridCol w="1498652">
                  <a:extLst>
                    <a:ext uri="{9D8B030D-6E8A-4147-A177-3AD203B41FA5}">
                      <a16:colId xmlns:a16="http://schemas.microsoft.com/office/drawing/2014/main" val="956548557"/>
                    </a:ext>
                  </a:extLst>
                </a:gridCol>
                <a:gridCol w="4626215">
                  <a:extLst>
                    <a:ext uri="{9D8B030D-6E8A-4147-A177-3AD203B41FA5}">
                      <a16:colId xmlns:a16="http://schemas.microsoft.com/office/drawing/2014/main" val="547216924"/>
                    </a:ext>
                  </a:extLst>
                </a:gridCol>
                <a:gridCol w="4780200">
                  <a:extLst>
                    <a:ext uri="{9D8B030D-6E8A-4147-A177-3AD203B41FA5}">
                      <a16:colId xmlns:a16="http://schemas.microsoft.com/office/drawing/2014/main" val="3395847685"/>
                    </a:ext>
                  </a:extLst>
                </a:gridCol>
              </a:tblGrid>
              <a:tr h="482849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400" b="1" i="0" u="none" strike="noStrike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Zeitfenster</a:t>
                      </a:r>
                      <a:endParaRPr lang="de-DE" sz="2400" b="0" i="0" u="none" strike="noStrike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82" marR="99882" marT="99882" marB="9988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400" b="1" i="0" u="none" strike="noStrike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Typische Folgen</a:t>
                      </a:r>
                      <a:endParaRPr lang="de-DE" sz="2400" b="0" i="0" u="none" strike="noStrike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82" marR="99882" marT="99882" marB="9988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400" b="1" i="0" u="none" strike="noStrike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Kritische Risiken für Bewohner/Organisation</a:t>
                      </a:r>
                      <a:endParaRPr lang="de-DE" sz="2400" b="0" i="0" u="none" strike="noStrike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82" marR="99882" marT="99882" marB="9988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978759"/>
                  </a:ext>
                </a:extLst>
              </a:tr>
              <a:tr h="1178695">
                <a:tc>
                  <a:txBody>
                    <a:bodyPr/>
                    <a:lstStyle/>
                    <a:p>
                      <a:pPr algn="l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400" b="0" i="0" u="none" strike="noStrike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Erste Stunden</a:t>
                      </a:r>
                      <a:endParaRPr lang="de-DE" sz="2400" b="0" i="0" u="none" strike="noStrike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82" marR="99882" marT="114032" marB="11403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400" b="0" i="0" u="none" strike="noStrike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Ausfall von Kommunikation, IT, Alarm- und Notrufsystemen; Stillstand von Aufzügen; Beginnen der Kühlkettenunterbrechung</a:t>
                      </a:r>
                      <a:endParaRPr lang="de-DE" sz="2400" b="0" i="0" u="none" strike="noStrike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82" marR="99882" marT="114032" marB="11403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400" b="0" i="0" u="none" strike="noStrike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Verzögerungen bei der Hilferufannahme, Gefahr für Patienten mit Beatmungs-/Medizingeräten, organisatorischer Kontrollverlust, erste Störungen der Medikamentengabe</a:t>
                      </a:r>
                      <a:endParaRPr lang="de-DE" sz="2400" b="0" i="0" u="none" strike="noStrike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82" marR="99882" marT="114032" marB="11403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6643167"/>
                  </a:ext>
                </a:extLst>
              </a:tr>
              <a:tr h="943555">
                <a:tc>
                  <a:txBody>
                    <a:bodyPr/>
                    <a:lstStyle/>
                    <a:p>
                      <a:pPr algn="l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400" b="0" i="0" u="none" strike="noStrike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Ab ca. 8 Stunden</a:t>
                      </a:r>
                      <a:endParaRPr lang="de-DE" sz="2400" b="0" i="0" u="none" strike="noStrike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82" marR="99882" marT="114032" marB="11403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400" b="0" i="0" u="none" strike="noStrike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Heizung, Warmwasser, Wasserversorgung und Toiletten fallen aus; steigende Probleme bei Hygiene und Pflege</a:t>
                      </a:r>
                      <a:endParaRPr lang="de-DE" sz="2400" b="0" i="0" u="none" strike="noStrike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82" marR="99882" marT="114032" marB="11403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400" b="0" i="0" u="none" strike="noStrike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Expositionsgefahr (Kälte/Wärme), Anstieg infektiöser Risiken, Versorgungslücken für immobilisierte oder auf spezielle Medizinprodukte angewiesene Bewohner</a:t>
                      </a:r>
                      <a:endParaRPr lang="de-DE" sz="2400" b="0" i="0" u="none" strike="noStrike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82" marR="99882" marT="114032" marB="11403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9514570"/>
                  </a:ext>
                </a:extLst>
              </a:tr>
              <a:tr h="1178695">
                <a:tc>
                  <a:txBody>
                    <a:bodyPr/>
                    <a:lstStyle/>
                    <a:p>
                      <a:pPr algn="l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400" b="0" i="0" u="none" strike="noStrike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Nach etwa 24 Stunden</a:t>
                      </a:r>
                      <a:endParaRPr lang="de-DE" sz="2400" b="0" i="0" u="none" strike="noStrike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82" marR="99882" marT="114032" marB="11403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400" b="0" i="0" u="none" strike="noStrike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Engpässe bei Medikamenten, Lebensmitteln, Verbrauchsgütern; Personal kommt nicht mehr zuverlässig zur Arbeit, weil Mobilität und Alltagsversorgung eingeschränkt sind</a:t>
                      </a:r>
                      <a:endParaRPr lang="de-DE" sz="2400" b="0" i="0" u="none" strike="noStrike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82" marR="99882" marT="114032" marB="11403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400" b="0" i="0" u="none" strike="noStrike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Lebensbedrohliche Situationen für Hochrisikopatienten (z. B. mit Beatmung), psychische Belastungen, Ressourcenerschöpfung, Evakuierungsnotwendigkeit</a:t>
                      </a:r>
                      <a:endParaRPr lang="de-DE" sz="2400" b="0" i="0" u="none" strike="noStrike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82" marR="99882" marT="114032" marB="11403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5253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9756804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BIBB">
  <a:themeElements>
    <a:clrScheme name="BIBB Farben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003369"/>
      </a:accent1>
      <a:accent2>
        <a:srgbClr val="95C11F"/>
      </a:accent2>
      <a:accent3>
        <a:srgbClr val="0069B4"/>
      </a:accent3>
      <a:accent4>
        <a:srgbClr val="F59C00"/>
      </a:accent4>
      <a:accent5>
        <a:srgbClr val="7785AE"/>
      </a:accent5>
      <a:accent6>
        <a:srgbClr val="CFE09B"/>
      </a:accent6>
      <a:hlink>
        <a:srgbClr val="7F7F7F"/>
      </a:hlink>
      <a:folHlink>
        <a:srgbClr val="A5A5A5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sign BIBB" id="{D836BE07-4720-4704-B217-7E00271A0A58}" vid="{47D56E5C-760E-446A-9C2B-7B7CB3767B7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235decf-0abb-4516-b4ba-48a63346a2b0" xsi:nil="true"/>
    <lcf76f155ced4ddcb4097134ff3c332f xmlns="98b1d543-714d-4d59-aebf-7e9f1c6ed86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96EFBD3992E44EAD294A19C41BF784" ma:contentTypeVersion="12" ma:contentTypeDescription="Create a new document." ma:contentTypeScope="" ma:versionID="438bc1b60d44195217b834d4d6ea3681">
  <xsd:schema xmlns:xsd="http://www.w3.org/2001/XMLSchema" xmlns:xs="http://www.w3.org/2001/XMLSchema" xmlns:p="http://schemas.microsoft.com/office/2006/metadata/properties" xmlns:ns2="98b1d543-714d-4d59-aebf-7e9f1c6ed868" xmlns:ns3="9235decf-0abb-4516-b4ba-48a63346a2b0" targetNamespace="http://schemas.microsoft.com/office/2006/metadata/properties" ma:root="true" ma:fieldsID="2ea4294f0c7b6fafa2e7ae585829f25c" ns2:_="" ns3:_="">
    <xsd:import namespace="98b1d543-714d-4d59-aebf-7e9f1c6ed868"/>
    <xsd:import namespace="9235decf-0abb-4516-b4ba-48a63346a2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b1d543-714d-4d59-aebf-7e9f1c6ed8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2b808f02-0a7c-42e6-94c5-fe08525395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35decf-0abb-4516-b4ba-48a63346a2b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3bd114b1-97d9-481b-a6a1-7c474d75d7c4}" ma:internalName="TaxCatchAll" ma:showField="CatchAllData" ma:web="9235decf-0abb-4516-b4ba-48a63346a2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105C8C3-B6CE-4CAB-AB2F-CB7C0DDD0926}">
  <ds:schemaRefs>
    <ds:schemaRef ds:uri="9235decf-0abb-4516-b4ba-48a63346a2b0"/>
    <ds:schemaRef ds:uri="98b1d543-714d-4d59-aebf-7e9f1c6ed868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92024DD-3343-494A-986A-9761F6F7E1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0F56FA-C6E5-4024-8BA4-DFE7532A7C71}">
  <ds:schemaRefs>
    <ds:schemaRef ds:uri="9235decf-0abb-4516-b4ba-48a63346a2b0"/>
    <ds:schemaRef ds:uri="98b1d543-714d-4d59-aebf-7e9f1c6ed86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Design BIBB</Template>
  <TotalTime>0</TotalTime>
  <Words>1198</Words>
  <Application>Microsoft Office PowerPoint</Application>
  <PresentationFormat>Breitbild</PresentationFormat>
  <Paragraphs>104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1" baseType="lpstr">
      <vt:lpstr>Arial</vt:lpstr>
      <vt:lpstr>Calibri</vt:lpstr>
      <vt:lpstr>Courier New</vt:lpstr>
      <vt:lpstr>Wingdings</vt:lpstr>
      <vt:lpstr>Design BIBB</vt:lpstr>
      <vt:lpstr>Cyberangriff und Stromausfall</vt:lpstr>
      <vt:lpstr>IT Sicherheit in Einrichtungen des Gesundheitswesens</vt:lpstr>
      <vt:lpstr>IT-Sicherheit</vt:lpstr>
      <vt:lpstr>Auswirkungen großer Stromausfälle</vt:lpstr>
      <vt:lpstr>Auswirkungen großer Stromausfälle</vt:lpstr>
      <vt:lpstr>Notwendige Handlungsfelder auf Grundlage von Empfehlungen und Checklisten</vt:lpstr>
      <vt:lpstr>Stromausfall</vt:lpstr>
      <vt:lpstr>Stromausfall</vt:lpstr>
      <vt:lpstr>Zentrale Herausforderungen nach Eintritt eines Stromausfalls</vt:lpstr>
      <vt:lpstr>Auswirkungen großer Stromausfälle</vt:lpstr>
      <vt:lpstr>Möglichkeiten der analogen Dokumentation</vt:lpstr>
      <vt:lpstr>Kommunikation</vt:lpstr>
      <vt:lpstr>Kommunikation</vt:lpstr>
      <vt:lpstr>Kommunikation</vt:lpstr>
      <vt:lpstr>Kommunikation</vt:lpstr>
      <vt:lpstr>Verwendete Literatur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Kasper, Jennifer</dc:creator>
  <cp:lastModifiedBy>Kasper, Jennifer</cp:lastModifiedBy>
  <cp:revision>48</cp:revision>
  <dcterms:created xsi:type="dcterms:W3CDTF">2026-02-27T09:48:14Z</dcterms:created>
  <dcterms:modified xsi:type="dcterms:W3CDTF">2026-07-09T13:32:30Z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0x0101001796EFBD3992E44EAD294A19C41BF784</vt:lpwstr>
  </property>
  <property fmtid="{D5CDD505-2E9C-101B-9397-08002B2CF9AE}" pid="3" name="MediaServiceImageTags">
    <vt:lpwstr/>
  </property>
</Properties>
</file>