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6" r:id="rId5"/>
  </p:sldIdLst>
  <p:sldSz cx="10693400" cy="7556500"/>
  <p:notesSz cx="6858000" cy="9144000"/>
  <p:embeddedFontLst>
    <p:embeddedFont>
      <p:font typeface="Aptos Bold" panose="020B0004020202020204" pitchFamily="34" charset="0"/>
      <p:regular r:id="rId6"/>
      <p:bold r:id="rId7"/>
    </p:embeddedFont>
    <p:embeddedFont>
      <p:font typeface="Canva Sans Bold" panose="020B0604020202020204" charset="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D1F6943-73D2-2E54-91D8-0FBAB3EB2DB6}" v="53" dt="2026-04-09T12:43:00.5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95" d="100"/>
          <a:sy n="95" d="100"/>
        </p:scale>
        <p:origin x="1602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font" Target="fonts/font2.fntdata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font" Target="fonts/font1.fntdata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eser, Johannes" userId="S::johannes.oeser_fb4.fra-uas.de#ext#@drkakademiebonn.onmicrosoft.com::588e153c-95a0-49e5-b9c1-135c5303ba89" providerId="AD" clId="Web-{4D1F6943-73D2-2E54-91D8-0FBAB3EB2DB6}"/>
    <pc:docChg chg="modSld">
      <pc:chgData name="Oeser, Johannes" userId="S::johannes.oeser_fb4.fra-uas.de#ext#@drkakademiebonn.onmicrosoft.com::588e153c-95a0-49e5-b9c1-135c5303ba89" providerId="AD" clId="Web-{4D1F6943-73D2-2E54-91D8-0FBAB3EB2DB6}" dt="2026-04-09T12:42:59.756" v="25" actId="20577"/>
      <pc:docMkLst>
        <pc:docMk/>
      </pc:docMkLst>
      <pc:sldChg chg="modSp">
        <pc:chgData name="Oeser, Johannes" userId="S::johannes.oeser_fb4.fra-uas.de#ext#@drkakademiebonn.onmicrosoft.com::588e153c-95a0-49e5-b9c1-135c5303ba89" providerId="AD" clId="Web-{4D1F6943-73D2-2E54-91D8-0FBAB3EB2DB6}" dt="2026-04-09T12:42:59.756" v="25" actId="20577"/>
        <pc:sldMkLst>
          <pc:docMk/>
          <pc:sldMk cId="0" sldId="256"/>
        </pc:sldMkLst>
        <pc:spChg chg="mod">
          <ac:chgData name="Oeser, Johannes" userId="S::johannes.oeser_fb4.fra-uas.de#ext#@drkakademiebonn.onmicrosoft.com::588e153c-95a0-49e5-b9c1-135c5303ba89" providerId="AD" clId="Web-{4D1F6943-73D2-2E54-91D8-0FBAB3EB2DB6}" dt="2026-04-09T12:42:59.756" v="25" actId="20577"/>
          <ac:spMkLst>
            <pc:docMk/>
            <pc:sldMk cId="0" sldId="256"/>
            <ac:spMk id="47" creationId="{FCA61B8F-738D-2DD2-04F5-6468B608B896}"/>
          </ac:spMkLst>
        </pc:spChg>
        <pc:spChg chg="mod">
          <ac:chgData name="Oeser, Johannes" userId="S::johannes.oeser_fb4.fra-uas.de#ext#@drkakademiebonn.onmicrosoft.com::588e153c-95a0-49e5-b9c1-135c5303ba89" providerId="AD" clId="Web-{4D1F6943-73D2-2E54-91D8-0FBAB3EB2DB6}" dt="2026-04-09T12:42:34.959" v="24" actId="20577"/>
          <ac:spMkLst>
            <pc:docMk/>
            <pc:sldMk cId="0" sldId="256"/>
            <ac:spMk id="48" creationId="{8FC734BC-FBE6-5696-A089-11932C5644D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475323" y="1212536"/>
            <a:ext cx="8220903" cy="5500440"/>
            <a:chOff x="0" y="0"/>
            <a:chExt cx="2946186" cy="1971234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946186" cy="1971234"/>
            </a:xfrm>
            <a:custGeom>
              <a:avLst/>
              <a:gdLst/>
              <a:ahLst/>
              <a:cxnLst/>
              <a:rect l="l" t="t" r="r" b="b"/>
              <a:pathLst>
                <a:path w="2946186" h="1971234">
                  <a:moveTo>
                    <a:pt x="20718" y="0"/>
                  </a:moveTo>
                  <a:lnTo>
                    <a:pt x="2925468" y="0"/>
                  </a:lnTo>
                  <a:cubicBezTo>
                    <a:pt x="2930963" y="0"/>
                    <a:pt x="2936232" y="2183"/>
                    <a:pt x="2940118" y="6068"/>
                  </a:cubicBezTo>
                  <a:cubicBezTo>
                    <a:pt x="2944003" y="9954"/>
                    <a:pt x="2946186" y="15223"/>
                    <a:pt x="2946186" y="20718"/>
                  </a:cubicBezTo>
                  <a:lnTo>
                    <a:pt x="2946186" y="1950515"/>
                  </a:lnTo>
                  <a:cubicBezTo>
                    <a:pt x="2946186" y="1956010"/>
                    <a:pt x="2944003" y="1961280"/>
                    <a:pt x="2940118" y="1965165"/>
                  </a:cubicBezTo>
                  <a:cubicBezTo>
                    <a:pt x="2936232" y="1969051"/>
                    <a:pt x="2930963" y="1971234"/>
                    <a:pt x="2925468" y="1971234"/>
                  </a:cubicBezTo>
                  <a:lnTo>
                    <a:pt x="20718" y="1971234"/>
                  </a:lnTo>
                  <a:cubicBezTo>
                    <a:pt x="15223" y="1971234"/>
                    <a:pt x="9954" y="1969051"/>
                    <a:pt x="6068" y="1965165"/>
                  </a:cubicBezTo>
                  <a:cubicBezTo>
                    <a:pt x="2183" y="1961280"/>
                    <a:pt x="0" y="1956010"/>
                    <a:pt x="0" y="1950515"/>
                  </a:cubicBezTo>
                  <a:lnTo>
                    <a:pt x="0" y="20718"/>
                  </a:lnTo>
                  <a:cubicBezTo>
                    <a:pt x="0" y="15223"/>
                    <a:pt x="2183" y="9954"/>
                    <a:pt x="6068" y="6068"/>
                  </a:cubicBezTo>
                  <a:cubicBezTo>
                    <a:pt x="9954" y="2183"/>
                    <a:pt x="15223" y="0"/>
                    <a:pt x="20718" y="0"/>
                  </a:cubicBezTo>
                  <a:close/>
                </a:path>
              </a:pathLst>
            </a:custGeom>
            <a:ln w="38100" cap="rnd">
              <a:solidFill>
                <a:srgbClr val="2D4196"/>
              </a:solidFill>
              <a:prstDash val="solid"/>
              <a:rou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946186" cy="199980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2233671" y="1880110"/>
            <a:ext cx="5670627" cy="4532547"/>
            <a:chOff x="0" y="0"/>
            <a:chExt cx="2032225" cy="1624362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032225" cy="1624362"/>
            </a:xfrm>
            <a:custGeom>
              <a:avLst/>
              <a:gdLst/>
              <a:ahLst/>
              <a:cxnLst/>
              <a:rect l="l" t="t" r="r" b="b"/>
              <a:pathLst>
                <a:path w="2032225" h="1624362">
                  <a:moveTo>
                    <a:pt x="30036" y="0"/>
                  </a:moveTo>
                  <a:lnTo>
                    <a:pt x="2002189" y="0"/>
                  </a:lnTo>
                  <a:cubicBezTo>
                    <a:pt x="2010155" y="0"/>
                    <a:pt x="2017794" y="3164"/>
                    <a:pt x="2023427" y="8797"/>
                  </a:cubicBezTo>
                  <a:cubicBezTo>
                    <a:pt x="2029060" y="14430"/>
                    <a:pt x="2032225" y="22070"/>
                    <a:pt x="2032225" y="30036"/>
                  </a:cubicBezTo>
                  <a:lnTo>
                    <a:pt x="2032225" y="1594327"/>
                  </a:lnTo>
                  <a:cubicBezTo>
                    <a:pt x="2032225" y="1602293"/>
                    <a:pt x="2029060" y="1609932"/>
                    <a:pt x="2023427" y="1615565"/>
                  </a:cubicBezTo>
                  <a:cubicBezTo>
                    <a:pt x="2017794" y="1621198"/>
                    <a:pt x="2010155" y="1624362"/>
                    <a:pt x="2002189" y="1624362"/>
                  </a:cubicBezTo>
                  <a:lnTo>
                    <a:pt x="30036" y="1624362"/>
                  </a:lnTo>
                  <a:cubicBezTo>
                    <a:pt x="22070" y="1624362"/>
                    <a:pt x="14430" y="1621198"/>
                    <a:pt x="8797" y="1615565"/>
                  </a:cubicBezTo>
                  <a:cubicBezTo>
                    <a:pt x="3164" y="1609932"/>
                    <a:pt x="0" y="1602293"/>
                    <a:pt x="0" y="1594327"/>
                  </a:cubicBezTo>
                  <a:lnTo>
                    <a:pt x="0" y="30036"/>
                  </a:lnTo>
                  <a:cubicBezTo>
                    <a:pt x="0" y="22070"/>
                    <a:pt x="3164" y="14430"/>
                    <a:pt x="8797" y="8797"/>
                  </a:cubicBezTo>
                  <a:cubicBezTo>
                    <a:pt x="14430" y="3164"/>
                    <a:pt x="22070" y="0"/>
                    <a:pt x="30036" y="0"/>
                  </a:cubicBezTo>
                  <a:close/>
                </a:path>
              </a:pathLst>
            </a:custGeom>
            <a:ln w="38100" cap="rnd">
              <a:solidFill>
                <a:srgbClr val="2D4196"/>
              </a:solidFill>
              <a:prstDash val="sysDot"/>
              <a:rou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032225" cy="165293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6956107" y="3690215"/>
            <a:ext cx="2103119" cy="917419"/>
            <a:chOff x="0" y="0"/>
            <a:chExt cx="753710" cy="328782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753710" cy="328782"/>
            </a:xfrm>
            <a:custGeom>
              <a:avLst/>
              <a:gdLst/>
              <a:ahLst/>
              <a:cxnLst/>
              <a:rect l="l" t="t" r="r" b="b"/>
              <a:pathLst>
                <a:path w="753710" h="328782">
                  <a:moveTo>
                    <a:pt x="550510" y="0"/>
                  </a:moveTo>
                  <a:lnTo>
                    <a:pt x="0" y="0"/>
                  </a:lnTo>
                  <a:lnTo>
                    <a:pt x="0" y="328782"/>
                  </a:lnTo>
                  <a:lnTo>
                    <a:pt x="550510" y="328782"/>
                  </a:lnTo>
                  <a:lnTo>
                    <a:pt x="753710" y="164391"/>
                  </a:lnTo>
                  <a:lnTo>
                    <a:pt x="550510" y="0"/>
                  </a:lnTo>
                  <a:close/>
                </a:path>
              </a:pathLst>
            </a:custGeom>
            <a:solidFill>
              <a:srgbClr val="2D4196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639410" cy="35735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11" name="Freeform 11"/>
          <p:cNvSpPr/>
          <p:nvPr/>
        </p:nvSpPr>
        <p:spPr>
          <a:xfrm>
            <a:off x="3168415" y="2080621"/>
            <a:ext cx="1671696" cy="2509113"/>
          </a:xfrm>
          <a:custGeom>
            <a:avLst/>
            <a:gdLst/>
            <a:ahLst/>
            <a:cxnLst/>
            <a:rect l="l" t="t" r="r" b="b"/>
            <a:pathLst>
              <a:path w="1671696" h="2509113">
                <a:moveTo>
                  <a:pt x="0" y="0"/>
                </a:moveTo>
                <a:lnTo>
                  <a:pt x="1671697" y="0"/>
                </a:lnTo>
                <a:lnTo>
                  <a:pt x="1671697" y="2509113"/>
                </a:lnTo>
                <a:lnTo>
                  <a:pt x="0" y="250911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12" name="Freeform 12"/>
          <p:cNvSpPr/>
          <p:nvPr/>
        </p:nvSpPr>
        <p:spPr>
          <a:xfrm flipH="1">
            <a:off x="4433994" y="2211914"/>
            <a:ext cx="2303561" cy="3457503"/>
          </a:xfrm>
          <a:custGeom>
            <a:avLst/>
            <a:gdLst/>
            <a:ahLst/>
            <a:cxnLst/>
            <a:rect l="l" t="t" r="r" b="b"/>
            <a:pathLst>
              <a:path w="2303561" h="3457503">
                <a:moveTo>
                  <a:pt x="2303561" y="0"/>
                </a:moveTo>
                <a:lnTo>
                  <a:pt x="0" y="0"/>
                </a:lnTo>
                <a:lnTo>
                  <a:pt x="0" y="3457502"/>
                </a:lnTo>
                <a:lnTo>
                  <a:pt x="2303561" y="3457502"/>
                </a:lnTo>
                <a:lnTo>
                  <a:pt x="2303561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13" name="Freeform 13"/>
          <p:cNvSpPr/>
          <p:nvPr/>
        </p:nvSpPr>
        <p:spPr>
          <a:xfrm flipH="1">
            <a:off x="5823830" y="5140823"/>
            <a:ext cx="1466000" cy="1511129"/>
          </a:xfrm>
          <a:custGeom>
            <a:avLst/>
            <a:gdLst/>
            <a:ahLst/>
            <a:cxnLst/>
            <a:rect l="l" t="t" r="r" b="b"/>
            <a:pathLst>
              <a:path w="1466000" h="1511129">
                <a:moveTo>
                  <a:pt x="1465999" y="0"/>
                </a:moveTo>
                <a:lnTo>
                  <a:pt x="0" y="0"/>
                </a:lnTo>
                <a:lnTo>
                  <a:pt x="0" y="1511129"/>
                </a:lnTo>
                <a:lnTo>
                  <a:pt x="1465999" y="1511129"/>
                </a:lnTo>
                <a:lnTo>
                  <a:pt x="1465999" y="0"/>
                </a:lnTo>
                <a:close/>
              </a:path>
            </a:pathLst>
          </a:custGeom>
          <a:blipFill>
            <a:blip r:embed="rId4"/>
            <a:stretch>
              <a:fillRect t="-20846" b="-24764"/>
            </a:stretch>
          </a:blipFill>
          <a:ln w="19050" cap="rnd">
            <a:solidFill>
              <a:srgbClr val="000000"/>
            </a:solidFill>
            <a:prstDash val="sysDot"/>
            <a:round/>
          </a:ln>
        </p:spPr>
        <p:txBody>
          <a:bodyPr/>
          <a:lstStyle/>
          <a:p>
            <a:endParaRPr lang="de-DE"/>
          </a:p>
        </p:txBody>
      </p:sp>
      <p:grpSp>
        <p:nvGrpSpPr>
          <p:cNvPr id="14" name="Group 14"/>
          <p:cNvGrpSpPr/>
          <p:nvPr/>
        </p:nvGrpSpPr>
        <p:grpSpPr>
          <a:xfrm>
            <a:off x="6956107" y="5429790"/>
            <a:ext cx="2103119" cy="1045399"/>
            <a:chOff x="0" y="0"/>
            <a:chExt cx="753710" cy="374647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753710" cy="374647"/>
            </a:xfrm>
            <a:custGeom>
              <a:avLst/>
              <a:gdLst/>
              <a:ahLst/>
              <a:cxnLst/>
              <a:rect l="l" t="t" r="r" b="b"/>
              <a:pathLst>
                <a:path w="753710" h="374647">
                  <a:moveTo>
                    <a:pt x="550510" y="0"/>
                  </a:moveTo>
                  <a:lnTo>
                    <a:pt x="0" y="0"/>
                  </a:lnTo>
                  <a:lnTo>
                    <a:pt x="0" y="374647"/>
                  </a:lnTo>
                  <a:lnTo>
                    <a:pt x="550510" y="374647"/>
                  </a:lnTo>
                  <a:lnTo>
                    <a:pt x="753710" y="187324"/>
                  </a:lnTo>
                  <a:lnTo>
                    <a:pt x="550510" y="0"/>
                  </a:lnTo>
                  <a:close/>
                </a:path>
              </a:pathLst>
            </a:custGeom>
            <a:solidFill>
              <a:srgbClr val="2D4196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28575"/>
              <a:ext cx="639410" cy="40322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7" name="Group 17"/>
          <p:cNvGrpSpPr/>
          <p:nvPr/>
        </p:nvGrpSpPr>
        <p:grpSpPr>
          <a:xfrm rot="8727017">
            <a:off x="5578992" y="2315258"/>
            <a:ext cx="1890320" cy="908537"/>
            <a:chOff x="0" y="0"/>
            <a:chExt cx="891620" cy="428536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891620" cy="428536"/>
            </a:xfrm>
            <a:custGeom>
              <a:avLst/>
              <a:gdLst/>
              <a:ahLst/>
              <a:cxnLst/>
              <a:rect l="l" t="t" r="r" b="b"/>
              <a:pathLst>
                <a:path w="891620" h="428536">
                  <a:moveTo>
                    <a:pt x="688420" y="0"/>
                  </a:moveTo>
                  <a:lnTo>
                    <a:pt x="0" y="0"/>
                  </a:lnTo>
                  <a:lnTo>
                    <a:pt x="0" y="428536"/>
                  </a:lnTo>
                  <a:lnTo>
                    <a:pt x="688420" y="428536"/>
                  </a:lnTo>
                  <a:lnTo>
                    <a:pt x="891620" y="214268"/>
                  </a:lnTo>
                  <a:lnTo>
                    <a:pt x="688420" y="0"/>
                  </a:lnTo>
                  <a:close/>
                </a:path>
              </a:pathLst>
            </a:custGeom>
            <a:solidFill>
              <a:srgbClr val="2D4196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0" y="-19050"/>
              <a:ext cx="777320" cy="44758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9"/>
                </a:lnSpc>
              </a:pPr>
              <a:endParaRPr/>
            </a:p>
          </p:txBody>
        </p:sp>
      </p:grpSp>
      <p:grpSp>
        <p:nvGrpSpPr>
          <p:cNvPr id="20" name="Group 20"/>
          <p:cNvGrpSpPr/>
          <p:nvPr/>
        </p:nvGrpSpPr>
        <p:grpSpPr>
          <a:xfrm>
            <a:off x="1748290" y="2769526"/>
            <a:ext cx="2103119" cy="917419"/>
            <a:chOff x="0" y="0"/>
            <a:chExt cx="753710" cy="328782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753710" cy="328782"/>
            </a:xfrm>
            <a:custGeom>
              <a:avLst/>
              <a:gdLst/>
              <a:ahLst/>
              <a:cxnLst/>
              <a:rect l="l" t="t" r="r" b="b"/>
              <a:pathLst>
                <a:path w="753710" h="328782">
                  <a:moveTo>
                    <a:pt x="550510" y="0"/>
                  </a:moveTo>
                  <a:lnTo>
                    <a:pt x="0" y="0"/>
                  </a:lnTo>
                  <a:lnTo>
                    <a:pt x="0" y="328782"/>
                  </a:lnTo>
                  <a:lnTo>
                    <a:pt x="550510" y="328782"/>
                  </a:lnTo>
                  <a:lnTo>
                    <a:pt x="753710" y="164391"/>
                  </a:lnTo>
                  <a:lnTo>
                    <a:pt x="550510" y="0"/>
                  </a:lnTo>
                  <a:close/>
                </a:path>
              </a:pathLst>
            </a:custGeom>
            <a:solidFill>
              <a:srgbClr val="2D4196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0" y="-28575"/>
              <a:ext cx="639410" cy="35735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3" name="Group 23"/>
          <p:cNvGrpSpPr/>
          <p:nvPr/>
        </p:nvGrpSpPr>
        <p:grpSpPr>
          <a:xfrm rot="9711213">
            <a:off x="2600350" y="4881451"/>
            <a:ext cx="2386502" cy="908537"/>
            <a:chOff x="0" y="0"/>
            <a:chExt cx="1125658" cy="428536"/>
          </a:xfrm>
        </p:grpSpPr>
        <p:sp>
          <p:nvSpPr>
            <p:cNvPr id="24" name="Freeform 24"/>
            <p:cNvSpPr/>
            <p:nvPr/>
          </p:nvSpPr>
          <p:spPr>
            <a:xfrm>
              <a:off x="0" y="0"/>
              <a:ext cx="1125658" cy="428536"/>
            </a:xfrm>
            <a:custGeom>
              <a:avLst/>
              <a:gdLst/>
              <a:ahLst/>
              <a:cxnLst/>
              <a:rect l="l" t="t" r="r" b="b"/>
              <a:pathLst>
                <a:path w="1125658" h="428536">
                  <a:moveTo>
                    <a:pt x="922458" y="0"/>
                  </a:moveTo>
                  <a:lnTo>
                    <a:pt x="0" y="0"/>
                  </a:lnTo>
                  <a:lnTo>
                    <a:pt x="0" y="428536"/>
                  </a:lnTo>
                  <a:lnTo>
                    <a:pt x="922458" y="428536"/>
                  </a:lnTo>
                  <a:lnTo>
                    <a:pt x="1125658" y="214268"/>
                  </a:lnTo>
                  <a:lnTo>
                    <a:pt x="922458" y="0"/>
                  </a:lnTo>
                  <a:close/>
                </a:path>
              </a:pathLst>
            </a:custGeom>
            <a:solidFill>
              <a:srgbClr val="2D4196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0" y="-19050"/>
              <a:ext cx="1011358" cy="44758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9"/>
                </a:lnSpc>
              </a:pPr>
              <a:endParaRPr/>
            </a:p>
          </p:txBody>
        </p:sp>
      </p:grpSp>
      <p:grpSp>
        <p:nvGrpSpPr>
          <p:cNvPr id="26" name="Group 26"/>
          <p:cNvGrpSpPr/>
          <p:nvPr/>
        </p:nvGrpSpPr>
        <p:grpSpPr>
          <a:xfrm>
            <a:off x="2518217" y="1483119"/>
            <a:ext cx="965738" cy="1111562"/>
            <a:chOff x="0" y="0"/>
            <a:chExt cx="812800" cy="935531"/>
          </a:xfrm>
        </p:grpSpPr>
        <p:sp>
          <p:nvSpPr>
            <p:cNvPr id="27" name="Freeform 27"/>
            <p:cNvSpPr/>
            <p:nvPr/>
          </p:nvSpPr>
          <p:spPr>
            <a:xfrm>
              <a:off x="0" y="0"/>
              <a:ext cx="812800" cy="935530"/>
            </a:xfrm>
            <a:custGeom>
              <a:avLst/>
              <a:gdLst/>
              <a:ahLst/>
              <a:cxnLst/>
              <a:rect l="l" t="t" r="r" b="b"/>
              <a:pathLst>
                <a:path w="812800" h="935530">
                  <a:moveTo>
                    <a:pt x="812800" y="0"/>
                  </a:moveTo>
                  <a:lnTo>
                    <a:pt x="0" y="0"/>
                  </a:lnTo>
                  <a:lnTo>
                    <a:pt x="0" y="747571"/>
                  </a:lnTo>
                  <a:lnTo>
                    <a:pt x="157480" y="747571"/>
                  </a:lnTo>
                  <a:lnTo>
                    <a:pt x="157480" y="935530"/>
                  </a:lnTo>
                  <a:lnTo>
                    <a:pt x="463550" y="747571"/>
                  </a:lnTo>
                  <a:lnTo>
                    <a:pt x="812800" y="747571"/>
                  </a:lnTo>
                  <a:lnTo>
                    <a:pt x="812800" y="0"/>
                  </a:lnTo>
                  <a:close/>
                </a:path>
              </a:pathLst>
            </a:custGeom>
            <a:solidFill>
              <a:srgbClr val="B0B8D6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28" name="TextBox 28"/>
            <p:cNvSpPr txBox="1"/>
            <p:nvPr/>
          </p:nvSpPr>
          <p:spPr>
            <a:xfrm>
              <a:off x="0" y="-19050"/>
              <a:ext cx="812800" cy="76408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9"/>
                </a:lnSpc>
              </a:pPr>
              <a:r>
                <a:rPr lang="en-US" sz="1200" b="1">
                  <a:solidFill>
                    <a:srgbClr val="000000"/>
                  </a:solidFill>
                  <a:latin typeface="Aptos Bold"/>
                  <a:ea typeface="Aptos Bold"/>
                  <a:cs typeface="Aptos Bold"/>
                  <a:sym typeface="Aptos Bold"/>
                </a:rPr>
                <a:t>Direkte Patienten-umgebung</a:t>
              </a:r>
            </a:p>
          </p:txBody>
        </p:sp>
      </p:grpSp>
      <p:grpSp>
        <p:nvGrpSpPr>
          <p:cNvPr id="29" name="Group 29"/>
          <p:cNvGrpSpPr/>
          <p:nvPr/>
        </p:nvGrpSpPr>
        <p:grpSpPr>
          <a:xfrm>
            <a:off x="8242882" y="1450175"/>
            <a:ext cx="965738" cy="1111562"/>
            <a:chOff x="0" y="0"/>
            <a:chExt cx="812800" cy="935531"/>
          </a:xfrm>
        </p:grpSpPr>
        <p:sp>
          <p:nvSpPr>
            <p:cNvPr id="30" name="Freeform 30"/>
            <p:cNvSpPr/>
            <p:nvPr/>
          </p:nvSpPr>
          <p:spPr>
            <a:xfrm>
              <a:off x="0" y="0"/>
              <a:ext cx="812800" cy="935530"/>
            </a:xfrm>
            <a:custGeom>
              <a:avLst/>
              <a:gdLst/>
              <a:ahLst/>
              <a:cxnLst/>
              <a:rect l="l" t="t" r="r" b="b"/>
              <a:pathLst>
                <a:path w="812800" h="935530">
                  <a:moveTo>
                    <a:pt x="812800" y="0"/>
                  </a:moveTo>
                  <a:lnTo>
                    <a:pt x="0" y="0"/>
                  </a:lnTo>
                  <a:lnTo>
                    <a:pt x="0" y="747571"/>
                  </a:lnTo>
                  <a:lnTo>
                    <a:pt x="157480" y="747571"/>
                  </a:lnTo>
                  <a:lnTo>
                    <a:pt x="157480" y="935530"/>
                  </a:lnTo>
                  <a:lnTo>
                    <a:pt x="463550" y="747571"/>
                  </a:lnTo>
                  <a:lnTo>
                    <a:pt x="812800" y="747571"/>
                  </a:lnTo>
                  <a:lnTo>
                    <a:pt x="812800" y="0"/>
                  </a:lnTo>
                  <a:close/>
                </a:path>
              </a:pathLst>
            </a:custGeom>
            <a:solidFill>
              <a:srgbClr val="B0B8D6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31" name="TextBox 31"/>
            <p:cNvSpPr txBox="1"/>
            <p:nvPr/>
          </p:nvSpPr>
          <p:spPr>
            <a:xfrm>
              <a:off x="0" y="-19050"/>
              <a:ext cx="812800" cy="76408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9"/>
                </a:lnSpc>
              </a:pPr>
              <a:r>
                <a:rPr lang="en-US" sz="1200" b="1">
                  <a:solidFill>
                    <a:srgbClr val="000000"/>
                  </a:solidFill>
                  <a:latin typeface="Aptos Bold"/>
                  <a:ea typeface="Aptos Bold"/>
                  <a:cs typeface="Aptos Bold"/>
                  <a:sym typeface="Aptos Bold"/>
                </a:rPr>
                <a:t>Erweiterte Patienten-umgebung</a:t>
              </a:r>
            </a:p>
          </p:txBody>
        </p:sp>
      </p:grpSp>
      <p:sp>
        <p:nvSpPr>
          <p:cNvPr id="32" name="TextBox 32"/>
          <p:cNvSpPr txBox="1"/>
          <p:nvPr/>
        </p:nvSpPr>
        <p:spPr>
          <a:xfrm>
            <a:off x="7140407" y="3768559"/>
            <a:ext cx="316111" cy="6794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599"/>
              </a:lnSpc>
            </a:pPr>
            <a:r>
              <a:rPr lang="en-US" sz="3999" b="1">
                <a:solidFill>
                  <a:srgbClr val="FFFFFF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4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7150825" y="5579587"/>
            <a:ext cx="305693" cy="6794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599"/>
              </a:lnSpc>
            </a:pPr>
            <a:r>
              <a:rPr lang="en-US" sz="3999" b="1">
                <a:solidFill>
                  <a:srgbClr val="FFFFFF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5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7565713" y="3830789"/>
            <a:ext cx="823965" cy="64209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679"/>
              </a:lnSpc>
            </a:pPr>
            <a:r>
              <a:rPr lang="en-US" sz="1200" dirty="0">
                <a:solidFill>
                  <a:srgbClr val="FFFFFF"/>
                </a:solidFill>
                <a:latin typeface="Aptos"/>
                <a:ea typeface="Aptos"/>
                <a:cs typeface="Aptos"/>
                <a:sym typeface="Aptos"/>
              </a:rPr>
              <a:t>Nach </a:t>
            </a:r>
          </a:p>
          <a:p>
            <a:pPr algn="l">
              <a:lnSpc>
                <a:spcPts val="1679"/>
              </a:lnSpc>
            </a:pPr>
            <a:r>
              <a:rPr lang="en-US" sz="1200" dirty="0" err="1">
                <a:solidFill>
                  <a:srgbClr val="FFFFFF"/>
                </a:solidFill>
                <a:latin typeface="Aptos"/>
                <a:ea typeface="Aptos"/>
                <a:cs typeface="Aptos"/>
                <a:sym typeface="Aptos"/>
              </a:rPr>
              <a:t>Patienten</a:t>
            </a:r>
            <a:r>
              <a:rPr lang="en-US" sz="1200" dirty="0">
                <a:solidFill>
                  <a:srgbClr val="FFFFFF"/>
                </a:solidFill>
                <a:latin typeface="Aptos"/>
                <a:ea typeface="Aptos"/>
                <a:cs typeface="Aptos"/>
                <a:sym typeface="Aptos"/>
              </a:rPr>
              <a:t>-</a:t>
            </a:r>
          </a:p>
          <a:p>
            <a:pPr algn="l">
              <a:lnSpc>
                <a:spcPts val="1679"/>
              </a:lnSpc>
            </a:pPr>
            <a:r>
              <a:rPr lang="en-US" sz="1200" dirty="0" err="1">
                <a:solidFill>
                  <a:srgbClr val="FFFFFF"/>
                </a:solidFill>
                <a:latin typeface="Aptos"/>
                <a:ea typeface="Aptos"/>
                <a:cs typeface="Aptos"/>
                <a:sym typeface="Aptos"/>
              </a:rPr>
              <a:t>kontakt</a:t>
            </a:r>
            <a:endParaRPr lang="en-US" sz="1200" dirty="0">
              <a:solidFill>
                <a:srgbClr val="FFFFFF"/>
              </a:solidFill>
              <a:latin typeface="Aptos"/>
              <a:ea typeface="Aptos"/>
              <a:cs typeface="Aptos"/>
              <a:sym typeface="Aptos"/>
            </a:endParaRPr>
          </a:p>
        </p:txBody>
      </p:sp>
      <p:sp>
        <p:nvSpPr>
          <p:cNvPr id="35" name="TextBox 35"/>
          <p:cNvSpPr txBox="1"/>
          <p:nvPr/>
        </p:nvSpPr>
        <p:spPr>
          <a:xfrm>
            <a:off x="7565714" y="5534502"/>
            <a:ext cx="1131337" cy="8267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79"/>
              </a:lnSpc>
            </a:pPr>
            <a:r>
              <a:rPr lang="en-US" sz="1200" dirty="0">
                <a:solidFill>
                  <a:srgbClr val="FFFFFF"/>
                </a:solidFill>
                <a:latin typeface="Aptos"/>
                <a:ea typeface="Aptos"/>
                <a:cs typeface="Aptos"/>
                <a:sym typeface="Aptos"/>
              </a:rPr>
              <a:t>Nach </a:t>
            </a:r>
            <a:r>
              <a:rPr lang="en-US" sz="1200" dirty="0" err="1">
                <a:solidFill>
                  <a:srgbClr val="FFFFFF"/>
                </a:solidFill>
                <a:latin typeface="Aptos"/>
                <a:ea typeface="Aptos"/>
                <a:cs typeface="Aptos"/>
                <a:sym typeface="Aptos"/>
              </a:rPr>
              <a:t>Kontakt</a:t>
            </a:r>
            <a:r>
              <a:rPr lang="en-US" sz="1200" dirty="0">
                <a:solidFill>
                  <a:srgbClr val="FFFFFF"/>
                </a:solidFill>
                <a:latin typeface="Aptos"/>
                <a:ea typeface="Aptos"/>
                <a:cs typeface="Aptos"/>
                <a:sym typeface="Aptos"/>
              </a:rPr>
              <a:t> </a:t>
            </a:r>
            <a:r>
              <a:rPr lang="en-US" sz="1200" dirty="0" err="1">
                <a:solidFill>
                  <a:srgbClr val="FFFFFF"/>
                </a:solidFill>
                <a:latin typeface="Aptos"/>
                <a:ea typeface="Aptos"/>
                <a:cs typeface="Aptos"/>
                <a:sym typeface="Aptos"/>
              </a:rPr>
              <a:t>mit</a:t>
            </a:r>
            <a:r>
              <a:rPr lang="en-US" sz="1200" dirty="0">
                <a:solidFill>
                  <a:srgbClr val="FFFFFF"/>
                </a:solidFill>
                <a:latin typeface="Aptos"/>
                <a:ea typeface="Aptos"/>
                <a:cs typeface="Aptos"/>
                <a:sym typeface="Aptos"/>
              </a:rPr>
              <a:t> der </a:t>
            </a:r>
            <a:r>
              <a:rPr lang="en-US" sz="1200" dirty="0" err="1">
                <a:solidFill>
                  <a:srgbClr val="FFFFFF"/>
                </a:solidFill>
                <a:latin typeface="Aptos"/>
                <a:ea typeface="Aptos"/>
                <a:cs typeface="Aptos"/>
                <a:sym typeface="Aptos"/>
              </a:rPr>
              <a:t>unmittel</a:t>
            </a:r>
            <a:r>
              <a:rPr lang="en-US" sz="1200" dirty="0">
                <a:solidFill>
                  <a:srgbClr val="FFFFFF"/>
                </a:solidFill>
                <a:latin typeface="Aptos"/>
                <a:ea typeface="Aptos"/>
                <a:cs typeface="Aptos"/>
                <a:sym typeface="Aptos"/>
              </a:rPr>
              <a:t>-</a:t>
            </a:r>
          </a:p>
          <a:p>
            <a:pPr algn="l">
              <a:lnSpc>
                <a:spcPts val="1679"/>
              </a:lnSpc>
            </a:pPr>
            <a:r>
              <a:rPr lang="en-US" sz="1200" dirty="0">
                <a:solidFill>
                  <a:srgbClr val="FFFFFF"/>
                </a:solidFill>
                <a:latin typeface="Aptos"/>
                <a:ea typeface="Aptos"/>
                <a:cs typeface="Aptos"/>
                <a:sym typeface="Aptos"/>
              </a:rPr>
              <a:t>baren </a:t>
            </a:r>
            <a:r>
              <a:rPr lang="en-US" sz="1200" dirty="0" err="1">
                <a:solidFill>
                  <a:srgbClr val="FFFFFF"/>
                </a:solidFill>
                <a:latin typeface="Aptos"/>
                <a:ea typeface="Aptos"/>
                <a:cs typeface="Aptos"/>
                <a:sym typeface="Aptos"/>
              </a:rPr>
              <a:t>Pateinten-umgebung</a:t>
            </a:r>
            <a:endParaRPr lang="en-US" sz="1200" dirty="0">
              <a:solidFill>
                <a:srgbClr val="FFFFFF"/>
              </a:solidFill>
              <a:latin typeface="Aptos"/>
              <a:ea typeface="Aptos"/>
              <a:cs typeface="Aptos"/>
              <a:sym typeface="Aptos"/>
            </a:endParaRPr>
          </a:p>
        </p:txBody>
      </p:sp>
      <p:sp>
        <p:nvSpPr>
          <p:cNvPr id="36" name="TextBox 36"/>
          <p:cNvSpPr txBox="1"/>
          <p:nvPr/>
        </p:nvSpPr>
        <p:spPr>
          <a:xfrm rot="-2076268">
            <a:off x="6124681" y="2529124"/>
            <a:ext cx="283071" cy="6794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599"/>
              </a:lnSpc>
            </a:pPr>
            <a:r>
              <a:rPr lang="en-US" sz="3999" b="1">
                <a:solidFill>
                  <a:srgbClr val="FFFFFF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2</a:t>
            </a:r>
          </a:p>
        </p:txBody>
      </p:sp>
      <p:sp>
        <p:nvSpPr>
          <p:cNvPr id="37" name="TextBox 37"/>
          <p:cNvSpPr txBox="1"/>
          <p:nvPr/>
        </p:nvSpPr>
        <p:spPr>
          <a:xfrm rot="-2071895">
            <a:off x="6399927" y="2245280"/>
            <a:ext cx="828159" cy="6172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79"/>
              </a:lnSpc>
            </a:pPr>
            <a:r>
              <a:rPr lang="en-US" sz="1200">
                <a:solidFill>
                  <a:srgbClr val="FFFFFF"/>
                </a:solidFill>
                <a:latin typeface="Aptos"/>
                <a:ea typeface="Aptos"/>
                <a:cs typeface="Aptos"/>
                <a:sym typeface="Aptos"/>
              </a:rPr>
              <a:t>Vor einer aseptischen Tätigkeit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1956775" y="2847871"/>
            <a:ext cx="267742" cy="6794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599"/>
              </a:lnSpc>
            </a:pPr>
            <a:r>
              <a:rPr lang="en-US" sz="3999" b="1">
                <a:solidFill>
                  <a:srgbClr val="FFFFFF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1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2357897" y="2910101"/>
            <a:ext cx="810518" cy="64209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679"/>
              </a:lnSpc>
            </a:pPr>
            <a:r>
              <a:rPr lang="en-US" sz="1200" dirty="0">
                <a:solidFill>
                  <a:srgbClr val="FFFFFF"/>
                </a:solidFill>
                <a:latin typeface="Aptos"/>
                <a:ea typeface="Aptos"/>
                <a:cs typeface="Aptos"/>
                <a:sym typeface="Aptos"/>
              </a:rPr>
              <a:t>Vor</a:t>
            </a:r>
          </a:p>
          <a:p>
            <a:pPr algn="l">
              <a:lnSpc>
                <a:spcPts val="1679"/>
              </a:lnSpc>
            </a:pPr>
            <a:r>
              <a:rPr lang="en-US" sz="1200" dirty="0" err="1">
                <a:solidFill>
                  <a:srgbClr val="FFFFFF"/>
                </a:solidFill>
                <a:latin typeface="Aptos"/>
                <a:ea typeface="Aptos"/>
                <a:cs typeface="Aptos"/>
                <a:sym typeface="Aptos"/>
              </a:rPr>
              <a:t>Patienten</a:t>
            </a:r>
            <a:r>
              <a:rPr lang="en-US" sz="1200" dirty="0">
                <a:solidFill>
                  <a:srgbClr val="FFFFFF"/>
                </a:solidFill>
                <a:latin typeface="Aptos"/>
                <a:ea typeface="Aptos"/>
                <a:cs typeface="Aptos"/>
                <a:sym typeface="Aptos"/>
              </a:rPr>
              <a:t>-</a:t>
            </a:r>
          </a:p>
          <a:p>
            <a:pPr algn="l">
              <a:lnSpc>
                <a:spcPts val="1679"/>
              </a:lnSpc>
            </a:pPr>
            <a:r>
              <a:rPr lang="en-US" sz="1200" dirty="0" err="1">
                <a:solidFill>
                  <a:srgbClr val="FFFFFF"/>
                </a:solidFill>
                <a:latin typeface="Aptos"/>
                <a:ea typeface="Aptos"/>
                <a:cs typeface="Aptos"/>
                <a:sym typeface="Aptos"/>
              </a:rPr>
              <a:t>kontakt</a:t>
            </a:r>
            <a:endParaRPr lang="en-US" sz="1200" dirty="0">
              <a:solidFill>
                <a:srgbClr val="FFFFFF"/>
              </a:solidFill>
              <a:latin typeface="Aptos"/>
              <a:ea typeface="Aptos"/>
              <a:cs typeface="Aptos"/>
              <a:sym typeface="Aptos"/>
            </a:endParaRPr>
          </a:p>
        </p:txBody>
      </p:sp>
      <p:sp>
        <p:nvSpPr>
          <p:cNvPr id="40" name="TextBox 40"/>
          <p:cNvSpPr txBox="1"/>
          <p:nvPr/>
        </p:nvSpPr>
        <p:spPr>
          <a:xfrm rot="-1092072">
            <a:off x="3140827" y="5095702"/>
            <a:ext cx="283071" cy="6794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599"/>
              </a:lnSpc>
            </a:pPr>
            <a:r>
              <a:rPr lang="en-US" sz="3999" b="1">
                <a:solidFill>
                  <a:srgbClr val="FFFFFF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3</a:t>
            </a:r>
          </a:p>
        </p:txBody>
      </p:sp>
      <p:sp>
        <p:nvSpPr>
          <p:cNvPr id="41" name="TextBox 41"/>
          <p:cNvSpPr txBox="1"/>
          <p:nvPr/>
        </p:nvSpPr>
        <p:spPr>
          <a:xfrm rot="-1087699">
            <a:off x="3469615" y="4897229"/>
            <a:ext cx="1356158" cy="6172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79"/>
              </a:lnSpc>
            </a:pPr>
            <a:r>
              <a:rPr lang="en-US" sz="1200">
                <a:solidFill>
                  <a:srgbClr val="FFFFFF"/>
                </a:solidFill>
                <a:latin typeface="Aptos"/>
                <a:ea typeface="Aptos"/>
                <a:cs typeface="Aptos"/>
                <a:sym typeface="Aptos"/>
              </a:rPr>
              <a:t>Nach Kontakt mit potentiell infektiösem Material</a:t>
            </a:r>
          </a:p>
        </p:txBody>
      </p:sp>
      <p:grpSp>
        <p:nvGrpSpPr>
          <p:cNvPr id="42" name="Group 42"/>
          <p:cNvGrpSpPr/>
          <p:nvPr/>
        </p:nvGrpSpPr>
        <p:grpSpPr>
          <a:xfrm>
            <a:off x="0" y="0"/>
            <a:ext cx="10692000" cy="748374"/>
            <a:chOff x="0" y="0"/>
            <a:chExt cx="5418667" cy="379273"/>
          </a:xfrm>
        </p:grpSpPr>
        <p:sp>
          <p:nvSpPr>
            <p:cNvPr id="43" name="Freeform 43"/>
            <p:cNvSpPr/>
            <p:nvPr/>
          </p:nvSpPr>
          <p:spPr>
            <a:xfrm>
              <a:off x="0" y="0"/>
              <a:ext cx="5418667" cy="379273"/>
            </a:xfrm>
            <a:custGeom>
              <a:avLst/>
              <a:gdLst/>
              <a:ahLst/>
              <a:cxnLst/>
              <a:rect l="l" t="t" r="r" b="b"/>
              <a:pathLst>
                <a:path w="5418667" h="379273">
                  <a:moveTo>
                    <a:pt x="0" y="0"/>
                  </a:moveTo>
                  <a:lnTo>
                    <a:pt x="5418667" y="0"/>
                  </a:lnTo>
                  <a:lnTo>
                    <a:pt x="5418667" y="379273"/>
                  </a:lnTo>
                  <a:lnTo>
                    <a:pt x="0" y="379273"/>
                  </a:lnTo>
                  <a:close/>
                </a:path>
              </a:pathLst>
            </a:custGeom>
            <a:solidFill>
              <a:srgbClr val="99ABB5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44" name="TextBox 44"/>
            <p:cNvSpPr txBox="1"/>
            <p:nvPr/>
          </p:nvSpPr>
          <p:spPr>
            <a:xfrm>
              <a:off x="0" y="-19050"/>
              <a:ext cx="5418667" cy="398323"/>
            </a:xfrm>
            <a:prstGeom prst="rect">
              <a:avLst/>
            </a:prstGeom>
          </p:spPr>
          <p:txBody>
            <a:bodyPr lIns="35923" tIns="35923" rIns="35923" bIns="35923" rtlCol="0" anchor="ctr"/>
            <a:lstStyle/>
            <a:p>
              <a:pPr algn="ctr">
                <a:lnSpc>
                  <a:spcPts val="1385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47" name="Textfeld 46">
            <a:extLst>
              <a:ext uri="{FF2B5EF4-FFF2-40B4-BE49-F238E27FC236}">
                <a16:creationId xmlns:a16="http://schemas.microsoft.com/office/drawing/2014/main" id="{FCA61B8F-738D-2DD2-04F5-6468B608B896}"/>
              </a:ext>
            </a:extLst>
          </p:cNvPr>
          <p:cNvSpPr txBox="1"/>
          <p:nvPr/>
        </p:nvSpPr>
        <p:spPr>
          <a:xfrm>
            <a:off x="7456518" y="236438"/>
            <a:ext cx="3025575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de-DE" sz="1200" b="1">
                <a:ea typeface="Calibri Light"/>
                <a:cs typeface="Calibri Light"/>
              </a:rPr>
              <a:t>PAN-M-03</a:t>
            </a:r>
            <a:endParaRPr lang="de-DE" sz="1200" b="1" dirty="0"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8" name="TextBox 5">
            <a:extLst>
              <a:ext uri="{FF2B5EF4-FFF2-40B4-BE49-F238E27FC236}">
                <a16:creationId xmlns:a16="http://schemas.microsoft.com/office/drawing/2014/main" id="{8FC734BC-FBE6-5696-A089-11932C5644DC}"/>
              </a:ext>
            </a:extLst>
          </p:cNvPr>
          <p:cNvSpPr txBox="1"/>
          <p:nvPr/>
        </p:nvSpPr>
        <p:spPr>
          <a:xfrm>
            <a:off x="217120" y="278227"/>
            <a:ext cx="5582492" cy="23974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014"/>
              </a:lnSpc>
            </a:pPr>
            <a:r>
              <a:rPr lang="en-US" sz="1200" b="1" dirty="0">
                <a:solidFill>
                  <a:srgbClr val="000000"/>
                </a:solidFill>
                <a:sym typeface="Aptos Bold"/>
              </a:rPr>
              <a:t>World Health Organization: 5 </a:t>
            </a:r>
            <a:r>
              <a:rPr lang="en-US" sz="1200" b="1" dirty="0" err="1">
                <a:solidFill>
                  <a:srgbClr val="000000"/>
                </a:solidFill>
                <a:sym typeface="Aptos Bold"/>
              </a:rPr>
              <a:t>Momente</a:t>
            </a:r>
            <a:r>
              <a:rPr lang="en-US" sz="1200" b="1" dirty="0">
                <a:solidFill>
                  <a:srgbClr val="000000"/>
                </a:solidFill>
                <a:sym typeface="Aptos Bold"/>
              </a:rPr>
              <a:t> der </a:t>
            </a:r>
            <a:r>
              <a:rPr lang="en-US" sz="1200" b="1" dirty="0" err="1">
                <a:solidFill>
                  <a:srgbClr val="000000"/>
                </a:solidFill>
                <a:sym typeface="Aptos Bold"/>
              </a:rPr>
              <a:t>Händehygiene</a:t>
            </a:r>
            <a:endParaRPr lang="de-DE" dirty="0" err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8b1d543-714d-4d59-aebf-7e9f1c6ed868">
      <Terms xmlns="http://schemas.microsoft.com/office/infopath/2007/PartnerControls"/>
    </lcf76f155ced4ddcb4097134ff3c332f>
    <TaxCatchAll xmlns="9235decf-0abb-4516-b4ba-48a63346a2b0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796EFBD3992E44EAD294A19C41BF784" ma:contentTypeVersion="12" ma:contentTypeDescription="Create a new document." ma:contentTypeScope="" ma:versionID="438bc1b60d44195217b834d4d6ea3681">
  <xsd:schema xmlns:xsd="http://www.w3.org/2001/XMLSchema" xmlns:xs="http://www.w3.org/2001/XMLSchema" xmlns:p="http://schemas.microsoft.com/office/2006/metadata/properties" xmlns:ns2="98b1d543-714d-4d59-aebf-7e9f1c6ed868" xmlns:ns3="9235decf-0abb-4516-b4ba-48a63346a2b0" targetNamespace="http://schemas.microsoft.com/office/2006/metadata/properties" ma:root="true" ma:fieldsID="2ea4294f0c7b6fafa2e7ae585829f25c" ns2:_="" ns3:_="">
    <xsd:import namespace="98b1d543-714d-4d59-aebf-7e9f1c6ed868"/>
    <xsd:import namespace="9235decf-0abb-4516-b4ba-48a63346a2b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b1d543-714d-4d59-aebf-7e9f1c6ed86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2b808f02-0a7c-42e6-94c5-fe085253958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35decf-0abb-4516-b4ba-48a63346a2b0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3bd114b1-97d9-481b-a6a1-7c474d75d7c4}" ma:internalName="TaxCatchAll" ma:showField="CatchAllData" ma:web="9235decf-0abb-4516-b4ba-48a63346a2b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50C0E7C-DF38-45D1-90A1-7568B6D6524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EFE7317-5ABB-4F35-9865-7E4AE7AAD0CA}">
  <ds:schemaRefs>
    <ds:schemaRef ds:uri="http://schemas.microsoft.com/office/2006/metadata/properties"/>
    <ds:schemaRef ds:uri="http://schemas.microsoft.com/office/infopath/2007/PartnerControls"/>
    <ds:schemaRef ds:uri="342954b8-3d7d-47a6-8f7d-82d951b23d04"/>
    <ds:schemaRef ds:uri="e06f2d49-c1ea-4447-b9da-64d0c62d2d1c"/>
    <ds:schemaRef ds:uri="98b1d543-714d-4d59-aebf-7e9f1c6ed868"/>
    <ds:schemaRef ds:uri="9235decf-0abb-4516-b4ba-48a63346a2b0"/>
  </ds:schemaRefs>
</ds:datastoreItem>
</file>

<file path=customXml/itemProps3.xml><?xml version="1.0" encoding="utf-8"?>
<ds:datastoreItem xmlns:ds="http://schemas.openxmlformats.org/officeDocument/2006/customXml" ds:itemID="{8EBD25EC-9F3C-4206-9B0F-DA39E03A99D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8b1d543-714d-4d59-aebf-7e9f1c6ed868"/>
    <ds:schemaRef ds:uri="9235decf-0abb-4516-b4ba-48a63346a2b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</Words>
  <Application>Microsoft Office PowerPoint</Application>
  <PresentationFormat>Benutzerdefiniert</PresentationFormat>
  <Paragraphs>19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Office Theme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 Modell 5 Momente der Handhygiene</dc:title>
  <cp:lastModifiedBy>Julia Bremicker-Smieja - IEGUS Institut</cp:lastModifiedBy>
  <cp:revision>10</cp:revision>
  <dcterms:created xsi:type="dcterms:W3CDTF">2006-08-16T00:00:00Z</dcterms:created>
  <dcterms:modified xsi:type="dcterms:W3CDTF">2026-04-09T12:43:00Z</dcterms:modified>
  <dc:identifier>DAG36AR-heU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0x0101001796EFBD3992E44EAD294A19C41BF784</vt:lpwstr>
  </property>
  <property fmtid="{D5CDD505-2E9C-101B-9397-08002B2CF9AE}" pid="3" name="MediaServiceImageTags">
    <vt:lpwstr/>
  </property>
</Properties>
</file>