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</p:sldIdLst>
  <p:sldSz cx="15113000" cy="10693400"/>
  <p:notesSz cx="6858000" cy="9144000"/>
  <p:embeddedFontLst>
    <p:embeddedFont>
      <p:font typeface="Aptos Bold" panose="020B0004020202020204" pitchFamily="34" charset="0"/>
      <p:regular r:id="rId6"/>
      <p:bold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987069-7AE1-071A-33BB-5DA008DF4089}" v="52" dt="2026-04-09T10:03:38.3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8" d="100"/>
          <a:sy n="68" d="100"/>
        </p:scale>
        <p:origin x="1572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font" Target="fonts/font2.fntdata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font" Target="fonts/font1.fntdata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eser, Johannes" userId="S::johannes.oeser_fb4.fra-uas.de#ext#@drkakademiebonn.onmicrosoft.com::588e153c-95a0-49e5-b9c1-135c5303ba89" providerId="AD" clId="Web-{8F987069-7AE1-071A-33BB-5DA008DF4089}"/>
    <pc:docChg chg="modSld">
      <pc:chgData name="Oeser, Johannes" userId="S::johannes.oeser_fb4.fra-uas.de#ext#@drkakademiebonn.onmicrosoft.com::588e153c-95a0-49e5-b9c1-135c5303ba89" providerId="AD" clId="Web-{8F987069-7AE1-071A-33BB-5DA008DF4089}" dt="2026-04-09T10:03:27.825" v="30" actId="20577"/>
      <pc:docMkLst>
        <pc:docMk/>
      </pc:docMkLst>
      <pc:sldChg chg="addSp delSp modSp">
        <pc:chgData name="Oeser, Johannes" userId="S::johannes.oeser_fb4.fra-uas.de#ext#@drkakademiebonn.onmicrosoft.com::588e153c-95a0-49e5-b9c1-135c5303ba89" providerId="AD" clId="Web-{8F987069-7AE1-071A-33BB-5DA008DF4089}" dt="2026-04-09T10:03:27.825" v="30" actId="20577"/>
        <pc:sldMkLst>
          <pc:docMk/>
          <pc:sldMk cId="0" sldId="256"/>
        </pc:sldMkLst>
        <pc:spChg chg="mod">
          <ac:chgData name="Oeser, Johannes" userId="S::johannes.oeser_fb4.fra-uas.de#ext#@drkakademiebonn.onmicrosoft.com::588e153c-95a0-49e5-b9c1-135c5303ba89" providerId="AD" clId="Web-{8F987069-7AE1-071A-33BB-5DA008DF4089}" dt="2026-04-09T10:03:19.012" v="21" actId="1076"/>
          <ac:spMkLst>
            <pc:docMk/>
            <pc:sldMk cId="0" sldId="256"/>
            <ac:spMk id="4" creationId="{00000000-0000-0000-0000-000000000000}"/>
          </ac:spMkLst>
        </pc:spChg>
        <pc:spChg chg="add del mod">
          <ac:chgData name="Oeser, Johannes" userId="S::johannes.oeser_fb4.fra-uas.de#ext#@drkakademiebonn.onmicrosoft.com::588e153c-95a0-49e5-b9c1-135c5303ba89" providerId="AD" clId="Web-{8F987069-7AE1-071A-33BB-5DA008DF4089}" dt="2026-04-09T10:03:27.825" v="30" actId="20577"/>
          <ac:spMkLst>
            <pc:docMk/>
            <pc:sldMk cId="0" sldId="256"/>
            <ac:spMk id="10" creationId="{00000000-0000-0000-0000-000000000000}"/>
          </ac:spMkLst>
        </pc:spChg>
        <pc:spChg chg="del mod">
          <ac:chgData name="Oeser, Johannes" userId="S::johannes.oeser_fb4.fra-uas.de#ext#@drkakademiebonn.onmicrosoft.com::588e153c-95a0-49e5-b9c1-135c5303ba89" providerId="AD" clId="Web-{8F987069-7AE1-071A-33BB-5DA008DF4089}" dt="2026-04-09T10:02:33.074" v="4"/>
          <ac:spMkLst>
            <pc:docMk/>
            <pc:sldMk cId="0" sldId="256"/>
            <ac:spMk id="11" creationId="{00000000-0000-0000-0000-000000000000}"/>
          </ac:spMkLst>
        </pc:spChg>
        <pc:spChg chg="mod">
          <ac:chgData name="Oeser, Johannes" userId="S::johannes.oeser_fb4.fra-uas.de#ext#@drkakademiebonn.onmicrosoft.com::588e153c-95a0-49e5-b9c1-135c5303ba89" providerId="AD" clId="Web-{8F987069-7AE1-071A-33BB-5DA008DF4089}" dt="2026-04-09T10:03:23.341" v="29" actId="20577"/>
          <ac:spMkLst>
            <pc:docMk/>
            <pc:sldMk cId="0" sldId="256"/>
            <ac:spMk id="34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860585" y="985657"/>
            <a:ext cx="3780711" cy="8182"/>
            <a:chOff x="0" y="0"/>
            <a:chExt cx="3780714" cy="817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780661" cy="8124"/>
            </a:xfrm>
            <a:custGeom>
              <a:avLst/>
              <a:gdLst/>
              <a:ahLst/>
              <a:cxnLst/>
              <a:rect l="l" t="t" r="r" b="b"/>
              <a:pathLst>
                <a:path w="3780661" h="8124">
                  <a:moveTo>
                    <a:pt x="0" y="0"/>
                  </a:moveTo>
                  <a:lnTo>
                    <a:pt x="0" y="8124"/>
                  </a:lnTo>
                  <a:lnTo>
                    <a:pt x="3780661" y="8124"/>
                  </a:lnTo>
                  <a:lnTo>
                    <a:pt x="378066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4" name="Freeform 4"/>
          <p:cNvSpPr/>
          <p:nvPr/>
        </p:nvSpPr>
        <p:spPr>
          <a:xfrm>
            <a:off x="504539" y="2019557"/>
            <a:ext cx="14341021" cy="7065759"/>
          </a:xfrm>
          <a:custGeom>
            <a:avLst/>
            <a:gdLst/>
            <a:ahLst/>
            <a:cxnLst/>
            <a:rect l="l" t="t" r="r" b="b"/>
            <a:pathLst>
              <a:path w="14341021" h="7065759">
                <a:moveTo>
                  <a:pt x="0" y="0"/>
                </a:moveTo>
                <a:lnTo>
                  <a:pt x="14341021" y="0"/>
                </a:lnTo>
                <a:lnTo>
                  <a:pt x="14341021" y="7065759"/>
                </a:lnTo>
                <a:lnTo>
                  <a:pt x="0" y="706575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" name="TextBox 5"/>
          <p:cNvSpPr txBox="1"/>
          <p:nvPr/>
        </p:nvSpPr>
        <p:spPr>
          <a:xfrm>
            <a:off x="1004192" y="3147308"/>
            <a:ext cx="1289218" cy="5250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015"/>
              </a:lnSpc>
            </a:pPr>
            <a:r>
              <a:rPr lang="en-US" sz="1696" b="1" dirty="0" err="1">
                <a:solidFill>
                  <a:srgbClr val="000000"/>
                </a:solidFill>
                <a:ea typeface="Aptos Bold"/>
                <a:cs typeface="Aptos Bold"/>
                <a:sym typeface="Aptos Bold"/>
              </a:rPr>
              <a:t>Unreiner</a:t>
            </a:r>
            <a:r>
              <a:rPr lang="en-US" sz="1696" b="1" dirty="0">
                <a:solidFill>
                  <a:srgbClr val="000000"/>
                </a:solidFill>
                <a:ea typeface="Aptos Bold"/>
                <a:cs typeface="Aptos Bold"/>
                <a:sym typeface="Aptos Bold"/>
              </a:rPr>
              <a:t> </a:t>
            </a:r>
            <a:r>
              <a:rPr lang="en-US" sz="1696" b="1" dirty="0" err="1">
                <a:solidFill>
                  <a:srgbClr val="000000"/>
                </a:solidFill>
                <a:ea typeface="Aptos Bold"/>
                <a:cs typeface="Aptos Bold"/>
                <a:sym typeface="Aptos Bold"/>
              </a:rPr>
              <a:t>Arbeitsraum</a:t>
            </a:r>
            <a:r>
              <a:rPr lang="en-US" sz="1696" b="1" dirty="0">
                <a:solidFill>
                  <a:srgbClr val="000000"/>
                </a:solidFill>
                <a:ea typeface="Aptos Bold"/>
                <a:cs typeface="Aptos Bold"/>
                <a:sym typeface="Aptos Bold"/>
              </a:rPr>
              <a:t> 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413948" y="6680864"/>
            <a:ext cx="980380" cy="2564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32"/>
              </a:lnSpc>
            </a:pPr>
            <a:r>
              <a:rPr lang="en-US" sz="1696" b="1">
                <a:solidFill>
                  <a:srgbClr val="000000"/>
                </a:solidFill>
                <a:ea typeface="Aptos Bold"/>
                <a:cs typeface="Aptos Bold"/>
                <a:sym typeface="Aptos Bold"/>
              </a:rPr>
              <a:t>Hr. Sauer 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348788" y="6943725"/>
            <a:ext cx="1045626" cy="9013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32"/>
              </a:lnSpc>
            </a:pPr>
            <a:r>
              <a:rPr lang="en-US" sz="1696" dirty="0">
                <a:solidFill>
                  <a:srgbClr val="000000"/>
                </a:solidFill>
                <a:ea typeface="Aptos"/>
                <a:cs typeface="Aptos"/>
                <a:sym typeface="Aptos"/>
              </a:rPr>
              <a:t>_________ </a:t>
            </a:r>
            <a:r>
              <a:rPr lang="en-US" sz="1696" b="1" dirty="0">
                <a:solidFill>
                  <a:srgbClr val="000000"/>
                </a:solidFill>
                <a:ea typeface="Aptos Bold"/>
                <a:cs typeface="Aptos Bold"/>
                <a:sym typeface="Aptos Bold"/>
              </a:rPr>
              <a:t>Hr. Petrov </a:t>
            </a:r>
          </a:p>
          <a:p>
            <a:pPr algn="l">
              <a:lnSpc>
                <a:spcPts val="1484"/>
              </a:lnSpc>
            </a:pPr>
            <a:r>
              <a:rPr lang="en-US" sz="1289" dirty="0">
                <a:solidFill>
                  <a:srgbClr val="000000"/>
                </a:solidFill>
                <a:ea typeface="Aptos"/>
                <a:cs typeface="Aptos"/>
                <a:sym typeface="Aptos"/>
              </a:rPr>
              <a:t>(</a:t>
            </a:r>
            <a:r>
              <a:rPr lang="en-US" sz="1289" dirty="0" err="1">
                <a:solidFill>
                  <a:srgbClr val="000000"/>
                </a:solidFill>
                <a:ea typeface="Aptos"/>
                <a:cs typeface="Aptos"/>
                <a:sym typeface="Aptos"/>
              </a:rPr>
              <a:t>demenzielle</a:t>
            </a:r>
            <a:r>
              <a:rPr lang="en-US" sz="1289" dirty="0">
                <a:solidFill>
                  <a:srgbClr val="000000"/>
                </a:solidFill>
                <a:ea typeface="Aptos"/>
                <a:cs typeface="Aptos"/>
                <a:sym typeface="Aptos"/>
              </a:rPr>
              <a:t> </a:t>
            </a:r>
            <a:r>
              <a:rPr lang="en-US" sz="1289" dirty="0" err="1">
                <a:solidFill>
                  <a:srgbClr val="000000"/>
                </a:solidFill>
                <a:ea typeface="Aptos"/>
                <a:cs typeface="Aptos"/>
                <a:sym typeface="Aptos"/>
              </a:rPr>
              <a:t>Veränderung</a:t>
            </a:r>
            <a:r>
              <a:rPr lang="en-US" sz="1289" dirty="0">
                <a:solidFill>
                  <a:srgbClr val="000000"/>
                </a:solidFill>
                <a:ea typeface="Aptos"/>
                <a:cs typeface="Aptos"/>
                <a:sym typeface="Aptos"/>
              </a:rPr>
              <a:t>) 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2655151" y="2746553"/>
            <a:ext cx="1531306" cy="2691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69"/>
              </a:lnSpc>
            </a:pPr>
            <a:r>
              <a:rPr lang="en-US" sz="1696" b="1">
                <a:solidFill>
                  <a:srgbClr val="000000"/>
                </a:solidFill>
                <a:ea typeface="Aptos Bold"/>
                <a:cs typeface="Aptos Bold"/>
                <a:sym typeface="Aptos Bold"/>
              </a:rPr>
              <a:t>Gemeinschafts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3114523" y="3009414"/>
            <a:ext cx="645147" cy="2691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69"/>
              </a:lnSpc>
            </a:pPr>
            <a:r>
              <a:rPr lang="en-US" sz="1696" b="1">
                <a:solidFill>
                  <a:srgbClr val="000000"/>
                </a:solidFill>
                <a:ea typeface="Aptos Bold"/>
                <a:cs typeface="Aptos Bold"/>
                <a:sym typeface="Aptos Bold"/>
              </a:rPr>
              <a:t>-raum 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2834411" y="3535137"/>
            <a:ext cx="1169241" cy="2578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69"/>
              </a:lnSpc>
            </a:pPr>
            <a:r>
              <a:rPr lang="en-US" sz="1650" b="1">
                <a:solidFill>
                  <a:srgbClr val="000000"/>
                </a:solidFill>
                <a:ea typeface="Aptos Bold"/>
                <a:cs typeface="Aptos Bold"/>
                <a:sym typeface="Aptos Bold"/>
              </a:rPr>
              <a:t>Bewohnende</a:t>
            </a:r>
            <a:endParaRPr lang="en-US" sz="1696" b="1">
              <a:solidFill>
                <a:srgbClr val="000000"/>
              </a:solidFill>
              <a:ea typeface="Aptos Bold"/>
              <a:cs typeface="Aptos Bold"/>
              <a:sym typeface="Aptos Bold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2796683" y="6560201"/>
            <a:ext cx="309591" cy="2564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15"/>
              </a:lnSpc>
            </a:pPr>
            <a:r>
              <a:rPr lang="en-US" sz="1696" b="1">
                <a:solidFill>
                  <a:srgbClr val="000000"/>
                </a:solidFill>
                <a:ea typeface="Aptos Bold"/>
                <a:cs typeface="Aptos Bold"/>
                <a:sym typeface="Aptos Bold"/>
              </a:rPr>
              <a:t>Fr. 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3365735" y="6560201"/>
            <a:ext cx="758038" cy="2564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15"/>
              </a:lnSpc>
            </a:pPr>
            <a:r>
              <a:rPr lang="en-US" sz="1696" b="1" dirty="0">
                <a:solidFill>
                  <a:srgbClr val="000000"/>
                </a:solidFill>
                <a:ea typeface="Aptos Bold"/>
                <a:cs typeface="Aptos Bold"/>
                <a:sym typeface="Aptos Bold"/>
              </a:rPr>
              <a:t>Lindner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2796683" y="6816061"/>
            <a:ext cx="1326366" cy="9013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2015"/>
              </a:lnSpc>
            </a:pPr>
            <a:r>
              <a:rPr lang="en-US" sz="1696">
                <a:solidFill>
                  <a:srgbClr val="000000"/>
                </a:solidFill>
                <a:ea typeface="Aptos"/>
                <a:cs typeface="Aptos"/>
                <a:sym typeface="Aptos"/>
              </a:rPr>
              <a:t>__________ </a:t>
            </a:r>
            <a:r>
              <a:rPr lang="en-US" sz="1696" b="1">
                <a:solidFill>
                  <a:srgbClr val="000000"/>
                </a:solidFill>
                <a:ea typeface="Aptos Bold"/>
                <a:cs typeface="Aptos Bold"/>
                <a:sym typeface="Aptos Bold"/>
              </a:rPr>
              <a:t>Fr. Nowak </a:t>
            </a:r>
          </a:p>
          <a:p>
            <a:pPr algn="just">
              <a:lnSpc>
                <a:spcPts val="1484"/>
              </a:lnSpc>
            </a:pPr>
            <a:r>
              <a:rPr lang="en-US" sz="1289">
                <a:solidFill>
                  <a:srgbClr val="000000"/>
                </a:solidFill>
                <a:ea typeface="Aptos"/>
                <a:cs typeface="Aptos"/>
                <a:sym typeface="Aptos"/>
              </a:rPr>
              <a:t>reduzierter Allgemeinzustand 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4569638" y="6810137"/>
            <a:ext cx="1008945" cy="9013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015"/>
              </a:lnSpc>
            </a:pPr>
            <a:r>
              <a:rPr lang="en-US" sz="1696" b="1">
                <a:solidFill>
                  <a:srgbClr val="000000"/>
                </a:solidFill>
                <a:ea typeface="Aptos Bold"/>
                <a:cs typeface="Aptos Bold"/>
                <a:sym typeface="Aptos Bold"/>
              </a:rPr>
              <a:t> </a:t>
            </a:r>
          </a:p>
          <a:p>
            <a:pPr algn="ctr">
              <a:lnSpc>
                <a:spcPts val="2015"/>
              </a:lnSpc>
            </a:pPr>
            <a:r>
              <a:rPr lang="en-US" sz="1696" b="1">
                <a:solidFill>
                  <a:srgbClr val="000000"/>
                </a:solidFill>
                <a:ea typeface="Aptos Bold"/>
                <a:cs typeface="Aptos Bold"/>
                <a:sym typeface="Aptos Bold"/>
              </a:rPr>
              <a:t>Fr. Hilde </a:t>
            </a:r>
          </a:p>
          <a:p>
            <a:pPr algn="ctr">
              <a:lnSpc>
                <a:spcPts val="1484"/>
              </a:lnSpc>
            </a:pPr>
            <a:r>
              <a:rPr lang="en-US" sz="1289">
                <a:solidFill>
                  <a:srgbClr val="000000"/>
                </a:solidFill>
                <a:ea typeface="Aptos"/>
                <a:cs typeface="Aptos"/>
                <a:sym typeface="Aptos"/>
              </a:rPr>
              <a:t>(demenzielle Veränderung) 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4549311" y="2915126"/>
            <a:ext cx="1292362" cy="6924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375"/>
              </a:lnSpc>
            </a:pPr>
            <a:r>
              <a:rPr lang="en-US" sz="1696" b="1">
                <a:solidFill>
                  <a:srgbClr val="000000"/>
                </a:solidFill>
                <a:ea typeface="Aptos Bold"/>
                <a:cs typeface="Aptos Bold"/>
                <a:sym typeface="Aptos Bold"/>
              </a:rPr>
              <a:t>Fr. Simic </a:t>
            </a:r>
          </a:p>
          <a:p>
            <a:pPr algn="ctr">
              <a:lnSpc>
                <a:spcPts val="1484"/>
              </a:lnSpc>
            </a:pPr>
            <a:r>
              <a:rPr lang="en-US" sz="1289">
                <a:solidFill>
                  <a:srgbClr val="000000"/>
                </a:solidFill>
                <a:ea typeface="Aptos"/>
                <a:cs typeface="Aptos"/>
                <a:sym typeface="Aptos"/>
              </a:rPr>
              <a:t>reduzierter Allgemeinzustand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5793629" y="3401673"/>
            <a:ext cx="33928" cy="1973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66"/>
              </a:lnSpc>
            </a:pPr>
            <a:r>
              <a:rPr lang="en-US" sz="1289">
                <a:solidFill>
                  <a:srgbClr val="000000"/>
                </a:solidFill>
                <a:ea typeface="Aptos"/>
                <a:cs typeface="Aptos"/>
                <a:sym typeface="Aptos"/>
              </a:rPr>
              <a:t> 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4661229" y="3599021"/>
            <a:ext cx="1055494" cy="2593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61"/>
              </a:lnSpc>
            </a:pPr>
            <a:r>
              <a:rPr lang="en-US" sz="1696" b="1" dirty="0">
                <a:solidFill>
                  <a:srgbClr val="000000"/>
                </a:solidFill>
                <a:ea typeface="Aptos Bold"/>
                <a:cs typeface="Aptos Bold"/>
                <a:sym typeface="Aptos Bold"/>
              </a:rPr>
              <a:t>_________ 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4623721" y="3921871"/>
            <a:ext cx="1178900" cy="47874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241"/>
              </a:lnSpc>
            </a:pPr>
            <a:r>
              <a:rPr lang="en-US" sz="1696" b="1">
                <a:solidFill>
                  <a:srgbClr val="000000"/>
                </a:solidFill>
                <a:ea typeface="Aptos Bold"/>
                <a:cs typeface="Aptos Bold"/>
                <a:sym typeface="Aptos Bold"/>
              </a:rPr>
              <a:t>Fr. Mertens 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5967994" y="7387571"/>
            <a:ext cx="1179463" cy="2623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69"/>
              </a:lnSpc>
            </a:pPr>
            <a:r>
              <a:rPr lang="en-US" sz="1696" b="1">
                <a:solidFill>
                  <a:srgbClr val="000000"/>
                </a:solidFill>
                <a:ea typeface="Aptos Bold"/>
                <a:cs typeface="Aptos Bold"/>
                <a:sym typeface="Aptos Bold"/>
              </a:rPr>
              <a:t>Pflegestütz-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6236208" y="7650432"/>
            <a:ext cx="624116" cy="2691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69"/>
              </a:lnSpc>
            </a:pPr>
            <a:r>
              <a:rPr lang="en-US" sz="1696" b="1">
                <a:solidFill>
                  <a:srgbClr val="000000"/>
                </a:solidFill>
                <a:ea typeface="Aptos Bold"/>
                <a:cs typeface="Aptos Bold"/>
                <a:sym typeface="Aptos Bold"/>
              </a:rPr>
              <a:t>punkt 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6231064" y="3121457"/>
            <a:ext cx="1081897" cy="2691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69"/>
              </a:lnSpc>
            </a:pPr>
            <a:r>
              <a:rPr lang="en-US" sz="1696" b="1">
                <a:solidFill>
                  <a:srgbClr val="000000"/>
                </a:solidFill>
                <a:ea typeface="Aptos Bold"/>
                <a:cs typeface="Aptos Bold"/>
                <a:sym typeface="Aptos Bold"/>
              </a:rPr>
              <a:t>Fr. Richter 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6213881" y="3384318"/>
            <a:ext cx="1055494" cy="2593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69"/>
              </a:lnSpc>
            </a:pPr>
            <a:r>
              <a:rPr lang="en-US" sz="1696" b="1" dirty="0">
                <a:solidFill>
                  <a:srgbClr val="000000"/>
                </a:solidFill>
                <a:ea typeface="Aptos Bold"/>
                <a:cs typeface="Aptos Bold"/>
                <a:sym typeface="Aptos Bold"/>
              </a:rPr>
              <a:t>_________ 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6286671" y="3715036"/>
            <a:ext cx="967292" cy="47874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241"/>
              </a:lnSpc>
            </a:pPr>
            <a:r>
              <a:rPr lang="en-US" sz="1696" b="1" dirty="0">
                <a:solidFill>
                  <a:srgbClr val="000000"/>
                </a:solidFill>
                <a:ea typeface="Aptos Bold"/>
                <a:cs typeface="Aptos Bold"/>
                <a:sym typeface="Aptos Bold"/>
              </a:rPr>
              <a:t>Fr. Demir 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7573699" y="7250192"/>
            <a:ext cx="1004849" cy="2977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375"/>
              </a:lnSpc>
            </a:pPr>
            <a:r>
              <a:rPr lang="en-US" sz="1696" b="1">
                <a:solidFill>
                  <a:srgbClr val="000000"/>
                </a:solidFill>
                <a:ea typeface="Aptos Bold"/>
                <a:cs typeface="Aptos Bold"/>
                <a:sym typeface="Aptos Bold"/>
              </a:rPr>
              <a:t>Hr. Ewald 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7698496" y="2660399"/>
            <a:ext cx="1055494" cy="17597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63"/>
              </a:lnSpc>
            </a:pPr>
            <a:r>
              <a:rPr lang="en-US" sz="1696" b="1" dirty="0">
                <a:solidFill>
                  <a:srgbClr val="000000"/>
                </a:solidFill>
                <a:ea typeface="Aptos Bold"/>
                <a:cs typeface="Aptos Bold"/>
                <a:sym typeface="Aptos Bold"/>
              </a:rPr>
              <a:t>Hr. Krüger _________ Hr. </a:t>
            </a:r>
          </a:p>
          <a:p>
            <a:pPr algn="ctr">
              <a:lnSpc>
                <a:spcPts val="868"/>
              </a:lnSpc>
            </a:pPr>
            <a:r>
              <a:rPr lang="en-US" sz="1696" b="1" spc="3" dirty="0">
                <a:solidFill>
                  <a:srgbClr val="000000"/>
                </a:solidFill>
                <a:ea typeface="Aptos Bold"/>
                <a:cs typeface="Aptos Bold"/>
                <a:sym typeface="Aptos Bold"/>
              </a:rPr>
              <a:t>Sommer 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8995667" y="6863096"/>
            <a:ext cx="1055494" cy="9999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03"/>
              </a:lnSpc>
            </a:pPr>
            <a:r>
              <a:rPr lang="en-US" sz="1696" b="1" dirty="0">
                <a:solidFill>
                  <a:srgbClr val="000000"/>
                </a:solidFill>
                <a:ea typeface="Aptos Bold"/>
                <a:cs typeface="Aptos Bold"/>
                <a:sym typeface="Aptos Bold"/>
              </a:rPr>
              <a:t>Hr. Kraus _________</a:t>
            </a:r>
          </a:p>
          <a:p>
            <a:pPr algn="ctr">
              <a:lnSpc>
                <a:spcPts val="4241"/>
              </a:lnSpc>
            </a:pPr>
            <a:r>
              <a:rPr lang="en-US" sz="1696" b="1" dirty="0">
                <a:solidFill>
                  <a:srgbClr val="000000"/>
                </a:solidFill>
                <a:ea typeface="Aptos Bold"/>
                <a:cs typeface="Aptos Bold"/>
                <a:sym typeface="Aptos Bold"/>
              </a:rPr>
              <a:t>Hr. Bluhm 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9238707" y="3121457"/>
            <a:ext cx="842381" cy="2691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69"/>
              </a:lnSpc>
            </a:pPr>
            <a:r>
              <a:rPr lang="en-US" sz="1696" b="1">
                <a:solidFill>
                  <a:srgbClr val="000000"/>
                </a:solidFill>
                <a:ea typeface="Aptos Bold"/>
                <a:cs typeface="Aptos Bold"/>
                <a:sym typeface="Aptos Bold"/>
              </a:rPr>
              <a:t>Fr. Voss 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9096746" y="3384318"/>
            <a:ext cx="1065352" cy="7979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069"/>
              </a:lnSpc>
            </a:pPr>
            <a:r>
              <a:rPr lang="en-US" sz="1696" b="1" dirty="0">
                <a:solidFill>
                  <a:srgbClr val="000000"/>
                </a:solidFill>
                <a:ea typeface="Aptos Bold"/>
                <a:cs typeface="Aptos Bold"/>
                <a:sym typeface="Aptos Bold"/>
              </a:rPr>
              <a:t>_________ </a:t>
            </a:r>
          </a:p>
          <a:p>
            <a:pPr algn="r">
              <a:lnSpc>
                <a:spcPts val="2069"/>
              </a:lnSpc>
            </a:pPr>
            <a:endParaRPr lang="en-US" sz="1696" b="1" dirty="0">
              <a:solidFill>
                <a:srgbClr val="000000"/>
              </a:solidFill>
              <a:ea typeface="Aptos Bold"/>
              <a:cs typeface="Aptos Bold"/>
              <a:sym typeface="Aptos Bold"/>
            </a:endParaRPr>
          </a:p>
          <a:p>
            <a:pPr algn="r">
              <a:lnSpc>
                <a:spcPts val="2069"/>
              </a:lnSpc>
            </a:pPr>
            <a:r>
              <a:rPr lang="en-US" sz="1696" b="1" dirty="0">
                <a:solidFill>
                  <a:srgbClr val="000000"/>
                </a:solidFill>
                <a:ea typeface="Aptos Bold"/>
                <a:cs typeface="Aptos Bold"/>
                <a:sym typeface="Aptos Bold"/>
              </a:rPr>
              <a:t>Fr. Peters 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10583721" y="2741544"/>
            <a:ext cx="1028452" cy="13365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375"/>
              </a:lnSpc>
            </a:pPr>
            <a:r>
              <a:rPr lang="en-US" sz="1696" b="1" dirty="0">
                <a:solidFill>
                  <a:srgbClr val="000000"/>
                </a:solidFill>
                <a:ea typeface="Aptos Bold"/>
                <a:cs typeface="Aptos Bold"/>
                <a:sym typeface="Aptos Bold"/>
              </a:rPr>
              <a:t>Hr. Hahn </a:t>
            </a:r>
          </a:p>
          <a:p>
            <a:pPr algn="r">
              <a:lnSpc>
                <a:spcPts val="1484"/>
              </a:lnSpc>
            </a:pPr>
            <a:r>
              <a:rPr lang="en-US" sz="1289" dirty="0">
                <a:solidFill>
                  <a:srgbClr val="000000"/>
                </a:solidFill>
                <a:ea typeface="Aptos"/>
                <a:cs typeface="Aptos"/>
                <a:sym typeface="Aptos"/>
              </a:rPr>
              <a:t>(</a:t>
            </a:r>
            <a:r>
              <a:rPr lang="en-US" sz="1289" dirty="0" err="1">
                <a:solidFill>
                  <a:srgbClr val="000000"/>
                </a:solidFill>
                <a:ea typeface="Aptos"/>
                <a:cs typeface="Aptos"/>
                <a:sym typeface="Aptos"/>
              </a:rPr>
              <a:t>demenzielle</a:t>
            </a:r>
            <a:r>
              <a:rPr lang="en-US" sz="1289" dirty="0">
                <a:solidFill>
                  <a:srgbClr val="000000"/>
                </a:solidFill>
                <a:ea typeface="Aptos"/>
                <a:cs typeface="Aptos"/>
                <a:sym typeface="Aptos"/>
              </a:rPr>
              <a:t> </a:t>
            </a:r>
            <a:r>
              <a:rPr lang="en-US" sz="1289" dirty="0" err="1">
                <a:solidFill>
                  <a:srgbClr val="000000"/>
                </a:solidFill>
                <a:ea typeface="Aptos"/>
                <a:cs typeface="Aptos"/>
                <a:sym typeface="Aptos"/>
              </a:rPr>
              <a:t>Veränderung</a:t>
            </a:r>
            <a:r>
              <a:rPr lang="en-US" sz="1289" dirty="0">
                <a:solidFill>
                  <a:srgbClr val="000000"/>
                </a:solidFill>
                <a:ea typeface="Aptos"/>
                <a:cs typeface="Aptos"/>
                <a:sym typeface="Aptos"/>
              </a:rPr>
              <a:t>) </a:t>
            </a:r>
            <a:r>
              <a:rPr lang="en-US" sz="1696" b="1" dirty="0">
                <a:solidFill>
                  <a:srgbClr val="000000"/>
                </a:solidFill>
                <a:ea typeface="Aptos Bold"/>
                <a:cs typeface="Aptos Bold"/>
                <a:sym typeface="Aptos Bold"/>
              </a:rPr>
              <a:t>_________  </a:t>
            </a:r>
          </a:p>
          <a:p>
            <a:pPr algn="r">
              <a:lnSpc>
                <a:spcPts val="4136"/>
              </a:lnSpc>
            </a:pPr>
            <a:r>
              <a:rPr lang="en-US" sz="1696" b="1" dirty="0">
                <a:solidFill>
                  <a:srgbClr val="000000"/>
                </a:solidFill>
                <a:ea typeface="Aptos Bold"/>
                <a:cs typeface="Aptos Bold"/>
                <a:sym typeface="Aptos Bold"/>
              </a:rPr>
              <a:t>Hr. Novak 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10485082" y="7391886"/>
            <a:ext cx="1289218" cy="5250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015"/>
              </a:lnSpc>
            </a:pPr>
            <a:r>
              <a:rPr lang="en-US" sz="1696" b="1">
                <a:solidFill>
                  <a:srgbClr val="000000"/>
                </a:solidFill>
                <a:ea typeface="Aptos Bold"/>
                <a:cs typeface="Aptos Bold"/>
                <a:sym typeface="Aptos Bold"/>
              </a:rPr>
              <a:t>Reiner Arbeitsraum 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12147671" y="6745500"/>
            <a:ext cx="1055494" cy="7694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15"/>
              </a:lnSpc>
            </a:pPr>
            <a:r>
              <a:rPr lang="en-US" sz="1696" b="1" dirty="0">
                <a:solidFill>
                  <a:srgbClr val="000000"/>
                </a:solidFill>
                <a:ea typeface="Aptos Bold"/>
                <a:cs typeface="Aptos Bold"/>
                <a:sym typeface="Aptos Bold"/>
              </a:rPr>
              <a:t>Fr. Baumann _________ 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12266647" y="7587396"/>
            <a:ext cx="873071" cy="47874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241"/>
              </a:lnSpc>
            </a:pPr>
            <a:r>
              <a:rPr lang="en-US" sz="1696" b="1" dirty="0">
                <a:solidFill>
                  <a:srgbClr val="000000"/>
                </a:solidFill>
                <a:ea typeface="Aptos Bold"/>
                <a:cs typeface="Aptos Bold"/>
                <a:sym typeface="Aptos Bold"/>
              </a:rPr>
              <a:t>Fr. Celik 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12058983" y="3143002"/>
            <a:ext cx="1084259" cy="2578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69"/>
              </a:lnSpc>
            </a:pPr>
            <a:r>
              <a:rPr lang="en-US" sz="1650" b="1" err="1">
                <a:solidFill>
                  <a:srgbClr val="000000"/>
                </a:solidFill>
              </a:rPr>
              <a:t>Bewohner</a:t>
            </a:r>
            <a:r>
              <a:rPr lang="en-US" sz="1650" b="1" dirty="0">
                <a:solidFill>
                  <a:srgbClr val="000000"/>
                </a:solidFill>
              </a:rPr>
              <a:t>-</a:t>
            </a:r>
            <a:endParaRPr lang="de-DE"/>
          </a:p>
        </p:txBody>
      </p:sp>
      <p:sp>
        <p:nvSpPr>
          <p:cNvPr id="35" name="TextBox 35"/>
          <p:cNvSpPr txBox="1"/>
          <p:nvPr/>
        </p:nvSpPr>
        <p:spPr>
          <a:xfrm>
            <a:off x="12286421" y="3405864"/>
            <a:ext cx="659949" cy="2691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69"/>
              </a:lnSpc>
            </a:pPr>
            <a:r>
              <a:rPr lang="en-US" sz="1696" b="1">
                <a:solidFill>
                  <a:srgbClr val="000000"/>
                </a:solidFill>
                <a:ea typeface="Aptos Bold"/>
                <a:cs typeface="Aptos Bold"/>
                <a:sym typeface="Aptos Bold"/>
              </a:rPr>
              <a:t>küche 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13611206" y="6810137"/>
            <a:ext cx="1008945" cy="9013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015"/>
              </a:lnSpc>
            </a:pPr>
            <a:r>
              <a:rPr lang="en-US" sz="1696" b="1">
                <a:solidFill>
                  <a:srgbClr val="000000"/>
                </a:solidFill>
                <a:ea typeface="Aptos Bold"/>
                <a:cs typeface="Aptos Bold"/>
                <a:sym typeface="Aptos Bold"/>
              </a:rPr>
              <a:t> </a:t>
            </a:r>
          </a:p>
          <a:p>
            <a:pPr algn="ctr">
              <a:lnSpc>
                <a:spcPts val="2015"/>
              </a:lnSpc>
            </a:pPr>
            <a:r>
              <a:rPr lang="en-US" sz="1696" b="1">
                <a:solidFill>
                  <a:srgbClr val="000000"/>
                </a:solidFill>
                <a:ea typeface="Aptos Bold"/>
                <a:cs typeface="Aptos Bold"/>
                <a:sym typeface="Aptos Bold"/>
              </a:rPr>
              <a:t>Hr. Ewald </a:t>
            </a:r>
          </a:p>
          <a:p>
            <a:pPr algn="ctr">
              <a:lnSpc>
                <a:spcPts val="1484"/>
              </a:lnSpc>
            </a:pPr>
            <a:r>
              <a:rPr lang="en-US" sz="1289">
                <a:solidFill>
                  <a:srgbClr val="000000"/>
                </a:solidFill>
                <a:ea typeface="Aptos"/>
                <a:cs typeface="Aptos"/>
                <a:sym typeface="Aptos"/>
              </a:rPr>
              <a:t>(demenzielle Veränderung) 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13606424" y="3062308"/>
            <a:ext cx="1010860" cy="10367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015"/>
              </a:lnSpc>
            </a:pPr>
            <a:r>
              <a:rPr lang="en-US" sz="1696" b="1" dirty="0">
                <a:solidFill>
                  <a:srgbClr val="000000"/>
                </a:solidFill>
                <a:ea typeface="Aptos Bold"/>
                <a:cs typeface="Aptos Bold"/>
                <a:sym typeface="Aptos Bold"/>
              </a:rPr>
              <a:t>Hr. Scholl </a:t>
            </a:r>
            <a:r>
              <a:rPr lang="en-US" sz="1696" dirty="0">
                <a:solidFill>
                  <a:srgbClr val="000000"/>
                </a:solidFill>
                <a:ea typeface="Aptos"/>
                <a:cs typeface="Aptos"/>
                <a:sym typeface="Aptos"/>
              </a:rPr>
              <a:t>_________ </a:t>
            </a:r>
            <a:r>
              <a:rPr lang="en-US" sz="1696" b="1" dirty="0">
                <a:solidFill>
                  <a:srgbClr val="000000"/>
                </a:solidFill>
                <a:ea typeface="Aptos Bold"/>
                <a:cs typeface="Aptos Bold"/>
                <a:sym typeface="Aptos Bold"/>
              </a:rPr>
              <a:t>Hr. Albrecht </a:t>
            </a:r>
          </a:p>
        </p:txBody>
      </p:sp>
      <p:grpSp>
        <p:nvGrpSpPr>
          <p:cNvPr id="38" name="Group 38"/>
          <p:cNvGrpSpPr/>
          <p:nvPr/>
        </p:nvGrpSpPr>
        <p:grpSpPr>
          <a:xfrm>
            <a:off x="0" y="0"/>
            <a:ext cx="15120000" cy="1069200"/>
            <a:chOff x="0" y="0"/>
            <a:chExt cx="5418667" cy="383177"/>
          </a:xfrm>
        </p:grpSpPr>
        <p:sp>
          <p:nvSpPr>
            <p:cNvPr id="39" name="Freeform 39"/>
            <p:cNvSpPr/>
            <p:nvPr/>
          </p:nvSpPr>
          <p:spPr>
            <a:xfrm>
              <a:off x="0" y="0"/>
              <a:ext cx="5418667" cy="383177"/>
            </a:xfrm>
            <a:custGeom>
              <a:avLst/>
              <a:gdLst/>
              <a:ahLst/>
              <a:cxnLst/>
              <a:rect l="l" t="t" r="r" b="b"/>
              <a:pathLst>
                <a:path w="5418667" h="383177">
                  <a:moveTo>
                    <a:pt x="0" y="0"/>
                  </a:moveTo>
                  <a:lnTo>
                    <a:pt x="5418667" y="0"/>
                  </a:lnTo>
                  <a:lnTo>
                    <a:pt x="5418667" y="383177"/>
                  </a:lnTo>
                  <a:lnTo>
                    <a:pt x="0" y="383177"/>
                  </a:lnTo>
                  <a:close/>
                </a:path>
              </a:pathLst>
            </a:custGeom>
            <a:solidFill>
              <a:srgbClr val="BAC3B1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40" name="TextBox 40"/>
            <p:cNvSpPr txBox="1"/>
            <p:nvPr/>
          </p:nvSpPr>
          <p:spPr>
            <a:xfrm>
              <a:off x="0" y="-28575"/>
              <a:ext cx="5418667" cy="41175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41" name="Textfeld 40">
            <a:extLst>
              <a:ext uri="{FF2B5EF4-FFF2-40B4-BE49-F238E27FC236}">
                <a16:creationId xmlns:a16="http://schemas.microsoft.com/office/drawing/2014/main" id="{A488ACFC-C460-E4FC-F19D-996C5CA53E13}"/>
              </a:ext>
            </a:extLst>
          </p:cNvPr>
          <p:cNvSpPr txBox="1"/>
          <p:nvPr/>
        </p:nvSpPr>
        <p:spPr>
          <a:xfrm>
            <a:off x="11819985" y="356233"/>
            <a:ext cx="30255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600" b="1" dirty="0">
                <a:ea typeface="Calibri Light" panose="020F0302020204030204" pitchFamily="34" charset="0"/>
                <a:cs typeface="Calibri Light" panose="020F0302020204030204" pitchFamily="34" charset="0"/>
              </a:rPr>
              <a:t>CYB-M-02</a:t>
            </a:r>
            <a:endParaRPr lang="de-DE" sz="1200" b="1" dirty="0"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2" name="TextBox 5">
            <a:extLst>
              <a:ext uri="{FF2B5EF4-FFF2-40B4-BE49-F238E27FC236}">
                <a16:creationId xmlns:a16="http://schemas.microsoft.com/office/drawing/2014/main" id="{5332801F-A951-AF4B-78D2-8FE7D45756A5}"/>
              </a:ext>
            </a:extLst>
          </p:cNvPr>
          <p:cNvSpPr txBox="1"/>
          <p:nvPr/>
        </p:nvSpPr>
        <p:spPr>
          <a:xfrm>
            <a:off x="574489" y="409633"/>
            <a:ext cx="5582492" cy="2564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015"/>
              </a:lnSpc>
            </a:pPr>
            <a:r>
              <a:rPr lang="en-US" b="1" dirty="0">
                <a:solidFill>
                  <a:srgbClr val="000000"/>
                </a:solidFill>
                <a:ea typeface="Aptos Bold"/>
                <a:cs typeface="Aptos Bold"/>
                <a:sym typeface="Aptos Bold"/>
              </a:rPr>
              <a:t>WOHNBEREICH IM PFLEGEHEIM – BELEGUNGSPLAN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8b1d543-714d-4d59-aebf-7e9f1c6ed868">
      <Terms xmlns="http://schemas.microsoft.com/office/infopath/2007/PartnerControls"/>
    </lcf76f155ced4ddcb4097134ff3c332f>
    <TaxCatchAll xmlns="9235decf-0abb-4516-b4ba-48a63346a2b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796EFBD3992E44EAD294A19C41BF784" ma:contentTypeVersion="12" ma:contentTypeDescription="Ein neues Dokument erstellen." ma:contentTypeScope="" ma:versionID="64e42d86b0a5b45086acca1ee69db66b">
  <xsd:schema xmlns:xsd="http://www.w3.org/2001/XMLSchema" xmlns:xs="http://www.w3.org/2001/XMLSchema" xmlns:p="http://schemas.microsoft.com/office/2006/metadata/properties" xmlns:ns2="98b1d543-714d-4d59-aebf-7e9f1c6ed868" xmlns:ns3="9235decf-0abb-4516-b4ba-48a63346a2b0" targetNamespace="http://schemas.microsoft.com/office/2006/metadata/properties" ma:root="true" ma:fieldsID="c33d39b8c52a4a8855b373e79dc2a2b1" ns2:_="" ns3:_="">
    <xsd:import namespace="98b1d543-714d-4d59-aebf-7e9f1c6ed868"/>
    <xsd:import namespace="9235decf-0abb-4516-b4ba-48a63346a2b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b1d543-714d-4d59-aebf-7e9f1c6ed8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Bildmarkierungen" ma:readOnly="false" ma:fieldId="{5cf76f15-5ced-4ddc-b409-7134ff3c332f}" ma:taxonomyMulti="true" ma:sspId="2b808f02-0a7c-42e6-94c5-fe085253958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35decf-0abb-4516-b4ba-48a63346a2b0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3bd114b1-97d9-481b-a6a1-7c474d75d7c4}" ma:internalName="TaxCatchAll" ma:showField="CatchAllData" ma:web="9235decf-0abb-4516-b4ba-48a63346a2b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0C6ECDD-26BD-4CD1-A204-2671195DE97A}">
  <ds:schemaRefs>
    <ds:schemaRef ds:uri="http://schemas.microsoft.com/office/2006/metadata/properties"/>
    <ds:schemaRef ds:uri="http://schemas.microsoft.com/office/infopath/2007/PartnerControls"/>
    <ds:schemaRef ds:uri="342954b8-3d7d-47a6-8f7d-82d951b23d04"/>
    <ds:schemaRef ds:uri="e06f2d49-c1ea-4447-b9da-64d0c62d2d1c"/>
    <ds:schemaRef ds:uri="98b1d543-714d-4d59-aebf-7e9f1c6ed868"/>
    <ds:schemaRef ds:uri="9235decf-0abb-4516-b4ba-48a63346a2b0"/>
  </ds:schemaRefs>
</ds:datastoreItem>
</file>

<file path=customXml/itemProps2.xml><?xml version="1.0" encoding="utf-8"?>
<ds:datastoreItem xmlns:ds="http://schemas.openxmlformats.org/officeDocument/2006/customXml" ds:itemID="{FA99C776-14FB-4C00-A170-B2D58962E9A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A9FBA84-53DF-47E8-AA48-0D96187A9F80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122</Words>
  <Application>Microsoft Office PowerPoint</Application>
  <PresentationFormat>Benutzerdefiniert</PresentationFormat>
  <Paragraphs>48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Office Theme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Wohnbereich im Pflegeheim Belegungsplan.pdf</dc:title>
  <dc:creator>Julia Bremicker-Smieja - IEGUS Institut</dc:creator>
  <cp:lastModifiedBy>Julia Bremicker-Smieja - IEGUS Institut</cp:lastModifiedBy>
  <cp:revision>10</cp:revision>
  <dcterms:created xsi:type="dcterms:W3CDTF">2006-08-16T00:00:00Z</dcterms:created>
  <dcterms:modified xsi:type="dcterms:W3CDTF">2026-04-09T10:03:44Z</dcterms:modified>
  <dc:identifier>DAG_PUZ4C6c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0x0101001796EFBD3992E44EAD294A19C41BF784</vt:lpwstr>
  </property>
  <property fmtid="{D5CDD505-2E9C-101B-9397-08002B2CF9AE}" pid="3" name="MediaServiceImageTags">
    <vt:lpwstr/>
  </property>
</Properties>
</file>