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7"/>
  </p:notesMasterIdLst>
  <p:sldIdLst>
    <p:sldId id="257" r:id="rId3"/>
    <p:sldId id="292" r:id="rId4"/>
    <p:sldId id="367" r:id="rId5"/>
    <p:sldId id="259" r:id="rId6"/>
    <p:sldId id="343" r:id="rId7"/>
    <p:sldId id="361" r:id="rId8"/>
    <p:sldId id="363" r:id="rId9"/>
    <p:sldId id="364" r:id="rId10"/>
    <p:sldId id="348" r:id="rId11"/>
    <p:sldId id="346" r:id="rId12"/>
    <p:sldId id="347" r:id="rId13"/>
    <p:sldId id="349" r:id="rId14"/>
    <p:sldId id="350" r:id="rId15"/>
    <p:sldId id="352" r:id="rId16"/>
    <p:sldId id="351" r:id="rId17"/>
    <p:sldId id="365" r:id="rId18"/>
    <p:sldId id="354" r:id="rId19"/>
    <p:sldId id="355" r:id="rId20"/>
    <p:sldId id="356" r:id="rId21"/>
    <p:sldId id="357" r:id="rId22"/>
    <p:sldId id="366" r:id="rId23"/>
    <p:sldId id="360" r:id="rId24"/>
    <p:sldId id="359" r:id="rId25"/>
    <p:sldId id="291" r:id="rId26"/>
  </p:sldIdLst>
  <p:sldSz cx="12192000" cy="6858000"/>
  <p:notesSz cx="6858000" cy="9144000"/>
  <p:embeddedFontLst>
    <p:embeddedFont>
      <p:font typeface="Wingdings 3" panose="05040102010807070707" pitchFamily="18" charset="2"/>
      <p:regular r:id="rId2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976" userDrawn="1">
          <p15:clr>
            <a:srgbClr val="A4A3A4"/>
          </p15:clr>
        </p15:guide>
        <p15:guide id="3" orient="horz" pos="2818" userDrawn="1">
          <p15:clr>
            <a:srgbClr val="A4A3A4"/>
          </p15:clr>
        </p15:guide>
        <p15:guide id="4" orient="horz" pos="3362" userDrawn="1">
          <p15:clr>
            <a:srgbClr val="A4A3A4"/>
          </p15:clr>
        </p15:guide>
        <p15:guide id="5" orient="horz" pos="3475" userDrawn="1">
          <p15:clr>
            <a:srgbClr val="A4A3A4"/>
          </p15:clr>
        </p15:guide>
        <p15:guide id="6" pos="6584" userDrawn="1">
          <p15:clr>
            <a:srgbClr val="A4A3A4"/>
          </p15:clr>
        </p15:guide>
        <p15:guide id="7" pos="6085" userDrawn="1">
          <p15:clr>
            <a:srgbClr val="A4A3A4"/>
          </p15:clr>
        </p15:guide>
        <p15:guide id="8" orient="horz" pos="1162" userDrawn="1">
          <p15:clr>
            <a:srgbClr val="A4A3A4"/>
          </p15:clr>
        </p15:guide>
        <p15:guide id="9" orient="horz" pos="2183" userDrawn="1">
          <p15:clr>
            <a:srgbClr val="A4A3A4"/>
          </p15:clr>
        </p15:guide>
        <p15:guide id="10" orient="horz" pos="1502" userDrawn="1">
          <p15:clr>
            <a:srgbClr val="A4A3A4"/>
          </p15:clr>
        </p15:guide>
        <p15:guide id="11" pos="642" userDrawn="1">
          <p15:clr>
            <a:srgbClr val="A4A3A4"/>
          </p15:clr>
        </p15:guide>
        <p15:guide id="12" orient="horz" pos="20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59"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Baaden, Lisa-Marie" initials="BL" lastIdx="8" clrIdx="3">
    <p:extLst>
      <p:ext uri="{19B8F6BF-5375-455C-9EA6-DF929625EA0E}">
        <p15:presenceInfo xmlns:p15="http://schemas.microsoft.com/office/powerpoint/2012/main" userId="Baaden, Lisa-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A08"/>
    <a:srgbClr val="E27F1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503" autoAdjust="0"/>
  </p:normalViewPr>
  <p:slideViewPr>
    <p:cSldViewPr snapToGrid="0" showGuides="1">
      <p:cViewPr varScale="1">
        <p:scale>
          <a:sx n="112" d="100"/>
          <a:sy n="112" d="100"/>
        </p:scale>
        <p:origin x="552" y="114"/>
      </p:cViewPr>
      <p:guideLst>
        <p:guide orient="horz" pos="1344"/>
        <p:guide pos="3976"/>
        <p:guide orient="horz" pos="2818"/>
        <p:guide orient="horz" pos="3362"/>
        <p:guide orient="horz" pos="3475"/>
        <p:guide pos="6584"/>
        <p:guide pos="6085"/>
        <p:guide orient="horz" pos="1162"/>
        <p:guide orient="horz" pos="2183"/>
        <p:guide orient="horz" pos="1502"/>
        <p:guide pos="642"/>
        <p:guide orient="horz" pos="2092"/>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23.09.2025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dirty="0">
                <a:solidFill>
                  <a:schemeClr val="tx1"/>
                </a:solidFill>
                <a:latin typeface="+mn-lt"/>
                <a:ea typeface="+mn-ea"/>
                <a:cs typeface="+mn-cs"/>
              </a:rPr>
              <a:t>1. &gt;&gt;&gt; </a:t>
            </a:r>
            <a:r>
              <a:rPr lang="en-GB" sz="1200" dirty="0">
                <a:solidFill>
                  <a:schemeClr val="tx1"/>
                </a:solidFill>
                <a:latin typeface="+mn-lt"/>
                <a:ea typeface="+mn-ea"/>
                <a:cs typeface="+mn-cs"/>
              </a:rPr>
              <a:t>Examination boards with equal representation, jointly adopted training standards, joint governance of the system at all levels</a:t>
            </a:r>
          </a:p>
          <a:p>
            <a:r>
              <a:rPr lang="en-GB" sz="1200" b="1" dirty="0">
                <a:solidFill>
                  <a:schemeClr val="tx1"/>
                </a:solidFill>
                <a:latin typeface="+mn-lt"/>
                <a:ea typeface="+mn-ea"/>
                <a:cs typeface="+mn-cs"/>
              </a:rPr>
              <a:t> </a:t>
            </a:r>
          </a:p>
          <a:p>
            <a:r>
              <a:rPr lang="en-GB" sz="1200" b="1" dirty="0">
                <a:solidFill>
                  <a:schemeClr val="tx1"/>
                </a:solidFill>
                <a:latin typeface="+mn-lt"/>
                <a:ea typeface="+mn-ea"/>
                <a:cs typeface="+mn-cs"/>
              </a:rPr>
              <a:t>2. &gt;&gt;&gt; </a:t>
            </a:r>
            <a:r>
              <a:rPr lang="en-GB" sz="1200" dirty="0">
                <a:solidFill>
                  <a:schemeClr val="tx1"/>
                </a:solidFill>
                <a:latin typeface="+mn-lt"/>
                <a:ea typeface="+mn-ea"/>
                <a:cs typeface="+mn-cs"/>
              </a:rPr>
              <a:t>Around 70% of training is company based</a:t>
            </a:r>
          </a:p>
          <a:p>
            <a:r>
              <a:rPr lang="en-GB" sz="1200" b="1" dirty="0">
                <a:solidFill>
                  <a:schemeClr val="tx1"/>
                </a:solidFill>
                <a:latin typeface="+mn-lt"/>
                <a:ea typeface="+mn-ea"/>
                <a:cs typeface="+mn-cs"/>
              </a:rPr>
              <a:t> </a:t>
            </a:r>
          </a:p>
          <a:p>
            <a:r>
              <a:rPr lang="en-GB" sz="1200" b="1" dirty="0">
                <a:solidFill>
                  <a:schemeClr val="tx1"/>
                </a:solidFill>
                <a:latin typeface="+mn-lt"/>
                <a:ea typeface="+mn-ea"/>
                <a:cs typeface="+mn-cs"/>
              </a:rPr>
              <a:t>3. &gt;&gt;&gt; </a:t>
            </a:r>
            <a:r>
              <a:rPr lang="en-GB" sz="1200" dirty="0">
                <a:solidFill>
                  <a:schemeClr val="tx1"/>
                </a:solidFill>
                <a:latin typeface="+mn-lt"/>
                <a:ea typeface="+mn-ea"/>
                <a:cs typeface="+mn-cs"/>
              </a:rPr>
              <a:t>VET standards via the certificate issued by the chamber</a:t>
            </a:r>
          </a:p>
          <a:p>
            <a:r>
              <a:rPr lang="en-GB" sz="1200" b="1" dirty="0">
                <a:solidFill>
                  <a:schemeClr val="tx1"/>
                </a:solidFill>
                <a:latin typeface="+mn-lt"/>
                <a:ea typeface="+mn-ea"/>
                <a:cs typeface="+mn-cs"/>
              </a:rPr>
              <a:t> </a:t>
            </a:r>
          </a:p>
          <a:p>
            <a:r>
              <a:rPr lang="en-GB" sz="1200" b="1" dirty="0">
                <a:solidFill>
                  <a:schemeClr val="tx1"/>
                </a:solidFill>
                <a:latin typeface="+mn-lt"/>
                <a:ea typeface="+mn-ea"/>
                <a:cs typeface="+mn-cs"/>
              </a:rPr>
              <a:t>4. &gt;&gt;&gt; </a:t>
            </a:r>
            <a:r>
              <a:rPr lang="en-GB" sz="1200" dirty="0">
                <a:solidFill>
                  <a:schemeClr val="tx1"/>
                </a:solidFill>
                <a:latin typeface="+mn-lt"/>
                <a:ea typeface="+mn-ea"/>
                <a:cs typeface="+mn-cs"/>
              </a:rPr>
              <a:t>At and from the companies, state-employed teachers at the vocational schools</a:t>
            </a:r>
          </a:p>
          <a:p>
            <a:r>
              <a:rPr lang="en-GB" sz="1200" b="1" dirty="0">
                <a:solidFill>
                  <a:schemeClr val="tx1"/>
                </a:solidFill>
                <a:latin typeface="+mn-lt"/>
                <a:ea typeface="+mn-ea"/>
                <a:cs typeface="+mn-cs"/>
              </a:rPr>
              <a:t> </a:t>
            </a:r>
          </a:p>
          <a:p>
            <a:r>
              <a:rPr lang="en-GB" sz="1200" b="1" dirty="0">
                <a:solidFill>
                  <a:schemeClr val="tx1"/>
                </a:solidFill>
                <a:latin typeface="+mn-lt"/>
                <a:ea typeface="+mn-ea"/>
                <a:cs typeface="+mn-cs"/>
              </a:rPr>
              <a:t>5. &gt;&gt;&gt; </a:t>
            </a:r>
            <a:r>
              <a:rPr lang="en-GB" sz="1200" dirty="0">
                <a:solidFill>
                  <a:schemeClr val="tx1"/>
                </a:solidFill>
                <a:latin typeface="+mn-lt"/>
                <a:ea typeface="+mn-ea"/>
                <a:cs typeface="+mn-cs"/>
              </a:rPr>
              <a:t>Data Reports, Report on Vocational Education and Training, training standards (BIBB)</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15256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5432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293540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67721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www.govet.international/"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mailto:govet@bibb.de" TargetMode="External"/><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algn="ctr"/>
            <a:r>
              <a:rPr lang="en-US" dirty="0"/>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552C4EA8-CBFA-45F2-AE3F-430A611769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3996" y="5394880"/>
            <a:ext cx="2107670" cy="1152000"/>
          </a:xfrm>
          <a:prstGeom prst="rect">
            <a:avLst/>
          </a:prstGeom>
        </p:spPr>
      </p:pic>
      <p:pic>
        <p:nvPicPr>
          <p:cNvPr id="9" name="Grafik 8">
            <a:extLst>
              <a:ext uri="{FF2B5EF4-FFF2-40B4-BE49-F238E27FC236}">
                <a16:creationId xmlns:a16="http://schemas.microsoft.com/office/drawing/2014/main" id="{0C5AD5D0-A629-4DCD-9FD9-5D3823B4DA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0711" y="5487198"/>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20" r="28057"/>
          <a:stretch/>
        </p:blipFill>
        <p:spPr>
          <a:xfrm>
            <a:off x="-1" y="1052514"/>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0956" y="2816645"/>
            <a:ext cx="454995" cy="579652"/>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4766" y="3608533"/>
            <a:ext cx="467374" cy="467374"/>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0086" y="4252783"/>
            <a:ext cx="416735" cy="516253"/>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423" y="4945053"/>
            <a:ext cx="278061" cy="390355"/>
          </a:xfrm>
          <a:prstGeom prst="rect">
            <a:avLst/>
          </a:prstGeom>
        </p:spPr>
      </p:pic>
      <p:sp>
        <p:nvSpPr>
          <p:cNvPr id="13" name="Textfeld 10">
            <a:extLst>
              <a:ext uri="{FF2B5EF4-FFF2-40B4-BE49-F238E27FC236}">
                <a16:creationId xmlns:a16="http://schemas.microsoft.com/office/drawing/2014/main" id="{D3F6CC70-A1B7-4805-A98F-B93B88A3F446}"/>
              </a:ext>
            </a:extLst>
          </p:cNvPr>
          <p:cNvSpPr txBox="1"/>
          <p:nvPr userDrawn="1"/>
        </p:nvSpPr>
        <p:spPr>
          <a:xfrm>
            <a:off x="1406545" y="2816645"/>
            <a:ext cx="3551109" cy="255454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Friedrich-Ebert-Allee 114-116</a:t>
            </a:r>
            <a:br>
              <a:rPr kumimoji="0" lang="de-DE" sz="2200" b="0" i="0" u="none" strike="noStrike" kern="1200" cap="none" spc="0" normalizeH="0" baseline="0" noProof="0" dirty="0">
                <a:ln>
                  <a:noFill/>
                </a:ln>
                <a:solidFill>
                  <a:schemeClr val="bg1"/>
                </a:solidFill>
                <a:effectLst/>
                <a:uLnTx/>
                <a:uFillTx/>
                <a:latin typeface="+mn-lt"/>
                <a:ea typeface="+mn-ea"/>
                <a:cs typeface="+mn-cs"/>
              </a:rPr>
            </a:br>
            <a:r>
              <a:rPr kumimoji="0" lang="de-DE" sz="2200" b="0" i="0" u="none" strike="noStrike" kern="1200" cap="none" spc="0" normalizeH="0" baseline="0" noProof="0" dirty="0">
                <a:ln>
                  <a:noFill/>
                </a:ln>
                <a:solidFill>
                  <a:schemeClr val="bg1"/>
                </a:solidFill>
                <a:effectLst/>
                <a:uLnTx/>
                <a:uFillTx/>
                <a:latin typeface="+mn-lt"/>
                <a:ea typeface="+mn-ea"/>
                <a:cs typeface="+mn-cs"/>
              </a:rPr>
              <a:t>53113 Bonn,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val="0"/>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chemeClr val="accent1"/>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chemeClr val="accent1"/>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val="0"/>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2.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3" r:id="rId3"/>
    <p:sldLayoutId id="2147483679" r:id="rId4"/>
    <p:sldLayoutId id="2147483663" r:id="rId5"/>
    <p:sldLayoutId id="2147483650" r:id="rId6"/>
    <p:sldLayoutId id="2147483653" r:id="rId7"/>
    <p:sldLayoutId id="2147483655" r:id="rId8"/>
  </p:sldLayoutIdLst>
  <p:transition spd="slow">
    <p:fade/>
  </p:transition>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val="0"/>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9.svg"/><Relationship Id="rId7"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www.lehrer-werden.de/" TargetMode="External"/><Relationship Id="rId3" Type="http://schemas.openxmlformats.org/officeDocument/2006/relationships/hyperlink" Target="http://www.govet.international/en/"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hyperlink" Target="http://www.govet.international/" TargetMode="External"/><Relationship Id="rId1" Type="http://schemas.openxmlformats.org/officeDocument/2006/relationships/slideLayout" Target="../slideLayouts/slideLayout5.xml"/><Relationship Id="rId6" Type="http://schemas.openxmlformats.org/officeDocument/2006/relationships/hyperlink" Target="https://www.datenportal.bmbf.de/portal/de/index.html" TargetMode="External"/><Relationship Id="rId5" Type="http://schemas.openxmlformats.org/officeDocument/2006/relationships/hyperlink" Target="https://www.kmk.org/" TargetMode="External"/><Relationship Id="rId10" Type="http://schemas.openxmlformats.org/officeDocument/2006/relationships/hyperlink" Target="http://www.foraus.de/" TargetMode="External"/><Relationship Id="rId4" Type="http://schemas.openxmlformats.org/officeDocument/2006/relationships/hyperlink" Target="https://www.bibb.de/datenreport/de/index.php" TargetMode="External"/><Relationship Id="rId9" Type="http://schemas.openxmlformats.org/officeDocument/2006/relationships/hyperlink" Target="http://www.leando.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343176" y="2935804"/>
            <a:ext cx="2372862" cy="650120"/>
          </a:xfrm>
        </p:spPr>
        <p:txBody>
          <a:bodyPr>
            <a:normAutofit/>
          </a:bodyPr>
          <a:lstStyle/>
          <a:p>
            <a:r>
              <a:rPr lang="en-GB" sz="1800" spc="-10" dirty="0"/>
              <a:t>Vocational education </a:t>
            </a:r>
            <a:br>
              <a:rPr lang="en-GB" sz="1800" spc="-10" dirty="0"/>
            </a:br>
            <a:r>
              <a:rPr lang="en-GB" sz="1800" spc="-1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2" y="2883760"/>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600" b="1" dirty="0">
                <a:latin typeface="+mj-lt"/>
              </a:rPr>
              <a:t>Vocational education and training staff at companies and vocational schools</a:t>
            </a:r>
          </a:p>
          <a:p>
            <a:pPr>
              <a:spcBef>
                <a:spcPts val="600"/>
              </a:spcBef>
            </a:pPr>
            <a:r>
              <a:rPr lang="en-GB" sz="2200" dirty="0"/>
              <a:t>The heart of dual VET</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lstStyle/>
          <a:p>
            <a:r>
              <a:rPr lang="en-GB" dirty="0"/>
              <a:t>III. The company as a learning venue – training personnel</a:t>
            </a:r>
          </a:p>
        </p:txBody>
      </p:sp>
      <p:sp>
        <p:nvSpPr>
          <p:cNvPr id="16" name="Textfeld 15">
            <a:extLst>
              <a:ext uri="{FF2B5EF4-FFF2-40B4-BE49-F238E27FC236}">
                <a16:creationId xmlns:a16="http://schemas.microsoft.com/office/drawing/2014/main" id="{9CDD8F96-BA02-46F1-B06E-05ED491F76EF}"/>
              </a:ext>
            </a:extLst>
          </p:cNvPr>
          <p:cNvSpPr txBox="1"/>
          <p:nvPr/>
        </p:nvSpPr>
        <p:spPr>
          <a:xfrm>
            <a:off x="574991" y="773316"/>
            <a:ext cx="7528844" cy="400110"/>
          </a:xfrm>
          <a:prstGeom prst="rect">
            <a:avLst/>
          </a:prstGeom>
          <a:noFill/>
        </p:spPr>
        <p:txBody>
          <a:bodyPr wrap="square" rtlCol="0">
            <a:spAutoFit/>
          </a:bodyPr>
          <a:lstStyle/>
          <a:p>
            <a:r>
              <a:rPr lang="en-GB" sz="2000" dirty="0"/>
              <a:t>Becoming a trainer – one possible route</a:t>
            </a:r>
          </a:p>
        </p:txBody>
      </p:sp>
      <p:cxnSp>
        <p:nvCxnSpPr>
          <p:cNvPr id="6" name="Gerader Verbinder 5">
            <a:extLst>
              <a:ext uri="{FF2B5EF4-FFF2-40B4-BE49-F238E27FC236}">
                <a16:creationId xmlns:a16="http://schemas.microsoft.com/office/drawing/2014/main" id="{266AC730-30DF-4C8D-8E86-A955EDB6CE54}"/>
              </a:ext>
            </a:extLst>
          </p:cNvPr>
          <p:cNvCxnSpPr>
            <a:cxnSpLocks/>
          </p:cNvCxnSpPr>
          <p:nvPr/>
        </p:nvCxnSpPr>
        <p:spPr>
          <a:xfrm>
            <a:off x="5980726" y="3177000"/>
            <a:ext cx="0" cy="716576"/>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feld 19">
            <a:extLst>
              <a:ext uri="{FF2B5EF4-FFF2-40B4-BE49-F238E27FC236}">
                <a16:creationId xmlns:a16="http://schemas.microsoft.com/office/drawing/2014/main" id="{16137693-6933-4DC3-B0C9-A1DB6BB6C5C3}"/>
              </a:ext>
            </a:extLst>
          </p:cNvPr>
          <p:cNvSpPr txBox="1"/>
          <p:nvPr/>
        </p:nvSpPr>
        <p:spPr>
          <a:xfrm>
            <a:off x="4155547" y="3893576"/>
            <a:ext cx="3650357" cy="422405"/>
          </a:xfrm>
          <a:prstGeom prst="rect">
            <a:avLst/>
          </a:prstGeom>
          <a:noFill/>
          <a:ln w="31750">
            <a:solidFill>
              <a:srgbClr val="E27F1C"/>
            </a:solidFill>
            <a:miter lim="800000"/>
          </a:ln>
        </p:spPr>
        <p:txBody>
          <a:bodyPr wrap="square" lIns="144000" tIns="72000" rIns="144000" bIns="72000" rtlCol="0" anchor="ctr" anchorCtr="0">
            <a:spAutoFit/>
          </a:bodyPr>
          <a:lstStyle/>
          <a:p>
            <a:pPr algn="ctr"/>
            <a:r>
              <a:rPr lang="en-GB" dirty="0"/>
              <a:t>Further training and examination</a:t>
            </a:r>
          </a:p>
        </p:txBody>
      </p:sp>
      <p:sp>
        <p:nvSpPr>
          <p:cNvPr id="24" name="Textfeld 23">
            <a:extLst>
              <a:ext uri="{FF2B5EF4-FFF2-40B4-BE49-F238E27FC236}">
                <a16:creationId xmlns:a16="http://schemas.microsoft.com/office/drawing/2014/main" id="{D4B43D02-B8FB-4B4D-9EED-AB17B3DC8148}"/>
              </a:ext>
            </a:extLst>
          </p:cNvPr>
          <p:cNvSpPr txBox="1"/>
          <p:nvPr/>
        </p:nvSpPr>
        <p:spPr>
          <a:xfrm>
            <a:off x="665439" y="4513396"/>
            <a:ext cx="2251566" cy="338554"/>
          </a:xfrm>
          <a:prstGeom prst="rect">
            <a:avLst/>
          </a:prstGeom>
          <a:noFill/>
        </p:spPr>
        <p:txBody>
          <a:bodyPr wrap="square" rtlCol="0">
            <a:spAutoFit/>
          </a:bodyPr>
          <a:lstStyle/>
          <a:p>
            <a:r>
              <a:rPr lang="en-GB" sz="1600" dirty="0"/>
              <a:t>Complete training in an occupation</a:t>
            </a:r>
          </a:p>
        </p:txBody>
      </p:sp>
      <p:sp>
        <p:nvSpPr>
          <p:cNvPr id="25" name="Textfeld 24">
            <a:extLst>
              <a:ext uri="{FF2B5EF4-FFF2-40B4-BE49-F238E27FC236}">
                <a16:creationId xmlns:a16="http://schemas.microsoft.com/office/drawing/2014/main" id="{1C69AB4E-849E-40A0-A740-CAD998D74489}"/>
              </a:ext>
            </a:extLst>
          </p:cNvPr>
          <p:cNvSpPr txBox="1"/>
          <p:nvPr/>
        </p:nvSpPr>
        <p:spPr>
          <a:xfrm>
            <a:off x="3342025" y="4510634"/>
            <a:ext cx="2592000" cy="1077218"/>
          </a:xfrm>
          <a:prstGeom prst="rect">
            <a:avLst/>
          </a:prstGeom>
          <a:noFill/>
        </p:spPr>
        <p:txBody>
          <a:bodyPr wrap="square" rtlCol="0">
            <a:spAutoFit/>
          </a:bodyPr>
          <a:lstStyle/>
          <a:p>
            <a:r>
              <a:rPr lang="en-GB" sz="1600" dirty="0"/>
              <a:t>Exercise the occupation in which training has taken place as a skilled worker and pass on knowledge to young trainees (informally)</a:t>
            </a:r>
          </a:p>
        </p:txBody>
      </p:sp>
      <p:sp>
        <p:nvSpPr>
          <p:cNvPr id="26" name="Textfeld 25">
            <a:extLst>
              <a:ext uri="{FF2B5EF4-FFF2-40B4-BE49-F238E27FC236}">
                <a16:creationId xmlns:a16="http://schemas.microsoft.com/office/drawing/2014/main" id="{67E74626-B410-4D2A-8425-2ED887339222}"/>
              </a:ext>
            </a:extLst>
          </p:cNvPr>
          <p:cNvSpPr txBox="1"/>
          <p:nvPr/>
        </p:nvSpPr>
        <p:spPr>
          <a:xfrm>
            <a:off x="6153948" y="4511245"/>
            <a:ext cx="2520000" cy="830997"/>
          </a:xfrm>
          <a:prstGeom prst="rect">
            <a:avLst/>
          </a:prstGeom>
          <a:noFill/>
        </p:spPr>
        <p:txBody>
          <a:bodyPr wrap="square" rtlCol="0">
            <a:spAutoFit/>
          </a:bodyPr>
          <a:lstStyle/>
          <a:p>
            <a:r>
              <a:rPr lang="en-GB" sz="1600" dirty="0"/>
              <a:t>Officially deliver training on behalf of the company </a:t>
            </a:r>
          </a:p>
          <a:p>
            <a:r>
              <a:rPr lang="en-GB" sz="1600" dirty="0"/>
              <a:t>(including on a part-time basis in some cases)</a:t>
            </a:r>
          </a:p>
        </p:txBody>
      </p:sp>
      <p:sp>
        <p:nvSpPr>
          <p:cNvPr id="27" name="Textfeld 26">
            <a:extLst>
              <a:ext uri="{FF2B5EF4-FFF2-40B4-BE49-F238E27FC236}">
                <a16:creationId xmlns:a16="http://schemas.microsoft.com/office/drawing/2014/main" id="{261074A8-8FB8-48E5-9F12-B9A7C1CF33DF}"/>
              </a:ext>
            </a:extLst>
          </p:cNvPr>
          <p:cNvSpPr txBox="1"/>
          <p:nvPr/>
        </p:nvSpPr>
        <p:spPr>
          <a:xfrm>
            <a:off x="9199471" y="4511242"/>
            <a:ext cx="2520000" cy="584775"/>
          </a:xfrm>
          <a:prstGeom prst="rect">
            <a:avLst/>
          </a:prstGeom>
          <a:noFill/>
        </p:spPr>
        <p:txBody>
          <a:bodyPr wrap="square" rtlCol="0">
            <a:spAutoFit/>
          </a:bodyPr>
          <a:lstStyle/>
          <a:p>
            <a:r>
              <a:rPr lang="en-GB" sz="1600" dirty="0"/>
              <a:t>Develop new professional perspectives</a:t>
            </a:r>
          </a:p>
        </p:txBody>
      </p:sp>
      <p:sp>
        <p:nvSpPr>
          <p:cNvPr id="3" name="Pfeil: Fünfeck 2">
            <a:extLst>
              <a:ext uri="{FF2B5EF4-FFF2-40B4-BE49-F238E27FC236}">
                <a16:creationId xmlns:a16="http://schemas.microsoft.com/office/drawing/2014/main" id="{6C47F314-8E5C-91E1-7B83-008EAB566AE8}"/>
              </a:ext>
            </a:extLst>
          </p:cNvPr>
          <p:cNvSpPr/>
          <p:nvPr/>
        </p:nvSpPr>
        <p:spPr>
          <a:xfrm>
            <a:off x="3341286" y="3177000"/>
            <a:ext cx="2520000"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Work at the company</a:t>
            </a:r>
          </a:p>
        </p:txBody>
      </p:sp>
      <p:sp>
        <p:nvSpPr>
          <p:cNvPr id="8" name="Pfeil: Fünfeck 7">
            <a:extLst>
              <a:ext uri="{FF2B5EF4-FFF2-40B4-BE49-F238E27FC236}">
                <a16:creationId xmlns:a16="http://schemas.microsoft.com/office/drawing/2014/main" id="{25B23A50-023D-2282-683E-F112D88150DC}"/>
              </a:ext>
            </a:extLst>
          </p:cNvPr>
          <p:cNvSpPr/>
          <p:nvPr/>
        </p:nvSpPr>
        <p:spPr>
          <a:xfrm>
            <a:off x="658809" y="3177000"/>
            <a:ext cx="2520000"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1600" b="1" dirty="0"/>
              <a:t>Dual vocational education and training</a:t>
            </a:r>
          </a:p>
        </p:txBody>
      </p:sp>
      <p:sp>
        <p:nvSpPr>
          <p:cNvPr id="13" name="Pfeil: Fünfeck 12">
            <a:extLst>
              <a:ext uri="{FF2B5EF4-FFF2-40B4-BE49-F238E27FC236}">
                <a16:creationId xmlns:a16="http://schemas.microsoft.com/office/drawing/2014/main" id="{BCF24D86-CE1C-7816-4BD0-28AE2A471F22}"/>
              </a:ext>
            </a:extLst>
          </p:cNvPr>
          <p:cNvSpPr/>
          <p:nvPr/>
        </p:nvSpPr>
        <p:spPr>
          <a:xfrm>
            <a:off x="9192575" y="3178046"/>
            <a:ext cx="2520000"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Management tasks</a:t>
            </a:r>
          </a:p>
        </p:txBody>
      </p:sp>
      <p:sp>
        <p:nvSpPr>
          <p:cNvPr id="14" name="Pfeil: Fünfeck 13">
            <a:extLst>
              <a:ext uri="{FF2B5EF4-FFF2-40B4-BE49-F238E27FC236}">
                <a16:creationId xmlns:a16="http://schemas.microsoft.com/office/drawing/2014/main" id="{479D2613-FB76-54D7-1FFF-BE8C5A19157B}"/>
              </a:ext>
            </a:extLst>
          </p:cNvPr>
          <p:cNvSpPr/>
          <p:nvPr/>
        </p:nvSpPr>
        <p:spPr>
          <a:xfrm>
            <a:off x="6096000" y="3177000"/>
            <a:ext cx="2934099"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Training activity</a:t>
            </a:r>
            <a:r>
              <a:rPr lang="en-GB" sz="1400" dirty="0"/>
              <a:t> </a:t>
            </a:r>
            <a:br>
              <a:rPr lang="en-GB" sz="1400" dirty="0"/>
            </a:br>
            <a:r>
              <a:rPr lang="en-GB" sz="1400" dirty="0"/>
              <a:t>(possibly following further training)</a:t>
            </a:r>
          </a:p>
        </p:txBody>
      </p:sp>
      <p:pic>
        <p:nvPicPr>
          <p:cNvPr id="32" name="Grafik 31">
            <a:extLst>
              <a:ext uri="{FF2B5EF4-FFF2-40B4-BE49-F238E27FC236}">
                <a16:creationId xmlns:a16="http://schemas.microsoft.com/office/drawing/2014/main" id="{A14F092D-513A-A6EF-C53E-E8C7C1BDEB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5854" y="1759023"/>
            <a:ext cx="686390" cy="1472125"/>
          </a:xfrm>
          <a:prstGeom prst="rect">
            <a:avLst/>
          </a:prstGeom>
        </p:spPr>
      </p:pic>
      <p:pic>
        <p:nvPicPr>
          <p:cNvPr id="34" name="Grafik 33">
            <a:extLst>
              <a:ext uri="{FF2B5EF4-FFF2-40B4-BE49-F238E27FC236}">
                <a16:creationId xmlns:a16="http://schemas.microsoft.com/office/drawing/2014/main" id="{379216BB-09BA-2053-B89D-99957D224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1959" y="1749879"/>
            <a:ext cx="686390" cy="1472125"/>
          </a:xfrm>
          <a:prstGeom prst="rect">
            <a:avLst/>
          </a:prstGeom>
        </p:spPr>
      </p:pic>
      <p:pic>
        <p:nvPicPr>
          <p:cNvPr id="4" name="Grafik 3">
            <a:extLst>
              <a:ext uri="{FF2B5EF4-FFF2-40B4-BE49-F238E27FC236}">
                <a16:creationId xmlns:a16="http://schemas.microsoft.com/office/drawing/2014/main" id="{55FC17BD-47B8-4FA3-B2E0-D4D6A00E7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321" y="1730683"/>
            <a:ext cx="2119437" cy="1560859"/>
          </a:xfrm>
          <a:prstGeom prst="rect">
            <a:avLst/>
          </a:prstGeom>
        </p:spPr>
      </p:pic>
      <p:pic>
        <p:nvPicPr>
          <p:cNvPr id="38" name="Grafik 37">
            <a:extLst>
              <a:ext uri="{FF2B5EF4-FFF2-40B4-BE49-F238E27FC236}">
                <a16:creationId xmlns:a16="http://schemas.microsoft.com/office/drawing/2014/main" id="{3C7D9AE1-0F4C-7904-8B4A-2A1CDBAFCC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7526" y="1759023"/>
            <a:ext cx="483111" cy="1522255"/>
          </a:xfrm>
          <a:prstGeom prst="rect">
            <a:avLst/>
          </a:prstGeom>
        </p:spPr>
      </p:pic>
      <p:pic>
        <p:nvPicPr>
          <p:cNvPr id="7" name="Grafik 6">
            <a:extLst>
              <a:ext uri="{FF2B5EF4-FFF2-40B4-BE49-F238E27FC236}">
                <a16:creationId xmlns:a16="http://schemas.microsoft.com/office/drawing/2014/main" id="{4DC58489-70A2-63B4-E69A-C1909E8373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86335" y="1674299"/>
            <a:ext cx="798721" cy="1560859"/>
          </a:xfrm>
          <a:prstGeom prst="rect">
            <a:avLst/>
          </a:prstGeom>
        </p:spPr>
      </p:pic>
    </p:spTree>
    <p:extLst>
      <p:ext uri="{BB962C8B-B14F-4D97-AF65-F5344CB8AC3E}">
        <p14:creationId xmlns:p14="http://schemas.microsoft.com/office/powerpoint/2010/main" val="35812201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company as a learning venue – training personnel</a:t>
            </a:r>
          </a:p>
        </p:txBody>
      </p:sp>
      <p:sp>
        <p:nvSpPr>
          <p:cNvPr id="4" name="Textfeld 3">
            <a:extLst>
              <a:ext uri="{FF2B5EF4-FFF2-40B4-BE49-F238E27FC236}">
                <a16:creationId xmlns:a16="http://schemas.microsoft.com/office/drawing/2014/main" id="{34A5489B-A934-492B-9733-7F9859DD8760}"/>
              </a:ext>
            </a:extLst>
          </p:cNvPr>
          <p:cNvSpPr txBox="1"/>
          <p:nvPr/>
        </p:nvSpPr>
        <p:spPr>
          <a:xfrm>
            <a:off x="548216" y="767653"/>
            <a:ext cx="7528844" cy="400110"/>
          </a:xfrm>
          <a:prstGeom prst="rect">
            <a:avLst/>
          </a:prstGeom>
          <a:noFill/>
        </p:spPr>
        <p:txBody>
          <a:bodyPr wrap="square" rtlCol="0">
            <a:spAutoFit/>
          </a:bodyPr>
          <a:lstStyle/>
          <a:p>
            <a:r>
              <a:rPr lang="en-GB" sz="2000" dirty="0"/>
              <a:t>An example – vehicle mechatronics technician</a:t>
            </a:r>
          </a:p>
        </p:txBody>
      </p:sp>
      <p:grpSp>
        <p:nvGrpSpPr>
          <p:cNvPr id="10" name="Gruppieren 9">
            <a:extLst>
              <a:ext uri="{FF2B5EF4-FFF2-40B4-BE49-F238E27FC236}">
                <a16:creationId xmlns:a16="http://schemas.microsoft.com/office/drawing/2014/main" id="{22957C9B-6396-0A0F-A49F-470EC5E7D12D}"/>
              </a:ext>
            </a:extLst>
          </p:cNvPr>
          <p:cNvGrpSpPr/>
          <p:nvPr/>
        </p:nvGrpSpPr>
        <p:grpSpPr>
          <a:xfrm>
            <a:off x="6785213" y="4314015"/>
            <a:ext cx="3917341" cy="1317334"/>
            <a:chOff x="6785213" y="4314015"/>
            <a:chExt cx="3917341" cy="1317334"/>
          </a:xfrm>
        </p:grpSpPr>
        <p:sp>
          <p:nvSpPr>
            <p:cNvPr id="19" name="Rechteck 18">
              <a:extLst>
                <a:ext uri="{FF2B5EF4-FFF2-40B4-BE49-F238E27FC236}">
                  <a16:creationId xmlns:a16="http://schemas.microsoft.com/office/drawing/2014/main" id="{02615528-1299-2CF0-D9A1-DA31803ABE17}"/>
                </a:ext>
              </a:extLst>
            </p:cNvPr>
            <p:cNvSpPr/>
            <p:nvPr/>
          </p:nvSpPr>
          <p:spPr>
            <a:xfrm>
              <a:off x="7102554" y="4314015"/>
              <a:ext cx="3600000" cy="1317334"/>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network with my line manager, the parents, the chambers, the vocational school and the employment agency.</a:t>
              </a:r>
            </a:p>
          </p:txBody>
        </p:sp>
        <p:sp>
          <p:nvSpPr>
            <p:cNvPr id="27" name="Gleichschenkliges Dreieck 26">
              <a:extLst>
                <a:ext uri="{FF2B5EF4-FFF2-40B4-BE49-F238E27FC236}">
                  <a16:creationId xmlns:a16="http://schemas.microsoft.com/office/drawing/2014/main" id="{402343DB-AFAC-016E-9D65-4C5A8A9C418F}"/>
                </a:ext>
              </a:extLst>
            </p:cNvPr>
            <p:cNvSpPr/>
            <p:nvPr/>
          </p:nvSpPr>
          <p:spPr>
            <a:xfrm rot="16200000">
              <a:off x="6743828" y="4501567"/>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 name="Gruppieren 2">
            <a:extLst>
              <a:ext uri="{FF2B5EF4-FFF2-40B4-BE49-F238E27FC236}">
                <a16:creationId xmlns:a16="http://schemas.microsoft.com/office/drawing/2014/main" id="{7497C452-D102-7A74-9BDA-B811E7E83F30}"/>
              </a:ext>
            </a:extLst>
          </p:cNvPr>
          <p:cNvGrpSpPr/>
          <p:nvPr/>
        </p:nvGrpSpPr>
        <p:grpSpPr>
          <a:xfrm>
            <a:off x="1273819" y="1536109"/>
            <a:ext cx="3923689" cy="1317334"/>
            <a:chOff x="1273819" y="1536314"/>
            <a:chExt cx="3923689" cy="1317140"/>
          </a:xfrm>
        </p:grpSpPr>
        <p:sp>
          <p:nvSpPr>
            <p:cNvPr id="20" name="Rechteck 19">
              <a:extLst>
                <a:ext uri="{FF2B5EF4-FFF2-40B4-BE49-F238E27FC236}">
                  <a16:creationId xmlns:a16="http://schemas.microsoft.com/office/drawing/2014/main" id="{851CDD50-714C-6005-720A-DA8EEBD38873}"/>
                </a:ext>
              </a:extLst>
            </p:cNvPr>
            <p:cNvSpPr/>
            <p:nvPr/>
          </p:nvSpPr>
          <p:spPr>
            <a:xfrm>
              <a:off x="1273819" y="1536314"/>
              <a:ext cx="3600000" cy="1317140"/>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latin typeface="+mn-lt"/>
              </a:endParaRPr>
            </a:p>
            <a:p>
              <a:pPr marL="177800" indent="-177800">
                <a:lnSpc>
                  <a:spcPts val="2400"/>
                </a:lnSpc>
                <a:buSzPct val="75000"/>
              </a:pPr>
              <a:r>
                <a:rPr lang="en-GB" sz="4000" b="1" dirty="0">
                  <a:solidFill>
                    <a:schemeClr val="bg1"/>
                  </a:solidFill>
                  <a:latin typeface="+mn-lt"/>
                </a:rPr>
                <a:t>“</a:t>
              </a:r>
              <a:r>
                <a:rPr lang="en-GB" sz="1600" dirty="0">
                  <a:solidFill>
                    <a:schemeClr val="bg1"/>
                  </a:solidFill>
                  <a:latin typeface="+mn-lt"/>
                </a:rPr>
                <a:t>I work as a vehicle mechatronics technician at a garage, where I teach my occupation to young people.</a:t>
              </a:r>
            </a:p>
          </p:txBody>
        </p:sp>
        <p:sp>
          <p:nvSpPr>
            <p:cNvPr id="28" name="Gleichschenkliges Dreieck 27">
              <a:extLst>
                <a:ext uri="{FF2B5EF4-FFF2-40B4-BE49-F238E27FC236}">
                  <a16:creationId xmlns:a16="http://schemas.microsoft.com/office/drawing/2014/main" id="{AC332DB3-C5CC-F7E5-918D-48063738E3AD}"/>
                </a:ext>
              </a:extLst>
            </p:cNvPr>
            <p:cNvSpPr/>
            <p:nvPr/>
          </p:nvSpPr>
          <p:spPr>
            <a:xfrm rot="5400000" flipH="1">
              <a:off x="4835608" y="2270225"/>
              <a:ext cx="400111" cy="32368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 name="Gruppieren 5">
            <a:extLst>
              <a:ext uri="{FF2B5EF4-FFF2-40B4-BE49-F238E27FC236}">
                <a16:creationId xmlns:a16="http://schemas.microsoft.com/office/drawing/2014/main" id="{2D09171D-66BA-0E69-5D09-8A457852B095}"/>
              </a:ext>
            </a:extLst>
          </p:cNvPr>
          <p:cNvGrpSpPr/>
          <p:nvPr/>
        </p:nvGrpSpPr>
        <p:grpSpPr>
          <a:xfrm>
            <a:off x="666534" y="3141576"/>
            <a:ext cx="3924918" cy="1317334"/>
            <a:chOff x="666534" y="3141576"/>
            <a:chExt cx="3924918" cy="1317334"/>
          </a:xfrm>
        </p:grpSpPr>
        <p:sp>
          <p:nvSpPr>
            <p:cNvPr id="24" name="Rechteck 23">
              <a:extLst>
                <a:ext uri="{FF2B5EF4-FFF2-40B4-BE49-F238E27FC236}">
                  <a16:creationId xmlns:a16="http://schemas.microsoft.com/office/drawing/2014/main" id="{B413E1C6-70BD-FF0C-DB88-73A711FC57DB}"/>
                </a:ext>
              </a:extLst>
            </p:cNvPr>
            <p:cNvSpPr/>
            <p:nvPr/>
          </p:nvSpPr>
          <p:spPr>
            <a:xfrm>
              <a:off x="666534" y="3141576"/>
              <a:ext cx="3600000" cy="1317334"/>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The trainees learn from me how the company operates. I integrate them into the team.</a:t>
              </a:r>
            </a:p>
          </p:txBody>
        </p:sp>
        <p:sp>
          <p:nvSpPr>
            <p:cNvPr id="29" name="Gleichschenkliges Dreieck 28">
              <a:extLst>
                <a:ext uri="{FF2B5EF4-FFF2-40B4-BE49-F238E27FC236}">
                  <a16:creationId xmlns:a16="http://schemas.microsoft.com/office/drawing/2014/main" id="{AB883197-C125-7A24-052F-1A6FF8ECAC63}"/>
                </a:ext>
              </a:extLst>
            </p:cNvPr>
            <p:cNvSpPr/>
            <p:nvPr/>
          </p:nvSpPr>
          <p:spPr>
            <a:xfrm rot="5400000" flipH="1">
              <a:off x="4229552" y="3548132"/>
              <a:ext cx="400111" cy="32368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B30E07E3-4B78-77DB-5772-7C6F0528A597}"/>
              </a:ext>
            </a:extLst>
          </p:cNvPr>
          <p:cNvGrpSpPr/>
          <p:nvPr/>
        </p:nvGrpSpPr>
        <p:grpSpPr>
          <a:xfrm>
            <a:off x="1019175" y="4576481"/>
            <a:ext cx="3922434" cy="1009558"/>
            <a:chOff x="1019175" y="4576481"/>
            <a:chExt cx="3922434" cy="1009558"/>
          </a:xfrm>
        </p:grpSpPr>
        <p:sp>
          <p:nvSpPr>
            <p:cNvPr id="22" name="Rechteck 21">
              <a:extLst>
                <a:ext uri="{FF2B5EF4-FFF2-40B4-BE49-F238E27FC236}">
                  <a16:creationId xmlns:a16="http://schemas.microsoft.com/office/drawing/2014/main" id="{0884132A-FEDA-B6B9-D25E-92A43D04AB61}"/>
                </a:ext>
              </a:extLst>
            </p:cNvPr>
            <p:cNvSpPr/>
            <p:nvPr/>
          </p:nvSpPr>
          <p:spPr>
            <a:xfrm>
              <a:off x="1019175" y="4576481"/>
              <a:ext cx="3600000" cy="1009558"/>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explain things like how a car works and show how it is repaired.</a:t>
              </a:r>
            </a:p>
          </p:txBody>
        </p:sp>
        <p:sp>
          <p:nvSpPr>
            <p:cNvPr id="30" name="Gleichschenkliges Dreieck 29">
              <a:extLst>
                <a:ext uri="{FF2B5EF4-FFF2-40B4-BE49-F238E27FC236}">
                  <a16:creationId xmlns:a16="http://schemas.microsoft.com/office/drawing/2014/main" id="{CEBA5BC4-B153-B07E-FECA-46444746889E}"/>
                </a:ext>
              </a:extLst>
            </p:cNvPr>
            <p:cNvSpPr/>
            <p:nvPr/>
          </p:nvSpPr>
          <p:spPr>
            <a:xfrm rot="5400000" flipH="1">
              <a:off x="4579709" y="4730082"/>
              <a:ext cx="400111" cy="32368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 name="Gruppieren 8">
            <a:extLst>
              <a:ext uri="{FF2B5EF4-FFF2-40B4-BE49-F238E27FC236}">
                <a16:creationId xmlns:a16="http://schemas.microsoft.com/office/drawing/2014/main" id="{7CD3BCA2-267F-5E8F-E554-B754D0575EA9}"/>
              </a:ext>
            </a:extLst>
          </p:cNvPr>
          <p:cNvGrpSpPr/>
          <p:nvPr/>
        </p:nvGrpSpPr>
        <p:grpSpPr>
          <a:xfrm>
            <a:off x="7795235" y="2552879"/>
            <a:ext cx="3917341" cy="1625111"/>
            <a:chOff x="7795235" y="2552879"/>
            <a:chExt cx="3917341" cy="1625111"/>
          </a:xfrm>
        </p:grpSpPr>
        <p:sp>
          <p:nvSpPr>
            <p:cNvPr id="16" name="Rechteck 15">
              <a:extLst>
                <a:ext uri="{FF2B5EF4-FFF2-40B4-BE49-F238E27FC236}">
                  <a16:creationId xmlns:a16="http://schemas.microsoft.com/office/drawing/2014/main" id="{B5C0320C-2ABB-DE70-42B5-FCD192F384C9}"/>
                </a:ext>
              </a:extLst>
            </p:cNvPr>
            <p:cNvSpPr/>
            <p:nvPr/>
          </p:nvSpPr>
          <p:spPr>
            <a:xfrm>
              <a:off x="8112576" y="2552879"/>
              <a:ext cx="3600000" cy="1625111"/>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When trainees are experienced, I allow them to take more and more responsibility for repairing cars and give them the support they need.</a:t>
              </a:r>
            </a:p>
          </p:txBody>
        </p:sp>
        <p:sp>
          <p:nvSpPr>
            <p:cNvPr id="31" name="Gleichschenkliges Dreieck 30">
              <a:extLst>
                <a:ext uri="{FF2B5EF4-FFF2-40B4-BE49-F238E27FC236}">
                  <a16:creationId xmlns:a16="http://schemas.microsoft.com/office/drawing/2014/main" id="{6937C806-DB9F-C612-5CDE-71CCCED262E7}"/>
                </a:ext>
              </a:extLst>
            </p:cNvPr>
            <p:cNvSpPr/>
            <p:nvPr/>
          </p:nvSpPr>
          <p:spPr>
            <a:xfrm rot="16200000">
              <a:off x="7753850" y="3070273"/>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8" name="Gruppieren 7">
            <a:extLst>
              <a:ext uri="{FF2B5EF4-FFF2-40B4-BE49-F238E27FC236}">
                <a16:creationId xmlns:a16="http://schemas.microsoft.com/office/drawing/2014/main" id="{B0E138B1-E01C-9458-CA5D-B2A507E3026F}"/>
              </a:ext>
            </a:extLst>
          </p:cNvPr>
          <p:cNvGrpSpPr/>
          <p:nvPr/>
        </p:nvGrpSpPr>
        <p:grpSpPr>
          <a:xfrm>
            <a:off x="7287237" y="1141424"/>
            <a:ext cx="3904683" cy="1317334"/>
            <a:chOff x="7287237" y="1141424"/>
            <a:chExt cx="3904683" cy="1317334"/>
          </a:xfrm>
        </p:grpSpPr>
        <p:sp>
          <p:nvSpPr>
            <p:cNvPr id="15" name="Rechteck 14">
              <a:extLst>
                <a:ext uri="{FF2B5EF4-FFF2-40B4-BE49-F238E27FC236}">
                  <a16:creationId xmlns:a16="http://schemas.microsoft.com/office/drawing/2014/main" id="{91298F13-025B-AD64-F5AF-01D028C418E0}"/>
                </a:ext>
              </a:extLst>
            </p:cNvPr>
            <p:cNvSpPr/>
            <p:nvPr/>
          </p:nvSpPr>
          <p:spPr>
            <a:xfrm>
              <a:off x="7591920" y="1141424"/>
              <a:ext cx="3600000" cy="1317334"/>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plan and develop the training myself based on the occupationally specific standard.</a:t>
              </a:r>
            </a:p>
          </p:txBody>
        </p:sp>
        <p:sp>
          <p:nvSpPr>
            <p:cNvPr id="33" name="Gleichschenkliges Dreieck 32">
              <a:extLst>
                <a:ext uri="{FF2B5EF4-FFF2-40B4-BE49-F238E27FC236}">
                  <a16:creationId xmlns:a16="http://schemas.microsoft.com/office/drawing/2014/main" id="{D21F5374-AD92-8227-0CF9-6DC23EDE049A}"/>
                </a:ext>
              </a:extLst>
            </p:cNvPr>
            <p:cNvSpPr/>
            <p:nvPr/>
          </p:nvSpPr>
          <p:spPr>
            <a:xfrm rot="16200000">
              <a:off x="7245852" y="1728496"/>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5" name="Grafik 4">
            <a:extLst>
              <a:ext uri="{FF2B5EF4-FFF2-40B4-BE49-F238E27FC236}">
                <a16:creationId xmlns:a16="http://schemas.microsoft.com/office/drawing/2014/main" id="{3144FB08-7F94-C0D3-7C03-67BC840B64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2381" y="1728757"/>
            <a:ext cx="1618654" cy="3163169"/>
          </a:xfrm>
          <a:prstGeom prst="rect">
            <a:avLst/>
          </a:prstGeom>
        </p:spPr>
      </p:pic>
    </p:spTree>
    <p:extLst>
      <p:ext uri="{BB962C8B-B14F-4D97-AF65-F5344CB8AC3E}">
        <p14:creationId xmlns:p14="http://schemas.microsoft.com/office/powerpoint/2010/main" val="131407650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company as a learning venue – training personnel</a:t>
            </a:r>
          </a:p>
        </p:txBody>
      </p:sp>
      <p:sp>
        <p:nvSpPr>
          <p:cNvPr id="4" name="Textfeld 3">
            <a:extLst>
              <a:ext uri="{FF2B5EF4-FFF2-40B4-BE49-F238E27FC236}">
                <a16:creationId xmlns:a16="http://schemas.microsoft.com/office/drawing/2014/main" id="{34A5489B-A934-492B-9733-7F9859DD8760}"/>
              </a:ext>
            </a:extLst>
          </p:cNvPr>
          <p:cNvSpPr txBox="1"/>
          <p:nvPr/>
        </p:nvSpPr>
        <p:spPr>
          <a:xfrm>
            <a:off x="567371" y="770542"/>
            <a:ext cx="7528844" cy="400110"/>
          </a:xfrm>
          <a:prstGeom prst="rect">
            <a:avLst/>
          </a:prstGeom>
          <a:noFill/>
        </p:spPr>
        <p:txBody>
          <a:bodyPr wrap="square" rtlCol="0">
            <a:spAutoFit/>
          </a:bodyPr>
          <a:lstStyle/>
          <a:p>
            <a:r>
              <a:rPr lang="en-GB" sz="2000" dirty="0"/>
              <a:t>Advantages of training personnel for companies</a:t>
            </a:r>
          </a:p>
        </p:txBody>
      </p:sp>
      <p:pic>
        <p:nvPicPr>
          <p:cNvPr id="15" name="Grafik 14">
            <a:extLst>
              <a:ext uri="{FF2B5EF4-FFF2-40B4-BE49-F238E27FC236}">
                <a16:creationId xmlns:a16="http://schemas.microsoft.com/office/drawing/2014/main" id="{2E3516A9-5D4F-496C-A8D7-839F991DD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451" y="1808163"/>
            <a:ext cx="3302134" cy="2431856"/>
          </a:xfrm>
          <a:prstGeom prst="rect">
            <a:avLst/>
          </a:prstGeom>
        </p:spPr>
      </p:pic>
      <p:sp>
        <p:nvSpPr>
          <p:cNvPr id="3" name="Rechteck 2">
            <a:extLst>
              <a:ext uri="{FF2B5EF4-FFF2-40B4-BE49-F238E27FC236}">
                <a16:creationId xmlns:a16="http://schemas.microsoft.com/office/drawing/2014/main" id="{6C58B49C-8B07-213D-A394-B1454CF26015}"/>
              </a:ext>
            </a:extLst>
          </p:cNvPr>
          <p:cNvSpPr/>
          <p:nvPr/>
        </p:nvSpPr>
        <p:spPr>
          <a:xfrm>
            <a:off x="658811" y="1822885"/>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Securing the services of</a:t>
            </a:r>
            <a:br>
              <a:rPr lang="en-GB" dirty="0">
                <a:solidFill>
                  <a:schemeClr val="tx1"/>
                </a:solidFill>
              </a:rPr>
            </a:br>
            <a:r>
              <a:rPr lang="en-GB" dirty="0">
                <a:solidFill>
                  <a:schemeClr val="tx1"/>
                </a:solidFill>
              </a:rPr>
              <a:t>competent staff/skilled workers – a key success factor</a:t>
            </a:r>
          </a:p>
        </p:txBody>
      </p:sp>
      <p:sp>
        <p:nvSpPr>
          <p:cNvPr id="5" name="Rechteck 4">
            <a:extLst>
              <a:ext uri="{FF2B5EF4-FFF2-40B4-BE49-F238E27FC236}">
                <a16:creationId xmlns:a16="http://schemas.microsoft.com/office/drawing/2014/main" id="{2824ED78-39C1-BAA7-1992-10D7F9D89C33}"/>
              </a:ext>
            </a:extLst>
          </p:cNvPr>
          <p:cNvSpPr/>
          <p:nvPr/>
        </p:nvSpPr>
        <p:spPr>
          <a:xfrm>
            <a:off x="658811" y="3003798"/>
            <a:ext cx="3240000" cy="157554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Recognised company providing training is a mark of quality</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One criterion – delivering training (Vocational Training Act, BBiG)</a:t>
            </a:r>
          </a:p>
        </p:txBody>
      </p:sp>
      <p:sp>
        <p:nvSpPr>
          <p:cNvPr id="8" name="Rechteck 7">
            <a:extLst>
              <a:ext uri="{FF2B5EF4-FFF2-40B4-BE49-F238E27FC236}">
                <a16:creationId xmlns:a16="http://schemas.microsoft.com/office/drawing/2014/main" id="{79218A1F-7FBB-AFF6-F8D8-1529797CE539}"/>
              </a:ext>
            </a:extLst>
          </p:cNvPr>
          <p:cNvSpPr/>
          <p:nvPr/>
        </p:nvSpPr>
        <p:spPr>
          <a:xfrm>
            <a:off x="4241767" y="4601814"/>
            <a:ext cx="3883401"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Transfer and securing of specialist knowledge – trained skilled workers are able to deliver initial and further training to other staff members. </a:t>
            </a:r>
          </a:p>
        </p:txBody>
      </p:sp>
      <p:sp>
        <p:nvSpPr>
          <p:cNvPr id="9" name="Rechteck 8">
            <a:extLst>
              <a:ext uri="{FF2B5EF4-FFF2-40B4-BE49-F238E27FC236}">
                <a16:creationId xmlns:a16="http://schemas.microsoft.com/office/drawing/2014/main" id="{2B658378-F191-BEFE-B4B9-7DBCFE9E7D53}"/>
              </a:ext>
            </a:extLst>
          </p:cNvPr>
          <p:cNvSpPr/>
          <p:nvPr/>
        </p:nvSpPr>
        <p:spPr>
          <a:xfrm>
            <a:off x="8473189" y="1822885"/>
            <a:ext cx="324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Become an attractive employer by offering continuing training to state-recognised training personnel</a:t>
            </a:r>
          </a:p>
        </p:txBody>
      </p:sp>
      <p:sp>
        <p:nvSpPr>
          <p:cNvPr id="10" name="Rechteck 9">
            <a:extLst>
              <a:ext uri="{FF2B5EF4-FFF2-40B4-BE49-F238E27FC236}">
                <a16:creationId xmlns:a16="http://schemas.microsoft.com/office/drawing/2014/main" id="{26EA028A-3C86-B3B7-E1F4-ABF61442710A}"/>
              </a:ext>
            </a:extLst>
          </p:cNvPr>
          <p:cNvSpPr/>
          <p:nvPr/>
        </p:nvSpPr>
        <p:spPr>
          <a:xfrm>
            <a:off x="8473189" y="3325937"/>
            <a:ext cx="324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Training in the dual system affords staff opportunities for further occupational development.</a:t>
            </a:r>
          </a:p>
        </p:txBody>
      </p:sp>
    </p:spTree>
    <p:extLst>
      <p:ext uri="{BB962C8B-B14F-4D97-AF65-F5344CB8AC3E}">
        <p14:creationId xmlns:p14="http://schemas.microsoft.com/office/powerpoint/2010/main" val="403427022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company as a learning venue – training personnel</a:t>
            </a:r>
          </a:p>
        </p:txBody>
      </p:sp>
      <p:sp>
        <p:nvSpPr>
          <p:cNvPr id="4" name="Textfeld 3">
            <a:extLst>
              <a:ext uri="{FF2B5EF4-FFF2-40B4-BE49-F238E27FC236}">
                <a16:creationId xmlns:a16="http://schemas.microsoft.com/office/drawing/2014/main" id="{34A5489B-A934-492B-9733-7F9859DD8760}"/>
              </a:ext>
            </a:extLst>
          </p:cNvPr>
          <p:cNvSpPr txBox="1"/>
          <p:nvPr/>
        </p:nvSpPr>
        <p:spPr>
          <a:xfrm>
            <a:off x="567372" y="774635"/>
            <a:ext cx="7528844" cy="400110"/>
          </a:xfrm>
          <a:prstGeom prst="rect">
            <a:avLst/>
          </a:prstGeom>
          <a:noFill/>
        </p:spPr>
        <p:txBody>
          <a:bodyPr wrap="square" rtlCol="0">
            <a:spAutoFit/>
          </a:bodyPr>
          <a:lstStyle/>
          <a:p>
            <a:r>
              <a:rPr lang="en-GB" sz="2000" dirty="0"/>
              <a:t>Summary of the benefits for all those involved</a:t>
            </a:r>
          </a:p>
        </p:txBody>
      </p:sp>
      <p:pic>
        <p:nvPicPr>
          <p:cNvPr id="9" name="Grafik 8">
            <a:extLst>
              <a:ext uri="{FF2B5EF4-FFF2-40B4-BE49-F238E27FC236}">
                <a16:creationId xmlns:a16="http://schemas.microsoft.com/office/drawing/2014/main" id="{25C8E928-EBAE-4E1B-87FE-C2FD46154D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5388" y="3821117"/>
            <a:ext cx="1458896" cy="1231113"/>
          </a:xfrm>
          <a:prstGeom prst="rect">
            <a:avLst/>
          </a:prstGeom>
        </p:spPr>
      </p:pic>
      <p:sp>
        <p:nvSpPr>
          <p:cNvPr id="3" name="Textfeld 2">
            <a:extLst>
              <a:ext uri="{FF2B5EF4-FFF2-40B4-BE49-F238E27FC236}">
                <a16:creationId xmlns:a16="http://schemas.microsoft.com/office/drawing/2014/main" id="{4240D388-D0A4-41F2-BE11-1CCBA4CE6288}"/>
              </a:ext>
            </a:extLst>
          </p:cNvPr>
          <p:cNvSpPr txBox="1"/>
          <p:nvPr/>
        </p:nvSpPr>
        <p:spPr>
          <a:xfrm>
            <a:off x="2474784" y="1879432"/>
            <a:ext cx="3330428" cy="1200329"/>
          </a:xfrm>
          <a:prstGeom prst="rect">
            <a:avLst/>
          </a:prstGeom>
          <a:noFill/>
        </p:spPr>
        <p:txBody>
          <a:bodyPr wrap="square" rtlCol="0">
            <a:spAutoFit/>
          </a:bodyPr>
          <a:lstStyle/>
          <a:p>
            <a:r>
              <a:rPr lang="en-GB" b="1" dirty="0"/>
              <a:t>Trainees</a:t>
            </a:r>
            <a:r>
              <a:rPr lang="en-GB" dirty="0"/>
              <a:t> receive well-founded company-based training and become familiar with the world of work.</a:t>
            </a:r>
          </a:p>
        </p:txBody>
      </p:sp>
      <p:sp>
        <p:nvSpPr>
          <p:cNvPr id="10" name="Textfeld 9">
            <a:extLst>
              <a:ext uri="{FF2B5EF4-FFF2-40B4-BE49-F238E27FC236}">
                <a16:creationId xmlns:a16="http://schemas.microsoft.com/office/drawing/2014/main" id="{653960B6-ADC7-48CE-9E4A-47FE89A690EC}"/>
              </a:ext>
            </a:extLst>
          </p:cNvPr>
          <p:cNvSpPr txBox="1"/>
          <p:nvPr/>
        </p:nvSpPr>
        <p:spPr>
          <a:xfrm>
            <a:off x="7734284" y="1879432"/>
            <a:ext cx="4158629" cy="1200329"/>
          </a:xfrm>
          <a:prstGeom prst="rect">
            <a:avLst/>
          </a:prstGeom>
          <a:noFill/>
        </p:spPr>
        <p:txBody>
          <a:bodyPr wrap="square" rtlCol="0">
            <a:spAutoFit/>
          </a:bodyPr>
          <a:lstStyle/>
          <a:p>
            <a:r>
              <a:rPr lang="en-GB" b="1" dirty="0"/>
              <a:t>Skilled workers/training personnel </a:t>
            </a:r>
            <a:r>
              <a:rPr lang="en-GB" dirty="0"/>
              <a:t>enjoy better chances of occupational advancement and have access to further training opportunities (e.g. master craftsman, higher education).</a:t>
            </a:r>
          </a:p>
        </p:txBody>
      </p:sp>
      <p:pic>
        <p:nvPicPr>
          <p:cNvPr id="11" name="Grafik 10">
            <a:extLst>
              <a:ext uri="{FF2B5EF4-FFF2-40B4-BE49-F238E27FC236}">
                <a16:creationId xmlns:a16="http://schemas.microsoft.com/office/drawing/2014/main" id="{8A75CB1E-1763-44B8-8287-A8B7962BE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12" y="3821117"/>
            <a:ext cx="1671686" cy="1231113"/>
          </a:xfrm>
          <a:prstGeom prst="rect">
            <a:avLst/>
          </a:prstGeom>
        </p:spPr>
      </p:pic>
      <p:sp>
        <p:nvSpPr>
          <p:cNvPr id="12" name="Textfeld 11">
            <a:extLst>
              <a:ext uri="{FF2B5EF4-FFF2-40B4-BE49-F238E27FC236}">
                <a16:creationId xmlns:a16="http://schemas.microsoft.com/office/drawing/2014/main" id="{B68D8AA6-35DD-49F7-AA90-24A86B9DB40E}"/>
              </a:ext>
            </a:extLst>
          </p:cNvPr>
          <p:cNvSpPr txBox="1"/>
          <p:nvPr/>
        </p:nvSpPr>
        <p:spPr>
          <a:xfrm>
            <a:off x="2474783" y="3836509"/>
            <a:ext cx="3441829" cy="1200329"/>
          </a:xfrm>
          <a:prstGeom prst="rect">
            <a:avLst/>
          </a:prstGeom>
          <a:noFill/>
        </p:spPr>
        <p:txBody>
          <a:bodyPr wrap="square" rtlCol="0">
            <a:spAutoFit/>
          </a:bodyPr>
          <a:lstStyle/>
          <a:p>
            <a:r>
              <a:rPr lang="en-GB" b="1" dirty="0"/>
              <a:t>Companies </a:t>
            </a:r>
            <a:r>
              <a:rPr lang="en-GB" dirty="0"/>
              <a:t>acquire and secure appropriate skilled workers and are particularly innovative thanks to constant networking.</a:t>
            </a:r>
          </a:p>
        </p:txBody>
      </p:sp>
      <p:sp>
        <p:nvSpPr>
          <p:cNvPr id="5" name="Textfeld 4">
            <a:extLst>
              <a:ext uri="{FF2B5EF4-FFF2-40B4-BE49-F238E27FC236}">
                <a16:creationId xmlns:a16="http://schemas.microsoft.com/office/drawing/2014/main" id="{1E2DCAB6-675B-41BD-870F-DEE647CA11B9}"/>
              </a:ext>
            </a:extLst>
          </p:cNvPr>
          <p:cNvSpPr txBox="1"/>
          <p:nvPr/>
        </p:nvSpPr>
        <p:spPr>
          <a:xfrm>
            <a:off x="7734284" y="3975008"/>
            <a:ext cx="3473043" cy="923330"/>
          </a:xfrm>
          <a:prstGeom prst="rect">
            <a:avLst/>
          </a:prstGeom>
          <a:noFill/>
        </p:spPr>
        <p:txBody>
          <a:bodyPr wrap="square" rtlCol="0">
            <a:spAutoFit/>
          </a:bodyPr>
          <a:lstStyle/>
          <a:p>
            <a:r>
              <a:rPr lang="en-GB" dirty="0"/>
              <a:t>The </a:t>
            </a:r>
            <a:r>
              <a:rPr lang="en-GB" b="1" dirty="0"/>
              <a:t>state</a:t>
            </a:r>
            <a:r>
              <a:rPr lang="en-GB" dirty="0"/>
              <a:t> is guaranteed quality of skilled worker training and educational returns. </a:t>
            </a:r>
          </a:p>
        </p:txBody>
      </p:sp>
      <p:pic>
        <p:nvPicPr>
          <p:cNvPr id="19" name="Grafik 18">
            <a:extLst>
              <a:ext uri="{FF2B5EF4-FFF2-40B4-BE49-F238E27FC236}">
                <a16:creationId xmlns:a16="http://schemas.microsoft.com/office/drawing/2014/main" id="{9A5EC352-D0D1-62E2-7943-A271E38DA3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67008" y="1848648"/>
            <a:ext cx="566463" cy="1231113"/>
          </a:xfrm>
          <a:prstGeom prst="rect">
            <a:avLst/>
          </a:prstGeom>
        </p:spPr>
      </p:pic>
      <p:pic>
        <p:nvPicPr>
          <p:cNvPr id="6" name="Grafik 5">
            <a:extLst>
              <a:ext uri="{FF2B5EF4-FFF2-40B4-BE49-F238E27FC236}">
                <a16:creationId xmlns:a16="http://schemas.microsoft.com/office/drawing/2014/main" id="{E6DA2C42-AAF5-E735-9D06-E3B3849A48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446525" y="1749819"/>
            <a:ext cx="681638" cy="1332054"/>
          </a:xfrm>
          <a:prstGeom prst="rect">
            <a:avLst/>
          </a:prstGeom>
        </p:spPr>
      </p:pic>
    </p:spTree>
    <p:extLst>
      <p:ext uri="{BB962C8B-B14F-4D97-AF65-F5344CB8AC3E}">
        <p14:creationId xmlns:p14="http://schemas.microsoft.com/office/powerpoint/2010/main" val="24353534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IV. The vocational school as a learning venue – teaching staff</a:t>
            </a:r>
          </a:p>
        </p:txBody>
      </p:sp>
      <p:sp>
        <p:nvSpPr>
          <p:cNvPr id="4" name="Textfeld 3">
            <a:extLst>
              <a:ext uri="{FF2B5EF4-FFF2-40B4-BE49-F238E27FC236}">
                <a16:creationId xmlns:a16="http://schemas.microsoft.com/office/drawing/2014/main" id="{9634A2CB-7517-49BA-9B8F-31B77B6420B2}"/>
              </a:ext>
            </a:extLst>
          </p:cNvPr>
          <p:cNvSpPr txBox="1"/>
          <p:nvPr/>
        </p:nvSpPr>
        <p:spPr>
          <a:xfrm>
            <a:off x="664689" y="5418927"/>
            <a:ext cx="7862619" cy="461665"/>
          </a:xfrm>
          <a:prstGeom prst="rect">
            <a:avLst/>
          </a:prstGeom>
          <a:noFill/>
        </p:spPr>
        <p:txBody>
          <a:bodyPr wrap="square" rtlCol="0">
            <a:spAutoFit/>
          </a:bodyPr>
          <a:lstStyle/>
          <a:p>
            <a:r>
              <a:rPr lang="en-GB" sz="1200" dirty="0"/>
              <a:t>* There are differing general conditions governing admission as a vocational school teacher, including as a lateral entrant where relevant (stipulated by the relevant federal state authorities which are responsible).</a:t>
            </a:r>
          </a:p>
        </p:txBody>
      </p:sp>
      <p:sp>
        <p:nvSpPr>
          <p:cNvPr id="6" name="Textplatzhalter 1">
            <a:extLst>
              <a:ext uri="{FF2B5EF4-FFF2-40B4-BE49-F238E27FC236}">
                <a16:creationId xmlns:a16="http://schemas.microsoft.com/office/drawing/2014/main" id="{4BEB098A-5AE6-018C-552E-AF5E0AA5B095}"/>
              </a:ext>
            </a:extLst>
          </p:cNvPr>
          <p:cNvSpPr txBox="1">
            <a:spLocks/>
          </p:cNvSpPr>
          <p:nvPr/>
        </p:nvSpPr>
        <p:spPr>
          <a:xfrm>
            <a:off x="658812" y="821683"/>
            <a:ext cx="11053762" cy="446715"/>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Summary</a:t>
            </a:r>
          </a:p>
        </p:txBody>
      </p:sp>
      <p:sp>
        <p:nvSpPr>
          <p:cNvPr id="8" name="Rechteck 7">
            <a:extLst>
              <a:ext uri="{FF2B5EF4-FFF2-40B4-BE49-F238E27FC236}">
                <a16:creationId xmlns:a16="http://schemas.microsoft.com/office/drawing/2014/main" id="{3BE31328-B444-164A-84CA-F0FDB8A5298F}"/>
              </a:ext>
            </a:extLst>
          </p:cNvPr>
          <p:cNvSpPr/>
          <p:nvPr/>
        </p:nvSpPr>
        <p:spPr>
          <a:xfrm>
            <a:off x="1920000" y="1820049"/>
            <a:ext cx="4176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Teachers impart professional theory, the principles of occupational practice and general education.</a:t>
            </a:r>
          </a:p>
        </p:txBody>
      </p:sp>
      <p:sp>
        <p:nvSpPr>
          <p:cNvPr id="11" name="Rechteck 10">
            <a:extLst>
              <a:ext uri="{FF2B5EF4-FFF2-40B4-BE49-F238E27FC236}">
                <a16:creationId xmlns:a16="http://schemas.microsoft.com/office/drawing/2014/main" id="{BB4FBD47-C3B0-0DF2-E015-ECBACDF9115B}"/>
              </a:ext>
            </a:extLst>
          </p:cNvPr>
          <p:cNvSpPr/>
          <p:nvPr/>
        </p:nvSpPr>
        <p:spPr>
          <a:xfrm>
            <a:off x="1920000" y="2927468"/>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Their tasks extend beyond mere teaching duties.</a:t>
            </a:r>
          </a:p>
        </p:txBody>
      </p:sp>
      <p:sp>
        <p:nvSpPr>
          <p:cNvPr id="12" name="Rechteck 11">
            <a:extLst>
              <a:ext uri="{FF2B5EF4-FFF2-40B4-BE49-F238E27FC236}">
                <a16:creationId xmlns:a16="http://schemas.microsoft.com/office/drawing/2014/main" id="{98178755-4566-D104-A906-93A31AE53139}"/>
              </a:ext>
            </a:extLst>
          </p:cNvPr>
          <p:cNvSpPr/>
          <p:nvPr/>
        </p:nvSpPr>
        <p:spPr>
          <a:xfrm>
            <a:off x="1919995" y="3778016"/>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Implementation of educational policy objectives</a:t>
            </a:r>
          </a:p>
        </p:txBody>
      </p:sp>
      <p:sp>
        <p:nvSpPr>
          <p:cNvPr id="13" name="Rechteck 12">
            <a:extLst>
              <a:ext uri="{FF2B5EF4-FFF2-40B4-BE49-F238E27FC236}">
                <a16:creationId xmlns:a16="http://schemas.microsoft.com/office/drawing/2014/main" id="{47495415-8078-84B0-1896-EB7F57B7CAEA}"/>
              </a:ext>
            </a:extLst>
          </p:cNvPr>
          <p:cNvSpPr/>
          <p:nvPr/>
        </p:nvSpPr>
        <p:spPr>
          <a:xfrm>
            <a:off x="1920000" y="4630028"/>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Foundation – the state’s educational remit</a:t>
            </a:r>
          </a:p>
        </p:txBody>
      </p:sp>
      <p:sp>
        <p:nvSpPr>
          <p:cNvPr id="14" name="Rechteck 13">
            <a:extLst>
              <a:ext uri="{FF2B5EF4-FFF2-40B4-BE49-F238E27FC236}">
                <a16:creationId xmlns:a16="http://schemas.microsoft.com/office/drawing/2014/main" id="{77335162-DAD7-BFA7-A1B1-86E2F05786F1}"/>
              </a:ext>
            </a:extLst>
          </p:cNvPr>
          <p:cNvSpPr/>
          <p:nvPr/>
        </p:nvSpPr>
        <p:spPr>
          <a:xfrm>
            <a:off x="6311900" y="1820049"/>
            <a:ext cx="4176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Acquisition of theory and practice and of an occupational and general educational specialism is the prerequisite for teacher qualification. </a:t>
            </a:r>
          </a:p>
        </p:txBody>
      </p:sp>
      <p:sp>
        <p:nvSpPr>
          <p:cNvPr id="15" name="Rechteck 14">
            <a:extLst>
              <a:ext uri="{FF2B5EF4-FFF2-40B4-BE49-F238E27FC236}">
                <a16:creationId xmlns:a16="http://schemas.microsoft.com/office/drawing/2014/main" id="{F8E90BFC-1056-9702-1143-57EFF3C3840C}"/>
              </a:ext>
            </a:extLst>
          </p:cNvPr>
          <p:cNvSpPr/>
          <p:nvPr/>
        </p:nvSpPr>
        <p:spPr>
          <a:xfrm>
            <a:off x="6311900" y="3210249"/>
            <a:ext cx="4176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A Master’s degree is usually necessary* </a:t>
            </a:r>
          </a:p>
        </p:txBody>
      </p:sp>
      <p:sp>
        <p:nvSpPr>
          <p:cNvPr id="16" name="Rechteck 15">
            <a:extLst>
              <a:ext uri="{FF2B5EF4-FFF2-40B4-BE49-F238E27FC236}">
                <a16:creationId xmlns:a16="http://schemas.microsoft.com/office/drawing/2014/main" id="{8ED0E954-6AE2-873C-14DC-57AC3EF16FEB}"/>
              </a:ext>
            </a:extLst>
          </p:cNvPr>
          <p:cNvSpPr/>
          <p:nvPr/>
        </p:nvSpPr>
        <p:spPr>
          <a:xfrm>
            <a:off x="6311900" y="3768405"/>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r>
              <a:rPr lang="en-GB" dirty="0">
                <a:solidFill>
                  <a:schemeClr val="tx1"/>
                </a:solidFill>
              </a:rPr>
              <a:t>The state makes considerable investments in training</a:t>
            </a:r>
          </a:p>
        </p:txBody>
      </p:sp>
    </p:spTree>
    <p:extLst>
      <p:ext uri="{BB962C8B-B14F-4D97-AF65-F5344CB8AC3E}">
        <p14:creationId xmlns:p14="http://schemas.microsoft.com/office/powerpoint/2010/main" val="307122875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lstStyle/>
          <a:p>
            <a:r>
              <a:rPr lang="en-GB" dirty="0"/>
              <a:t>IV. The vocational school as a learning venue – teaching staff</a:t>
            </a:r>
          </a:p>
        </p:txBody>
      </p:sp>
      <p:sp>
        <p:nvSpPr>
          <p:cNvPr id="16" name="Textfeld 15">
            <a:extLst>
              <a:ext uri="{FF2B5EF4-FFF2-40B4-BE49-F238E27FC236}">
                <a16:creationId xmlns:a16="http://schemas.microsoft.com/office/drawing/2014/main" id="{9CDD8F96-BA02-46F1-B06E-05ED491F76EF}"/>
              </a:ext>
            </a:extLst>
          </p:cNvPr>
          <p:cNvSpPr txBox="1"/>
          <p:nvPr/>
        </p:nvSpPr>
        <p:spPr>
          <a:xfrm>
            <a:off x="563561" y="780680"/>
            <a:ext cx="7746958" cy="400110"/>
          </a:xfrm>
          <a:prstGeom prst="rect">
            <a:avLst/>
          </a:prstGeom>
          <a:noFill/>
        </p:spPr>
        <p:txBody>
          <a:bodyPr wrap="square" rtlCol="0">
            <a:spAutoFit/>
          </a:bodyPr>
          <a:lstStyle/>
          <a:p>
            <a:r>
              <a:rPr lang="en-GB" sz="2000" dirty="0"/>
              <a:t>Becoming a teacher at a vocational school – one possible route</a:t>
            </a:r>
          </a:p>
        </p:txBody>
      </p:sp>
      <p:sp>
        <p:nvSpPr>
          <p:cNvPr id="25" name="Textfeld 24">
            <a:extLst>
              <a:ext uri="{FF2B5EF4-FFF2-40B4-BE49-F238E27FC236}">
                <a16:creationId xmlns:a16="http://schemas.microsoft.com/office/drawing/2014/main" id="{1C69AB4E-849E-40A0-A740-CAD998D74489}"/>
              </a:ext>
            </a:extLst>
          </p:cNvPr>
          <p:cNvSpPr txBox="1"/>
          <p:nvPr/>
        </p:nvSpPr>
        <p:spPr>
          <a:xfrm>
            <a:off x="666724" y="4025776"/>
            <a:ext cx="3615655" cy="923330"/>
          </a:xfrm>
          <a:prstGeom prst="rect">
            <a:avLst/>
          </a:prstGeom>
          <a:noFill/>
        </p:spPr>
        <p:txBody>
          <a:bodyPr wrap="square" lIns="216000" rtlCol="0">
            <a:spAutoFit/>
          </a:bodyPr>
          <a:lstStyle/>
          <a:p>
            <a:r>
              <a:rPr lang="en-GB" dirty="0"/>
              <a:t>Study vocational pedagogy after completion of the upper secondary school leaving certificate and specialise, e.g. in motor vehicle engineering and history.</a:t>
            </a:r>
          </a:p>
        </p:txBody>
      </p:sp>
      <p:sp>
        <p:nvSpPr>
          <p:cNvPr id="26" name="Textfeld 25">
            <a:extLst>
              <a:ext uri="{FF2B5EF4-FFF2-40B4-BE49-F238E27FC236}">
                <a16:creationId xmlns:a16="http://schemas.microsoft.com/office/drawing/2014/main" id="{67E74626-B410-4D2A-8425-2ED887339222}"/>
              </a:ext>
            </a:extLst>
          </p:cNvPr>
          <p:cNvSpPr txBox="1"/>
          <p:nvPr/>
        </p:nvSpPr>
        <p:spPr>
          <a:xfrm>
            <a:off x="5076825" y="4025193"/>
            <a:ext cx="3635158" cy="923330"/>
          </a:xfrm>
          <a:prstGeom prst="rect">
            <a:avLst/>
          </a:prstGeom>
          <a:noFill/>
        </p:spPr>
        <p:txBody>
          <a:bodyPr wrap="square" lIns="216000" rtlCol="0">
            <a:spAutoFit/>
          </a:bodyPr>
          <a:lstStyle/>
          <a:p>
            <a:r>
              <a:rPr lang="en-GB" dirty="0"/>
              <a:t>After completion of studies, teaching practice at a vocational school whilst acquiring pedagogical theory at the same time.</a:t>
            </a:r>
          </a:p>
        </p:txBody>
      </p:sp>
      <p:sp>
        <p:nvSpPr>
          <p:cNvPr id="27" name="Textfeld 26">
            <a:extLst>
              <a:ext uri="{FF2B5EF4-FFF2-40B4-BE49-F238E27FC236}">
                <a16:creationId xmlns:a16="http://schemas.microsoft.com/office/drawing/2014/main" id="{261074A8-8FB8-48E5-9F12-B9A7C1CF33DF}"/>
              </a:ext>
            </a:extLst>
          </p:cNvPr>
          <p:cNvSpPr txBox="1"/>
          <p:nvPr/>
        </p:nvSpPr>
        <p:spPr>
          <a:xfrm>
            <a:off x="9128507" y="4030538"/>
            <a:ext cx="2584068" cy="923330"/>
          </a:xfrm>
          <a:prstGeom prst="rect">
            <a:avLst/>
          </a:prstGeom>
          <a:noFill/>
        </p:spPr>
        <p:txBody>
          <a:bodyPr wrap="square" lIns="216000" rtlCol="0">
            <a:spAutoFit/>
          </a:bodyPr>
          <a:lstStyle/>
          <a:p>
            <a:r>
              <a:rPr lang="en-GB" dirty="0"/>
              <a:t>Following completion of the examination – </a:t>
            </a:r>
            <a:br>
              <a:rPr lang="en-GB" dirty="0"/>
            </a:br>
            <a:r>
              <a:rPr lang="en-GB" dirty="0"/>
              <a:t>a position as a teacher</a:t>
            </a:r>
          </a:p>
        </p:txBody>
      </p:sp>
      <p:sp>
        <p:nvSpPr>
          <p:cNvPr id="3" name="Pfeil: Fünfeck 2">
            <a:extLst>
              <a:ext uri="{FF2B5EF4-FFF2-40B4-BE49-F238E27FC236}">
                <a16:creationId xmlns:a16="http://schemas.microsoft.com/office/drawing/2014/main" id="{5B06E2E1-9C21-F079-9002-11155D1AF6F8}"/>
              </a:ext>
            </a:extLst>
          </p:cNvPr>
          <p:cNvSpPr/>
          <p:nvPr/>
        </p:nvSpPr>
        <p:spPr>
          <a:xfrm>
            <a:off x="666724" y="2133600"/>
            <a:ext cx="4140000" cy="146531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08000" bIns="72000" rtlCol="0" anchor="ctr"/>
          <a:lstStyle/>
          <a:p>
            <a:pPr>
              <a:spcAft>
                <a:spcPts val="600"/>
              </a:spcAft>
            </a:pPr>
            <a:r>
              <a:rPr lang="en-GB" b="1" dirty="0"/>
              <a:t>Higher education study </a:t>
            </a:r>
            <a:br>
              <a:rPr lang="en-GB" b="1" dirty="0"/>
            </a:br>
            <a:r>
              <a:rPr lang="en-GB" b="1" dirty="0"/>
              <a:t>Bachelor’s and Master’s </a:t>
            </a:r>
            <a:br>
              <a:rPr lang="en-GB" dirty="0"/>
            </a:br>
            <a:r>
              <a:rPr lang="en-GB" dirty="0"/>
              <a:t>(including practical phases at a vocational school)</a:t>
            </a:r>
          </a:p>
          <a:p>
            <a:pPr>
              <a:spcAft>
                <a:spcPts val="600"/>
              </a:spcAft>
            </a:pPr>
            <a:r>
              <a:rPr lang="en-GB" b="1" dirty="0"/>
              <a:t>approx. 5 years</a:t>
            </a:r>
          </a:p>
        </p:txBody>
      </p:sp>
      <p:sp>
        <p:nvSpPr>
          <p:cNvPr id="5" name="Pfeil: Fünfeck 4">
            <a:extLst>
              <a:ext uri="{FF2B5EF4-FFF2-40B4-BE49-F238E27FC236}">
                <a16:creationId xmlns:a16="http://schemas.microsoft.com/office/drawing/2014/main" id="{AB3D8E18-E728-D21B-BD6E-A581600A3D44}"/>
              </a:ext>
            </a:extLst>
          </p:cNvPr>
          <p:cNvSpPr/>
          <p:nvPr/>
        </p:nvSpPr>
        <p:spPr>
          <a:xfrm>
            <a:off x="5076825" y="2133600"/>
            <a:ext cx="3781582" cy="146531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08000" bIns="72000" rtlCol="0" anchor="ctr"/>
          <a:lstStyle/>
          <a:p>
            <a:pPr>
              <a:spcAft>
                <a:spcPts val="600"/>
              </a:spcAft>
            </a:pPr>
            <a:r>
              <a:rPr lang="en-GB" b="1" dirty="0"/>
              <a:t>Practical phase</a:t>
            </a:r>
            <a:r>
              <a:rPr lang="en-GB" dirty="0"/>
              <a:t> (teaching practice), </a:t>
            </a:r>
            <a:br>
              <a:rPr lang="en-GB" dirty="0"/>
            </a:br>
            <a:r>
              <a:rPr lang="en-GB" dirty="0"/>
              <a:t>advanced training at the pedagogical state institute</a:t>
            </a:r>
          </a:p>
          <a:p>
            <a:pPr>
              <a:spcAft>
                <a:spcPts val="600"/>
              </a:spcAft>
            </a:pPr>
            <a:r>
              <a:rPr lang="en-GB" b="1" dirty="0"/>
              <a:t>1–2 years</a:t>
            </a:r>
          </a:p>
        </p:txBody>
      </p:sp>
      <p:grpSp>
        <p:nvGrpSpPr>
          <p:cNvPr id="4" name="Gruppieren 3">
            <a:extLst>
              <a:ext uri="{FF2B5EF4-FFF2-40B4-BE49-F238E27FC236}">
                <a16:creationId xmlns:a16="http://schemas.microsoft.com/office/drawing/2014/main" id="{0F5916FD-BCCD-E691-CED8-4A1EB183E0A8}"/>
              </a:ext>
            </a:extLst>
          </p:cNvPr>
          <p:cNvGrpSpPr/>
          <p:nvPr/>
        </p:nvGrpSpPr>
        <p:grpSpPr>
          <a:xfrm>
            <a:off x="9128507" y="1625773"/>
            <a:ext cx="2584067" cy="1973138"/>
            <a:chOff x="9128507" y="1625773"/>
            <a:chExt cx="2584067" cy="1973138"/>
          </a:xfrm>
        </p:grpSpPr>
        <p:sp>
          <p:nvSpPr>
            <p:cNvPr id="6" name="Pfeil: Fünfeck 5">
              <a:extLst>
                <a:ext uri="{FF2B5EF4-FFF2-40B4-BE49-F238E27FC236}">
                  <a16:creationId xmlns:a16="http://schemas.microsoft.com/office/drawing/2014/main" id="{BD9211A9-B66D-2963-ED6D-0D49B0B6A9E9}"/>
                </a:ext>
              </a:extLst>
            </p:cNvPr>
            <p:cNvSpPr/>
            <p:nvPr/>
          </p:nvSpPr>
          <p:spPr>
            <a:xfrm>
              <a:off x="9128507" y="2133600"/>
              <a:ext cx="2584067" cy="1465311"/>
            </a:xfrm>
            <a:prstGeom prst="homePlat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108000" bIns="72000" rtlCol="0" anchor="ctr"/>
            <a:lstStyle/>
            <a:p>
              <a:r>
                <a:rPr lang="en-GB" b="1" dirty="0">
                  <a:solidFill>
                    <a:schemeClr val="accent1"/>
                  </a:solidFill>
                </a:rPr>
                <a:t>Working at a </a:t>
              </a:r>
              <a:br>
                <a:rPr lang="en-GB" b="1" dirty="0">
                  <a:solidFill>
                    <a:schemeClr val="accent1"/>
                  </a:solidFill>
                </a:rPr>
              </a:br>
              <a:r>
                <a:rPr lang="en-GB" b="1" dirty="0">
                  <a:solidFill>
                    <a:schemeClr val="accent1"/>
                  </a:solidFill>
                </a:rPr>
                <a:t>vocational </a:t>
              </a:r>
            </a:p>
            <a:p>
              <a:r>
                <a:rPr lang="en-GB" b="1" dirty="0">
                  <a:solidFill>
                    <a:schemeClr val="accent1"/>
                  </a:solidFill>
                </a:rPr>
                <a:t>school</a:t>
              </a:r>
            </a:p>
          </p:txBody>
        </p:sp>
        <p:pic>
          <p:nvPicPr>
            <p:cNvPr id="7" name="Grafik 6">
              <a:extLst>
                <a:ext uri="{FF2B5EF4-FFF2-40B4-BE49-F238E27FC236}">
                  <a16:creationId xmlns:a16="http://schemas.microsoft.com/office/drawing/2014/main" id="{250D85E7-685E-2535-2F8A-2124F30DC5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5587" y="1625773"/>
              <a:ext cx="595667" cy="1368425"/>
            </a:xfrm>
            <a:prstGeom prst="rect">
              <a:avLst/>
            </a:prstGeom>
          </p:spPr>
        </p:pic>
      </p:grpSp>
    </p:spTree>
    <p:extLst>
      <p:ext uri="{BB962C8B-B14F-4D97-AF65-F5344CB8AC3E}">
        <p14:creationId xmlns:p14="http://schemas.microsoft.com/office/powerpoint/2010/main" val="39367555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school as a learning venue – teaching staff</a:t>
            </a:r>
          </a:p>
        </p:txBody>
      </p:sp>
      <p:sp>
        <p:nvSpPr>
          <p:cNvPr id="4" name="Textfeld 3">
            <a:extLst>
              <a:ext uri="{FF2B5EF4-FFF2-40B4-BE49-F238E27FC236}">
                <a16:creationId xmlns:a16="http://schemas.microsoft.com/office/drawing/2014/main" id="{34A5489B-A934-492B-9733-7F9859DD8760}"/>
              </a:ext>
            </a:extLst>
          </p:cNvPr>
          <p:cNvSpPr txBox="1"/>
          <p:nvPr/>
        </p:nvSpPr>
        <p:spPr>
          <a:xfrm>
            <a:off x="548216" y="767653"/>
            <a:ext cx="7528844" cy="400110"/>
          </a:xfrm>
          <a:prstGeom prst="rect">
            <a:avLst/>
          </a:prstGeom>
          <a:noFill/>
        </p:spPr>
        <p:txBody>
          <a:bodyPr wrap="square" rtlCol="0">
            <a:spAutoFit/>
          </a:bodyPr>
          <a:lstStyle/>
          <a:p>
            <a:r>
              <a:rPr lang="en-GB" sz="2000" dirty="0"/>
              <a:t>The core tasks, example – motor vehicle engineering and history</a:t>
            </a:r>
          </a:p>
        </p:txBody>
      </p:sp>
      <p:grpSp>
        <p:nvGrpSpPr>
          <p:cNvPr id="23" name="Gruppieren 22">
            <a:extLst>
              <a:ext uri="{FF2B5EF4-FFF2-40B4-BE49-F238E27FC236}">
                <a16:creationId xmlns:a16="http://schemas.microsoft.com/office/drawing/2014/main" id="{20C0AE94-D694-06A3-89D4-1BC077EE8DE8}"/>
              </a:ext>
            </a:extLst>
          </p:cNvPr>
          <p:cNvGrpSpPr/>
          <p:nvPr/>
        </p:nvGrpSpPr>
        <p:grpSpPr>
          <a:xfrm>
            <a:off x="6876653" y="4160127"/>
            <a:ext cx="3917341" cy="1625111"/>
            <a:chOff x="6876653" y="4160127"/>
            <a:chExt cx="3917341" cy="1625111"/>
          </a:xfrm>
        </p:grpSpPr>
        <p:sp>
          <p:nvSpPr>
            <p:cNvPr id="19" name="Rechteck 18">
              <a:extLst>
                <a:ext uri="{FF2B5EF4-FFF2-40B4-BE49-F238E27FC236}">
                  <a16:creationId xmlns:a16="http://schemas.microsoft.com/office/drawing/2014/main" id="{02615528-1299-2CF0-D9A1-DA31803ABE17}"/>
                </a:ext>
              </a:extLst>
            </p:cNvPr>
            <p:cNvSpPr/>
            <p:nvPr/>
          </p:nvSpPr>
          <p:spPr>
            <a:xfrm>
              <a:off x="7193994" y="4160127"/>
              <a:ext cx="3600000" cy="1625111"/>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network with the vocational school director, training personnel at the company, parents, the chamber and the employment agency.</a:t>
              </a:r>
            </a:p>
          </p:txBody>
        </p:sp>
        <p:sp>
          <p:nvSpPr>
            <p:cNvPr id="27" name="Gleichschenkliges Dreieck 26">
              <a:extLst>
                <a:ext uri="{FF2B5EF4-FFF2-40B4-BE49-F238E27FC236}">
                  <a16:creationId xmlns:a16="http://schemas.microsoft.com/office/drawing/2014/main" id="{402343DB-AFAC-016E-9D65-4C5A8A9C418F}"/>
                </a:ext>
              </a:extLst>
            </p:cNvPr>
            <p:cNvSpPr/>
            <p:nvPr/>
          </p:nvSpPr>
          <p:spPr>
            <a:xfrm rot="16200000">
              <a:off x="6835268" y="4521518"/>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reihandform: Form 6">
            <a:extLst>
              <a:ext uri="{FF2B5EF4-FFF2-40B4-BE49-F238E27FC236}">
                <a16:creationId xmlns:a16="http://schemas.microsoft.com/office/drawing/2014/main" id="{661724B4-6813-12AF-721D-8A34ED22A1F8}"/>
              </a:ext>
            </a:extLst>
          </p:cNvPr>
          <p:cNvSpPr/>
          <p:nvPr/>
        </p:nvSpPr>
        <p:spPr>
          <a:xfrm>
            <a:off x="1303180" y="1396338"/>
            <a:ext cx="3923689" cy="1155495"/>
          </a:xfrm>
          <a:custGeom>
            <a:avLst/>
            <a:gdLst>
              <a:gd name="connsiteX0" fmla="*/ 0 w 3923689"/>
              <a:gd name="connsiteY0" fmla="*/ 0 h 1155495"/>
              <a:gd name="connsiteX1" fmla="*/ 3600000 w 3923689"/>
              <a:gd name="connsiteY1" fmla="*/ 0 h 1155495"/>
              <a:gd name="connsiteX2" fmla="*/ 3600000 w 3923689"/>
              <a:gd name="connsiteY2" fmla="*/ 577747 h 1155495"/>
              <a:gd name="connsiteX3" fmla="*/ 3923689 w 3923689"/>
              <a:gd name="connsiteY3" fmla="*/ 777802 h 1155495"/>
              <a:gd name="connsiteX4" fmla="*/ 3600000 w 3923689"/>
              <a:gd name="connsiteY4" fmla="*/ 977858 h 1155495"/>
              <a:gd name="connsiteX5" fmla="*/ 3600000 w 3923689"/>
              <a:gd name="connsiteY5" fmla="*/ 1155495 h 1155495"/>
              <a:gd name="connsiteX6" fmla="*/ 0 w 3923689"/>
              <a:gd name="connsiteY6" fmla="*/ 1155495 h 11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689" h="1155495">
                <a:moveTo>
                  <a:pt x="0" y="0"/>
                </a:moveTo>
                <a:lnTo>
                  <a:pt x="3600000" y="0"/>
                </a:lnTo>
                <a:lnTo>
                  <a:pt x="3600000" y="577747"/>
                </a:lnTo>
                <a:lnTo>
                  <a:pt x="3923689" y="777802"/>
                </a:lnTo>
                <a:lnTo>
                  <a:pt x="3600000" y="977858"/>
                </a:lnTo>
                <a:lnTo>
                  <a:pt x="3600000" y="1155495"/>
                </a:lnTo>
                <a:lnTo>
                  <a:pt x="0" y="1155495"/>
                </a:lnTo>
                <a:close/>
              </a:path>
            </a:pathLst>
          </a:cu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noAutofit/>
          </a:bodyPr>
          <a:lstStyle/>
          <a:p>
            <a:pPr>
              <a:lnSpc>
                <a:spcPts val="2400"/>
              </a:lnSpc>
              <a:buSzPct val="75000"/>
            </a:pPr>
            <a:endParaRPr lang="en-GB" sz="4000" b="1" dirty="0">
              <a:solidFill>
                <a:schemeClr val="bg1"/>
              </a:solidFill>
              <a:latin typeface="+mn-lt"/>
            </a:endParaRPr>
          </a:p>
          <a:p>
            <a:pPr marL="177800" indent="-177800">
              <a:lnSpc>
                <a:spcPts val="2400"/>
              </a:lnSpc>
              <a:buSzPct val="75000"/>
            </a:pPr>
            <a:r>
              <a:rPr lang="en-GB" sz="4000" b="1" dirty="0">
                <a:solidFill>
                  <a:schemeClr val="bg1"/>
                </a:solidFill>
                <a:latin typeface="+mn-lt"/>
              </a:rPr>
              <a:t>“</a:t>
            </a:r>
            <a:r>
              <a:rPr lang="en-GB" sz="1600" dirty="0"/>
              <a:t>I teach at a vocational school, e.g. </a:t>
            </a:r>
            <a:br>
              <a:rPr lang="en-GB" sz="1600" dirty="0"/>
            </a:br>
            <a:r>
              <a:rPr lang="en-GB" sz="1600" dirty="0"/>
              <a:t>motor vehicle engineering and history.</a:t>
            </a:r>
          </a:p>
        </p:txBody>
      </p:sp>
      <p:sp>
        <p:nvSpPr>
          <p:cNvPr id="8" name="Freihandform: Form 7">
            <a:extLst>
              <a:ext uri="{FF2B5EF4-FFF2-40B4-BE49-F238E27FC236}">
                <a16:creationId xmlns:a16="http://schemas.microsoft.com/office/drawing/2014/main" id="{8CAC05A9-0ACE-17EA-B17F-9C9E35053AC5}"/>
              </a:ext>
            </a:extLst>
          </p:cNvPr>
          <p:cNvSpPr/>
          <p:nvPr/>
        </p:nvSpPr>
        <p:spPr>
          <a:xfrm>
            <a:off x="694182" y="2662053"/>
            <a:ext cx="4120414" cy="1520072"/>
          </a:xfrm>
          <a:custGeom>
            <a:avLst/>
            <a:gdLst>
              <a:gd name="connsiteX0" fmla="*/ 0 w 3923689"/>
              <a:gd name="connsiteY0" fmla="*/ 0 h 1401716"/>
              <a:gd name="connsiteX1" fmla="*/ 3600000 w 3923689"/>
              <a:gd name="connsiteY1" fmla="*/ 0 h 1401716"/>
              <a:gd name="connsiteX2" fmla="*/ 3600000 w 3923689"/>
              <a:gd name="connsiteY2" fmla="*/ 279951 h 1401716"/>
              <a:gd name="connsiteX3" fmla="*/ 3923689 w 3923689"/>
              <a:gd name="connsiteY3" fmla="*/ 480006 h 1401716"/>
              <a:gd name="connsiteX4" fmla="*/ 3600000 w 3923689"/>
              <a:gd name="connsiteY4" fmla="*/ 680062 h 1401716"/>
              <a:gd name="connsiteX5" fmla="*/ 3600000 w 3923689"/>
              <a:gd name="connsiteY5" fmla="*/ 1401716 h 1401716"/>
              <a:gd name="connsiteX6" fmla="*/ 0 w 3923689"/>
              <a:gd name="connsiteY6" fmla="*/ 1401716 h 140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689" h="1401716">
                <a:moveTo>
                  <a:pt x="0" y="0"/>
                </a:moveTo>
                <a:lnTo>
                  <a:pt x="3600000" y="0"/>
                </a:lnTo>
                <a:lnTo>
                  <a:pt x="3600000" y="279951"/>
                </a:lnTo>
                <a:lnTo>
                  <a:pt x="3923689" y="480006"/>
                </a:lnTo>
                <a:lnTo>
                  <a:pt x="3600000" y="680062"/>
                </a:lnTo>
                <a:lnTo>
                  <a:pt x="3600000" y="1401716"/>
                </a:lnTo>
                <a:lnTo>
                  <a:pt x="0" y="1401716"/>
                </a:lnTo>
                <a:close/>
              </a:path>
            </a:pathLst>
          </a:cu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324000" bIns="108000" rtlCol="0" anchor="t" anchorCtr="0">
            <a:no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In motor vehicle engineering, I teach trainees professional knowledge relevant to occupational practice such as how an engine is structured.</a:t>
            </a:r>
          </a:p>
        </p:txBody>
      </p:sp>
      <p:grpSp>
        <p:nvGrpSpPr>
          <p:cNvPr id="21" name="Gruppieren 20">
            <a:extLst>
              <a:ext uri="{FF2B5EF4-FFF2-40B4-BE49-F238E27FC236}">
                <a16:creationId xmlns:a16="http://schemas.microsoft.com/office/drawing/2014/main" id="{0C2C73B5-13E6-DFED-04CE-B618E117B847}"/>
              </a:ext>
            </a:extLst>
          </p:cNvPr>
          <p:cNvGrpSpPr/>
          <p:nvPr/>
        </p:nvGrpSpPr>
        <p:grpSpPr>
          <a:xfrm>
            <a:off x="7700141" y="2788538"/>
            <a:ext cx="3917341" cy="1323993"/>
            <a:chOff x="7795234" y="2976488"/>
            <a:chExt cx="3917341" cy="1009558"/>
          </a:xfrm>
        </p:grpSpPr>
        <p:sp>
          <p:nvSpPr>
            <p:cNvPr id="16" name="Rechteck 15">
              <a:extLst>
                <a:ext uri="{FF2B5EF4-FFF2-40B4-BE49-F238E27FC236}">
                  <a16:creationId xmlns:a16="http://schemas.microsoft.com/office/drawing/2014/main" id="{B5C0320C-2ABB-DE70-42B5-FCD192F384C9}"/>
                </a:ext>
              </a:extLst>
            </p:cNvPr>
            <p:cNvSpPr/>
            <p:nvPr/>
          </p:nvSpPr>
          <p:spPr>
            <a:xfrm>
              <a:off x="8112575" y="2976488"/>
              <a:ext cx="3600000" cy="1009558"/>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plan and evaluate my teaching independently whilst aligning myself to the state skeleton curriculum.</a:t>
              </a:r>
            </a:p>
          </p:txBody>
        </p:sp>
        <p:sp>
          <p:nvSpPr>
            <p:cNvPr id="31" name="Gleichschenkliges Dreieck 30">
              <a:extLst>
                <a:ext uri="{FF2B5EF4-FFF2-40B4-BE49-F238E27FC236}">
                  <a16:creationId xmlns:a16="http://schemas.microsoft.com/office/drawing/2014/main" id="{6937C806-DB9F-C612-5CDE-71CCCED262E7}"/>
                </a:ext>
              </a:extLst>
            </p:cNvPr>
            <p:cNvSpPr/>
            <p:nvPr/>
          </p:nvSpPr>
          <p:spPr>
            <a:xfrm rot="16200000">
              <a:off x="7753849" y="3127867"/>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7" name="Gruppieren 16">
            <a:extLst>
              <a:ext uri="{FF2B5EF4-FFF2-40B4-BE49-F238E27FC236}">
                <a16:creationId xmlns:a16="http://schemas.microsoft.com/office/drawing/2014/main" id="{0C10E3BD-B70F-B831-79D3-B05D5BF1C769}"/>
              </a:ext>
            </a:extLst>
          </p:cNvPr>
          <p:cNvGrpSpPr/>
          <p:nvPr/>
        </p:nvGrpSpPr>
        <p:grpSpPr>
          <a:xfrm>
            <a:off x="7301830" y="980030"/>
            <a:ext cx="3953342" cy="1625111"/>
            <a:chOff x="7301830" y="980030"/>
            <a:chExt cx="3953342" cy="1625111"/>
          </a:xfrm>
        </p:grpSpPr>
        <p:sp>
          <p:nvSpPr>
            <p:cNvPr id="15" name="Rechteck 14">
              <a:extLst>
                <a:ext uri="{FF2B5EF4-FFF2-40B4-BE49-F238E27FC236}">
                  <a16:creationId xmlns:a16="http://schemas.microsoft.com/office/drawing/2014/main" id="{91298F13-025B-AD64-F5AF-01D028C418E0}"/>
                </a:ext>
              </a:extLst>
            </p:cNvPr>
            <p:cNvSpPr/>
            <p:nvPr/>
          </p:nvSpPr>
          <p:spPr>
            <a:xfrm>
              <a:off x="7619172" y="980030"/>
              <a:ext cx="3636000" cy="1625111"/>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latin typeface="+mn-lt"/>
                </a:rPr>
                <a:t>I impart “soft skills” to the pupils and am also available as a point of contact for any social issues the young people may have.</a:t>
              </a:r>
            </a:p>
          </p:txBody>
        </p:sp>
        <p:sp>
          <p:nvSpPr>
            <p:cNvPr id="33" name="Gleichschenkliges Dreieck 32">
              <a:extLst>
                <a:ext uri="{FF2B5EF4-FFF2-40B4-BE49-F238E27FC236}">
                  <a16:creationId xmlns:a16="http://schemas.microsoft.com/office/drawing/2014/main" id="{D21F5374-AD92-8227-0CF9-6DC23EDE049A}"/>
                </a:ext>
              </a:extLst>
            </p:cNvPr>
            <p:cNvSpPr/>
            <p:nvPr/>
          </p:nvSpPr>
          <p:spPr>
            <a:xfrm rot="16200000">
              <a:off x="7260445" y="1662099"/>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3" name="Grafik 2">
            <a:extLst>
              <a:ext uri="{FF2B5EF4-FFF2-40B4-BE49-F238E27FC236}">
                <a16:creationId xmlns:a16="http://schemas.microsoft.com/office/drawing/2014/main" id="{970579B4-70CB-4D34-1481-0721EDE7ED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7506" y="2020826"/>
            <a:ext cx="1244688" cy="2859419"/>
          </a:xfrm>
          <a:prstGeom prst="rect">
            <a:avLst/>
          </a:prstGeom>
        </p:spPr>
      </p:pic>
      <p:sp>
        <p:nvSpPr>
          <p:cNvPr id="13" name="Freihandform: Form 12">
            <a:extLst>
              <a:ext uri="{FF2B5EF4-FFF2-40B4-BE49-F238E27FC236}">
                <a16:creationId xmlns:a16="http://schemas.microsoft.com/office/drawing/2014/main" id="{E22D9060-0FE1-8E88-1719-4F4522249DE8}"/>
              </a:ext>
            </a:extLst>
          </p:cNvPr>
          <p:cNvSpPr/>
          <p:nvPr/>
        </p:nvSpPr>
        <p:spPr>
          <a:xfrm>
            <a:off x="1027903" y="4262589"/>
            <a:ext cx="4198966" cy="1520072"/>
          </a:xfrm>
          <a:custGeom>
            <a:avLst/>
            <a:gdLst>
              <a:gd name="connsiteX0" fmla="*/ 0 w 3923689"/>
              <a:gd name="connsiteY0" fmla="*/ 0 h 1401716"/>
              <a:gd name="connsiteX1" fmla="*/ 3600000 w 3923689"/>
              <a:gd name="connsiteY1" fmla="*/ 0 h 1401716"/>
              <a:gd name="connsiteX2" fmla="*/ 3600000 w 3923689"/>
              <a:gd name="connsiteY2" fmla="*/ 279951 h 1401716"/>
              <a:gd name="connsiteX3" fmla="*/ 3923689 w 3923689"/>
              <a:gd name="connsiteY3" fmla="*/ 480006 h 1401716"/>
              <a:gd name="connsiteX4" fmla="*/ 3600000 w 3923689"/>
              <a:gd name="connsiteY4" fmla="*/ 680062 h 1401716"/>
              <a:gd name="connsiteX5" fmla="*/ 3600000 w 3923689"/>
              <a:gd name="connsiteY5" fmla="*/ 1401716 h 1401716"/>
              <a:gd name="connsiteX6" fmla="*/ 0 w 3923689"/>
              <a:gd name="connsiteY6" fmla="*/ 1401716 h 140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689" h="1401716">
                <a:moveTo>
                  <a:pt x="0" y="0"/>
                </a:moveTo>
                <a:lnTo>
                  <a:pt x="3600000" y="0"/>
                </a:lnTo>
                <a:lnTo>
                  <a:pt x="3600000" y="279951"/>
                </a:lnTo>
                <a:lnTo>
                  <a:pt x="3923689" y="480006"/>
                </a:lnTo>
                <a:lnTo>
                  <a:pt x="3600000" y="680062"/>
                </a:lnTo>
                <a:lnTo>
                  <a:pt x="3600000" y="1401716"/>
                </a:lnTo>
                <a:lnTo>
                  <a:pt x="0" y="1401716"/>
                </a:lnTo>
                <a:close/>
              </a:path>
            </a:pathLst>
          </a:cu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324000" bIns="108000" rtlCol="0" anchor="t" anchorCtr="0">
            <a:no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t>Trainees learn from me how to produce and install parts and what needs to be borne in mind. In this way, I am able to create practical foundations.</a:t>
            </a:r>
          </a:p>
        </p:txBody>
      </p:sp>
    </p:spTree>
    <p:extLst>
      <p:ext uri="{BB962C8B-B14F-4D97-AF65-F5344CB8AC3E}">
        <p14:creationId xmlns:p14="http://schemas.microsoft.com/office/powerpoint/2010/main" val="21630816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IV. The vocational school as a learning venue – teaching staff</a:t>
            </a:r>
          </a:p>
        </p:txBody>
      </p:sp>
      <p:sp>
        <p:nvSpPr>
          <p:cNvPr id="4" name="Textfeld 3">
            <a:extLst>
              <a:ext uri="{FF2B5EF4-FFF2-40B4-BE49-F238E27FC236}">
                <a16:creationId xmlns:a16="http://schemas.microsoft.com/office/drawing/2014/main" id="{34A5489B-A934-492B-9733-7F9859DD8760}"/>
              </a:ext>
            </a:extLst>
          </p:cNvPr>
          <p:cNvSpPr txBox="1"/>
          <p:nvPr/>
        </p:nvSpPr>
        <p:spPr>
          <a:xfrm>
            <a:off x="559751" y="778162"/>
            <a:ext cx="7528844" cy="400110"/>
          </a:xfrm>
          <a:prstGeom prst="rect">
            <a:avLst/>
          </a:prstGeom>
          <a:noFill/>
        </p:spPr>
        <p:txBody>
          <a:bodyPr wrap="square" rtlCol="0">
            <a:spAutoFit/>
          </a:bodyPr>
          <a:lstStyle/>
          <a:p>
            <a:r>
              <a:rPr lang="en-GB" sz="2000" dirty="0"/>
              <a:t>Benefits from the point of view of the state</a:t>
            </a:r>
          </a:p>
        </p:txBody>
      </p:sp>
      <p:pic>
        <p:nvPicPr>
          <p:cNvPr id="8" name="Grafik 7">
            <a:extLst>
              <a:ext uri="{FF2B5EF4-FFF2-40B4-BE49-F238E27FC236}">
                <a16:creationId xmlns:a16="http://schemas.microsoft.com/office/drawing/2014/main" id="{C95CDC84-88F1-4646-852C-E4051FD59C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8225" y="1937093"/>
            <a:ext cx="2502344" cy="2111644"/>
          </a:xfrm>
          <a:prstGeom prst="rect">
            <a:avLst/>
          </a:prstGeom>
        </p:spPr>
      </p:pic>
      <p:sp>
        <p:nvSpPr>
          <p:cNvPr id="5" name="Rechteck 4">
            <a:extLst>
              <a:ext uri="{FF2B5EF4-FFF2-40B4-BE49-F238E27FC236}">
                <a16:creationId xmlns:a16="http://schemas.microsoft.com/office/drawing/2014/main" id="{E4E4EE16-ED2B-65D5-0B7F-16A1E847EC6D}"/>
              </a:ext>
            </a:extLst>
          </p:cNvPr>
          <p:cNvSpPr/>
          <p:nvPr/>
        </p:nvSpPr>
        <p:spPr>
          <a:xfrm>
            <a:off x="1281056" y="1820863"/>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Provide young people with employability skills and integrate them into society</a:t>
            </a:r>
          </a:p>
        </p:txBody>
      </p:sp>
      <p:sp>
        <p:nvSpPr>
          <p:cNvPr id="6" name="Rechteck 5">
            <a:extLst>
              <a:ext uri="{FF2B5EF4-FFF2-40B4-BE49-F238E27FC236}">
                <a16:creationId xmlns:a16="http://schemas.microsoft.com/office/drawing/2014/main" id="{93DBAE62-89A3-579A-1DAA-6716FB6E8234}"/>
              </a:ext>
            </a:extLst>
          </p:cNvPr>
          <p:cNvSpPr/>
          <p:nvPr/>
        </p:nvSpPr>
        <p:spPr>
          <a:xfrm>
            <a:off x="658813" y="3270456"/>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A strong economy needs good skilled workers. </a:t>
            </a:r>
          </a:p>
        </p:txBody>
      </p:sp>
      <p:sp>
        <p:nvSpPr>
          <p:cNvPr id="9" name="Rechteck 8">
            <a:extLst>
              <a:ext uri="{FF2B5EF4-FFF2-40B4-BE49-F238E27FC236}">
                <a16:creationId xmlns:a16="http://schemas.microsoft.com/office/drawing/2014/main" id="{108F3138-142A-4603-6BE2-80730F5DB74E}"/>
              </a:ext>
            </a:extLst>
          </p:cNvPr>
          <p:cNvSpPr/>
          <p:nvPr/>
        </p:nvSpPr>
        <p:spPr>
          <a:xfrm>
            <a:off x="3851244" y="4375294"/>
            <a:ext cx="4728552" cy="153040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The aim of vocational education and training is to “enable pupils to exercise an occupation and to assume social, economic and ecological responsibility for helping to shape the world of work and society.” (KMK)</a:t>
            </a:r>
          </a:p>
        </p:txBody>
      </p:sp>
      <p:sp>
        <p:nvSpPr>
          <p:cNvPr id="10" name="Rechteck 9">
            <a:extLst>
              <a:ext uri="{FF2B5EF4-FFF2-40B4-BE49-F238E27FC236}">
                <a16:creationId xmlns:a16="http://schemas.microsoft.com/office/drawing/2014/main" id="{E605102E-00FC-B107-7978-C7EA9903B55D}"/>
              </a:ext>
            </a:extLst>
          </p:cNvPr>
          <p:cNvSpPr/>
          <p:nvPr/>
        </p:nvSpPr>
        <p:spPr>
          <a:xfrm>
            <a:off x="8039938" y="1820863"/>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Vocational schools offer support with specialist theory and general education.</a:t>
            </a:r>
          </a:p>
        </p:txBody>
      </p:sp>
      <p:sp>
        <p:nvSpPr>
          <p:cNvPr id="11" name="Rechteck 10">
            <a:extLst>
              <a:ext uri="{FF2B5EF4-FFF2-40B4-BE49-F238E27FC236}">
                <a16:creationId xmlns:a16="http://schemas.microsoft.com/office/drawing/2014/main" id="{F622546A-5F82-9B76-2557-EC9045F8A3A3}"/>
              </a:ext>
            </a:extLst>
          </p:cNvPr>
          <p:cNvSpPr/>
          <p:nvPr/>
        </p:nvSpPr>
        <p:spPr>
          <a:xfrm>
            <a:off x="8472575" y="3131957"/>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Trained specialist staff in the public sector implement educational policy objectives.</a:t>
            </a:r>
          </a:p>
        </p:txBody>
      </p:sp>
    </p:spTree>
    <p:extLst>
      <p:ext uri="{BB962C8B-B14F-4D97-AF65-F5344CB8AC3E}">
        <p14:creationId xmlns:p14="http://schemas.microsoft.com/office/powerpoint/2010/main" val="35697716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IV. The vocational school as a learning venue – teaching staff</a:t>
            </a:r>
          </a:p>
        </p:txBody>
      </p:sp>
      <p:sp>
        <p:nvSpPr>
          <p:cNvPr id="4" name="Textfeld 3">
            <a:extLst>
              <a:ext uri="{FF2B5EF4-FFF2-40B4-BE49-F238E27FC236}">
                <a16:creationId xmlns:a16="http://schemas.microsoft.com/office/drawing/2014/main" id="{34A5489B-A934-492B-9733-7F9859DD8760}"/>
              </a:ext>
            </a:extLst>
          </p:cNvPr>
          <p:cNvSpPr txBox="1"/>
          <p:nvPr/>
        </p:nvSpPr>
        <p:spPr>
          <a:xfrm>
            <a:off x="550348" y="782033"/>
            <a:ext cx="7528844" cy="400110"/>
          </a:xfrm>
          <a:prstGeom prst="rect">
            <a:avLst/>
          </a:prstGeom>
          <a:noFill/>
        </p:spPr>
        <p:txBody>
          <a:bodyPr wrap="square" rtlCol="0">
            <a:spAutoFit/>
          </a:bodyPr>
          <a:lstStyle/>
          <a:p>
            <a:r>
              <a:rPr lang="en-GB" sz="2000" dirty="0"/>
              <a:t>Summary of the benefits for all those involved</a:t>
            </a:r>
          </a:p>
        </p:txBody>
      </p:sp>
      <p:pic>
        <p:nvPicPr>
          <p:cNvPr id="9" name="Grafik 8">
            <a:extLst>
              <a:ext uri="{FF2B5EF4-FFF2-40B4-BE49-F238E27FC236}">
                <a16:creationId xmlns:a16="http://schemas.microsoft.com/office/drawing/2014/main" id="{25C8E928-EBAE-4E1B-87FE-C2FD46154D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4870" y="3762491"/>
            <a:ext cx="1475755" cy="1245339"/>
          </a:xfrm>
          <a:prstGeom prst="rect">
            <a:avLst/>
          </a:prstGeom>
        </p:spPr>
      </p:pic>
      <p:sp>
        <p:nvSpPr>
          <p:cNvPr id="12" name="Textfeld 11">
            <a:extLst>
              <a:ext uri="{FF2B5EF4-FFF2-40B4-BE49-F238E27FC236}">
                <a16:creationId xmlns:a16="http://schemas.microsoft.com/office/drawing/2014/main" id="{B68D8AA6-35DD-49F7-AA90-24A86B9DB40E}"/>
              </a:ext>
            </a:extLst>
          </p:cNvPr>
          <p:cNvSpPr txBox="1"/>
          <p:nvPr/>
        </p:nvSpPr>
        <p:spPr>
          <a:xfrm>
            <a:off x="8382147" y="1846002"/>
            <a:ext cx="3330428" cy="1200329"/>
          </a:xfrm>
          <a:prstGeom prst="rect">
            <a:avLst/>
          </a:prstGeom>
          <a:noFill/>
        </p:spPr>
        <p:txBody>
          <a:bodyPr wrap="square" rtlCol="0">
            <a:spAutoFit/>
          </a:bodyPr>
          <a:lstStyle/>
          <a:p>
            <a:r>
              <a:rPr lang="en-GB" b="1" dirty="0"/>
              <a:t>Companies </a:t>
            </a:r>
            <a:r>
              <a:rPr lang="en-GB" dirty="0"/>
              <a:t>obtain trainees who are in possession of more extensive theoretical professional knowledge and good general education.</a:t>
            </a:r>
          </a:p>
        </p:txBody>
      </p:sp>
      <p:sp>
        <p:nvSpPr>
          <p:cNvPr id="5" name="Textfeld 4">
            <a:extLst>
              <a:ext uri="{FF2B5EF4-FFF2-40B4-BE49-F238E27FC236}">
                <a16:creationId xmlns:a16="http://schemas.microsoft.com/office/drawing/2014/main" id="{1E2DCAB6-675B-41BD-870F-DEE647CA11B9}"/>
              </a:ext>
            </a:extLst>
          </p:cNvPr>
          <p:cNvSpPr txBox="1"/>
          <p:nvPr/>
        </p:nvSpPr>
        <p:spPr>
          <a:xfrm>
            <a:off x="5312710" y="3851901"/>
            <a:ext cx="3473043" cy="1200329"/>
          </a:xfrm>
          <a:prstGeom prst="rect">
            <a:avLst/>
          </a:prstGeom>
          <a:noFill/>
        </p:spPr>
        <p:txBody>
          <a:bodyPr wrap="square" rtlCol="0">
            <a:spAutoFit/>
          </a:bodyPr>
          <a:lstStyle/>
          <a:p>
            <a:r>
              <a:rPr lang="en-GB" b="1" dirty="0"/>
              <a:t>The state </a:t>
            </a:r>
            <a:r>
              <a:rPr lang="en-GB" dirty="0"/>
              <a:t>fulfils its state educational remit via teaching staff who have received comprehensive higher education training.</a:t>
            </a:r>
          </a:p>
        </p:txBody>
      </p:sp>
      <p:pic>
        <p:nvPicPr>
          <p:cNvPr id="13" name="Grafik 12">
            <a:extLst>
              <a:ext uri="{FF2B5EF4-FFF2-40B4-BE49-F238E27FC236}">
                <a16:creationId xmlns:a16="http://schemas.microsoft.com/office/drawing/2014/main" id="{78DF6CDF-D57C-49BD-A634-571EA1C10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271" y="1787471"/>
            <a:ext cx="1752921" cy="1290938"/>
          </a:xfrm>
          <a:prstGeom prst="rect">
            <a:avLst/>
          </a:prstGeom>
        </p:spPr>
      </p:pic>
      <p:pic>
        <p:nvPicPr>
          <p:cNvPr id="15" name="Grafik 14">
            <a:extLst>
              <a:ext uri="{FF2B5EF4-FFF2-40B4-BE49-F238E27FC236}">
                <a16:creationId xmlns:a16="http://schemas.microsoft.com/office/drawing/2014/main" id="{74721D66-2092-1E37-9F8C-E0D7A83E3A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67008" y="1848648"/>
            <a:ext cx="566463" cy="1231113"/>
          </a:xfrm>
          <a:prstGeom prst="rect">
            <a:avLst/>
          </a:prstGeom>
        </p:spPr>
      </p:pic>
      <p:sp>
        <p:nvSpPr>
          <p:cNvPr id="16" name="Textfeld 15">
            <a:extLst>
              <a:ext uri="{FF2B5EF4-FFF2-40B4-BE49-F238E27FC236}">
                <a16:creationId xmlns:a16="http://schemas.microsoft.com/office/drawing/2014/main" id="{A8E9FCA9-76B6-6EC8-85CE-4A0B9C2CD13F}"/>
              </a:ext>
            </a:extLst>
          </p:cNvPr>
          <p:cNvSpPr txBox="1"/>
          <p:nvPr/>
        </p:nvSpPr>
        <p:spPr>
          <a:xfrm>
            <a:off x="2216520" y="1878080"/>
            <a:ext cx="3649210" cy="1200329"/>
          </a:xfrm>
          <a:prstGeom prst="rect">
            <a:avLst/>
          </a:prstGeom>
          <a:noFill/>
        </p:spPr>
        <p:txBody>
          <a:bodyPr wrap="square" rtlCol="0">
            <a:spAutoFit/>
          </a:bodyPr>
          <a:lstStyle/>
          <a:p>
            <a:r>
              <a:rPr lang="en-GB" b="1" dirty="0"/>
              <a:t>Trainees</a:t>
            </a:r>
            <a:r>
              <a:rPr lang="en-GB" dirty="0"/>
              <a:t> acquire formally recognised cross-company vocational competencies and general education.</a:t>
            </a:r>
          </a:p>
        </p:txBody>
      </p:sp>
    </p:spTree>
    <p:extLst>
      <p:ext uri="{BB962C8B-B14F-4D97-AF65-F5344CB8AC3E}">
        <p14:creationId xmlns:p14="http://schemas.microsoft.com/office/powerpoint/2010/main" val="232043283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29155"/>
            <a:ext cx="11053762" cy="446715"/>
          </a:xfrm>
        </p:spPr>
        <p:txBody>
          <a:bodyPr>
            <a:normAutofit/>
          </a:bodyPr>
          <a:lstStyle/>
          <a:p>
            <a:r>
              <a:rPr lang="en-GB" sz="2000" dirty="0"/>
              <a:t>Performance of VET staff in the dual training system</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V. Summary</a:t>
            </a:r>
          </a:p>
        </p:txBody>
      </p:sp>
      <p:pic>
        <p:nvPicPr>
          <p:cNvPr id="6" name="Grafik 5">
            <a:extLst>
              <a:ext uri="{FF2B5EF4-FFF2-40B4-BE49-F238E27FC236}">
                <a16:creationId xmlns:a16="http://schemas.microsoft.com/office/drawing/2014/main" id="{57AE8C2E-8EF0-4E27-8B29-D3CCB18D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775" y="2095129"/>
            <a:ext cx="3086099" cy="2272757"/>
          </a:xfrm>
          <a:prstGeom prst="rect">
            <a:avLst/>
          </a:prstGeom>
        </p:spPr>
      </p:pic>
      <p:sp>
        <p:nvSpPr>
          <p:cNvPr id="5" name="Rechteck 4">
            <a:extLst>
              <a:ext uri="{FF2B5EF4-FFF2-40B4-BE49-F238E27FC236}">
                <a16:creationId xmlns:a16="http://schemas.microsoft.com/office/drawing/2014/main" id="{E83A0127-8BDC-8779-6B93-3D39217993C3}"/>
              </a:ext>
            </a:extLst>
          </p:cNvPr>
          <p:cNvSpPr/>
          <p:nvPr/>
        </p:nvSpPr>
        <p:spPr>
          <a:xfrm>
            <a:off x="1019175" y="1682363"/>
            <a:ext cx="3230066"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Impart professional theory and occupational practice, general knowledge, values and types of behaviour</a:t>
            </a:r>
          </a:p>
        </p:txBody>
      </p:sp>
      <p:sp>
        <p:nvSpPr>
          <p:cNvPr id="8" name="Rechteck 7">
            <a:extLst>
              <a:ext uri="{FF2B5EF4-FFF2-40B4-BE49-F238E27FC236}">
                <a16:creationId xmlns:a16="http://schemas.microsoft.com/office/drawing/2014/main" id="{6474D743-F9B0-2CC7-EDF7-01C740832DF2}"/>
              </a:ext>
            </a:extLst>
          </p:cNvPr>
          <p:cNvSpPr/>
          <p:nvPr/>
        </p:nvSpPr>
        <p:spPr>
          <a:xfrm>
            <a:off x="3435871" y="4684622"/>
            <a:ext cx="5320258"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Take on a wide range of tasks both within and beyond training (socialisation, support, harmonisation, encouragement, administration, motivation etc.)</a:t>
            </a:r>
          </a:p>
        </p:txBody>
      </p:sp>
      <p:sp>
        <p:nvSpPr>
          <p:cNvPr id="9" name="Rechteck 8">
            <a:extLst>
              <a:ext uri="{FF2B5EF4-FFF2-40B4-BE49-F238E27FC236}">
                <a16:creationId xmlns:a16="http://schemas.microsoft.com/office/drawing/2014/main" id="{93F93B28-E231-A25E-7AA8-8DDD3D91527C}"/>
              </a:ext>
            </a:extLst>
          </p:cNvPr>
          <p:cNvSpPr/>
          <p:nvPr/>
        </p:nvSpPr>
        <p:spPr>
          <a:xfrm>
            <a:off x="8190408" y="1682362"/>
            <a:ext cx="3230066"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Trainers and teaching staff complement one another in vocational education and training.</a:t>
            </a:r>
          </a:p>
        </p:txBody>
      </p:sp>
    </p:spTree>
    <p:extLst>
      <p:ext uri="{BB962C8B-B14F-4D97-AF65-F5344CB8AC3E}">
        <p14:creationId xmlns:p14="http://schemas.microsoft.com/office/powerpoint/2010/main" val="240973948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906B0-FFE3-455C-A482-0F72FC148F61}"/>
              </a:ext>
            </a:extLst>
          </p:cNvPr>
          <p:cNvSpPr>
            <a:spLocks noGrp="1"/>
          </p:cNvSpPr>
          <p:nvPr>
            <p:ph type="title"/>
          </p:nvPr>
        </p:nvSpPr>
        <p:spPr/>
        <p:txBody>
          <a:bodyPr/>
          <a:lstStyle/>
          <a:p>
            <a:r>
              <a:rPr lang="en-GB" dirty="0"/>
              <a:t>Contents</a:t>
            </a:r>
          </a:p>
        </p:txBody>
      </p:sp>
      <p:sp>
        <p:nvSpPr>
          <p:cNvPr id="7" name="Textplatzhalter 6">
            <a:extLst>
              <a:ext uri="{FF2B5EF4-FFF2-40B4-BE49-F238E27FC236}">
                <a16:creationId xmlns:a16="http://schemas.microsoft.com/office/drawing/2014/main" id="{C06256A7-675D-4EBB-A91E-69C18C3CBF51}"/>
              </a:ext>
            </a:extLst>
          </p:cNvPr>
          <p:cNvSpPr>
            <a:spLocks noGrp="1"/>
          </p:cNvSpPr>
          <p:nvPr>
            <p:ph idx="1"/>
          </p:nvPr>
        </p:nvSpPr>
        <p:spPr>
          <a:xfrm>
            <a:off x="658813" y="906011"/>
            <a:ext cx="11053762" cy="4755014"/>
          </a:xfrm>
        </p:spPr>
        <p:txBody>
          <a:bodyPr/>
          <a:lstStyle/>
          <a:p>
            <a:pPr marL="0" indent="0">
              <a:buNone/>
            </a:pPr>
            <a:r>
              <a:rPr lang="en-GB" dirty="0"/>
              <a:t>Vocational education and training staff at companies and vocational schools</a:t>
            </a:r>
          </a:p>
        </p:txBody>
      </p:sp>
      <p:sp>
        <p:nvSpPr>
          <p:cNvPr id="5" name="Textplatzhalter 4">
            <a:extLst>
              <a:ext uri="{FF2B5EF4-FFF2-40B4-BE49-F238E27FC236}">
                <a16:creationId xmlns:a16="http://schemas.microsoft.com/office/drawing/2014/main" id="{AFCB8F78-711A-4799-8835-433137868715}"/>
              </a:ext>
            </a:extLst>
          </p:cNvPr>
          <p:cNvSpPr>
            <a:spLocks noGrp="1"/>
          </p:cNvSpPr>
          <p:nvPr>
            <p:ph type="body" sz="quarter" idx="4294967295"/>
          </p:nvPr>
        </p:nvSpPr>
        <p:spPr>
          <a:xfrm>
            <a:off x="658812" y="1729112"/>
            <a:ext cx="11269662" cy="3736975"/>
          </a:xfrm>
        </p:spPr>
        <p:txBody>
          <a:bodyPr>
            <a:normAutofit/>
          </a:bodyPr>
          <a:lstStyle/>
          <a:p>
            <a:pPr marL="514350" indent="-514350">
              <a:buAutoNum type="romanUcPeriod"/>
            </a:pPr>
            <a:r>
              <a:rPr lang="en-GB" sz="2000" dirty="0"/>
              <a:t>Introduction</a:t>
            </a:r>
          </a:p>
          <a:p>
            <a:pPr marL="514350" indent="-514350">
              <a:buAutoNum type="romanUcPeriod"/>
            </a:pPr>
            <a:r>
              <a:rPr lang="en-GB" sz="2000" dirty="0"/>
              <a:t>Tasks of staff in the VET system</a:t>
            </a:r>
          </a:p>
          <a:p>
            <a:pPr marL="514350" indent="-514350">
              <a:buAutoNum type="romanUcPeriod"/>
            </a:pPr>
            <a:r>
              <a:rPr lang="en-GB" sz="2000" dirty="0"/>
              <a:t>The company as a learning venue – training personnel</a:t>
            </a:r>
          </a:p>
          <a:p>
            <a:pPr marL="514350" indent="-514350">
              <a:buAutoNum type="romanUcPeriod"/>
            </a:pPr>
            <a:r>
              <a:rPr lang="en-GB" sz="2000" dirty="0"/>
              <a:t>The vocational school as a learning venue – teaching staff</a:t>
            </a:r>
          </a:p>
          <a:p>
            <a:pPr marL="514350" indent="-514350">
              <a:buAutoNum type="romanUcPeriod"/>
            </a:pPr>
            <a:r>
              <a:rPr lang="en-GB" sz="2000" dirty="0"/>
              <a:t>Summary</a:t>
            </a:r>
          </a:p>
          <a:p>
            <a:pPr marL="514350" indent="-514350">
              <a:buAutoNum type="romanUcPeriod"/>
            </a:pPr>
            <a:r>
              <a:rPr lang="en-GB" sz="2000" dirty="0"/>
              <a:t>Conclusion</a:t>
            </a:r>
          </a:p>
          <a:p>
            <a:pPr marL="514350" indent="-514350">
              <a:buAutoNum type="romanUcPeriod"/>
            </a:pPr>
            <a:r>
              <a:rPr lang="en-GB" sz="2000" dirty="0"/>
              <a:t>More information</a:t>
            </a:r>
          </a:p>
          <a:p>
            <a:pPr marL="514350" indent="-514350">
              <a:buAutoNum type="romanUcPeriod"/>
            </a:pPr>
            <a:endParaRPr lang="de-DE" sz="2000" dirty="0"/>
          </a:p>
          <a:p>
            <a:pPr marL="514350" indent="-514350">
              <a:buAutoNum type="romanUcPeriod"/>
            </a:pPr>
            <a:endParaRPr lang="de-DE" sz="2000" dirty="0"/>
          </a:p>
          <a:p>
            <a:pPr marL="514350" indent="-514350">
              <a:buAutoNum type="romanUcPeriod"/>
            </a:pPr>
            <a:endParaRPr lang="de-DE" sz="2000" dirty="0"/>
          </a:p>
        </p:txBody>
      </p:sp>
    </p:spTree>
    <p:extLst>
      <p:ext uri="{BB962C8B-B14F-4D97-AF65-F5344CB8AC3E}">
        <p14:creationId xmlns:p14="http://schemas.microsoft.com/office/powerpoint/2010/main" val="4650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29155"/>
            <a:ext cx="11053762" cy="446715"/>
          </a:xfrm>
        </p:spPr>
        <p:txBody>
          <a:bodyPr>
            <a:normAutofit/>
          </a:bodyPr>
          <a:lstStyle/>
          <a:p>
            <a:r>
              <a:rPr lang="en-GB" sz="2000" dirty="0"/>
              <a:t>Professionalisation – qualifications for VET personnel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V. Summary</a:t>
            </a:r>
          </a:p>
        </p:txBody>
      </p:sp>
      <p:pic>
        <p:nvPicPr>
          <p:cNvPr id="5" name="Grafik 4">
            <a:extLst>
              <a:ext uri="{FF2B5EF4-FFF2-40B4-BE49-F238E27FC236}">
                <a16:creationId xmlns:a16="http://schemas.microsoft.com/office/drawing/2014/main" id="{071CDBB5-2971-EBA5-2EA4-9BDFE0080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1900" y="2232819"/>
            <a:ext cx="1073168" cy="2465387"/>
          </a:xfrm>
          <a:prstGeom prst="rect">
            <a:avLst/>
          </a:prstGeom>
        </p:spPr>
      </p:pic>
      <p:sp>
        <p:nvSpPr>
          <p:cNvPr id="11" name="Rechteck 10">
            <a:extLst>
              <a:ext uri="{FF2B5EF4-FFF2-40B4-BE49-F238E27FC236}">
                <a16:creationId xmlns:a16="http://schemas.microsoft.com/office/drawing/2014/main" id="{22B98E1C-71C1-289A-1F09-3AA83197E85C}"/>
              </a:ext>
            </a:extLst>
          </p:cNvPr>
          <p:cNvSpPr/>
          <p:nvPr/>
        </p:nvSpPr>
        <p:spPr>
          <a:xfrm>
            <a:off x="1281056" y="1820863"/>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Strengthen staff in the fulfilment of their vocational education and training tasks</a:t>
            </a:r>
          </a:p>
        </p:txBody>
      </p:sp>
      <p:sp>
        <p:nvSpPr>
          <p:cNvPr id="12" name="Rechteck 11">
            <a:extLst>
              <a:ext uri="{FF2B5EF4-FFF2-40B4-BE49-F238E27FC236}">
                <a16:creationId xmlns:a16="http://schemas.microsoft.com/office/drawing/2014/main" id="{8DA519E6-8A6C-CF5B-E5AC-7536DE0FC862}"/>
              </a:ext>
            </a:extLst>
          </p:cNvPr>
          <p:cNvSpPr/>
          <p:nvPr/>
        </p:nvSpPr>
        <p:spPr>
          <a:xfrm>
            <a:off x="658813" y="3169709"/>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Help secure quality of teaching at the company and at the vocational school</a:t>
            </a:r>
          </a:p>
        </p:txBody>
      </p:sp>
      <p:sp>
        <p:nvSpPr>
          <p:cNvPr id="13" name="Rechteck 12">
            <a:extLst>
              <a:ext uri="{FF2B5EF4-FFF2-40B4-BE49-F238E27FC236}">
                <a16:creationId xmlns:a16="http://schemas.microsoft.com/office/drawing/2014/main" id="{5EF11A14-11D8-9B51-46AE-9986DB796602}"/>
              </a:ext>
            </a:extLst>
          </p:cNvPr>
          <p:cNvSpPr/>
          <p:nvPr/>
        </p:nvSpPr>
        <p:spPr>
          <a:xfrm>
            <a:off x="8039938" y="1823510"/>
            <a:ext cx="324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Combine theory and practice</a:t>
            </a:r>
          </a:p>
        </p:txBody>
      </p:sp>
      <p:sp>
        <p:nvSpPr>
          <p:cNvPr id="14" name="Rechteck 13">
            <a:extLst>
              <a:ext uri="{FF2B5EF4-FFF2-40B4-BE49-F238E27FC236}">
                <a16:creationId xmlns:a16="http://schemas.microsoft.com/office/drawing/2014/main" id="{83E79A6A-DBB5-BEE9-FC56-070A952C3A08}"/>
              </a:ext>
            </a:extLst>
          </p:cNvPr>
          <p:cNvSpPr/>
          <p:nvPr/>
        </p:nvSpPr>
        <p:spPr>
          <a:xfrm>
            <a:off x="8472575" y="3437304"/>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Are supported by the state and by trade and industry</a:t>
            </a:r>
          </a:p>
        </p:txBody>
      </p:sp>
      <p:sp>
        <p:nvSpPr>
          <p:cNvPr id="15" name="Rechteck 14">
            <a:extLst>
              <a:ext uri="{FF2B5EF4-FFF2-40B4-BE49-F238E27FC236}">
                <a16:creationId xmlns:a16="http://schemas.microsoft.com/office/drawing/2014/main" id="{D277DC54-D54E-7C53-B42F-42C665BAC0FD}"/>
              </a:ext>
            </a:extLst>
          </p:cNvPr>
          <p:cNvSpPr/>
          <p:nvPr/>
        </p:nvSpPr>
        <p:spPr>
          <a:xfrm>
            <a:off x="8038812" y="4521200"/>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Aimed at the task of vocational training </a:t>
            </a:r>
          </a:p>
        </p:txBody>
      </p:sp>
      <p:sp>
        <p:nvSpPr>
          <p:cNvPr id="16" name="Rechteck 15">
            <a:extLst>
              <a:ext uri="{FF2B5EF4-FFF2-40B4-BE49-F238E27FC236}">
                <a16:creationId xmlns:a16="http://schemas.microsoft.com/office/drawing/2014/main" id="{643DF2C8-6964-BF3D-0A68-18B443B8B3AE}"/>
              </a:ext>
            </a:extLst>
          </p:cNvPr>
          <p:cNvSpPr/>
          <p:nvPr/>
        </p:nvSpPr>
        <p:spPr>
          <a:xfrm>
            <a:off x="2851940" y="4523581"/>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Strengthen societal recognition of VET staff </a:t>
            </a:r>
          </a:p>
        </p:txBody>
      </p:sp>
      <p:sp>
        <p:nvSpPr>
          <p:cNvPr id="17" name="Rechteck 16">
            <a:extLst>
              <a:ext uri="{FF2B5EF4-FFF2-40B4-BE49-F238E27FC236}">
                <a16:creationId xmlns:a16="http://schemas.microsoft.com/office/drawing/2014/main" id="{C76511AC-ADC1-B696-B4CD-EF589DE71B26}"/>
              </a:ext>
            </a:extLst>
          </p:cNvPr>
          <p:cNvSpPr/>
          <p:nvPr/>
        </p:nvSpPr>
        <p:spPr>
          <a:xfrm>
            <a:off x="8472574" y="2630407"/>
            <a:ext cx="324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Have a firm legal basis</a:t>
            </a:r>
          </a:p>
        </p:txBody>
      </p:sp>
      <p:pic>
        <p:nvPicPr>
          <p:cNvPr id="6" name="Grafik 5">
            <a:extLst>
              <a:ext uri="{FF2B5EF4-FFF2-40B4-BE49-F238E27FC236}">
                <a16:creationId xmlns:a16="http://schemas.microsoft.com/office/drawing/2014/main" id="{C06C3BFD-9CB0-86BA-426E-FF230234B7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0709" y="1592138"/>
            <a:ext cx="1297896" cy="2536345"/>
          </a:xfrm>
          <a:prstGeom prst="rect">
            <a:avLst/>
          </a:prstGeom>
        </p:spPr>
      </p:pic>
    </p:spTree>
    <p:extLst>
      <p:ext uri="{BB962C8B-B14F-4D97-AF65-F5344CB8AC3E}">
        <p14:creationId xmlns:p14="http://schemas.microsoft.com/office/powerpoint/2010/main" val="92491556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14653"/>
            <a:ext cx="11053762" cy="435462"/>
          </a:xfrm>
        </p:spPr>
        <p:txBody>
          <a:bodyPr>
            <a:normAutofit/>
          </a:bodyPr>
          <a:lstStyle/>
          <a:p>
            <a:r>
              <a:rPr lang="en-GB" sz="2000" dirty="0"/>
              <a:t>Support from the state and from trade and industry – qualifications, frameworks, resources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V. Summary</a:t>
            </a:r>
          </a:p>
        </p:txBody>
      </p:sp>
      <p:sp>
        <p:nvSpPr>
          <p:cNvPr id="15" name="Inhaltsplatzhalter 6">
            <a:extLst>
              <a:ext uri="{FF2B5EF4-FFF2-40B4-BE49-F238E27FC236}">
                <a16:creationId xmlns:a16="http://schemas.microsoft.com/office/drawing/2014/main" id="{197FFC49-08D2-F014-5291-892BF2CCB77E}"/>
              </a:ext>
            </a:extLst>
          </p:cNvPr>
          <p:cNvSpPr txBox="1">
            <a:spLocks/>
          </p:cNvSpPr>
          <p:nvPr/>
        </p:nvSpPr>
        <p:spPr>
          <a:xfrm>
            <a:off x="658812" y="2662312"/>
            <a:ext cx="4741324" cy="2927832"/>
          </a:xfrm>
          <a:prstGeom prst="rect">
            <a:avLst/>
          </a:prstGeom>
        </p:spPr>
        <p:txBody>
          <a:bodyPr vert="horz" lIns="0" tIns="0" rIns="0" bIns="0" rtlCol="0">
            <a:normAutofit/>
          </a:bodyPr>
          <a:lstStyle>
            <a:lvl1pPr marL="357188" indent="-35718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buSzPct val="75000"/>
            </a:pPr>
            <a:r>
              <a:rPr lang="en-GB" sz="1800" dirty="0">
                <a:latin typeface="+mn-lt"/>
              </a:rPr>
              <a:t>Deploy skilled workers as training personnel</a:t>
            </a:r>
          </a:p>
          <a:p>
            <a:pPr>
              <a:lnSpc>
                <a:spcPts val="2200"/>
              </a:lnSpc>
              <a:buSzPct val="75000"/>
            </a:pPr>
            <a:r>
              <a:rPr lang="en-GB" sz="1800" dirty="0">
                <a:latin typeface="+mn-lt"/>
              </a:rPr>
              <a:t>Support skilled workers to qualify as trainers</a:t>
            </a:r>
          </a:p>
          <a:p>
            <a:pPr>
              <a:lnSpc>
                <a:spcPts val="2200"/>
              </a:lnSpc>
              <a:buSzPct val="75000"/>
            </a:pPr>
            <a:r>
              <a:rPr lang="en-GB" sz="1800" dirty="0">
                <a:latin typeface="+mn-lt"/>
              </a:rPr>
              <a:t>Enable training personnel to advance within the company</a:t>
            </a:r>
          </a:p>
          <a:p>
            <a:pPr>
              <a:lnSpc>
                <a:spcPts val="2200"/>
              </a:lnSpc>
              <a:buSzPct val="75000"/>
            </a:pPr>
            <a:r>
              <a:rPr lang="en-GB" sz="1800" dirty="0">
                <a:latin typeface="+mn-lt"/>
              </a:rPr>
              <a:t>Recognises the significance of training activity</a:t>
            </a:r>
          </a:p>
          <a:p>
            <a:pPr>
              <a:lnSpc>
                <a:spcPts val="2200"/>
              </a:lnSpc>
              <a:buSzPct val="75000"/>
            </a:pPr>
            <a:r>
              <a:rPr lang="en-GB" sz="1800" dirty="0">
                <a:latin typeface="+mn-lt"/>
              </a:rPr>
              <a:t>Secures the quality of training personnel (chambers)</a:t>
            </a:r>
          </a:p>
          <a:p>
            <a:endParaRPr lang="de-DE" dirty="0"/>
          </a:p>
        </p:txBody>
      </p:sp>
      <p:sp>
        <p:nvSpPr>
          <p:cNvPr id="18" name="Inhaltsplatzhalter 6">
            <a:extLst>
              <a:ext uri="{FF2B5EF4-FFF2-40B4-BE49-F238E27FC236}">
                <a16:creationId xmlns:a16="http://schemas.microsoft.com/office/drawing/2014/main" id="{9809F60F-BD60-E3B4-4511-F1B5EDCC6C88}"/>
              </a:ext>
            </a:extLst>
          </p:cNvPr>
          <p:cNvSpPr txBox="1">
            <a:spLocks/>
          </p:cNvSpPr>
          <p:nvPr/>
        </p:nvSpPr>
        <p:spPr>
          <a:xfrm>
            <a:off x="6311899" y="2662312"/>
            <a:ext cx="4860000" cy="2927832"/>
          </a:xfrm>
          <a:prstGeom prst="rect">
            <a:avLst/>
          </a:prstGeom>
        </p:spPr>
        <p:txBody>
          <a:bodyPr vert="horz" lIns="0" tIns="0" rIns="0" bIns="0" rtlCol="0">
            <a:normAutofit/>
          </a:bodyPr>
          <a:lstStyle>
            <a:lvl1pPr marL="357188" indent="-35718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Finances teaching staff at vocational schools</a:t>
            </a:r>
          </a:p>
          <a:p>
            <a:r>
              <a:rPr lang="en-GB" sz="1800" dirty="0">
                <a:latin typeface="+mn-lt"/>
              </a:rPr>
              <a:t>Offers teachers attractive general conditions</a:t>
            </a:r>
          </a:p>
          <a:p>
            <a:r>
              <a:rPr lang="en-GB" sz="1800" dirty="0">
                <a:latin typeface="+mn-lt"/>
              </a:rPr>
              <a:t>Trains teachers</a:t>
            </a:r>
          </a:p>
          <a:p>
            <a:r>
              <a:rPr lang="en-GB" sz="1800" dirty="0">
                <a:latin typeface="+mn-lt"/>
              </a:rPr>
              <a:t>Governs the qualification of training personnel legally</a:t>
            </a:r>
          </a:p>
          <a:p>
            <a:r>
              <a:rPr lang="en-GB" sz="1800" dirty="0">
                <a:latin typeface="+mn-lt"/>
              </a:rPr>
              <a:t>Ensures the quality of teachers</a:t>
            </a:r>
          </a:p>
        </p:txBody>
      </p:sp>
      <p:sp>
        <p:nvSpPr>
          <p:cNvPr id="23" name="Textplatzhalter 3">
            <a:extLst>
              <a:ext uri="{FF2B5EF4-FFF2-40B4-BE49-F238E27FC236}">
                <a16:creationId xmlns:a16="http://schemas.microsoft.com/office/drawing/2014/main" id="{9AF01EF3-2B21-565D-F324-C77CDA1C7819}"/>
              </a:ext>
            </a:extLst>
          </p:cNvPr>
          <p:cNvSpPr txBox="1">
            <a:spLocks/>
          </p:cNvSpPr>
          <p:nvPr/>
        </p:nvSpPr>
        <p:spPr>
          <a:xfrm>
            <a:off x="658812" y="1629600"/>
            <a:ext cx="4860000" cy="504000"/>
          </a:xfrm>
          <a:prstGeom prst="rect">
            <a:avLst/>
          </a:prstGeom>
          <a:solidFill>
            <a:schemeClr val="accent1"/>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Trade and industry</a:t>
            </a:r>
          </a:p>
        </p:txBody>
      </p:sp>
      <p:sp>
        <p:nvSpPr>
          <p:cNvPr id="24" name="Textplatzhalter 5">
            <a:extLst>
              <a:ext uri="{FF2B5EF4-FFF2-40B4-BE49-F238E27FC236}">
                <a16:creationId xmlns:a16="http://schemas.microsoft.com/office/drawing/2014/main" id="{9D74B2C2-57E7-88FE-CA4D-FECC479B17F6}"/>
              </a:ext>
            </a:extLst>
          </p:cNvPr>
          <p:cNvSpPr txBox="1">
            <a:spLocks/>
          </p:cNvSpPr>
          <p:nvPr/>
        </p:nvSpPr>
        <p:spPr>
          <a:xfrm>
            <a:off x="6311900" y="1628952"/>
            <a:ext cx="4860000" cy="504000"/>
          </a:xfrm>
          <a:prstGeom prst="rect">
            <a:avLst/>
          </a:prstGeom>
          <a:solidFill>
            <a:schemeClr val="accent1"/>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b="1" dirty="0"/>
              <a:t>State</a:t>
            </a:r>
          </a:p>
        </p:txBody>
      </p:sp>
      <p:pic>
        <p:nvPicPr>
          <p:cNvPr id="11" name="Grafik 10">
            <a:extLst>
              <a:ext uri="{FF2B5EF4-FFF2-40B4-BE49-F238E27FC236}">
                <a16:creationId xmlns:a16="http://schemas.microsoft.com/office/drawing/2014/main" id="{B536D632-8F9F-401A-8FA9-54CC10485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831" y="1505981"/>
            <a:ext cx="1643853" cy="1122661"/>
          </a:xfrm>
          <a:prstGeom prst="rect">
            <a:avLst/>
          </a:prstGeom>
        </p:spPr>
      </p:pic>
    </p:spTree>
    <p:extLst>
      <p:ext uri="{BB962C8B-B14F-4D97-AF65-F5344CB8AC3E}">
        <p14:creationId xmlns:p14="http://schemas.microsoft.com/office/powerpoint/2010/main" val="25708512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normAutofit fontScale="90000"/>
          </a:bodyPr>
          <a:lstStyle/>
          <a:p>
            <a:r>
              <a:rPr lang="en-GB" dirty="0"/>
              <a:t>VI. Conclusion – success factor of Germany´s vocational education and training</a:t>
            </a:r>
          </a:p>
        </p:txBody>
      </p:sp>
      <p:sp>
        <p:nvSpPr>
          <p:cNvPr id="4" name="Textfeld 3">
            <a:extLst>
              <a:ext uri="{FF2B5EF4-FFF2-40B4-BE49-F238E27FC236}">
                <a16:creationId xmlns:a16="http://schemas.microsoft.com/office/drawing/2014/main" id="{34A5489B-A934-492B-9733-7F9859DD8760}"/>
              </a:ext>
            </a:extLst>
          </p:cNvPr>
          <p:cNvSpPr txBox="1"/>
          <p:nvPr/>
        </p:nvSpPr>
        <p:spPr>
          <a:xfrm>
            <a:off x="554036" y="784171"/>
            <a:ext cx="7528844" cy="400110"/>
          </a:xfrm>
          <a:prstGeom prst="rect">
            <a:avLst/>
          </a:prstGeom>
          <a:noFill/>
        </p:spPr>
        <p:txBody>
          <a:bodyPr wrap="square" rtlCol="0">
            <a:spAutoFit/>
          </a:bodyPr>
          <a:lstStyle/>
          <a:p>
            <a:r>
              <a:rPr lang="en-GB" sz="2000" dirty="0"/>
              <a:t>Committed professionals</a:t>
            </a:r>
          </a:p>
        </p:txBody>
      </p:sp>
      <p:pic>
        <p:nvPicPr>
          <p:cNvPr id="3" name="Grafik 2">
            <a:extLst>
              <a:ext uri="{FF2B5EF4-FFF2-40B4-BE49-F238E27FC236}">
                <a16:creationId xmlns:a16="http://schemas.microsoft.com/office/drawing/2014/main" id="{1CE8227F-8031-777C-F417-07AF58DB39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5990" y="1505814"/>
            <a:ext cx="1073168" cy="2465387"/>
          </a:xfrm>
          <a:prstGeom prst="rect">
            <a:avLst/>
          </a:prstGeom>
        </p:spPr>
      </p:pic>
      <p:sp>
        <p:nvSpPr>
          <p:cNvPr id="6" name="Rechteck 5">
            <a:extLst>
              <a:ext uri="{FF2B5EF4-FFF2-40B4-BE49-F238E27FC236}">
                <a16:creationId xmlns:a16="http://schemas.microsoft.com/office/drawing/2014/main" id="{6B7DCD92-8952-786F-A581-62C1E6074CC0}"/>
              </a:ext>
            </a:extLst>
          </p:cNvPr>
          <p:cNvSpPr/>
          <p:nvPr/>
        </p:nvSpPr>
        <p:spPr>
          <a:xfrm>
            <a:off x="1019175" y="1554824"/>
            <a:ext cx="3420000" cy="161189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Close cooperation between the state and trade and industry</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both the state and trade and industry support personnel</a:t>
            </a:r>
          </a:p>
        </p:txBody>
      </p:sp>
      <p:sp>
        <p:nvSpPr>
          <p:cNvPr id="10" name="Rechteck 9">
            <a:extLst>
              <a:ext uri="{FF2B5EF4-FFF2-40B4-BE49-F238E27FC236}">
                <a16:creationId xmlns:a16="http://schemas.microsoft.com/office/drawing/2014/main" id="{2B9C457E-A2A9-57C0-E0A6-16C3A2AE7A71}"/>
              </a:ext>
            </a:extLst>
          </p:cNvPr>
          <p:cNvSpPr/>
          <p:nvPr/>
        </p:nvSpPr>
        <p:spPr>
          <a:xfrm>
            <a:off x="658812" y="3260852"/>
            <a:ext cx="3419999" cy="104924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Learning within the work process</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via practically oriented training delivered by staff</a:t>
            </a:r>
          </a:p>
        </p:txBody>
      </p:sp>
      <p:sp>
        <p:nvSpPr>
          <p:cNvPr id="16" name="Rechteck 15">
            <a:extLst>
              <a:ext uri="{FF2B5EF4-FFF2-40B4-BE49-F238E27FC236}">
                <a16:creationId xmlns:a16="http://schemas.microsoft.com/office/drawing/2014/main" id="{7AA4D983-ACA9-9345-94EC-03B1B515AD26}"/>
              </a:ext>
            </a:extLst>
          </p:cNvPr>
          <p:cNvSpPr/>
          <p:nvPr/>
        </p:nvSpPr>
        <p:spPr>
          <a:xfrm>
            <a:off x="7752825" y="1568096"/>
            <a:ext cx="3420000" cy="157554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Institutionalised research and guidance</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via research on training personnel (by the chambers and BIBB)</a:t>
            </a:r>
          </a:p>
        </p:txBody>
      </p:sp>
      <p:sp>
        <p:nvSpPr>
          <p:cNvPr id="17" name="Rechteck 16">
            <a:extLst>
              <a:ext uri="{FF2B5EF4-FFF2-40B4-BE49-F238E27FC236}">
                <a16:creationId xmlns:a16="http://schemas.microsoft.com/office/drawing/2014/main" id="{6D8286A1-8972-4213-EF51-E162BAB6323C}"/>
              </a:ext>
            </a:extLst>
          </p:cNvPr>
          <p:cNvSpPr/>
          <p:nvPr/>
        </p:nvSpPr>
        <p:spPr>
          <a:xfrm>
            <a:off x="8292575" y="3260852"/>
            <a:ext cx="3420000" cy="107694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Socially recognised standards</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trainer aptitude (AEVO)</a:t>
            </a:r>
          </a:p>
        </p:txBody>
      </p:sp>
      <p:sp>
        <p:nvSpPr>
          <p:cNvPr id="19" name="Rechteck 18">
            <a:extLst>
              <a:ext uri="{FF2B5EF4-FFF2-40B4-BE49-F238E27FC236}">
                <a16:creationId xmlns:a16="http://schemas.microsoft.com/office/drawing/2014/main" id="{5D969F14-61F4-AF03-82CE-192E0B12334C}"/>
              </a:ext>
            </a:extLst>
          </p:cNvPr>
          <p:cNvSpPr/>
          <p:nvPr/>
        </p:nvSpPr>
        <p:spPr>
          <a:xfrm>
            <a:off x="1742099" y="4446360"/>
            <a:ext cx="4104000" cy="132624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Training of VET staff</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Vocational pedagogy is the foundation of all company-based teaching and learning processes</a:t>
            </a:r>
          </a:p>
        </p:txBody>
      </p:sp>
      <p:sp>
        <p:nvSpPr>
          <p:cNvPr id="20" name="Rechteck 19">
            <a:extLst>
              <a:ext uri="{FF2B5EF4-FFF2-40B4-BE49-F238E27FC236}">
                <a16:creationId xmlns:a16="http://schemas.microsoft.com/office/drawing/2014/main" id="{A20A69AC-4C63-42D4-80A8-B78479635FA7}"/>
              </a:ext>
            </a:extLst>
          </p:cNvPr>
          <p:cNvSpPr/>
          <p:nvPr/>
        </p:nvSpPr>
        <p:spPr>
          <a:xfrm>
            <a:off x="6345902" y="4443670"/>
            <a:ext cx="4103999" cy="132624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Recognised company providing training is a mark of quality </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One criterion – delivering training (Vocational Training Act, BBiG)</a:t>
            </a:r>
          </a:p>
        </p:txBody>
      </p:sp>
      <p:pic>
        <p:nvPicPr>
          <p:cNvPr id="7" name="Grafik 6">
            <a:extLst>
              <a:ext uri="{FF2B5EF4-FFF2-40B4-BE49-F238E27FC236}">
                <a16:creationId xmlns:a16="http://schemas.microsoft.com/office/drawing/2014/main" id="{9C6A8403-537C-D614-EF48-E0D60C36A2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8094" y="1731367"/>
            <a:ext cx="1297896" cy="2536345"/>
          </a:xfrm>
          <a:prstGeom prst="rect">
            <a:avLst/>
          </a:prstGeom>
        </p:spPr>
      </p:pic>
    </p:spTree>
    <p:extLst>
      <p:ext uri="{BB962C8B-B14F-4D97-AF65-F5344CB8AC3E}">
        <p14:creationId xmlns:p14="http://schemas.microsoft.com/office/powerpoint/2010/main" val="397419162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VII. More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hlinkClick r:id="rId2">
                  <a:extLst>
                    <a:ext uri="{A12FA001-AC4F-418D-AE19-62706E023703}">
                      <ahyp:hlinkClr xmlns:ahyp="http://schemas.microsoft.com/office/drawing/2018/hyperlinkcolor" val="tx"/>
                    </a:ext>
                  </a:extLst>
                </a:hlinkClick>
              </a:rPr>
            </a:br>
            <a:r>
              <a:rPr lang="en-GB" sz="1800" b="1" dirty="0">
                <a:solidFill>
                  <a:srgbClr val="E27F1C"/>
                </a:solidFill>
                <a:hlinkClick r:id="rId3">
                  <a:extLst>
                    <a:ext uri="{A12FA001-AC4F-418D-AE19-62706E023703}">
                      <ahyp:hlinkClr xmlns:ahyp="http://schemas.microsoft.com/office/drawing/2018/hyperlinkcolor" val="tx"/>
                    </a:ext>
                  </a:extLst>
                </a:hlinkClick>
              </a:rPr>
              <a:t>www.govet.international/en/</a:t>
            </a:r>
            <a:endParaRPr lang="en-GB" sz="1800" b="1" noProof="0" dirty="0">
              <a:solidFill>
                <a:srgbClr val="E27F1C"/>
              </a:solidFill>
              <a:hlinkClick r:id="rId2">
                <a:extLst>
                  <a:ext uri="{A12FA001-AC4F-418D-AE19-62706E023703}">
                    <ahyp:hlinkClr xmlns:ahyp="http://schemas.microsoft.com/office/drawing/2018/hyperlinkcolor" val="tx"/>
                  </a:ext>
                </a:extLst>
              </a:hlinkClick>
            </a:endParaRPr>
          </a:p>
          <a:p>
            <a:pPr marL="0" indent="0">
              <a:buNone/>
            </a:pPr>
            <a:endParaRPr lang="en-GB" sz="1400" b="1"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1468291"/>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t>Sources</a:t>
            </a:r>
          </a:p>
          <a:p>
            <a:pPr marL="266700" indent="-266700"/>
            <a:r>
              <a:rPr lang="en-GB" sz="1600" dirty="0"/>
              <a:t>BIBB Data Report (</a:t>
            </a:r>
            <a:r>
              <a:rPr lang="en-GB" sz="1600" dirty="0">
                <a:solidFill>
                  <a:srgbClr val="E27F1C"/>
                </a:solidFill>
                <a:hlinkClick r:id="rId4">
                  <a:extLst>
                    <a:ext uri="{A12FA001-AC4F-418D-AE19-62706E023703}">
                      <ahyp:hlinkClr xmlns:ahyp="http://schemas.microsoft.com/office/drawing/2018/hyperlinkcolor" val="tx"/>
                    </a:ext>
                  </a:extLst>
                </a:hlinkClick>
              </a:rPr>
              <a:t>link</a:t>
            </a:r>
            <a:r>
              <a:rPr lang="en-GB" sz="1600" dirty="0"/>
              <a:t>)</a:t>
            </a:r>
          </a:p>
          <a:p>
            <a:pPr marL="266700" indent="-266700"/>
            <a:r>
              <a:rPr lang="en-GB" sz="1600" dirty="0"/>
              <a:t>KMK (</a:t>
            </a:r>
            <a:r>
              <a:rPr lang="en-GB" sz="1600" dirty="0">
                <a:solidFill>
                  <a:srgbClr val="E27F1C"/>
                </a:solidFill>
                <a:hlinkClick r:id="rId5">
                  <a:extLst>
                    <a:ext uri="{A12FA001-AC4F-418D-AE19-62706E023703}">
                      <ahyp:hlinkClr xmlns:ahyp="http://schemas.microsoft.com/office/drawing/2018/hyperlinkcolor" val="tx"/>
                    </a:ext>
                  </a:extLst>
                </a:hlinkClick>
              </a:rPr>
              <a:t>link</a:t>
            </a:r>
            <a:r>
              <a:rPr lang="en-GB" sz="1600" dirty="0"/>
              <a:t>)</a:t>
            </a:r>
          </a:p>
          <a:p>
            <a:pPr marL="266700" indent="-266700"/>
            <a:r>
              <a:rPr lang="en-GB" sz="1600" dirty="0"/>
              <a:t>BMFTR Data Portal (</a:t>
            </a:r>
            <a:r>
              <a:rPr lang="en-GB" sz="1600" dirty="0">
                <a:solidFill>
                  <a:srgbClr val="E27F1C"/>
                </a:solidFill>
                <a:hlinkClick r:id="rId6">
                  <a:extLst>
                    <a:ext uri="{A12FA001-AC4F-418D-AE19-62706E023703}">
                      <ahyp:hlinkClr xmlns:ahyp="http://schemas.microsoft.com/office/drawing/2018/hyperlinkcolor" val="tx"/>
                    </a:ext>
                  </a:extLst>
                </a:hlinkClick>
              </a:rPr>
              <a:t>link</a:t>
            </a:r>
            <a:r>
              <a:rPr lang="en-GB" sz="1600" dirty="0"/>
              <a:t>)</a:t>
            </a:r>
          </a:p>
          <a:p>
            <a:pPr marL="266700" indent="-266700"/>
            <a:r>
              <a:rPr lang="en-GB" sz="1600" dirty="0"/>
              <a:t>Destatis statistics on VET (</a:t>
            </a:r>
            <a:r>
              <a:rPr lang="en-GB" sz="1600" dirty="0">
                <a:solidFill>
                  <a:srgbClr val="E27F1C"/>
                </a:solidFill>
                <a:hlinkClick r:id="rId7">
                  <a:extLst>
                    <a:ext uri="{A12FA001-AC4F-418D-AE19-62706E023703}">
                      <ahyp:hlinkClr xmlns:ahyp="http://schemas.microsoft.com/office/drawing/2018/hyperlinkcolor" val="tx"/>
                    </a:ext>
                  </a:extLst>
                </a:hlinkClick>
              </a:rPr>
              <a:t>link</a:t>
            </a:r>
            <a:r>
              <a:rPr lang="en-GB" sz="1600" dirty="0"/>
              <a:t>)</a:t>
            </a:r>
          </a:p>
          <a:p>
            <a:pPr marL="0" indent="0">
              <a:buNone/>
            </a:pPr>
            <a:endParaRPr lang="en-GB" sz="1600" b="1" dirty="0"/>
          </a:p>
          <a:p>
            <a:pPr marL="361950" indent="-276225">
              <a:buNone/>
            </a:pPr>
            <a:r>
              <a:rPr lang="en-GB" sz="1600" b="1" dirty="0"/>
              <a:t>Further information on the Internet</a:t>
            </a:r>
          </a:p>
          <a:p>
            <a:pPr marL="361950" indent="-276225"/>
            <a:r>
              <a:rPr lang="en-GB" sz="1600" dirty="0">
                <a:solidFill>
                  <a:srgbClr val="E27F1C"/>
                </a:solidFill>
                <a:hlinkClick r:id="rId8">
                  <a:extLst>
                    <a:ext uri="{A12FA001-AC4F-418D-AE19-62706E023703}">
                      <ahyp:hlinkClr xmlns:ahyp="http://schemas.microsoft.com/office/drawing/2018/hyperlinkcolor" val="tx"/>
                    </a:ext>
                  </a:extLst>
                </a:hlinkClick>
              </a:rPr>
              <a:t>www.lehrer-werden.de</a:t>
            </a:r>
          </a:p>
          <a:p>
            <a:pPr marL="361950" indent="-276225"/>
            <a:r>
              <a:rPr lang="en-GB" sz="1600" dirty="0">
                <a:solidFill>
                  <a:srgbClr val="E27F1C"/>
                </a:solidFill>
                <a:hlinkClick r:id="rId9">
                  <a:extLst>
                    <a:ext uri="{A12FA001-AC4F-418D-AE19-62706E023703}">
                      <ahyp:hlinkClr xmlns:ahyp="http://schemas.microsoft.com/office/drawing/2018/hyperlinkcolor" val="tx"/>
                    </a:ext>
                  </a:extLst>
                </a:hlinkClick>
              </a:rPr>
              <a:t>www.leando.de </a:t>
            </a:r>
            <a:endParaRPr lang="en-GB" sz="1600" dirty="0">
              <a:solidFill>
                <a:srgbClr val="E27F1C"/>
              </a:solidFill>
              <a:hlinkClick r:id="rId10">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endParaRPr lang="en-GB" sz="1600" b="1" dirty="0"/>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lstStyle/>
          <a:p>
            <a:r>
              <a:rPr lang="en-GB" dirty="0"/>
              <a:t>I. Introduction</a:t>
            </a:r>
          </a:p>
        </p:txBody>
      </p:sp>
      <p:pic>
        <p:nvPicPr>
          <p:cNvPr id="17" name="Grafik 16">
            <a:extLst>
              <a:ext uri="{FF2B5EF4-FFF2-40B4-BE49-F238E27FC236}">
                <a16:creationId xmlns:a16="http://schemas.microsoft.com/office/drawing/2014/main" id="{EC81BFE9-6C1C-4701-9617-752815FA5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706" y="573239"/>
            <a:ext cx="1161254" cy="793073"/>
          </a:xfrm>
          <a:prstGeom prst="rect">
            <a:avLst/>
          </a:prstGeom>
        </p:spPr>
      </p:pic>
      <p:sp>
        <p:nvSpPr>
          <p:cNvPr id="25" name="Textfeld 24">
            <a:extLst>
              <a:ext uri="{FF2B5EF4-FFF2-40B4-BE49-F238E27FC236}">
                <a16:creationId xmlns:a16="http://schemas.microsoft.com/office/drawing/2014/main" id="{BD91FE6B-BD17-492F-B940-62D0B56F92FA}"/>
              </a:ext>
            </a:extLst>
          </p:cNvPr>
          <p:cNvSpPr txBox="1"/>
          <p:nvPr/>
        </p:nvSpPr>
        <p:spPr>
          <a:xfrm>
            <a:off x="4019376" y="873101"/>
            <a:ext cx="4259026" cy="446716"/>
          </a:xfrm>
          <a:prstGeom prst="rect">
            <a:avLst/>
          </a:prstGeom>
          <a:noFill/>
        </p:spPr>
        <p:txBody>
          <a:bodyPr wrap="square" lIns="0" tIns="0" rIns="0" bIns="0">
            <a:noAutofit/>
          </a:bodyPr>
          <a:lstStyle/>
          <a:p>
            <a:pPr algn="ctr"/>
            <a:r>
              <a:rPr lang="en-GB" sz="2000" dirty="0">
                <a:solidFill>
                  <a:srgbClr val="BF5A08"/>
                </a:solidFill>
              </a:rPr>
              <a:t>Dual means “two worlds”</a:t>
            </a:r>
          </a:p>
        </p:txBody>
      </p:sp>
      <p:sp>
        <p:nvSpPr>
          <p:cNvPr id="8" name="Textfeld 7">
            <a:extLst>
              <a:ext uri="{FF2B5EF4-FFF2-40B4-BE49-F238E27FC236}">
                <a16:creationId xmlns:a16="http://schemas.microsoft.com/office/drawing/2014/main" id="{EEA01DFF-B50A-C28E-0E8B-8ECD5574D36B}"/>
              </a:ext>
            </a:extLst>
          </p:cNvPr>
          <p:cNvSpPr txBox="1"/>
          <p:nvPr/>
        </p:nvSpPr>
        <p:spPr>
          <a:xfrm>
            <a:off x="9192955" y="3600099"/>
            <a:ext cx="2350076" cy="1692771"/>
          </a:xfrm>
          <a:prstGeom prst="rect">
            <a:avLst/>
          </a:prstGeom>
          <a:noFill/>
        </p:spPr>
        <p:txBody>
          <a:bodyPr wrap="square">
            <a:spAutoFit/>
          </a:bodyPr>
          <a:lstStyle/>
          <a:p>
            <a:pPr>
              <a:spcAft>
                <a:spcPts val="600"/>
              </a:spcAft>
            </a:pPr>
            <a:r>
              <a:rPr lang="en-GB" dirty="0"/>
              <a:t>School Inspectorate, school director and administration</a:t>
            </a:r>
          </a:p>
          <a:p>
            <a:pPr>
              <a:spcAft>
                <a:spcPts val="600"/>
              </a:spcAft>
            </a:pPr>
            <a:r>
              <a:rPr lang="en-GB" dirty="0"/>
              <a:t>Teaching staff at vocational school</a:t>
            </a:r>
          </a:p>
          <a:p>
            <a:pPr algn="ctr">
              <a:spcAft>
                <a:spcPts val="600"/>
              </a:spcAft>
            </a:pPr>
            <a:endParaRPr lang="de-DE" sz="2200" dirty="0">
              <a:solidFill>
                <a:srgbClr val="BF5A08"/>
              </a:solidFill>
            </a:endParaRPr>
          </a:p>
        </p:txBody>
      </p:sp>
      <p:sp>
        <p:nvSpPr>
          <p:cNvPr id="14" name="Rechteck: abgerundete Ecken 13">
            <a:extLst>
              <a:ext uri="{FF2B5EF4-FFF2-40B4-BE49-F238E27FC236}">
                <a16:creationId xmlns:a16="http://schemas.microsoft.com/office/drawing/2014/main" id="{7FAB30D9-0A5D-1727-0524-A177126328E9}"/>
              </a:ext>
            </a:extLst>
          </p:cNvPr>
          <p:cNvSpPr/>
          <p:nvPr/>
        </p:nvSpPr>
        <p:spPr>
          <a:xfrm>
            <a:off x="2998814" y="5052586"/>
            <a:ext cx="6194142" cy="745683"/>
          </a:xfrm>
          <a:prstGeom prst="roundRect">
            <a:avLst>
              <a:gd name="adj" fmla="val 0"/>
            </a:avLst>
          </a:prstGeom>
          <a:solidFill>
            <a:srgbClr val="BF5A0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Joint objective – </a:t>
            </a:r>
          </a:p>
          <a:p>
            <a:pPr algn="ctr"/>
            <a:r>
              <a:rPr lang="en-GB" dirty="0">
                <a:solidFill>
                  <a:schemeClr val="bg1"/>
                </a:solidFill>
              </a:rPr>
              <a:t>training trainees, pupils</a:t>
            </a:r>
          </a:p>
        </p:txBody>
      </p:sp>
      <p:grpSp>
        <p:nvGrpSpPr>
          <p:cNvPr id="16" name="Gruppieren 15">
            <a:extLst>
              <a:ext uri="{FF2B5EF4-FFF2-40B4-BE49-F238E27FC236}">
                <a16:creationId xmlns:a16="http://schemas.microsoft.com/office/drawing/2014/main" id="{B886F4E1-D939-4E05-3D0B-7294265B984B}"/>
              </a:ext>
            </a:extLst>
          </p:cNvPr>
          <p:cNvGrpSpPr/>
          <p:nvPr/>
        </p:nvGrpSpPr>
        <p:grpSpPr>
          <a:xfrm>
            <a:off x="658813" y="1443450"/>
            <a:ext cx="2340000" cy="2156649"/>
            <a:chOff x="658813" y="1391544"/>
            <a:chExt cx="2340000" cy="2156649"/>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2626318"/>
              <a:ext cx="2340000" cy="921875"/>
            </a:xfrm>
            <a:prstGeom prst="roundRect">
              <a:avLst>
                <a:gd name="adj" fmla="val 0"/>
              </a:avLst>
            </a:prstGeom>
            <a:solidFill>
              <a:srgbClr val="BF5A08">
                <a:alpha val="9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World of work </a:t>
              </a:r>
            </a:p>
          </p:txBody>
        </p:sp>
        <p:pic>
          <p:nvPicPr>
            <p:cNvPr id="21" name="Grafik 20">
              <a:extLst>
                <a:ext uri="{FF2B5EF4-FFF2-40B4-BE49-F238E27FC236}">
                  <a16:creationId xmlns:a16="http://schemas.microsoft.com/office/drawing/2014/main" id="{5E2513E0-A879-C6D4-1EA1-D26A33CEF4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1773" y="1391544"/>
              <a:ext cx="475249" cy="1484111"/>
            </a:xfrm>
            <a:prstGeom prst="rect">
              <a:avLst/>
            </a:prstGeom>
          </p:spPr>
        </p:pic>
      </p:grpSp>
      <p:sp>
        <p:nvSpPr>
          <p:cNvPr id="18" name="Textfeld 17">
            <a:extLst>
              <a:ext uri="{FF2B5EF4-FFF2-40B4-BE49-F238E27FC236}">
                <a16:creationId xmlns:a16="http://schemas.microsoft.com/office/drawing/2014/main" id="{93895ECE-A2BD-A8E4-DF73-A7331654D3D7}"/>
              </a:ext>
            </a:extLst>
          </p:cNvPr>
          <p:cNvSpPr txBox="1"/>
          <p:nvPr/>
        </p:nvSpPr>
        <p:spPr>
          <a:xfrm>
            <a:off x="658813" y="3600099"/>
            <a:ext cx="2350076" cy="1354217"/>
          </a:xfrm>
          <a:prstGeom prst="rect">
            <a:avLst/>
          </a:prstGeom>
          <a:noFill/>
        </p:spPr>
        <p:txBody>
          <a:bodyPr wrap="square">
            <a:spAutoFit/>
          </a:bodyPr>
          <a:lstStyle/>
          <a:p>
            <a:pPr>
              <a:spcAft>
                <a:spcPts val="600"/>
              </a:spcAft>
            </a:pPr>
            <a:r>
              <a:rPr lang="en-GB" dirty="0"/>
              <a:t>Management</a:t>
            </a:r>
          </a:p>
          <a:p>
            <a:pPr>
              <a:spcAft>
                <a:spcPts val="600"/>
              </a:spcAft>
            </a:pPr>
            <a:r>
              <a:rPr lang="en-GB" dirty="0"/>
              <a:t>Head of Training</a:t>
            </a:r>
          </a:p>
          <a:p>
            <a:pPr>
              <a:spcAft>
                <a:spcPts val="600"/>
              </a:spcAft>
            </a:pPr>
            <a:r>
              <a:rPr lang="en-GB" dirty="0"/>
              <a:t>Training personnel in the workplace </a:t>
            </a:r>
          </a:p>
        </p:txBody>
      </p:sp>
      <p:sp>
        <p:nvSpPr>
          <p:cNvPr id="22" name="Gleichschenkliges Dreieck 21">
            <a:extLst>
              <a:ext uri="{FF2B5EF4-FFF2-40B4-BE49-F238E27FC236}">
                <a16:creationId xmlns:a16="http://schemas.microsoft.com/office/drawing/2014/main" id="{21A18D79-BB84-1CFF-C7E2-78B603FA6336}"/>
              </a:ext>
            </a:extLst>
          </p:cNvPr>
          <p:cNvSpPr/>
          <p:nvPr/>
        </p:nvSpPr>
        <p:spPr>
          <a:xfrm rot="16200000">
            <a:off x="3548961" y="2898240"/>
            <a:ext cx="604745" cy="487562"/>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6" name="Gruppieren 25">
            <a:extLst>
              <a:ext uri="{FF2B5EF4-FFF2-40B4-BE49-F238E27FC236}">
                <a16:creationId xmlns:a16="http://schemas.microsoft.com/office/drawing/2014/main" id="{FBA7940F-D601-1902-181F-E75552EB0D6B}"/>
              </a:ext>
            </a:extLst>
          </p:cNvPr>
          <p:cNvGrpSpPr/>
          <p:nvPr/>
        </p:nvGrpSpPr>
        <p:grpSpPr>
          <a:xfrm>
            <a:off x="9192955" y="1419862"/>
            <a:ext cx="2340000" cy="2180238"/>
            <a:chOff x="9192955" y="1367956"/>
            <a:chExt cx="2340000" cy="2180238"/>
          </a:xfrm>
        </p:grpSpPr>
        <p:sp>
          <p:nvSpPr>
            <p:cNvPr id="29" name="Rechteck: abgerundete Ecken 28">
              <a:extLst>
                <a:ext uri="{FF2B5EF4-FFF2-40B4-BE49-F238E27FC236}">
                  <a16:creationId xmlns:a16="http://schemas.microsoft.com/office/drawing/2014/main" id="{5C63104D-CCE9-9A14-F570-05346152E897}"/>
                </a:ext>
              </a:extLst>
            </p:cNvPr>
            <p:cNvSpPr/>
            <p:nvPr/>
          </p:nvSpPr>
          <p:spPr>
            <a:xfrm>
              <a:off x="9192955" y="2626319"/>
              <a:ext cx="2340000" cy="921875"/>
            </a:xfrm>
            <a:prstGeom prst="roundRect">
              <a:avLst>
                <a:gd name="adj" fmla="val 0"/>
              </a:avLst>
            </a:prstGeom>
            <a:solidFill>
              <a:srgbClr val="BF5A0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State education system</a:t>
              </a:r>
            </a:p>
          </p:txBody>
        </p:sp>
        <p:grpSp>
          <p:nvGrpSpPr>
            <p:cNvPr id="31" name="Gruppieren 30">
              <a:extLst>
                <a:ext uri="{FF2B5EF4-FFF2-40B4-BE49-F238E27FC236}">
                  <a16:creationId xmlns:a16="http://schemas.microsoft.com/office/drawing/2014/main" id="{00D2E30C-CE6E-F8B1-5ED1-7EEA4B8F9F8B}"/>
                </a:ext>
              </a:extLst>
            </p:cNvPr>
            <p:cNvGrpSpPr/>
            <p:nvPr/>
          </p:nvGrpSpPr>
          <p:grpSpPr>
            <a:xfrm>
              <a:off x="9622737" y="1367956"/>
              <a:ext cx="1480437" cy="1359586"/>
              <a:chOff x="9622737" y="1367956"/>
              <a:chExt cx="1480437" cy="1359586"/>
            </a:xfrm>
          </p:grpSpPr>
          <p:sp>
            <p:nvSpPr>
              <p:cNvPr id="32" name="Rechteck 31">
                <a:extLst>
                  <a:ext uri="{FF2B5EF4-FFF2-40B4-BE49-F238E27FC236}">
                    <a16:creationId xmlns:a16="http://schemas.microsoft.com/office/drawing/2014/main" id="{4A39E7DB-FE84-AFDB-60ED-2F79DF56A44E}"/>
                  </a:ext>
                </a:extLst>
              </p:cNvPr>
              <p:cNvSpPr/>
              <p:nvPr/>
            </p:nvSpPr>
            <p:spPr>
              <a:xfrm>
                <a:off x="9751162" y="2365089"/>
                <a:ext cx="1223586" cy="33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B8462E3A-5890-AF4D-CDA8-D8C084C0C9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2737" y="1367956"/>
                <a:ext cx="1480437" cy="1359586"/>
              </a:xfrm>
              <a:prstGeom prst="rect">
                <a:avLst/>
              </a:prstGeom>
            </p:spPr>
          </p:pic>
        </p:grpSp>
      </p:grpSp>
      <p:sp>
        <p:nvSpPr>
          <p:cNvPr id="34" name="Gleichschenkliges Dreieck 33">
            <a:extLst>
              <a:ext uri="{FF2B5EF4-FFF2-40B4-BE49-F238E27FC236}">
                <a16:creationId xmlns:a16="http://schemas.microsoft.com/office/drawing/2014/main" id="{4EBC96A3-1454-2239-B3F6-F27AABAE77E3}"/>
              </a:ext>
            </a:extLst>
          </p:cNvPr>
          <p:cNvSpPr/>
          <p:nvPr/>
        </p:nvSpPr>
        <p:spPr>
          <a:xfrm rot="5400000">
            <a:off x="8038060" y="2892629"/>
            <a:ext cx="604745" cy="487562"/>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7" name="Gruppieren 36">
            <a:extLst>
              <a:ext uri="{FF2B5EF4-FFF2-40B4-BE49-F238E27FC236}">
                <a16:creationId xmlns:a16="http://schemas.microsoft.com/office/drawing/2014/main" id="{E3839F2E-E614-D4C7-4D83-5D7B3D4D69CE}"/>
              </a:ext>
            </a:extLst>
          </p:cNvPr>
          <p:cNvGrpSpPr/>
          <p:nvPr/>
        </p:nvGrpSpPr>
        <p:grpSpPr>
          <a:xfrm>
            <a:off x="4708923" y="1368498"/>
            <a:ext cx="2778989" cy="2231601"/>
            <a:chOff x="4708923" y="1477134"/>
            <a:chExt cx="2778989" cy="2231601"/>
          </a:xfrm>
        </p:grpSpPr>
        <p:sp>
          <p:nvSpPr>
            <p:cNvPr id="35" name="Rechteck: abgerundete Ecken 34">
              <a:extLst>
                <a:ext uri="{FF2B5EF4-FFF2-40B4-BE49-F238E27FC236}">
                  <a16:creationId xmlns:a16="http://schemas.microsoft.com/office/drawing/2014/main" id="{EDDB66AC-FABB-D2C2-BB32-9890522AA135}"/>
                </a:ext>
              </a:extLst>
            </p:cNvPr>
            <p:cNvSpPr/>
            <p:nvPr/>
          </p:nvSpPr>
          <p:spPr>
            <a:xfrm>
              <a:off x="4708923" y="2786860"/>
              <a:ext cx="2778989" cy="921875"/>
            </a:xfrm>
            <a:prstGeom prst="roundRect">
              <a:avLst>
                <a:gd name="adj" fmla="val 0"/>
              </a:avLst>
            </a:prstGeom>
            <a:solidFill>
              <a:srgbClr val="BF5A0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Trainees, pupils</a:t>
              </a:r>
            </a:p>
          </p:txBody>
        </p:sp>
        <p:pic>
          <p:nvPicPr>
            <p:cNvPr id="36" name="Grafik 35">
              <a:extLst>
                <a:ext uri="{FF2B5EF4-FFF2-40B4-BE49-F238E27FC236}">
                  <a16:creationId xmlns:a16="http://schemas.microsoft.com/office/drawing/2014/main" id="{B62ED8B1-3BCF-C520-9C7D-985B148BC6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5510" y="1477134"/>
              <a:ext cx="686390" cy="1472125"/>
            </a:xfrm>
            <a:prstGeom prst="rect">
              <a:avLst/>
            </a:prstGeom>
          </p:spPr>
        </p:pic>
      </p:grpSp>
    </p:spTree>
    <p:extLst>
      <p:ext uri="{BB962C8B-B14F-4D97-AF65-F5344CB8AC3E}">
        <p14:creationId xmlns:p14="http://schemas.microsoft.com/office/powerpoint/2010/main" val="375094233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lstStyle/>
          <a:p>
            <a:r>
              <a:rPr lang="en-GB" dirty="0"/>
              <a:t>II. Tasks of staff in the VET system</a:t>
            </a:r>
          </a:p>
        </p:txBody>
      </p:sp>
      <p:sp>
        <p:nvSpPr>
          <p:cNvPr id="11" name="Rechteck 10">
            <a:extLst>
              <a:ext uri="{FF2B5EF4-FFF2-40B4-BE49-F238E27FC236}">
                <a16:creationId xmlns:a16="http://schemas.microsoft.com/office/drawing/2014/main" id="{A6439A9A-00C7-4230-9ECA-FDA149B168E3}"/>
              </a:ext>
            </a:extLst>
          </p:cNvPr>
          <p:cNvSpPr/>
          <p:nvPr/>
        </p:nvSpPr>
        <p:spPr>
          <a:xfrm>
            <a:off x="658810" y="2384425"/>
            <a:ext cx="2520000" cy="1986799"/>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Representative bodies of ...</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Employees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State</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Chambers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Trade unions</a:t>
            </a:r>
          </a:p>
        </p:txBody>
      </p:sp>
      <p:sp>
        <p:nvSpPr>
          <p:cNvPr id="13" name="Rechteck 12">
            <a:extLst>
              <a:ext uri="{FF2B5EF4-FFF2-40B4-BE49-F238E27FC236}">
                <a16:creationId xmlns:a16="http://schemas.microsoft.com/office/drawing/2014/main" id="{9CC80CCC-9E2F-42E7-937E-451E7EA4895C}"/>
              </a:ext>
            </a:extLst>
          </p:cNvPr>
          <p:cNvSpPr/>
          <p:nvPr/>
        </p:nvSpPr>
        <p:spPr>
          <a:xfrm>
            <a:off x="3407398" y="2384423"/>
            <a:ext cx="2808000" cy="3402127"/>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Company-based training personnel</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Company management/ company training heads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Staff involved with inter-company training</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Career entry support</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Qualified training personnel</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Skilled worker providing training</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a:t>
            </a:r>
          </a:p>
        </p:txBody>
      </p:sp>
      <p:sp>
        <p:nvSpPr>
          <p:cNvPr id="14" name="Rechteck 13">
            <a:extLst>
              <a:ext uri="{FF2B5EF4-FFF2-40B4-BE49-F238E27FC236}">
                <a16:creationId xmlns:a16="http://schemas.microsoft.com/office/drawing/2014/main" id="{FFBBA85C-02E7-4F4E-93B0-6B03C3506D3A}"/>
              </a:ext>
            </a:extLst>
          </p:cNvPr>
          <p:cNvSpPr/>
          <p:nvPr/>
        </p:nvSpPr>
        <p:spPr>
          <a:xfrm>
            <a:off x="6443986" y="2384423"/>
            <a:ext cx="2520000" cy="1914540"/>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School-based training personnel</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Vocational school teachers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School management</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a:t>
            </a:r>
          </a:p>
        </p:txBody>
      </p:sp>
      <p:sp>
        <p:nvSpPr>
          <p:cNvPr id="15" name="Rechteck 14">
            <a:extLst>
              <a:ext uri="{FF2B5EF4-FFF2-40B4-BE49-F238E27FC236}">
                <a16:creationId xmlns:a16="http://schemas.microsoft.com/office/drawing/2014/main" id="{C3372B96-495C-40BE-8E18-87FE861FBF8F}"/>
              </a:ext>
            </a:extLst>
          </p:cNvPr>
          <p:cNvSpPr/>
          <p:nvPr/>
        </p:nvSpPr>
        <p:spPr>
          <a:xfrm>
            <a:off x="9192575" y="2384423"/>
            <a:ext cx="2520000" cy="1931399"/>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Representatives of ...</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Employees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Vocational school</a:t>
            </a:r>
          </a:p>
          <a:p>
            <a:pPr>
              <a:spcAft>
                <a:spcPts val="200"/>
              </a:spcAft>
            </a:pPr>
            <a:endParaRPr lang="de-DE" sz="1400" dirty="0">
              <a:solidFill>
                <a:schemeClr val="tx1"/>
              </a:solidFill>
            </a:endParaRPr>
          </a:p>
          <a:p>
            <a:pPr>
              <a:spcAft>
                <a:spcPts val="200"/>
              </a:spcAft>
            </a:pPr>
            <a:r>
              <a:rPr lang="en-GB" sz="1600" dirty="0">
                <a:solidFill>
                  <a:schemeClr val="tx1"/>
                </a:solidFill>
              </a:rPr>
              <a:t>Organised via chambers</a:t>
            </a:r>
          </a:p>
        </p:txBody>
      </p:sp>
      <p:sp>
        <p:nvSpPr>
          <p:cNvPr id="16" name="Textfeld 15">
            <a:extLst>
              <a:ext uri="{FF2B5EF4-FFF2-40B4-BE49-F238E27FC236}">
                <a16:creationId xmlns:a16="http://schemas.microsoft.com/office/drawing/2014/main" id="{9CDD8F96-BA02-46F1-B06E-05ED491F76EF}"/>
              </a:ext>
            </a:extLst>
          </p:cNvPr>
          <p:cNvSpPr txBox="1"/>
          <p:nvPr/>
        </p:nvSpPr>
        <p:spPr>
          <a:xfrm>
            <a:off x="552129" y="777933"/>
            <a:ext cx="7528844" cy="400110"/>
          </a:xfrm>
          <a:prstGeom prst="rect">
            <a:avLst/>
          </a:prstGeom>
          <a:noFill/>
        </p:spPr>
        <p:txBody>
          <a:bodyPr wrap="square" rtlCol="0">
            <a:spAutoFit/>
          </a:bodyPr>
          <a:lstStyle/>
          <a:p>
            <a:r>
              <a:rPr lang="en-GB" sz="2000" dirty="0"/>
              <a:t>Personnel operate at all “interfaces” of vocational education and training.</a:t>
            </a:r>
          </a:p>
        </p:txBody>
      </p:sp>
      <p:sp>
        <p:nvSpPr>
          <p:cNvPr id="4" name="Pfeil: Fünfeck 3">
            <a:extLst>
              <a:ext uri="{FF2B5EF4-FFF2-40B4-BE49-F238E27FC236}">
                <a16:creationId xmlns:a16="http://schemas.microsoft.com/office/drawing/2014/main" id="{3103A20A-A926-4DCD-4FC3-B2319367C40B}"/>
              </a:ext>
            </a:extLst>
          </p:cNvPr>
          <p:cNvSpPr/>
          <p:nvPr/>
        </p:nvSpPr>
        <p:spPr>
          <a:xfrm>
            <a:off x="3407398" y="1629600"/>
            <a:ext cx="5580000" cy="50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Implementing VET</a:t>
            </a:r>
          </a:p>
        </p:txBody>
      </p:sp>
      <p:sp>
        <p:nvSpPr>
          <p:cNvPr id="5" name="Pfeil: Fünfeck 4">
            <a:extLst>
              <a:ext uri="{FF2B5EF4-FFF2-40B4-BE49-F238E27FC236}">
                <a16:creationId xmlns:a16="http://schemas.microsoft.com/office/drawing/2014/main" id="{F6BDCBDE-6967-AB11-37AE-1D3E5EC8B4BA}"/>
              </a:ext>
            </a:extLst>
          </p:cNvPr>
          <p:cNvSpPr/>
          <p:nvPr/>
        </p:nvSpPr>
        <p:spPr>
          <a:xfrm>
            <a:off x="658810" y="1629600"/>
            <a:ext cx="2520000" cy="50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dirty="0"/>
              <a:t>Developing standards</a:t>
            </a:r>
          </a:p>
        </p:txBody>
      </p:sp>
      <p:sp>
        <p:nvSpPr>
          <p:cNvPr id="6" name="Pfeil: Fünfeck 5">
            <a:extLst>
              <a:ext uri="{FF2B5EF4-FFF2-40B4-BE49-F238E27FC236}">
                <a16:creationId xmlns:a16="http://schemas.microsoft.com/office/drawing/2014/main" id="{38BE196F-7F32-53AC-AE00-567E714982BE}"/>
              </a:ext>
            </a:extLst>
          </p:cNvPr>
          <p:cNvSpPr/>
          <p:nvPr/>
        </p:nvSpPr>
        <p:spPr>
          <a:xfrm>
            <a:off x="9192575" y="1629600"/>
            <a:ext cx="2520000" cy="50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Examining and certifying</a:t>
            </a:r>
          </a:p>
        </p:txBody>
      </p:sp>
    </p:spTree>
    <p:extLst>
      <p:ext uri="{BB962C8B-B14F-4D97-AF65-F5344CB8AC3E}">
        <p14:creationId xmlns:p14="http://schemas.microsoft.com/office/powerpoint/2010/main" val="396333316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2" y="821140"/>
            <a:ext cx="11053762" cy="435462"/>
          </a:xfrm>
        </p:spPr>
        <p:txBody>
          <a:bodyPr>
            <a:normAutofit/>
          </a:bodyPr>
          <a:lstStyle/>
          <a:p>
            <a:r>
              <a:rPr lang="en-GB" sz="2000" dirty="0"/>
              <a:t>Focus on Implementing VET</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II. Tasks of staff in the VET system</a:t>
            </a:r>
          </a:p>
        </p:txBody>
      </p:sp>
      <p:sp>
        <p:nvSpPr>
          <p:cNvPr id="4" name="Textplatzhalter 3">
            <a:extLst>
              <a:ext uri="{FF2B5EF4-FFF2-40B4-BE49-F238E27FC236}">
                <a16:creationId xmlns:a16="http://schemas.microsoft.com/office/drawing/2014/main" id="{1828E511-4DCB-4DE8-AD7E-3280A97ED1A3}"/>
              </a:ext>
            </a:extLst>
          </p:cNvPr>
          <p:cNvSpPr>
            <a:spLocks noGrp="1"/>
          </p:cNvSpPr>
          <p:nvPr>
            <p:ph type="body" idx="1"/>
          </p:nvPr>
        </p:nvSpPr>
        <p:spPr>
          <a:xfrm>
            <a:off x="658813" y="1534394"/>
            <a:ext cx="4860000" cy="612000"/>
          </a:xfrm>
        </p:spPr>
        <p:txBody>
          <a:bodyPr lIns="0">
            <a:noAutofit/>
          </a:bodyPr>
          <a:lstStyle/>
          <a:p>
            <a:pPr algn="ctr"/>
            <a:r>
              <a:rPr lang="en-GB" sz="1800" b="1" dirty="0"/>
              <a:t>Staff providing training </a:t>
            </a:r>
          </a:p>
          <a:p>
            <a:pPr algn="ctr">
              <a:lnSpc>
                <a:spcPct val="100000"/>
              </a:lnSpc>
              <a:spcBef>
                <a:spcPts val="0"/>
              </a:spcBef>
            </a:pPr>
            <a:r>
              <a:rPr lang="en-GB" sz="1600" dirty="0"/>
              <a:t>(learning venue: company)</a:t>
            </a:r>
          </a:p>
        </p:txBody>
      </p:sp>
      <p:sp>
        <p:nvSpPr>
          <p:cNvPr id="5" name="Inhaltsplatzhalter 4">
            <a:extLst>
              <a:ext uri="{FF2B5EF4-FFF2-40B4-BE49-F238E27FC236}">
                <a16:creationId xmlns:a16="http://schemas.microsoft.com/office/drawing/2014/main" id="{57189056-AF95-40DD-A987-3F68EE5791C4}"/>
              </a:ext>
            </a:extLst>
          </p:cNvPr>
          <p:cNvSpPr>
            <a:spLocks noGrp="1"/>
          </p:cNvSpPr>
          <p:nvPr>
            <p:ph sz="half" idx="2"/>
          </p:nvPr>
        </p:nvSpPr>
        <p:spPr>
          <a:xfrm>
            <a:off x="658813" y="2424187"/>
            <a:ext cx="4932362" cy="2503891"/>
          </a:xfrm>
        </p:spPr>
        <p:txBody>
          <a:bodyPr>
            <a:noAutofit/>
          </a:bodyPr>
          <a:lstStyle/>
          <a:p>
            <a:pPr>
              <a:lnSpc>
                <a:spcPts val="2200"/>
              </a:lnSpc>
              <a:buSzPct val="70000"/>
            </a:pPr>
            <a:r>
              <a:rPr lang="en-GB" sz="1800" dirty="0">
                <a:latin typeface="+mn-lt"/>
              </a:rPr>
              <a:t>Nationally approx. </a:t>
            </a:r>
            <a:r>
              <a:rPr lang="en-GB" sz="1800" b="1" dirty="0">
                <a:latin typeface="+mn-lt"/>
              </a:rPr>
              <a:t>630,000</a:t>
            </a:r>
            <a:r>
              <a:rPr lang="en-GB" sz="1800" dirty="0">
                <a:latin typeface="+mn-lt"/>
              </a:rPr>
              <a:t> </a:t>
            </a:r>
            <a:r>
              <a:rPr lang="en-GB" sz="1800" b="1" dirty="0">
                <a:latin typeface="+mn-lt"/>
              </a:rPr>
              <a:t>registered trainers* </a:t>
            </a:r>
            <a:r>
              <a:rPr lang="en-GB" sz="1800" dirty="0"/>
              <a:t>(as </a:t>
            </a:r>
            <a:r>
              <a:rPr lang="en-GB" sz="1800"/>
              <a:t>of 2023)</a:t>
            </a:r>
            <a:endParaRPr lang="en-GB" sz="1800" b="1" dirty="0">
              <a:latin typeface="+mn-lt"/>
            </a:endParaRPr>
          </a:p>
          <a:p>
            <a:pPr marL="648000" lvl="1" indent="-288000">
              <a:lnSpc>
                <a:spcPts val="2200"/>
              </a:lnSpc>
              <a:buSzPct val="70000"/>
            </a:pPr>
            <a:r>
              <a:rPr lang="en-GB" dirty="0">
                <a:latin typeface="+mn-lt"/>
              </a:rPr>
              <a:t>Mostly working in an ancillary function</a:t>
            </a:r>
          </a:p>
          <a:p>
            <a:pPr>
              <a:lnSpc>
                <a:spcPts val="2200"/>
              </a:lnSpc>
              <a:buSzPct val="70000"/>
            </a:pPr>
            <a:r>
              <a:rPr lang="en-GB" sz="1800" dirty="0">
                <a:latin typeface="+mn-lt"/>
              </a:rPr>
              <a:t>Between </a:t>
            </a:r>
            <a:r>
              <a:rPr lang="en-GB" sz="1800" b="1" dirty="0">
                <a:latin typeface="+mn-lt"/>
              </a:rPr>
              <a:t>3</a:t>
            </a:r>
            <a:r>
              <a:rPr lang="en-GB" sz="1800" dirty="0">
                <a:latin typeface="+mn-lt"/>
              </a:rPr>
              <a:t> (ancillary function) and </a:t>
            </a:r>
            <a:r>
              <a:rPr lang="en-GB" sz="1800" b="1" dirty="0">
                <a:latin typeface="+mn-lt"/>
              </a:rPr>
              <a:t>16</a:t>
            </a:r>
            <a:r>
              <a:rPr lang="en-GB" sz="1800" dirty="0">
                <a:latin typeface="+mn-lt"/>
              </a:rPr>
              <a:t> </a:t>
            </a:r>
            <a:r>
              <a:rPr lang="en-GB" sz="1800" b="1" dirty="0">
                <a:latin typeface="+mn-lt"/>
              </a:rPr>
              <a:t>trainees</a:t>
            </a:r>
            <a:r>
              <a:rPr lang="en-GB" sz="1800" dirty="0">
                <a:latin typeface="+mn-lt"/>
              </a:rPr>
              <a:t> (for those working as trainers on a full-time basis) per person providing training</a:t>
            </a:r>
          </a:p>
          <a:p>
            <a:pPr>
              <a:lnSpc>
                <a:spcPts val="2200"/>
              </a:lnSpc>
              <a:buSzPct val="70000"/>
            </a:pPr>
            <a:r>
              <a:rPr lang="en-GB" sz="1800" b="1" dirty="0">
                <a:latin typeface="+mn-lt"/>
              </a:rPr>
              <a:t>Approx. 6 million skilled workers providing training</a:t>
            </a:r>
            <a:r>
              <a:rPr lang="en-GB" sz="1800" dirty="0">
                <a:latin typeface="+mn-lt"/>
              </a:rPr>
              <a:t> (without/with a certificate but not registered with the chambers)</a:t>
            </a:r>
          </a:p>
          <a:p>
            <a:pPr lvl="1">
              <a:lnSpc>
                <a:spcPts val="2200"/>
              </a:lnSpc>
              <a:buSzPct val="70000"/>
            </a:pPr>
            <a:endParaRPr lang="de-DE" dirty="0">
              <a:latin typeface="+mn-lt"/>
            </a:endParaRPr>
          </a:p>
        </p:txBody>
      </p:sp>
      <p:sp>
        <p:nvSpPr>
          <p:cNvPr id="6" name="Textplatzhalter 5">
            <a:extLst>
              <a:ext uri="{FF2B5EF4-FFF2-40B4-BE49-F238E27FC236}">
                <a16:creationId xmlns:a16="http://schemas.microsoft.com/office/drawing/2014/main" id="{8DC878F3-BD9B-475D-99AD-7D8DE84EB6F2}"/>
              </a:ext>
            </a:extLst>
          </p:cNvPr>
          <p:cNvSpPr>
            <a:spLocks noGrp="1"/>
          </p:cNvSpPr>
          <p:nvPr>
            <p:ph type="body" sz="quarter" idx="3"/>
          </p:nvPr>
        </p:nvSpPr>
        <p:spPr>
          <a:xfrm>
            <a:off x="6321424" y="1534394"/>
            <a:ext cx="4860000" cy="612000"/>
          </a:xfrm>
        </p:spPr>
        <p:txBody>
          <a:bodyPr lIns="0">
            <a:noAutofit/>
          </a:bodyPr>
          <a:lstStyle/>
          <a:p>
            <a:pPr algn="ctr">
              <a:lnSpc>
                <a:spcPct val="100000"/>
              </a:lnSpc>
              <a:spcBef>
                <a:spcPts val="0"/>
              </a:spcBef>
            </a:pPr>
            <a:r>
              <a:rPr lang="en-GB" sz="1800" b="1" dirty="0"/>
              <a:t>Teaching staff </a:t>
            </a:r>
          </a:p>
          <a:p>
            <a:pPr algn="ctr">
              <a:lnSpc>
                <a:spcPct val="100000"/>
              </a:lnSpc>
              <a:spcBef>
                <a:spcPts val="0"/>
              </a:spcBef>
            </a:pPr>
            <a:r>
              <a:rPr lang="en-GB" sz="1600" dirty="0"/>
              <a:t>(learning venue: vocational school)</a:t>
            </a:r>
          </a:p>
        </p:txBody>
      </p:sp>
      <p:sp>
        <p:nvSpPr>
          <p:cNvPr id="7" name="Inhaltsplatzhalter 6">
            <a:extLst>
              <a:ext uri="{FF2B5EF4-FFF2-40B4-BE49-F238E27FC236}">
                <a16:creationId xmlns:a16="http://schemas.microsoft.com/office/drawing/2014/main" id="{B71BCCF1-3BCA-4739-9C2E-F280695C5D6D}"/>
              </a:ext>
            </a:extLst>
          </p:cNvPr>
          <p:cNvSpPr>
            <a:spLocks noGrp="1"/>
          </p:cNvSpPr>
          <p:nvPr>
            <p:ph sz="quarter" idx="4"/>
          </p:nvPr>
        </p:nvSpPr>
        <p:spPr>
          <a:xfrm>
            <a:off x="6321424" y="2437629"/>
            <a:ext cx="4860000" cy="2157642"/>
          </a:xfrm>
        </p:spPr>
        <p:txBody>
          <a:bodyPr>
            <a:spAutoFit/>
          </a:bodyPr>
          <a:lstStyle/>
          <a:p>
            <a:pPr>
              <a:lnSpc>
                <a:spcPts val="2200"/>
              </a:lnSpc>
              <a:buSzPct val="70000"/>
            </a:pPr>
            <a:r>
              <a:rPr lang="en-GB" sz="1800" dirty="0">
                <a:latin typeface="+mn-lt"/>
              </a:rPr>
              <a:t>Approximately </a:t>
            </a:r>
            <a:r>
              <a:rPr lang="en-GB" sz="1800" b="1" dirty="0">
                <a:latin typeface="+mn-lt"/>
              </a:rPr>
              <a:t>39,000</a:t>
            </a:r>
            <a:r>
              <a:rPr lang="en-GB" sz="1800" dirty="0">
                <a:latin typeface="+mn-lt"/>
              </a:rPr>
              <a:t> Full Time Equivalents (as of 2022)</a:t>
            </a:r>
          </a:p>
          <a:p>
            <a:pPr marL="648000" lvl="1" indent="-288000">
              <a:lnSpc>
                <a:spcPts val="2200"/>
              </a:lnSpc>
              <a:buSzPct val="70000"/>
            </a:pPr>
            <a:r>
              <a:rPr lang="en-GB" dirty="0">
                <a:latin typeface="+mn-lt"/>
              </a:rPr>
              <a:t>Teachers of professional theory and </a:t>
            </a:r>
            <a:br>
              <a:rPr lang="en-GB" dirty="0">
                <a:latin typeface="+mn-lt"/>
              </a:rPr>
            </a:br>
            <a:r>
              <a:rPr lang="en-GB" dirty="0">
                <a:latin typeface="+mn-lt"/>
              </a:rPr>
              <a:t>general education</a:t>
            </a:r>
          </a:p>
          <a:p>
            <a:pPr marL="648000" lvl="1" indent="-288000">
              <a:lnSpc>
                <a:spcPts val="2200"/>
              </a:lnSpc>
              <a:buSzPct val="70000"/>
            </a:pPr>
            <a:r>
              <a:rPr lang="en-GB" dirty="0">
                <a:latin typeface="+mn-lt"/>
              </a:rPr>
              <a:t>Teachers of occupational practice</a:t>
            </a:r>
          </a:p>
          <a:p>
            <a:pPr>
              <a:lnSpc>
                <a:spcPts val="2200"/>
              </a:lnSpc>
              <a:buSzPct val="70000"/>
            </a:pPr>
            <a:r>
              <a:rPr lang="en-GB" sz="1800" dirty="0">
                <a:latin typeface="+mn-lt"/>
              </a:rPr>
              <a:t>Around </a:t>
            </a:r>
            <a:r>
              <a:rPr lang="en-GB" sz="1800" b="1" dirty="0">
                <a:latin typeface="+mn-lt"/>
              </a:rPr>
              <a:t>33</a:t>
            </a:r>
            <a:r>
              <a:rPr lang="en-GB" sz="1800" dirty="0">
                <a:latin typeface="+mn-lt"/>
              </a:rPr>
              <a:t> </a:t>
            </a:r>
            <a:r>
              <a:rPr lang="en-GB" sz="1800" b="1" dirty="0">
                <a:latin typeface="+mn-lt"/>
              </a:rPr>
              <a:t>learners</a:t>
            </a:r>
            <a:r>
              <a:rPr lang="en-GB" sz="1800" dirty="0">
                <a:latin typeface="+mn-lt"/>
              </a:rPr>
              <a:t> per member of teaching staff (as of 2022)**</a:t>
            </a:r>
          </a:p>
        </p:txBody>
      </p:sp>
      <p:sp>
        <p:nvSpPr>
          <p:cNvPr id="9" name="Textplatzhalter 7">
            <a:extLst>
              <a:ext uri="{FF2B5EF4-FFF2-40B4-BE49-F238E27FC236}">
                <a16:creationId xmlns:a16="http://schemas.microsoft.com/office/drawing/2014/main" id="{44CD2E8F-A0B3-49B0-9670-62C8F30D55E5}"/>
              </a:ext>
            </a:extLst>
          </p:cNvPr>
          <p:cNvSpPr txBox="1">
            <a:spLocks/>
          </p:cNvSpPr>
          <p:nvPr/>
        </p:nvSpPr>
        <p:spPr>
          <a:xfrm>
            <a:off x="1366465" y="5246368"/>
            <a:ext cx="9909917" cy="21363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In this presentation – focus on </a:t>
            </a:r>
            <a:r>
              <a:rPr lang="en-GB" sz="1800" b="1" dirty="0"/>
              <a:t>state-recognised training personnel and vocational school teachers</a:t>
            </a:r>
          </a:p>
        </p:txBody>
      </p:sp>
      <p:sp>
        <p:nvSpPr>
          <p:cNvPr id="10" name="Textfeld 9">
            <a:extLst>
              <a:ext uri="{FF2B5EF4-FFF2-40B4-BE49-F238E27FC236}">
                <a16:creationId xmlns:a16="http://schemas.microsoft.com/office/drawing/2014/main" id="{5A465FE4-FA6C-48BC-B5A8-5AF1AB723DFF}"/>
              </a:ext>
            </a:extLst>
          </p:cNvPr>
          <p:cNvSpPr txBox="1"/>
          <p:nvPr/>
        </p:nvSpPr>
        <p:spPr>
          <a:xfrm>
            <a:off x="571552" y="5579175"/>
            <a:ext cx="6631681" cy="430887"/>
          </a:xfrm>
          <a:prstGeom prst="rect">
            <a:avLst/>
          </a:prstGeom>
          <a:noFill/>
        </p:spPr>
        <p:txBody>
          <a:bodyPr wrap="square" rtlCol="0">
            <a:spAutoFit/>
          </a:bodyPr>
          <a:lstStyle/>
          <a:p>
            <a:r>
              <a:rPr lang="en-GB" sz="1100" dirty="0"/>
              <a:t>* BIBB Data Report 2025</a:t>
            </a:r>
          </a:p>
          <a:p>
            <a:r>
              <a:rPr lang="en-GB" sz="1100" dirty="0"/>
              <a:t>**Source: </a:t>
            </a:r>
            <a:r>
              <a:rPr lang="en-GB" sz="1100" dirty="0" err="1"/>
              <a:t>Datenportal</a:t>
            </a:r>
            <a:r>
              <a:rPr lang="en-GB" sz="1100" dirty="0"/>
              <a:t> BMFTR</a:t>
            </a:r>
          </a:p>
        </p:txBody>
      </p:sp>
      <p:sp>
        <p:nvSpPr>
          <p:cNvPr id="11" name="Gleichschenkliges Dreieck 10">
            <a:extLst>
              <a:ext uri="{FF2B5EF4-FFF2-40B4-BE49-F238E27FC236}">
                <a16:creationId xmlns:a16="http://schemas.microsoft.com/office/drawing/2014/main" id="{240C72B6-A6F2-BC07-0E67-274A9074464C}"/>
              </a:ext>
            </a:extLst>
          </p:cNvPr>
          <p:cNvSpPr>
            <a:spLocks noChangeAspect="1"/>
          </p:cNvSpPr>
          <p:nvPr/>
        </p:nvSpPr>
        <p:spPr>
          <a:xfrm rot="5400000">
            <a:off x="615549" y="5175913"/>
            <a:ext cx="446525" cy="360000"/>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266814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CB03799-9477-4CAF-A9D0-596DCB10A675}"/>
              </a:ext>
            </a:extLst>
          </p:cNvPr>
          <p:cNvSpPr>
            <a:spLocks noGrp="1"/>
          </p:cNvSpPr>
          <p:nvPr>
            <p:ph type="body" sz="quarter" idx="10"/>
          </p:nvPr>
        </p:nvSpPr>
        <p:spPr>
          <a:xfrm>
            <a:off x="658813" y="813801"/>
            <a:ext cx="11053762" cy="246221"/>
          </a:xfrm>
        </p:spPr>
        <p:txBody>
          <a:bodyPr>
            <a:noAutofit/>
          </a:bodyPr>
          <a:lstStyle/>
          <a:p>
            <a:r>
              <a:rPr lang="en-GB" sz="2000" dirty="0"/>
              <a:t>Staff providing training (learning venue: company)</a:t>
            </a:r>
          </a:p>
        </p:txBody>
      </p: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en-GB" dirty="0"/>
              <a:t>II. Tasks of staff in the VET system</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663158" y="1634989"/>
            <a:ext cx="3240000" cy="504000"/>
          </a:xfrm>
        </p:spPr>
        <p:txBody>
          <a:bodyPr lIns="0">
            <a:normAutofit/>
          </a:bodyPr>
          <a:lstStyle/>
          <a:p>
            <a:pPr algn="ctr"/>
            <a:r>
              <a:rPr lang="en-GB" sz="1800" b="1" dirty="0"/>
              <a:t>Head of Training*</a:t>
            </a:r>
          </a:p>
        </p:txBody>
      </p:sp>
      <p:sp>
        <p:nvSpPr>
          <p:cNvPr id="5" name="Inhaltsplatzhalter 4">
            <a:extLst>
              <a:ext uri="{FF2B5EF4-FFF2-40B4-BE49-F238E27FC236}">
                <a16:creationId xmlns:a16="http://schemas.microsoft.com/office/drawing/2014/main" id="{620011A5-F6BF-4904-83EE-119B7A8FCDF8}"/>
              </a:ext>
            </a:extLst>
          </p:cNvPr>
          <p:cNvSpPr>
            <a:spLocks noGrp="1"/>
          </p:cNvSpPr>
          <p:nvPr>
            <p:ph sz="half" idx="2"/>
          </p:nvPr>
        </p:nvSpPr>
        <p:spPr>
          <a:xfrm>
            <a:off x="658813" y="2425148"/>
            <a:ext cx="3240000" cy="2921269"/>
          </a:xfrm>
        </p:spPr>
        <p:txBody>
          <a:bodyPr>
            <a:noAutofit/>
          </a:bodyPr>
          <a:lstStyle/>
          <a:p>
            <a:pPr marL="288000" lvl="0" indent="-288000">
              <a:lnSpc>
                <a:spcPts val="2200"/>
              </a:lnSpc>
              <a:buSzPct val="70000"/>
            </a:pPr>
            <a:r>
              <a:rPr lang="en-GB" sz="1800" dirty="0">
                <a:latin typeface="+mn-lt"/>
              </a:rPr>
              <a:t>Often full-time</a:t>
            </a:r>
          </a:p>
          <a:p>
            <a:pPr marL="288000" lvl="0" indent="-288000">
              <a:buSzPct val="70000"/>
            </a:pPr>
            <a:r>
              <a:rPr lang="en-GB" sz="1800" dirty="0">
                <a:latin typeface="+mn-lt"/>
              </a:rPr>
              <a:t>Responsible for all trainees in all training occupations</a:t>
            </a:r>
          </a:p>
          <a:p>
            <a:pPr marL="288000" lvl="0" indent="-288000">
              <a:lnSpc>
                <a:spcPts val="2200"/>
              </a:lnSpc>
              <a:buSzPct val="70000"/>
            </a:pPr>
            <a:r>
              <a:rPr lang="en-GB" sz="1800" dirty="0">
                <a:latin typeface="+mn-lt"/>
              </a:rPr>
              <a:t>Formal qualification to deliver training </a:t>
            </a:r>
          </a:p>
          <a:p>
            <a:pPr marL="288000" lvl="0" indent="-288000">
              <a:lnSpc>
                <a:spcPts val="2200"/>
              </a:lnSpc>
              <a:buSzPct val="70000"/>
            </a:pPr>
            <a:r>
              <a:rPr lang="en-GB" sz="1800" dirty="0">
                <a:latin typeface="+mn-lt"/>
              </a:rPr>
              <a:t>Responsible for the organisation of training</a:t>
            </a:r>
          </a:p>
          <a:p>
            <a:pPr marL="288000" lvl="0" indent="-288000">
              <a:lnSpc>
                <a:spcPts val="2200"/>
              </a:lnSpc>
              <a:buSzPct val="70000"/>
            </a:pPr>
            <a:r>
              <a:rPr lang="en-GB" sz="1800" dirty="0">
                <a:latin typeface="+mn-lt"/>
              </a:rPr>
              <a:t>Not mandatory</a:t>
            </a:r>
          </a:p>
          <a:p>
            <a:pPr marL="288000" indent="-288000">
              <a:buSzPct val="70000"/>
            </a:pPr>
            <a:endParaRPr lang="de-DE" sz="1800" dirty="0"/>
          </a:p>
        </p:txBody>
      </p:sp>
      <p:sp>
        <p:nvSpPr>
          <p:cNvPr id="6" name="Textplatzhalter 5">
            <a:extLst>
              <a:ext uri="{FF2B5EF4-FFF2-40B4-BE49-F238E27FC236}">
                <a16:creationId xmlns:a16="http://schemas.microsoft.com/office/drawing/2014/main" id="{20DE59E2-CCCF-4C2E-9A53-6A7AB25DB6F5}"/>
              </a:ext>
            </a:extLst>
          </p:cNvPr>
          <p:cNvSpPr>
            <a:spLocks noGrp="1"/>
          </p:cNvSpPr>
          <p:nvPr>
            <p:ph type="body" sz="quarter" idx="3"/>
          </p:nvPr>
        </p:nvSpPr>
        <p:spPr>
          <a:xfrm>
            <a:off x="8472575" y="1634989"/>
            <a:ext cx="3240000" cy="504000"/>
          </a:xfrm>
        </p:spPr>
        <p:txBody>
          <a:bodyPr lIns="0" tIns="144000" bIns="144000">
            <a:noAutofit/>
          </a:bodyPr>
          <a:lstStyle/>
          <a:p>
            <a:pPr algn="ctr"/>
            <a:r>
              <a:rPr lang="en-GB" sz="1800" b="1" dirty="0"/>
              <a:t>Skilled worker providing training</a:t>
            </a:r>
          </a:p>
        </p:txBody>
      </p:sp>
      <p:sp>
        <p:nvSpPr>
          <p:cNvPr id="7" name="Inhaltsplatzhalter 6">
            <a:extLst>
              <a:ext uri="{FF2B5EF4-FFF2-40B4-BE49-F238E27FC236}">
                <a16:creationId xmlns:a16="http://schemas.microsoft.com/office/drawing/2014/main" id="{D56F4A33-96FA-4042-AE10-E09A7A554F44}"/>
              </a:ext>
            </a:extLst>
          </p:cNvPr>
          <p:cNvSpPr>
            <a:spLocks noGrp="1"/>
          </p:cNvSpPr>
          <p:nvPr>
            <p:ph sz="quarter" idx="4"/>
          </p:nvPr>
        </p:nvSpPr>
        <p:spPr>
          <a:xfrm>
            <a:off x="8472575" y="2423311"/>
            <a:ext cx="3300325" cy="2618510"/>
          </a:xfrm>
        </p:spPr>
        <p:txBody>
          <a:bodyPr>
            <a:noAutofit/>
          </a:bodyPr>
          <a:lstStyle/>
          <a:p>
            <a:pPr marL="288000" lvl="0" indent="-288000">
              <a:buSzPct val="70000"/>
            </a:pPr>
            <a:r>
              <a:rPr lang="en-GB" sz="1800" dirty="0">
                <a:latin typeface="+mn-lt"/>
              </a:rPr>
              <a:t>Part-time</a:t>
            </a:r>
          </a:p>
          <a:p>
            <a:pPr marL="288000" lvl="0" indent="-288000">
              <a:buSzPct val="70000"/>
            </a:pPr>
            <a:r>
              <a:rPr lang="en-GB" sz="1800" dirty="0">
                <a:latin typeface="+mn-lt"/>
              </a:rPr>
              <a:t>Responsible for one trainee</a:t>
            </a:r>
          </a:p>
          <a:p>
            <a:pPr marL="288000" lvl="0" indent="-288000">
              <a:buSzPct val="70000"/>
            </a:pPr>
            <a:r>
              <a:rPr lang="en-GB" sz="1800" dirty="0">
                <a:latin typeface="+mn-lt"/>
              </a:rPr>
              <a:t>Occupationally experienced </a:t>
            </a:r>
            <a:br>
              <a:rPr lang="en-GB" sz="1800" dirty="0">
                <a:latin typeface="+mn-lt"/>
              </a:rPr>
            </a:br>
            <a:r>
              <a:rPr lang="en-GB" sz="1800" dirty="0">
                <a:latin typeface="+mn-lt"/>
              </a:rPr>
              <a:t>but no formal qualification </a:t>
            </a:r>
            <a:br>
              <a:rPr lang="en-GB" sz="1800" dirty="0">
                <a:latin typeface="+mn-lt"/>
              </a:rPr>
            </a:br>
            <a:r>
              <a:rPr lang="en-GB" sz="1800" dirty="0">
                <a:latin typeface="+mn-lt"/>
              </a:rPr>
              <a:t>to deliver training</a:t>
            </a:r>
          </a:p>
          <a:p>
            <a:pPr marL="288000" lvl="0" indent="-288000">
              <a:buSzPct val="70000"/>
            </a:pPr>
            <a:r>
              <a:rPr lang="en-GB" sz="1800" dirty="0">
                <a:latin typeface="+mn-lt"/>
              </a:rPr>
              <a:t>Responsible for individual stages of training</a:t>
            </a:r>
          </a:p>
          <a:p>
            <a:pPr marL="288000" lvl="0" indent="-288000">
              <a:buSzPct val="70000"/>
            </a:pPr>
            <a:r>
              <a:rPr lang="en-GB" sz="1800" dirty="0">
                <a:latin typeface="+mn-lt"/>
              </a:rPr>
              <a:t>§ 28 Vocational Training Act Paragraph 3</a:t>
            </a:r>
          </a:p>
          <a:p>
            <a:pPr marL="288000" indent="-288000">
              <a:buSzPct val="70000"/>
            </a:pPr>
            <a:endParaRPr lang="de-DE" sz="1800" dirty="0"/>
          </a:p>
        </p:txBody>
      </p:sp>
      <p:sp>
        <p:nvSpPr>
          <p:cNvPr id="8" name="Textplatzhalter 3">
            <a:extLst>
              <a:ext uri="{FF2B5EF4-FFF2-40B4-BE49-F238E27FC236}">
                <a16:creationId xmlns:a16="http://schemas.microsoft.com/office/drawing/2014/main" id="{00F449CA-B454-466B-8607-8F34BE604D15}"/>
              </a:ext>
            </a:extLst>
          </p:cNvPr>
          <p:cNvSpPr txBox="1">
            <a:spLocks/>
          </p:cNvSpPr>
          <p:nvPr/>
        </p:nvSpPr>
        <p:spPr>
          <a:xfrm>
            <a:off x="4567867" y="1634989"/>
            <a:ext cx="3240000" cy="504000"/>
          </a:xfrm>
          <a:prstGeom prst="rect">
            <a:avLst/>
          </a:prstGeom>
          <a:solidFill>
            <a:schemeClr val="accent1"/>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Trainer</a:t>
            </a:r>
          </a:p>
        </p:txBody>
      </p:sp>
      <p:sp>
        <p:nvSpPr>
          <p:cNvPr id="9" name="Inhaltsplatzhalter 4">
            <a:extLst>
              <a:ext uri="{FF2B5EF4-FFF2-40B4-BE49-F238E27FC236}">
                <a16:creationId xmlns:a16="http://schemas.microsoft.com/office/drawing/2014/main" id="{092F9110-5758-4EF7-844D-43833CDD7A84}"/>
              </a:ext>
            </a:extLst>
          </p:cNvPr>
          <p:cNvSpPr txBox="1">
            <a:spLocks/>
          </p:cNvSpPr>
          <p:nvPr/>
        </p:nvSpPr>
        <p:spPr>
          <a:xfrm>
            <a:off x="4567867" y="2423311"/>
            <a:ext cx="3240000" cy="2921269"/>
          </a:xfrm>
          <a:prstGeom prst="rect">
            <a:avLst/>
          </a:prstGeom>
        </p:spPr>
        <p:txBody>
          <a:bodyPr vert="horz" lIns="0" tIns="0" rIns="0" bIns="0" rtlCol="0">
            <a:noAutofit/>
          </a:bodyPr>
          <a:lstStyle>
            <a:lvl1pPr marL="357188" indent="-35718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lnSpc>
                <a:spcPts val="2200"/>
              </a:lnSpc>
              <a:buSzPct val="70000"/>
            </a:pPr>
            <a:r>
              <a:rPr lang="en-GB" sz="1800" dirty="0">
                <a:latin typeface="+mn-lt"/>
              </a:rPr>
              <a:t>Full-time or part-time</a:t>
            </a:r>
          </a:p>
          <a:p>
            <a:pPr marL="288000" indent="-288000">
              <a:buSzPct val="70000"/>
            </a:pPr>
            <a:r>
              <a:rPr lang="en-GB" sz="1800" dirty="0">
                <a:latin typeface="+mn-lt"/>
              </a:rPr>
              <a:t>Responsible for up to 15 trainees in one training occupation</a:t>
            </a:r>
          </a:p>
          <a:p>
            <a:pPr marL="288000" indent="-288000">
              <a:lnSpc>
                <a:spcPts val="2200"/>
              </a:lnSpc>
              <a:buSzPct val="70000"/>
            </a:pPr>
            <a:r>
              <a:rPr lang="en-GB" sz="1800" dirty="0">
                <a:latin typeface="+mn-lt"/>
              </a:rPr>
              <a:t>Formal qualification to deliver training </a:t>
            </a:r>
          </a:p>
          <a:p>
            <a:pPr marL="288000" indent="-288000">
              <a:lnSpc>
                <a:spcPts val="2200"/>
              </a:lnSpc>
              <a:buSzPct val="70000"/>
            </a:pPr>
            <a:r>
              <a:rPr lang="en-GB" sz="1800" dirty="0">
                <a:latin typeface="+mn-lt"/>
              </a:rPr>
              <a:t>Responsible for the implementation of training</a:t>
            </a:r>
          </a:p>
          <a:p>
            <a:pPr marL="288000" indent="-288000">
              <a:lnSpc>
                <a:spcPts val="2200"/>
              </a:lnSpc>
              <a:buSzPct val="70000"/>
            </a:pPr>
            <a:r>
              <a:rPr lang="en-GB" sz="1800" dirty="0">
                <a:latin typeface="+mn-lt"/>
              </a:rPr>
              <a:t>§ 30 Vocational Training Act </a:t>
            </a:r>
          </a:p>
          <a:p>
            <a:pPr marL="288000" indent="-288000">
              <a:buSzPct val="70000"/>
            </a:pPr>
            <a:endParaRPr lang="de-DE" sz="1800" dirty="0"/>
          </a:p>
        </p:txBody>
      </p:sp>
      <p:sp>
        <p:nvSpPr>
          <p:cNvPr id="10" name="Textfeld 9">
            <a:extLst>
              <a:ext uri="{FF2B5EF4-FFF2-40B4-BE49-F238E27FC236}">
                <a16:creationId xmlns:a16="http://schemas.microsoft.com/office/drawing/2014/main" id="{DE4D560D-72E7-43B1-A8BF-3B6050E2BE06}"/>
              </a:ext>
            </a:extLst>
          </p:cNvPr>
          <p:cNvSpPr txBox="1"/>
          <p:nvPr/>
        </p:nvSpPr>
        <p:spPr>
          <a:xfrm>
            <a:off x="658813" y="5632450"/>
            <a:ext cx="8605838" cy="184666"/>
          </a:xfrm>
          <a:prstGeom prst="rect">
            <a:avLst/>
          </a:prstGeom>
          <a:noFill/>
        </p:spPr>
        <p:txBody>
          <a:bodyPr wrap="square" lIns="0" tIns="0" rIns="0" bIns="0" rtlCol="0">
            <a:spAutoFit/>
          </a:bodyPr>
          <a:lstStyle/>
          <a:p>
            <a:r>
              <a:rPr lang="en-GB" sz="1200" dirty="0"/>
              <a:t>*Company managers, heads of HR or trainers may assume responsibility for tasks</a:t>
            </a:r>
          </a:p>
        </p:txBody>
      </p:sp>
    </p:spTree>
    <p:extLst>
      <p:ext uri="{BB962C8B-B14F-4D97-AF65-F5344CB8AC3E}">
        <p14:creationId xmlns:p14="http://schemas.microsoft.com/office/powerpoint/2010/main" val="2083261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632260" y="3326943"/>
            <a:ext cx="3060001" cy="612000"/>
          </a:xfrm>
        </p:spPr>
        <p:txBody>
          <a:bodyPr lIns="0">
            <a:noAutofit/>
          </a:bodyPr>
          <a:lstStyle/>
          <a:p>
            <a:pPr algn="ctr"/>
            <a:r>
              <a:rPr lang="en-GB" sz="1800" b="1" dirty="0"/>
              <a:t>Staff providing training </a:t>
            </a:r>
          </a:p>
          <a:p>
            <a:pPr algn="ctr">
              <a:lnSpc>
                <a:spcPct val="100000"/>
              </a:lnSpc>
              <a:spcBef>
                <a:spcPts val="0"/>
              </a:spcBef>
            </a:pPr>
            <a:r>
              <a:rPr lang="en-GB" sz="1600" dirty="0"/>
              <a:t>(learning venue: company)</a:t>
            </a:r>
          </a:p>
        </p:txBody>
      </p:sp>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14695"/>
            <a:ext cx="11053762" cy="435462"/>
          </a:xfrm>
        </p:spPr>
        <p:txBody>
          <a:bodyPr>
            <a:normAutofit/>
          </a:bodyPr>
          <a:lstStyle/>
          <a:p>
            <a:r>
              <a:rPr lang="en-GB" sz="2000" dirty="0"/>
              <a:t>Distribution of core tasks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II. Tasks of staff in the VET system</a:t>
            </a:r>
          </a:p>
        </p:txBody>
      </p:sp>
      <p:sp>
        <p:nvSpPr>
          <p:cNvPr id="3" name="Rechteck 2">
            <a:extLst>
              <a:ext uri="{FF2B5EF4-FFF2-40B4-BE49-F238E27FC236}">
                <a16:creationId xmlns:a16="http://schemas.microsoft.com/office/drawing/2014/main" id="{E7040D79-1726-CC73-403D-5EAADBADAF54}"/>
              </a:ext>
            </a:extLst>
          </p:cNvPr>
          <p:cNvSpPr/>
          <p:nvPr/>
        </p:nvSpPr>
        <p:spPr>
          <a:xfrm>
            <a:off x="1874349" y="1808163"/>
            <a:ext cx="342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Draws up a company training plan based on</a:t>
            </a:r>
            <a:br>
              <a:rPr lang="en-GB" dirty="0">
                <a:solidFill>
                  <a:schemeClr val="tx1"/>
                </a:solidFill>
                <a:latin typeface="+mn-lt"/>
              </a:rPr>
            </a:br>
            <a:r>
              <a:rPr lang="en-GB" dirty="0">
                <a:solidFill>
                  <a:schemeClr val="tx1"/>
                </a:solidFill>
                <a:latin typeface="+mn-lt"/>
              </a:rPr>
              <a:t>training standards or the training regulations</a:t>
            </a:r>
          </a:p>
        </p:txBody>
      </p:sp>
      <p:sp>
        <p:nvSpPr>
          <p:cNvPr id="5" name="Rechteck 4">
            <a:extLst>
              <a:ext uri="{FF2B5EF4-FFF2-40B4-BE49-F238E27FC236}">
                <a16:creationId xmlns:a16="http://schemas.microsoft.com/office/drawing/2014/main" id="{E49B3CFB-5049-7348-1E12-A9E1C23BE8DE}"/>
              </a:ext>
            </a:extLst>
          </p:cNvPr>
          <p:cNvSpPr/>
          <p:nvPr/>
        </p:nvSpPr>
        <p:spPr>
          <a:xfrm>
            <a:off x="658812" y="3326943"/>
            <a:ext cx="3600000" cy="153040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Imparts wide-ranging occupational skills and knowledge and personal competence (types of behaviour, ability to work as part of a team, autonomy etc.)</a:t>
            </a:r>
          </a:p>
        </p:txBody>
      </p:sp>
      <p:sp>
        <p:nvSpPr>
          <p:cNvPr id="11" name="Rechteck 10">
            <a:extLst>
              <a:ext uri="{FF2B5EF4-FFF2-40B4-BE49-F238E27FC236}">
                <a16:creationId xmlns:a16="http://schemas.microsoft.com/office/drawing/2014/main" id="{7C08C5A7-52D5-FF59-A120-DCC27EC31FDA}"/>
              </a:ext>
            </a:extLst>
          </p:cNvPr>
          <p:cNvSpPr/>
          <p:nvPr/>
        </p:nvSpPr>
        <p:spPr>
          <a:xfrm>
            <a:off x="4492644" y="4254946"/>
            <a:ext cx="3440546" cy="153040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marL="0" indent="0" defTabSz="914400">
              <a:buSzPct val="75000"/>
              <a:buNone/>
            </a:pPr>
            <a:r>
              <a:rPr lang="en-GB" dirty="0">
                <a:solidFill>
                  <a:schemeClr val="tx1"/>
                </a:solidFill>
                <a:latin typeface="+mn-lt"/>
              </a:rPr>
              <a:t>Integrates trainees into the company and supports them in possibly being offered permanent employment upon completion of training (recruitment)</a:t>
            </a:r>
          </a:p>
        </p:txBody>
      </p:sp>
      <p:sp>
        <p:nvSpPr>
          <p:cNvPr id="14" name="Rechteck 13">
            <a:extLst>
              <a:ext uri="{FF2B5EF4-FFF2-40B4-BE49-F238E27FC236}">
                <a16:creationId xmlns:a16="http://schemas.microsoft.com/office/drawing/2014/main" id="{E590D3E0-6067-D964-B296-37ACF097E150}"/>
              </a:ext>
            </a:extLst>
          </p:cNvPr>
          <p:cNvSpPr/>
          <p:nvPr/>
        </p:nvSpPr>
        <p:spPr>
          <a:xfrm>
            <a:off x="7154212" y="1815516"/>
            <a:ext cx="342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defTabSz="357188">
              <a:spcBef>
                <a:spcPts val="500"/>
              </a:spcBef>
              <a:buClr>
                <a:schemeClr val="accent1"/>
              </a:buClr>
              <a:buSzPct val="75000"/>
            </a:pPr>
            <a:r>
              <a:rPr lang="en-GB" dirty="0">
                <a:solidFill>
                  <a:schemeClr val="tx1"/>
                </a:solidFill>
              </a:rPr>
              <a:t>Organises the training process</a:t>
            </a:r>
          </a:p>
        </p:txBody>
      </p:sp>
      <p:sp>
        <p:nvSpPr>
          <p:cNvPr id="15" name="Rechteck 14">
            <a:extLst>
              <a:ext uri="{FF2B5EF4-FFF2-40B4-BE49-F238E27FC236}">
                <a16:creationId xmlns:a16="http://schemas.microsoft.com/office/drawing/2014/main" id="{E5D6A44F-A9AC-9A5C-D4AF-5189CDC012C0}"/>
              </a:ext>
            </a:extLst>
          </p:cNvPr>
          <p:cNvSpPr/>
          <p:nvPr/>
        </p:nvSpPr>
        <p:spPr>
          <a:xfrm>
            <a:off x="8292575" y="2709729"/>
            <a:ext cx="342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defTabSz="357188">
              <a:spcBef>
                <a:spcPts val="500"/>
              </a:spcBef>
              <a:buClr>
                <a:schemeClr val="accent1"/>
              </a:buClr>
              <a:buSzPct val="75000"/>
            </a:pPr>
            <a:r>
              <a:rPr lang="en-GB" dirty="0">
                <a:solidFill>
                  <a:schemeClr val="tx1"/>
                </a:solidFill>
              </a:rPr>
              <a:t>Offers support with examination preparation and involves the specialist department and other colleagues</a:t>
            </a:r>
          </a:p>
        </p:txBody>
      </p:sp>
      <p:sp>
        <p:nvSpPr>
          <p:cNvPr id="16" name="Rechteck 15">
            <a:extLst>
              <a:ext uri="{FF2B5EF4-FFF2-40B4-BE49-F238E27FC236}">
                <a16:creationId xmlns:a16="http://schemas.microsoft.com/office/drawing/2014/main" id="{97C3E500-AA2F-2D52-3E83-769E6647845C}"/>
              </a:ext>
            </a:extLst>
          </p:cNvPr>
          <p:cNvSpPr/>
          <p:nvPr/>
        </p:nvSpPr>
        <p:spPr>
          <a:xfrm>
            <a:off x="8292575" y="4157940"/>
            <a:ext cx="342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defTabSz="357188">
              <a:spcBef>
                <a:spcPts val="500"/>
              </a:spcBef>
              <a:buClr>
                <a:schemeClr val="accent1"/>
              </a:buClr>
              <a:buSzPct val="75000"/>
            </a:pPr>
            <a:r>
              <a:rPr lang="en-GB" dirty="0">
                <a:solidFill>
                  <a:schemeClr val="tx1"/>
                </a:solidFill>
              </a:rPr>
              <a:t>Coordination with vocational school and chamber</a:t>
            </a:r>
          </a:p>
        </p:txBody>
      </p:sp>
      <p:pic>
        <p:nvPicPr>
          <p:cNvPr id="10" name="Grafik 9">
            <a:extLst>
              <a:ext uri="{FF2B5EF4-FFF2-40B4-BE49-F238E27FC236}">
                <a16:creationId xmlns:a16="http://schemas.microsoft.com/office/drawing/2014/main" id="{9CC6A4D8-F2AA-423F-5907-056154E964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3575" y="1390953"/>
            <a:ext cx="1016757" cy="1986944"/>
          </a:xfrm>
          <a:prstGeom prst="rect">
            <a:avLst/>
          </a:prstGeom>
        </p:spPr>
      </p:pic>
    </p:spTree>
    <p:extLst>
      <p:ext uri="{BB962C8B-B14F-4D97-AF65-F5344CB8AC3E}">
        <p14:creationId xmlns:p14="http://schemas.microsoft.com/office/powerpoint/2010/main" val="12036651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632260" y="3328229"/>
            <a:ext cx="3060001" cy="731998"/>
          </a:xfrm>
        </p:spPr>
        <p:txBody>
          <a:bodyPr lIns="0">
            <a:noAutofit/>
          </a:bodyPr>
          <a:lstStyle/>
          <a:p>
            <a:pPr algn="ctr"/>
            <a:r>
              <a:rPr lang="en-GB" sz="1800" b="1" dirty="0"/>
              <a:t>Teachers</a:t>
            </a:r>
            <a:r>
              <a:rPr lang="en-GB" sz="1800" dirty="0"/>
              <a:t> </a:t>
            </a:r>
            <a:br>
              <a:rPr lang="en-GB" sz="1800" dirty="0"/>
            </a:br>
            <a:r>
              <a:rPr lang="en-GB" sz="1600" dirty="0"/>
              <a:t>Professional theory and general education</a:t>
            </a:r>
          </a:p>
        </p:txBody>
      </p:sp>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14695"/>
            <a:ext cx="11053762" cy="435462"/>
          </a:xfrm>
        </p:spPr>
        <p:txBody>
          <a:bodyPr>
            <a:normAutofit/>
          </a:bodyPr>
          <a:lstStyle/>
          <a:p>
            <a:r>
              <a:rPr lang="en-GB" sz="2000" dirty="0"/>
              <a:t>Distribution of core tasks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II. Tasks of staff in the VET system</a:t>
            </a:r>
          </a:p>
        </p:txBody>
      </p:sp>
      <p:sp>
        <p:nvSpPr>
          <p:cNvPr id="3" name="Rechteck 2">
            <a:extLst>
              <a:ext uri="{FF2B5EF4-FFF2-40B4-BE49-F238E27FC236}">
                <a16:creationId xmlns:a16="http://schemas.microsoft.com/office/drawing/2014/main" id="{E7040D79-1726-CC73-403D-5EAADBADAF54}"/>
              </a:ext>
            </a:extLst>
          </p:cNvPr>
          <p:cNvSpPr/>
          <p:nvPr/>
        </p:nvSpPr>
        <p:spPr>
          <a:xfrm>
            <a:off x="1594724" y="1814944"/>
            <a:ext cx="342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marL="0" lvl="1">
              <a:buSzPct val="75000"/>
            </a:pPr>
            <a:r>
              <a:rPr lang="en-GB" dirty="0">
                <a:solidFill>
                  <a:schemeClr val="tx1"/>
                </a:solidFill>
              </a:rPr>
              <a:t>Organises teaching based on the framework curriculum</a:t>
            </a:r>
          </a:p>
        </p:txBody>
      </p:sp>
      <p:sp>
        <p:nvSpPr>
          <p:cNvPr id="5" name="Rechteck 4">
            <a:extLst>
              <a:ext uri="{FF2B5EF4-FFF2-40B4-BE49-F238E27FC236}">
                <a16:creationId xmlns:a16="http://schemas.microsoft.com/office/drawing/2014/main" id="{E49B3CFB-5049-7348-1E12-A9E1C23BE8DE}"/>
              </a:ext>
            </a:extLst>
          </p:cNvPr>
          <p:cNvSpPr/>
          <p:nvPr/>
        </p:nvSpPr>
        <p:spPr>
          <a:xfrm>
            <a:off x="658812" y="3295026"/>
            <a:ext cx="349331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marL="0" lvl="1">
              <a:buSzPct val="75000"/>
            </a:pPr>
            <a:r>
              <a:rPr lang="en-GB" dirty="0">
                <a:solidFill>
                  <a:schemeClr val="tx1"/>
                </a:solidFill>
              </a:rPr>
              <a:t>Imparts professional theory and principles of occupational practice in a wide-ranging manner</a:t>
            </a:r>
          </a:p>
        </p:txBody>
      </p:sp>
      <p:sp>
        <p:nvSpPr>
          <p:cNvPr id="14" name="Rechteck 13">
            <a:extLst>
              <a:ext uri="{FF2B5EF4-FFF2-40B4-BE49-F238E27FC236}">
                <a16:creationId xmlns:a16="http://schemas.microsoft.com/office/drawing/2014/main" id="{E590D3E0-6067-D964-B296-37ACF097E150}"/>
              </a:ext>
            </a:extLst>
          </p:cNvPr>
          <p:cNvSpPr/>
          <p:nvPr/>
        </p:nvSpPr>
        <p:spPr>
          <a:xfrm>
            <a:off x="7402956" y="1819632"/>
            <a:ext cx="342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marL="0" lvl="1">
              <a:buSzPct val="75000"/>
            </a:pPr>
            <a:r>
              <a:rPr lang="en-GB" dirty="0">
                <a:solidFill>
                  <a:schemeClr val="tx1"/>
                </a:solidFill>
              </a:rPr>
              <a:t>Imparts general knowledge</a:t>
            </a:r>
          </a:p>
        </p:txBody>
      </p:sp>
      <p:sp>
        <p:nvSpPr>
          <p:cNvPr id="15" name="Rechteck 14">
            <a:extLst>
              <a:ext uri="{FF2B5EF4-FFF2-40B4-BE49-F238E27FC236}">
                <a16:creationId xmlns:a16="http://schemas.microsoft.com/office/drawing/2014/main" id="{E5D6A44F-A9AC-9A5C-D4AF-5189CDC012C0}"/>
              </a:ext>
            </a:extLst>
          </p:cNvPr>
          <p:cNvSpPr/>
          <p:nvPr/>
        </p:nvSpPr>
        <p:spPr>
          <a:xfrm>
            <a:off x="8292575" y="3321050"/>
            <a:ext cx="342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marL="0" lvl="1">
              <a:buSzPct val="75000"/>
            </a:pPr>
            <a:r>
              <a:rPr lang="en-GB" dirty="0">
                <a:solidFill>
                  <a:schemeClr val="tx1"/>
                </a:solidFill>
              </a:rPr>
              <a:t>Imparts personal competence</a:t>
            </a:r>
          </a:p>
        </p:txBody>
      </p:sp>
      <p:pic>
        <p:nvPicPr>
          <p:cNvPr id="4" name="Grafik 3">
            <a:extLst>
              <a:ext uri="{FF2B5EF4-FFF2-40B4-BE49-F238E27FC236}">
                <a16:creationId xmlns:a16="http://schemas.microsoft.com/office/drawing/2014/main" id="{1EDB5677-33FB-FFF2-771B-4DB05D3AB9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4096" y="1568370"/>
            <a:ext cx="793161" cy="1822127"/>
          </a:xfrm>
          <a:prstGeom prst="rect">
            <a:avLst/>
          </a:prstGeom>
        </p:spPr>
      </p:pic>
      <p:sp>
        <p:nvSpPr>
          <p:cNvPr id="18" name="Textplatzhalter 7">
            <a:extLst>
              <a:ext uri="{FF2B5EF4-FFF2-40B4-BE49-F238E27FC236}">
                <a16:creationId xmlns:a16="http://schemas.microsoft.com/office/drawing/2014/main" id="{E136FF7E-4EC2-68BC-B1A6-B12BE4D5B15E}"/>
              </a:ext>
            </a:extLst>
          </p:cNvPr>
          <p:cNvSpPr txBox="1">
            <a:spLocks/>
          </p:cNvSpPr>
          <p:nvPr/>
        </p:nvSpPr>
        <p:spPr>
          <a:xfrm>
            <a:off x="1320430" y="5052107"/>
            <a:ext cx="7213970" cy="500968"/>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Different tasks </a:t>
            </a:r>
            <a:r>
              <a:rPr lang="en-GB" sz="1600" dirty="0"/>
              <a:t>carried out by staff at the learning venues</a:t>
            </a:r>
            <a:r>
              <a:rPr lang="en-GB" sz="1600" b="1" dirty="0"/>
              <a:t> complement one another </a:t>
            </a:r>
            <a:r>
              <a:rPr lang="en-GB" sz="1600" dirty="0"/>
              <a:t>within the scope of </a:t>
            </a:r>
            <a:r>
              <a:rPr lang="en-GB" sz="1600" b="1" dirty="0"/>
              <a:t>coordination between learning venues </a:t>
            </a:r>
            <a:r>
              <a:rPr lang="en-GB" sz="1600" dirty="0"/>
              <a:t>in the dual VET system. </a:t>
            </a:r>
          </a:p>
        </p:txBody>
      </p:sp>
      <p:sp>
        <p:nvSpPr>
          <p:cNvPr id="19" name="Gleichschenkliges Dreieck 18">
            <a:extLst>
              <a:ext uri="{FF2B5EF4-FFF2-40B4-BE49-F238E27FC236}">
                <a16:creationId xmlns:a16="http://schemas.microsoft.com/office/drawing/2014/main" id="{1D2DE7B2-B7E2-22C9-6753-CF8F919EADCF}"/>
              </a:ext>
            </a:extLst>
          </p:cNvPr>
          <p:cNvSpPr>
            <a:spLocks noChangeAspect="1"/>
          </p:cNvSpPr>
          <p:nvPr/>
        </p:nvSpPr>
        <p:spPr>
          <a:xfrm rot="5400000">
            <a:off x="615550" y="4985549"/>
            <a:ext cx="446525" cy="360000"/>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000176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2158"/>
            <a:ext cx="11053762" cy="446715"/>
          </a:xfrm>
        </p:spPr>
        <p:txBody>
          <a:bodyPr>
            <a:normAutofit/>
          </a:bodyPr>
          <a:lstStyle/>
          <a:p>
            <a:r>
              <a:rPr lang="en-GB" sz="2000" dirty="0"/>
              <a:t>Summary</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III. The company as a learning venue – training personnel</a:t>
            </a:r>
          </a:p>
        </p:txBody>
      </p:sp>
      <p:sp>
        <p:nvSpPr>
          <p:cNvPr id="4" name="Rechteck 3">
            <a:extLst>
              <a:ext uri="{FF2B5EF4-FFF2-40B4-BE49-F238E27FC236}">
                <a16:creationId xmlns:a16="http://schemas.microsoft.com/office/drawing/2014/main" id="{FE786486-B7F3-F61C-8F23-1196B88EA33C}"/>
              </a:ext>
            </a:extLst>
          </p:cNvPr>
          <p:cNvSpPr/>
          <p:nvPr/>
        </p:nvSpPr>
        <p:spPr>
          <a:xfrm>
            <a:off x="2262325" y="1814789"/>
            <a:ext cx="3833675"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spc="-20" dirty="0">
                <a:solidFill>
                  <a:schemeClr val="tx1"/>
                </a:solidFill>
                <a:latin typeface="+mn-lt"/>
              </a:rPr>
              <a:t>Company-based training personnel are </a:t>
            </a:r>
            <a:r>
              <a:rPr lang="en-GB" dirty="0">
                <a:solidFill>
                  <a:schemeClr val="tx1"/>
                </a:solidFill>
                <a:latin typeface="+mn-lt"/>
              </a:rPr>
              <a:t>primarily skilled workers who deliver training (mostly on a part-time basis)</a:t>
            </a:r>
          </a:p>
        </p:txBody>
      </p:sp>
      <p:sp>
        <p:nvSpPr>
          <p:cNvPr id="6" name="Rechteck 5">
            <a:extLst>
              <a:ext uri="{FF2B5EF4-FFF2-40B4-BE49-F238E27FC236}">
                <a16:creationId xmlns:a16="http://schemas.microsoft.com/office/drawing/2014/main" id="{C8CD8B09-7C58-9D7F-880D-846DFF96B4CC}"/>
              </a:ext>
            </a:extLst>
          </p:cNvPr>
          <p:cNvSpPr/>
          <p:nvPr/>
        </p:nvSpPr>
        <p:spPr>
          <a:xfrm>
            <a:off x="2262325" y="2987367"/>
            <a:ext cx="3833674"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Training tasks are strongly aligned to the requirements of the company.</a:t>
            </a:r>
          </a:p>
        </p:txBody>
      </p:sp>
      <p:sp>
        <p:nvSpPr>
          <p:cNvPr id="8" name="Rechteck 7">
            <a:extLst>
              <a:ext uri="{FF2B5EF4-FFF2-40B4-BE49-F238E27FC236}">
                <a16:creationId xmlns:a16="http://schemas.microsoft.com/office/drawing/2014/main" id="{5B9F8E72-82E5-7729-3CEA-406C6525F04E}"/>
              </a:ext>
            </a:extLst>
          </p:cNvPr>
          <p:cNvSpPr/>
          <p:nvPr/>
        </p:nvSpPr>
        <p:spPr>
          <a:xfrm>
            <a:off x="2262324" y="4159945"/>
            <a:ext cx="3833675"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Tasks usually extend far beyond mere training activity and work instructions</a:t>
            </a:r>
          </a:p>
        </p:txBody>
      </p:sp>
      <p:sp>
        <p:nvSpPr>
          <p:cNvPr id="9" name="Rechteck 8">
            <a:extLst>
              <a:ext uri="{FF2B5EF4-FFF2-40B4-BE49-F238E27FC236}">
                <a16:creationId xmlns:a16="http://schemas.microsoft.com/office/drawing/2014/main" id="{46817CA2-199B-2183-E6B4-FA1232495C08}"/>
              </a:ext>
            </a:extLst>
          </p:cNvPr>
          <p:cNvSpPr/>
          <p:nvPr/>
        </p:nvSpPr>
        <p:spPr>
          <a:xfrm>
            <a:off x="6341929" y="1819653"/>
            <a:ext cx="3833675"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Training personnel combine professional specialisation with a vocational teaching qualification </a:t>
            </a:r>
          </a:p>
        </p:txBody>
      </p:sp>
      <p:sp>
        <p:nvSpPr>
          <p:cNvPr id="10" name="Rechteck 9">
            <a:extLst>
              <a:ext uri="{FF2B5EF4-FFF2-40B4-BE49-F238E27FC236}">
                <a16:creationId xmlns:a16="http://schemas.microsoft.com/office/drawing/2014/main" id="{94D6294E-D03C-1FB0-7B78-6094A9C8136D}"/>
              </a:ext>
            </a:extLst>
          </p:cNvPr>
          <p:cNvSpPr/>
          <p:nvPr/>
        </p:nvSpPr>
        <p:spPr>
          <a:xfrm>
            <a:off x="6341929" y="2995544"/>
            <a:ext cx="3833674"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Qualification is mostly acquired on an in-service basis (continuing training over a period of several weeks)</a:t>
            </a:r>
          </a:p>
        </p:txBody>
      </p:sp>
      <p:sp>
        <p:nvSpPr>
          <p:cNvPr id="11" name="Rechteck 10">
            <a:extLst>
              <a:ext uri="{FF2B5EF4-FFF2-40B4-BE49-F238E27FC236}">
                <a16:creationId xmlns:a16="http://schemas.microsoft.com/office/drawing/2014/main" id="{93CAFAEA-5BFE-9F0A-94D9-893C83BC9079}"/>
              </a:ext>
            </a:extLst>
          </p:cNvPr>
          <p:cNvSpPr/>
          <p:nvPr/>
        </p:nvSpPr>
        <p:spPr>
          <a:xfrm>
            <a:off x="6341929" y="4182705"/>
            <a:ext cx="3833674" cy="95386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216000" rtlCol="0" anchor="ctr" anchorCtr="0">
            <a:spAutoFit/>
          </a:bodyPr>
          <a:lstStyle/>
          <a:p>
            <a:pPr>
              <a:buSzPct val="75000"/>
            </a:pPr>
            <a:r>
              <a:rPr lang="en-GB" dirty="0">
                <a:solidFill>
                  <a:schemeClr val="tx1"/>
                </a:solidFill>
              </a:rPr>
              <a:t>Company interest in training personnel is crucial</a:t>
            </a:r>
          </a:p>
        </p:txBody>
      </p:sp>
    </p:spTree>
    <p:extLst>
      <p:ext uri="{BB962C8B-B14F-4D97-AF65-F5344CB8AC3E}">
        <p14:creationId xmlns:p14="http://schemas.microsoft.com/office/powerpoint/2010/main" val="171392820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Breitbild</PresentationFormat>
  <Paragraphs>273</Paragraphs>
  <Slides>24</Slides>
  <Notes>4</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24</vt:i4>
      </vt:variant>
    </vt:vector>
  </HeadingPairs>
  <TitlesOfParts>
    <vt:vector size="29" baseType="lpstr">
      <vt:lpstr>Wingdings 3</vt:lpstr>
      <vt:lpstr>Arial</vt:lpstr>
      <vt:lpstr>Calibri</vt:lpstr>
      <vt:lpstr>Office</vt:lpstr>
      <vt:lpstr>1_Office</vt:lpstr>
      <vt:lpstr> </vt:lpstr>
      <vt:lpstr>Contents</vt:lpstr>
      <vt:lpstr>I. Introduction</vt:lpstr>
      <vt:lpstr>II. Tasks of staff in the VET system</vt:lpstr>
      <vt:lpstr>II. Tasks of staff in the VET system</vt:lpstr>
      <vt:lpstr>II. Tasks of staff in the VET system</vt:lpstr>
      <vt:lpstr>II. Tasks of staff in the VET system</vt:lpstr>
      <vt:lpstr>II. Tasks of staff in the VET system</vt:lpstr>
      <vt:lpstr>III. The company as a learning venue – training personnel</vt:lpstr>
      <vt:lpstr>III. The company as a learning venue – training personnel</vt:lpstr>
      <vt:lpstr>III. The company as a learning venue – training personnel</vt:lpstr>
      <vt:lpstr>III. The company as a learning venue – training personnel</vt:lpstr>
      <vt:lpstr>III. The company as a learning venue – training personnel</vt:lpstr>
      <vt:lpstr>IV. The vocational school as a learning venue – teaching staff</vt:lpstr>
      <vt:lpstr>IV. The vocational school as a learning venue – teaching staff</vt:lpstr>
      <vt:lpstr>III. The school as a learning venue – teaching staff</vt:lpstr>
      <vt:lpstr>IV. The vocational school as a learning venue – teaching staff</vt:lpstr>
      <vt:lpstr>IV. The vocational school as a learning venue – teaching staff</vt:lpstr>
      <vt:lpstr>V. Summary</vt:lpstr>
      <vt:lpstr>V. Summary</vt:lpstr>
      <vt:lpstr>V. Summary</vt:lpstr>
      <vt:lpstr>VI. Conclusion – success factor of Germany´s vocational education and training</vt:lpstr>
      <vt:lpstr>VII. More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242</cp:revision>
  <dcterms:created xsi:type="dcterms:W3CDTF">2020-12-18T10:19:10Z</dcterms:created>
  <dcterms:modified xsi:type="dcterms:W3CDTF">2025-09-23T10:04:22Z</dcterms:modified>
</cp:coreProperties>
</file>