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3" r:id="rId3"/>
  </p:sldMasterIdLst>
  <p:notesMasterIdLst>
    <p:notesMasterId r:id="rId41"/>
  </p:notesMasterIdLst>
  <p:sldIdLst>
    <p:sldId id="257" r:id="rId4"/>
    <p:sldId id="292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03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70182" autoAdjust="0"/>
  </p:normalViewPr>
  <p:slideViewPr>
    <p:cSldViewPr snapToGrid="0" showGuides="1">
      <p:cViewPr varScale="1">
        <p:scale>
          <a:sx n="78" d="100"/>
          <a:sy n="78" d="100"/>
        </p:scale>
        <p:origin x="1908" y="90"/>
      </p:cViewPr>
      <p:guideLst>
        <p:guide orient="horz" pos="216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BBiG amendments, most recently in 2020: principle of equivalence of vocational and academic education codified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4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77 %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4,8 %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70,000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2024: 69,405 – more than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9055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859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808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43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6870" indent="0">
              <a:buNone/>
              <a:defRPr/>
            </a:lvl2pPr>
            <a:lvl3pPr marL="806450" indent="0">
              <a:buNone/>
              <a:defRPr/>
            </a:lvl3pPr>
            <a:lvl4pPr marL="1163320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>
            <a:fillRect/>
          </a:stretch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for international Cooperation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Vocational Education and Training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AC78BBB-6043-0D50-F5A3-210F0FBC0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1B1CDD9-AE77-907A-C8F8-B73EEB43C3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>
            <a:fillRect/>
          </a:stretch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>
            <a:fillRect/>
          </a:stretch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>
            <a:fillRect/>
          </a:stretch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3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357505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505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880" indent="-265430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955" algn="l" defTabSz="35750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780" indent="-274955" algn="l" defTabSz="36068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>
            <a:fillRect/>
          </a:stretch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/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  <p:sldLayoutId id="2147483665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046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2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3566">
          <p15:clr>
            <a:srgbClr val="F26B43"/>
          </p15:clr>
        </p15:guide>
        <p15:guide id="5" orient="horz" pos="663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de/54899.php" TargetMode="External"/><Relationship Id="rId13" Type="http://schemas.openxmlformats.org/officeDocument/2006/relationships/hyperlink" Target="http://www.gesetze-im-internet.de/betrvg/" TargetMode="External"/><Relationship Id="rId3" Type="http://schemas.openxmlformats.org/officeDocument/2006/relationships/hyperlink" Target="https://www.destatis.de/EN/Homepage.html" TargetMode="External"/><Relationship Id="rId7" Type="http://schemas.openxmlformats.org/officeDocument/2006/relationships/hyperlink" Target="https://www.bibb.de/dienst/publikationen/de/2062" TargetMode="External"/><Relationship Id="rId12" Type="http://schemas.openxmlformats.org/officeDocument/2006/relationships/hyperlink" Target="http://www.gesetze-im-internet.de/tvg/index.html" TargetMode="External"/><Relationship Id="rId17" Type="http://schemas.openxmlformats.org/officeDocument/2006/relationships/hyperlink" Target="https://www.bibb.de/en/index.php" TargetMode="External"/><Relationship Id="rId2" Type="http://schemas.openxmlformats.org/officeDocument/2006/relationships/hyperlink" Target="https://www.bibb.de/datenreport/en/index.php" TargetMode="External"/><Relationship Id="rId16" Type="http://schemas.openxmlformats.org/officeDocument/2006/relationships/hyperlink" Target="https://www.bmftr.bund.de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ab-forum.de/" TargetMode="External"/><Relationship Id="rId11" Type="http://schemas.openxmlformats.org/officeDocument/2006/relationships/hyperlink" Target="http://www.gesetze-im-internet.de/ihkg/index.html" TargetMode="External"/><Relationship Id="rId5" Type="http://schemas.openxmlformats.org/officeDocument/2006/relationships/hyperlink" Target="https://www.bibb.de/dienst/publikationen/de/20504" TargetMode="External"/><Relationship Id="rId15" Type="http://schemas.openxmlformats.org/officeDocument/2006/relationships/hyperlink" Target="https://www.bmbfsfj.bund.de/bmbfsfj/meta/en" TargetMode="External"/><Relationship Id="rId10" Type="http://schemas.openxmlformats.org/officeDocument/2006/relationships/hyperlink" Target="http://www.gesetze-im-internet.de/jarbschg/index.html" TargetMode="External"/><Relationship Id="rId4" Type="http://schemas.openxmlformats.org/officeDocument/2006/relationships/hyperlink" Target="https://www.datenportal.bmbf.de/portal/en/index.html" TargetMode="External"/><Relationship Id="rId9" Type="http://schemas.openxmlformats.org/officeDocument/2006/relationships/hyperlink" Target="https://www.govet.international/de/54887.php" TargetMode="External"/><Relationship Id="rId14" Type="http://schemas.openxmlformats.org/officeDocument/2006/relationships/hyperlink" Target="https://www.govet.international/en/index.php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r>
              <a:rPr lang="zh-CN" altLang="de-DE" sz="2800" dirty="0"/>
              <a:t>德国的双元制职业</a:t>
            </a:r>
            <a:r>
              <a:rPr lang="zh-CN" altLang="en-US" sz="2800" dirty="0"/>
              <a:t>教育</a:t>
            </a:r>
            <a:endParaRPr lang="zh-CN" altLang="de-DE" sz="2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de-DE"/>
              <a:t>日期、地点、主讲人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参与方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国家</a:t>
            </a:r>
            <a:r>
              <a:rPr lang="en-US" altLang="zh-CN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制定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大纲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zh-CN" altLang="de-DE" dirty="0"/>
              <a:t>与社会</a:t>
            </a:r>
            <a:r>
              <a:rPr lang="zh-CN" altLang="en-US" dirty="0"/>
              <a:t>合作伙伴</a:t>
            </a:r>
            <a:r>
              <a:rPr lang="zh-CN" altLang="de-DE" dirty="0"/>
              <a:t>协商制定培训条例（企业</a:t>
            </a:r>
            <a:r>
              <a:rPr lang="zh-CN" altLang="en-US" dirty="0"/>
              <a:t>实</a:t>
            </a:r>
            <a:r>
              <a:rPr lang="zh-CN" altLang="de-DE" dirty="0"/>
              <a:t>训）</a:t>
            </a:r>
            <a:endParaRPr lang="de-DE" dirty="0"/>
          </a:p>
          <a:p>
            <a:pPr lvl="1"/>
            <a:r>
              <a:rPr lang="zh-CN" altLang="en-US" dirty="0"/>
              <a:t>定义</a:t>
            </a:r>
            <a:r>
              <a:rPr lang="zh-CN" altLang="de-DE" dirty="0"/>
              <a:t>职业学校</a:t>
            </a:r>
            <a:r>
              <a:rPr lang="zh-CN" altLang="en-US" dirty="0"/>
              <a:t>的理论学习部分</a:t>
            </a:r>
            <a:r>
              <a:rPr lang="de-DE" dirty="0"/>
              <a:t>: </a:t>
            </a:r>
            <a:r>
              <a:rPr lang="zh-CN" altLang="de-DE" u="sng" dirty="0"/>
              <a:t>教学大纲</a:t>
            </a:r>
            <a:endParaRPr lang="de-DE" u="sng" dirty="0"/>
          </a:p>
          <a:p>
            <a:pPr lvl="1"/>
            <a:r>
              <a:rPr lang="zh-CN" altLang="en-US" dirty="0"/>
              <a:t>为</a:t>
            </a:r>
            <a:r>
              <a:rPr lang="zh-CN" altLang="de-DE" dirty="0"/>
              <a:t>公立职业学校体系</a:t>
            </a:r>
            <a:r>
              <a:rPr lang="zh-CN" altLang="en-US" dirty="0"/>
              <a:t>提供</a:t>
            </a:r>
            <a:r>
              <a:rPr lang="zh-CN" altLang="de-DE" dirty="0"/>
              <a:t>资金、组织和</a:t>
            </a:r>
            <a:r>
              <a:rPr lang="zh-CN" altLang="en-US" dirty="0"/>
              <a:t>运行监督</a:t>
            </a:r>
            <a:endParaRPr lang="de-DE" dirty="0"/>
          </a:p>
          <a:p>
            <a:pPr lvl="1"/>
            <a:r>
              <a:rPr lang="zh-CN" altLang="de-DE" dirty="0"/>
              <a:t>开展职业教育研究</a:t>
            </a:r>
            <a:r>
              <a:rPr lang="de-DE" dirty="0"/>
              <a:t> (</a:t>
            </a:r>
            <a:r>
              <a:rPr lang="zh-CN" altLang="en-US" dirty="0"/>
              <a:t>联邦</a:t>
            </a:r>
            <a:r>
              <a:rPr lang="zh-CN" altLang="de-DE" dirty="0"/>
              <a:t>职业教育研究所，简称</a:t>
            </a:r>
            <a:r>
              <a:rPr lang="de-DE" dirty="0"/>
              <a:t>BIBB)</a:t>
            </a:r>
          </a:p>
          <a:p>
            <a:pPr lvl="1"/>
            <a:r>
              <a:rPr lang="zh-CN" altLang="en-US" dirty="0"/>
              <a:t>为寻找学徒位置提供</a:t>
            </a:r>
            <a:r>
              <a:rPr lang="zh-CN" altLang="de-DE" dirty="0"/>
              <a:t>帮助</a:t>
            </a:r>
            <a:r>
              <a:rPr lang="de-DE" dirty="0"/>
              <a:t> (</a:t>
            </a:r>
            <a:r>
              <a:rPr lang="zh-CN" altLang="en-US" dirty="0"/>
              <a:t>比如青年人</a:t>
            </a:r>
            <a:r>
              <a:rPr lang="zh-CN" altLang="de-DE" dirty="0"/>
              <a:t>、失业者和弱势群体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大纲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标准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en-US" dirty="0"/>
              <a:t>定义</a:t>
            </a:r>
            <a:r>
              <a:rPr lang="zh-CN" altLang="de-DE" dirty="0"/>
              <a:t>双元制职业教育在企业和职业学校的实施</a:t>
            </a:r>
            <a:endParaRPr lang="de-DE" dirty="0"/>
          </a:p>
          <a:p>
            <a:pPr lvl="1"/>
            <a:r>
              <a:rPr lang="zh-CN" altLang="en-US" dirty="0"/>
              <a:t>保证</a:t>
            </a:r>
            <a:r>
              <a:rPr lang="zh-CN" altLang="de-DE" dirty="0"/>
              <a:t>双元制职业教育的质量控</a:t>
            </a:r>
            <a:r>
              <a:rPr lang="zh-CN" altLang="en-US" dirty="0"/>
              <a:t>制</a:t>
            </a:r>
            <a:r>
              <a:rPr lang="zh-CN" altLang="de-DE" dirty="0"/>
              <a:t>和资金支持</a:t>
            </a:r>
            <a:endParaRPr lang="de-DE" dirty="0"/>
          </a:p>
          <a:p>
            <a:pPr lvl="1"/>
            <a:r>
              <a:rPr lang="zh-CN" altLang="en-US" dirty="0"/>
              <a:t>这些标准在</a:t>
            </a:r>
            <a:r>
              <a:rPr lang="zh-CN" altLang="de-DE" dirty="0"/>
              <a:t>全德国范围内</a:t>
            </a:r>
            <a:r>
              <a:rPr lang="zh-CN" altLang="en-US" dirty="0"/>
              <a:t>实施</a:t>
            </a:r>
            <a:r>
              <a:rPr lang="zh-CN" altLang="de-DE" dirty="0"/>
              <a:t>并</a:t>
            </a:r>
            <a:r>
              <a:rPr lang="zh-CN" altLang="en-US" dirty="0"/>
              <a:t>有</a:t>
            </a:r>
            <a:r>
              <a:rPr lang="zh-CN" altLang="de-DE" dirty="0"/>
              <a:t>法律</a:t>
            </a:r>
            <a:r>
              <a:rPr lang="zh-CN" altLang="en-US" dirty="0"/>
              <a:t>效力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大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纲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标准的制定</a:t>
            </a:r>
            <a:r>
              <a:rPr lang="de-DE" b="1" dirty="0"/>
              <a:t> 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b="1" dirty="0"/>
              <a:t>1.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雇主</a:t>
            </a:r>
            <a:r>
              <a:rPr lang="de-DE" b="1" dirty="0"/>
              <a:t> </a:t>
            </a:r>
            <a:r>
              <a:rPr lang="zh-CN" altLang="en-US" b="1" dirty="0"/>
              <a:t> </a:t>
            </a:r>
            <a:r>
              <a:rPr lang="zh-CN" altLang="en-US" dirty="0"/>
              <a:t>确认</a:t>
            </a:r>
            <a:r>
              <a:rPr lang="zh-CN" altLang="de-DE" dirty="0"/>
              <a:t>企业新出现的工作领域</a:t>
            </a:r>
            <a:r>
              <a:rPr lang="zh-CN" altLang="en-US" dirty="0"/>
              <a:t>及</a:t>
            </a:r>
            <a:r>
              <a:rPr lang="zh-CN" altLang="de-DE" dirty="0"/>
              <a:t>从业要求</a:t>
            </a:r>
            <a:r>
              <a:rPr lang="de-DE" dirty="0"/>
              <a:t> </a:t>
            </a:r>
          </a:p>
          <a:p>
            <a:pPr lvl="1"/>
            <a:r>
              <a:rPr lang="de-DE" b="1" dirty="0"/>
              <a:t>2.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社会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合作伙伴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和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国家</a:t>
            </a:r>
            <a:r>
              <a:rPr lang="de-DE" b="1" dirty="0"/>
              <a:t> </a:t>
            </a:r>
            <a:r>
              <a:rPr lang="zh-CN" altLang="de-DE" b="1" dirty="0"/>
              <a:t>协商并</a:t>
            </a:r>
            <a:r>
              <a:rPr lang="zh-CN" altLang="en-US" b="1" dirty="0"/>
              <a:t>通过由联邦</a:t>
            </a:r>
            <a:r>
              <a:rPr lang="zh-CN" altLang="de-DE" b="1" dirty="0"/>
              <a:t>职业教育研究所</a:t>
            </a:r>
            <a:r>
              <a:rPr lang="zh-CN" altLang="en-US" b="1" dirty="0"/>
              <a:t>提出</a:t>
            </a:r>
            <a:r>
              <a:rPr lang="zh-CN" altLang="de-DE" b="1" dirty="0"/>
              <a:t>的新企业 </a:t>
            </a:r>
            <a:endParaRPr lang="en-US" altLang="zh-CN" b="1" dirty="0"/>
          </a:p>
          <a:p>
            <a:pPr marL="895350" lvl="1" indent="0">
              <a:buNone/>
            </a:pPr>
            <a:r>
              <a:rPr lang="en-US" altLang="zh-CN" b="1" dirty="0"/>
              <a:t>         </a:t>
            </a:r>
            <a:r>
              <a:rPr lang="zh-CN" altLang="de-DE" b="1" dirty="0"/>
              <a:t>培训标准</a:t>
            </a:r>
            <a:endParaRPr lang="de-DE" dirty="0"/>
          </a:p>
          <a:p>
            <a:pPr lvl="1"/>
            <a:r>
              <a:rPr lang="de-DE" b="1" dirty="0"/>
              <a:t>3. </a:t>
            </a:r>
            <a:r>
              <a:rPr lang="zh-CN" altLang="en-US" b="1" dirty="0">
                <a:ea typeface="方正粗黑宋简体" panose="02000000000000000000" charset="-122"/>
              </a:rPr>
              <a:t>国家</a:t>
            </a:r>
            <a:r>
              <a:rPr lang="de-DE" b="1" dirty="0"/>
              <a:t> </a:t>
            </a:r>
            <a:r>
              <a:rPr lang="zh-CN" altLang="en-US" b="1" dirty="0"/>
              <a:t>调整</a:t>
            </a:r>
            <a:r>
              <a:rPr lang="zh-CN" altLang="de-DE" b="1" dirty="0"/>
              <a:t>教学大纲</a:t>
            </a:r>
            <a:r>
              <a:rPr lang="zh-CN" altLang="en-US" b="1" dirty="0"/>
              <a:t>，以</a:t>
            </a:r>
            <a:r>
              <a:rPr lang="zh-CN" altLang="de-DE" b="1" dirty="0"/>
              <a:t>与新制定的培训条例保持一致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将修改和增加的标准写进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培训条例（企业）和教学大纲（职业学校）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。</a:t>
            </a:r>
            <a:endParaRPr 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大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纲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标准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培训条例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u="sng" dirty="0"/>
              <a:t>企业</a:t>
            </a:r>
            <a:r>
              <a:rPr lang="zh-CN" altLang="en-US" u="sng" dirty="0"/>
              <a:t>实</a:t>
            </a:r>
            <a:r>
              <a:rPr lang="zh-CN" altLang="de-DE" u="sng" dirty="0"/>
              <a:t>训</a:t>
            </a:r>
            <a:r>
              <a:rPr lang="zh-CN" altLang="en-US" u="sng" dirty="0"/>
              <a:t>标准由</a:t>
            </a:r>
            <a:r>
              <a:rPr lang="zh-CN" altLang="de-DE" u="sng" dirty="0"/>
              <a:t>培训条例</a:t>
            </a:r>
            <a:r>
              <a:rPr lang="zh-CN" altLang="en-US" u="sng" dirty="0"/>
              <a:t>确定</a:t>
            </a:r>
            <a:r>
              <a:rPr lang="zh-CN" altLang="de-DE" dirty="0"/>
              <a:t>：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zh-CN" altLang="de-DE" dirty="0"/>
              <a:t>职业名称</a:t>
            </a:r>
            <a:r>
              <a:rPr lang="de-DE" dirty="0"/>
              <a:t> </a:t>
            </a:r>
          </a:p>
          <a:p>
            <a:pPr lvl="1"/>
            <a:r>
              <a:rPr lang="zh-CN" altLang="de-DE" dirty="0"/>
              <a:t>职业</a:t>
            </a:r>
            <a:r>
              <a:rPr lang="zh-CN" altLang="en-US" dirty="0"/>
              <a:t>特性</a:t>
            </a:r>
            <a:endParaRPr lang="de-DE" dirty="0"/>
          </a:p>
          <a:p>
            <a:pPr lvl="1"/>
            <a:r>
              <a:rPr lang="zh-CN" altLang="de-DE" dirty="0"/>
              <a:t>培训内容</a:t>
            </a:r>
            <a:endParaRPr lang="de-DE" dirty="0"/>
          </a:p>
          <a:p>
            <a:pPr lvl="1"/>
            <a:r>
              <a:rPr lang="zh-CN" altLang="de-DE" dirty="0"/>
              <a:t>时间</a:t>
            </a:r>
            <a:r>
              <a:rPr lang="zh-CN" altLang="en-US" dirty="0"/>
              <a:t>范围</a:t>
            </a:r>
            <a:r>
              <a:rPr lang="zh-CN" altLang="de-DE" dirty="0"/>
              <a:t>和时间划分</a:t>
            </a:r>
            <a:endParaRPr lang="de-DE" dirty="0"/>
          </a:p>
          <a:p>
            <a:pPr lvl="1"/>
            <a:r>
              <a:rPr lang="zh-CN" altLang="de-DE" dirty="0"/>
              <a:t>考试要求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大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纲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标准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–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教学大纲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u="sng" dirty="0"/>
              <a:t>职业学校</a:t>
            </a:r>
            <a:r>
              <a:rPr lang="zh-CN" altLang="en-US" dirty="0"/>
              <a:t>在双元制职业教育中承担从事这些</a:t>
            </a:r>
            <a:r>
              <a:rPr lang="zh-CN" altLang="de-DE" dirty="0"/>
              <a:t>职业所需的</a:t>
            </a:r>
            <a:r>
              <a:rPr lang="zh-CN" altLang="en-US" dirty="0"/>
              <a:t>专业</a:t>
            </a:r>
            <a:r>
              <a:rPr lang="zh-CN" altLang="de-DE" dirty="0"/>
              <a:t>理论知识</a:t>
            </a:r>
            <a:r>
              <a:rPr lang="zh-CN" altLang="en-US" dirty="0"/>
              <a:t>及综合基础课教学</a:t>
            </a:r>
            <a:r>
              <a:rPr lang="zh-CN" altLang="de-DE" dirty="0"/>
              <a:t>。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zh-CN" altLang="en-US" dirty="0"/>
              <a:t>其</a:t>
            </a:r>
            <a:r>
              <a:rPr lang="zh-CN" altLang="de-DE" dirty="0"/>
              <a:t>标准</a:t>
            </a:r>
            <a:r>
              <a:rPr lang="zh-CN" altLang="en-US" dirty="0"/>
              <a:t>规定在</a:t>
            </a:r>
            <a:r>
              <a:rPr lang="zh-CN" altLang="de-DE" u="sng" dirty="0"/>
              <a:t>教学大纲</a:t>
            </a:r>
            <a:r>
              <a:rPr lang="zh-CN" altLang="en-US" u="sng" dirty="0"/>
              <a:t>中</a:t>
            </a:r>
            <a:r>
              <a:rPr lang="zh-CN" altLang="de-DE" dirty="0"/>
              <a:t>，包括</a:t>
            </a:r>
            <a:r>
              <a:rPr lang="de-DE" dirty="0"/>
              <a:t>:</a:t>
            </a:r>
          </a:p>
          <a:p>
            <a:pPr lvl="1"/>
            <a:r>
              <a:rPr lang="zh-CN" altLang="de-DE" dirty="0"/>
              <a:t>学习目标</a:t>
            </a:r>
            <a:endParaRPr lang="de-DE" dirty="0"/>
          </a:p>
          <a:p>
            <a:pPr lvl="1"/>
            <a:r>
              <a:rPr lang="zh-CN" altLang="de-DE" dirty="0"/>
              <a:t>学习内容</a:t>
            </a:r>
            <a:endParaRPr lang="de-DE" dirty="0"/>
          </a:p>
          <a:p>
            <a:pPr lvl="1"/>
            <a:r>
              <a:rPr lang="zh-CN" altLang="de-DE" dirty="0"/>
              <a:t>学习领域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de-DE" dirty="0"/>
              <a:t>法律</a:t>
            </a:r>
            <a:r>
              <a:rPr lang="zh-CN" altLang="en-US" dirty="0"/>
              <a:t>框架</a:t>
            </a:r>
            <a:endParaRPr lang="de-DE" dirty="0"/>
          </a:p>
          <a:p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根据《基本法》第</a:t>
            </a:r>
            <a:r>
              <a:rPr lang="en-US" altLang="zh-CN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12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条，人人均享有择业自由。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endParaRPr lang="de-DE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/>
              <a:t>基础</a:t>
            </a:r>
            <a:endParaRPr lang="zh-CN" alt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de-DE"/>
              <a:t>企业法规</a:t>
            </a:r>
            <a:endParaRPr lang="zh-CN" alt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de-DE" dirty="0"/>
              <a:t>职业教育法</a:t>
            </a:r>
            <a:endParaRPr lang="de-DE" dirty="0"/>
          </a:p>
          <a:p>
            <a:r>
              <a:rPr lang="zh-CN" altLang="de-DE" dirty="0"/>
              <a:t>青少年劳动保护法</a:t>
            </a:r>
            <a:endParaRPr lang="de-DE" dirty="0"/>
          </a:p>
          <a:p>
            <a:r>
              <a:rPr lang="zh-CN" altLang="de-DE" dirty="0"/>
              <a:t>手工业</a:t>
            </a:r>
            <a:r>
              <a:rPr lang="zh-CN" altLang="en-US" dirty="0"/>
              <a:t>条例</a:t>
            </a:r>
            <a:endParaRPr lang="de-DE" dirty="0"/>
          </a:p>
          <a:p>
            <a:r>
              <a:rPr lang="de-DE" dirty="0"/>
              <a:t>劳</a:t>
            </a:r>
            <a:r>
              <a:rPr lang="zh-CN" altLang="en-US" dirty="0"/>
              <a:t>资协定法</a:t>
            </a:r>
            <a:endParaRPr lang="de-DE" dirty="0"/>
          </a:p>
          <a:p>
            <a:r>
              <a:rPr lang="zh-CN" altLang="de-DE" dirty="0"/>
              <a:t>工商会暂行规制法</a:t>
            </a:r>
            <a:endParaRPr lang="de-DE" dirty="0"/>
          </a:p>
          <a:p>
            <a:r>
              <a:rPr lang="zh-CN" altLang="de-DE" dirty="0"/>
              <a:t>企业组织法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de-DE" dirty="0"/>
              <a:t>教育法规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de-DE" dirty="0"/>
              <a:t>义务教育法</a:t>
            </a:r>
            <a:endParaRPr lang="de-DE" dirty="0"/>
          </a:p>
          <a:p>
            <a:r>
              <a:rPr lang="zh-CN" altLang="de-DE" dirty="0"/>
              <a:t>地区性</a:t>
            </a:r>
            <a:r>
              <a:rPr lang="zh-CN" altLang="en-US" dirty="0"/>
              <a:t>学校教育</a:t>
            </a:r>
            <a:r>
              <a:rPr lang="zh-CN" altLang="de-DE" dirty="0"/>
              <a:t>法规</a:t>
            </a:r>
            <a:endParaRPr lang="de-DE" dirty="0"/>
          </a:p>
        </p:txBody>
      </p:sp>
      <p:sp>
        <p:nvSpPr>
          <p:cNvPr id="10" name="Textplatzhalter 8"/>
          <p:cNvSpPr txBox="1"/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50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687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320" indent="0" algn="l" defTabSz="35750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68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zh-CN" altLang="de-DE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双元制职业</a:t>
            </a:r>
            <a:r>
              <a:rPr lang="zh-CN" altLang="en-US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教育</a:t>
            </a:r>
            <a:r>
              <a:rPr lang="de-DE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de-DE" sz="2800" dirty="0">
                <a:latin typeface="方正粗黑宋简体" panose="02000000000000000000" charset="-122"/>
                <a:ea typeface="方正粗黑宋简体" panose="02000000000000000000" charset="-122"/>
              </a:rPr>
              <a:t>动机、</a:t>
            </a:r>
            <a:r>
              <a:rPr lang="zh-CN" altLang="en-US" sz="2800" dirty="0">
                <a:latin typeface="方正粗黑宋简体" panose="02000000000000000000" charset="-122"/>
                <a:ea typeface="方正粗黑宋简体" panose="02000000000000000000" charset="-122"/>
              </a:rPr>
              <a:t>利益</a:t>
            </a:r>
            <a:r>
              <a:rPr lang="zh-CN" altLang="de-DE" sz="2800" dirty="0">
                <a:latin typeface="方正粗黑宋简体" panose="02000000000000000000" charset="-122"/>
                <a:ea typeface="方正粗黑宋简体" panose="02000000000000000000" charset="-122"/>
              </a:rPr>
              <a:t>与流程</a:t>
            </a:r>
            <a:endParaRPr lang="zh-CN" alt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参与</a:t>
            </a:r>
            <a:endParaRPr lang="zh-CN" alt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动机与措施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国家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动机</a:t>
            </a:r>
            <a:r>
              <a:rPr lang="de-DE" dirty="0"/>
              <a:t>: </a:t>
            </a:r>
            <a:r>
              <a:rPr lang="zh-CN" altLang="de-DE" dirty="0"/>
              <a:t>为了确保经济增长和发展，德国需要高水平专业人才。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共识</a:t>
            </a:r>
            <a:r>
              <a:rPr lang="de-DE" b="1" dirty="0"/>
              <a:t>: </a:t>
            </a:r>
            <a:r>
              <a:rPr lang="zh-CN" altLang="de-DE" dirty="0"/>
              <a:t>我们必须强化和引导双元制职业教育体系的发展。</a:t>
            </a: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措施</a:t>
            </a:r>
            <a:r>
              <a:rPr lang="de-DE" b="1" dirty="0"/>
              <a:t>: </a:t>
            </a:r>
          </a:p>
          <a:p>
            <a:pPr lvl="1"/>
            <a:r>
              <a:rPr lang="zh-CN" altLang="en-US" dirty="0"/>
              <a:t>确定法律框架</a:t>
            </a:r>
            <a:r>
              <a:rPr lang="zh-CN" altLang="de-DE" dirty="0"/>
              <a:t>并不断更新</a:t>
            </a:r>
            <a:endParaRPr lang="de-DE" dirty="0"/>
          </a:p>
          <a:p>
            <a:pPr lvl="1"/>
            <a:r>
              <a:rPr lang="zh-CN" altLang="en-US" dirty="0"/>
              <a:t>确定</a:t>
            </a:r>
            <a:r>
              <a:rPr lang="zh-CN" altLang="de-DE" dirty="0"/>
              <a:t>更多的参与方</a:t>
            </a:r>
            <a:endParaRPr lang="de-DE" dirty="0"/>
          </a:p>
          <a:p>
            <a:pPr lvl="1"/>
            <a:r>
              <a:rPr lang="zh-CN" altLang="de-DE" dirty="0"/>
              <a:t>不断对整个体系进行审查和拓展</a:t>
            </a:r>
          </a:p>
          <a:p>
            <a:pPr marL="895350" lvl="1" indent="0">
              <a:buNone/>
            </a:pPr>
            <a:r>
              <a:rPr lang="en-US" altLang="de-DE" dirty="0"/>
              <a:t>     </a:t>
            </a:r>
            <a:r>
              <a:rPr lang="de-DE" dirty="0"/>
              <a:t>(</a:t>
            </a:r>
            <a:r>
              <a:rPr lang="zh-CN" altLang="en-US" dirty="0"/>
              <a:t>主要</a:t>
            </a:r>
            <a:r>
              <a:rPr lang="zh-CN" altLang="de-DE" dirty="0"/>
              <a:t>通过</a:t>
            </a:r>
            <a:r>
              <a:rPr lang="zh-CN" altLang="en-US" dirty="0"/>
              <a:t>联邦</a:t>
            </a:r>
            <a:r>
              <a:rPr lang="zh-CN" altLang="de-DE" dirty="0"/>
              <a:t>职业教育研究所</a:t>
            </a:r>
            <a:r>
              <a:rPr lang="de-DE" dirty="0"/>
              <a:t>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参与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动机和参与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青年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人</a:t>
            </a:r>
            <a:endParaRPr lang="de-DE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动机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</a:t>
            </a:r>
            <a:r>
              <a:rPr lang="de-DE" b="1" dirty="0"/>
              <a:t> </a:t>
            </a:r>
            <a:r>
              <a:rPr lang="en-US" altLang="de-DE" b="1" dirty="0"/>
              <a:t>“</a:t>
            </a:r>
            <a:r>
              <a:rPr lang="zh-CN" altLang="en-US" b="1" dirty="0"/>
              <a:t>我想成为</a:t>
            </a:r>
            <a:r>
              <a:rPr lang="en-US" altLang="zh-CN" b="1" dirty="0"/>
              <a:t>……</a:t>
            </a:r>
            <a:r>
              <a:rPr lang="zh-CN" altLang="en-US" b="1" dirty="0"/>
              <a:t>！</a:t>
            </a:r>
            <a:r>
              <a:rPr lang="en-US" altLang="zh-CN" b="1" dirty="0"/>
              <a:t>”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参与</a:t>
            </a:r>
            <a:r>
              <a:rPr lang="de-DE" b="1" dirty="0"/>
              <a:t>:</a:t>
            </a:r>
          </a:p>
          <a:p>
            <a:pPr lvl="1"/>
            <a:r>
              <a:rPr lang="zh-CN" altLang="de-DE" dirty="0"/>
              <a:t>寻找</a:t>
            </a:r>
            <a:r>
              <a:rPr lang="zh-CN" altLang="en-US" dirty="0"/>
              <a:t>可能</a:t>
            </a:r>
            <a:r>
              <a:rPr lang="zh-CN" altLang="de-DE" dirty="0"/>
              <a:t>的企业并考虑</a:t>
            </a:r>
            <a:r>
              <a:rPr lang="zh-CN" altLang="en-US" dirty="0"/>
              <a:t>企业给出</a:t>
            </a:r>
            <a:r>
              <a:rPr lang="zh-CN" altLang="de-DE" dirty="0"/>
              <a:t>的条件</a:t>
            </a:r>
            <a:endParaRPr lang="de-DE" dirty="0"/>
          </a:p>
          <a:p>
            <a:pPr lvl="1"/>
            <a:r>
              <a:rPr lang="zh-CN" altLang="de-DE" dirty="0"/>
              <a:t>写申请书</a:t>
            </a:r>
            <a:endParaRPr lang="de-DE" dirty="0"/>
          </a:p>
          <a:p>
            <a:pPr lvl="1"/>
            <a:r>
              <a:rPr lang="zh-CN" altLang="de-DE" dirty="0"/>
              <a:t>必要时参加甄选流程</a:t>
            </a:r>
            <a:endParaRPr lang="de-DE" dirty="0"/>
          </a:p>
          <a:p>
            <a:pPr lvl="1"/>
            <a:r>
              <a:rPr lang="zh-CN" altLang="de-DE" dirty="0"/>
              <a:t>选择培训</a:t>
            </a:r>
            <a:r>
              <a:rPr lang="zh-CN" altLang="en-US" dirty="0"/>
              <a:t>企业</a:t>
            </a:r>
            <a:endParaRPr lang="de-DE" dirty="0"/>
          </a:p>
          <a:p>
            <a:pPr lvl="1"/>
            <a:r>
              <a:rPr lang="zh-CN" altLang="de-DE" dirty="0"/>
              <a:t>签署培训合同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1113028"/>
            <a:ext cx="3899011" cy="43607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参与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动机和参与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企业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动机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</a:t>
            </a:r>
            <a:r>
              <a:rPr lang="de-DE" b="1" dirty="0"/>
              <a:t> </a:t>
            </a:r>
            <a:r>
              <a:rPr lang="en-US" altLang="de-DE" b="1" dirty="0"/>
              <a:t>“</a:t>
            </a:r>
            <a:r>
              <a:rPr lang="zh-CN" altLang="en-US" b="1" dirty="0"/>
              <a:t>我想确保每个职位都有人来做。</a:t>
            </a:r>
            <a:r>
              <a:rPr lang="en-US" altLang="zh-CN" b="1" dirty="0"/>
              <a:t>”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参与</a:t>
            </a:r>
            <a:r>
              <a:rPr lang="de-DE" b="1" dirty="0"/>
              <a:t>:</a:t>
            </a:r>
          </a:p>
          <a:p>
            <a:pPr lvl="1"/>
            <a:r>
              <a:rPr lang="zh-CN" altLang="de-DE" dirty="0"/>
              <a:t>获准成为培训单位</a:t>
            </a:r>
            <a:endParaRPr lang="de-DE" dirty="0"/>
          </a:p>
          <a:p>
            <a:pPr lvl="1"/>
            <a:r>
              <a:rPr lang="zh-CN" altLang="de-DE" dirty="0"/>
              <a:t>提供培训名额</a:t>
            </a:r>
            <a:endParaRPr lang="de-DE" dirty="0"/>
          </a:p>
          <a:p>
            <a:pPr lvl="1"/>
            <a:r>
              <a:rPr lang="zh-CN" altLang="de-DE" dirty="0"/>
              <a:t>评估申请书</a:t>
            </a:r>
            <a:endParaRPr lang="de-DE" dirty="0"/>
          </a:p>
          <a:p>
            <a:pPr lvl="1"/>
            <a:r>
              <a:rPr lang="zh-CN" altLang="de-DE" dirty="0"/>
              <a:t>挑选学徒</a:t>
            </a:r>
            <a:endParaRPr lang="de-DE" dirty="0"/>
          </a:p>
          <a:p>
            <a:pPr lvl="1"/>
            <a:r>
              <a:rPr lang="zh-CN" altLang="de-DE" dirty="0"/>
              <a:t>签署培训合同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内容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德国的双元制职业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教育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基础与框架</a:t>
            </a:r>
            <a:endParaRPr lang="de-DE" b="1" dirty="0"/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动机、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利益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与流程</a:t>
            </a:r>
            <a:endParaRPr lang="de-DE" b="1" dirty="0"/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成功模式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流程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58813" y="1052513"/>
            <a:ext cx="7977187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培训合同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dirty="0"/>
              <a:t>在雇主与学徒签署培训合同后，</a:t>
            </a:r>
            <a:r>
              <a:rPr lang="zh-CN" altLang="en-US" dirty="0"/>
              <a:t>双元制</a:t>
            </a:r>
            <a:r>
              <a:rPr lang="zh-CN" altLang="de-DE" dirty="0"/>
              <a:t>职业</a:t>
            </a:r>
            <a:r>
              <a:rPr lang="zh-CN" altLang="en-US" dirty="0"/>
              <a:t>教育</a:t>
            </a:r>
            <a:r>
              <a:rPr lang="zh-CN" altLang="de-DE" dirty="0"/>
              <a:t>正式开始。</a:t>
            </a:r>
          </a:p>
          <a:p>
            <a:pPr marL="0" indent="0">
              <a:buNone/>
            </a:pPr>
            <a:r>
              <a:rPr lang="zh-CN" altLang="de-DE" dirty="0"/>
              <a:t>培训合同</a:t>
            </a:r>
            <a:r>
              <a:rPr lang="zh-CN" altLang="en-US" dirty="0"/>
              <a:t>对以下内容进行</a:t>
            </a:r>
            <a:r>
              <a:rPr lang="zh-CN" altLang="de-DE" dirty="0"/>
              <a:t>规定</a:t>
            </a:r>
            <a:r>
              <a:rPr lang="de-DE" dirty="0"/>
              <a:t>:</a:t>
            </a:r>
          </a:p>
          <a:p>
            <a:pPr lvl="1"/>
            <a:r>
              <a:rPr lang="zh-CN" altLang="de-DE" dirty="0"/>
              <a:t>培训时长</a:t>
            </a:r>
            <a:endParaRPr lang="de-DE" dirty="0"/>
          </a:p>
          <a:p>
            <a:pPr lvl="1"/>
            <a:r>
              <a:rPr lang="zh-CN" altLang="de-DE" dirty="0"/>
              <a:t>培训内容</a:t>
            </a:r>
            <a:endParaRPr lang="de-DE" dirty="0"/>
          </a:p>
          <a:p>
            <a:pPr lvl="1"/>
            <a:r>
              <a:rPr lang="zh-CN" altLang="de-DE" dirty="0"/>
              <a:t>试用期</a:t>
            </a:r>
            <a:endParaRPr lang="de-DE" dirty="0"/>
          </a:p>
          <a:p>
            <a:pPr lvl="1"/>
            <a:r>
              <a:rPr lang="zh-CN" altLang="de-DE" dirty="0"/>
              <a:t>内容及时间</a:t>
            </a:r>
            <a:r>
              <a:rPr lang="zh-CN" altLang="en-US" dirty="0"/>
              <a:t>分配</a:t>
            </a:r>
            <a:endParaRPr lang="de-DE" dirty="0"/>
          </a:p>
          <a:p>
            <a:pPr lvl="1"/>
            <a:r>
              <a:rPr lang="zh-CN" altLang="de-DE" dirty="0"/>
              <a:t>工资</a:t>
            </a:r>
            <a:endParaRPr lang="de-DE" dirty="0"/>
          </a:p>
          <a:p>
            <a:pPr lvl="1"/>
            <a:r>
              <a:rPr lang="zh-CN" altLang="de-DE" dirty="0"/>
              <a:t>双方的权力和义务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>
            <a:fillRect/>
          </a:stretch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en-US" altLang="de-DE" dirty="0"/>
              <a:t>70%</a:t>
            </a:r>
            <a:r>
              <a:rPr lang="zh-CN" altLang="en-US" dirty="0"/>
              <a:t>的培训在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企业</a:t>
            </a:r>
            <a:r>
              <a:rPr lang="zh-CN" altLang="en-US" dirty="0"/>
              <a:t>进行</a:t>
            </a:r>
            <a:endParaRPr lang="de-DE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de-DE" dirty="0"/>
              <a:t>30 % </a:t>
            </a:r>
            <a:r>
              <a:rPr lang="zh-CN" altLang="de-DE" dirty="0"/>
              <a:t>的时间在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职业学校</a:t>
            </a:r>
            <a:r>
              <a:rPr lang="zh-CN" altLang="de-DE" dirty="0"/>
              <a:t>上课</a:t>
            </a:r>
            <a:endParaRPr lang="de-DE" dirty="0"/>
          </a:p>
        </p:txBody>
      </p:sp>
      <p:cxnSp>
        <p:nvCxnSpPr>
          <p:cNvPr id="10" name="Gerader Verbinder 9"/>
          <p:cNvCxnSpPr/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流程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zh-CN" altLang="de-DE" dirty="0"/>
              <a:t>在真实的工作条件下接受系统化培训</a:t>
            </a:r>
            <a:endParaRPr lang="de-DE" dirty="0"/>
          </a:p>
          <a:p>
            <a:r>
              <a:rPr lang="zh-CN" altLang="de-DE" dirty="0"/>
              <a:t>学徒要参与进具体的企业工作</a:t>
            </a:r>
            <a:r>
              <a:rPr lang="zh-CN" altLang="en-US" dirty="0"/>
              <a:t>过程</a:t>
            </a:r>
            <a:r>
              <a:rPr lang="zh-CN" altLang="de-DE" dirty="0"/>
              <a:t>中</a:t>
            </a:r>
            <a:endParaRPr lang="de-DE" dirty="0"/>
          </a:p>
          <a:p>
            <a:r>
              <a:rPr lang="zh-CN" altLang="de-DE" dirty="0"/>
              <a:t>学徒有工资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zh-CN" altLang="de-DE" dirty="0"/>
              <a:t>以班</a:t>
            </a:r>
            <a:r>
              <a:rPr lang="zh-CN" altLang="en-US" dirty="0"/>
              <a:t>级</a:t>
            </a:r>
            <a:r>
              <a:rPr lang="zh-CN" altLang="de-DE" dirty="0"/>
              <a:t>的形式上课</a:t>
            </a:r>
            <a:endParaRPr lang="de-DE" dirty="0"/>
          </a:p>
          <a:p>
            <a:r>
              <a:rPr lang="zh-CN" altLang="de-DE" dirty="0"/>
              <a:t>职业相关内容占</a:t>
            </a:r>
            <a:r>
              <a:rPr lang="de-DE" dirty="0"/>
              <a:t>2/3</a:t>
            </a:r>
          </a:p>
          <a:p>
            <a:r>
              <a:rPr lang="zh-CN" altLang="de-DE" dirty="0"/>
              <a:t>一般通识课程占</a:t>
            </a:r>
            <a:r>
              <a:rPr lang="de-DE" dirty="0"/>
              <a:t>1/3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在两个培训地点进行双元制学习</a:t>
            </a:r>
            <a:endParaRPr 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9" name="Textplatzhalter 8"/>
          <p:cNvSpPr txBox="1"/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50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687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320" indent="0" algn="l" defTabSz="35750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68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双元制职业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教育时间为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两年到三年半。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流程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毕业考试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毕业考试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lvl="1"/>
            <a:r>
              <a:rPr lang="zh-CN" altLang="de-DE" dirty="0"/>
              <a:t>由工商会组织</a:t>
            </a:r>
            <a:endParaRPr lang="de-DE" dirty="0"/>
          </a:p>
          <a:p>
            <a:pPr lvl="1"/>
            <a:r>
              <a:rPr lang="zh-CN" altLang="de-DE" dirty="0"/>
              <a:t>分为理论考试和实操考试</a:t>
            </a:r>
            <a:endParaRPr lang="de-DE" dirty="0"/>
          </a:p>
          <a:p>
            <a:pPr lvl="1"/>
            <a:r>
              <a:rPr lang="zh-CN" altLang="de-DE" dirty="0"/>
              <a:t>考试委员会的构成为</a:t>
            </a:r>
            <a:endParaRPr lang="de-DE" dirty="0"/>
          </a:p>
          <a:p>
            <a:pPr lvl="2"/>
            <a:r>
              <a:rPr lang="zh-CN" altLang="de-DE" dirty="0"/>
              <a:t>雇主</a:t>
            </a:r>
            <a:endParaRPr lang="de-DE" dirty="0"/>
          </a:p>
          <a:p>
            <a:pPr lvl="2"/>
            <a:r>
              <a:rPr lang="zh-CN" altLang="de-DE" dirty="0"/>
              <a:t>雇员</a:t>
            </a:r>
            <a:r>
              <a:rPr lang="de-DE" dirty="0"/>
              <a:t> (</a:t>
            </a:r>
            <a:r>
              <a:rPr lang="zh-CN" altLang="de-DE" dirty="0"/>
              <a:t>工会代表</a:t>
            </a:r>
            <a:r>
              <a:rPr lang="de-DE" dirty="0"/>
              <a:t>)</a:t>
            </a:r>
          </a:p>
          <a:p>
            <a:pPr lvl="2"/>
            <a:r>
              <a:rPr lang="zh-CN" altLang="de-DE" dirty="0"/>
              <a:t>职业学校教师</a:t>
            </a:r>
            <a:r>
              <a:rPr lang="de-DE" dirty="0"/>
              <a:t> (</a:t>
            </a:r>
            <a:r>
              <a:rPr lang="zh-CN" altLang="de-DE" dirty="0"/>
              <a:t>代表</a:t>
            </a:r>
            <a:r>
              <a:rPr lang="zh-CN" altLang="en-US" dirty="0"/>
              <a:t>国家</a:t>
            </a:r>
            <a:r>
              <a:rPr lang="de-DE" dirty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流程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毕业考试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毕业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证书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lvl="1"/>
            <a:r>
              <a:rPr lang="zh-CN" altLang="de-DE" dirty="0"/>
              <a:t>由工商会出具</a:t>
            </a:r>
            <a:endParaRPr lang="de-DE" dirty="0"/>
          </a:p>
          <a:p>
            <a:pPr lvl="1"/>
            <a:r>
              <a:rPr lang="zh-CN" altLang="de-DE" dirty="0"/>
              <a:t>受国家承认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通过毕业考试后培训结束。</a:t>
            </a:r>
            <a:br>
              <a:rPr lang="de-DE" b="1" dirty="0"/>
            </a:b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职业生涯开始。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流程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职业生涯开始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机会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劳动力市场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</a:p>
          <a:p>
            <a:pPr lvl="1"/>
            <a:r>
              <a:rPr lang="zh-CN" altLang="de-DE" dirty="0"/>
              <a:t>直接与培训单位签署工作合同</a:t>
            </a:r>
            <a:endParaRPr lang="de-DE" dirty="0"/>
          </a:p>
          <a:p>
            <a:pPr lvl="1"/>
            <a:r>
              <a:rPr lang="zh-CN" altLang="de-DE" dirty="0"/>
              <a:t>与其他企业签署工作合同</a:t>
            </a:r>
            <a:endParaRPr lang="de-DE" dirty="0"/>
          </a:p>
          <a:p>
            <a:pPr lvl="1"/>
            <a:r>
              <a:rPr lang="zh-CN" altLang="de-DE" dirty="0"/>
              <a:t>在其他职业领域就职</a:t>
            </a:r>
            <a:endParaRPr lang="de-DE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继续深造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lvl="1"/>
            <a:r>
              <a:rPr lang="zh-CN" altLang="en-US" dirty="0"/>
              <a:t>培训及进修</a:t>
            </a:r>
            <a:r>
              <a:rPr lang="zh-CN" altLang="de-DE" dirty="0"/>
              <a:t>课程</a:t>
            </a:r>
            <a:r>
              <a:rPr lang="de-DE" dirty="0"/>
              <a:t>  </a:t>
            </a:r>
          </a:p>
          <a:p>
            <a:pPr lvl="1"/>
            <a:r>
              <a:rPr lang="zh-CN" altLang="de-DE" dirty="0"/>
              <a:t>上大学</a:t>
            </a:r>
            <a:r>
              <a:rPr lang="de-DE" dirty="0"/>
              <a:t> (</a:t>
            </a:r>
            <a:r>
              <a:rPr lang="en-US" altLang="de-DE" dirty="0"/>
              <a:t>“</a:t>
            </a:r>
            <a:r>
              <a:rPr lang="zh-CN" altLang="en-US" dirty="0"/>
              <a:t>符合入学条件</a:t>
            </a:r>
            <a:r>
              <a:rPr lang="en-US" altLang="de-DE" dirty="0"/>
              <a:t>”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zh-CN" altLang="de-DE" dirty="0">
                <a:latin typeface="方正粗黑宋简体" panose="02000000000000000000" charset="-122"/>
                <a:ea typeface="方正粗黑宋简体" panose="02000000000000000000" charset="-122"/>
              </a:rPr>
              <a:t>双元制职业</a:t>
            </a:r>
            <a:r>
              <a:rPr lang="zh-CN" altLang="en-US" dirty="0">
                <a:latin typeface="方正粗黑宋简体" panose="02000000000000000000" charset="-122"/>
                <a:ea typeface="方正粗黑宋简体" panose="02000000000000000000" charset="-122"/>
              </a:rPr>
              <a:t>教育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de-DE" sz="2800" dirty="0">
                <a:latin typeface="方正粗黑宋简体" panose="02000000000000000000" charset="-122"/>
                <a:ea typeface="方正粗黑宋简体" panose="02000000000000000000" charset="-122"/>
              </a:rPr>
              <a:t>成功模式</a:t>
            </a:r>
            <a:endParaRPr lang="de-DE" sz="2800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双元制职业</a:t>
            </a:r>
            <a:r>
              <a:rPr lang="zh-CN" altLang="en-US" dirty="0"/>
              <a:t>教育</a:t>
            </a:r>
            <a:r>
              <a:rPr lang="zh-CN" altLang="de-DE" dirty="0"/>
              <a:t>是如何运作的</a:t>
            </a:r>
            <a:r>
              <a:rPr lang="de-DE" dirty="0"/>
              <a:t>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总结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流程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lvl="1"/>
            <a:r>
              <a:rPr lang="zh-CN" altLang="de-DE" dirty="0"/>
              <a:t>培训在企业</a:t>
            </a:r>
            <a:r>
              <a:rPr lang="de-DE" dirty="0"/>
              <a:t> (70 %)</a:t>
            </a:r>
            <a:r>
              <a:rPr lang="zh-CN" altLang="de-DE" dirty="0"/>
              <a:t>和职业学校</a:t>
            </a:r>
            <a:r>
              <a:rPr lang="de-DE" dirty="0"/>
              <a:t> (30 %)</a:t>
            </a:r>
            <a:r>
              <a:rPr lang="zh-CN" altLang="de-DE" dirty="0"/>
              <a:t>平行开展</a:t>
            </a:r>
            <a:r>
              <a:rPr lang="de-DE" dirty="0"/>
              <a:t>: </a:t>
            </a:r>
            <a:r>
              <a:rPr lang="zh-CN" altLang="de-DE" dirty="0"/>
              <a:t>此谓</a:t>
            </a:r>
            <a:r>
              <a:rPr lang="en-US" altLang="zh-CN" dirty="0"/>
              <a:t>“</a:t>
            </a:r>
            <a:r>
              <a:rPr lang="zh-CN" altLang="en-US" dirty="0"/>
              <a:t>双元</a:t>
            </a:r>
            <a:r>
              <a:rPr lang="en-US" altLang="zh-CN" dirty="0"/>
              <a:t>”</a:t>
            </a:r>
            <a:endParaRPr lang="de-DE" dirty="0"/>
          </a:p>
          <a:p>
            <a:pPr lvl="1"/>
            <a:r>
              <a:rPr lang="zh-CN" altLang="de-DE" dirty="0"/>
              <a:t>培训有法定的内容和时长</a:t>
            </a:r>
            <a:r>
              <a:rPr lang="de-DE" dirty="0"/>
              <a:t> (</a:t>
            </a:r>
            <a:r>
              <a:rPr lang="zh-CN" altLang="de-DE" dirty="0"/>
              <a:t>培训合同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培训在具体的工作流程中开展</a:t>
            </a:r>
            <a:endParaRPr lang="de-DE" dirty="0"/>
          </a:p>
          <a:p>
            <a:pPr lvl="1"/>
            <a:r>
              <a:rPr lang="zh-CN" altLang="de-DE" dirty="0"/>
              <a:t>由独立委员会组织毕业考试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>
                <a:sym typeface="+mn-ea"/>
              </a:rPr>
              <a:t>双元制职业</a:t>
            </a:r>
            <a:r>
              <a:rPr lang="zh-CN" altLang="en-US" dirty="0">
                <a:sym typeface="+mn-ea"/>
              </a:rPr>
              <a:t>教育</a:t>
            </a:r>
            <a:r>
              <a:rPr lang="zh-CN" altLang="de-DE" dirty="0">
                <a:sym typeface="+mn-ea"/>
              </a:rPr>
              <a:t>是如何运作的</a:t>
            </a:r>
            <a:r>
              <a:rPr lang="de-DE" dirty="0">
                <a:sym typeface="+mn-ea"/>
              </a:rPr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总结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框架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lvl="1"/>
            <a:r>
              <a:rPr lang="zh-CN" altLang="en-US" dirty="0"/>
              <a:t>国家</a:t>
            </a:r>
            <a:r>
              <a:rPr lang="zh-CN" altLang="de-DE" dirty="0"/>
              <a:t>制定法律</a:t>
            </a:r>
            <a:r>
              <a:rPr lang="zh-CN" altLang="en-US" dirty="0"/>
              <a:t>框架</a:t>
            </a:r>
            <a:endParaRPr lang="de-DE" dirty="0"/>
          </a:p>
          <a:p>
            <a:pPr lvl="1"/>
            <a:r>
              <a:rPr lang="zh-CN" altLang="en-US" dirty="0"/>
              <a:t>国家</a:t>
            </a:r>
            <a:r>
              <a:rPr lang="zh-CN" altLang="de-DE" dirty="0"/>
              <a:t>组织职业学校</a:t>
            </a:r>
            <a:r>
              <a:rPr lang="zh-CN" altLang="en-US" dirty="0"/>
              <a:t>教育</a:t>
            </a:r>
            <a:endParaRPr lang="de-DE" dirty="0"/>
          </a:p>
          <a:p>
            <a:pPr lvl="1"/>
            <a:r>
              <a:rPr lang="zh-CN" altLang="de-DE" dirty="0"/>
              <a:t>工商会和社会</a:t>
            </a:r>
            <a:r>
              <a:rPr lang="zh-CN" altLang="en-US" dirty="0"/>
              <a:t>合作伙伴</a:t>
            </a:r>
            <a:r>
              <a:rPr lang="zh-CN" altLang="de-DE" dirty="0"/>
              <a:t>确定培训的范围和内容</a:t>
            </a:r>
            <a:endParaRPr lang="de-DE" dirty="0"/>
          </a:p>
          <a:p>
            <a:pPr lvl="1"/>
            <a:r>
              <a:rPr lang="zh-CN" altLang="de-DE" dirty="0"/>
              <a:t>工商会做为主管单位对企业开展的培训进行监督</a:t>
            </a:r>
            <a:endParaRPr lang="de-D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为什么德国的双元制</a:t>
            </a:r>
            <a:r>
              <a:rPr lang="zh-CN" altLang="en-US" dirty="0"/>
              <a:t>教育</a:t>
            </a:r>
            <a:r>
              <a:rPr lang="zh-CN" altLang="de-DE" dirty="0"/>
              <a:t>取得了成功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成功因素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本体系在德国有历史底蕴</a:t>
            </a:r>
            <a:endParaRPr lang="de-DE" dirty="0"/>
          </a:p>
          <a:p>
            <a:pPr lvl="1"/>
            <a:r>
              <a:rPr lang="zh-CN" altLang="de-DE" dirty="0"/>
              <a:t>社会接受程度高</a:t>
            </a:r>
            <a:endParaRPr lang="de-DE" dirty="0"/>
          </a:p>
          <a:p>
            <a:pPr lvl="1"/>
            <a:r>
              <a:rPr lang="zh-CN" altLang="de-DE" dirty="0"/>
              <a:t>学徒和企业双赢</a:t>
            </a:r>
            <a:endParaRPr lang="de-DE" dirty="0"/>
          </a:p>
          <a:p>
            <a:pPr lvl="1"/>
            <a:r>
              <a:rPr lang="zh-CN" altLang="de-DE" dirty="0"/>
              <a:t>根据人才需求</a:t>
            </a:r>
            <a:r>
              <a:rPr lang="zh-CN" altLang="en-US" dirty="0"/>
              <a:t>进行</a:t>
            </a:r>
            <a:r>
              <a:rPr lang="zh-CN" altLang="de-DE" dirty="0"/>
              <a:t>培训</a:t>
            </a:r>
            <a:endParaRPr lang="de-DE" dirty="0"/>
          </a:p>
          <a:p>
            <a:pPr lvl="1"/>
            <a:r>
              <a:rPr lang="zh-CN" altLang="de-DE" dirty="0"/>
              <a:t>强有力的机构保障</a:t>
            </a:r>
            <a:r>
              <a:rPr lang="de-DE" dirty="0"/>
              <a:t> (</a:t>
            </a:r>
            <a:r>
              <a:rPr lang="zh-CN" altLang="de-DE" dirty="0"/>
              <a:t>工商会</a:t>
            </a:r>
            <a:r>
              <a:rPr lang="de-DE" dirty="0"/>
              <a:t>, </a:t>
            </a:r>
            <a:r>
              <a:rPr lang="zh-CN" altLang="de-DE" dirty="0"/>
              <a:t>社会</a:t>
            </a:r>
            <a:r>
              <a:rPr lang="zh-CN" altLang="en-US" dirty="0"/>
              <a:t>合作伙伴</a:t>
            </a:r>
            <a:r>
              <a:rPr lang="de-DE" dirty="0"/>
              <a:t>, </a:t>
            </a:r>
            <a:r>
              <a:rPr lang="zh-CN" altLang="de-DE" dirty="0"/>
              <a:t>中小型企业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所有参与方共同</a:t>
            </a:r>
            <a:r>
              <a:rPr lang="zh-CN" altLang="en-US" dirty="0"/>
              <a:t>完成系统</a:t>
            </a:r>
            <a:r>
              <a:rPr lang="zh-CN" altLang="de-DE" dirty="0"/>
              <a:t>设计</a:t>
            </a:r>
            <a:endParaRPr lang="de-DE" dirty="0"/>
          </a:p>
          <a:p>
            <a:pPr lvl="1"/>
            <a:r>
              <a:rPr lang="zh-CN" altLang="de-DE" dirty="0"/>
              <a:t>体系有着高度的灵活性和适应性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双元制</a:t>
            </a:r>
            <a:r>
              <a:rPr lang="zh-CN" altLang="de-DE" dirty="0"/>
              <a:t>职业</a:t>
            </a:r>
            <a:r>
              <a:rPr lang="zh-CN" altLang="en-US" dirty="0"/>
              <a:t>教育</a:t>
            </a:r>
            <a:r>
              <a:rPr lang="zh-CN" altLang="de-DE" dirty="0"/>
              <a:t>的五大</a:t>
            </a:r>
            <a:r>
              <a:rPr lang="zh-CN" altLang="en-US" dirty="0"/>
              <a:t>支柱</a:t>
            </a:r>
            <a:endParaRPr lang="zh-CN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支柱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国家、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经济界和社会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合作伙伴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之间的合作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在工作流程中学习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制定普遍承认的国家标准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高水平的职业培训师队伍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专门的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研究和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咨询机构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zh-CN" altLang="de-DE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双元制职业</a:t>
            </a:r>
            <a:r>
              <a:rPr lang="zh-CN" altLang="en-US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教育</a:t>
            </a:r>
            <a:r>
              <a:rPr lang="de-DE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</a:t>
            </a:r>
          </a:p>
          <a:p>
            <a:endParaRPr lang="de-DE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de-DE" sz="2800" dirty="0">
                <a:latin typeface="方正粗黑宋简体" panose="02000000000000000000" charset="-122"/>
                <a:ea typeface="方正粗黑宋简体" panose="02000000000000000000" charset="-122"/>
              </a:rPr>
              <a:t>基础与</a:t>
            </a:r>
            <a:r>
              <a:rPr lang="zh-CN" altLang="en-US" sz="2800" dirty="0">
                <a:latin typeface="方正粗黑宋简体" panose="02000000000000000000" charset="-122"/>
                <a:ea typeface="方正粗黑宋简体" panose="02000000000000000000" charset="-122"/>
              </a:rPr>
              <a:t>条件</a:t>
            </a:r>
            <a:endParaRPr lang="de-DE" sz="2800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获益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学徒方的获益</a:t>
            </a:r>
            <a:r>
              <a:rPr lang="de-DE" b="1" dirty="0"/>
              <a:t>:</a:t>
            </a:r>
          </a:p>
          <a:p>
            <a:pPr marL="0" indent="0">
              <a:buNone/>
            </a:pPr>
            <a:r>
              <a:rPr lang="zh-CN" altLang="de-DE" dirty="0"/>
              <a:t>双元制职业</a:t>
            </a:r>
            <a:r>
              <a:rPr lang="zh-CN" altLang="en-US" dirty="0"/>
              <a:t>教育</a:t>
            </a:r>
            <a:r>
              <a:rPr lang="zh-CN" altLang="de-DE" dirty="0"/>
              <a:t>是正式参加工作前理想的预备阶段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可获取本职业所需的专业能力和资</a:t>
            </a:r>
            <a:r>
              <a:rPr lang="zh-CN" altLang="en-US" dirty="0"/>
              <a:t>格</a:t>
            </a:r>
            <a:endParaRPr lang="de-DE" dirty="0"/>
          </a:p>
          <a:p>
            <a:pPr lvl="1"/>
            <a:r>
              <a:rPr lang="zh-CN" altLang="de-DE" dirty="0"/>
              <a:t>可体验真实的工作条件</a:t>
            </a:r>
            <a:r>
              <a:rPr lang="de-DE" dirty="0"/>
              <a:t> (</a:t>
            </a:r>
            <a:r>
              <a:rPr lang="zh-CN" altLang="de-DE" dirty="0"/>
              <a:t>机器</a:t>
            </a:r>
            <a:r>
              <a:rPr lang="de-DE" dirty="0"/>
              <a:t>, </a:t>
            </a:r>
            <a:r>
              <a:rPr lang="zh-CN" altLang="de-DE" dirty="0"/>
              <a:t>工作流程</a:t>
            </a:r>
            <a:r>
              <a:rPr lang="de-DE" dirty="0"/>
              <a:t>, </a:t>
            </a:r>
            <a:r>
              <a:rPr lang="zh-CN" altLang="de-DE" dirty="0"/>
              <a:t>工作环境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有培训工资</a:t>
            </a:r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>
                <a:sym typeface="+mn-ea"/>
              </a:rPr>
              <a:t>获益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企业方的获益</a:t>
            </a:r>
            <a:r>
              <a:rPr lang="de-DE" b="1" dirty="0">
                <a:sym typeface="+mn-ea"/>
              </a:rPr>
              <a:t>:</a:t>
            </a:r>
            <a:endParaRPr lang="de-DE" b="1" dirty="0"/>
          </a:p>
          <a:p>
            <a:pPr marL="0" indent="0">
              <a:buNone/>
            </a:pPr>
            <a:r>
              <a:rPr lang="zh-CN" altLang="de-DE" dirty="0"/>
              <a:t>双元制职业</a:t>
            </a:r>
            <a:r>
              <a:rPr lang="zh-CN" altLang="en-US" dirty="0"/>
              <a:t>教育</a:t>
            </a:r>
            <a:r>
              <a:rPr lang="zh-CN" altLang="de-DE" dirty="0"/>
              <a:t>可确保企业获得高水平的员工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可获得满足企业需求的</a:t>
            </a:r>
            <a:r>
              <a:rPr lang="zh-CN" altLang="en-US" dirty="0"/>
              <a:t>高素质</a:t>
            </a:r>
            <a:r>
              <a:rPr lang="zh-CN" altLang="de-DE" dirty="0"/>
              <a:t>专业人才（与外部录用人员相比）</a:t>
            </a:r>
          </a:p>
          <a:p>
            <a:pPr lvl="1"/>
            <a:r>
              <a:rPr lang="zh-CN" altLang="de-DE" dirty="0"/>
              <a:t>提高生产力</a:t>
            </a:r>
            <a:r>
              <a:rPr lang="de-DE" dirty="0"/>
              <a:t> (</a:t>
            </a:r>
            <a:r>
              <a:rPr lang="zh-CN" altLang="de-DE" dirty="0"/>
              <a:t>员工可迅速上手工作</a:t>
            </a:r>
            <a:r>
              <a:rPr lang="de-DE" dirty="0"/>
              <a:t>)</a:t>
            </a:r>
          </a:p>
          <a:p>
            <a:pPr lvl="1"/>
            <a:r>
              <a:rPr lang="zh-CN" altLang="en-US" dirty="0"/>
              <a:t>主动</a:t>
            </a:r>
            <a:r>
              <a:rPr lang="zh-CN" altLang="de-DE" dirty="0"/>
              <a:t>参与培训标准的开发</a:t>
            </a:r>
            <a:endParaRPr lang="de-DE" dirty="0"/>
          </a:p>
          <a:p>
            <a:pPr lvl="1"/>
            <a:r>
              <a:rPr lang="zh-CN" altLang="de-DE" dirty="0"/>
              <a:t>为企业社会责任</a:t>
            </a:r>
            <a:r>
              <a:rPr lang="de-DE" dirty="0"/>
              <a:t> (CSR)</a:t>
            </a:r>
            <a:r>
              <a:rPr lang="zh-CN" altLang="de-DE" dirty="0"/>
              <a:t>做出贡献</a:t>
            </a:r>
            <a:endParaRPr lang="zh-CN" alt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获益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国家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和社会的获益</a:t>
            </a:r>
            <a:r>
              <a:rPr lang="de-DE" b="1" dirty="0"/>
              <a:t>:</a:t>
            </a:r>
          </a:p>
          <a:p>
            <a:pPr marL="0" indent="0">
              <a:buNone/>
            </a:pPr>
            <a:r>
              <a:rPr lang="zh-CN" altLang="de-DE" dirty="0"/>
              <a:t>互利互惠，</a:t>
            </a:r>
            <a:r>
              <a:rPr lang="zh-CN" altLang="en-US" dirty="0"/>
              <a:t>高生活水平</a:t>
            </a:r>
            <a:r>
              <a:rPr lang="zh-CN" altLang="de-DE" dirty="0"/>
              <a:t>和社会稳定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高经济效益和生产力</a:t>
            </a:r>
            <a:endParaRPr lang="de-DE" dirty="0"/>
          </a:p>
          <a:p>
            <a:pPr lvl="1"/>
            <a:r>
              <a:rPr lang="zh-CN" altLang="de-DE" dirty="0"/>
              <a:t>和谐</a:t>
            </a:r>
            <a:r>
              <a:rPr lang="zh-CN" altLang="en-US" dirty="0"/>
              <a:t>的</a:t>
            </a:r>
            <a:r>
              <a:rPr lang="zh-CN" altLang="de-DE" dirty="0"/>
              <a:t>劳动力市场</a:t>
            </a:r>
            <a:r>
              <a:rPr lang="de-DE" dirty="0"/>
              <a:t>(</a:t>
            </a:r>
            <a:r>
              <a:rPr lang="zh-CN" altLang="de-DE" dirty="0"/>
              <a:t>供</a:t>
            </a:r>
            <a:r>
              <a:rPr lang="en-US" altLang="zh-CN" dirty="0"/>
              <a:t>/</a:t>
            </a:r>
            <a:r>
              <a:rPr lang="zh-CN" altLang="de-DE" dirty="0"/>
              <a:t>需关系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让年轻人融入经济与社会</a:t>
            </a:r>
            <a:endParaRPr lang="de-DE" dirty="0"/>
          </a:p>
          <a:p>
            <a:pPr lvl="1"/>
            <a:r>
              <a:rPr lang="zh-CN" altLang="de-DE" dirty="0"/>
              <a:t>所有参与方都</a:t>
            </a:r>
            <a:r>
              <a:rPr lang="zh-CN" altLang="en-US" dirty="0"/>
              <a:t>对教育过程有</a:t>
            </a:r>
            <a:r>
              <a:rPr lang="zh-CN" altLang="de-DE" dirty="0"/>
              <a:t>影响力</a:t>
            </a:r>
            <a:endParaRPr lang="de-D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挑战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学徒方面对的挑战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en-US" dirty="0"/>
              <a:t>想找的和企业提供的</a:t>
            </a:r>
            <a:r>
              <a:rPr lang="zh-CN" altLang="de-DE" dirty="0"/>
              <a:t>培训职位</a:t>
            </a:r>
            <a:r>
              <a:rPr lang="zh-CN" altLang="en-US" dirty="0"/>
              <a:t>不一定一致</a:t>
            </a:r>
            <a:br>
              <a:rPr lang="de-DE" dirty="0"/>
            </a:br>
            <a:r>
              <a:rPr lang="de-DE" dirty="0"/>
              <a:t>(</a:t>
            </a:r>
            <a:r>
              <a:rPr lang="zh-CN" altLang="de-DE" dirty="0"/>
              <a:t>职位不足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进入双元制职业</a:t>
            </a:r>
            <a:r>
              <a:rPr lang="zh-CN" altLang="en-US" dirty="0"/>
              <a:t>教育</a:t>
            </a:r>
            <a:r>
              <a:rPr lang="zh-CN" altLang="de-DE" dirty="0"/>
              <a:t>的门槛</a:t>
            </a:r>
            <a:endParaRPr lang="de-DE" dirty="0"/>
          </a:p>
          <a:p>
            <a:pPr lvl="1"/>
            <a:r>
              <a:rPr lang="zh-CN" altLang="de-DE" dirty="0"/>
              <a:t>职业要求在不断提高</a:t>
            </a:r>
            <a:endParaRPr lang="de-DE" dirty="0"/>
          </a:p>
          <a:p>
            <a:pPr lvl="1"/>
            <a:r>
              <a:rPr lang="zh-CN" altLang="de-DE" dirty="0"/>
              <a:t>终身学习</a:t>
            </a:r>
            <a:endParaRPr lang="de-D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>
                <a:sym typeface="+mn-ea"/>
              </a:rPr>
              <a:t>挑战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企业方面对的挑战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提供的培训职位与学徒理想职位之间的差异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zh-CN" altLang="de-DE" dirty="0"/>
              <a:t>申请人不足</a:t>
            </a:r>
            <a:r>
              <a:rPr lang="de-DE" dirty="0"/>
              <a:t>)</a:t>
            </a:r>
          </a:p>
          <a:p>
            <a:pPr lvl="1"/>
            <a:r>
              <a:rPr lang="zh-CN" altLang="en-US" dirty="0"/>
              <a:t>如何设置</a:t>
            </a:r>
            <a:r>
              <a:rPr lang="en-US" altLang="de-DE" dirty="0"/>
              <a:t>“</a:t>
            </a:r>
            <a:r>
              <a:rPr lang="zh-CN" altLang="en-US" dirty="0"/>
              <a:t>参与培训的资格</a:t>
            </a:r>
            <a:r>
              <a:rPr lang="en-US" altLang="zh-CN" dirty="0"/>
              <a:t>”</a:t>
            </a:r>
            <a:endParaRPr lang="de-DE" dirty="0"/>
          </a:p>
          <a:p>
            <a:pPr lvl="1"/>
            <a:r>
              <a:rPr lang="zh-CN" altLang="de-DE" dirty="0"/>
              <a:t>残障人士</a:t>
            </a:r>
            <a:r>
              <a:rPr lang="zh-CN" altLang="en-US" dirty="0"/>
              <a:t>的融入</a:t>
            </a:r>
            <a:endParaRPr lang="de-DE" dirty="0"/>
          </a:p>
          <a:p>
            <a:pPr lvl="1"/>
            <a:r>
              <a:rPr lang="zh-CN" altLang="de-DE" dirty="0"/>
              <a:t>移民</a:t>
            </a:r>
            <a:r>
              <a:rPr lang="zh-CN" altLang="en-US" dirty="0"/>
              <a:t>的融入</a:t>
            </a:r>
            <a:endParaRPr lang="de-D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>
                <a:sym typeface="+mn-ea"/>
              </a:rPr>
              <a:t>挑战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国家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与社会面对的挑战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zh-CN" altLang="de-DE" dirty="0"/>
              <a:t>人口</a:t>
            </a:r>
            <a:r>
              <a:rPr lang="zh-CN" altLang="en-US" dirty="0"/>
              <a:t>结构</a:t>
            </a:r>
            <a:r>
              <a:rPr lang="zh-CN" altLang="de-DE" dirty="0"/>
              <a:t>变化</a:t>
            </a:r>
            <a:endParaRPr lang="de-DE" dirty="0"/>
          </a:p>
          <a:p>
            <a:pPr lvl="1"/>
            <a:r>
              <a:rPr lang="zh-CN" altLang="de-DE" dirty="0"/>
              <a:t>可预见的</a:t>
            </a:r>
            <a:r>
              <a:rPr lang="zh-CN" altLang="en-US" dirty="0"/>
              <a:t>专业</a:t>
            </a:r>
            <a:r>
              <a:rPr lang="zh-CN" altLang="de-DE" dirty="0"/>
              <a:t>劳动力匮乏</a:t>
            </a:r>
            <a:endParaRPr lang="de-DE" dirty="0"/>
          </a:p>
          <a:p>
            <a:pPr lvl="1"/>
            <a:r>
              <a:rPr lang="zh-CN" altLang="de-DE" dirty="0"/>
              <a:t>接受</a:t>
            </a:r>
            <a:r>
              <a:rPr lang="zh-CN" altLang="en-US" dirty="0"/>
              <a:t>高等</a:t>
            </a:r>
            <a:r>
              <a:rPr lang="zh-CN" altLang="de-DE" dirty="0"/>
              <a:t>学历教育的趋势</a:t>
            </a:r>
            <a:endParaRPr lang="de-DE" dirty="0"/>
          </a:p>
          <a:p>
            <a:pPr lvl="1"/>
            <a:r>
              <a:rPr lang="zh-CN" altLang="de-DE" dirty="0"/>
              <a:t>地区差异</a:t>
            </a:r>
            <a:endParaRPr lang="de-DE" dirty="0"/>
          </a:p>
          <a:p>
            <a:pPr lvl="1"/>
            <a:r>
              <a:rPr lang="zh-CN" altLang="en-US" dirty="0"/>
              <a:t>融入</a:t>
            </a:r>
            <a:r>
              <a:rPr lang="zh-CN" altLang="de-DE" dirty="0"/>
              <a:t>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12" y="233363"/>
            <a:ext cx="9000000" cy="446715"/>
          </a:xfrm>
        </p:spPr>
        <p:txBody>
          <a:bodyPr/>
          <a:lstStyle/>
          <a:p>
            <a:r>
              <a:rPr lang="zh-CN" altLang="de-DE" dirty="0"/>
              <a:t>其他信息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66700" y="794385"/>
            <a:ext cx="11760199" cy="5654040"/>
          </a:xfrm>
        </p:spPr>
        <p:txBody>
          <a:bodyPr numCol="2" spcCol="360000">
            <a:normAutofit fontScale="92500"/>
          </a:bodyPr>
          <a:lstStyle/>
          <a:p>
            <a:pPr marL="0" indent="0">
              <a:buNone/>
            </a:pPr>
            <a:r>
              <a:rPr lang="zh-CN" altLang="de-DE" sz="20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数据与事实</a:t>
            </a:r>
            <a:r>
              <a:rPr lang="en-US" altLang="zh-CN" sz="2000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en-US" altLang="zh-CN" sz="2000" b="1" dirty="0"/>
              <a:t>               </a:t>
            </a:r>
            <a:endParaRPr lang="de-DE" sz="2000" b="1" dirty="0"/>
          </a:p>
          <a:p>
            <a:pPr marL="355600" lvl="1" indent="-177800"/>
            <a:r>
              <a:rPr lang="de-DE" sz="2200" dirty="0"/>
              <a:t>BIBB Datenreport </a:t>
            </a:r>
            <a:r>
              <a:rPr lang="zh-CN" altLang="en-US" sz="2200" dirty="0"/>
              <a:t>联邦职教所数据报告</a:t>
            </a:r>
            <a:r>
              <a:rPr lang="de-DE" sz="2200" dirty="0"/>
              <a:t>(</a:t>
            </a:r>
            <a:r>
              <a:rPr lang="de-DE" sz="220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200" dirty="0"/>
              <a:t>)</a:t>
            </a:r>
          </a:p>
          <a:p>
            <a:pPr marL="444500" lvl="1" indent="-266700"/>
            <a:r>
              <a:rPr lang="de-DE" sz="2200" dirty="0"/>
              <a:t>Statistisches Bundesamt </a:t>
            </a:r>
            <a:r>
              <a:rPr lang="zh-CN" altLang="en-US" sz="2200" dirty="0"/>
              <a:t>联邦统计局</a:t>
            </a:r>
            <a:r>
              <a:rPr lang="de-DE" sz="2200" dirty="0"/>
              <a:t>(</a:t>
            </a:r>
            <a:r>
              <a:rPr lang="de-DE" sz="220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200" dirty="0"/>
              <a:t>)</a:t>
            </a:r>
          </a:p>
          <a:p>
            <a:pPr marL="444500" lvl="1" indent="-266700"/>
            <a:r>
              <a:rPr lang="de-DE" sz="2200" dirty="0"/>
              <a:t>BMFTR Datenportal </a:t>
            </a:r>
            <a:r>
              <a:rPr lang="zh-CN" altLang="en-US" sz="2200" dirty="0"/>
              <a:t>联邦教育部</a:t>
            </a:r>
            <a:r>
              <a:rPr lang="de-DE" sz="2200" dirty="0"/>
              <a:t> (</a:t>
            </a:r>
            <a:r>
              <a:rPr lang="de-DE" sz="220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200" dirty="0"/>
              <a:t>)</a:t>
            </a:r>
          </a:p>
          <a:p>
            <a:pPr marL="444500" lvl="1" indent="-266700"/>
            <a:r>
              <a:rPr lang="de-DE" sz="2200" dirty="0"/>
              <a:t>BIBB Report 2/2025 (</a:t>
            </a:r>
            <a:r>
              <a:rPr lang="de-DE" sz="22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200" dirty="0"/>
              <a:t>)</a:t>
            </a:r>
          </a:p>
          <a:p>
            <a:pPr marL="444500" lvl="1" indent="-266700"/>
            <a:r>
              <a:rPr lang="de-DE" sz="2200" dirty="0"/>
              <a:t>IAB-Forum (</a:t>
            </a:r>
            <a:r>
              <a:rPr lang="de-DE" sz="22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200" dirty="0"/>
              <a:t>)</a:t>
            </a:r>
          </a:p>
          <a:p>
            <a:pPr marL="0" indent="0">
              <a:buNone/>
            </a:pPr>
            <a:endParaRPr lang="en-US" altLang="zh-CN" sz="2000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r>
              <a:rPr lang="zh-CN" altLang="de-DE" sz="2000" b="1" dirty="0">
                <a:latin typeface="方正粗黑宋简体" panose="02000000000000000000" charset="-122"/>
                <a:ea typeface="方正粗黑宋简体" panose="02000000000000000000" charset="-122"/>
              </a:rPr>
              <a:t>培训标准</a:t>
            </a:r>
            <a:endParaRPr lang="de-DE" sz="2000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444500" lvl="1" indent="-266700"/>
            <a:r>
              <a:rPr lang="de-DE" sz="2400" dirty="0"/>
              <a:t>BIBB Broschüre: Ausbildungsordnungen und wie sie entstehen </a:t>
            </a:r>
            <a:r>
              <a:rPr lang="zh-CN" altLang="en-US" sz="2400" dirty="0"/>
              <a:t>联邦职教所宣传册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400" dirty="0"/>
              <a:t>)</a:t>
            </a:r>
          </a:p>
          <a:p>
            <a:pPr marL="444500" lvl="1" indent="-266700"/>
            <a:r>
              <a:rPr lang="de-DE" sz="2400" dirty="0"/>
              <a:t>Beispiele für die Ausbildungsordnungen und Rahmenlehrpläne (BIBB)</a:t>
            </a:r>
            <a:r>
              <a:rPr lang="zh-CN" altLang="en-US" sz="2400" dirty="0"/>
              <a:t>职教条例与教学大纲举例</a:t>
            </a:r>
            <a:r>
              <a:rPr lang="de-DE" sz="2400" dirty="0"/>
              <a:t> (</a:t>
            </a:r>
            <a:r>
              <a:rPr lang="de-DE" sz="240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400" dirty="0"/>
              <a:t>)</a:t>
            </a:r>
            <a:br>
              <a:rPr lang="de-DE" sz="2400" dirty="0"/>
            </a:br>
            <a:endParaRPr lang="de-DE" sz="2400" dirty="0"/>
          </a:p>
          <a:p>
            <a:pPr marL="0" indent="0">
              <a:buNone/>
            </a:pPr>
            <a:endParaRPr lang="en-US" altLang="zh-CN" sz="2000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latin typeface="方正粗黑宋简体" panose="02000000000000000000" charset="-122"/>
                <a:ea typeface="方正粗黑宋简体" panose="02000000000000000000" charset="-122"/>
              </a:rPr>
              <a:t>法律文件</a:t>
            </a:r>
            <a:endParaRPr lang="de-DE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de-DE" altLang="zh-CN" sz="2200" dirty="0"/>
              <a:t>Berufsbildungsgesetz </a:t>
            </a:r>
            <a:r>
              <a:rPr lang="zh-CN" altLang="en-US" sz="2200" dirty="0"/>
              <a:t>联邦职业教育法 </a:t>
            </a:r>
            <a:r>
              <a:rPr lang="de-DE" altLang="zh-CN" sz="2200" dirty="0"/>
              <a:t>(</a:t>
            </a:r>
            <a:r>
              <a:rPr lang="de-DE" altLang="zh-CN" sz="220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altLang="zh-CN" sz="2200" dirty="0"/>
              <a:t>)</a:t>
            </a:r>
          </a:p>
          <a:p>
            <a:pPr lvl="1"/>
            <a:r>
              <a:rPr lang="de-DE" altLang="zh-CN" sz="2200" dirty="0"/>
              <a:t>Jugendbeschäftigungsgesetz</a:t>
            </a:r>
            <a:r>
              <a:rPr lang="zh-CN" altLang="en-US" sz="2200" dirty="0"/>
              <a:t>青年从业法</a:t>
            </a:r>
            <a:r>
              <a:rPr lang="de-DE" altLang="zh-CN" sz="2200" dirty="0"/>
              <a:t> (</a:t>
            </a:r>
            <a:r>
              <a:rPr lang="de-DE" altLang="zh-CN" sz="220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altLang="zh-CN" sz="2200" dirty="0"/>
              <a:t>)</a:t>
            </a:r>
          </a:p>
          <a:p>
            <a:pPr lvl="1"/>
            <a:r>
              <a:rPr lang="de-DE" altLang="zh-CN" sz="2200" dirty="0"/>
              <a:t>Kammergesetz</a:t>
            </a:r>
            <a:r>
              <a:rPr lang="zh-CN" altLang="en-US" sz="2200" dirty="0"/>
              <a:t>协会法</a:t>
            </a:r>
            <a:r>
              <a:rPr lang="de-DE" altLang="zh-CN" sz="2200" dirty="0"/>
              <a:t> (</a:t>
            </a:r>
            <a:r>
              <a:rPr lang="de-DE" altLang="zh-CN" sz="220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altLang="zh-CN" sz="2200" dirty="0"/>
              <a:t>)</a:t>
            </a:r>
          </a:p>
          <a:p>
            <a:pPr lvl="1"/>
            <a:r>
              <a:rPr lang="de-DE" altLang="zh-CN" sz="2200" dirty="0"/>
              <a:t>Tarifverhandlungsgesetz</a:t>
            </a:r>
            <a:r>
              <a:rPr lang="zh-CN" altLang="en-US" sz="2200" dirty="0"/>
              <a:t>薪酬等级谈判法</a:t>
            </a:r>
            <a:r>
              <a:rPr lang="de-DE" altLang="zh-CN" sz="2200" dirty="0"/>
              <a:t> (</a:t>
            </a:r>
            <a:r>
              <a:rPr lang="de-DE" altLang="zh-CN" sz="220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altLang="zh-CN" sz="2200" dirty="0"/>
              <a:t>)</a:t>
            </a:r>
          </a:p>
          <a:p>
            <a:pPr lvl="1"/>
            <a:r>
              <a:rPr lang="de-DE" altLang="zh-CN" sz="2200" dirty="0"/>
              <a:t>Betriebsverfassungsgesetz</a:t>
            </a:r>
            <a:r>
              <a:rPr lang="zh-CN" altLang="en-US" sz="2200" dirty="0"/>
              <a:t>企业组织法</a:t>
            </a:r>
            <a:r>
              <a:rPr lang="de-DE" altLang="zh-CN" sz="2200" dirty="0"/>
              <a:t> (</a:t>
            </a:r>
            <a:r>
              <a:rPr lang="de-DE" altLang="zh-CN" sz="220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altLang="zh-CN" sz="2200" dirty="0"/>
              <a:t>)</a:t>
            </a:r>
          </a:p>
          <a:p>
            <a:pPr marL="356870" lvl="1" indent="0">
              <a:buNone/>
            </a:pPr>
            <a:endParaRPr lang="de-DE" sz="2400" dirty="0"/>
          </a:p>
          <a:p>
            <a:pPr marL="356870" lvl="1" indent="0">
              <a:buNone/>
            </a:pPr>
            <a:r>
              <a:rPr lang="zh-CN" altLang="en-US" sz="2000" b="1" dirty="0">
                <a:latin typeface="方正粗黑宋简体" panose="02000000000000000000" charset="-122"/>
                <a:ea typeface="方正粗黑宋简体" panose="02000000000000000000" charset="-122"/>
              </a:rPr>
              <a:t>网址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GB" sz="2400" noProof="0" dirty="0"/>
              <a:t>GOVET (</a:t>
            </a:r>
            <a:r>
              <a:rPr lang="en-GB" sz="2400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400" noProof="0" dirty="0"/>
              <a:t>)</a:t>
            </a:r>
          </a:p>
          <a:p>
            <a:pPr lvl="1"/>
            <a:r>
              <a:rPr lang="en-GB" sz="2400" noProof="0" dirty="0"/>
              <a:t>BMBFSFJ (</a:t>
            </a:r>
            <a:r>
              <a:rPr lang="en-GB" sz="2400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400" noProof="0" dirty="0"/>
              <a:t>)</a:t>
            </a:r>
          </a:p>
          <a:p>
            <a:pPr lvl="1"/>
            <a:r>
              <a:rPr lang="en-GB" sz="2400" noProof="0" dirty="0"/>
              <a:t>BMFTR (</a:t>
            </a:r>
            <a:r>
              <a:rPr lang="en-GB" sz="2400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400" noProof="0" dirty="0"/>
              <a:t>)</a:t>
            </a:r>
          </a:p>
          <a:p>
            <a:pPr lvl="1"/>
            <a:r>
              <a:rPr lang="en-GB" sz="2400" noProof="0" dirty="0"/>
              <a:t>BIBB (</a:t>
            </a:r>
            <a:r>
              <a:rPr lang="en-GB" sz="2400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400" noProof="0" dirty="0"/>
              <a:t>)</a:t>
            </a:r>
          </a:p>
          <a:p>
            <a:pPr marL="356870" lvl="1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9579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德国教育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体系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中的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双元制职业教育一览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de-DE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/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/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7839635" y="1715628"/>
              <a:ext cx="3872939" cy="4603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  <a:latin typeface="+mn-ea"/>
                </a:rPr>
                <a:t>劳动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力</a:t>
              </a:r>
              <a:r>
                <a:rPr lang="zh-CN" altLang="de-DE" sz="2400" dirty="0">
                  <a:solidFill>
                    <a:schemeClr val="bg1"/>
                  </a:solidFill>
                  <a:latin typeface="+mn-ea"/>
                </a:rPr>
                <a:t>市场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58813" y="5137718"/>
              <a:ext cx="1105375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普通学校教育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021171" y="3698735"/>
              <a:ext cx="369140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高校</a:t>
              </a:r>
              <a:r>
                <a:rPr lang="zh-CN" altLang="en-US" sz="2400" dirty="0">
                  <a:solidFill>
                    <a:schemeClr val="bg1"/>
                  </a:solidFill>
                </a:rPr>
                <a:t>教育</a:t>
              </a:r>
              <a:endParaRPr lang="zh-CN" alt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Gleichschenkliges Dreieck 14"/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/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/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/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185532" y="3511013"/>
              <a:ext cx="330448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双元制</a:t>
              </a:r>
            </a:p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职业</a:t>
              </a:r>
              <a:r>
                <a:rPr lang="zh-CN" altLang="en-US" sz="2400" dirty="0">
                  <a:solidFill>
                    <a:schemeClr val="bg1"/>
                  </a:solidFill>
                </a:rPr>
                <a:t>教育</a:t>
              </a:r>
              <a:endParaRPr lang="zh-CN" alt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404597" y="2891455"/>
              <a:ext cx="369140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职业教育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713055" y="3511013"/>
              <a:ext cx="2494069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全日制</a:t>
              </a:r>
            </a:p>
            <a:p>
              <a:pPr algn="ctr"/>
              <a:r>
                <a:rPr lang="zh-CN" altLang="de-DE" sz="2400" dirty="0">
                  <a:solidFill>
                    <a:schemeClr val="bg1"/>
                  </a:solidFill>
                </a:rPr>
                <a:t>职业学校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/>
              <a:t>基础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参与者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待培训对象</a:t>
            </a:r>
            <a:r>
              <a:rPr lang="de-DE" b="1" dirty="0"/>
              <a:t> (</a:t>
            </a:r>
            <a:r>
              <a:rPr lang="zh-CN" altLang="de-DE" b="1" dirty="0"/>
              <a:t>学徒</a:t>
            </a:r>
            <a:r>
              <a:rPr lang="en-US" altLang="zh-CN" b="1" dirty="0"/>
              <a:t> </a:t>
            </a:r>
            <a:r>
              <a:rPr lang="de-DE" b="1" dirty="0"/>
              <a:t>Azubis)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zh-CN" altLang="de-DE" dirty="0"/>
              <a:t>每年有</a:t>
            </a:r>
            <a:r>
              <a:rPr lang="en-US" altLang="zh-CN" dirty="0"/>
              <a:t>122</a:t>
            </a:r>
            <a:r>
              <a:rPr lang="zh-CN" altLang="en-US" dirty="0"/>
              <a:t>万学徒</a:t>
            </a:r>
            <a:endParaRPr lang="de-DE" dirty="0"/>
          </a:p>
          <a:p>
            <a:pPr lvl="1"/>
            <a:r>
              <a:rPr lang="zh-CN" altLang="de-DE" dirty="0"/>
              <a:t>进入</a:t>
            </a:r>
            <a:r>
              <a:rPr lang="de-DE" dirty="0"/>
              <a:t>327</a:t>
            </a:r>
            <a:r>
              <a:rPr lang="zh-CN" altLang="de-DE" dirty="0"/>
              <a:t>个国家承认的须培训职业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zh-CN" altLang="de-DE" dirty="0"/>
              <a:t>这意味着</a:t>
            </a:r>
            <a:r>
              <a:rPr lang="de-DE" dirty="0"/>
              <a:t>:</a:t>
            </a:r>
          </a:p>
          <a:p>
            <a:pPr lvl="1"/>
            <a:r>
              <a:rPr lang="zh-CN" altLang="de-DE" dirty="0"/>
              <a:t>目前</a:t>
            </a:r>
            <a:r>
              <a:rPr lang="en-US" altLang="zh-CN" dirty="0"/>
              <a:t>5%</a:t>
            </a:r>
            <a:r>
              <a:rPr lang="zh-CN" altLang="en-US" dirty="0"/>
              <a:t>的从业人员是学徒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>
            <a:fillRect/>
          </a:stretch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参与者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雇主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zh-CN" altLang="de-DE" dirty="0"/>
              <a:t>每年约有</a:t>
            </a:r>
            <a:r>
              <a:rPr lang="en-US" altLang="zh-CN" dirty="0"/>
              <a:t>18,8%</a:t>
            </a:r>
            <a:r>
              <a:rPr lang="zh-CN" altLang="en-US" dirty="0"/>
              <a:t>的负有缴纳社保义务的正规企业提供培训名额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en-US" altLang="zh-CN" dirty="0"/>
              <a:t>210</a:t>
            </a:r>
            <a:r>
              <a:rPr lang="zh-CN" altLang="en-US" dirty="0"/>
              <a:t>万家企业中的约</a:t>
            </a:r>
            <a:r>
              <a:rPr lang="en-US" altLang="zh-CN" dirty="0"/>
              <a:t>40</a:t>
            </a:r>
            <a:r>
              <a:rPr lang="zh-CN" altLang="en-US" dirty="0"/>
              <a:t>万家</a:t>
            </a:r>
            <a:r>
              <a:rPr lang="de-DE" dirty="0"/>
              <a:t>)</a:t>
            </a:r>
          </a:p>
          <a:p>
            <a:pPr lvl="1"/>
            <a:r>
              <a:rPr lang="zh-CN" altLang="de-DE" dirty="0"/>
              <a:t>每年</a:t>
            </a:r>
            <a:r>
              <a:rPr lang="zh-CN" altLang="en-US" dirty="0"/>
              <a:t>约</a:t>
            </a:r>
            <a:r>
              <a:rPr lang="en-US" altLang="zh-CN" dirty="0"/>
              <a:t>49</a:t>
            </a:r>
            <a:r>
              <a:rPr lang="zh-CN" altLang="en-US" dirty="0"/>
              <a:t>万名新学徒</a:t>
            </a:r>
            <a:endParaRPr lang="de-DE" dirty="0"/>
          </a:p>
          <a:p>
            <a:pPr lvl="1"/>
            <a:r>
              <a:rPr lang="zh-CN" altLang="de-DE" dirty="0"/>
              <a:t>其中</a:t>
            </a:r>
            <a:r>
              <a:rPr lang="en-US" altLang="zh-CN" dirty="0"/>
              <a:t>77%</a:t>
            </a:r>
            <a:r>
              <a:rPr lang="zh-CN" altLang="en-US" dirty="0"/>
              <a:t>在培训毕业后会被培训单位直接录用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经济界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社会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合作伙伴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和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国家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负责确保双元制职业教育的框架条件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zh-CN" altLang="de-DE" dirty="0"/>
              <a:t>工商会</a:t>
            </a:r>
            <a:endParaRPr lang="de-DE" dirty="0"/>
          </a:p>
          <a:p>
            <a:pPr lvl="1"/>
            <a:r>
              <a:rPr lang="zh-CN" altLang="de-DE" dirty="0"/>
              <a:t>社会</a:t>
            </a:r>
            <a:r>
              <a:rPr lang="zh-CN" altLang="en-US" dirty="0"/>
              <a:t>合作伙伴</a:t>
            </a:r>
            <a:r>
              <a:rPr lang="de-DE" dirty="0"/>
              <a:t> (</a:t>
            </a:r>
            <a:r>
              <a:rPr lang="zh-CN" altLang="de-DE" dirty="0"/>
              <a:t>雇员和雇主协会</a:t>
            </a:r>
            <a:r>
              <a:rPr lang="de-DE" dirty="0"/>
              <a:t>)</a:t>
            </a:r>
          </a:p>
          <a:p>
            <a:pPr lvl="1"/>
            <a:r>
              <a:rPr lang="zh-CN" altLang="en-US" dirty="0"/>
              <a:t>国家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</a:rPr>
              <a:t>工商会和社会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</a:rPr>
              <a:t>合作伙伴</a:t>
            </a:r>
            <a:r>
              <a:rPr lang="de-DE" b="1" dirty="0"/>
              <a:t>: </a:t>
            </a:r>
            <a:r>
              <a:rPr lang="zh-CN" altLang="en-US" b="1" dirty="0"/>
              <a:t>确定并审核</a:t>
            </a:r>
            <a:r>
              <a:rPr lang="zh-CN" altLang="de-DE" b="1" dirty="0"/>
              <a:t>企业的培训内容</a:t>
            </a:r>
            <a:endParaRPr lang="de-DE" dirty="0"/>
          </a:p>
          <a:p>
            <a:pPr marL="0" indent="0">
              <a:buNone/>
            </a:pPr>
            <a:r>
              <a:rPr lang="zh-CN" altLang="en-US" b="1" dirty="0">
                <a:ea typeface="方正粗黑宋简体" panose="02000000000000000000" charset="-122"/>
              </a:rPr>
              <a:t>国家</a:t>
            </a:r>
            <a:r>
              <a:rPr lang="de-DE" b="1" dirty="0"/>
              <a:t>: </a:t>
            </a:r>
            <a:r>
              <a:rPr lang="zh-CN" altLang="de-DE" b="1" dirty="0"/>
              <a:t>设</a:t>
            </a:r>
            <a:r>
              <a:rPr lang="zh-CN" altLang="en-US" b="1" dirty="0"/>
              <a:t>定</a:t>
            </a:r>
            <a:r>
              <a:rPr lang="zh-CN" altLang="de-DE" b="1" dirty="0"/>
              <a:t>法律</a:t>
            </a:r>
            <a:r>
              <a:rPr lang="zh-CN" altLang="en-US" b="1" dirty="0"/>
              <a:t>框架</a:t>
            </a:r>
            <a:r>
              <a:rPr lang="zh-CN" altLang="de-DE" b="1" dirty="0"/>
              <a:t>并</a:t>
            </a:r>
            <a:r>
              <a:rPr lang="zh-CN" altLang="en-US" b="1" dirty="0"/>
              <a:t>为职业学校教育提供</a:t>
            </a:r>
            <a:r>
              <a:rPr lang="zh-CN" altLang="de-DE" b="1" dirty="0"/>
              <a:t>资源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05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参与方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工商会</a:t>
            </a:r>
            <a:r>
              <a:rPr lang="en-US" altLang="zh-CN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主管单位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1905" indent="0">
              <a:buNone/>
            </a:pPr>
            <a:endParaRPr lang="de-DE" b="1" dirty="0"/>
          </a:p>
          <a:p>
            <a:pPr lvl="1"/>
            <a:r>
              <a:rPr lang="zh-CN" altLang="de-DE" dirty="0"/>
              <a:t>对提供培训的企业进行审核和登记</a:t>
            </a:r>
            <a:endParaRPr lang="de-DE" dirty="0"/>
          </a:p>
          <a:p>
            <a:pPr lvl="1"/>
            <a:r>
              <a:rPr lang="zh-CN" altLang="de-DE" dirty="0"/>
              <a:t>对</a:t>
            </a:r>
            <a:r>
              <a:rPr lang="zh-CN" altLang="en-US" dirty="0"/>
              <a:t>企业</a:t>
            </a:r>
            <a:r>
              <a:rPr lang="zh-CN" altLang="de-DE" dirty="0"/>
              <a:t>培训过程进行监督和审核</a:t>
            </a:r>
            <a:endParaRPr lang="de-DE" dirty="0"/>
          </a:p>
          <a:p>
            <a:pPr lvl="1"/>
            <a:r>
              <a:rPr lang="zh-CN" altLang="de-DE" dirty="0"/>
              <a:t>对培训师进行</a:t>
            </a:r>
            <a:r>
              <a:rPr lang="zh-CN" altLang="en-US" dirty="0"/>
              <a:t>资格认定</a:t>
            </a:r>
            <a:endParaRPr lang="de-DE" dirty="0"/>
          </a:p>
          <a:p>
            <a:pPr lvl="1"/>
            <a:r>
              <a:rPr lang="zh-CN" altLang="de-DE" dirty="0"/>
              <a:t>组织考试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zh-CN" altLang="de-DE" dirty="0"/>
              <a:t>提供信息和咨询服务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/>
              <a:t>基础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参与方</a:t>
            </a:r>
            <a:r>
              <a:rPr 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: </a:t>
            </a:r>
            <a:r>
              <a:rPr lang="zh-CN" altLang="de-DE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社会</a:t>
            </a:r>
            <a:r>
              <a:rPr lang="zh-CN" altLang="en-US" b="1" dirty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合作伙伴</a:t>
            </a:r>
            <a:endParaRPr lang="de-DE" b="1" dirty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>
              <a:buNone/>
            </a:pPr>
            <a:r>
              <a:rPr lang="zh-CN" altLang="de-DE" dirty="0"/>
              <a:t>工会和雇主协会</a:t>
            </a:r>
            <a:r>
              <a:rPr lang="zh-CN" altLang="en-US" dirty="0"/>
              <a:t>及国家通过协商谈判确</a:t>
            </a:r>
            <a:r>
              <a:rPr lang="zh-CN" altLang="de-DE" dirty="0"/>
              <a:t>定</a:t>
            </a:r>
            <a:r>
              <a:rPr lang="zh-CN" altLang="en-US" dirty="0"/>
              <a:t>双元制职业教育中</a:t>
            </a:r>
            <a:r>
              <a:rPr lang="zh-CN" altLang="de-DE" u="sng" dirty="0"/>
              <a:t>企业培训的标准</a:t>
            </a:r>
            <a:endParaRPr lang="en-US" altLang="zh-CN" u="sng" dirty="0"/>
          </a:p>
          <a:p>
            <a:pPr marL="0" indent="0">
              <a:buNone/>
            </a:pPr>
            <a:endParaRPr lang="de-DE" u="sng" dirty="0">
              <a:solidFill>
                <a:srgbClr val="FF0000"/>
              </a:solidFill>
            </a:endParaRPr>
          </a:p>
          <a:p>
            <a:pPr lvl="1"/>
            <a:r>
              <a:rPr lang="zh-CN" altLang="de-DE" dirty="0"/>
              <a:t>培训内容</a:t>
            </a:r>
            <a:endParaRPr lang="de-DE" dirty="0"/>
          </a:p>
          <a:p>
            <a:pPr lvl="1"/>
            <a:r>
              <a:rPr lang="zh-CN" altLang="de-DE" dirty="0"/>
              <a:t>培训工资</a:t>
            </a:r>
            <a:endParaRPr lang="de-DE" dirty="0"/>
          </a:p>
          <a:p>
            <a:pPr lvl="1"/>
            <a:r>
              <a:rPr lang="zh-CN" altLang="de-DE" dirty="0"/>
              <a:t>对企业内的培训工作进行监督</a:t>
            </a:r>
            <a:endParaRPr lang="de-DE" dirty="0"/>
          </a:p>
          <a:p>
            <a:pPr lvl="1"/>
            <a:r>
              <a:rPr lang="zh-CN" altLang="de-DE" dirty="0"/>
              <a:t>参与考试委员会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3859</Words>
  <Application>Microsoft Office PowerPoint</Application>
  <PresentationFormat>Breitbild</PresentationFormat>
  <Paragraphs>523</Paragraphs>
  <Slides>37</Slides>
  <Notes>28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37</vt:i4>
      </vt:variant>
    </vt:vector>
  </HeadingPairs>
  <TitlesOfParts>
    <vt:vector size="45" baseType="lpstr">
      <vt:lpstr>Arial</vt:lpstr>
      <vt:lpstr>Calibri</vt:lpstr>
      <vt:lpstr>黑体</vt:lpstr>
      <vt:lpstr>Wingdings 3</vt:lpstr>
      <vt:lpstr>方正粗黑宋简体</vt:lpstr>
      <vt:lpstr>Office</vt:lpstr>
      <vt:lpstr>1_Office</vt:lpstr>
      <vt:lpstr>2_Office</vt:lpstr>
      <vt:lpstr> </vt:lpstr>
      <vt:lpstr>内容</vt:lpstr>
      <vt:lpstr> </vt:lpstr>
      <vt:lpstr>基础</vt:lpstr>
      <vt:lpstr>基础</vt:lpstr>
      <vt:lpstr>基础</vt:lpstr>
      <vt:lpstr>基础</vt:lpstr>
      <vt:lpstr>基础</vt:lpstr>
      <vt:lpstr>基础</vt:lpstr>
      <vt:lpstr>基础</vt:lpstr>
      <vt:lpstr>基础</vt:lpstr>
      <vt:lpstr>基础</vt:lpstr>
      <vt:lpstr>基础</vt:lpstr>
      <vt:lpstr>基础</vt:lpstr>
      <vt:lpstr>基础</vt:lpstr>
      <vt:lpstr>PowerPoint-Präsentation</vt:lpstr>
      <vt:lpstr>参与</vt:lpstr>
      <vt:lpstr>参与</vt:lpstr>
      <vt:lpstr>参与</vt:lpstr>
      <vt:lpstr>流程</vt:lpstr>
      <vt:lpstr>流程</vt:lpstr>
      <vt:lpstr>流程</vt:lpstr>
      <vt:lpstr>流程</vt:lpstr>
      <vt:lpstr>流程</vt:lpstr>
      <vt:lpstr>PowerPoint-Präsentation</vt:lpstr>
      <vt:lpstr>双元制职业教育是如何运作的?</vt:lpstr>
      <vt:lpstr>双元制职业教育是如何运作的?</vt:lpstr>
      <vt:lpstr>为什么德国的双元制教育取得了成功?</vt:lpstr>
      <vt:lpstr>双元制职业教育的五大支柱</vt:lpstr>
      <vt:lpstr>获益</vt:lpstr>
      <vt:lpstr>获益</vt:lpstr>
      <vt:lpstr>获益</vt:lpstr>
      <vt:lpstr>挑战</vt:lpstr>
      <vt:lpstr>挑战</vt:lpstr>
      <vt:lpstr>挑战</vt:lpstr>
      <vt:lpstr>其他信息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117</cp:revision>
  <dcterms:created xsi:type="dcterms:W3CDTF">2020-12-18T10:19:00Z</dcterms:created>
  <dcterms:modified xsi:type="dcterms:W3CDTF">2025-09-25T07:01:05Z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BB1FB452B88D4C89BF7EF90043D3A2B3</vt:lpwstr>
  </property>
  <property fmtid="{D5CDD505-2E9C-101B-9397-08002B2CF9AE}" pid="3" name="KSOProductBuildVer">
    <vt:lpwstr>2052-11.1.0.10700</vt:lpwstr>
  </property>
</Properties>
</file>