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0"/>
  </p:notesMasterIdLst>
  <p:sldIdLst>
    <p:sldId id="293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302" r:id="rId38"/>
    <p:sldId id="303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92" autoAdjust="0"/>
    <p:restoredTop sz="68070" autoAdjust="0"/>
  </p:normalViewPr>
  <p:slideViewPr>
    <p:cSldViewPr snapToGrid="0" showGuides="1">
      <p:cViewPr varScale="1">
        <p:scale>
          <a:sx n="46" d="100"/>
          <a:sy n="46" d="100"/>
        </p:scale>
        <p:origin x="1252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Examination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boards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jointly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agreed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joint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management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all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70 %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company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issued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chamber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In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companies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Data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report,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7253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profile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&gt;&gt;&gt;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competences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must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taught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Contents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must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framework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curriculum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necessary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topic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‘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at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dynamics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BBiG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amendments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2020: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equivalence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academic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codified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9835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motivation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status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citizens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cannot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guarantee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competences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measures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Ensuring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permeability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trainees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degree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Opening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regardless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qualifications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different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expectations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apprenticeship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something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practical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own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money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self-employment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dream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social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prestige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fulfilment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duties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reasons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loyal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employees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qualifications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company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responsible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manner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seek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input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innovative potential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save 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familiarisation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contract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also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regulates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holiday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entitlement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requirements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contract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contract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employment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contract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contract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registered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chambers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basis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in-company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 Training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contract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Compulsory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schooling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allocation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Monday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Wednesday: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company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Thursday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Friday: at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Alternatively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block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teaching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In-company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follow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involvement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staff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reminder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of all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graduates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Germany find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after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74% of all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trainees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Overall, ,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53 %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population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dual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lifetime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employment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high: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96 % of all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graduates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find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82%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qualification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positive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Youth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unemployment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Germany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32343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Reminder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Chambers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representatives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trade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employee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representatives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representatives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partners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consensus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Dual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essentially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affected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labour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best.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All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consensus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nationwide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regularly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updated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Demand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skilled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labour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Germany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industrialised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strong SME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sector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Win-win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Apprentices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integrated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Companies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own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workforce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own   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Qualified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staff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Trainers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trade’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undergone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themselves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also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company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legislator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framework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leaves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stakeholders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Font typeface="+mj-lt"/>
              <a:buAutoNum type="arabicPeriod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Examination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boards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jointly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agreed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joint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management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all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+mj-lt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70 %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company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+mj-lt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  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issued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chamber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   In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companies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   Data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report,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advantages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company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Training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Recruitment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reduced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Early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developments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labour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market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Discrepancy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2018: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almost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80,000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applicants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Lack of informal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Discipline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reliability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basic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Requirements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IT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foreign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Lifelong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Especially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applicants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Discrepancy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Unfilled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2010: 19,800 / 2018: 57,700 -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almost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tripled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Maturity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Lack of social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basic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extra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time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expenditure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qualifications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staff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Demographic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labour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towards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academisation</a:t>
            </a:r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differences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Supply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demand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social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0E79B-7A3D-4728-8EAA-1040FFB33322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310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Trainees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average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20.0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average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investment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trainee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18,000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13,600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amortised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productive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trainees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means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competitive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German SMEs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own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investment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labour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international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competitive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German SMEs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geringe Investitionen auf dem Personalmarkt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8654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stakeholders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ensure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framework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differentiated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roles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Ownership lies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players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same time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assume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responsibility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guarantee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system's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constant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ensure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quality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8216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impetus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development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updating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companies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chambers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tasks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companies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search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trainees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registering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contracts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disagreements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trainees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companies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€7.7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9970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coordinating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adopting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regulations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Federal Institute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Education and Training.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social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partners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involved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7084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Detailed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€ 6.8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€ 3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1,550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€ 2.4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support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Training Act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necessary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summarise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again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stakeholders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agree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basic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an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footing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These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requirements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development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max. 1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dynamically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requirements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venues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continuously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incorporated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973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3" r:id="rId4"/>
    <p:sldLayoutId id="2147483650" r:id="rId5"/>
    <p:sldLayoutId id="2147483653" r:id="rId6"/>
    <p:sldLayoutId id="2147483655" r:id="rId7"/>
    <p:sldLayoutId id="2147483661" r:id="rId8"/>
    <p:sldLayoutId id="2147483679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bb.de/govet/de/54899.php" TargetMode="External"/><Relationship Id="rId13" Type="http://schemas.openxmlformats.org/officeDocument/2006/relationships/hyperlink" Target="http://www.bibb.de/en/64979.htm" TargetMode="External"/><Relationship Id="rId3" Type="http://schemas.openxmlformats.org/officeDocument/2006/relationships/hyperlink" Target="https://www.bibb.de/datenreport/en/index.php" TargetMode="External"/><Relationship Id="rId7" Type="http://schemas.openxmlformats.org/officeDocument/2006/relationships/hyperlink" Target="http://www.bibb.de/veroeffentlichungen/de/publication/show/id/2062" TargetMode="External"/><Relationship Id="rId12" Type="http://schemas.openxmlformats.org/officeDocument/2006/relationships/hyperlink" Target="https://www.govet.international/en/index.php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bmbf.de/bmbf/shareddocs/kurzmeldungen/de/2024/05/240508-berufsbildungsbericht-24.html" TargetMode="External"/><Relationship Id="rId11" Type="http://schemas.openxmlformats.org/officeDocument/2006/relationships/hyperlink" Target="http://www.bibb.de/" TargetMode="External"/><Relationship Id="rId5" Type="http://schemas.openxmlformats.org/officeDocument/2006/relationships/hyperlink" Target="http://www.datenportal.bmbf.de/portal/en/index.html" TargetMode="External"/><Relationship Id="rId15" Type="http://schemas.openxmlformats.org/officeDocument/2006/relationships/hyperlink" Target="mailto:govet@govet.international" TargetMode="External"/><Relationship Id="rId10" Type="http://schemas.openxmlformats.org/officeDocument/2006/relationships/hyperlink" Target="http://www.gesetze-im-internet.de/englisch_betrvg/index.html" TargetMode="External"/><Relationship Id="rId4" Type="http://schemas.openxmlformats.org/officeDocument/2006/relationships/hyperlink" Target="https://www.destatis.de/EN/Homepage.html" TargetMode="External"/><Relationship Id="rId9" Type="http://schemas.openxmlformats.org/officeDocument/2006/relationships/hyperlink" Target="https://www.govet.international/en/54887.php" TargetMode="External"/><Relationship Id="rId14" Type="http://schemas.openxmlformats.org/officeDocument/2006/relationships/hyperlink" Target="http://www.bibb.de/en/index.htm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3045124"/>
            <a:ext cx="6047117" cy="689389"/>
          </a:xfrm>
        </p:spPr>
        <p:txBody>
          <a:bodyPr/>
          <a:lstStyle/>
          <a:p>
            <a:r>
              <a:rPr lang="de-DE" sz="2800" dirty="0"/>
              <a:t>Dual VET in Germany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4405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Stakeholders: The </a:t>
            </a:r>
            <a:r>
              <a:rPr lang="de-DE" b="1" dirty="0" err="1"/>
              <a:t>Government</a:t>
            </a:r>
            <a:r>
              <a:rPr lang="de-DE" b="1" dirty="0"/>
              <a:t> – Providing </a:t>
            </a:r>
            <a:r>
              <a:rPr lang="de-DE" b="1" dirty="0" err="1"/>
              <a:t>the</a:t>
            </a:r>
            <a:r>
              <a:rPr lang="de-DE" b="1" dirty="0"/>
              <a:t> Framework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 err="1"/>
              <a:t>Negotiates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regulations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partners</a:t>
            </a:r>
            <a:r>
              <a:rPr lang="de-DE" dirty="0"/>
              <a:t> (in-company </a:t>
            </a:r>
            <a:r>
              <a:rPr lang="de-DE" dirty="0" err="1"/>
              <a:t>training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Defines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in </a:t>
            </a:r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schools</a:t>
            </a:r>
            <a:r>
              <a:rPr lang="de-DE" dirty="0"/>
              <a:t>: </a:t>
            </a:r>
            <a:r>
              <a:rPr lang="de-DE" u="sng" dirty="0" err="1"/>
              <a:t>framework</a:t>
            </a:r>
            <a:r>
              <a:rPr lang="de-DE" u="sng" dirty="0"/>
              <a:t> </a:t>
            </a:r>
            <a:r>
              <a:rPr lang="de-DE" u="sng" dirty="0" err="1"/>
              <a:t>curriculum</a:t>
            </a:r>
            <a:endParaRPr lang="de-DE" u="sng" dirty="0"/>
          </a:p>
          <a:p>
            <a:pPr lvl="1"/>
            <a:r>
              <a:rPr lang="de-DE" dirty="0" err="1"/>
              <a:t>Finances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organises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public</a:t>
            </a:r>
            <a:r>
              <a:rPr lang="de-DE" dirty="0"/>
              <a:t> </a:t>
            </a:r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  <a:p>
            <a:pPr lvl="1"/>
            <a:r>
              <a:rPr lang="de-DE" dirty="0" err="1"/>
              <a:t>Conducts</a:t>
            </a:r>
            <a:r>
              <a:rPr lang="de-DE" dirty="0"/>
              <a:t> VET </a:t>
            </a:r>
            <a:r>
              <a:rPr lang="de-DE" dirty="0" err="1"/>
              <a:t>research</a:t>
            </a:r>
            <a:r>
              <a:rPr lang="de-DE" dirty="0"/>
              <a:t> (BIBB)</a:t>
            </a:r>
          </a:p>
          <a:p>
            <a:pPr lvl="1"/>
            <a:r>
              <a:rPr lang="de-DE" dirty="0"/>
              <a:t>Supports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searching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an </a:t>
            </a:r>
            <a:r>
              <a:rPr lang="de-DE" dirty="0" err="1"/>
              <a:t>apprenticeship</a:t>
            </a:r>
            <a:r>
              <a:rPr lang="de-DE" dirty="0"/>
              <a:t> (e. g. </a:t>
            </a:r>
            <a:r>
              <a:rPr lang="de-DE" dirty="0" err="1"/>
              <a:t>teenagers</a:t>
            </a:r>
            <a:r>
              <a:rPr lang="de-DE" dirty="0"/>
              <a:t>, </a:t>
            </a:r>
            <a:r>
              <a:rPr lang="de-DE" dirty="0" err="1"/>
              <a:t>unemployed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disadvantaged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The Framework: Standards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Define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implementation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dual VET in </a:t>
            </a:r>
            <a:r>
              <a:rPr lang="de-DE" dirty="0" err="1"/>
              <a:t>companies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schools</a:t>
            </a:r>
            <a:endParaRPr lang="de-DE" dirty="0"/>
          </a:p>
          <a:p>
            <a:pPr lvl="1"/>
            <a:r>
              <a:rPr lang="de-DE" dirty="0"/>
              <a:t>Secure </a:t>
            </a:r>
            <a:r>
              <a:rPr lang="de-DE" dirty="0" err="1"/>
              <a:t>quality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promotion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dual VET</a:t>
            </a:r>
          </a:p>
          <a:p>
            <a:pPr lvl="1"/>
            <a:r>
              <a:rPr lang="de-DE" dirty="0"/>
              <a:t>Are valid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compulsory</a:t>
            </a:r>
            <a:r>
              <a:rPr lang="de-DE" dirty="0"/>
              <a:t> </a:t>
            </a:r>
            <a:r>
              <a:rPr lang="de-DE" dirty="0" err="1"/>
              <a:t>nationwide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357823"/>
            <a:ext cx="9000000" cy="446715"/>
          </a:xfrm>
        </p:spPr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The Framework: Standards – Development 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b="1" dirty="0"/>
              <a:t>1. </a:t>
            </a:r>
            <a:r>
              <a:rPr lang="de-DE" b="1" dirty="0" err="1"/>
              <a:t>Employers</a:t>
            </a:r>
            <a:r>
              <a:rPr lang="de-DE" b="1" dirty="0"/>
              <a:t> </a:t>
            </a:r>
            <a:r>
              <a:rPr lang="de-DE" dirty="0" err="1"/>
              <a:t>identify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tasks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qualifications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companies</a:t>
            </a:r>
            <a:r>
              <a:rPr lang="de-DE" dirty="0"/>
              <a:t> </a:t>
            </a:r>
          </a:p>
          <a:p>
            <a:pPr lvl="1"/>
            <a:r>
              <a:rPr lang="de-DE" b="1" dirty="0"/>
              <a:t>2. </a:t>
            </a:r>
            <a:r>
              <a:rPr lang="de-DE" b="1" dirty="0" err="1"/>
              <a:t>Social</a:t>
            </a:r>
            <a:r>
              <a:rPr lang="de-DE" b="1" dirty="0"/>
              <a:t> </a:t>
            </a:r>
            <a:r>
              <a:rPr lang="de-DE" b="1" dirty="0" err="1"/>
              <a:t>partners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Government</a:t>
            </a:r>
            <a:r>
              <a:rPr lang="de-DE" b="1" dirty="0"/>
              <a:t> </a:t>
            </a:r>
            <a:r>
              <a:rPr lang="de-DE" dirty="0" err="1"/>
              <a:t>negotiate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pass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standards</a:t>
            </a:r>
            <a:r>
              <a:rPr lang="de-DE" dirty="0"/>
              <a:t>, </a:t>
            </a:r>
            <a:r>
              <a:rPr lang="de-DE" dirty="0" err="1"/>
              <a:t>moderated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BIBB  </a:t>
            </a:r>
          </a:p>
          <a:p>
            <a:pPr lvl="1"/>
            <a:r>
              <a:rPr lang="de-DE" b="1" dirty="0"/>
              <a:t>3. The </a:t>
            </a:r>
            <a:r>
              <a:rPr lang="de-DE" b="1" dirty="0" err="1"/>
              <a:t>Government</a:t>
            </a:r>
            <a:r>
              <a:rPr lang="de-DE" b="1" dirty="0"/>
              <a:t> </a:t>
            </a:r>
            <a:r>
              <a:rPr lang="de-DE" dirty="0" err="1"/>
              <a:t>adjusts</a:t>
            </a:r>
            <a:r>
              <a:rPr lang="de-DE" dirty="0"/>
              <a:t> </a:t>
            </a:r>
            <a:r>
              <a:rPr lang="de-DE" dirty="0" err="1"/>
              <a:t>framework</a:t>
            </a:r>
            <a:r>
              <a:rPr lang="de-DE" dirty="0"/>
              <a:t> </a:t>
            </a:r>
            <a:r>
              <a:rPr lang="de-DE" dirty="0" err="1"/>
              <a:t>curricula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newly-defined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 </a:t>
            </a:r>
            <a:r>
              <a:rPr lang="de-DE" dirty="0" err="1"/>
              <a:t>standards</a:t>
            </a:r>
            <a:endParaRPr lang="de-DE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The </a:t>
            </a:r>
            <a:r>
              <a:rPr lang="de-DE" b="1" dirty="0" err="1"/>
              <a:t>adopted</a:t>
            </a:r>
            <a:r>
              <a:rPr lang="de-DE" b="1" dirty="0"/>
              <a:t> </a:t>
            </a:r>
            <a:r>
              <a:rPr lang="de-DE" b="1" dirty="0" err="1"/>
              <a:t>standards</a:t>
            </a:r>
            <a:r>
              <a:rPr lang="de-DE" b="1" dirty="0"/>
              <a:t> </a:t>
            </a:r>
            <a:r>
              <a:rPr lang="de-DE" b="1" dirty="0" err="1"/>
              <a:t>are</a:t>
            </a:r>
            <a:r>
              <a:rPr lang="de-DE" b="1" dirty="0"/>
              <a:t> </a:t>
            </a:r>
            <a:r>
              <a:rPr lang="de-DE" b="1" dirty="0" err="1"/>
              <a:t>fixed</a:t>
            </a:r>
            <a:r>
              <a:rPr lang="de-DE" b="1" dirty="0"/>
              <a:t> in </a:t>
            </a:r>
            <a:r>
              <a:rPr lang="de-DE" b="1" dirty="0" err="1"/>
              <a:t>training</a:t>
            </a:r>
            <a:r>
              <a:rPr lang="de-DE" b="1" dirty="0"/>
              <a:t> </a:t>
            </a:r>
            <a:r>
              <a:rPr lang="de-DE" b="1" dirty="0" err="1"/>
              <a:t>regulations</a:t>
            </a:r>
            <a:r>
              <a:rPr lang="de-DE" b="1" dirty="0"/>
              <a:t> (in-company </a:t>
            </a:r>
            <a:r>
              <a:rPr lang="de-DE" b="1" dirty="0" err="1"/>
              <a:t>training</a:t>
            </a:r>
            <a:r>
              <a:rPr lang="de-DE" b="1" dirty="0"/>
              <a:t>)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framework</a:t>
            </a:r>
            <a:r>
              <a:rPr lang="de-DE" b="1" dirty="0"/>
              <a:t> </a:t>
            </a:r>
            <a:r>
              <a:rPr lang="de-DE" b="1" dirty="0" err="1"/>
              <a:t>curricula</a:t>
            </a:r>
            <a:r>
              <a:rPr lang="de-DE" b="1" dirty="0"/>
              <a:t> (school-</a:t>
            </a:r>
            <a:r>
              <a:rPr lang="de-DE" b="1" dirty="0" err="1"/>
              <a:t>based</a:t>
            </a:r>
            <a:r>
              <a:rPr lang="de-DE" b="1" dirty="0"/>
              <a:t> </a:t>
            </a:r>
            <a:r>
              <a:rPr lang="de-DE" b="1" dirty="0" err="1"/>
              <a:t>training</a:t>
            </a:r>
            <a:r>
              <a:rPr lang="de-DE" b="1" dirty="0"/>
              <a:t>).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The Framework: Standards – Training </a:t>
            </a:r>
            <a:r>
              <a:rPr lang="de-DE" b="1" dirty="0" err="1"/>
              <a:t>Regulations</a:t>
            </a:r>
            <a:r>
              <a:rPr lang="de-DE" b="1" dirty="0"/>
              <a:t> 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Training </a:t>
            </a:r>
            <a:r>
              <a:rPr lang="de-DE" dirty="0" err="1"/>
              <a:t>standards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u="sng" dirty="0"/>
              <a:t>in-company </a:t>
            </a:r>
            <a:r>
              <a:rPr lang="de-DE" u="sng" dirty="0" err="1"/>
              <a:t>training</a:t>
            </a:r>
            <a:r>
              <a:rPr lang="de-DE" u="sng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fixed</a:t>
            </a:r>
            <a:r>
              <a:rPr lang="de-DE" dirty="0"/>
              <a:t> in </a:t>
            </a:r>
            <a:r>
              <a:rPr lang="de-DE" u="sng" dirty="0" err="1"/>
              <a:t>training</a:t>
            </a:r>
            <a:r>
              <a:rPr lang="de-DE" u="sng" dirty="0"/>
              <a:t> </a:t>
            </a:r>
            <a:r>
              <a:rPr lang="de-DE" u="sng" dirty="0" err="1"/>
              <a:t>regulations</a:t>
            </a:r>
            <a:r>
              <a:rPr lang="de-DE" dirty="0"/>
              <a:t>: </a:t>
            </a:r>
          </a:p>
          <a:p>
            <a:pPr lvl="1"/>
            <a:endParaRPr lang="de-DE" dirty="0"/>
          </a:p>
          <a:p>
            <a:pPr lvl="1"/>
            <a:r>
              <a:rPr lang="de-DE" dirty="0" err="1"/>
              <a:t>Occupational</a:t>
            </a:r>
            <a:r>
              <a:rPr lang="de-DE" dirty="0"/>
              <a:t> title</a:t>
            </a:r>
          </a:p>
          <a:p>
            <a:pPr lvl="1"/>
            <a:r>
              <a:rPr lang="de-DE" dirty="0"/>
              <a:t>Training </a:t>
            </a:r>
            <a:r>
              <a:rPr lang="de-DE" dirty="0" err="1"/>
              <a:t>profile</a:t>
            </a:r>
            <a:endParaRPr lang="de-DE" dirty="0"/>
          </a:p>
          <a:p>
            <a:pPr lvl="1"/>
            <a:r>
              <a:rPr lang="de-DE" dirty="0"/>
              <a:t>Contents</a:t>
            </a:r>
          </a:p>
          <a:p>
            <a:pPr lvl="1"/>
            <a:r>
              <a:rPr lang="de-DE" dirty="0" err="1"/>
              <a:t>Timeframe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temporal </a:t>
            </a:r>
            <a:r>
              <a:rPr lang="de-DE" dirty="0" err="1"/>
              <a:t>structure</a:t>
            </a:r>
            <a:r>
              <a:rPr lang="de-DE" dirty="0"/>
              <a:t> (</a:t>
            </a:r>
            <a:r>
              <a:rPr lang="de-DE" dirty="0" err="1"/>
              <a:t>training</a:t>
            </a:r>
            <a:r>
              <a:rPr lang="de-DE" dirty="0"/>
              <a:t> plan)</a:t>
            </a:r>
          </a:p>
          <a:p>
            <a:pPr lvl="1"/>
            <a:r>
              <a:rPr lang="de-DE" dirty="0" err="1"/>
              <a:t>Examination</a:t>
            </a:r>
            <a:r>
              <a:rPr lang="de-DE" dirty="0"/>
              <a:t> </a:t>
            </a:r>
            <a:r>
              <a:rPr lang="de-DE" dirty="0" err="1"/>
              <a:t>requirements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The Framework: Standards – Framework Curriculum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Training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u="sng" dirty="0" err="1"/>
              <a:t>vocational</a:t>
            </a:r>
            <a:r>
              <a:rPr lang="de-DE" u="sng" dirty="0"/>
              <a:t> </a:t>
            </a:r>
            <a:r>
              <a:rPr lang="de-DE" u="sng" dirty="0" err="1"/>
              <a:t>school</a:t>
            </a:r>
            <a:r>
              <a:rPr lang="de-DE" dirty="0"/>
              <a:t> </a:t>
            </a:r>
            <a:r>
              <a:rPr lang="de-DE" dirty="0" err="1"/>
              <a:t>provides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necessary</a:t>
            </a:r>
            <a:r>
              <a:rPr lang="de-DE" dirty="0"/>
              <a:t> professional </a:t>
            </a:r>
            <a:r>
              <a:rPr lang="de-DE" dirty="0" err="1"/>
              <a:t>theoretical</a:t>
            </a:r>
            <a:r>
              <a:rPr lang="de-DE" dirty="0"/>
              <a:t> </a:t>
            </a:r>
            <a:r>
              <a:rPr lang="de-DE" dirty="0" err="1"/>
              <a:t>expertise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expands</a:t>
            </a:r>
            <a:r>
              <a:rPr lang="de-DE" dirty="0"/>
              <a:t> </a:t>
            </a:r>
            <a:r>
              <a:rPr lang="de-DE" dirty="0" err="1"/>
              <a:t>general</a:t>
            </a:r>
            <a:r>
              <a:rPr lang="de-DE" dirty="0"/>
              <a:t> </a:t>
            </a:r>
            <a:r>
              <a:rPr lang="de-DE" dirty="0" err="1"/>
              <a:t>knowledge</a:t>
            </a:r>
            <a:r>
              <a:rPr lang="de-DE" dirty="0"/>
              <a:t>.  </a:t>
            </a:r>
          </a:p>
          <a:p>
            <a:pPr marL="0" indent="0">
              <a:buNone/>
            </a:pPr>
            <a:r>
              <a:rPr lang="de-DE" dirty="0"/>
              <a:t>These </a:t>
            </a:r>
            <a:r>
              <a:rPr lang="de-DE" dirty="0" err="1"/>
              <a:t>standards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defined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framework</a:t>
            </a:r>
            <a:r>
              <a:rPr lang="de-DE" dirty="0"/>
              <a:t> </a:t>
            </a:r>
            <a:r>
              <a:rPr lang="de-DE" dirty="0" err="1"/>
              <a:t>curriculum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Learning </a:t>
            </a:r>
            <a:r>
              <a:rPr lang="de-DE" dirty="0" err="1"/>
              <a:t>objective</a:t>
            </a:r>
            <a:endParaRPr lang="de-DE" dirty="0"/>
          </a:p>
          <a:p>
            <a:pPr lvl="1"/>
            <a:r>
              <a:rPr lang="de-DE" dirty="0"/>
              <a:t>Contents</a:t>
            </a:r>
          </a:p>
          <a:p>
            <a:pPr lvl="1"/>
            <a:r>
              <a:rPr lang="de-DE" dirty="0"/>
              <a:t>Learning </a:t>
            </a:r>
            <a:r>
              <a:rPr lang="de-DE" dirty="0" err="1"/>
              <a:t>field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de-DE" dirty="0"/>
              <a:t>The legal </a:t>
            </a:r>
            <a:r>
              <a:rPr lang="de-DE" dirty="0" err="1"/>
              <a:t>framework</a:t>
            </a:r>
            <a:endParaRPr lang="de-DE" dirty="0"/>
          </a:p>
          <a:p>
            <a:r>
              <a:rPr lang="de-DE" b="1" dirty="0"/>
              <a:t>Freedom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Occupation</a:t>
            </a:r>
            <a:r>
              <a:rPr lang="de-DE" b="1" dirty="0"/>
              <a:t> </a:t>
            </a:r>
            <a:r>
              <a:rPr lang="de-DE" b="1" dirty="0" err="1"/>
              <a:t>according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Article</a:t>
            </a:r>
            <a:r>
              <a:rPr lang="de-DE" b="1" dirty="0"/>
              <a:t> 12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Basic Law (</a:t>
            </a:r>
            <a:r>
              <a:rPr lang="de-DE" b="1" dirty="0" err="1"/>
              <a:t>Constitution</a:t>
            </a:r>
            <a:r>
              <a:rPr lang="de-DE" b="1" dirty="0"/>
              <a:t>)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Business Laws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Vocational</a:t>
            </a:r>
            <a:r>
              <a:rPr lang="de-DE" dirty="0"/>
              <a:t> Training Act</a:t>
            </a:r>
          </a:p>
          <a:p>
            <a:r>
              <a:rPr lang="de-DE" dirty="0"/>
              <a:t>Law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protection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young</a:t>
            </a:r>
            <a:r>
              <a:rPr lang="de-DE" dirty="0"/>
              <a:t> </a:t>
            </a:r>
            <a:r>
              <a:rPr lang="de-DE" dirty="0" err="1"/>
              <a:t>people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work</a:t>
            </a:r>
            <a:endParaRPr lang="de-DE" dirty="0"/>
          </a:p>
          <a:p>
            <a:r>
              <a:rPr lang="de-DE" dirty="0" err="1"/>
              <a:t>Crafts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Trades Regulation Code</a:t>
            </a:r>
          </a:p>
          <a:p>
            <a:r>
              <a:rPr lang="de-DE" dirty="0"/>
              <a:t>Law on </a:t>
            </a:r>
            <a:r>
              <a:rPr lang="de-DE" dirty="0" err="1"/>
              <a:t>Collectice</a:t>
            </a:r>
            <a:r>
              <a:rPr lang="de-DE" dirty="0"/>
              <a:t> </a:t>
            </a:r>
            <a:r>
              <a:rPr lang="de-DE" dirty="0" err="1"/>
              <a:t>Bargaining</a:t>
            </a:r>
            <a:endParaRPr lang="de-DE" dirty="0"/>
          </a:p>
          <a:p>
            <a:r>
              <a:rPr lang="de-DE" dirty="0"/>
              <a:t>Law on </a:t>
            </a:r>
            <a:r>
              <a:rPr lang="de-DE" dirty="0" err="1"/>
              <a:t>the</a:t>
            </a:r>
            <a:r>
              <a:rPr lang="de-DE" dirty="0"/>
              <a:t> Chambers </a:t>
            </a:r>
            <a:r>
              <a:rPr lang="de-DE" dirty="0" err="1"/>
              <a:t>of</a:t>
            </a:r>
            <a:r>
              <a:rPr lang="de-DE" dirty="0"/>
              <a:t> Commerce</a:t>
            </a:r>
          </a:p>
          <a:p>
            <a:r>
              <a:rPr lang="de-DE" dirty="0"/>
              <a:t>Works </a:t>
            </a:r>
            <a:r>
              <a:rPr lang="de-DE" dirty="0" err="1"/>
              <a:t>Constitution</a:t>
            </a:r>
            <a:r>
              <a:rPr lang="de-DE" dirty="0"/>
              <a:t> Act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/>
              <a:t>School Laws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 err="1"/>
              <a:t>Compulsory</a:t>
            </a:r>
            <a:r>
              <a:rPr lang="de-DE" dirty="0"/>
              <a:t> </a:t>
            </a:r>
            <a:r>
              <a:rPr lang="de-DE" dirty="0" err="1"/>
              <a:t>schooling</a:t>
            </a:r>
            <a:endParaRPr lang="de-DE" dirty="0"/>
          </a:p>
          <a:p>
            <a:r>
              <a:rPr lang="de-DE" dirty="0"/>
              <a:t>Regional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laws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/>
      <p:bldP spid="7" grpId="0" uiExpand="1" build="p" animBg="1"/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de-DE" dirty="0"/>
              <a:t>Dual VET: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dirty="0"/>
              <a:t>Motivation, </a:t>
            </a:r>
            <a:r>
              <a:rPr lang="de-DE" sz="2800" dirty="0" err="1"/>
              <a:t>Interests</a:t>
            </a:r>
            <a:r>
              <a:rPr lang="de-DE" sz="2800" dirty="0"/>
              <a:t> </a:t>
            </a:r>
            <a:r>
              <a:rPr lang="de-DE" sz="2800" dirty="0" err="1"/>
              <a:t>and</a:t>
            </a:r>
            <a:r>
              <a:rPr lang="de-DE" sz="2800" dirty="0"/>
              <a:t> </a:t>
            </a:r>
            <a:r>
              <a:rPr lang="de-DE" sz="2800" dirty="0" err="1"/>
              <a:t>Process</a:t>
            </a:r>
            <a:endParaRPr lang="de-DE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Access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Motivation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Measures</a:t>
            </a:r>
            <a:r>
              <a:rPr lang="de-DE" b="1" dirty="0"/>
              <a:t> –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Government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Motivation</a:t>
            </a:r>
            <a:r>
              <a:rPr lang="de-DE" dirty="0"/>
              <a:t>: Germany </a:t>
            </a:r>
            <a:r>
              <a:rPr lang="de-DE" dirty="0" err="1"/>
              <a:t>needs</a:t>
            </a:r>
            <a:r>
              <a:rPr lang="de-DE" dirty="0"/>
              <a:t> </a:t>
            </a:r>
            <a:r>
              <a:rPr lang="de-DE" dirty="0" err="1"/>
              <a:t>skilled</a:t>
            </a:r>
            <a:r>
              <a:rPr lang="de-DE" dirty="0"/>
              <a:t> </a:t>
            </a:r>
            <a:r>
              <a:rPr lang="de-DE" dirty="0" err="1"/>
              <a:t>workers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secure</a:t>
            </a:r>
            <a:r>
              <a:rPr lang="de-DE" dirty="0"/>
              <a:t> </a:t>
            </a:r>
            <a:r>
              <a:rPr lang="de-DE" dirty="0" err="1"/>
              <a:t>economic</a:t>
            </a:r>
            <a:r>
              <a:rPr lang="de-DE" dirty="0"/>
              <a:t> </a:t>
            </a:r>
            <a:r>
              <a:rPr lang="de-DE" dirty="0" err="1"/>
              <a:t>growth</a:t>
            </a:r>
            <a:br>
              <a:rPr lang="de-DE" dirty="0"/>
            </a:b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b="1" dirty="0"/>
              <a:t>Insight: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strengthen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steer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dual VET </a:t>
            </a:r>
            <a:r>
              <a:rPr lang="de-DE" dirty="0" err="1"/>
              <a:t>system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b="1" dirty="0" err="1"/>
              <a:t>Measures</a:t>
            </a:r>
            <a:r>
              <a:rPr lang="de-DE" b="1" dirty="0"/>
              <a:t>: </a:t>
            </a:r>
          </a:p>
          <a:p>
            <a:pPr lvl="1"/>
            <a:r>
              <a:rPr lang="de-DE" dirty="0" err="1"/>
              <a:t>Provide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update </a:t>
            </a:r>
            <a:r>
              <a:rPr lang="de-DE" dirty="0" err="1"/>
              <a:t>the</a:t>
            </a:r>
            <a:r>
              <a:rPr lang="de-DE" dirty="0"/>
              <a:t> legal </a:t>
            </a:r>
            <a:r>
              <a:rPr lang="de-DE" dirty="0" err="1"/>
              <a:t>framework</a:t>
            </a:r>
            <a:endParaRPr lang="de-DE" dirty="0"/>
          </a:p>
          <a:p>
            <a:pPr lvl="1"/>
            <a:r>
              <a:rPr lang="de-DE" dirty="0"/>
              <a:t>Mandate </a:t>
            </a:r>
            <a:r>
              <a:rPr lang="de-DE" dirty="0" err="1"/>
              <a:t>further</a:t>
            </a:r>
            <a:r>
              <a:rPr lang="de-DE" dirty="0"/>
              <a:t> </a:t>
            </a:r>
            <a:r>
              <a:rPr lang="de-DE" dirty="0" err="1"/>
              <a:t>stakeholders</a:t>
            </a:r>
            <a:endParaRPr lang="de-DE" dirty="0"/>
          </a:p>
          <a:p>
            <a:pPr lvl="1"/>
            <a:r>
              <a:rPr lang="de-DE" dirty="0"/>
              <a:t>Analyse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develop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(e. g. </a:t>
            </a:r>
            <a:r>
              <a:rPr lang="de-DE" dirty="0" err="1"/>
              <a:t>through</a:t>
            </a:r>
            <a:r>
              <a:rPr lang="de-DE" dirty="0"/>
              <a:t> BIBB)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76" y="1526240"/>
            <a:ext cx="2564929" cy="29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Access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Motivation </a:t>
            </a:r>
            <a:r>
              <a:rPr lang="de-DE" b="1" dirty="0" err="1"/>
              <a:t>and</a:t>
            </a:r>
            <a:r>
              <a:rPr lang="de-DE" b="1" dirty="0"/>
              <a:t> Access – Young People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Motivation: </a:t>
            </a:r>
            <a:r>
              <a:rPr lang="de-DE" dirty="0"/>
              <a:t>„I </a:t>
            </a:r>
            <a:r>
              <a:rPr lang="de-DE" dirty="0" err="1"/>
              <a:t>want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become</a:t>
            </a:r>
            <a:r>
              <a:rPr lang="de-DE" dirty="0"/>
              <a:t> a … !“ </a:t>
            </a:r>
          </a:p>
          <a:p>
            <a:pPr marL="0" indent="0">
              <a:buNone/>
            </a:pPr>
            <a:r>
              <a:rPr lang="de-DE" b="1" dirty="0"/>
              <a:t>Access:</a:t>
            </a:r>
          </a:p>
          <a:p>
            <a:pPr lvl="1"/>
            <a:r>
              <a:rPr lang="de-DE" dirty="0"/>
              <a:t>Find potential </a:t>
            </a:r>
            <a:r>
              <a:rPr lang="de-DE" dirty="0" err="1"/>
              <a:t>employers</a:t>
            </a:r>
            <a:br>
              <a:rPr lang="de-DE" dirty="0"/>
            </a:b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screen</a:t>
            </a:r>
            <a:r>
              <a:rPr lang="de-DE" dirty="0"/>
              <a:t> </a:t>
            </a:r>
            <a:r>
              <a:rPr lang="de-DE" dirty="0" err="1"/>
              <a:t>openings</a:t>
            </a:r>
            <a:endParaRPr lang="de-DE" dirty="0"/>
          </a:p>
          <a:p>
            <a:pPr lvl="1"/>
            <a:r>
              <a:rPr lang="de-DE" dirty="0"/>
              <a:t>Write </a:t>
            </a:r>
            <a:r>
              <a:rPr lang="de-DE" dirty="0" err="1"/>
              <a:t>application</a:t>
            </a:r>
            <a:endParaRPr lang="de-DE" dirty="0"/>
          </a:p>
          <a:p>
            <a:pPr lvl="1"/>
            <a:r>
              <a:rPr lang="de-DE" dirty="0" err="1"/>
              <a:t>Undergo</a:t>
            </a:r>
            <a:r>
              <a:rPr lang="de-DE" dirty="0"/>
              <a:t> </a:t>
            </a:r>
            <a:r>
              <a:rPr lang="de-DE" dirty="0" err="1"/>
              <a:t>selection</a:t>
            </a:r>
            <a:r>
              <a:rPr lang="de-DE" dirty="0"/>
              <a:t> </a:t>
            </a:r>
            <a:r>
              <a:rPr lang="de-DE" dirty="0" err="1"/>
              <a:t>process</a:t>
            </a:r>
            <a:endParaRPr lang="de-DE" dirty="0"/>
          </a:p>
          <a:p>
            <a:pPr lvl="1"/>
            <a:r>
              <a:rPr lang="de-DE" dirty="0" err="1"/>
              <a:t>Choose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company</a:t>
            </a:r>
            <a:endParaRPr lang="de-DE" dirty="0"/>
          </a:p>
          <a:p>
            <a:pPr lvl="1"/>
            <a:r>
              <a:rPr lang="de-DE" dirty="0" err="1"/>
              <a:t>Sign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contract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82" y="1113028"/>
            <a:ext cx="3899011" cy="43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Access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Motivation </a:t>
            </a:r>
            <a:r>
              <a:rPr lang="de-DE" b="1" dirty="0" err="1"/>
              <a:t>and</a:t>
            </a:r>
            <a:r>
              <a:rPr lang="de-DE" b="1" dirty="0"/>
              <a:t> Access – Companies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Motivation: </a:t>
            </a:r>
            <a:r>
              <a:rPr lang="de-DE" dirty="0"/>
              <a:t>„I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secure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filling</a:t>
            </a:r>
            <a:r>
              <a:rPr lang="de-DE" dirty="0"/>
              <a:t> all </a:t>
            </a:r>
            <a:r>
              <a:rPr lang="de-DE" dirty="0" err="1"/>
              <a:t>job</a:t>
            </a:r>
            <a:r>
              <a:rPr lang="de-DE" dirty="0"/>
              <a:t> </a:t>
            </a:r>
            <a:r>
              <a:rPr lang="de-DE" dirty="0" err="1"/>
              <a:t>openings</a:t>
            </a:r>
            <a:r>
              <a:rPr lang="de-DE" dirty="0"/>
              <a:t>.“ </a:t>
            </a:r>
          </a:p>
          <a:p>
            <a:pPr marL="0" indent="0">
              <a:buNone/>
            </a:pPr>
            <a:r>
              <a:rPr lang="de-DE" b="1" dirty="0"/>
              <a:t>Access:</a:t>
            </a:r>
          </a:p>
          <a:p>
            <a:pPr lvl="1"/>
            <a:r>
              <a:rPr lang="de-DE" dirty="0"/>
              <a:t>Register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company</a:t>
            </a:r>
            <a:endParaRPr lang="de-DE" dirty="0"/>
          </a:p>
          <a:p>
            <a:pPr lvl="1"/>
            <a:r>
              <a:rPr lang="de-DE" dirty="0" err="1"/>
              <a:t>Offer</a:t>
            </a:r>
            <a:r>
              <a:rPr lang="de-DE" dirty="0"/>
              <a:t> </a:t>
            </a:r>
            <a:r>
              <a:rPr lang="de-DE" dirty="0" err="1"/>
              <a:t>traineeships</a:t>
            </a:r>
            <a:endParaRPr lang="de-DE" dirty="0"/>
          </a:p>
          <a:p>
            <a:pPr lvl="1"/>
            <a:r>
              <a:rPr lang="de-DE" dirty="0"/>
              <a:t>Analyse </a:t>
            </a:r>
            <a:r>
              <a:rPr lang="de-DE" dirty="0" err="1"/>
              <a:t>applications</a:t>
            </a:r>
            <a:endParaRPr lang="de-DE" dirty="0"/>
          </a:p>
          <a:p>
            <a:pPr lvl="1"/>
            <a:r>
              <a:rPr lang="de-DE" dirty="0" err="1"/>
              <a:t>Choose</a:t>
            </a:r>
            <a:r>
              <a:rPr lang="de-DE" dirty="0"/>
              <a:t> </a:t>
            </a:r>
            <a:r>
              <a:rPr lang="de-DE" dirty="0" err="1"/>
              <a:t>trainees</a:t>
            </a:r>
            <a:endParaRPr lang="de-DE" dirty="0"/>
          </a:p>
          <a:p>
            <a:pPr lvl="1"/>
            <a:r>
              <a:rPr lang="de-DE" dirty="0" err="1"/>
              <a:t>Sign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contracts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04" y="2516372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Contents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Dual VET in Germany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de-DE" b="1" dirty="0"/>
              <a:t>Basics </a:t>
            </a:r>
            <a:r>
              <a:rPr lang="de-DE" b="1" dirty="0" err="1"/>
              <a:t>and</a:t>
            </a:r>
            <a:r>
              <a:rPr lang="de-DE" b="1" dirty="0"/>
              <a:t> Framework </a:t>
            </a:r>
            <a:r>
              <a:rPr lang="en-GB" b="1" dirty="0"/>
              <a:t>Conditions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Motivation, </a:t>
            </a:r>
            <a:r>
              <a:rPr lang="de-DE" b="1" dirty="0" err="1"/>
              <a:t>Interests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Process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The </a:t>
            </a:r>
            <a:r>
              <a:rPr lang="de-DE" b="1" dirty="0" err="1"/>
              <a:t>Success</a:t>
            </a:r>
            <a:r>
              <a:rPr lang="de-DE" b="1" dirty="0"/>
              <a:t> Model</a:t>
            </a:r>
          </a:p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10148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Process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965669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b="1" dirty="0"/>
              <a:t>The Training </a:t>
            </a:r>
            <a:r>
              <a:rPr lang="de-DE" b="1" dirty="0" err="1"/>
              <a:t>Contract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The professional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starts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signing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contract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employer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trainee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dirty="0"/>
              <a:t>The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contract</a:t>
            </a:r>
            <a:r>
              <a:rPr lang="de-DE" dirty="0"/>
              <a:t> </a:t>
            </a:r>
            <a:r>
              <a:rPr lang="de-DE" dirty="0" err="1"/>
              <a:t>regulates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Duration</a:t>
            </a:r>
          </a:p>
          <a:p>
            <a:pPr lvl="1"/>
            <a:r>
              <a:rPr lang="de-DE" dirty="0"/>
              <a:t>Contents</a:t>
            </a:r>
          </a:p>
          <a:p>
            <a:pPr lvl="1"/>
            <a:r>
              <a:rPr lang="de-DE" dirty="0" err="1"/>
              <a:t>Probation</a:t>
            </a:r>
            <a:r>
              <a:rPr lang="de-DE" dirty="0"/>
              <a:t> </a:t>
            </a:r>
            <a:r>
              <a:rPr lang="de-DE" dirty="0" err="1"/>
              <a:t>period</a:t>
            </a:r>
            <a:endParaRPr lang="de-DE" dirty="0"/>
          </a:p>
          <a:p>
            <a:pPr lvl="1"/>
            <a:r>
              <a:rPr lang="de-DE" dirty="0"/>
              <a:t>Temporal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factual</a:t>
            </a:r>
            <a:r>
              <a:rPr lang="de-DE" dirty="0"/>
              <a:t> </a:t>
            </a:r>
            <a:r>
              <a:rPr lang="de-DE" dirty="0" err="1"/>
              <a:t>structure</a:t>
            </a:r>
            <a:endParaRPr lang="de-DE" dirty="0"/>
          </a:p>
          <a:p>
            <a:pPr lvl="1"/>
            <a:r>
              <a:rPr lang="de-DE" dirty="0" err="1"/>
              <a:t>Remuneration</a:t>
            </a:r>
            <a:endParaRPr lang="de-DE" dirty="0"/>
          </a:p>
          <a:p>
            <a:pPr lvl="1"/>
            <a:r>
              <a:rPr lang="de-DE" dirty="0" err="1"/>
              <a:t>Rights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obligations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parties</a:t>
            </a:r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7046253" y="2329843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/>
          <a:lstStyle/>
          <a:p>
            <a:r>
              <a:rPr lang="de-DE" dirty="0"/>
              <a:t>70 % Training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company</a:t>
            </a:r>
            <a:endParaRPr lang="de-DE" b="1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1711183"/>
            <a:ext cx="4860000" cy="446715"/>
          </a:xfrm>
        </p:spPr>
        <p:txBody>
          <a:bodyPr>
            <a:normAutofit/>
          </a:bodyPr>
          <a:lstStyle/>
          <a:p>
            <a:r>
              <a:rPr lang="de-DE" dirty="0"/>
              <a:t>30 % </a:t>
            </a:r>
            <a:r>
              <a:rPr lang="de-DE" dirty="0" err="1"/>
              <a:t>Lessons</a:t>
            </a:r>
            <a:r>
              <a:rPr lang="de-DE" dirty="0"/>
              <a:t> in </a:t>
            </a:r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school</a:t>
            </a:r>
            <a:endParaRPr lang="de-DE" b="1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61981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Process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>
            <a:normAutofit/>
          </a:bodyPr>
          <a:lstStyle/>
          <a:p>
            <a:r>
              <a:rPr lang="de-DE" dirty="0"/>
              <a:t>Structured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under</a:t>
            </a:r>
            <a:r>
              <a:rPr lang="de-DE" dirty="0"/>
              <a:t> real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conditions</a:t>
            </a:r>
            <a:endParaRPr lang="de-DE" dirty="0"/>
          </a:p>
          <a:p>
            <a:r>
              <a:rPr lang="de-DE" dirty="0"/>
              <a:t>Trainees </a:t>
            </a:r>
            <a:r>
              <a:rPr lang="de-DE" dirty="0" err="1"/>
              <a:t>participate</a:t>
            </a:r>
            <a:r>
              <a:rPr lang="de-DE" dirty="0"/>
              <a:t> in </a:t>
            </a:r>
            <a:r>
              <a:rPr lang="de-DE" dirty="0" err="1"/>
              <a:t>actual</a:t>
            </a:r>
            <a:r>
              <a:rPr lang="de-DE" dirty="0"/>
              <a:t> </a:t>
            </a:r>
            <a:r>
              <a:rPr lang="de-DE" dirty="0" err="1"/>
              <a:t>business</a:t>
            </a:r>
            <a:r>
              <a:rPr lang="de-DE" dirty="0"/>
              <a:t> </a:t>
            </a:r>
            <a:r>
              <a:rPr lang="de-DE" dirty="0" err="1"/>
              <a:t>activities</a:t>
            </a:r>
            <a:endParaRPr lang="de-DE" dirty="0"/>
          </a:p>
          <a:p>
            <a:r>
              <a:rPr lang="de-DE" dirty="0"/>
              <a:t>Trainees </a:t>
            </a:r>
            <a:r>
              <a:rPr lang="de-DE" dirty="0" err="1"/>
              <a:t>receive</a:t>
            </a:r>
            <a:r>
              <a:rPr lang="de-DE" dirty="0"/>
              <a:t> a </a:t>
            </a:r>
            <a:r>
              <a:rPr lang="de-DE" dirty="0" err="1"/>
              <a:t>remuneration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321209"/>
            <a:ext cx="4860000" cy="2217173"/>
          </a:xfrm>
        </p:spPr>
        <p:txBody>
          <a:bodyPr/>
          <a:lstStyle/>
          <a:p>
            <a:r>
              <a:rPr lang="de-DE" dirty="0" err="1"/>
              <a:t>Lessons</a:t>
            </a:r>
            <a:r>
              <a:rPr lang="de-DE" dirty="0"/>
              <a:t> in </a:t>
            </a:r>
            <a:r>
              <a:rPr lang="de-DE" dirty="0" err="1"/>
              <a:t>class</a:t>
            </a:r>
            <a:endParaRPr lang="de-DE" dirty="0"/>
          </a:p>
          <a:p>
            <a:r>
              <a:rPr lang="de-DE" dirty="0" err="1"/>
              <a:t>Occupation</a:t>
            </a:r>
            <a:r>
              <a:rPr lang="de-DE" dirty="0"/>
              <a:t> </a:t>
            </a:r>
            <a:r>
              <a:rPr lang="de-DE" dirty="0" err="1"/>
              <a:t>related</a:t>
            </a:r>
            <a:r>
              <a:rPr lang="de-DE" dirty="0"/>
              <a:t> (2/3) </a:t>
            </a:r>
            <a:r>
              <a:rPr lang="de-DE" dirty="0" err="1"/>
              <a:t>and</a:t>
            </a:r>
            <a:endParaRPr lang="de-DE" dirty="0"/>
          </a:p>
          <a:p>
            <a:r>
              <a:rPr lang="de-DE" dirty="0"/>
              <a:t>General (1/3) </a:t>
            </a:r>
            <a:r>
              <a:rPr lang="de-DE" dirty="0" err="1"/>
              <a:t>subjects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>
            <a:normAutofit/>
          </a:bodyPr>
          <a:lstStyle/>
          <a:p>
            <a:r>
              <a:rPr lang="de-DE" b="1" dirty="0"/>
              <a:t>Dual Learning at </a:t>
            </a:r>
            <a:r>
              <a:rPr lang="de-DE" b="1" dirty="0" err="1"/>
              <a:t>two</a:t>
            </a:r>
            <a:r>
              <a:rPr lang="de-DE" b="1" dirty="0"/>
              <a:t> </a:t>
            </a:r>
            <a:r>
              <a:rPr lang="de-DE" b="1" dirty="0" err="1"/>
              <a:t>venues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Dual VET </a:t>
            </a:r>
            <a:r>
              <a:rPr lang="de-DE" b="1" dirty="0" err="1"/>
              <a:t>lasts</a:t>
            </a:r>
            <a:r>
              <a:rPr lang="de-DE" b="1" dirty="0"/>
              <a:t> </a:t>
            </a:r>
            <a:r>
              <a:rPr lang="de-DE" b="1" dirty="0" err="1"/>
              <a:t>from</a:t>
            </a:r>
            <a:r>
              <a:rPr lang="de-DE" b="1" dirty="0"/>
              <a:t> </a:t>
            </a:r>
            <a:r>
              <a:rPr lang="de-DE" b="1" dirty="0" err="1"/>
              <a:t>two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three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a half </a:t>
            </a:r>
            <a:r>
              <a:rPr lang="de-DE" b="1" dirty="0" err="1"/>
              <a:t>years</a:t>
            </a:r>
            <a:r>
              <a:rPr lang="de-DE" b="1" dirty="0"/>
              <a:t>.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64" y="3448026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Process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Examination</a:t>
            </a:r>
            <a:endParaRPr lang="de-DE" b="1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The Final </a:t>
            </a:r>
            <a:r>
              <a:rPr lang="de-DE" b="1" dirty="0" err="1"/>
              <a:t>Exam</a:t>
            </a:r>
            <a:endParaRPr lang="de-DE" b="1" dirty="0"/>
          </a:p>
          <a:p>
            <a:pPr lvl="1"/>
            <a:r>
              <a:rPr lang="de-DE" dirty="0" err="1"/>
              <a:t>Organised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chamber</a:t>
            </a:r>
            <a:endParaRPr lang="de-DE" dirty="0"/>
          </a:p>
          <a:p>
            <a:pPr lvl="1"/>
            <a:r>
              <a:rPr lang="de-DE" dirty="0" err="1"/>
              <a:t>Theoretical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practical</a:t>
            </a:r>
            <a:r>
              <a:rPr lang="de-DE" dirty="0"/>
              <a:t> </a:t>
            </a:r>
            <a:r>
              <a:rPr lang="de-DE" dirty="0" err="1"/>
              <a:t>part</a:t>
            </a:r>
            <a:endParaRPr lang="de-DE" dirty="0"/>
          </a:p>
          <a:p>
            <a:pPr lvl="1"/>
            <a:r>
              <a:rPr lang="de-DE" dirty="0" err="1"/>
              <a:t>Examination</a:t>
            </a:r>
            <a:r>
              <a:rPr lang="de-DE" dirty="0"/>
              <a:t> </a:t>
            </a:r>
            <a:r>
              <a:rPr lang="de-DE" dirty="0" err="1"/>
              <a:t>board</a:t>
            </a:r>
            <a:r>
              <a:rPr lang="de-DE" dirty="0"/>
              <a:t> </a:t>
            </a:r>
            <a:r>
              <a:rPr lang="de-DE" dirty="0" err="1"/>
              <a:t>with</a:t>
            </a:r>
            <a:endParaRPr lang="de-DE" dirty="0"/>
          </a:p>
          <a:p>
            <a:pPr lvl="2"/>
            <a:r>
              <a:rPr lang="de-DE" dirty="0" err="1"/>
              <a:t>Employers</a:t>
            </a:r>
            <a:r>
              <a:rPr lang="de-DE" dirty="0"/>
              <a:t>‘ </a:t>
            </a:r>
            <a:r>
              <a:rPr lang="de-DE" dirty="0" err="1"/>
              <a:t>representatives</a:t>
            </a:r>
            <a:endParaRPr lang="de-DE" dirty="0"/>
          </a:p>
          <a:p>
            <a:pPr lvl="2"/>
            <a:r>
              <a:rPr lang="de-DE" dirty="0" err="1"/>
              <a:t>Employees</a:t>
            </a:r>
            <a:r>
              <a:rPr lang="de-DE" dirty="0"/>
              <a:t>‘ </a:t>
            </a:r>
            <a:r>
              <a:rPr lang="de-DE" dirty="0" err="1"/>
              <a:t>representatives</a:t>
            </a:r>
            <a:r>
              <a:rPr lang="de-DE" dirty="0"/>
              <a:t> (Trade </a:t>
            </a:r>
            <a:r>
              <a:rPr lang="de-DE" dirty="0" err="1"/>
              <a:t>Unions</a:t>
            </a:r>
            <a:r>
              <a:rPr lang="de-DE" dirty="0"/>
              <a:t>)</a:t>
            </a:r>
          </a:p>
          <a:p>
            <a:pPr lvl="2"/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teachers</a:t>
            </a:r>
            <a:r>
              <a:rPr lang="de-DE" dirty="0"/>
              <a:t> (</a:t>
            </a:r>
            <a:r>
              <a:rPr lang="de-DE" dirty="0" err="1"/>
              <a:t>representing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Government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Process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The Final </a:t>
            </a:r>
            <a:r>
              <a:rPr lang="de-DE" b="1" dirty="0" err="1"/>
              <a:t>Exam</a:t>
            </a:r>
            <a:endParaRPr lang="de-DE" b="1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 err="1"/>
              <a:t>Vocational</a:t>
            </a:r>
            <a:r>
              <a:rPr lang="de-DE" b="1" dirty="0"/>
              <a:t> </a:t>
            </a:r>
            <a:r>
              <a:rPr lang="de-DE" b="1" dirty="0" err="1"/>
              <a:t>Certificate</a:t>
            </a:r>
            <a:endParaRPr lang="de-DE" b="1" dirty="0"/>
          </a:p>
          <a:p>
            <a:pPr lvl="1"/>
            <a:r>
              <a:rPr lang="de-DE" dirty="0" err="1"/>
              <a:t>Issued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chamber</a:t>
            </a:r>
            <a:endParaRPr lang="de-DE" dirty="0"/>
          </a:p>
          <a:p>
            <a:pPr lvl="1"/>
            <a:r>
              <a:rPr lang="de-DE" dirty="0" err="1"/>
              <a:t>Officially</a:t>
            </a:r>
            <a:r>
              <a:rPr lang="de-DE" dirty="0"/>
              <a:t> </a:t>
            </a:r>
            <a:r>
              <a:rPr lang="de-DE" dirty="0" err="1"/>
              <a:t>recognised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The </a:t>
            </a:r>
            <a:r>
              <a:rPr lang="de-DE" b="1" dirty="0" err="1"/>
              <a:t>successful</a:t>
            </a:r>
            <a:r>
              <a:rPr lang="de-DE" b="1" dirty="0"/>
              <a:t> </a:t>
            </a:r>
            <a:r>
              <a:rPr lang="de-DE" b="1" dirty="0" err="1"/>
              <a:t>examination</a:t>
            </a:r>
            <a:r>
              <a:rPr lang="de-DE" b="1" dirty="0"/>
              <a:t> </a:t>
            </a:r>
            <a:r>
              <a:rPr lang="de-DE" b="1" dirty="0" err="1"/>
              <a:t>ends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training</a:t>
            </a:r>
            <a:r>
              <a:rPr lang="de-DE" b="1" dirty="0"/>
              <a:t>. The professional </a:t>
            </a:r>
            <a:r>
              <a:rPr lang="de-DE" b="1" dirty="0" err="1"/>
              <a:t>career</a:t>
            </a:r>
            <a:r>
              <a:rPr lang="de-DE" b="1" dirty="0"/>
              <a:t> </a:t>
            </a:r>
            <a:r>
              <a:rPr lang="de-DE" b="1" dirty="0" err="1"/>
              <a:t>begins</a:t>
            </a:r>
            <a:r>
              <a:rPr lang="de-DE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Process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err="1"/>
              <a:t>Beginning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Vocational</a:t>
            </a:r>
            <a:r>
              <a:rPr lang="de-DE" b="1" dirty="0"/>
              <a:t> Career: </a:t>
            </a:r>
            <a:r>
              <a:rPr lang="de-DE" b="1" dirty="0" err="1"/>
              <a:t>Opportunities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On </a:t>
            </a:r>
            <a:r>
              <a:rPr lang="de-DE" b="1" dirty="0" err="1"/>
              <a:t>the</a:t>
            </a:r>
            <a:r>
              <a:rPr lang="de-DE" b="1" dirty="0"/>
              <a:t> Labour Market </a:t>
            </a:r>
          </a:p>
          <a:p>
            <a:pPr lvl="1"/>
            <a:r>
              <a:rPr lang="de-DE" dirty="0" err="1"/>
              <a:t>Employment</a:t>
            </a:r>
            <a:r>
              <a:rPr lang="de-DE" dirty="0"/>
              <a:t> </a:t>
            </a:r>
            <a:r>
              <a:rPr lang="de-DE" dirty="0" err="1"/>
              <a:t>contract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initial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company</a:t>
            </a:r>
            <a:endParaRPr lang="de-DE" dirty="0"/>
          </a:p>
          <a:p>
            <a:pPr lvl="1"/>
            <a:r>
              <a:rPr lang="de-DE" dirty="0" err="1"/>
              <a:t>Employment</a:t>
            </a:r>
            <a:r>
              <a:rPr lang="de-DE" dirty="0"/>
              <a:t> </a:t>
            </a:r>
            <a:r>
              <a:rPr lang="de-DE" dirty="0" err="1"/>
              <a:t>contract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another</a:t>
            </a:r>
            <a:r>
              <a:rPr lang="de-DE" dirty="0"/>
              <a:t> </a:t>
            </a:r>
            <a:r>
              <a:rPr lang="de-DE" dirty="0" err="1"/>
              <a:t>company</a:t>
            </a:r>
            <a:endParaRPr lang="de-DE" dirty="0"/>
          </a:p>
          <a:p>
            <a:pPr lvl="1"/>
            <a:r>
              <a:rPr lang="de-DE" dirty="0" err="1"/>
              <a:t>Employment</a:t>
            </a:r>
            <a:r>
              <a:rPr lang="de-DE" dirty="0"/>
              <a:t> in </a:t>
            </a:r>
            <a:r>
              <a:rPr lang="de-DE" dirty="0" err="1"/>
              <a:t>another</a:t>
            </a:r>
            <a:r>
              <a:rPr lang="de-DE" dirty="0"/>
              <a:t> (</a:t>
            </a:r>
            <a:r>
              <a:rPr lang="de-DE" dirty="0" err="1"/>
              <a:t>neighbouring</a:t>
            </a:r>
            <a:r>
              <a:rPr lang="de-DE" dirty="0"/>
              <a:t>) </a:t>
            </a:r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field</a:t>
            </a:r>
            <a:endParaRPr lang="de-DE" dirty="0"/>
          </a:p>
          <a:p>
            <a:pPr marL="0" indent="0">
              <a:buNone/>
            </a:pPr>
            <a:r>
              <a:rPr lang="de-DE" b="1" dirty="0" err="1"/>
              <a:t>Continuation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Training</a:t>
            </a:r>
          </a:p>
          <a:p>
            <a:pPr lvl="1"/>
            <a:r>
              <a:rPr lang="de-DE" dirty="0"/>
              <a:t>Further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measures</a:t>
            </a:r>
            <a:r>
              <a:rPr lang="de-DE" dirty="0"/>
              <a:t> (</a:t>
            </a:r>
            <a:r>
              <a:rPr lang="de-DE" dirty="0" err="1"/>
              <a:t>building</a:t>
            </a:r>
            <a:r>
              <a:rPr lang="de-DE" dirty="0"/>
              <a:t> on </a:t>
            </a:r>
            <a:r>
              <a:rPr lang="de-DE" dirty="0" err="1"/>
              <a:t>existing</a:t>
            </a:r>
            <a:r>
              <a:rPr lang="de-DE" dirty="0"/>
              <a:t> </a:t>
            </a:r>
            <a:r>
              <a:rPr lang="de-DE" dirty="0" err="1"/>
              <a:t>qualification</a:t>
            </a:r>
            <a:r>
              <a:rPr lang="de-DE" dirty="0"/>
              <a:t>,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applicable</a:t>
            </a:r>
            <a:r>
              <a:rPr lang="de-DE" dirty="0"/>
              <a:t>) </a:t>
            </a:r>
          </a:p>
          <a:p>
            <a:pPr lvl="1"/>
            <a:r>
              <a:rPr lang="de-DE" dirty="0"/>
              <a:t>University </a:t>
            </a:r>
            <a:r>
              <a:rPr lang="de-DE" dirty="0" err="1"/>
              <a:t>studies</a:t>
            </a:r>
            <a:r>
              <a:rPr lang="de-DE" dirty="0"/>
              <a:t> („</a:t>
            </a:r>
            <a:r>
              <a:rPr lang="de-DE" dirty="0" err="1"/>
              <a:t>tertiary</a:t>
            </a:r>
            <a:r>
              <a:rPr lang="de-DE" dirty="0"/>
              <a:t> </a:t>
            </a:r>
            <a:r>
              <a:rPr lang="de-DE" dirty="0" err="1"/>
              <a:t>education</a:t>
            </a:r>
            <a:r>
              <a:rPr lang="de-DE" dirty="0"/>
              <a:t>“)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17" y="2131359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de-DE" dirty="0"/>
              <a:t>Dual VET: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dirty="0"/>
              <a:t>The </a:t>
            </a:r>
            <a:r>
              <a:rPr lang="de-DE" sz="2800" dirty="0" err="1"/>
              <a:t>Success</a:t>
            </a:r>
            <a:r>
              <a:rPr lang="de-DE" sz="2800" dirty="0"/>
              <a:t> Model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Dual VET Work?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Summary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 err="1"/>
              <a:t>Process</a:t>
            </a:r>
            <a:endParaRPr lang="de-DE" b="1" dirty="0"/>
          </a:p>
          <a:p>
            <a:pPr lvl="1"/>
            <a:r>
              <a:rPr lang="de-DE" dirty="0"/>
              <a:t>Training parallel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company</a:t>
            </a:r>
            <a:r>
              <a:rPr lang="de-DE" dirty="0"/>
              <a:t> (70 %)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school</a:t>
            </a:r>
            <a:r>
              <a:rPr lang="de-DE" dirty="0"/>
              <a:t> (30 %): „Dual“</a:t>
            </a:r>
          </a:p>
          <a:p>
            <a:pPr lvl="1"/>
            <a:r>
              <a:rPr lang="de-DE" dirty="0"/>
              <a:t>Training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defined</a:t>
            </a:r>
            <a:r>
              <a:rPr lang="de-DE" dirty="0"/>
              <a:t> </a:t>
            </a:r>
            <a:r>
              <a:rPr lang="de-DE" dirty="0" err="1"/>
              <a:t>contents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duration</a:t>
            </a:r>
            <a:r>
              <a:rPr lang="de-DE" dirty="0"/>
              <a:t> (Training </a:t>
            </a:r>
            <a:r>
              <a:rPr lang="de-DE" dirty="0" err="1"/>
              <a:t>contract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Training in </a:t>
            </a:r>
            <a:r>
              <a:rPr lang="de-DE" dirty="0" err="1"/>
              <a:t>actual</a:t>
            </a:r>
            <a:r>
              <a:rPr lang="de-DE" dirty="0"/>
              <a:t> </a:t>
            </a:r>
            <a:r>
              <a:rPr lang="de-DE" dirty="0" err="1"/>
              <a:t>business</a:t>
            </a:r>
            <a:r>
              <a:rPr lang="de-DE" dirty="0"/>
              <a:t> </a:t>
            </a:r>
            <a:r>
              <a:rPr lang="de-DE" dirty="0" err="1"/>
              <a:t>operations</a:t>
            </a:r>
            <a:endParaRPr lang="de-DE" dirty="0"/>
          </a:p>
          <a:p>
            <a:pPr lvl="1"/>
            <a:r>
              <a:rPr lang="de-DE" dirty="0"/>
              <a:t>Final </a:t>
            </a:r>
            <a:r>
              <a:rPr lang="de-DE" dirty="0" err="1"/>
              <a:t>exam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 an </a:t>
            </a:r>
            <a:r>
              <a:rPr lang="de-DE" dirty="0" err="1"/>
              <a:t>examination</a:t>
            </a:r>
            <a:r>
              <a:rPr lang="de-DE" dirty="0"/>
              <a:t> </a:t>
            </a:r>
            <a:r>
              <a:rPr lang="de-DE" dirty="0" err="1"/>
              <a:t>board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Dual VET Work?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Summary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Framework</a:t>
            </a:r>
          </a:p>
          <a:p>
            <a:pPr lvl="1"/>
            <a:r>
              <a:rPr lang="de-DE" dirty="0"/>
              <a:t>The </a:t>
            </a:r>
            <a:r>
              <a:rPr lang="de-DE" dirty="0" err="1"/>
              <a:t>Government</a:t>
            </a:r>
            <a:r>
              <a:rPr lang="de-DE" dirty="0"/>
              <a:t> </a:t>
            </a:r>
            <a:r>
              <a:rPr lang="de-DE" dirty="0" err="1"/>
              <a:t>provides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legal </a:t>
            </a:r>
            <a:r>
              <a:rPr lang="de-DE" dirty="0" err="1"/>
              <a:t>framework</a:t>
            </a:r>
            <a:endParaRPr lang="de-DE" dirty="0"/>
          </a:p>
          <a:p>
            <a:pPr lvl="1"/>
            <a:r>
              <a:rPr lang="de-DE" dirty="0"/>
              <a:t>The </a:t>
            </a:r>
            <a:r>
              <a:rPr lang="de-DE" dirty="0" err="1"/>
              <a:t>Government</a:t>
            </a:r>
            <a:r>
              <a:rPr lang="de-DE" dirty="0"/>
              <a:t> </a:t>
            </a:r>
            <a:r>
              <a:rPr lang="de-DE" dirty="0" err="1"/>
              <a:t>organises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school-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training</a:t>
            </a:r>
            <a:endParaRPr lang="de-DE" dirty="0"/>
          </a:p>
          <a:p>
            <a:pPr lvl="1"/>
            <a:r>
              <a:rPr lang="de-DE" dirty="0"/>
              <a:t>Chambers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partners</a:t>
            </a:r>
            <a:r>
              <a:rPr lang="de-DE" dirty="0"/>
              <a:t> </a:t>
            </a:r>
            <a:r>
              <a:rPr lang="de-DE" dirty="0" err="1"/>
              <a:t>define</a:t>
            </a:r>
            <a:r>
              <a:rPr lang="de-DE" dirty="0"/>
              <a:t> </a:t>
            </a:r>
            <a:r>
              <a:rPr lang="de-DE" dirty="0" err="1"/>
              <a:t>contents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training</a:t>
            </a:r>
            <a:endParaRPr lang="de-DE" dirty="0"/>
          </a:p>
          <a:p>
            <a:pPr lvl="1"/>
            <a:r>
              <a:rPr lang="de-DE" dirty="0"/>
              <a:t>Chambers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competent</a:t>
            </a:r>
            <a:r>
              <a:rPr lang="de-DE" dirty="0"/>
              <a:t> </a:t>
            </a:r>
            <a:r>
              <a:rPr lang="de-DE" dirty="0" err="1"/>
              <a:t>bodies</a:t>
            </a:r>
            <a:r>
              <a:rPr lang="de-DE" dirty="0"/>
              <a:t> </a:t>
            </a:r>
            <a:r>
              <a:rPr lang="de-DE" dirty="0" err="1"/>
              <a:t>monitor</a:t>
            </a:r>
            <a:r>
              <a:rPr lang="de-DE" dirty="0"/>
              <a:t> </a:t>
            </a:r>
            <a:r>
              <a:rPr lang="de-DE" dirty="0" err="1"/>
              <a:t>company-based</a:t>
            </a:r>
            <a:r>
              <a:rPr lang="de-DE" dirty="0"/>
              <a:t> </a:t>
            </a:r>
            <a:r>
              <a:rPr lang="de-DE" dirty="0" err="1"/>
              <a:t>training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Dual VET in Germany </a:t>
            </a:r>
            <a:r>
              <a:rPr lang="de-DE" dirty="0" err="1"/>
              <a:t>Successful</a:t>
            </a:r>
            <a:r>
              <a:rPr lang="de-DE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err="1"/>
              <a:t>Success</a:t>
            </a:r>
            <a:r>
              <a:rPr lang="de-DE" b="1" dirty="0"/>
              <a:t> </a:t>
            </a:r>
            <a:r>
              <a:rPr lang="de-DE" b="1" dirty="0" err="1"/>
              <a:t>factors</a:t>
            </a:r>
            <a:endParaRPr lang="de-DE" b="1" dirty="0"/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Historically</a:t>
            </a:r>
            <a:r>
              <a:rPr lang="de-DE" dirty="0"/>
              <a:t> </a:t>
            </a:r>
            <a:r>
              <a:rPr lang="de-DE" dirty="0" err="1"/>
              <a:t>grown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  <a:p>
            <a:pPr lvl="1"/>
            <a:r>
              <a:rPr lang="de-DE" dirty="0"/>
              <a:t>High </a:t>
            </a:r>
            <a:r>
              <a:rPr lang="de-DE" dirty="0" err="1"/>
              <a:t>acceptance</a:t>
            </a:r>
            <a:r>
              <a:rPr lang="de-DE" dirty="0"/>
              <a:t> in </a:t>
            </a:r>
            <a:r>
              <a:rPr lang="de-DE" dirty="0" err="1"/>
              <a:t>society</a:t>
            </a:r>
            <a:endParaRPr lang="de-DE" dirty="0"/>
          </a:p>
          <a:p>
            <a:pPr lvl="1"/>
            <a:r>
              <a:rPr lang="de-DE" dirty="0" err="1"/>
              <a:t>Win</a:t>
            </a:r>
            <a:r>
              <a:rPr lang="de-DE" dirty="0"/>
              <a:t>-</a:t>
            </a:r>
            <a:r>
              <a:rPr lang="de-DE" dirty="0" err="1"/>
              <a:t>win</a:t>
            </a:r>
            <a:r>
              <a:rPr lang="de-DE" dirty="0"/>
              <a:t>-situation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trainees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companies</a:t>
            </a:r>
            <a:endParaRPr lang="de-DE" dirty="0"/>
          </a:p>
          <a:p>
            <a:pPr lvl="1"/>
            <a:r>
              <a:rPr lang="de-DE" dirty="0"/>
              <a:t>Training </a:t>
            </a:r>
            <a:r>
              <a:rPr lang="de-DE" dirty="0" err="1"/>
              <a:t>according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demand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skilled</a:t>
            </a:r>
            <a:r>
              <a:rPr lang="de-DE" dirty="0"/>
              <a:t> </a:t>
            </a:r>
            <a:r>
              <a:rPr lang="de-DE" dirty="0" err="1"/>
              <a:t>labour</a:t>
            </a:r>
            <a:endParaRPr lang="de-DE" dirty="0"/>
          </a:p>
          <a:p>
            <a:pPr lvl="1"/>
            <a:r>
              <a:rPr lang="de-DE" dirty="0"/>
              <a:t>Strong </a:t>
            </a:r>
            <a:r>
              <a:rPr lang="de-DE" dirty="0" err="1"/>
              <a:t>institutions</a:t>
            </a:r>
            <a:r>
              <a:rPr lang="de-DE" dirty="0"/>
              <a:t> (</a:t>
            </a:r>
            <a:r>
              <a:rPr lang="de-DE" dirty="0" err="1"/>
              <a:t>chambers</a:t>
            </a:r>
            <a:r>
              <a:rPr lang="de-DE" dirty="0"/>
              <a:t>,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partners</a:t>
            </a:r>
            <a:r>
              <a:rPr lang="de-DE" dirty="0"/>
              <a:t>, SME)</a:t>
            </a:r>
          </a:p>
          <a:p>
            <a:pPr lvl="1"/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contributions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all </a:t>
            </a:r>
            <a:r>
              <a:rPr lang="de-DE" dirty="0" err="1"/>
              <a:t>stakeholders</a:t>
            </a:r>
            <a:endParaRPr lang="de-DE" dirty="0"/>
          </a:p>
          <a:p>
            <a:pPr lvl="1"/>
            <a:r>
              <a:rPr lang="de-DE" dirty="0"/>
              <a:t>High </a:t>
            </a:r>
            <a:r>
              <a:rPr lang="de-DE" dirty="0" err="1"/>
              <a:t>flexibility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adaptability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Five</a:t>
            </a:r>
            <a:r>
              <a:rPr lang="de-DE" dirty="0"/>
              <a:t> Quality Features </a:t>
            </a:r>
            <a:r>
              <a:rPr lang="de-DE" dirty="0" err="1"/>
              <a:t>of</a:t>
            </a:r>
            <a:r>
              <a:rPr lang="de-DE" dirty="0"/>
              <a:t> Dual VET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err="1"/>
              <a:t>Cornerstones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de-DE" b="1" dirty="0" err="1"/>
              <a:t>Cooperation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government</a:t>
            </a:r>
            <a:r>
              <a:rPr lang="de-DE" b="1" dirty="0"/>
              <a:t>, </a:t>
            </a:r>
            <a:r>
              <a:rPr lang="de-DE" b="1" dirty="0" err="1"/>
              <a:t>business</a:t>
            </a:r>
            <a:r>
              <a:rPr lang="de-DE" b="1" dirty="0"/>
              <a:t> </a:t>
            </a:r>
            <a:r>
              <a:rPr lang="de-DE" b="1" dirty="0" err="1"/>
              <a:t>community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social</a:t>
            </a:r>
            <a:r>
              <a:rPr lang="de-DE" b="1" dirty="0"/>
              <a:t> </a:t>
            </a:r>
            <a:r>
              <a:rPr lang="de-DE" b="1" dirty="0" err="1"/>
              <a:t>partners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Learning </a:t>
            </a:r>
            <a:r>
              <a:rPr lang="de-DE" b="1" dirty="0" err="1"/>
              <a:t>within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work</a:t>
            </a:r>
            <a:r>
              <a:rPr lang="de-DE" b="1" dirty="0"/>
              <a:t> </a:t>
            </a:r>
            <a:r>
              <a:rPr lang="de-DE" b="1" dirty="0" err="1"/>
              <a:t>process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 err="1"/>
              <a:t>Acceptance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national </a:t>
            </a:r>
            <a:r>
              <a:rPr lang="de-DE" b="1" dirty="0" err="1"/>
              <a:t>standards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 err="1"/>
              <a:t>Qualified</a:t>
            </a:r>
            <a:r>
              <a:rPr lang="de-DE" b="1" dirty="0"/>
              <a:t> VET </a:t>
            </a:r>
            <a:r>
              <a:rPr lang="de-DE" b="1" dirty="0" err="1"/>
              <a:t>staff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 err="1"/>
              <a:t>Institutionalised</a:t>
            </a:r>
            <a:r>
              <a:rPr lang="de-DE" b="1" dirty="0"/>
              <a:t> </a:t>
            </a:r>
            <a:r>
              <a:rPr lang="de-DE" b="1" dirty="0" err="1"/>
              <a:t>research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advice</a:t>
            </a:r>
            <a:endParaRPr lang="de-DE" b="1" dirty="0"/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de-DE" dirty="0"/>
              <a:t>Dual VET: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dirty="0"/>
              <a:t>Basics </a:t>
            </a:r>
            <a:r>
              <a:rPr lang="de-DE" sz="2800" dirty="0" err="1"/>
              <a:t>and</a:t>
            </a:r>
            <a:r>
              <a:rPr lang="de-DE" sz="2800" dirty="0"/>
              <a:t> Framework </a:t>
            </a:r>
            <a:r>
              <a:rPr lang="de-DE" sz="2800" dirty="0" err="1"/>
              <a:t>Conditions</a:t>
            </a:r>
            <a:endParaRPr lang="de-DE" sz="2800" dirty="0"/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11785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Benefits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Benefits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trainees</a:t>
            </a:r>
            <a:r>
              <a:rPr lang="de-DE" b="1" dirty="0"/>
              <a:t>:</a:t>
            </a:r>
          </a:p>
          <a:p>
            <a:pPr marL="0" indent="0">
              <a:buNone/>
            </a:pPr>
            <a:r>
              <a:rPr lang="de-DE" dirty="0"/>
              <a:t>Dual VET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ideal </a:t>
            </a:r>
            <a:r>
              <a:rPr lang="de-DE" dirty="0" err="1"/>
              <a:t>preparation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professional </a:t>
            </a:r>
            <a:r>
              <a:rPr lang="de-DE" dirty="0" err="1"/>
              <a:t>career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Occupation</a:t>
            </a:r>
            <a:r>
              <a:rPr lang="de-DE" dirty="0"/>
              <a:t> 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competencies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qualification</a:t>
            </a:r>
            <a:endParaRPr lang="de-DE" dirty="0"/>
          </a:p>
          <a:p>
            <a:pPr lvl="1"/>
            <a:r>
              <a:rPr lang="de-DE" dirty="0"/>
              <a:t>Real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 (</a:t>
            </a:r>
            <a:r>
              <a:rPr lang="de-DE" dirty="0" err="1"/>
              <a:t>equipment</a:t>
            </a:r>
            <a:r>
              <a:rPr lang="de-DE" dirty="0"/>
              <a:t>, </a:t>
            </a:r>
            <a:r>
              <a:rPr lang="de-DE" dirty="0" err="1"/>
              <a:t>procedures</a:t>
            </a:r>
            <a:r>
              <a:rPr lang="de-DE" dirty="0"/>
              <a:t>,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environment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Remuneration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Benefits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Benefits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companies</a:t>
            </a:r>
            <a:r>
              <a:rPr lang="de-DE" b="1" dirty="0"/>
              <a:t>:</a:t>
            </a:r>
          </a:p>
          <a:p>
            <a:pPr marL="0" indent="0">
              <a:buNone/>
            </a:pPr>
            <a:r>
              <a:rPr lang="de-DE" dirty="0"/>
              <a:t>Dual VET </a:t>
            </a:r>
            <a:r>
              <a:rPr lang="de-DE" dirty="0" err="1"/>
              <a:t>secures</a:t>
            </a:r>
            <a:r>
              <a:rPr lang="de-DE" dirty="0"/>
              <a:t> </a:t>
            </a:r>
            <a:r>
              <a:rPr lang="de-DE" dirty="0" err="1"/>
              <a:t>qualified</a:t>
            </a:r>
            <a:r>
              <a:rPr lang="de-DE" dirty="0"/>
              <a:t> </a:t>
            </a:r>
            <a:r>
              <a:rPr lang="de-DE" dirty="0" err="1"/>
              <a:t>personnel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Qualified</a:t>
            </a:r>
            <a:r>
              <a:rPr lang="de-DE" dirty="0"/>
              <a:t> </a:t>
            </a:r>
            <a:r>
              <a:rPr lang="de-DE" dirty="0" err="1"/>
              <a:t>workers</a:t>
            </a:r>
            <a:r>
              <a:rPr lang="de-DE" dirty="0"/>
              <a:t>, in </a:t>
            </a:r>
            <a:r>
              <a:rPr lang="de-DE" dirty="0" err="1"/>
              <a:t>accordance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company-specific</a:t>
            </a:r>
            <a:r>
              <a:rPr lang="de-DE" dirty="0"/>
              <a:t> </a:t>
            </a:r>
            <a:r>
              <a:rPr lang="de-DE" dirty="0" err="1"/>
              <a:t>requirements</a:t>
            </a:r>
            <a:r>
              <a:rPr lang="de-DE" dirty="0"/>
              <a:t> (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opposed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external</a:t>
            </a:r>
            <a:r>
              <a:rPr lang="de-DE" dirty="0"/>
              <a:t> </a:t>
            </a:r>
            <a:r>
              <a:rPr lang="de-DE" dirty="0" err="1"/>
              <a:t>applicants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Increased</a:t>
            </a:r>
            <a:r>
              <a:rPr lang="de-DE" dirty="0"/>
              <a:t> </a:t>
            </a:r>
            <a:r>
              <a:rPr lang="de-DE" dirty="0" err="1"/>
              <a:t>productivity</a:t>
            </a:r>
            <a:r>
              <a:rPr lang="de-DE" dirty="0"/>
              <a:t> (fast </a:t>
            </a:r>
            <a:r>
              <a:rPr lang="de-DE" dirty="0" err="1"/>
              <a:t>amortisation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participation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business</a:t>
            </a:r>
            <a:r>
              <a:rPr lang="de-DE" dirty="0"/>
              <a:t> </a:t>
            </a:r>
            <a:r>
              <a:rPr lang="de-DE" dirty="0" err="1"/>
              <a:t>community</a:t>
            </a:r>
            <a:r>
              <a:rPr lang="de-DE" dirty="0"/>
              <a:t> in </a:t>
            </a:r>
            <a:r>
              <a:rPr lang="de-DE" dirty="0" err="1"/>
              <a:t>developing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standards</a:t>
            </a:r>
            <a:endParaRPr lang="de-DE" dirty="0"/>
          </a:p>
          <a:p>
            <a:pPr lvl="1"/>
            <a:r>
              <a:rPr lang="de-DE" dirty="0" err="1"/>
              <a:t>Contribution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Corporate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Responsibility</a:t>
            </a:r>
            <a:r>
              <a:rPr lang="de-DE" dirty="0"/>
              <a:t> (CSR)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Benefits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Benefits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Government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Society:</a:t>
            </a:r>
          </a:p>
          <a:p>
            <a:pPr marL="0" indent="0">
              <a:buNone/>
            </a:pPr>
            <a:r>
              <a:rPr lang="de-DE" dirty="0"/>
              <a:t>Joint </a:t>
            </a:r>
            <a:r>
              <a:rPr lang="de-DE" dirty="0" err="1"/>
              <a:t>benefit</a:t>
            </a:r>
            <a:r>
              <a:rPr lang="de-DE" dirty="0"/>
              <a:t>, </a:t>
            </a:r>
            <a:r>
              <a:rPr lang="de-DE" dirty="0" err="1"/>
              <a:t>wealth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peace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High </a:t>
            </a:r>
            <a:r>
              <a:rPr lang="de-DE" dirty="0" err="1"/>
              <a:t>economic</a:t>
            </a:r>
            <a:r>
              <a:rPr lang="de-DE" dirty="0"/>
              <a:t> </a:t>
            </a:r>
            <a:r>
              <a:rPr lang="de-DE" dirty="0" err="1"/>
              <a:t>performance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productivity</a:t>
            </a:r>
            <a:endParaRPr lang="de-DE" dirty="0"/>
          </a:p>
          <a:p>
            <a:pPr lvl="1"/>
            <a:r>
              <a:rPr lang="de-DE" dirty="0"/>
              <a:t>Balance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labour</a:t>
            </a:r>
            <a:r>
              <a:rPr lang="de-DE" dirty="0"/>
              <a:t> </a:t>
            </a:r>
            <a:r>
              <a:rPr lang="de-DE" dirty="0" err="1"/>
              <a:t>market</a:t>
            </a:r>
            <a:r>
              <a:rPr lang="de-DE" dirty="0"/>
              <a:t> (</a:t>
            </a:r>
            <a:r>
              <a:rPr lang="de-DE" dirty="0" err="1"/>
              <a:t>supply</a:t>
            </a:r>
            <a:r>
              <a:rPr lang="de-DE" dirty="0"/>
              <a:t>/</a:t>
            </a:r>
            <a:r>
              <a:rPr lang="de-DE" dirty="0" err="1"/>
              <a:t>demand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economic</a:t>
            </a:r>
            <a:r>
              <a:rPr lang="de-DE" dirty="0"/>
              <a:t> </a:t>
            </a:r>
            <a:r>
              <a:rPr lang="de-DE" dirty="0" err="1"/>
              <a:t>integration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young</a:t>
            </a:r>
            <a:r>
              <a:rPr lang="de-DE" dirty="0"/>
              <a:t> </a:t>
            </a:r>
            <a:r>
              <a:rPr lang="de-DE" dirty="0" err="1"/>
              <a:t>people</a:t>
            </a:r>
            <a:endParaRPr lang="de-DE" dirty="0"/>
          </a:p>
          <a:p>
            <a:pPr lvl="1"/>
            <a:r>
              <a:rPr lang="de-DE" dirty="0" err="1"/>
              <a:t>Contributions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all </a:t>
            </a:r>
            <a:r>
              <a:rPr lang="de-DE" dirty="0" err="1"/>
              <a:t>stakeholders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Challenges</a:t>
            </a:r>
            <a:r>
              <a:rPr lang="de-DE" b="1" dirty="0"/>
              <a:t> </a:t>
            </a:r>
            <a:r>
              <a:rPr lang="de-DE" b="1" dirty="0" err="1"/>
              <a:t>from</a:t>
            </a:r>
            <a:r>
              <a:rPr lang="de-DE" b="1" dirty="0"/>
              <a:t> Trainees‘ Point </a:t>
            </a:r>
            <a:r>
              <a:rPr lang="de-DE" b="1" dirty="0" err="1"/>
              <a:t>of</a:t>
            </a:r>
            <a:r>
              <a:rPr lang="de-DE" b="1" dirty="0"/>
              <a:t> View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Discrepancy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demanded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supplied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positions</a:t>
            </a:r>
            <a:r>
              <a:rPr lang="de-DE" dirty="0"/>
              <a:t> (lack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openings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Access </a:t>
            </a:r>
            <a:r>
              <a:rPr lang="de-DE" dirty="0" err="1"/>
              <a:t>to</a:t>
            </a:r>
            <a:r>
              <a:rPr lang="de-DE" dirty="0"/>
              <a:t> Dual VET</a:t>
            </a:r>
          </a:p>
          <a:p>
            <a:pPr lvl="1"/>
            <a:r>
              <a:rPr lang="de-DE" dirty="0" err="1"/>
              <a:t>Increasing</a:t>
            </a:r>
            <a:r>
              <a:rPr lang="de-DE" dirty="0"/>
              <a:t> </a:t>
            </a:r>
            <a:r>
              <a:rPr lang="de-DE" dirty="0" err="1"/>
              <a:t>occupational</a:t>
            </a:r>
            <a:r>
              <a:rPr lang="de-DE" dirty="0"/>
              <a:t> </a:t>
            </a:r>
            <a:r>
              <a:rPr lang="de-DE" dirty="0" err="1"/>
              <a:t>demands</a:t>
            </a:r>
            <a:endParaRPr lang="de-DE" dirty="0"/>
          </a:p>
          <a:p>
            <a:pPr lvl="1"/>
            <a:r>
              <a:rPr lang="de-DE" dirty="0" err="1"/>
              <a:t>Lifelong</a:t>
            </a:r>
            <a:r>
              <a:rPr lang="de-DE" dirty="0"/>
              <a:t> </a:t>
            </a:r>
            <a:r>
              <a:rPr lang="de-DE" dirty="0" err="1"/>
              <a:t>learning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Challenges</a:t>
            </a:r>
            <a:r>
              <a:rPr lang="de-DE" b="1" dirty="0"/>
              <a:t> </a:t>
            </a:r>
            <a:r>
              <a:rPr lang="de-DE" b="1" dirty="0" err="1"/>
              <a:t>from</a:t>
            </a:r>
            <a:r>
              <a:rPr lang="de-DE" b="1" dirty="0"/>
              <a:t> </a:t>
            </a:r>
            <a:r>
              <a:rPr lang="de-DE" b="1" dirty="0" err="1"/>
              <a:t>Businesses</a:t>
            </a:r>
            <a:r>
              <a:rPr lang="de-DE" b="1" dirty="0"/>
              <a:t>‘ Point </a:t>
            </a:r>
            <a:r>
              <a:rPr lang="de-DE" b="1" dirty="0" err="1"/>
              <a:t>of</a:t>
            </a:r>
            <a:r>
              <a:rPr lang="de-DE" b="1" dirty="0"/>
              <a:t> View 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Discrepancy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demanded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supplied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positions</a:t>
            </a:r>
            <a:r>
              <a:rPr lang="de-DE" dirty="0"/>
              <a:t> (lack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applicants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Unprepared</a:t>
            </a:r>
            <a:r>
              <a:rPr lang="de-DE" dirty="0"/>
              <a:t> </a:t>
            </a:r>
            <a:r>
              <a:rPr lang="de-DE" dirty="0" err="1"/>
              <a:t>trainees</a:t>
            </a:r>
            <a:endParaRPr lang="de-DE" dirty="0"/>
          </a:p>
          <a:p>
            <a:pPr lvl="1"/>
            <a:r>
              <a:rPr lang="de-DE" dirty="0" err="1"/>
              <a:t>Inclusion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special</a:t>
            </a:r>
            <a:r>
              <a:rPr lang="de-DE" dirty="0"/>
              <a:t> </a:t>
            </a:r>
            <a:r>
              <a:rPr lang="de-DE" dirty="0" err="1"/>
              <a:t>needs</a:t>
            </a:r>
            <a:endParaRPr lang="de-DE" dirty="0"/>
          </a:p>
          <a:p>
            <a:pPr lvl="1"/>
            <a:r>
              <a:rPr lang="de-DE" dirty="0" err="1"/>
              <a:t>Inclusion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migrants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Challenges</a:t>
            </a:r>
            <a:r>
              <a:rPr lang="de-DE" b="1" dirty="0"/>
              <a:t> </a:t>
            </a:r>
            <a:r>
              <a:rPr lang="de-DE" b="1" dirty="0" err="1"/>
              <a:t>from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Point </a:t>
            </a:r>
            <a:r>
              <a:rPr lang="de-DE" b="1" dirty="0" err="1"/>
              <a:t>of</a:t>
            </a:r>
            <a:r>
              <a:rPr lang="de-DE" b="1" dirty="0"/>
              <a:t> View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Government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Society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Demografic</a:t>
            </a:r>
            <a:r>
              <a:rPr lang="de-DE" dirty="0"/>
              <a:t> </a:t>
            </a:r>
            <a:r>
              <a:rPr lang="de-DE" dirty="0" err="1"/>
              <a:t>change</a:t>
            </a:r>
            <a:endParaRPr lang="de-DE" dirty="0"/>
          </a:p>
          <a:p>
            <a:pPr lvl="1"/>
            <a:r>
              <a:rPr lang="de-DE" dirty="0" err="1"/>
              <a:t>Foreseeable</a:t>
            </a:r>
            <a:r>
              <a:rPr lang="de-DE" dirty="0"/>
              <a:t> lack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skilled</a:t>
            </a:r>
            <a:r>
              <a:rPr lang="de-DE" dirty="0"/>
              <a:t> </a:t>
            </a:r>
            <a:r>
              <a:rPr lang="de-DE" dirty="0" err="1"/>
              <a:t>labour</a:t>
            </a:r>
            <a:endParaRPr lang="de-DE" dirty="0"/>
          </a:p>
          <a:p>
            <a:pPr lvl="1"/>
            <a:r>
              <a:rPr lang="de-DE" dirty="0"/>
              <a:t>Trend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academisation</a:t>
            </a:r>
            <a:endParaRPr lang="de-DE" dirty="0"/>
          </a:p>
          <a:p>
            <a:pPr lvl="1"/>
            <a:r>
              <a:rPr lang="de-DE" dirty="0"/>
              <a:t>Regional </a:t>
            </a:r>
            <a:r>
              <a:rPr lang="de-DE" dirty="0" err="1"/>
              <a:t>discrepancies</a:t>
            </a:r>
            <a:endParaRPr lang="de-DE" dirty="0"/>
          </a:p>
          <a:p>
            <a:pPr lvl="1"/>
            <a:r>
              <a:rPr lang="de-DE" dirty="0" err="1"/>
              <a:t>Inclusion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/>
              <a:t>Further Sources</a:t>
            </a:r>
          </a:p>
        </p:txBody>
      </p:sp>
      <p:sp>
        <p:nvSpPr>
          <p:cNvPr id="13" name="Inhaltsplatzhalter 4"/>
          <p:cNvSpPr>
            <a:spLocks noGrp="1"/>
          </p:cNvSpPr>
          <p:nvPr>
            <p:ph idx="1"/>
          </p:nvPr>
        </p:nvSpPr>
        <p:spPr/>
        <p:txBody>
          <a:bodyPr numCol="2">
            <a:normAutofit fontScale="85000" lnSpcReduction="20000"/>
          </a:bodyPr>
          <a:lstStyle/>
          <a:p>
            <a:pPr marL="0" indent="0">
              <a:buNone/>
            </a:pPr>
            <a:r>
              <a:rPr lang="en-GB" sz="1900" b="1" dirty="0"/>
              <a:t>Facts and figures</a:t>
            </a:r>
            <a:endParaRPr lang="en-GB" sz="1900" dirty="0"/>
          </a:p>
          <a:p>
            <a:r>
              <a:rPr lang="en-GB" sz="1900" dirty="0"/>
              <a:t>BIBB Data Report (</a:t>
            </a:r>
            <a:r>
              <a:rPr lang="en-GB" sz="1900" dirty="0">
                <a:hlinkClick r:id="rId3"/>
              </a:rPr>
              <a:t>link</a:t>
            </a:r>
            <a:r>
              <a:rPr lang="en-GB" sz="1900" dirty="0"/>
              <a:t>)</a:t>
            </a:r>
          </a:p>
          <a:p>
            <a:r>
              <a:rPr lang="en-GB" sz="1900" dirty="0"/>
              <a:t>Federal Statistical Office (</a:t>
            </a:r>
            <a:r>
              <a:rPr lang="en-GB" sz="1900" dirty="0">
                <a:hlinkClick r:id="rId4"/>
              </a:rPr>
              <a:t>link</a:t>
            </a:r>
            <a:r>
              <a:rPr lang="en-GB" sz="1900" dirty="0"/>
              <a:t>)</a:t>
            </a:r>
          </a:p>
          <a:p>
            <a:r>
              <a:rPr lang="en-GB" sz="1900" dirty="0"/>
              <a:t>BMBF Data Portal (</a:t>
            </a:r>
            <a:r>
              <a:rPr lang="en-GB" sz="1900" dirty="0">
                <a:hlinkClick r:id="rId5"/>
              </a:rPr>
              <a:t>link</a:t>
            </a:r>
            <a:r>
              <a:rPr lang="en-GB" sz="1900" dirty="0"/>
              <a:t>)</a:t>
            </a:r>
          </a:p>
          <a:p>
            <a:r>
              <a:rPr lang="en-GB" sz="1900" dirty="0"/>
              <a:t>BMBF TVET </a:t>
            </a:r>
            <a:r>
              <a:rPr lang="en-GB" sz="1900"/>
              <a:t>Report (</a:t>
            </a:r>
            <a:r>
              <a:rPr lang="en-GB" sz="1900">
                <a:hlinkClick r:id="rId6"/>
              </a:rPr>
              <a:t>link</a:t>
            </a:r>
            <a:r>
              <a:rPr lang="en-GB" sz="1900" dirty="0"/>
              <a:t>)</a:t>
            </a:r>
          </a:p>
          <a:p>
            <a:pPr marL="0" indent="0">
              <a:buNone/>
            </a:pPr>
            <a:endParaRPr lang="en-GB" sz="1900" dirty="0"/>
          </a:p>
          <a:p>
            <a:pPr marL="0" indent="0">
              <a:buNone/>
            </a:pPr>
            <a:r>
              <a:rPr lang="en-GB" sz="1900" b="1" i="1" dirty="0"/>
              <a:t>Dual VET</a:t>
            </a:r>
            <a:r>
              <a:rPr lang="en-GB" sz="1900" b="1" dirty="0"/>
              <a:t> standards</a:t>
            </a:r>
          </a:p>
          <a:p>
            <a:pPr>
              <a:tabLst>
                <a:tab pos="185738" algn="l"/>
              </a:tabLst>
            </a:pPr>
            <a:r>
              <a:rPr lang="en-GB" sz="1900" dirty="0"/>
              <a:t>BIBB Brochure: Vocational Training Regulations and</a:t>
            </a:r>
            <a:br>
              <a:rPr lang="en-GB" sz="1900" dirty="0"/>
            </a:br>
            <a:r>
              <a:rPr lang="en-GB" sz="1900" dirty="0"/>
              <a:t>the Process Behind Them (</a:t>
            </a:r>
            <a:r>
              <a:rPr lang="en-GB" sz="1900" dirty="0">
                <a:hlinkClick r:id="rId7"/>
              </a:rPr>
              <a:t>link</a:t>
            </a:r>
            <a:r>
              <a:rPr lang="en-GB" sz="1900" dirty="0"/>
              <a:t>)</a:t>
            </a:r>
          </a:p>
          <a:p>
            <a:r>
              <a:rPr lang="en-GB" sz="1900" dirty="0"/>
              <a:t>Example: training regulation and </a:t>
            </a:r>
            <a:br>
              <a:rPr lang="en-GB" sz="1900" dirty="0"/>
            </a:br>
            <a:r>
              <a:rPr lang="en-GB" sz="1900" dirty="0"/>
              <a:t>framework curriculum (</a:t>
            </a:r>
            <a:r>
              <a:rPr lang="en-GB" sz="1900" dirty="0">
                <a:hlinkClick r:id="rId8"/>
              </a:rPr>
              <a:t>link</a:t>
            </a:r>
            <a:r>
              <a:rPr lang="en-GB" sz="1900" dirty="0"/>
              <a:t>)</a:t>
            </a:r>
          </a:p>
          <a:p>
            <a:pPr marL="0" indent="0">
              <a:buNone/>
            </a:pPr>
            <a:endParaRPr lang="en-GB" sz="1900" dirty="0"/>
          </a:p>
          <a:p>
            <a:pPr marL="0" indent="0">
              <a:buNone/>
            </a:pPr>
            <a:endParaRPr lang="en-GB" sz="1900" b="1" dirty="0"/>
          </a:p>
          <a:p>
            <a:pPr marL="0" indent="0">
              <a:buNone/>
            </a:pPr>
            <a:endParaRPr lang="en-GB" sz="1900" b="1" dirty="0"/>
          </a:p>
          <a:p>
            <a:pPr marL="0" indent="0">
              <a:buNone/>
            </a:pPr>
            <a:endParaRPr lang="en-GB" sz="1900" b="1" dirty="0"/>
          </a:p>
          <a:p>
            <a:pPr marL="0" indent="0">
              <a:buNone/>
            </a:pPr>
            <a:r>
              <a:rPr lang="en-GB" sz="1900" b="1" dirty="0"/>
              <a:t>Legal documents</a:t>
            </a:r>
          </a:p>
          <a:p>
            <a:r>
              <a:rPr lang="en-GB" sz="1900" dirty="0"/>
              <a:t>Vocational Training Act (</a:t>
            </a:r>
            <a:r>
              <a:rPr lang="en-GB" sz="1900" dirty="0">
                <a:hlinkClick r:id="rId9"/>
              </a:rPr>
              <a:t>link</a:t>
            </a:r>
            <a:r>
              <a:rPr lang="en-GB" sz="1900" dirty="0"/>
              <a:t>)</a:t>
            </a:r>
          </a:p>
          <a:p>
            <a:r>
              <a:rPr lang="en-GB" sz="1900" dirty="0"/>
              <a:t>Works Constitution Act (</a:t>
            </a:r>
            <a:r>
              <a:rPr lang="en-GB" sz="1900" dirty="0">
                <a:hlinkClick r:id="rId10"/>
              </a:rPr>
              <a:t>link</a:t>
            </a:r>
            <a:r>
              <a:rPr lang="en-GB" sz="1900" dirty="0"/>
              <a:t>)</a:t>
            </a:r>
          </a:p>
          <a:p>
            <a:pPr marL="0" indent="0">
              <a:buNone/>
            </a:pPr>
            <a:endParaRPr lang="en-GB" sz="1400" dirty="0"/>
          </a:p>
          <a:p>
            <a:endParaRPr lang="en-GB" sz="1400" dirty="0"/>
          </a:p>
          <a:p>
            <a:pPr marL="0" indent="0">
              <a:buNone/>
            </a:pPr>
            <a:endParaRPr lang="en-GB" sz="1400" b="1" dirty="0"/>
          </a:p>
          <a:p>
            <a:pPr marL="0" indent="0">
              <a:buNone/>
            </a:pPr>
            <a:r>
              <a:rPr lang="en-GB" sz="2100" b="1" dirty="0"/>
              <a:t>Web resources</a:t>
            </a:r>
            <a:endParaRPr lang="en-GB" sz="2100" b="1" dirty="0">
              <a:hlinkClick r:id="rId11"/>
            </a:endParaRPr>
          </a:p>
          <a:p>
            <a:r>
              <a:rPr lang="en-GB" sz="2100" dirty="0">
                <a:hlinkClick r:id="rId12"/>
              </a:rPr>
              <a:t>GOVET</a:t>
            </a:r>
            <a:endParaRPr lang="en-GB" sz="2100" dirty="0">
              <a:hlinkClick r:id="rId11"/>
            </a:endParaRPr>
          </a:p>
          <a:p>
            <a:r>
              <a:rPr lang="en-GB" sz="2100" dirty="0">
                <a:hlinkClick r:id="rId13"/>
              </a:rPr>
              <a:t>BMBF</a:t>
            </a:r>
            <a:endParaRPr lang="en-GB" sz="2100" dirty="0"/>
          </a:p>
          <a:p>
            <a:r>
              <a:rPr lang="en-GB" sz="2100" dirty="0">
                <a:hlinkClick r:id="rId14"/>
              </a:rPr>
              <a:t>BIBB</a:t>
            </a:r>
            <a:endParaRPr lang="en-GB" sz="2100" dirty="0"/>
          </a:p>
          <a:p>
            <a:pPr marL="0" indent="0">
              <a:buNone/>
            </a:pPr>
            <a:endParaRPr lang="en-GB" sz="2100" dirty="0"/>
          </a:p>
          <a:p>
            <a:pPr marL="0" indent="0">
              <a:buNone/>
            </a:pPr>
            <a:r>
              <a:rPr lang="en-GB" sz="2100" b="1" dirty="0"/>
              <a:t>Contact for further questions</a:t>
            </a:r>
            <a:endParaRPr lang="en-GB" sz="2100" dirty="0"/>
          </a:p>
          <a:p>
            <a:r>
              <a:rPr lang="en-GB" sz="2100" b="1" dirty="0" err="1">
                <a:hlinkClick r:id="rId15"/>
              </a:rPr>
              <a:t>govet@govet.international</a:t>
            </a:r>
            <a:endParaRPr lang="en-GB" sz="2100" b="1" dirty="0"/>
          </a:p>
          <a:p>
            <a:pPr marL="0" indent="0"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508554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95798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Dual VET in </a:t>
            </a:r>
            <a:r>
              <a:rPr lang="de-DE" b="1" dirty="0" err="1"/>
              <a:t>the</a:t>
            </a:r>
            <a:r>
              <a:rPr lang="de-DE" b="1" dirty="0"/>
              <a:t> German Education System at a </a:t>
            </a:r>
            <a:r>
              <a:rPr lang="de-DE" b="1" dirty="0" err="1"/>
              <a:t>Glance</a:t>
            </a:r>
            <a:endParaRPr lang="de-DE" b="1" dirty="0"/>
          </a:p>
          <a:p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Labour </a:t>
              </a:r>
              <a:r>
                <a:rPr lang="de-DE" sz="2400" dirty="0" err="1">
                  <a:solidFill>
                    <a:schemeClr val="bg1"/>
                  </a:solidFill>
                </a:rPr>
                <a:t>market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School </a:t>
              </a:r>
              <a:r>
                <a:rPr lang="de-DE" sz="2400" dirty="0" err="1">
                  <a:solidFill>
                    <a:schemeClr val="bg1"/>
                  </a:solidFill>
                </a:rPr>
                <a:t>education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21171" y="369873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University </a:t>
              </a:r>
              <a:r>
                <a:rPr lang="de-DE" sz="2400" dirty="0" err="1">
                  <a:solidFill>
                    <a:schemeClr val="bg1"/>
                  </a:solidFill>
                </a:rPr>
                <a:t>education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3603629" y="3508781"/>
              <a:ext cx="3304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Dual VET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VET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713055" y="3511013"/>
              <a:ext cx="2494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Fulltime </a:t>
              </a:r>
              <a:r>
                <a:rPr lang="de-DE" sz="2400" dirty="0" err="1">
                  <a:solidFill>
                    <a:schemeClr val="bg1"/>
                  </a:solidFill>
                </a:rPr>
                <a:t>school</a:t>
              </a:r>
              <a:r>
                <a:rPr lang="de-DE" sz="2400" dirty="0">
                  <a:solidFill>
                    <a:schemeClr val="bg1"/>
                  </a:solidFill>
                </a:rPr>
                <a:t> </a:t>
              </a:r>
              <a:r>
                <a:rPr lang="de-DE" sz="2400" dirty="0" err="1">
                  <a:solidFill>
                    <a:schemeClr val="bg1"/>
                  </a:solidFill>
                </a:rPr>
                <a:t>based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874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/>
          <a:lstStyle/>
          <a:p>
            <a:pPr marL="0" indent="0">
              <a:buNone/>
            </a:pPr>
            <a:r>
              <a:rPr lang="de-DE" b="1" dirty="0" err="1"/>
              <a:t>Parties</a:t>
            </a:r>
            <a:r>
              <a:rPr lang="de-DE" b="1" dirty="0"/>
              <a:t> </a:t>
            </a:r>
            <a:r>
              <a:rPr lang="de-DE" b="1" dirty="0" err="1"/>
              <a:t>involved</a:t>
            </a:r>
            <a:r>
              <a:rPr lang="de-DE" b="1" dirty="0"/>
              <a:t>: Trainees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1.22 Mio. </a:t>
            </a:r>
            <a:r>
              <a:rPr lang="de-DE" dirty="0" err="1"/>
              <a:t>trainees</a:t>
            </a:r>
            <a:r>
              <a:rPr lang="de-DE" dirty="0"/>
              <a:t> p. a.</a:t>
            </a:r>
          </a:p>
          <a:p>
            <a:pPr lvl="1"/>
            <a:r>
              <a:rPr lang="de-DE" dirty="0"/>
              <a:t>in 327 </a:t>
            </a:r>
            <a:r>
              <a:rPr lang="de-DE" dirty="0" err="1"/>
              <a:t>recognised</a:t>
            </a:r>
            <a:r>
              <a:rPr lang="de-DE" dirty="0"/>
              <a:t> </a:t>
            </a:r>
            <a:r>
              <a:rPr lang="de-DE" dirty="0" err="1"/>
              <a:t>professions</a:t>
            </a:r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implies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5 % </a:t>
            </a:r>
            <a:r>
              <a:rPr lang="de-DE" dirty="0" err="1"/>
              <a:t>of</a:t>
            </a:r>
            <a:r>
              <a:rPr lang="de-DE" dirty="0"/>
              <a:t> all </a:t>
            </a:r>
            <a:r>
              <a:rPr lang="de-DE" dirty="0" err="1"/>
              <a:t>employees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trainees</a:t>
            </a:r>
            <a:r>
              <a:rPr lang="de-DE" dirty="0"/>
              <a:t>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de-DE" b="1" dirty="0" err="1"/>
              <a:t>Around</a:t>
            </a:r>
            <a:r>
              <a:rPr lang="de-DE" b="1" dirty="0"/>
              <a:t> 91 % pass </a:t>
            </a:r>
            <a:r>
              <a:rPr lang="de-DE" b="1" dirty="0" err="1"/>
              <a:t>their</a:t>
            </a:r>
            <a:r>
              <a:rPr lang="de-DE" b="1" dirty="0"/>
              <a:t> </a:t>
            </a:r>
            <a:r>
              <a:rPr lang="de-DE" b="1" dirty="0" err="1"/>
              <a:t>training</a:t>
            </a:r>
            <a:r>
              <a:rPr lang="de-DE" b="1" dirty="0"/>
              <a:t> </a:t>
            </a:r>
            <a:r>
              <a:rPr lang="de-DE" b="1" dirty="0" err="1"/>
              <a:t>successfully</a:t>
            </a:r>
            <a:r>
              <a:rPr lang="de-DE" b="1" dirty="0"/>
              <a:t>.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854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4" y="1052513"/>
            <a:ext cx="6071440" cy="4608512"/>
          </a:xfrm>
        </p:spPr>
        <p:txBody>
          <a:bodyPr/>
          <a:lstStyle/>
          <a:p>
            <a:pPr marL="0" indent="0">
              <a:buNone/>
            </a:pPr>
            <a:r>
              <a:rPr lang="de-DE" b="1" dirty="0" err="1"/>
              <a:t>Parties</a:t>
            </a:r>
            <a:r>
              <a:rPr lang="de-DE" b="1" dirty="0"/>
              <a:t> </a:t>
            </a:r>
            <a:r>
              <a:rPr lang="de-DE" b="1" dirty="0" err="1"/>
              <a:t>involved</a:t>
            </a:r>
            <a:r>
              <a:rPr lang="de-DE" b="1" dirty="0"/>
              <a:t>: </a:t>
            </a:r>
            <a:r>
              <a:rPr lang="de-DE" b="1" dirty="0" err="1"/>
              <a:t>Employers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Every </a:t>
            </a:r>
            <a:r>
              <a:rPr lang="de-DE" dirty="0" err="1"/>
              <a:t>year</a:t>
            </a:r>
            <a:r>
              <a:rPr lang="de-DE" dirty="0"/>
              <a:t>, </a:t>
            </a:r>
            <a:r>
              <a:rPr lang="de-DE" dirty="0" err="1"/>
              <a:t>around</a:t>
            </a:r>
            <a:r>
              <a:rPr lang="de-DE" dirty="0"/>
              <a:t> 19% of all </a:t>
            </a:r>
            <a:r>
              <a:rPr lang="de-DE" dirty="0" err="1"/>
              <a:t>companies</a:t>
            </a:r>
            <a:r>
              <a:rPr lang="de-DE" dirty="0"/>
              <a:t> </a:t>
            </a:r>
            <a:r>
              <a:rPr lang="de-DE" dirty="0" err="1"/>
              <a:t>employing</a:t>
            </a:r>
            <a:r>
              <a:rPr lang="de-DE" dirty="0"/>
              <a:t> </a:t>
            </a:r>
            <a:r>
              <a:rPr lang="de-DE" dirty="0" err="1"/>
              <a:t>staff</a:t>
            </a:r>
            <a:r>
              <a:rPr lang="de-DE" dirty="0"/>
              <a:t> </a:t>
            </a:r>
            <a:r>
              <a:rPr lang="de-DE" dirty="0" err="1"/>
              <a:t>subject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social </a:t>
            </a:r>
            <a:r>
              <a:rPr lang="de-DE" dirty="0" err="1"/>
              <a:t>insurance</a:t>
            </a:r>
            <a:r>
              <a:rPr lang="de-DE" dirty="0"/>
              <a:t> </a:t>
            </a:r>
            <a:r>
              <a:rPr lang="de-DE" dirty="0" err="1"/>
              <a:t>contribution</a:t>
            </a:r>
            <a:r>
              <a:rPr lang="de-DE" dirty="0"/>
              <a:t> </a:t>
            </a:r>
            <a:r>
              <a:rPr lang="de-DE" dirty="0" err="1"/>
              <a:t>engage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in </a:t>
            </a:r>
            <a:r>
              <a:rPr lang="de-DE" dirty="0" err="1"/>
              <a:t>training</a:t>
            </a:r>
            <a:r>
              <a:rPr lang="de-DE" dirty="0"/>
              <a:t> (ca. 408,700 </a:t>
            </a:r>
            <a:r>
              <a:rPr lang="de-DE" dirty="0" err="1"/>
              <a:t>of</a:t>
            </a:r>
            <a:r>
              <a:rPr lang="de-DE" dirty="0"/>
              <a:t> 2.2 Mio.)</a:t>
            </a:r>
          </a:p>
          <a:p>
            <a:pPr lvl="1"/>
            <a:r>
              <a:rPr lang="de-DE" dirty="0" err="1"/>
              <a:t>Around</a:t>
            </a:r>
            <a:r>
              <a:rPr lang="de-DE" dirty="0"/>
              <a:t> 489,000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trainees</a:t>
            </a:r>
            <a:r>
              <a:rPr lang="de-DE" dirty="0"/>
              <a:t> p. a.</a:t>
            </a:r>
          </a:p>
          <a:p>
            <a:pPr lvl="1"/>
            <a:r>
              <a:rPr lang="de-DE" dirty="0"/>
              <a:t>77 %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directly</a:t>
            </a:r>
            <a:r>
              <a:rPr lang="de-DE" dirty="0"/>
              <a:t> </a:t>
            </a:r>
            <a:r>
              <a:rPr lang="de-DE" dirty="0" err="1"/>
              <a:t>taken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after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training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56" y="1593475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75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Businesses</a:t>
            </a:r>
            <a:r>
              <a:rPr lang="de-DE" b="1" dirty="0"/>
              <a:t>, </a:t>
            </a:r>
            <a:r>
              <a:rPr lang="de-DE" b="1" dirty="0" err="1"/>
              <a:t>Social</a:t>
            </a:r>
            <a:r>
              <a:rPr lang="de-DE" b="1" dirty="0"/>
              <a:t> </a:t>
            </a:r>
            <a:r>
              <a:rPr lang="de-DE" b="1" dirty="0" err="1"/>
              <a:t>partners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Government</a:t>
            </a:r>
            <a:r>
              <a:rPr lang="de-DE" b="1" dirty="0"/>
              <a:t> </a:t>
            </a:r>
            <a:r>
              <a:rPr lang="de-DE" b="1" dirty="0" err="1"/>
              <a:t>ensure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Framework </a:t>
            </a:r>
            <a:r>
              <a:rPr lang="de-DE" b="1" dirty="0" err="1"/>
              <a:t>Conditions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Dual VET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Chambers</a:t>
            </a:r>
          </a:p>
          <a:p>
            <a:pPr lvl="1"/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partners</a:t>
            </a:r>
            <a:r>
              <a:rPr lang="de-DE" dirty="0"/>
              <a:t> (</a:t>
            </a:r>
            <a:r>
              <a:rPr lang="de-DE" dirty="0" err="1"/>
              <a:t>Unions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Employers</a:t>
            </a:r>
            <a:r>
              <a:rPr lang="de-DE" dirty="0"/>
              <a:t>‘ </a:t>
            </a:r>
            <a:r>
              <a:rPr lang="de-DE" dirty="0" err="1"/>
              <a:t>associations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Government</a:t>
            </a:r>
            <a:endParaRPr lang="de-DE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Chambers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Social</a:t>
            </a:r>
            <a:r>
              <a:rPr lang="de-DE" b="1" dirty="0"/>
              <a:t> Partners: </a:t>
            </a:r>
            <a:r>
              <a:rPr lang="de-DE" dirty="0" err="1"/>
              <a:t>Define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check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contents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companies</a:t>
            </a:r>
            <a:endParaRPr lang="de-DE" dirty="0"/>
          </a:p>
          <a:p>
            <a:pPr marL="0" indent="0">
              <a:buNone/>
            </a:pPr>
            <a:r>
              <a:rPr lang="de-DE" b="1" dirty="0" err="1"/>
              <a:t>Government</a:t>
            </a:r>
            <a:r>
              <a:rPr lang="de-DE" b="1" dirty="0"/>
              <a:t>: </a:t>
            </a:r>
            <a:r>
              <a:rPr lang="de-DE" dirty="0"/>
              <a:t>Shapes </a:t>
            </a:r>
            <a:r>
              <a:rPr lang="de-DE" dirty="0" err="1"/>
              <a:t>the</a:t>
            </a:r>
            <a:r>
              <a:rPr lang="de-DE" dirty="0"/>
              <a:t> legal </a:t>
            </a:r>
            <a:r>
              <a:rPr lang="de-DE" dirty="0" err="1"/>
              <a:t>framework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provides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resources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school-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training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1593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None/>
            </a:pPr>
            <a:r>
              <a:rPr lang="de-DE" b="1" dirty="0"/>
              <a:t>Stakeholders: Chambers -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Competent</a:t>
            </a:r>
            <a:r>
              <a:rPr lang="de-DE" b="1" dirty="0"/>
              <a:t> </a:t>
            </a:r>
            <a:r>
              <a:rPr lang="de-DE" b="1" dirty="0" err="1"/>
              <a:t>Bodies</a:t>
            </a:r>
            <a:endParaRPr lang="de-DE" b="1" dirty="0"/>
          </a:p>
          <a:p>
            <a:pPr marL="1588" indent="0">
              <a:buNone/>
            </a:pPr>
            <a:endParaRPr lang="de-DE" b="1" dirty="0"/>
          </a:p>
          <a:p>
            <a:pPr lvl="1"/>
            <a:r>
              <a:rPr lang="de-DE" dirty="0"/>
              <a:t>Check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register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companies</a:t>
            </a:r>
            <a:endParaRPr lang="de-DE" dirty="0"/>
          </a:p>
          <a:p>
            <a:pPr lvl="1"/>
            <a:r>
              <a:rPr lang="de-DE" dirty="0"/>
              <a:t>Monitor </a:t>
            </a:r>
            <a:r>
              <a:rPr lang="de-DE" dirty="0" err="1"/>
              <a:t>and</a:t>
            </a:r>
            <a:r>
              <a:rPr lang="de-DE" dirty="0"/>
              <a:t> check in-company </a:t>
            </a:r>
            <a:r>
              <a:rPr lang="de-DE" dirty="0" err="1"/>
              <a:t>training</a:t>
            </a:r>
            <a:endParaRPr lang="de-DE" dirty="0"/>
          </a:p>
          <a:p>
            <a:pPr lvl="1"/>
            <a:r>
              <a:rPr lang="de-DE" dirty="0"/>
              <a:t>Train in-company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personnel</a:t>
            </a:r>
            <a:endParaRPr lang="de-DE" dirty="0"/>
          </a:p>
          <a:p>
            <a:pPr lvl="1"/>
            <a:r>
              <a:rPr lang="de-DE" dirty="0" err="1"/>
              <a:t>Organise</a:t>
            </a:r>
            <a:r>
              <a:rPr lang="de-DE" dirty="0"/>
              <a:t> </a:t>
            </a:r>
            <a:r>
              <a:rPr lang="de-DE" dirty="0" err="1"/>
              <a:t>examinations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Organise</a:t>
            </a:r>
            <a:r>
              <a:rPr lang="de-DE" dirty="0"/>
              <a:t> </a:t>
            </a:r>
            <a:r>
              <a:rPr lang="de-DE" dirty="0" err="1"/>
              <a:t>events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engage</a:t>
            </a:r>
            <a:r>
              <a:rPr lang="de-DE" dirty="0"/>
              <a:t> in </a:t>
            </a:r>
            <a:r>
              <a:rPr lang="de-DE" dirty="0" err="1"/>
              <a:t>consultancy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0662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Stakeholders: </a:t>
            </a:r>
            <a:r>
              <a:rPr lang="de-DE" b="1" dirty="0" err="1"/>
              <a:t>Social</a:t>
            </a:r>
            <a:r>
              <a:rPr lang="de-DE" b="1" dirty="0"/>
              <a:t> Partners</a:t>
            </a:r>
          </a:p>
          <a:p>
            <a:pPr marL="0" indent="0">
              <a:buNone/>
            </a:pPr>
            <a:r>
              <a:rPr lang="de-DE" dirty="0" err="1"/>
              <a:t>Unions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Employers</a:t>
            </a:r>
            <a:r>
              <a:rPr lang="de-DE" dirty="0"/>
              <a:t>‘ </a:t>
            </a:r>
            <a:r>
              <a:rPr lang="de-DE" dirty="0" err="1"/>
              <a:t>associations</a:t>
            </a:r>
            <a:r>
              <a:rPr lang="de-DE" dirty="0"/>
              <a:t> </a:t>
            </a:r>
            <a:r>
              <a:rPr lang="de-DE" dirty="0" err="1"/>
              <a:t>negotiate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standards</a:t>
            </a:r>
            <a:r>
              <a:rPr lang="de-DE" dirty="0"/>
              <a:t> (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regulations</a:t>
            </a:r>
            <a:r>
              <a:rPr lang="de-DE" dirty="0"/>
              <a:t>) </a:t>
            </a:r>
            <a:r>
              <a:rPr lang="de-DE" dirty="0" err="1"/>
              <a:t>for</a:t>
            </a:r>
            <a:r>
              <a:rPr lang="de-DE" dirty="0"/>
              <a:t> in-company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Government</a:t>
            </a:r>
            <a:endParaRPr lang="de-DE" u="sng" dirty="0"/>
          </a:p>
          <a:p>
            <a:pPr marL="0" indent="0">
              <a:buNone/>
            </a:pPr>
            <a:endParaRPr lang="de-DE" u="sng" dirty="0"/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Training </a:t>
            </a:r>
            <a:r>
              <a:rPr lang="de-DE" dirty="0" err="1"/>
              <a:t>contents</a:t>
            </a:r>
            <a:endParaRPr lang="de-DE" dirty="0"/>
          </a:p>
          <a:p>
            <a:pPr lvl="1"/>
            <a:r>
              <a:rPr lang="de-DE" dirty="0"/>
              <a:t>Trainees‘ </a:t>
            </a:r>
            <a:r>
              <a:rPr lang="de-DE" dirty="0" err="1"/>
              <a:t>remuneration</a:t>
            </a:r>
            <a:endParaRPr lang="de-DE" dirty="0"/>
          </a:p>
          <a:p>
            <a:pPr lvl="1"/>
            <a:r>
              <a:rPr lang="de-DE" dirty="0"/>
              <a:t>Monitoring </a:t>
            </a:r>
            <a:r>
              <a:rPr lang="de-DE" dirty="0" err="1"/>
              <a:t>of</a:t>
            </a:r>
            <a:r>
              <a:rPr lang="de-DE" dirty="0"/>
              <a:t> in-company </a:t>
            </a:r>
            <a:r>
              <a:rPr lang="de-DE" dirty="0" err="1"/>
              <a:t>training</a:t>
            </a:r>
            <a:endParaRPr lang="de-DE" dirty="0"/>
          </a:p>
          <a:p>
            <a:pPr lvl="1"/>
            <a:r>
              <a:rPr lang="de-DE" dirty="0" err="1"/>
              <a:t>Participation</a:t>
            </a:r>
            <a:r>
              <a:rPr lang="de-DE" dirty="0"/>
              <a:t> in </a:t>
            </a:r>
            <a:r>
              <a:rPr lang="de-DE" dirty="0" err="1"/>
              <a:t>examination</a:t>
            </a:r>
            <a:r>
              <a:rPr lang="de-DE" dirty="0"/>
              <a:t> </a:t>
            </a:r>
            <a:r>
              <a:rPr lang="de-DE"/>
              <a:t>boards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40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2752</Words>
  <Application>Microsoft Office PowerPoint</Application>
  <PresentationFormat>Breitbild</PresentationFormat>
  <Paragraphs>576</Paragraphs>
  <Slides>37</Slides>
  <Notes>29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Wingdings 3</vt:lpstr>
      <vt:lpstr>Office</vt:lpstr>
      <vt:lpstr>1_Office</vt:lpstr>
      <vt:lpstr> </vt:lpstr>
      <vt:lpstr>Contents</vt:lpstr>
      <vt:lpstr> </vt:lpstr>
      <vt:lpstr>Basics</vt:lpstr>
      <vt:lpstr>Basics</vt:lpstr>
      <vt:lpstr>Basics</vt:lpstr>
      <vt:lpstr>Basics</vt:lpstr>
      <vt:lpstr>Basics</vt:lpstr>
      <vt:lpstr>Basics</vt:lpstr>
      <vt:lpstr>Basics</vt:lpstr>
      <vt:lpstr>Basics</vt:lpstr>
      <vt:lpstr>Basics</vt:lpstr>
      <vt:lpstr>Basics</vt:lpstr>
      <vt:lpstr>Basics</vt:lpstr>
      <vt:lpstr>Basics</vt:lpstr>
      <vt:lpstr>PowerPoint-Präsentation</vt:lpstr>
      <vt:lpstr>Access</vt:lpstr>
      <vt:lpstr>Access</vt:lpstr>
      <vt:lpstr>Access</vt:lpstr>
      <vt:lpstr>Process</vt:lpstr>
      <vt:lpstr>Process</vt:lpstr>
      <vt:lpstr>Process</vt:lpstr>
      <vt:lpstr>Process</vt:lpstr>
      <vt:lpstr>Process</vt:lpstr>
      <vt:lpstr>PowerPoint-Präsentation</vt:lpstr>
      <vt:lpstr>How Does Dual VET Work?</vt:lpstr>
      <vt:lpstr>How Does Dual VET Work?</vt:lpstr>
      <vt:lpstr>Why is Dual VET in Germany Successful?</vt:lpstr>
      <vt:lpstr>Five Quality Features of Dual VET</vt:lpstr>
      <vt:lpstr>Benefits</vt:lpstr>
      <vt:lpstr>Benefits</vt:lpstr>
      <vt:lpstr>Benefits</vt:lpstr>
      <vt:lpstr>Challenges</vt:lpstr>
      <vt:lpstr>Challenges</vt:lpstr>
      <vt:lpstr>Challenges</vt:lpstr>
      <vt:lpstr>Further Sources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96</cp:revision>
  <dcterms:created xsi:type="dcterms:W3CDTF">2020-12-18T10:19:10Z</dcterms:created>
  <dcterms:modified xsi:type="dcterms:W3CDTF">2025-03-06T09:18:36Z</dcterms:modified>
</cp:coreProperties>
</file>