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52" autoAdjust="0"/>
    <p:restoredTop sz="75515" autoAdjust="0"/>
  </p:normalViewPr>
  <p:slideViewPr>
    <p:cSldViewPr snapToGrid="0" showGuides="1">
      <p:cViewPr varScale="1">
        <p:scale>
          <a:sx n="51" d="100"/>
          <a:sy n="51" d="100"/>
        </p:scale>
        <p:origin x="56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48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89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1.&gt;&gt;&gt;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2.&gt;&gt;&gt;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3.&gt;&gt;&gt;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4.&gt;&gt;&gt;In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5.&gt;&gt;&gt; Data reports, vocational training report, training standards (BIBB)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70 % in the company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to 82%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Gobierno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internacional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materia de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Alemania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7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es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shareddocs/kurzmeldungen/de/2024/05/240508-berufsbildungsbericht-24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es-ES" sz="2800"/>
              <a:t>Formación profesional dual en Alemania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Los agentes: el Estado – proveedor del marco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/>
              <a:t>Negocia el reglamento de formación profesional dual con los interlocutores sociales (formación en la empresa)</a:t>
            </a:r>
          </a:p>
          <a:p>
            <a:pPr lvl="1"/>
            <a:r>
              <a:rPr lang="es-ES"/>
              <a:t>Define la formación en las escuelas profesionales: </a:t>
            </a:r>
            <a:r>
              <a:rPr lang="es-ES" u="sng"/>
              <a:t>plan de estudios</a:t>
            </a:r>
          </a:p>
          <a:p>
            <a:pPr lvl="1"/>
            <a:r>
              <a:rPr lang="es-ES"/>
              <a:t>Financia, organiza y revisa el sistema público de formación profesional</a:t>
            </a:r>
          </a:p>
          <a:p>
            <a:pPr lvl="1"/>
            <a:r>
              <a:rPr lang="es-ES"/>
              <a:t>Realiza investigaciones en materia de formación profesional (BIBB)</a:t>
            </a:r>
          </a:p>
          <a:p>
            <a:pPr lvl="1"/>
            <a:r>
              <a:rPr lang="es-ES"/>
              <a:t>Apoya en la búsqueda de un puesto de formación (por ejemplo, jóvenes, desempleados, personas desfavorecidas)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definen la aplicación de la formación profesional dual en las </a:t>
            </a:r>
            <a:br>
              <a:rPr lang="es-ES" dirty="0"/>
            </a:br>
            <a:r>
              <a:rPr lang="es-ES" dirty="0"/>
              <a:t>empresas y en las escuelas de formación profesional</a:t>
            </a:r>
          </a:p>
          <a:p>
            <a:pPr lvl="1"/>
            <a:r>
              <a:rPr lang="es-ES" dirty="0"/>
              <a:t>garantizan el control de calidad y la promoción de la </a:t>
            </a:r>
            <a:br>
              <a:rPr lang="es-ES" dirty="0"/>
            </a:br>
            <a:r>
              <a:rPr lang="es-ES" dirty="0"/>
              <a:t>formación profesional dual</a:t>
            </a:r>
          </a:p>
          <a:p>
            <a:pPr lvl="1"/>
            <a:r>
              <a:rPr lang="es-ES" dirty="0"/>
              <a:t>son válidas y vinculantes en todo el país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 – creación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b="1" dirty="0"/>
              <a:t>1. Los empresarios</a:t>
            </a:r>
            <a:r>
              <a:rPr lang="es-ES" dirty="0"/>
              <a:t> identifican en la empresa nuevas áreas </a:t>
            </a:r>
            <a:br>
              <a:rPr lang="es-ES" dirty="0"/>
            </a:br>
            <a:r>
              <a:rPr lang="es-ES" dirty="0"/>
              <a:t>de trabajo y cualificaciones </a:t>
            </a:r>
          </a:p>
          <a:p>
            <a:pPr lvl="1"/>
            <a:r>
              <a:rPr lang="es-ES" b="1" dirty="0"/>
              <a:t>2. Los</a:t>
            </a:r>
            <a:r>
              <a:rPr lang="es-ES" dirty="0"/>
              <a:t> i</a:t>
            </a:r>
            <a:r>
              <a:rPr lang="es-ES" b="1" dirty="0"/>
              <a:t>nterlocutores sociales y el Estado</a:t>
            </a:r>
            <a:r>
              <a:rPr lang="es-ES" dirty="0"/>
              <a:t>, moderados por BIBB, </a:t>
            </a:r>
            <a:br>
              <a:rPr lang="es-ES" dirty="0"/>
            </a:br>
            <a:r>
              <a:rPr lang="es-ES" dirty="0"/>
              <a:t>negocian y adoptan las nuevas normas de formación en la empresa </a:t>
            </a:r>
          </a:p>
          <a:p>
            <a:pPr lvl="1"/>
            <a:r>
              <a:rPr lang="es-ES" b="1" dirty="0"/>
              <a:t>3. El Estado</a:t>
            </a:r>
            <a:r>
              <a:rPr lang="es-ES" dirty="0"/>
              <a:t> coordina los planes de estudio con los reglamentos de </a:t>
            </a:r>
            <a:br>
              <a:rPr lang="es-ES" dirty="0"/>
            </a:br>
            <a:r>
              <a:rPr lang="es-ES" dirty="0"/>
              <a:t>formación recién definidos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Las normas adoptadas se establecen en los reglamentos de formación (empresas) </a:t>
            </a:r>
            <a:br>
              <a:rPr lang="es-ES" b="1" dirty="0"/>
            </a:br>
            <a:r>
              <a:rPr lang="es-ES" b="1" dirty="0"/>
              <a:t>y en los planes de estudio (escuela de formación profesional).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El marco: normas – reglamento de formación profesional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Las normas de formación para la </a:t>
            </a:r>
            <a:r>
              <a:rPr lang="es-ES" u="sng"/>
              <a:t>formación en la empresa</a:t>
            </a:r>
            <a:r>
              <a:rPr lang="es-ES"/>
              <a:t> se establecen en el </a:t>
            </a:r>
            <a:r>
              <a:rPr lang="es-ES" u="sng"/>
              <a:t>reglamento de formación profesional:</a:t>
            </a:r>
          </a:p>
          <a:p>
            <a:pPr lvl="1"/>
            <a:endParaRPr lang="de-DE" dirty="0"/>
          </a:p>
          <a:p>
            <a:pPr lvl="1"/>
            <a:r>
              <a:rPr lang="es-ES"/>
              <a:t>Denominación de la profesión </a:t>
            </a:r>
          </a:p>
          <a:p>
            <a:pPr lvl="1"/>
            <a:r>
              <a:rPr lang="es-ES"/>
              <a:t>Perfil profesional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Requisitos de los exámenes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marco: normas – plan de estudios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en la </a:t>
            </a:r>
            <a:r>
              <a:rPr lang="es-ES" u="sng"/>
              <a:t>escuela de formación profesional</a:t>
            </a:r>
            <a:r>
              <a:rPr lang="es-ES"/>
              <a:t> transmite los conocimientos profesionales teóricos necesarios y amplía la cultura general. </a:t>
            </a:r>
          </a:p>
          <a:p>
            <a:pPr marL="0" indent="0">
              <a:buNone/>
            </a:pPr>
            <a:r>
              <a:rPr lang="es-ES"/>
              <a:t>Estas normas de formación se definen en el </a:t>
            </a:r>
            <a:r>
              <a:rPr lang="es-ES" u="sng"/>
              <a:t>plan de estudios</a:t>
            </a:r>
            <a:r>
              <a:rPr lang="es-ES"/>
              <a:t>:</a:t>
            </a:r>
          </a:p>
          <a:p>
            <a:pPr lvl="1"/>
            <a:r>
              <a:rPr lang="es-ES"/>
              <a:t>Objetivo de aprendizaje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Campos de aprendizaje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El marco jurídico</a:t>
            </a:r>
          </a:p>
          <a:p>
            <a:r>
              <a:rPr lang="es-ES" b="1"/>
              <a:t>Existe libertad profesional de acuerdo con el artículo 12 de la Ley Fundamental.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Legislación empresarial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/>
              <a:t>Ley de Formación Profesional</a:t>
            </a:r>
          </a:p>
          <a:p>
            <a:r>
              <a:rPr lang="es-ES"/>
              <a:t>Ley de Protección del Empleo Juvenil</a:t>
            </a:r>
          </a:p>
          <a:p>
            <a:r>
              <a:rPr lang="es-ES"/>
              <a:t>Código de la Artesanía</a:t>
            </a:r>
          </a:p>
          <a:p>
            <a:r>
              <a:rPr lang="es-ES"/>
              <a:t>Ley de Convenios Colectivos</a:t>
            </a:r>
          </a:p>
          <a:p>
            <a:r>
              <a:rPr lang="es-ES"/>
              <a:t>Ley sobre el Reglamento Provisional del Derecho de las Cámaras de Comercio e Industria</a:t>
            </a:r>
          </a:p>
          <a:p>
            <a:r>
              <a:rPr lang="es-ES"/>
              <a:t>Ley de Comités de Empresa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/>
              <a:t>Ley de Educación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/>
              <a:t>Enseñanza obligatoria</a:t>
            </a:r>
          </a:p>
          <a:p>
            <a:r>
              <a:rPr lang="es-ES"/>
              <a:t>Leyes regionales de educación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Motivaciones, intereses y proceso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Motivación y medidas – el 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Motivación:</a:t>
            </a:r>
            <a:r>
              <a:rPr lang="es-ES" dirty="0"/>
              <a:t> Alemania necesita trabajadores cualificados, </a:t>
            </a:r>
            <a:br>
              <a:rPr lang="es-ES" dirty="0"/>
            </a:br>
            <a:r>
              <a:rPr lang="es-ES" dirty="0"/>
              <a:t>para garantizar el crecimiento y el desarrollo.</a:t>
            </a:r>
          </a:p>
          <a:p>
            <a:pPr marL="0" indent="0">
              <a:buNone/>
            </a:pPr>
            <a:r>
              <a:rPr lang="es-ES" b="1" dirty="0"/>
              <a:t>Conclusión: </a:t>
            </a:r>
            <a:r>
              <a:rPr lang="es-ES" dirty="0"/>
              <a:t>Tenemos que consolidar y dirigir el sistema de formación profesional dual.</a:t>
            </a:r>
          </a:p>
          <a:p>
            <a:pPr marL="0" indent="0">
              <a:buNone/>
            </a:pPr>
            <a:r>
              <a:rPr lang="es-ES" b="1" dirty="0"/>
              <a:t>Medidas: </a:t>
            </a:r>
          </a:p>
          <a:p>
            <a:pPr lvl="1"/>
            <a:r>
              <a:rPr lang="es-ES" dirty="0"/>
              <a:t>Crear y actualizar el marco jurídico</a:t>
            </a:r>
          </a:p>
          <a:p>
            <a:pPr lvl="1"/>
            <a:r>
              <a:rPr lang="es-ES" dirty="0"/>
              <a:t>Contratación de los otros agentes</a:t>
            </a:r>
          </a:p>
          <a:p>
            <a:pPr lvl="1"/>
            <a:r>
              <a:rPr lang="es-ES" dirty="0"/>
              <a:t>Revisar y desarrollar el sistema (también a través de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51" y="3305174"/>
            <a:ext cx="1869657" cy="21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jóvenes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ser...»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Buscar potenciales empresas y revisar las ofertas</a:t>
            </a:r>
          </a:p>
          <a:p>
            <a:pPr lvl="1"/>
            <a:r>
              <a:rPr lang="es-ES"/>
              <a:t>Redactar solicitudes</a:t>
            </a:r>
          </a:p>
          <a:p>
            <a:pPr lvl="1"/>
            <a:r>
              <a:rPr lang="es-ES"/>
              <a:t>En caso necesario, proceso de selección</a:t>
            </a:r>
          </a:p>
          <a:p>
            <a:pPr lvl="1"/>
            <a:r>
              <a:rPr lang="es-ES"/>
              <a:t>Seleccionar la empresa de formación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07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empresa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seguridad a la hora de encontrar personal»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Ser autorizada como empresa de formación</a:t>
            </a:r>
          </a:p>
          <a:p>
            <a:pPr lvl="1"/>
            <a:r>
              <a:rPr lang="es-ES"/>
              <a:t>Ofrecer puestos de formación</a:t>
            </a:r>
          </a:p>
          <a:p>
            <a:pPr lvl="1"/>
            <a:r>
              <a:rPr lang="es-ES"/>
              <a:t>Evaluar las solicitudes</a:t>
            </a:r>
          </a:p>
          <a:p>
            <a:pPr lvl="1"/>
            <a:r>
              <a:rPr lang="es-ES"/>
              <a:t>Seleccionar a los aprendices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La formación profesional dual en Alemania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Bases y condiciones marco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Motivaciones, intereses y proceso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El modelo de éxito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/>
              <a:t>El contrato de formación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profesional comienza con la celebración del contrato de formación entre el empresario y el aprendiz.</a:t>
            </a:r>
          </a:p>
          <a:p>
            <a:pPr marL="0" indent="0">
              <a:buNone/>
            </a:pPr>
            <a:r>
              <a:rPr lang="es-ES"/>
              <a:t>El contrato de formación contempla:</a:t>
            </a:r>
          </a:p>
          <a:p>
            <a:pPr lvl="1"/>
            <a:r>
              <a:rPr lang="es-ES"/>
              <a:t>Duración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Tiempo de prueba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Remuneración</a:t>
            </a:r>
          </a:p>
          <a:p>
            <a:pPr lvl="1"/>
            <a:r>
              <a:rPr lang="es-ES"/>
              <a:t>Derechos y obligaciones de ambas partes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s-ES"/>
              <a:t>70% de la formación en la </a:t>
            </a:r>
            <a:r>
              <a:rPr lang="es-ES" b="1"/>
              <a:t>empresa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4425" y="1711183"/>
            <a:ext cx="4860000" cy="446715"/>
          </a:xfrm>
        </p:spPr>
        <p:txBody>
          <a:bodyPr>
            <a:normAutofit fontScale="92500" lnSpcReduction="20000"/>
          </a:bodyPr>
          <a:lstStyle/>
          <a:p>
            <a:r>
              <a:rPr lang="es-ES"/>
              <a:t>30% de la formación en la </a:t>
            </a:r>
            <a:r>
              <a:rPr lang="es-ES" b="1"/>
              <a:t>escuela de formación profesional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166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es-ES"/>
              <a:t>Formación estructurada en condiciones reales de trabajo</a:t>
            </a:r>
          </a:p>
          <a:p>
            <a:r>
              <a:rPr lang="es-ES"/>
              <a:t>Los aprendices trabajan en procesos empresariales específicos</a:t>
            </a:r>
          </a:p>
          <a:p>
            <a:r>
              <a:rPr lang="es-ES"/>
              <a:t>Los aprendices reciben </a:t>
            </a:r>
            <a:br>
              <a:rPr lang="es-ES"/>
            </a:br>
            <a:r>
              <a:rPr lang="es-ES"/>
              <a:t>una remuneración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4424" y="2321209"/>
            <a:ext cx="5110825" cy="2217173"/>
          </a:xfrm>
        </p:spPr>
        <p:txBody>
          <a:bodyPr/>
          <a:lstStyle/>
          <a:p>
            <a:r>
              <a:rPr lang="es-ES" dirty="0"/>
              <a:t>Las clases se imparten en grupo</a:t>
            </a:r>
          </a:p>
          <a:p>
            <a:r>
              <a:rPr lang="es-ES" spc="-20" dirty="0"/>
              <a:t>Asignaturas relacionadas con la profesión (2/3)</a:t>
            </a:r>
          </a:p>
          <a:p>
            <a:r>
              <a:rPr lang="es-ES" dirty="0"/>
              <a:t>Asignaturas generales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es-ES" b="1"/>
              <a:t>Formación dual en dos lugares de formación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La formación profesional dual tiene una duración de dos hasta tres años y medio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89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Examen final</a:t>
            </a:r>
          </a:p>
          <a:p>
            <a:pPr lvl="1"/>
            <a:r>
              <a:rPr lang="es-ES"/>
              <a:t>Organizado por las cámaras</a:t>
            </a:r>
          </a:p>
          <a:p>
            <a:pPr lvl="1"/>
            <a:r>
              <a:rPr lang="es-ES"/>
              <a:t>Consta de una parte teórica y una parte práctica</a:t>
            </a:r>
          </a:p>
          <a:p>
            <a:pPr lvl="1"/>
            <a:r>
              <a:rPr lang="es-ES"/>
              <a:t>La comisión examinadora está formada por</a:t>
            </a:r>
          </a:p>
          <a:p>
            <a:pPr lvl="2"/>
            <a:r>
              <a:rPr lang="es-ES"/>
              <a:t>empresarios</a:t>
            </a:r>
          </a:p>
          <a:p>
            <a:pPr lvl="2"/>
            <a:r>
              <a:rPr lang="es-ES"/>
              <a:t>empleados (representantes sindicales)</a:t>
            </a:r>
          </a:p>
          <a:p>
            <a:pPr lvl="2"/>
            <a:r>
              <a:rPr lang="es-ES"/>
              <a:t>profesores de formación profesional (en representación del Estado)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Certificado de formación</a:t>
            </a:r>
          </a:p>
          <a:p>
            <a:pPr lvl="1"/>
            <a:r>
              <a:rPr lang="es-ES"/>
              <a:t>Emitido por la cámara</a:t>
            </a:r>
          </a:p>
          <a:p>
            <a:pPr lvl="1"/>
            <a:r>
              <a:rPr lang="es-ES"/>
              <a:t>Cualificación reconocida por el Estado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La formación finaliza al superar el examen final.</a:t>
            </a:r>
            <a:br>
              <a:rPr lang="es-ES" b="1"/>
            </a:br>
            <a:r>
              <a:rPr lang="es-ES" b="1"/>
              <a:t>Comienza la carrera profesional.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/>
              <a:t>Comienzo de la carrera profesional: oportunidades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En el mercado de trabajo </a:t>
            </a:r>
          </a:p>
          <a:p>
            <a:pPr lvl="1"/>
            <a:r>
              <a:rPr lang="es-ES"/>
              <a:t>Contrato de trabajo directamente con la empresa de formación</a:t>
            </a:r>
          </a:p>
          <a:p>
            <a:pPr lvl="1"/>
            <a:r>
              <a:rPr lang="es-ES"/>
              <a:t>Contrato de trabajo en otra empresa</a:t>
            </a:r>
          </a:p>
          <a:p>
            <a:pPr lvl="1"/>
            <a:r>
              <a:rPr lang="es-ES"/>
              <a:t>Empleo en otro ámbito profesional</a:t>
            </a:r>
          </a:p>
          <a:p>
            <a:pPr marL="0" indent="0">
              <a:buNone/>
            </a:pPr>
            <a:r>
              <a:rPr lang="es-ES" b="1"/>
              <a:t>Continuación de la formación</a:t>
            </a:r>
          </a:p>
          <a:p>
            <a:pPr lvl="1"/>
            <a:r>
              <a:rPr lang="es-ES"/>
              <a:t>Medidas de perfeccionamiento profesional y formación continua  </a:t>
            </a:r>
          </a:p>
          <a:p>
            <a:pPr lvl="1"/>
            <a:r>
              <a:rPr lang="es-ES"/>
              <a:t>Formación superior («sector terciario»)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El modelo de éxito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Proceso</a:t>
            </a:r>
          </a:p>
          <a:p>
            <a:pPr lvl="1"/>
            <a:r>
              <a:rPr lang="es-ES"/>
              <a:t>Formación en la empresa (70%) y paralelamente en la escuela de formación profesional (30%): «dual»</a:t>
            </a:r>
          </a:p>
          <a:p>
            <a:pPr lvl="1"/>
            <a:r>
              <a:rPr lang="es-ES"/>
              <a:t>Formación con contenido y duración definidos (contrato de formación)</a:t>
            </a:r>
          </a:p>
          <a:p>
            <a:pPr lvl="1"/>
            <a:r>
              <a:rPr lang="es-ES"/>
              <a:t>Formación en un proceso de trabajo concreto</a:t>
            </a:r>
          </a:p>
          <a:p>
            <a:pPr lvl="1"/>
            <a:r>
              <a:rPr lang="es-ES"/>
              <a:t>Examen final ante una comisión independiente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Marco</a:t>
            </a:r>
          </a:p>
          <a:p>
            <a:pPr lvl="1"/>
            <a:r>
              <a:rPr lang="es-ES" dirty="0"/>
              <a:t>El Estado garantiza el marco jurídico</a:t>
            </a:r>
          </a:p>
          <a:p>
            <a:pPr lvl="1"/>
            <a:r>
              <a:rPr lang="es-ES" dirty="0"/>
              <a:t>El Estado organiza la parte de la formación impartida en las escuelas</a:t>
            </a:r>
          </a:p>
          <a:p>
            <a:pPr lvl="1"/>
            <a:r>
              <a:rPr lang="es-ES" dirty="0"/>
              <a:t>Las cámaras y los interlocutores sociales definen el alcance y el contenido </a:t>
            </a:r>
            <a:br>
              <a:rPr lang="es-ES" dirty="0"/>
            </a:br>
            <a:r>
              <a:rPr lang="es-ES" dirty="0"/>
              <a:t>de la formación</a:t>
            </a:r>
          </a:p>
          <a:p>
            <a:pPr lvl="1"/>
            <a:r>
              <a:rPr lang="es-ES" dirty="0"/>
              <a:t>Las cámaras, como organismo competente, supervisan la formación en la empresa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¿Por qué tiene éxito la formación profesional dual en Alemania?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Factores de éxito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Sistema históricamente evolucionado</a:t>
            </a:r>
            <a:endParaRPr lang="de-DE" dirty="0"/>
          </a:p>
          <a:p>
            <a:pPr lvl="1"/>
            <a:r>
              <a:rPr lang="es-ES" dirty="0"/>
              <a:t>Alto nivel de aceptación social</a:t>
            </a:r>
            <a:endParaRPr lang="de-DE" dirty="0"/>
          </a:p>
          <a:p>
            <a:pPr lvl="1"/>
            <a:r>
              <a:rPr lang="es-ES" dirty="0"/>
              <a:t>Situación ventajosa para las personas aprendices y empresas</a:t>
            </a:r>
            <a:endParaRPr lang="de-DE" dirty="0"/>
          </a:p>
          <a:p>
            <a:pPr lvl="1"/>
            <a:r>
              <a:rPr lang="es-ES" dirty="0"/>
              <a:t>Formación acorde con la demanda de mano de obra cualificada</a:t>
            </a:r>
            <a:endParaRPr lang="de-DE" dirty="0"/>
          </a:p>
          <a:p>
            <a:pPr lvl="1"/>
            <a:r>
              <a:rPr lang="es-ES" dirty="0"/>
              <a:t>Instituciones fuertes (cámaras, interlocutores sociales, PYME)</a:t>
            </a:r>
            <a:endParaRPr lang="de-DE" dirty="0"/>
          </a:p>
          <a:p>
            <a:pPr lvl="1"/>
            <a:r>
              <a:rPr lang="es-ES" dirty="0"/>
              <a:t>Co-diseño del sistema por todos los y las participantes</a:t>
            </a:r>
            <a:endParaRPr lang="de-DE" dirty="0"/>
          </a:p>
          <a:p>
            <a:pPr lvl="1"/>
            <a:r>
              <a:rPr lang="es-ES" dirty="0"/>
              <a:t>Gran flexibilidad y adaptabilidad del sistema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Los cinco pilares básicos de la formación profesional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Los pilares básicos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Cooperación entre el Estado, las empresas y los interlocutores sociales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Aprendizaje durante el proceso de trabajo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Normas nacionales generalmente reconocidas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Personal de formación profesional cualificado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Investigación y asesoramiento institucionalizados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Bases y condiciones marco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los aprendices:</a:t>
            </a:r>
          </a:p>
          <a:p>
            <a:pPr marL="0" indent="0">
              <a:buNone/>
            </a:pPr>
            <a:r>
              <a:rPr lang="es-ES"/>
              <a:t>La formación profesional dual es la preparación ideal para iniciar</a:t>
            </a:r>
          </a:p>
          <a:p>
            <a:pPr marL="0" indent="0">
              <a:buNone/>
            </a:pPr>
            <a:r>
              <a:rPr lang="es-ES"/>
              <a:t>la vida profesional: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Competencias y cualificaciones específicas de la profesión</a:t>
            </a:r>
          </a:p>
          <a:p>
            <a:pPr lvl="1"/>
            <a:r>
              <a:rPr lang="es-ES"/>
              <a:t>Condiciones reales de trabajo (máquinas, procesos, ambiente laboral)</a:t>
            </a:r>
          </a:p>
          <a:p>
            <a:pPr lvl="1"/>
            <a:r>
              <a:rPr lang="es-ES"/>
              <a:t>Remuneración durante la formación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la empresa:</a:t>
            </a:r>
          </a:p>
          <a:p>
            <a:pPr marL="0" indent="0">
              <a:buNone/>
            </a:pPr>
            <a:r>
              <a:rPr lang="es-ES"/>
              <a:t>La formación profesional dual garantiza un personal excelentemente cualificado: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Trabajadores cualificados y competentes, según las necesidades de la empresa (a diferencia de los aspirantes externos)</a:t>
            </a:r>
          </a:p>
          <a:p>
            <a:pPr lvl="1"/>
            <a:r>
              <a:rPr lang="es-ES"/>
              <a:t>Aumento de la productividad (rápida amortización)</a:t>
            </a:r>
          </a:p>
          <a:p>
            <a:pPr lvl="1"/>
            <a:r>
              <a:rPr lang="es-ES"/>
              <a:t>Participación activa de las empresas en el desarrollo de las normas de formación</a:t>
            </a:r>
          </a:p>
          <a:p>
            <a:pPr lvl="1"/>
            <a:r>
              <a:rPr lang="es-ES"/>
              <a:t>Contribución a la responsabilidad social de las empresas (RSE)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el Estado y la sociedad:</a:t>
            </a:r>
          </a:p>
          <a:p>
            <a:pPr marL="0" indent="0">
              <a:buNone/>
            </a:pPr>
            <a:r>
              <a:rPr lang="es-ES"/>
              <a:t>Beneficio mutuo, bienestar y paz social: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Alto rendimiento económico y productividad</a:t>
            </a:r>
          </a:p>
          <a:p>
            <a:pPr lvl="1"/>
            <a:r>
              <a:rPr lang="es-ES"/>
              <a:t>Mercado laboral equilibrado (oferta/demanda)</a:t>
            </a:r>
          </a:p>
          <a:p>
            <a:pPr lvl="1"/>
            <a:r>
              <a:rPr lang="es-ES"/>
              <a:t>Integración social y económica de los jóvenes</a:t>
            </a:r>
          </a:p>
          <a:p>
            <a:pPr lvl="1"/>
            <a:r>
              <a:rPr lang="es-ES"/>
              <a:t>Influencia de todas las partes implicadas en el proceso formativo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los aprendices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plazas)</a:t>
            </a:r>
          </a:p>
          <a:p>
            <a:pPr lvl="1"/>
            <a:r>
              <a:rPr lang="es-ES" dirty="0"/>
              <a:t>Acceso a la formación profesional dual</a:t>
            </a:r>
          </a:p>
          <a:p>
            <a:pPr lvl="1"/>
            <a:r>
              <a:rPr lang="es-ES" dirty="0"/>
              <a:t>Aumento de los requisitos profesionales</a:t>
            </a:r>
          </a:p>
          <a:p>
            <a:pPr lvl="1"/>
            <a:r>
              <a:rPr lang="es-ES" dirty="0"/>
              <a:t>Aprendizaje permanente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las empresas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aspirantes)</a:t>
            </a:r>
          </a:p>
          <a:p>
            <a:pPr lvl="1"/>
            <a:r>
              <a:rPr lang="es-ES" dirty="0"/>
              <a:t>«Madurez para la formación»</a:t>
            </a:r>
          </a:p>
          <a:p>
            <a:pPr lvl="1"/>
            <a:r>
              <a:rPr lang="es-ES" dirty="0"/>
              <a:t>Inclusión de personas con discapacidad</a:t>
            </a:r>
          </a:p>
          <a:p>
            <a:pPr lvl="1"/>
            <a:r>
              <a:rPr lang="es-ES" dirty="0"/>
              <a:t>Inclusión de inmigrantes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Desafíos desde la perspectiva del Estado y la sociedad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Cambio demográfico</a:t>
            </a:r>
          </a:p>
          <a:p>
            <a:pPr lvl="1"/>
            <a:r>
              <a:rPr lang="es-ES"/>
              <a:t>Escasez previsible de trabajadores especializados</a:t>
            </a:r>
          </a:p>
          <a:p>
            <a:pPr lvl="1"/>
            <a:r>
              <a:rPr lang="es-ES"/>
              <a:t>Tendencia a la formación académica</a:t>
            </a:r>
          </a:p>
          <a:p>
            <a:pPr lvl="1"/>
            <a:r>
              <a:rPr lang="es-ES"/>
              <a:t>Diferencias regionales</a:t>
            </a:r>
          </a:p>
          <a:p>
            <a:pPr lvl="1"/>
            <a:r>
              <a:rPr lang="es-ES"/>
              <a:t>Inclusión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/>
              <a:t>Cifras y hechos</a:t>
            </a:r>
          </a:p>
          <a:p>
            <a:pPr lvl="1"/>
            <a:r>
              <a:rPr lang="es-ES" dirty="0"/>
              <a:t>Informe de datos de BIBB (</a:t>
            </a:r>
            <a:r>
              <a:rPr lang="es-ES" dirty="0">
                <a:hlinkClick r:id="rId2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Instituto Federal de Estadística (</a:t>
            </a:r>
            <a:r>
              <a:rPr lang="es-ES" dirty="0">
                <a:hlinkClick r:id="rId3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Portal de datos del Ministerio Federal de Educación e Investigación (BMBF) (</a:t>
            </a:r>
            <a:r>
              <a:rPr lang="es-ES" dirty="0">
                <a:hlinkClick r:id="rId4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Informe de formación profesional (</a:t>
            </a:r>
            <a:r>
              <a:rPr lang="es-ES" dirty="0">
                <a:hlinkClick r:id="rId5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Normas de formación</a:t>
            </a:r>
          </a:p>
          <a:p>
            <a:pPr lvl="1"/>
            <a:r>
              <a:rPr lang="es-ES" dirty="0"/>
              <a:t>Folleto de BIBB: Reglamentos de formación y su creación (en alemán) (</a:t>
            </a:r>
            <a:r>
              <a:rPr lang="es-ES" dirty="0">
                <a:hlinkClick r:id="rId6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Ejemplos de reglamentos de formación y planes de estudio (BIBB) (</a:t>
            </a:r>
            <a:r>
              <a:rPr lang="es-ES" dirty="0">
                <a:hlinkClick r:id="rId7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Documentos jurídicos</a:t>
            </a:r>
          </a:p>
          <a:p>
            <a:pPr lvl="1"/>
            <a:r>
              <a:rPr lang="es-ES" dirty="0"/>
              <a:t>Ley de Formación Profesional (</a:t>
            </a:r>
            <a:r>
              <a:rPr lang="es-ES" dirty="0">
                <a:hlinkClick r:id="rId8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del Empleo Juvenil (</a:t>
            </a:r>
            <a:r>
              <a:rPr lang="es-ES" dirty="0">
                <a:hlinkClick r:id="rId9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las Cámaras (</a:t>
            </a:r>
            <a:r>
              <a:rPr lang="es-ES" dirty="0">
                <a:hlinkClick r:id="rId10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Convenios Colectivos (</a:t>
            </a:r>
            <a:r>
              <a:rPr lang="es-ES" dirty="0">
                <a:hlinkClick r:id="rId11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Comités de Empresa (</a:t>
            </a:r>
            <a:r>
              <a:rPr lang="es-ES" dirty="0">
                <a:hlinkClick r:id="rId12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Páginas de Internet</a:t>
            </a:r>
          </a:p>
          <a:p>
            <a:pPr lvl="1"/>
            <a:r>
              <a:rPr lang="es-ES" dirty="0">
                <a:hlinkClick r:id="rId13"/>
              </a:rPr>
              <a:t>GOVET</a:t>
            </a:r>
            <a:endParaRPr lang="es-ES" dirty="0">
              <a:hlinkClick r:id="rId8"/>
            </a:endParaRPr>
          </a:p>
          <a:p>
            <a:pPr lvl="1"/>
            <a:r>
              <a:rPr lang="es-ES" dirty="0">
                <a:hlinkClick r:id="rId14"/>
              </a:rPr>
              <a:t>BMBF</a:t>
            </a:r>
          </a:p>
          <a:p>
            <a:pPr lvl="1"/>
            <a:r>
              <a:rPr lang="es-ES" dirty="0">
                <a:hlinkClick r:id="rId15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Contacto para más preguntas</a:t>
            </a:r>
          </a:p>
          <a:p>
            <a:pPr lvl="1"/>
            <a:r>
              <a:rPr lang="es-ES" dirty="0">
                <a:hlinkClick r:id="rId16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 formación profesional dual en el sistema de formación alemán – panorama general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Mercado laboral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Educación escolar general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universitaria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 </a:t>
              </a:r>
            </a:p>
            <a:p>
              <a:pPr algn="ctr"/>
              <a:r>
                <a:rPr lang="es-ES" sz="2400">
                  <a:solidFill>
                    <a:schemeClr val="bg1"/>
                  </a:solidFill>
                </a:rPr>
                <a:t>dual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472913"/>
              <a:ext cx="2494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Escuela de formación profesional</a:t>
              </a:r>
            </a:p>
            <a:p>
              <a:pPr algn="ctr"/>
              <a:r>
                <a:rPr lang="es-ES" dirty="0">
                  <a:solidFill>
                    <a:schemeClr val="bg1"/>
                  </a:solidFill>
                </a:rPr>
                <a:t>a tiempo completo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Las partes implicadas: los aprendices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1,22 m. aprendices al año</a:t>
            </a:r>
          </a:p>
          <a:p>
            <a:pPr lvl="1"/>
            <a:r>
              <a:rPr lang="es-ES" dirty="0"/>
              <a:t>en 327 formaciones homologadas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 dirty="0"/>
              <a:t>Esto significa que:</a:t>
            </a:r>
          </a:p>
          <a:p>
            <a:pPr lvl="1"/>
            <a:r>
              <a:rPr lang="es-ES" dirty="0"/>
              <a:t>el 5% de todos los empleados actuales </a:t>
            </a:r>
            <a:br>
              <a:rPr lang="es-ES" dirty="0"/>
            </a:br>
            <a:r>
              <a:rPr lang="es-ES" dirty="0"/>
              <a:t>son aprendices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 b="1" dirty="0"/>
              <a:t>Alrededor del 91 % finaliza con éxito su formación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Las partes implicadas: los empresarios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Cada año, alrededor del 19% de las empresas con empleados sujetos a las cotizaciones de la seguridad social imparten formación profesional (aprox. 408.700 de 2,2 m.),</a:t>
            </a:r>
          </a:p>
          <a:p>
            <a:pPr lvl="1"/>
            <a:r>
              <a:rPr lang="es-ES" dirty="0"/>
              <a:t>lo que supone unos 489.000 nuevos aprendices anuales.</a:t>
            </a:r>
          </a:p>
          <a:p>
            <a:pPr lvl="1"/>
            <a:r>
              <a:rPr lang="es-ES" dirty="0"/>
              <a:t>El 77% de ellos son contratados nada más finalizar la formación.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Las empresas, los interlocutores sociales y el Estado garantizan las condiciones marco de la formación profesional dual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Cámaras</a:t>
            </a:r>
          </a:p>
          <a:p>
            <a:pPr lvl="1"/>
            <a:r>
              <a:rPr lang="es-ES" dirty="0"/>
              <a:t>Interlocutores sociales (asociaciones de trabajadores y empresarios)</a:t>
            </a:r>
          </a:p>
          <a:p>
            <a:pPr lvl="1"/>
            <a:r>
              <a:rPr lang="es-ES" dirty="0"/>
              <a:t>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Cámaras e interlocutores sociales</a:t>
            </a:r>
            <a:r>
              <a:rPr lang="es-ES" dirty="0"/>
              <a:t>: definen y revisan el contenido de la formación </a:t>
            </a:r>
            <a:br>
              <a:rPr lang="es-ES" dirty="0"/>
            </a:br>
            <a:r>
              <a:rPr lang="es-ES" dirty="0"/>
              <a:t>en la empresa</a:t>
            </a:r>
          </a:p>
          <a:p>
            <a:pPr marL="0" indent="0">
              <a:buNone/>
            </a:pPr>
            <a:r>
              <a:rPr lang="es-ES" b="1" dirty="0"/>
              <a:t>El Estado</a:t>
            </a:r>
            <a:r>
              <a:rPr lang="es-ES" dirty="0"/>
              <a:t>: crea el marco legal y facilita los recursos para la formación escolar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es-ES" b="1"/>
              <a:t>Los agentes: cámaras – el organismo competente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es-ES"/>
              <a:t>verifican y registran las empresas de formación</a:t>
            </a:r>
          </a:p>
          <a:p>
            <a:pPr lvl="1"/>
            <a:r>
              <a:rPr lang="es-ES"/>
              <a:t>supervisan y verifican la formación en la empresa</a:t>
            </a:r>
          </a:p>
          <a:p>
            <a:pPr lvl="1"/>
            <a:r>
              <a:rPr lang="es-ES"/>
              <a:t>cualifican al personal de formación</a:t>
            </a:r>
          </a:p>
          <a:p>
            <a:pPr lvl="1"/>
            <a:r>
              <a:rPr lang="es-ES"/>
              <a:t>organizan los exámenes</a:t>
            </a:r>
            <a:r>
              <a:rPr lang="es-ES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s-ES"/>
              <a:t>ofrecen eventos de información y asesoramiento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Los agentes: interlocutores sociales</a:t>
            </a:r>
          </a:p>
          <a:p>
            <a:pPr marL="0" indent="0">
              <a:buNone/>
            </a:pPr>
            <a:r>
              <a:rPr lang="es-ES" dirty="0"/>
              <a:t>Los sindicatos y las asociaciones empresariales negocian entre sí y con el Estado </a:t>
            </a:r>
            <a:br>
              <a:rPr lang="es-ES" dirty="0"/>
            </a:br>
            <a:r>
              <a:rPr lang="es-ES" dirty="0"/>
              <a:t>las </a:t>
            </a:r>
            <a:r>
              <a:rPr lang="es-ES" u="sng" dirty="0"/>
              <a:t>normas</a:t>
            </a:r>
            <a:r>
              <a:rPr lang="es-ES" dirty="0"/>
              <a:t> respectivas </a:t>
            </a:r>
            <a:r>
              <a:rPr lang="es-ES" u="sng" dirty="0"/>
              <a:t>para la</a:t>
            </a:r>
            <a:r>
              <a:rPr lang="es-ES" dirty="0"/>
              <a:t> </a:t>
            </a:r>
            <a:r>
              <a:rPr lang="es-ES" u="sng" dirty="0"/>
              <a:t>parte de la formación en la empresa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es-ES" dirty="0"/>
              <a:t>Contenido de la formación</a:t>
            </a:r>
          </a:p>
          <a:p>
            <a:pPr lvl="1"/>
            <a:r>
              <a:rPr lang="es-ES" dirty="0"/>
              <a:t>Remuneración durante la formación</a:t>
            </a:r>
          </a:p>
          <a:p>
            <a:pPr lvl="1"/>
            <a:r>
              <a:rPr lang="es-ES" dirty="0"/>
              <a:t>Supervisión de la formación en la empresa</a:t>
            </a:r>
          </a:p>
          <a:p>
            <a:pPr lvl="1"/>
            <a:r>
              <a:rPr lang="es-ES" dirty="0"/>
              <a:t>Participación en la Comisión examinadora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3099</Words>
  <Application>Microsoft Office PowerPoint</Application>
  <PresentationFormat>Breitbild</PresentationFormat>
  <Paragraphs>584</Paragraphs>
  <Slides>37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Índice</vt:lpstr>
      <vt:lpstr> </vt:lpstr>
      <vt:lpstr>Bases 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PowerPoint-Präsentation</vt:lpstr>
      <vt:lpstr>Inicio</vt:lpstr>
      <vt:lpstr>Inicio</vt:lpstr>
      <vt:lpstr>Inicio</vt:lpstr>
      <vt:lpstr>Proceso</vt:lpstr>
      <vt:lpstr>Proceso</vt:lpstr>
      <vt:lpstr>Proceso</vt:lpstr>
      <vt:lpstr>Proceso</vt:lpstr>
      <vt:lpstr>Proceso</vt:lpstr>
      <vt:lpstr>PowerPoint-Präsentation</vt:lpstr>
      <vt:lpstr>¿Cómo funciona la formación profesional dual?</vt:lpstr>
      <vt:lpstr>¿Cómo funciona la formación profesional dual?</vt:lpstr>
      <vt:lpstr>¿Por qué tiene éxito la formación profesional dual en Alemania?</vt:lpstr>
      <vt:lpstr>Los cinco pilares básicos de la formación profesional</vt:lpstr>
      <vt:lpstr>Ventajas</vt:lpstr>
      <vt:lpstr>Ventajas</vt:lpstr>
      <vt:lpstr>Ventajas</vt:lpstr>
      <vt:lpstr>Desafíos</vt:lpstr>
      <vt:lpstr>Desafíos</vt:lpstr>
      <vt:lpstr>Desafíos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66</cp:revision>
  <dcterms:created xsi:type="dcterms:W3CDTF">2020-12-18T10:19:10Z</dcterms:created>
  <dcterms:modified xsi:type="dcterms:W3CDTF">2025-03-06T09:20:50Z</dcterms:modified>
</cp:coreProperties>
</file>