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7" r:id="rId2"/>
  </p:sldMasterIdLst>
  <p:notesMasterIdLst>
    <p:notesMasterId r:id="rId40"/>
  </p:notesMasterIdLst>
  <p:sldIdLst>
    <p:sldId id="257" r:id="rId3"/>
    <p:sldId id="292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73973" autoAdjust="0"/>
  </p:normalViewPr>
  <p:slideViewPr>
    <p:cSldViewPr snapToGrid="0" showGuides="1">
      <p:cViewPr varScale="1">
        <p:scale>
          <a:sx n="50" d="100"/>
          <a:sy n="50" d="100"/>
        </p:scale>
        <p:origin x="116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pPr/>
              <a:t>06.03.2025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Examination boards with equal representation, jointly agreed training standards, joint management of the system at all levels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Around 70 % in the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Vocational training standards, certificate issued by the chamber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In and from the companies, state teachers at the vocational schools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Data reports, vocational training report, training 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 profile &gt;&gt;&gt;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competences must be taught?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Contents &gt;&gt;&gt;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specific skills and tasks must be mastered?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Examination knowledge &gt;&gt;&gt;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knowledge optimally prepares trainees for their final examination?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9946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contents of the framework curriculum are defined by ‘learning fields’.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necessary, explain the topic of ‘learning fields’ at this point.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056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the dynamics of the vocational training system using BBiG amendments, most recently in 2020: principle of equivalence of vocational and academic education codified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1460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motivation: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Vocational training secures the social status of young people as citizens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state cannot guarantee vocational training alone: costs and competences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measures: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Ensuring permeability: university access for trainees with a degree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Opening up dual vocational training regardless of previous qualifications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885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 people have many different expectations and goals when it comes to an apprenticeship: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learn something practical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earn their own money (self-employment)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realise a dream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social prestige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fulfilment of duties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5396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a few other reasons here too: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are looking for loyal employees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know best which qualifications are needed in our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want to act in a socially responsible manner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seek the input and innovative potential of young people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save on familiarisation and retraining costs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864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training contract also regulates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holiday entitlement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any requirements for termination of the training contract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training contract is similar to an employment contract. It is the basis for learning in the company during training.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training contract is registered by the chambers.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2088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Legal basis: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for in-company training &gt; Training contract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for the vocational school &gt; Compulsory schooling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allocation: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Monday to Wednesday: in the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Thursday and Friday: at the vocational school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Alternatively: block teaching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Additional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In-company training and vocational school lessons follow the training standards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915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involvement of the respective teaching and training staff!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2215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reminder: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Around 96% of all graduates in Germany find a job after completing their training.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Around 74% of all trainees are taken on by the company that trained them.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070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Overall, </a:t>
            </a:r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53 % of the population have started a dual vocational training programme in their lifetime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employment rate is high: </a:t>
            </a:r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96 % of all graduates find a job (compared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82 % without a vocational qualification)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positive effect: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Youth unemployment in Germany is only around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Reminder: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Chambers are the representatives of the economy, trade unions/employee representatives and associations/employer representatives are the social partners.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reach a consensus.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I: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Dual vocational training is essentially shaped by those who are directly affected and who know the needs of the labour market best.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II: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All decisions on vocational training are made by consensus.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III: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standards apply nationwide. They are regularly updated.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27365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Demand for skilled labour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Germany is a developed industrialised nation with a strong SME sector.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Win-win situation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Apprentices learn on the job and are integrated into the work process. Companies train their own future workforce according to their own    needs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Qualified training staff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Trainers are ‘from the trade’ and have undergone training themselves and also know the company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Although the state controls the process as a legislator and sets the framework, it leaves key decisions to the direct stakeholders.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753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1" indent="-228600">
              <a:buFont typeface="+mj-lt"/>
              <a:buAutoNum type="arabicPeriod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Examination boards with equal representation, jointly agreed training standards, joint management of the system at all levels</a:t>
            </a:r>
          </a:p>
          <a:p>
            <a:pPr marL="685800" lvl="1" indent="-228600">
              <a:buFont typeface="+mj-lt"/>
              <a:buAutoNum type="arabicPeriod"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Around 70 % in the company</a:t>
            </a:r>
          </a:p>
          <a:p>
            <a:pPr marL="0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   Vocational training standards, certificate issued by the chamber</a:t>
            </a:r>
          </a:p>
          <a:p>
            <a:pPr marL="0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   In and from the companies, state teachers at the vocational schools</a:t>
            </a:r>
          </a:p>
          <a:p>
            <a:pPr marL="0" indent="0">
              <a:buFont typeface="+mj-lt"/>
              <a:buNone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   Data reports, vocational training report, training 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9132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advantages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Greater identification with the training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Training as a basis for further measures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91452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advantage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Recruitment and retraining costs are reduced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689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advantage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Early indicator for developments in the economy and labour market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19451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Discrepancy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2018: almost 80,000 applicants without a training place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Lack of informal skills: Discipline, reliability, basic skills (reading, writing, maths)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Requirements: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For example: IT skills, foreign language skills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Lifelong learning: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Especially for older applicants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0358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Discrepancy: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Unfilled training places 2010: 19,800 / 2018: 57,700 - almost tripled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‘Maturity for training’: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Lack of social skills, basic knowledge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extra personnel and time expenditure, special qualifications of the training staff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58004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Demographic change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Fewer young people able to go into training, labour market needs can no longer be met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Trend towards academisation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 tends to be out, university is in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 differences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Supply and demand for training places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social task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99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Trainees are on average 20.0 years old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average investment per trainee per year is 18,000 euros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70 % of this (approx. 13,600 euros) is amortised (productive contribution of the trainees)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means: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international competitive advantage for German SMEs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future personnel trained according to own needs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low investment on the labour market international competitive advantage for German SMEs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5778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three stakeholders ensure the framework conditions for vocational education and training through a differentiated distribution of roles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Ownership lies with all three players; they all bear it at the same time and assume responsibility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They guarantee the system's constant capacity for innovation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They ensure quality standards</a:t>
            </a:r>
          </a:p>
          <a:p>
            <a:endParaRPr lang="de-DE" dirty="0"/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Reminder: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Chambers are the representatives of the economy, trade unions/employee representatives and associations/employer representatives are the social partners. They reach a consensus.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Dual vocational training is essentially shaped by those who are directly affected and who know the needs of the labour market best.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II: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All decisions on vocational training are made by consensus.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III: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standards apply nationwide. They are regularly updated.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293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impetus for the development and updating of training standards comes from companies and chambers. They know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skills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tasks: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Supporting companies in their search for trainees, registering training contracts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in the event of disagreements between trainees and companies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economy invests €7.7 billion in vocational training every year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process of coordinating and adopting new training regulations is managed by the Federal Institute for Vocational Education and Training.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Economic and social partners are involved in the entire process.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Detailed Information</a:t>
            </a:r>
          </a:p>
          <a:p>
            <a:endParaRPr lang="en-US" dirty="0"/>
          </a:p>
          <a:p>
            <a:r>
              <a:rPr lang="en-US" dirty="0"/>
              <a:t>&gt; State funding totals around € 6.8 billion, including over € 3 billion for 1,550 vocational schools and around € 2.4 billion for steering, monitoring and support measures</a:t>
            </a:r>
          </a:p>
          <a:p>
            <a:endParaRPr lang="en-US" dirty="0"/>
          </a:p>
          <a:p>
            <a:r>
              <a:rPr lang="en-US" dirty="0"/>
              <a:t>&gt; State adopts the Vocational Training Act (légilateur); BMBF</a:t>
            </a:r>
          </a:p>
          <a:p>
            <a:endParaRPr lang="en-US" dirty="0"/>
          </a:p>
          <a:p>
            <a:r>
              <a:rPr lang="en-US" dirty="0"/>
              <a:t>&gt; Responsibilities for training regulations: Specialised ministry (e.g. BMWK) with Ministry of Education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If necessary, summarise the previous slides again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Three main stakeholders agree on the basic standards for dual vocational training on an equal footing.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These standards are based on the specific requirements of the world of work.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duration of the further development and implementation of standards is max. 1 year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are dynamically adapted to the requirements of the world of work at both learning venues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BIBB continuously researches changes in work and training; the findings are incorporated into the process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emf"/><Relationship Id="rId7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0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0" i="0">
                <a:solidFill>
                  <a:srgbClr val="000000"/>
                </a:solidFill>
                <a:latin typeface="+mn-lt"/>
                <a:ea typeface="Calibri"/>
                <a:cs typeface="Calibri"/>
              </a:rPr>
              <a:t>Office central du gouvernement fédéral pour la coopération internationale dans le domaine de la formation professionnelle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Office central du gouvernement fédéral pour la coopération internationale dans le domaine de la formation professionnelle</a:t>
            </a:r>
            <a:r>
              <a:rPr lang="en-US"/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Office central du gouvernement fédéral pour la coopération internationale dans le domaine de la formation professionnelle</a:t>
            </a:r>
            <a:r>
              <a:rPr lang="en-US"/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Office central du gouvernement fédéral pour la coopération internationale dans le domaine de la formation professionnelle</a:t>
            </a:r>
            <a:r>
              <a:rPr lang="en-US"/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" y="1768507"/>
            <a:ext cx="12205434" cy="3339521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Allemagne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auprès du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 marL="1250950" indent="-355600">
              <a:lnSpc>
                <a:spcPct val="100000"/>
              </a:lnSpc>
              <a:defRPr sz="2400"/>
            </a:lvl2pPr>
            <a:lvl3pPr marL="1790700" indent="-269875">
              <a:lnSpc>
                <a:spcPct val="100000"/>
              </a:lnSpc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33A6227-8E82-4281-95DD-E2138C80C2DF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C57CBAC-083C-4B33-B30C-4672AB33B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72E0DA-FA17-42CA-A956-A5CA6A580F56}"/>
              </a:ext>
            </a:extLst>
          </p:cNvPr>
          <p:cNvSpPr txBox="1"/>
          <p:nvPr userDrawn="1"/>
        </p:nvSpPr>
        <p:spPr>
          <a:xfrm>
            <a:off x="1524994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0663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72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mbf.de/bmbf/shareddocs/kurzmeldungen/de/2024/05/240508-berufsbildungsbericht-24.html" TargetMode="External"/><Relationship Id="rId7" Type="http://schemas.openxmlformats.org/officeDocument/2006/relationships/hyperlink" Target="mailto:govet@govet.international" TargetMode="External"/><Relationship Id="rId2" Type="http://schemas.openxmlformats.org/officeDocument/2006/relationships/hyperlink" Target="https://www.bibb.de/datenreport/de/index.php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bibb.de/" TargetMode="External"/><Relationship Id="rId5" Type="http://schemas.openxmlformats.org/officeDocument/2006/relationships/hyperlink" Target="https://www.bmbf.de/" TargetMode="External"/><Relationship Id="rId4" Type="http://schemas.openxmlformats.org/officeDocument/2006/relationships/hyperlink" Target="https://www.govet.international/languages/fr/index.php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FC94C589-756E-4FDD-B45A-40F0F4185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539" y="3045124"/>
            <a:ext cx="6270097" cy="689389"/>
          </a:xfrm>
        </p:spPr>
        <p:txBody>
          <a:bodyPr/>
          <a:lstStyle/>
          <a:p>
            <a:r>
              <a:rPr lang="fr-FR" sz="2000">
                <a:solidFill>
                  <a:srgbClr val="FFFFFF"/>
                </a:solidFill>
                <a:ea typeface="Calibri"/>
                <a:cs typeface="Calibri"/>
              </a:rPr>
              <a:t>La formation professionnelle en alternance en Allemagne</a:t>
            </a:r>
            <a:endParaRPr lang="de-DE" sz="20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Les acteurs : l’État, garant du cadre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/>
              <a:t>définit les </a:t>
            </a:r>
            <a:r>
              <a:rPr lang="de-DE" u="sng" dirty="0"/>
              <a:t>règlements de formation </a:t>
            </a:r>
            <a:r>
              <a:rPr lang="de-DE" dirty="0"/>
              <a:t>avec les partenaires sociaux (formation en entreprise)</a:t>
            </a:r>
          </a:p>
          <a:p>
            <a:pPr lvl="1"/>
            <a:r>
              <a:rPr lang="de-DE" dirty="0"/>
              <a:t>définit la formation dans les écoles professionnelles : </a:t>
            </a:r>
            <a:r>
              <a:rPr lang="de-DE" u="sng" dirty="0"/>
              <a:t>cursus d’enseignement</a:t>
            </a:r>
          </a:p>
          <a:p>
            <a:pPr lvl="1"/>
            <a:r>
              <a:rPr lang="de-DE" dirty="0"/>
              <a:t>finance, organise et contrôle le système d’enseignement professionnel public</a:t>
            </a:r>
          </a:p>
          <a:p>
            <a:pPr lvl="1"/>
            <a:r>
              <a:rPr lang="de-DE" dirty="0"/>
              <a:t>met en œuvre la recherche sur la formation professionnelle (BIBB)</a:t>
            </a:r>
          </a:p>
          <a:p>
            <a:pPr lvl="1"/>
            <a:r>
              <a:rPr lang="de-DE" dirty="0"/>
              <a:t>apporte son soutien lors de la la recherche d’une place de formation (jeunes, personnes au chômage, personnes défavorisées)</a:t>
            </a:r>
          </a:p>
        </p:txBody>
      </p:sp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Le cadre : les normes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définissent la mise en œuvre de la formation professionnelle en alternance dans les entreprises et les écoles professionnelles</a:t>
            </a:r>
          </a:p>
          <a:p>
            <a:pPr lvl="1"/>
            <a:r>
              <a:rPr lang="de-DE" dirty="0"/>
              <a:t>assurent le contrôle de qualité et le soutien de la formation professionnelle en alternance</a:t>
            </a:r>
          </a:p>
          <a:p>
            <a:pPr lvl="1"/>
            <a:r>
              <a:rPr lang="de-DE" dirty="0"/>
              <a:t>sont valides et obligatoires au niveau fédéral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Le cadre : l’élaboration des normes 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b="1" dirty="0"/>
              <a:t>1. Les employeuses et employeurs </a:t>
            </a:r>
            <a:r>
              <a:rPr lang="de-DE" dirty="0"/>
              <a:t>identifient de nouveaux domaines de compétences et de nouvelles qualifications, dans l’entreprise </a:t>
            </a:r>
          </a:p>
          <a:p>
            <a:pPr lvl="1"/>
            <a:r>
              <a:rPr lang="de-DE" b="1" dirty="0"/>
              <a:t>2. Les partenaires sociaux et l’État </a:t>
            </a:r>
            <a:r>
              <a:rPr lang="de-DE" dirty="0"/>
              <a:t>définissent ensemble et promulguent les nouvelles normes de formation en entreprise, sous l’égide du BIBB </a:t>
            </a:r>
          </a:p>
          <a:p>
            <a:pPr lvl="1"/>
            <a:r>
              <a:rPr lang="de-DE" b="1" dirty="0"/>
              <a:t>3. L’État </a:t>
            </a:r>
            <a:r>
              <a:rPr lang="de-DE" dirty="0"/>
              <a:t>modifie les cursus d’enseignement sur la base des nouveaux règlements de formation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Les normes promulguées sont intégrées aux règlements de formation (entreprises) et aux cursus d’enseignement (école professionnelle).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2"/>
            <a:ext cx="11053762" cy="475138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b="1" dirty="0"/>
              <a:t>Le cadre : les normes et le règlement de formation 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objectif</a:t>
            </a:r>
            <a:r>
              <a:rPr lang="de-DE" dirty="0"/>
              <a:t> commun: le </a:t>
            </a:r>
            <a:r>
              <a:rPr lang="de-DE" b="1" dirty="0" err="1"/>
              <a:t>principe</a:t>
            </a:r>
            <a:r>
              <a:rPr lang="de-DE" b="1" dirty="0"/>
              <a:t> de </a:t>
            </a:r>
            <a:r>
              <a:rPr lang="de-DE" b="1" dirty="0" err="1"/>
              <a:t>profession</a:t>
            </a: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dirty="0"/>
              <a:t>Les normes de formation pour la </a:t>
            </a:r>
            <a:r>
              <a:rPr lang="de-DE" u="sng" dirty="0"/>
              <a:t>formation professionnelle</a:t>
            </a:r>
            <a:r>
              <a:rPr lang="de-DE" dirty="0"/>
              <a:t> sont ancrées dans le </a:t>
            </a:r>
            <a:r>
              <a:rPr lang="de-DE" u="sng" dirty="0"/>
              <a:t>règlement de formation</a:t>
            </a:r>
            <a:r>
              <a:rPr lang="de-DE" dirty="0"/>
              <a:t> :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titre professionnel </a:t>
            </a:r>
          </a:p>
          <a:p>
            <a:pPr lvl="1"/>
            <a:r>
              <a:rPr lang="de-DE" dirty="0"/>
              <a:t>profil professionnel</a:t>
            </a:r>
          </a:p>
          <a:p>
            <a:pPr lvl="1"/>
            <a:r>
              <a:rPr lang="de-DE" dirty="0"/>
              <a:t>contenus</a:t>
            </a:r>
          </a:p>
          <a:p>
            <a:pPr lvl="1"/>
            <a:r>
              <a:rPr lang="de-DE" dirty="0"/>
              <a:t>durée et structure de la formation</a:t>
            </a:r>
          </a:p>
          <a:p>
            <a:pPr lvl="1"/>
            <a:r>
              <a:rPr lang="de-DE" dirty="0"/>
              <a:t>exigences relatives aux examens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786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Le cadre : les normes et le cursus d’enseignement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dirty="0"/>
              <a:t>La formation à l’</a:t>
            </a:r>
            <a:r>
              <a:rPr lang="de-DE" u="sng" dirty="0"/>
              <a:t>école professionnelle</a:t>
            </a:r>
            <a:r>
              <a:rPr lang="de-DE" dirty="0"/>
              <a:t> transmet les connaissances théoriques requises pour l’exercice de la profession et approfondit la formation générale. </a:t>
            </a:r>
          </a:p>
          <a:p>
            <a:pPr marL="0" indent="0">
              <a:buNone/>
            </a:pPr>
            <a:r>
              <a:rPr lang="de-DE" dirty="0"/>
              <a:t>Ces normes de formation sont définies dans le </a:t>
            </a:r>
            <a:r>
              <a:rPr lang="de-DE" u="sng" dirty="0"/>
              <a:t>cursus d’enseignement</a:t>
            </a:r>
            <a:r>
              <a:rPr lang="de-DE" dirty="0"/>
              <a:t> :</a:t>
            </a:r>
          </a:p>
          <a:p>
            <a:pPr lvl="1"/>
            <a:r>
              <a:rPr lang="de-DE" dirty="0"/>
              <a:t>objectif d’apprentissage</a:t>
            </a:r>
          </a:p>
          <a:p>
            <a:pPr lvl="1"/>
            <a:r>
              <a:rPr lang="de-DE" dirty="0"/>
              <a:t>contenus</a:t>
            </a:r>
          </a:p>
          <a:p>
            <a:pPr lvl="1"/>
            <a:r>
              <a:rPr lang="de-DE" dirty="0"/>
              <a:t>matières d’enseignement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1199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C2472E5-C5F4-426B-9124-8FB895AD34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de-DE" dirty="0"/>
              <a:t>Le cadre légal</a:t>
            </a:r>
          </a:p>
          <a:p>
            <a:r>
              <a:rPr lang="de-DE" b="1" dirty="0"/>
              <a:t>La liberté du choix de la profession est garantie par l’article 12 de la Loi fondamentale (GG).</a:t>
            </a: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2B1450-3EDD-4380-8249-F70992C5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02DBF9-4496-4926-96AD-F4C23EE27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>
                <a:solidFill>
                  <a:srgbClr val="FFFFFF"/>
                </a:solidFill>
                <a:ea typeface="Calibri"/>
                <a:cs typeface="Calibri"/>
              </a:rPr>
              <a:t>Législation des entreprises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D0C62AC-FBC2-40C0-A98C-611E9CBF09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de-DE" b="1" dirty="0"/>
              <a:t>loi sur la formation professionnelle</a:t>
            </a:r>
          </a:p>
          <a:p>
            <a:r>
              <a:rPr lang="de-DE" b="1" dirty="0"/>
              <a:t>code de </a:t>
            </a:r>
            <a:r>
              <a:rPr lang="de-DE" b="1" dirty="0" err="1"/>
              <a:t>l’artisanat</a:t>
            </a:r>
            <a:endParaRPr lang="de-DE" b="1" dirty="0"/>
          </a:p>
          <a:p>
            <a:r>
              <a:rPr lang="de-DE" dirty="0" err="1"/>
              <a:t>loi</a:t>
            </a:r>
            <a:r>
              <a:rPr lang="de-DE" dirty="0"/>
              <a:t> sur la protection des jeunes au travail</a:t>
            </a:r>
          </a:p>
          <a:p>
            <a:r>
              <a:rPr lang="de-DE" dirty="0" err="1"/>
              <a:t>loi</a:t>
            </a:r>
            <a:r>
              <a:rPr lang="de-DE" dirty="0"/>
              <a:t> sur les conventions collectives</a:t>
            </a:r>
          </a:p>
          <a:p>
            <a:r>
              <a:rPr lang="de-DE" dirty="0"/>
              <a:t>loi sur le règlement provisoire du droit des chambres de commerce et d’industrie</a:t>
            </a:r>
          </a:p>
          <a:p>
            <a:r>
              <a:rPr lang="de-DE" dirty="0"/>
              <a:t>loi sur l’organisation des entreprises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46BE3D0-637E-441B-B5AF-CFF35458F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>
                <a:solidFill>
                  <a:srgbClr val="FFFFFF"/>
                </a:solidFill>
                <a:ea typeface="Calibri"/>
                <a:cs typeface="Calibri"/>
              </a:rPr>
              <a:t>Législation scolaire</a:t>
            </a:r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259FD15B-DBA4-4DEC-B867-842E52168BD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dirty="0"/>
              <a:t>scolarité obligatoire</a:t>
            </a:r>
          </a:p>
          <a:p>
            <a:r>
              <a:rPr lang="de-DE" dirty="0"/>
              <a:t>lois </a:t>
            </a:r>
            <a:r>
              <a:rPr lang="de-DE" dirty="0" err="1"/>
              <a:t>régionales</a:t>
            </a:r>
            <a:r>
              <a:rPr lang="de-DE" dirty="0"/>
              <a:t> (des États) </a:t>
            </a:r>
            <a:r>
              <a:rPr lang="de-DE" dirty="0" err="1"/>
              <a:t>sur</a:t>
            </a:r>
            <a:r>
              <a:rPr lang="de-DE" dirty="0"/>
              <a:t> la </a:t>
            </a:r>
            <a:r>
              <a:rPr lang="de-DE" dirty="0" err="1"/>
              <a:t>scolarité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5E347DE-72A7-4F26-BC29-CF962A6A9F41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C18AD791-0478-47EA-81B2-9F8D99EC92EF}"/>
              </a:ext>
            </a:extLst>
          </p:cNvPr>
          <p:cNvCxnSpPr>
            <a:cxnSpLocks/>
          </p:cNvCxnSpPr>
          <p:nvPr/>
        </p:nvCxnSpPr>
        <p:spPr>
          <a:xfrm>
            <a:off x="6619815" y="2141489"/>
            <a:ext cx="0" cy="19361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BDF1BBA-0532-493D-B90E-C32B0ED1BB75}"/>
              </a:ext>
            </a:extLst>
          </p:cNvPr>
          <p:cNvCxnSpPr>
            <a:cxnSpLocks/>
          </p:cNvCxnSpPr>
          <p:nvPr/>
        </p:nvCxnSpPr>
        <p:spPr>
          <a:xfrm>
            <a:off x="687397" y="2141489"/>
            <a:ext cx="0" cy="30237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19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9841"/>
            <a:ext cx="10066338" cy="709613"/>
          </a:xfrm>
        </p:spPr>
        <p:txBody>
          <a:bodyPr/>
          <a:lstStyle/>
          <a:p>
            <a:r>
              <a:rPr lang="de-DE" dirty="0"/>
              <a:t>La formation professionnelle en alternance :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dirty="0"/>
              <a:t>Motivations, intérêts et déroulement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3720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Accès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Motivation et mesures – l’État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Motivation :</a:t>
            </a:r>
            <a:r>
              <a:rPr lang="de-DE" dirty="0"/>
              <a:t> L’Allemagne a besoin de professionnel·le·s qualifié·e·s </a:t>
            </a:r>
            <a:br>
              <a:rPr lang="de-DE" dirty="0"/>
            </a:br>
            <a:r>
              <a:rPr lang="de-DE" dirty="0"/>
              <a:t>afin de garantir la croissance et le développement. </a:t>
            </a:r>
          </a:p>
          <a:p>
            <a:pPr marL="0" indent="0">
              <a:buNone/>
            </a:pPr>
            <a:r>
              <a:rPr lang="de-DE" b="1" dirty="0"/>
              <a:t>Conséquence : </a:t>
            </a:r>
            <a:r>
              <a:rPr lang="de-DE" dirty="0"/>
              <a:t>Nous devons renforcer et contrôler le système de </a:t>
            </a:r>
            <a:br>
              <a:rPr lang="de-DE" dirty="0"/>
            </a:br>
            <a:r>
              <a:rPr lang="de-DE" dirty="0"/>
              <a:t>formation professionnelle en alternance.</a:t>
            </a:r>
          </a:p>
          <a:p>
            <a:pPr marL="0" indent="0">
              <a:buNone/>
            </a:pPr>
            <a:r>
              <a:rPr lang="de-DE" b="1" dirty="0"/>
              <a:t>Mesures : </a:t>
            </a:r>
          </a:p>
          <a:p>
            <a:pPr lvl="1"/>
            <a:r>
              <a:rPr lang="de-DE" dirty="0"/>
              <a:t>mettre en place et actualiser un cadre réglementaire </a:t>
            </a:r>
          </a:p>
          <a:p>
            <a:pPr lvl="1"/>
            <a:r>
              <a:rPr lang="de-DE" dirty="0"/>
              <a:t>missions attribuées aux différents acteurs</a:t>
            </a:r>
          </a:p>
          <a:p>
            <a:pPr lvl="1"/>
            <a:r>
              <a:rPr lang="de-DE" dirty="0"/>
              <a:t>vérification et développement du système (par le BIBB, notamment)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0D68E0-B6D7-42B6-9B80-E3780F92B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76" y="1526240"/>
            <a:ext cx="2564929" cy="297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93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Accès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b="1" dirty="0"/>
              <a:t>Motivation et accès – les jeunes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Motivation : </a:t>
            </a:r>
            <a:r>
              <a:rPr lang="de-DE" dirty="0"/>
              <a:t>« Je voudrais devenir … ! »  </a:t>
            </a:r>
          </a:p>
          <a:p>
            <a:pPr marL="0" indent="0">
              <a:buNone/>
            </a:pPr>
            <a:r>
              <a:rPr lang="de-DE" b="1" dirty="0"/>
              <a:t>Accès :</a:t>
            </a:r>
          </a:p>
          <a:p>
            <a:pPr lvl="1"/>
            <a:r>
              <a:rPr lang="de-DE" dirty="0"/>
              <a:t>rechercher des entreprises intéressées </a:t>
            </a:r>
            <a:br>
              <a:rPr lang="de-DE" dirty="0"/>
            </a:br>
            <a:r>
              <a:rPr lang="de-DE" dirty="0"/>
              <a:t>et consulter les offres</a:t>
            </a:r>
          </a:p>
          <a:p>
            <a:pPr lvl="1"/>
            <a:r>
              <a:rPr lang="de-DE" dirty="0"/>
              <a:t>poser sa candidature</a:t>
            </a:r>
          </a:p>
          <a:p>
            <a:pPr lvl="1"/>
            <a:r>
              <a:rPr lang="de-DE" dirty="0"/>
              <a:t>se soumettre à un éventuel processus </a:t>
            </a:r>
            <a:br>
              <a:rPr lang="de-DE" dirty="0"/>
            </a:br>
            <a:r>
              <a:rPr lang="de-DE" dirty="0"/>
              <a:t>de sélection</a:t>
            </a:r>
          </a:p>
          <a:p>
            <a:pPr lvl="1"/>
            <a:r>
              <a:rPr lang="de-DE" dirty="0"/>
              <a:t>choisir l’entreprise de formation</a:t>
            </a:r>
          </a:p>
          <a:p>
            <a:pPr lvl="1"/>
            <a:r>
              <a:rPr lang="de-DE" dirty="0"/>
              <a:t>conclure un contrat de formation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C858AD-81EA-4AB1-BEB0-63CF9C463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382" y="1113028"/>
            <a:ext cx="3899011" cy="436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73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Accès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Motivation et accès – les entreprises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Motivation : </a:t>
            </a:r>
            <a:r>
              <a:rPr lang="de-DE" dirty="0"/>
              <a:t>« J’ai besoin d’être sûr·e que les postes pourront être pourvus » </a:t>
            </a:r>
          </a:p>
          <a:p>
            <a:pPr marL="0" indent="0">
              <a:buNone/>
            </a:pPr>
            <a:r>
              <a:rPr lang="de-DE" b="1" dirty="0"/>
              <a:t>Accès :</a:t>
            </a:r>
          </a:p>
          <a:p>
            <a:pPr lvl="1"/>
            <a:r>
              <a:rPr lang="de-DE" dirty="0"/>
              <a:t>se faire agréer comme entreprise de formation</a:t>
            </a:r>
          </a:p>
          <a:p>
            <a:pPr lvl="1"/>
            <a:r>
              <a:rPr lang="de-DE" dirty="0"/>
              <a:t>proposer des places de formation</a:t>
            </a:r>
          </a:p>
          <a:p>
            <a:pPr lvl="1"/>
            <a:r>
              <a:rPr lang="de-DE" dirty="0"/>
              <a:t>évaluer les candidatures</a:t>
            </a:r>
          </a:p>
          <a:p>
            <a:pPr lvl="1"/>
            <a:r>
              <a:rPr lang="de-DE" dirty="0"/>
              <a:t>sélectionner les apprenti·e·s</a:t>
            </a:r>
          </a:p>
          <a:p>
            <a:pPr lvl="1"/>
            <a:r>
              <a:rPr lang="de-DE" dirty="0"/>
              <a:t>conclure le contrat de formation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5E939C-D805-483C-9713-9F955B54F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930" y="2516372"/>
            <a:ext cx="4270016" cy="314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86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Sommaire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La formation professionnelle en alternance en Allemagne</a:t>
            </a: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de-DE" b="1" dirty="0"/>
              <a:t>Principes et conditions-cadres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Motivations, intérêts et déroulement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Un modèle performant</a:t>
            </a:r>
          </a:p>
          <a:p>
            <a:pPr marL="0" indent="0">
              <a:buNone/>
            </a:pP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Déroulement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965669" cy="460851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b="1" dirty="0"/>
              <a:t>Le contrat de formation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dirty="0"/>
              <a:t>La formation professionnelle commence par la conclusion du contrat de formation entre l’employeuse ou l’employeur et l’apprenti·e</a:t>
            </a:r>
          </a:p>
          <a:p>
            <a:pPr marL="0" indent="0">
              <a:buNone/>
            </a:pPr>
            <a:r>
              <a:rPr lang="de-DE" dirty="0"/>
              <a:t>Les points suivants sont fixés par le contrat de formation :</a:t>
            </a:r>
          </a:p>
          <a:p>
            <a:pPr lvl="1"/>
            <a:r>
              <a:rPr lang="de-DE" dirty="0"/>
              <a:t>la durée</a:t>
            </a:r>
          </a:p>
          <a:p>
            <a:pPr lvl="1"/>
            <a:r>
              <a:rPr lang="de-DE" dirty="0"/>
              <a:t>les contenus</a:t>
            </a:r>
          </a:p>
          <a:p>
            <a:pPr lvl="1"/>
            <a:r>
              <a:rPr lang="de-DE" dirty="0"/>
              <a:t>la période d’essai</a:t>
            </a:r>
          </a:p>
          <a:p>
            <a:pPr lvl="1"/>
            <a:r>
              <a:rPr lang="de-DE" dirty="0"/>
              <a:t>la structure de la formation relativement aux contenus et à la durée</a:t>
            </a:r>
          </a:p>
          <a:p>
            <a:pPr lvl="1"/>
            <a:r>
              <a:rPr lang="de-DE" dirty="0"/>
              <a:t>la rémunération</a:t>
            </a:r>
          </a:p>
          <a:p>
            <a:pPr lvl="1"/>
            <a:r>
              <a:rPr lang="de-DE" dirty="0"/>
              <a:t>les droits et les obligations des parties contractantes</a:t>
            </a:r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AB343E-8FC8-4A17-83B2-DB966D9DE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9" t="40907" r="15489" b="-1"/>
          <a:stretch/>
        </p:blipFill>
        <p:spPr>
          <a:xfrm>
            <a:off x="7415222" y="2319701"/>
            <a:ext cx="3543301" cy="373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30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246B10-35B2-4A92-ABB5-279C37247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1711183"/>
            <a:ext cx="4860000" cy="446715"/>
          </a:xfrm>
        </p:spPr>
        <p:txBody>
          <a:bodyPr/>
          <a:lstStyle/>
          <a:p>
            <a:r>
              <a:rPr lang="fr-FR">
                <a:solidFill>
                  <a:srgbClr val="FFFFFF"/>
                </a:solidFill>
                <a:ea typeface="Calibri"/>
                <a:cs typeface="Calibri"/>
              </a:rPr>
              <a:t>70 % dans </a:t>
            </a:r>
            <a:r>
              <a:rPr lang="fr-FR" b="1">
                <a:solidFill>
                  <a:srgbClr val="FFFFFF"/>
                </a:solidFill>
                <a:ea typeface="Calibri"/>
                <a:cs typeface="Calibri"/>
              </a:rPr>
              <a:t>l’entreprise</a:t>
            </a:r>
            <a:endParaRPr lang="de-DE" b="1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3DF00B-E700-4914-9E72-E58906D84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1711183"/>
            <a:ext cx="4860000" cy="446715"/>
          </a:xfrm>
        </p:spPr>
        <p:txBody>
          <a:bodyPr/>
          <a:lstStyle/>
          <a:p>
            <a:r>
              <a:rPr lang="fr-FR">
                <a:solidFill>
                  <a:srgbClr val="FFFFFF"/>
                </a:solidFill>
                <a:ea typeface="Calibri"/>
                <a:cs typeface="Calibri"/>
              </a:rPr>
              <a:t>30 % à </a:t>
            </a:r>
            <a:r>
              <a:rPr lang="fr-FR" b="1">
                <a:solidFill>
                  <a:srgbClr val="FFFFFF"/>
                </a:solidFill>
                <a:ea typeface="Calibri"/>
                <a:cs typeface="Calibri"/>
              </a:rPr>
              <a:t>l’école professionnelle</a:t>
            </a:r>
            <a:endParaRPr lang="de-DE" b="1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7A1AD76-8C12-4677-98F8-8620702B098E}"/>
              </a:ext>
            </a:extLst>
          </p:cNvPr>
          <p:cNvCxnSpPr>
            <a:cxnSpLocks/>
          </p:cNvCxnSpPr>
          <p:nvPr/>
        </p:nvCxnSpPr>
        <p:spPr>
          <a:xfrm>
            <a:off x="6619815" y="1711183"/>
            <a:ext cx="0" cy="16158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2204B2E-2F42-4E80-B008-17B0746FA150}"/>
              </a:ext>
            </a:extLst>
          </p:cNvPr>
          <p:cNvCxnSpPr>
            <a:cxnSpLocks/>
          </p:cNvCxnSpPr>
          <p:nvPr/>
        </p:nvCxnSpPr>
        <p:spPr>
          <a:xfrm>
            <a:off x="687397" y="1711183"/>
            <a:ext cx="0" cy="25136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Déroulement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052993-4656-4772-AAD9-7390BBAB3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321209"/>
            <a:ext cx="4860000" cy="2217173"/>
          </a:xfrm>
        </p:spPr>
        <p:txBody>
          <a:bodyPr/>
          <a:lstStyle/>
          <a:p>
            <a:r>
              <a:rPr lang="de-DE" dirty="0"/>
              <a:t>formation structurée dans des conditions de travail réelles</a:t>
            </a:r>
          </a:p>
          <a:p>
            <a:r>
              <a:rPr lang="de-DE" dirty="0"/>
              <a:t>les apprenti·e·s participent concrètement aux processus de l’entreprise</a:t>
            </a:r>
          </a:p>
          <a:p>
            <a:r>
              <a:rPr lang="de-DE" dirty="0"/>
              <a:t>les apprenti·e·s </a:t>
            </a:r>
            <a:r>
              <a:rPr lang="de-DE" dirty="0" err="1"/>
              <a:t>touchent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une</a:t>
            </a:r>
            <a:r>
              <a:rPr lang="de-DE" dirty="0"/>
              <a:t> rémunération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54451FB-F4E2-4629-8031-D4DE2D7688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321209"/>
            <a:ext cx="4860000" cy="2217173"/>
          </a:xfrm>
        </p:spPr>
        <p:txBody>
          <a:bodyPr/>
          <a:lstStyle/>
          <a:p>
            <a:r>
              <a:rPr lang="de-DE" dirty="0"/>
              <a:t>enseignement en classe </a:t>
            </a:r>
          </a:p>
          <a:p>
            <a:r>
              <a:rPr lang="de-DE" dirty="0"/>
              <a:t>matières d’enseignement professionnel (2/3) et</a:t>
            </a:r>
          </a:p>
          <a:p>
            <a:r>
              <a:rPr lang="de-DE" dirty="0"/>
              <a:t>matières d’enseignement général (1/3)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EE81DD7-7968-4CBF-8A65-2F88330A4C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>
            <a:normAutofit/>
          </a:bodyPr>
          <a:lstStyle/>
          <a:p>
            <a:r>
              <a:rPr lang="fr-FR" b="1">
                <a:solidFill>
                  <a:srgbClr val="000000"/>
                </a:solidFill>
                <a:ea typeface="Calibri"/>
                <a:cs typeface="Calibri"/>
              </a:rPr>
              <a:t>Apprentissage dans deux lieux en alternance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B2590B8-67E7-4575-815A-1669C50F68D0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>
                <a:solidFill>
                  <a:srgbClr val="000000"/>
                </a:solidFill>
                <a:ea typeface="Calibri"/>
                <a:cs typeface="Calibri"/>
              </a:rPr>
              <a:t>Une formation professionnelle en alternance dure entre deux et trois ans et demi</a:t>
            </a:r>
            <a:r>
              <a:rPr lang="de-DE" b="1" dirty="0"/>
              <a:t>.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653E254-E1F1-451C-AD64-49D2E7055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998" y="3592404"/>
            <a:ext cx="6747093" cy="18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53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Déroulement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Examen final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L’examen final</a:t>
            </a:r>
          </a:p>
          <a:p>
            <a:pPr lvl="1"/>
            <a:r>
              <a:rPr lang="de-DE" dirty="0"/>
              <a:t>organisé par les chambres</a:t>
            </a:r>
          </a:p>
          <a:p>
            <a:pPr lvl="1"/>
            <a:r>
              <a:rPr lang="de-DE" dirty="0"/>
              <a:t>partie théorique et partie pratique</a:t>
            </a:r>
          </a:p>
          <a:p>
            <a:pPr lvl="1"/>
            <a:r>
              <a:rPr lang="de-DE" dirty="0"/>
              <a:t>le jury de l’examen se compose de</a:t>
            </a:r>
          </a:p>
          <a:p>
            <a:pPr lvl="2"/>
            <a:r>
              <a:rPr lang="de-DE" dirty="0"/>
              <a:t>employeuses et employeurs</a:t>
            </a:r>
          </a:p>
          <a:p>
            <a:pPr lvl="2"/>
            <a:r>
              <a:rPr lang="de-DE" dirty="0"/>
              <a:t>employé·e·s (représentant·e·s syndicaux·ales)</a:t>
            </a:r>
          </a:p>
          <a:p>
            <a:pPr lvl="2"/>
            <a:r>
              <a:rPr lang="de-DE" dirty="0"/>
              <a:t>enseignant·e·s en école professionnelle (représentant l’État)</a:t>
            </a:r>
          </a:p>
        </p:txBody>
      </p:sp>
    </p:spTree>
    <p:extLst>
      <p:ext uri="{BB962C8B-B14F-4D97-AF65-F5344CB8AC3E}">
        <p14:creationId xmlns:p14="http://schemas.microsoft.com/office/powerpoint/2010/main" val="2606345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Déroulement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L’examen final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Certificat de formation</a:t>
            </a:r>
          </a:p>
          <a:p>
            <a:pPr lvl="1"/>
            <a:r>
              <a:rPr lang="de-DE" dirty="0"/>
              <a:t>émis par la chambre</a:t>
            </a:r>
          </a:p>
          <a:p>
            <a:pPr lvl="1"/>
            <a:r>
              <a:rPr lang="de-DE" dirty="0"/>
              <a:t>diplôme reconnu par l’État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Une fois l’examen passé avec succès, la formation est terminée.</a:t>
            </a:r>
            <a:br>
              <a:rPr lang="de-DE" b="1" dirty="0"/>
            </a:br>
            <a:r>
              <a:rPr lang="de-DE" b="1" dirty="0"/>
              <a:t>La carrière professionnelle commence.</a:t>
            </a:r>
          </a:p>
        </p:txBody>
      </p:sp>
    </p:spTree>
    <p:extLst>
      <p:ext uri="{BB962C8B-B14F-4D97-AF65-F5344CB8AC3E}">
        <p14:creationId xmlns:p14="http://schemas.microsoft.com/office/powerpoint/2010/main" val="3375008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Déroulement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908769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Début de la carrière professionnelle : les opportunités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Sur le marché du travail</a:t>
            </a:r>
          </a:p>
          <a:p>
            <a:pPr lvl="1"/>
            <a:r>
              <a:rPr lang="de-DE" dirty="0"/>
              <a:t>contrat de travail directement avec l’entreprise de formation</a:t>
            </a:r>
          </a:p>
          <a:p>
            <a:pPr lvl="1"/>
            <a:r>
              <a:rPr lang="de-DE" dirty="0"/>
              <a:t>contrat de travail dans une autre entreprise</a:t>
            </a:r>
          </a:p>
          <a:p>
            <a:pPr lvl="1"/>
            <a:r>
              <a:rPr lang="de-DE" dirty="0"/>
              <a:t>embauche dans un autre domaine professionnel</a:t>
            </a:r>
          </a:p>
          <a:p>
            <a:pPr marL="0" indent="0">
              <a:buNone/>
            </a:pPr>
            <a:r>
              <a:rPr lang="de-DE" b="1" dirty="0"/>
              <a:t>Poursuite de la formation</a:t>
            </a:r>
          </a:p>
          <a:p>
            <a:pPr lvl="1"/>
            <a:r>
              <a:rPr lang="de-DE" dirty="0"/>
              <a:t>mesures de formation professionnelle et continue  </a:t>
            </a:r>
          </a:p>
          <a:p>
            <a:pPr lvl="1"/>
            <a:r>
              <a:rPr lang="de-DE" dirty="0"/>
              <a:t>études (« enseignement tertiaire »)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BE25678-3DF6-4701-A408-203376D4D3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985" y="2259695"/>
            <a:ext cx="3112201" cy="333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02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8603"/>
            <a:ext cx="10066338" cy="709613"/>
          </a:xfrm>
        </p:spPr>
        <p:txBody>
          <a:bodyPr/>
          <a:lstStyle/>
          <a:p>
            <a:r>
              <a:rPr lang="fr-FR">
                <a:solidFill>
                  <a:srgbClr val="7F7F7F"/>
                </a:solidFill>
                <a:ea typeface="Calibri"/>
                <a:cs typeface="Calibri"/>
              </a:rPr>
              <a:t>La formation professionnelle en alternance :</a:t>
            </a:r>
            <a:endParaRPr lang="de-DE" dirty="0"/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dirty="0"/>
              <a:t>Un modèle performant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5225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7D90CCD-CD02-462B-83EC-F5E5E4CE7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Comment fonctionne la formation professionnelle en alternance ?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B7A31FD-3935-4812-B441-C59053FC0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Résumé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Déroulement</a:t>
            </a:r>
          </a:p>
          <a:p>
            <a:pPr lvl="1"/>
            <a:r>
              <a:rPr lang="de-DE" dirty="0"/>
              <a:t>formation à la fois en entreprise (70 %) et en école professionnelle (30 %) : « alternance »</a:t>
            </a:r>
          </a:p>
          <a:p>
            <a:pPr lvl="1"/>
            <a:r>
              <a:rPr lang="de-DE" dirty="0"/>
              <a:t>formation avec définition de la durée et des contenus (contrat de formation)</a:t>
            </a:r>
          </a:p>
          <a:p>
            <a:pPr lvl="1"/>
            <a:r>
              <a:rPr lang="de-DE" dirty="0"/>
              <a:t>formation concrète pendant les processus de travail</a:t>
            </a:r>
          </a:p>
          <a:p>
            <a:pPr lvl="1"/>
            <a:r>
              <a:rPr lang="de-DE" dirty="0"/>
              <a:t>examen final devant une commission indépendante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9427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9020E-E24C-4E3B-8219-F011B12AD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Comment fonctionne la formation professionnelle en alternance 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CAE68A-4834-4B0D-B690-448C0BC02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Résumé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Cadre</a:t>
            </a:r>
          </a:p>
          <a:p>
            <a:pPr lvl="1"/>
            <a:r>
              <a:rPr lang="de-DE" dirty="0"/>
              <a:t>l’État met en place le cadre légal</a:t>
            </a:r>
          </a:p>
          <a:p>
            <a:pPr lvl="1"/>
            <a:r>
              <a:rPr lang="de-DE" dirty="0"/>
              <a:t>l’État organise la partie scolaire de la formation</a:t>
            </a:r>
          </a:p>
          <a:p>
            <a:pPr lvl="1"/>
            <a:r>
              <a:rPr lang="de-DE" dirty="0"/>
              <a:t>les chambres et les partenaires sociaux définissent l’étendue et les contenus de la formation</a:t>
            </a:r>
          </a:p>
          <a:p>
            <a:pPr lvl="1"/>
            <a:r>
              <a:rPr lang="de-DE" dirty="0"/>
              <a:t>les chambres sont responsables de la supervision de la formation dans l’entreprise</a:t>
            </a:r>
          </a:p>
        </p:txBody>
      </p:sp>
    </p:spTree>
    <p:extLst>
      <p:ext uri="{BB962C8B-B14F-4D97-AF65-F5344CB8AC3E}">
        <p14:creationId xmlns:p14="http://schemas.microsoft.com/office/powerpoint/2010/main" val="110697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8FB1C-AC20-44E4-9B45-A9C4291DF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63" y="296863"/>
            <a:ext cx="9367053" cy="457116"/>
          </a:xfrm>
        </p:spPr>
        <p:txBody>
          <a:bodyPr>
            <a:noAutofit/>
          </a:bodyPr>
          <a:lstStyle/>
          <a:p>
            <a:r>
              <a:rPr lang="fr-FR" sz="2000" dirty="0">
                <a:solidFill>
                  <a:srgbClr val="D47230"/>
                </a:solidFill>
                <a:ea typeface="Calibri"/>
                <a:cs typeface="Calibri"/>
              </a:rPr>
              <a:t>Pourquoi la formation professionnelle en alternance en Allemagne est-elle performante </a:t>
            </a:r>
            <a:r>
              <a:rPr lang="de-DE" sz="2000" dirty="0"/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EF0426-79DB-4039-845A-F7DF4D81B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Les facteurs de réussite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croissance historique du système</a:t>
            </a:r>
          </a:p>
          <a:p>
            <a:pPr lvl="1"/>
            <a:r>
              <a:rPr lang="de-DE" dirty="0"/>
              <a:t>acceptation élevée par la société</a:t>
            </a:r>
          </a:p>
          <a:p>
            <a:pPr lvl="1"/>
            <a:r>
              <a:rPr lang="de-DE" dirty="0" err="1"/>
              <a:t>situation win-win pour les apprenti·e·s et les entreprises</a:t>
            </a:r>
            <a:endParaRPr lang="de-DE" dirty="0"/>
          </a:p>
          <a:p>
            <a:pPr lvl="1"/>
            <a:r>
              <a:rPr lang="de-DE" dirty="0"/>
              <a:t>formation en fonction des besoins en professionnel·le·s qualifié·e·s</a:t>
            </a:r>
          </a:p>
          <a:p>
            <a:pPr lvl="1"/>
            <a:r>
              <a:rPr lang="de-DE" dirty="0"/>
              <a:t>institutions solides (chambres, partenaires sociaux, PME)</a:t>
            </a:r>
          </a:p>
          <a:p>
            <a:pPr lvl="1"/>
            <a:r>
              <a:rPr lang="de-DE" dirty="0"/>
              <a:t>participation à l’organisation du système par tou·te·s les participant·e·s</a:t>
            </a:r>
          </a:p>
          <a:p>
            <a:pPr lvl="1"/>
            <a:r>
              <a:rPr lang="de-DE" dirty="0"/>
              <a:t>flexibilité élevée et adaptabilité du système</a:t>
            </a:r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260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Cinq piliers pour la formation professionnelle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Les piliers</a:t>
            </a: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de-DE" b="1" dirty="0"/>
              <a:t>Coopération entre l’État, les entreprises et les partenaires sociaux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Apprentissage au cours du processus de travail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Reconnaissance générale de normes nationales 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Personnel de formation qualifié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Recherche et conseil institutionnalisés</a:t>
            </a:r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36002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830223"/>
            <a:ext cx="10066338" cy="709613"/>
          </a:xfrm>
        </p:spPr>
        <p:txBody>
          <a:bodyPr/>
          <a:lstStyle/>
          <a:p>
            <a:r>
              <a:rPr lang="fr-FR">
                <a:solidFill>
                  <a:srgbClr val="7F7F7F"/>
                </a:solidFill>
                <a:ea typeface="Calibri"/>
                <a:cs typeface="Calibri"/>
              </a:rPr>
              <a:t>La formation professionnelle en alternance :</a:t>
            </a:r>
            <a:endParaRPr lang="de-DE" dirty="0"/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sz="2800">
                <a:solidFill>
                  <a:srgbClr val="7F7F7F"/>
                </a:solidFill>
                <a:ea typeface="Calibri"/>
                <a:cs typeface="Calibri"/>
              </a:rPr>
              <a:t>Principes et conditions-cadres</a:t>
            </a:r>
            <a:endParaRPr lang="de-DE" sz="2800" dirty="0"/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1A858B1-EC6D-41C9-B420-98B313415A2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385F2-5B02-400E-B8C0-E5D8E985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Avantages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65F475-A2DC-4682-B1B0-A05E14F76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Les avantages pour </a:t>
            </a:r>
            <a:r>
              <a:rPr lang="de-DE" b="1" dirty="0" err="1"/>
              <a:t>les</a:t>
            </a:r>
            <a:r>
              <a:rPr lang="de-DE" b="1" dirty="0"/>
              <a:t> </a:t>
            </a:r>
            <a:r>
              <a:rPr lang="de-DE" b="1" dirty="0" err="1"/>
              <a:t>apprenti·e·s</a:t>
            </a:r>
            <a:r>
              <a:rPr lang="de-DE" b="1" dirty="0"/>
              <a:t> :</a:t>
            </a:r>
          </a:p>
          <a:p>
            <a:pPr marL="0" indent="0">
              <a:buNone/>
            </a:pPr>
            <a:r>
              <a:rPr lang="de-DE" dirty="0"/>
              <a:t>La formation professionnelle en alternance est une préparation idéale pour l’entrée dans la vie active 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compétences et qualifications spécialisées pour l’exercice de la profession</a:t>
            </a:r>
          </a:p>
          <a:p>
            <a:pPr lvl="1"/>
            <a:r>
              <a:rPr lang="de-DE" dirty="0"/>
              <a:t>conditions de travail réelles (machines, processus, climat de travail)</a:t>
            </a:r>
          </a:p>
          <a:p>
            <a:pPr lvl="1"/>
            <a:r>
              <a:rPr lang="de-DE" dirty="0"/>
              <a:t>rémunération</a:t>
            </a:r>
          </a:p>
        </p:txBody>
      </p:sp>
    </p:spTree>
    <p:extLst>
      <p:ext uri="{BB962C8B-B14F-4D97-AF65-F5344CB8AC3E}">
        <p14:creationId xmlns:p14="http://schemas.microsoft.com/office/powerpoint/2010/main" val="932415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8C119-155F-4B6A-AFA5-0F43F2CF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Avantages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F39B61-C3EF-4F87-A939-3EA5C9F4A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Avantages pour les entreprises :</a:t>
            </a:r>
          </a:p>
          <a:p>
            <a:pPr marL="0" indent="0">
              <a:buNone/>
            </a:pPr>
            <a:r>
              <a:rPr lang="de-DE" dirty="0"/>
              <a:t>Avec la formation professionnelle en alternance, les entreprises sont sûres de disposer d’un personnel très bien qualifié 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professionnel·le·s compétent·e·s, répondant aux exigences de l’entreprise (contrairement à des candidatures externes)</a:t>
            </a:r>
          </a:p>
          <a:p>
            <a:pPr lvl="1"/>
            <a:r>
              <a:rPr lang="de-DE" dirty="0"/>
              <a:t>productivité améliorée (amortissement rapide)</a:t>
            </a:r>
          </a:p>
          <a:p>
            <a:pPr lvl="1"/>
            <a:r>
              <a:rPr lang="de-DE" dirty="0"/>
              <a:t>participation active des entreprises au développement de normes de formation</a:t>
            </a:r>
          </a:p>
          <a:p>
            <a:pPr lvl="1"/>
            <a:r>
              <a:rPr lang="de-DE" dirty="0"/>
              <a:t>contribution à la responsabilité sociale des entreprises (RSE)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785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96F86-45F2-47D2-9135-928021D9D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Avantages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2D72C8-748D-4BBF-9372-8DD98923C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Les avantages pour l’État et la société :</a:t>
            </a:r>
          </a:p>
          <a:p>
            <a:pPr marL="0" indent="0">
              <a:buNone/>
            </a:pPr>
            <a:r>
              <a:rPr lang="de-DE" dirty="0"/>
              <a:t>Utilité mutuelle, prospérité et paix sociale 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performance économique et productivité élevées</a:t>
            </a:r>
          </a:p>
          <a:p>
            <a:pPr lvl="1"/>
            <a:r>
              <a:rPr lang="de-DE" dirty="0"/>
              <a:t>marché du travail harmonisé (offre/demande)</a:t>
            </a:r>
          </a:p>
          <a:p>
            <a:pPr lvl="1"/>
            <a:r>
              <a:rPr lang="de-DE" dirty="0"/>
              <a:t>intégration sociale et économique des personnes jeunes</a:t>
            </a:r>
          </a:p>
          <a:p>
            <a:pPr lvl="1"/>
            <a:r>
              <a:rPr lang="de-DE" dirty="0"/>
              <a:t>l’ensemble des participant·e·s influent sur le processus de formation</a:t>
            </a:r>
          </a:p>
        </p:txBody>
      </p:sp>
    </p:spTree>
    <p:extLst>
      <p:ext uri="{BB962C8B-B14F-4D97-AF65-F5344CB8AC3E}">
        <p14:creationId xmlns:p14="http://schemas.microsoft.com/office/powerpoint/2010/main" val="1025798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553B0-AADC-4DD0-BABE-9F9E2C2A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D47230"/>
                </a:solidFill>
                <a:ea typeface="Calibri"/>
                <a:cs typeface="Calibri"/>
              </a:rPr>
              <a:t>Défis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B2B7F0-31F9-4464-8379-019CAD702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Les</a:t>
            </a:r>
            <a:r>
              <a:rPr lang="de-DE" b="1" dirty="0"/>
              <a:t> </a:t>
            </a:r>
            <a:r>
              <a:rPr lang="de-DE" b="1" dirty="0" err="1"/>
              <a:t>défis</a:t>
            </a:r>
            <a:r>
              <a:rPr lang="de-DE" b="1" dirty="0"/>
              <a:t> du point de vue des </a:t>
            </a:r>
            <a:r>
              <a:rPr lang="de-DE" b="1" dirty="0" err="1"/>
              <a:t>apprenties</a:t>
            </a:r>
            <a:endParaRPr lang="de-DE" b="1" dirty="0"/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écart entre les places de formation recherchées et les places à pourvoir (manque de places)</a:t>
            </a:r>
          </a:p>
          <a:p>
            <a:pPr lvl="1"/>
            <a:r>
              <a:rPr lang="de-DE" dirty="0"/>
              <a:t>accès à la formation professionnelle en </a:t>
            </a:r>
            <a:r>
              <a:rPr lang="de-DE" dirty="0" err="1"/>
              <a:t>alternance</a:t>
            </a:r>
            <a:r>
              <a:rPr lang="de-DE" dirty="0"/>
              <a:t> (</a:t>
            </a:r>
            <a:r>
              <a:rPr lang="de-DE" dirty="0" err="1"/>
              <a:t>participation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exigences professionnelles de plus en plus rigoureuses</a:t>
            </a:r>
          </a:p>
          <a:p>
            <a:pPr lvl="1"/>
            <a:r>
              <a:rPr lang="de-DE" dirty="0"/>
              <a:t>apprentissage tout au long de la vie</a:t>
            </a:r>
          </a:p>
        </p:txBody>
      </p:sp>
    </p:spTree>
    <p:extLst>
      <p:ext uri="{BB962C8B-B14F-4D97-AF65-F5344CB8AC3E}">
        <p14:creationId xmlns:p14="http://schemas.microsoft.com/office/powerpoint/2010/main" val="547012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C07151-C977-4B96-AC42-968A0C22D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fr-FR" dirty="0">
                <a:solidFill>
                  <a:srgbClr val="D47230"/>
                </a:solidFill>
                <a:ea typeface="Calibri"/>
                <a:cs typeface="Calibri"/>
              </a:rPr>
              <a:t>Défis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693265-CF8A-4FCA-A769-BA86F15A9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Les</a:t>
            </a:r>
            <a:r>
              <a:rPr lang="de-DE" b="1" dirty="0"/>
              <a:t> </a:t>
            </a:r>
            <a:r>
              <a:rPr lang="de-DE" b="1" dirty="0" err="1"/>
              <a:t>défis</a:t>
            </a:r>
            <a:r>
              <a:rPr lang="de-DE" b="1" dirty="0"/>
              <a:t> du point de vue des entreprises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écart entre les places de formation recherchées et les places à pourvoir (manque de candidates et candidats)</a:t>
            </a:r>
          </a:p>
          <a:p>
            <a:pPr lvl="1"/>
            <a:r>
              <a:rPr lang="de-DE" dirty="0"/>
              <a:t>« maturité d’apprentissage »</a:t>
            </a:r>
          </a:p>
          <a:p>
            <a:pPr lvl="1"/>
            <a:r>
              <a:rPr lang="de-DE" dirty="0"/>
              <a:t>inclusion de personnes handicapées</a:t>
            </a:r>
          </a:p>
          <a:p>
            <a:pPr lvl="1"/>
            <a:r>
              <a:rPr lang="de-DE" dirty="0"/>
              <a:t>inclusion de migrantes et migrants</a:t>
            </a:r>
          </a:p>
        </p:txBody>
      </p:sp>
    </p:spTree>
    <p:extLst>
      <p:ext uri="{BB962C8B-B14F-4D97-AF65-F5344CB8AC3E}">
        <p14:creationId xmlns:p14="http://schemas.microsoft.com/office/powerpoint/2010/main" val="550694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E7821-62C1-4ABD-8548-CA99D621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D47230"/>
                </a:solidFill>
                <a:ea typeface="Calibri"/>
                <a:cs typeface="Calibri"/>
              </a:rPr>
              <a:t>Défis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FCC598-EDBC-43C4-9C94-5DAE8EFA0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Les</a:t>
            </a:r>
            <a:r>
              <a:rPr lang="de-DE" b="1" dirty="0"/>
              <a:t> </a:t>
            </a:r>
            <a:r>
              <a:rPr lang="fr-FR" b="1" dirty="0"/>
              <a:t>défis</a:t>
            </a:r>
            <a:r>
              <a:rPr lang="de-DE" b="1" dirty="0"/>
              <a:t> du point de vue de l’État et de la société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évolution démographique</a:t>
            </a:r>
          </a:p>
          <a:p>
            <a:pPr lvl="1"/>
            <a:r>
              <a:rPr lang="de-DE" dirty="0"/>
              <a:t>manque prévisible de professionnel·le·s qualifié·e·s</a:t>
            </a:r>
          </a:p>
          <a:p>
            <a:pPr lvl="1"/>
            <a:r>
              <a:rPr lang="de-DE" dirty="0"/>
              <a:t>tendance à l’académisation</a:t>
            </a:r>
          </a:p>
          <a:p>
            <a:pPr lvl="1"/>
            <a:r>
              <a:rPr lang="de-DE" dirty="0"/>
              <a:t>différences régionales</a:t>
            </a:r>
          </a:p>
          <a:p>
            <a:pPr lvl="1"/>
            <a:r>
              <a:rPr lang="de-DE" dirty="0"/>
              <a:t>inclusion</a:t>
            </a:r>
          </a:p>
        </p:txBody>
      </p:sp>
    </p:spTree>
    <p:extLst>
      <p:ext uri="{BB962C8B-B14F-4D97-AF65-F5344CB8AC3E}">
        <p14:creationId xmlns:p14="http://schemas.microsoft.com/office/powerpoint/2010/main" val="2420655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D47230"/>
                </a:solidFill>
                <a:ea typeface="Calibri"/>
                <a:cs typeface="Calibri"/>
              </a:rPr>
              <a:t>Informations supplémentaires (en Allemand)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85000" lnSpcReduction="20000"/>
          </a:bodyPr>
          <a:lstStyle/>
          <a:p>
            <a:pPr marL="0" indent="0">
              <a:buNone/>
            </a:pPr>
            <a:r>
              <a:rPr lang="de-DE" b="1" dirty="0"/>
              <a:t>Chiffres et </a:t>
            </a:r>
            <a:r>
              <a:rPr lang="de-DE" b="1" dirty="0" err="1"/>
              <a:t>faits</a:t>
            </a:r>
            <a:r>
              <a:rPr lang="de-DE" b="1" dirty="0"/>
              <a:t> </a:t>
            </a:r>
          </a:p>
          <a:p>
            <a:pPr lvl="1"/>
            <a:r>
              <a:rPr lang="de-DE" dirty="0"/>
              <a:t>rapport du BIBB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office fédéral de la statistique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portail des données du ministère fédéral de </a:t>
            </a:r>
            <a:r>
              <a:rPr lang="de-DE" dirty="0" err="1"/>
              <a:t>l’Éducation</a:t>
            </a:r>
            <a:r>
              <a:rPr lang="de-DE" dirty="0"/>
              <a:t> et de la Recherche (BMBF) (</a:t>
            </a:r>
            <a:r>
              <a:rPr lang="de-DE" dirty="0">
                <a:hlinkClick r:id="rId3"/>
              </a:rPr>
              <a:t>lien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rapport sur la formation professionnelle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Normes de formation</a:t>
            </a:r>
          </a:p>
          <a:p>
            <a:pPr lvl="1"/>
            <a:r>
              <a:rPr lang="de-DE" dirty="0"/>
              <a:t>brochure du BIBB : Le processus de l’élaboration des règlements de formation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exemples de règlements de formation et de cursus d’enseignement (BIBB)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Lois</a:t>
            </a:r>
          </a:p>
          <a:p>
            <a:pPr lvl="1"/>
            <a:r>
              <a:rPr lang="de-DE" dirty="0"/>
              <a:t>loi sur la formation professionnelle (lien)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loi sur l’emploi des jeunes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lvl="1" algn="just"/>
            <a:r>
              <a:rPr lang="de-DE" dirty="0"/>
              <a:t>loi sur les chambres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loi sur les conventions collectives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loi sur l’organisation des entreprises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Sites Internet</a:t>
            </a:r>
          </a:p>
          <a:p>
            <a:pPr lvl="1"/>
            <a:r>
              <a:rPr lang="de-DE" dirty="0">
                <a:hlinkClick r:id="rId4"/>
              </a:rPr>
              <a:t>GOVET</a:t>
            </a:r>
            <a:endParaRPr lang="de-DE" dirty="0"/>
          </a:p>
          <a:p>
            <a:pPr lvl="1"/>
            <a:r>
              <a:rPr lang="de-DE" dirty="0">
                <a:hlinkClick r:id="rId5"/>
              </a:rPr>
              <a:t>BMBF</a:t>
            </a:r>
            <a:endParaRPr lang="de-DE" dirty="0"/>
          </a:p>
          <a:p>
            <a:pPr lvl="1"/>
            <a:r>
              <a:rPr lang="de-DE" dirty="0">
                <a:hlinkClick r:id="rId6"/>
              </a:rPr>
              <a:t>BIBB</a:t>
            </a:r>
            <a:endParaRPr lang="de-DE" dirty="0"/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Contact pour toutes autres questions</a:t>
            </a:r>
          </a:p>
          <a:p>
            <a:pPr lvl="1"/>
            <a:r>
              <a:rPr lang="de-DE" dirty="0" err="1">
                <a:hlinkClick r:id="rId7"/>
              </a:rPr>
              <a:t>govet@govet.international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A86173F-B960-4FEF-8D09-3CAAF7CE5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>
                <a:solidFill>
                  <a:srgbClr val="000000"/>
                </a:solidFill>
                <a:ea typeface="Calibri"/>
                <a:cs typeface="Calibri"/>
              </a:rPr>
              <a:t>La formation professionnelle en alternance dans le système éducatif allemand</a:t>
            </a:r>
            <a:endParaRPr lang="de-DE" b="1" dirty="0"/>
          </a:p>
          <a:p>
            <a:endParaRPr lang="de-DE" dirty="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D12FB160-62EB-4853-B5A8-DDE88F826263}"/>
              </a:ext>
            </a:extLst>
          </p:cNvPr>
          <p:cNvGrpSpPr/>
          <p:nvPr/>
        </p:nvGrpSpPr>
        <p:grpSpPr>
          <a:xfrm>
            <a:off x="658812" y="1653988"/>
            <a:ext cx="11053763" cy="4007037"/>
            <a:chOff x="658812" y="1653988"/>
            <a:chExt cx="11053763" cy="4007037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D9F4331-F230-4EF4-9805-A0C96ABE9F86}"/>
                </a:ext>
              </a:extLst>
            </p:cNvPr>
            <p:cNvSpPr/>
            <p:nvPr/>
          </p:nvSpPr>
          <p:spPr>
            <a:xfrm>
              <a:off x="658813" y="3479185"/>
              <a:ext cx="2608822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BD6BD2DA-8B78-4C81-841E-84D53CD511FD}"/>
                </a:ext>
              </a:extLst>
            </p:cNvPr>
            <p:cNvSpPr/>
            <p:nvPr/>
          </p:nvSpPr>
          <p:spPr>
            <a:xfrm>
              <a:off x="3307882" y="3479185"/>
              <a:ext cx="4377295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41EF18E-F7CF-492D-B68F-E4ACB3056886}"/>
                </a:ext>
              </a:extLst>
            </p:cNvPr>
            <p:cNvSpPr/>
            <p:nvPr/>
          </p:nvSpPr>
          <p:spPr>
            <a:xfrm>
              <a:off x="658813" y="507607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1B55C893-A8E0-41DA-87BA-6881B6EFE907}"/>
                </a:ext>
              </a:extLst>
            </p:cNvPr>
            <p:cNvSpPr/>
            <p:nvPr/>
          </p:nvSpPr>
          <p:spPr>
            <a:xfrm>
              <a:off x="658813" y="165398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FCB5471B-B07D-4477-9C32-EE335DAA100D}"/>
                </a:ext>
              </a:extLst>
            </p:cNvPr>
            <p:cNvSpPr/>
            <p:nvPr/>
          </p:nvSpPr>
          <p:spPr>
            <a:xfrm>
              <a:off x="658813" y="1653988"/>
              <a:ext cx="7180822" cy="101791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31C90CC-1FE0-4E17-9325-128710B27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910" y="1753471"/>
              <a:ext cx="4592172" cy="918434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8CAD65C-935F-4F5F-829E-42E45767D2DD}"/>
                </a:ext>
              </a:extLst>
            </p:cNvPr>
            <p:cNvSpPr txBox="1"/>
            <p:nvPr/>
          </p:nvSpPr>
          <p:spPr>
            <a:xfrm>
              <a:off x="7839635" y="1715628"/>
              <a:ext cx="3872939" cy="46166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>
                  <a:solidFill>
                    <a:srgbClr val="FFFFFF"/>
                  </a:solidFill>
                  <a:ea typeface="Calibri"/>
                  <a:cs typeface="Calibri"/>
                </a:rPr>
                <a:t>Marché du travail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1C1D5DD-3A89-4002-AF70-B2C80E5566A0}"/>
                </a:ext>
              </a:extLst>
            </p:cNvPr>
            <p:cNvSpPr/>
            <p:nvPr/>
          </p:nvSpPr>
          <p:spPr>
            <a:xfrm>
              <a:off x="7839635" y="4807323"/>
              <a:ext cx="3872938" cy="85370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F3A4452-5D69-42ED-B219-E0914EBC9E6B}"/>
                </a:ext>
              </a:extLst>
            </p:cNvPr>
            <p:cNvSpPr txBox="1"/>
            <p:nvPr/>
          </p:nvSpPr>
          <p:spPr>
            <a:xfrm>
              <a:off x="658813" y="5137718"/>
              <a:ext cx="11053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Enseignement général</a:t>
              </a: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D6BA2B5F-6584-400B-83C0-8B4B257F4091}"/>
                </a:ext>
              </a:extLst>
            </p:cNvPr>
            <p:cNvSpPr/>
            <p:nvPr/>
          </p:nvSpPr>
          <p:spPr>
            <a:xfrm>
              <a:off x="8021171" y="3479185"/>
              <a:ext cx="3691402" cy="90076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999E5FA-B4D4-49DE-8207-4108E5CA5ABA}"/>
                </a:ext>
              </a:extLst>
            </p:cNvPr>
            <p:cNvSpPr txBox="1"/>
            <p:nvPr/>
          </p:nvSpPr>
          <p:spPr>
            <a:xfrm>
              <a:off x="8021171" y="369873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>
                  <a:solidFill>
                    <a:srgbClr val="FFFFFF"/>
                  </a:solidFill>
                  <a:ea typeface="Calibri"/>
                  <a:cs typeface="Calibri"/>
                </a:rPr>
                <a:t>Enseignement supérieur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15" name="Gleichschenkliges Dreieck 14">
              <a:extLst>
                <a:ext uri="{FF2B5EF4-FFF2-40B4-BE49-F238E27FC236}">
                  <a16:creationId xmlns:a16="http://schemas.microsoft.com/office/drawing/2014/main" id="{4ED101E8-D4E3-413F-9D46-FB5653B4F623}"/>
                </a:ext>
              </a:extLst>
            </p:cNvPr>
            <p:cNvSpPr/>
            <p:nvPr/>
          </p:nvSpPr>
          <p:spPr>
            <a:xfrm>
              <a:off x="8021171" y="2794075"/>
              <a:ext cx="3691403" cy="646100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Pfeil: nach unten 17">
              <a:extLst>
                <a:ext uri="{FF2B5EF4-FFF2-40B4-BE49-F238E27FC236}">
                  <a16:creationId xmlns:a16="http://schemas.microsoft.com/office/drawing/2014/main" id="{CC869338-18C6-4502-8935-39E0827953CA}"/>
                </a:ext>
              </a:extLst>
            </p:cNvPr>
            <p:cNvSpPr/>
            <p:nvPr/>
          </p:nvSpPr>
          <p:spPr>
            <a:xfrm rot="10800000">
              <a:off x="9608016" y="4388759"/>
              <a:ext cx="517712" cy="61647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unten 18">
              <a:extLst>
                <a:ext uri="{FF2B5EF4-FFF2-40B4-BE49-F238E27FC236}">
                  <a16:creationId xmlns:a16="http://schemas.microsoft.com/office/drawing/2014/main" id="{7CCF8E66-7B31-4FD4-A213-B3B22C272C58}"/>
                </a:ext>
              </a:extLst>
            </p:cNvPr>
            <p:cNvSpPr/>
            <p:nvPr/>
          </p:nvSpPr>
          <p:spPr>
            <a:xfrm rot="10800000">
              <a:off x="3990368" y="4388758"/>
              <a:ext cx="517712" cy="74895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lussdiagramm: Manuelle Verarbeitung 24">
              <a:extLst>
                <a:ext uri="{FF2B5EF4-FFF2-40B4-BE49-F238E27FC236}">
                  <a16:creationId xmlns:a16="http://schemas.microsoft.com/office/drawing/2014/main" id="{00DAD3B3-143C-4696-B5FE-F720102B05AB}"/>
                </a:ext>
              </a:extLst>
            </p:cNvPr>
            <p:cNvSpPr/>
            <p:nvPr/>
          </p:nvSpPr>
          <p:spPr>
            <a:xfrm rot="10800000">
              <a:off x="658812" y="2794071"/>
              <a:ext cx="7026365" cy="646102"/>
            </a:xfrm>
            <a:prstGeom prst="flowChartManualOperat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6685E25A-5772-4353-8682-2E7F0140B5F5}"/>
                </a:ext>
              </a:extLst>
            </p:cNvPr>
            <p:cNvSpPr txBox="1"/>
            <p:nvPr/>
          </p:nvSpPr>
          <p:spPr>
            <a:xfrm>
              <a:off x="4185532" y="3511013"/>
              <a:ext cx="3304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Formation professionnelle en alternance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F2471DB-6AB4-4982-8C2C-3B50D40615F7}"/>
                </a:ext>
              </a:extLst>
            </p:cNvPr>
            <p:cNvSpPr txBox="1"/>
            <p:nvPr/>
          </p:nvSpPr>
          <p:spPr>
            <a:xfrm>
              <a:off x="2404597" y="289145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>
                  <a:solidFill>
                    <a:srgbClr val="FFFFFF"/>
                  </a:solidFill>
                  <a:ea typeface="Calibri"/>
                  <a:cs typeface="Calibri"/>
                </a:rPr>
                <a:t>Formation professionnelle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07245652-894E-4324-B674-9ADA123E812C}"/>
                </a:ext>
              </a:extLst>
            </p:cNvPr>
            <p:cNvSpPr txBox="1"/>
            <p:nvPr/>
          </p:nvSpPr>
          <p:spPr>
            <a:xfrm>
              <a:off x="713055" y="3511013"/>
              <a:ext cx="24940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École professionnelle à plein temps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Les parties prenantes : les apprenti·e·s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/>
              <a:t>1,22 millions d’apprenti·e·s chaque année</a:t>
            </a:r>
          </a:p>
          <a:p>
            <a:pPr lvl="1"/>
            <a:r>
              <a:rPr lang="de-DE" dirty="0"/>
              <a:t>327 </a:t>
            </a:r>
            <a:r>
              <a:rPr lang="de-DE" dirty="0" err="1"/>
              <a:t>métiers</a:t>
            </a:r>
            <a:r>
              <a:rPr lang="de-DE" dirty="0"/>
              <a:t> d’apprentissage officiels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/>
              <a:t>En conséquence :</a:t>
            </a:r>
          </a:p>
          <a:p>
            <a:pPr lvl="1"/>
            <a:r>
              <a:rPr lang="de-DE" dirty="0"/>
              <a:t>5 % des </a:t>
            </a:r>
            <a:r>
              <a:rPr lang="de-DE" dirty="0" err="1"/>
              <a:t>employées</a:t>
            </a:r>
            <a:r>
              <a:rPr lang="de-DE" dirty="0"/>
              <a:t> sont en apprentissage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b="1" dirty="0" err="1"/>
              <a:t>Environ</a:t>
            </a:r>
            <a:r>
              <a:rPr lang="de-DE" b="1" dirty="0"/>
              <a:t> 91 % des apprenti·e·s suivent avec succès leur formation.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151C2F4-9FAD-464D-BCE8-3D6B09487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24118" r="29251"/>
          <a:stretch/>
        </p:blipFill>
        <p:spPr>
          <a:xfrm>
            <a:off x="7516907" y="1039371"/>
            <a:ext cx="3536577" cy="3605472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9816FE72-21F8-4A15-8C27-E4A9F6B07FED}"/>
              </a:ext>
            </a:extLst>
          </p:cNvPr>
          <p:cNvCxnSpPr>
            <a:cxnSpLocks/>
          </p:cNvCxnSpPr>
          <p:nvPr/>
        </p:nvCxnSpPr>
        <p:spPr>
          <a:xfrm>
            <a:off x="8124183" y="4644844"/>
            <a:ext cx="40678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23D8C-4529-4C78-957C-E8DC917E4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A1E19-81D1-40EA-B2AD-DA6386C7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4" y="1052513"/>
            <a:ext cx="6071440" cy="46085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b="1" dirty="0" err="1"/>
              <a:t>Les</a:t>
            </a:r>
            <a:r>
              <a:rPr lang="de-DE" b="1" dirty="0"/>
              <a:t> parties prenantes : employeuses et </a:t>
            </a:r>
            <a:r>
              <a:rPr lang="de-DE" b="1" dirty="0" err="1"/>
              <a:t>employeurs</a:t>
            </a:r>
            <a:r>
              <a:rPr lang="de-DE" b="1" dirty="0"/>
              <a:t> (</a:t>
            </a:r>
            <a:r>
              <a:rPr lang="de-DE" b="1" dirty="0" err="1"/>
              <a:t>gouvernance</a:t>
            </a:r>
            <a:r>
              <a:rPr lang="de-DE" b="1" dirty="0"/>
              <a:t> </a:t>
            </a:r>
            <a:r>
              <a:rPr lang="de-DE" b="1" dirty="0" err="1"/>
              <a:t>coopérative</a:t>
            </a:r>
            <a:r>
              <a:rPr lang="de-DE" b="1" dirty="0"/>
              <a:t>)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/>
              <a:t>Tous les ans, </a:t>
            </a:r>
            <a:r>
              <a:rPr lang="de-DE" dirty="0" err="1"/>
              <a:t>environ</a:t>
            </a:r>
            <a:r>
              <a:rPr lang="de-DE" dirty="0"/>
              <a:t> 19 % des entreprises </a:t>
            </a:r>
            <a:r>
              <a:rPr lang="de-DE" dirty="0" err="1"/>
              <a:t>avec</a:t>
            </a:r>
            <a:r>
              <a:rPr lang="de-DE" dirty="0"/>
              <a:t> </a:t>
            </a:r>
            <a:r>
              <a:rPr lang="de-DE" dirty="0" err="1"/>
              <a:t>employé·e·s</a:t>
            </a:r>
            <a:r>
              <a:rPr lang="de-DE" dirty="0"/>
              <a:t> </a:t>
            </a:r>
            <a:r>
              <a:rPr lang="de-DE" dirty="0" err="1"/>
              <a:t>assujetti·e·s</a:t>
            </a:r>
            <a:r>
              <a:rPr lang="de-DE" dirty="0"/>
              <a:t> à la sécurité sociale (</a:t>
            </a:r>
            <a:r>
              <a:rPr lang="de-DE" dirty="0" err="1"/>
              <a:t>environ</a:t>
            </a:r>
            <a:r>
              <a:rPr lang="de-DE" dirty="0"/>
              <a:t> 408 700 sur 2,2 millions) proposent des places d’apprentissage</a:t>
            </a:r>
          </a:p>
          <a:p>
            <a:pPr lvl="1"/>
            <a:r>
              <a:rPr lang="de-DE" dirty="0"/>
              <a:t>chaque année, ce sont </a:t>
            </a:r>
            <a:r>
              <a:rPr lang="de-DE" dirty="0" err="1"/>
              <a:t>ainsi</a:t>
            </a:r>
            <a:r>
              <a:rPr lang="de-DE" dirty="0"/>
              <a:t> 489 000 apprenti·e·s, environ, qui commencent une formation</a:t>
            </a:r>
          </a:p>
          <a:p>
            <a:pPr lvl="1"/>
            <a:r>
              <a:rPr lang="de-DE" dirty="0"/>
              <a:t>Parmi </a:t>
            </a:r>
            <a:r>
              <a:rPr lang="de-DE" dirty="0" err="1"/>
              <a:t>ces</a:t>
            </a:r>
            <a:r>
              <a:rPr lang="de-DE" dirty="0"/>
              <a:t> </a:t>
            </a:r>
            <a:r>
              <a:rPr lang="de-DE" dirty="0" err="1"/>
              <a:t>apprenti·e·s</a:t>
            </a:r>
            <a:r>
              <a:rPr lang="de-DE"/>
              <a:t>, 77 </a:t>
            </a:r>
            <a:r>
              <a:rPr lang="de-DE" dirty="0"/>
              <a:t>% sont immédiatement embauché·e·s après leur formation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B6E2FB-8156-4FAD-8EC2-41391FF30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656" y="1593475"/>
            <a:ext cx="4993919" cy="36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00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CF9AC-97E1-4448-834C-5E0770A6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276DC7-11F1-4AF1-B73A-261D75E65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b="1" dirty="0"/>
              <a:t>Les conditions-cadres de la formation professionnelle en alternance sont mises en place par les entreprises, les partenaires sociaux et </a:t>
            </a:r>
            <a:r>
              <a:rPr lang="de-DE" b="1" dirty="0" err="1"/>
              <a:t>l’État</a:t>
            </a:r>
            <a:r>
              <a:rPr lang="de-DE" b="1" dirty="0"/>
              <a:t> („</a:t>
            </a:r>
            <a:r>
              <a:rPr lang="de-DE" b="1" dirty="0" err="1"/>
              <a:t>gouvernance</a:t>
            </a:r>
            <a:r>
              <a:rPr lang="de-DE" b="1" dirty="0"/>
              <a:t> </a:t>
            </a:r>
            <a:r>
              <a:rPr lang="de-DE" b="1" dirty="0" err="1"/>
              <a:t>coopérative</a:t>
            </a:r>
            <a:r>
              <a:rPr lang="de-DE" b="1" dirty="0"/>
              <a:t>“)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/>
              <a:t>chambres</a:t>
            </a:r>
          </a:p>
          <a:p>
            <a:pPr lvl="1"/>
            <a:r>
              <a:rPr lang="de-DE" dirty="0"/>
              <a:t>partenaires sociaux (employeuses et employeurs, organisations patronales)</a:t>
            </a:r>
          </a:p>
          <a:p>
            <a:pPr lvl="1"/>
            <a:r>
              <a:rPr lang="de-DE" dirty="0"/>
              <a:t>État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Les chambres et les partenaires sociaux : </a:t>
            </a:r>
            <a:r>
              <a:rPr lang="de-DE" dirty="0"/>
              <a:t>définissent et vérifient les contenus de formation dans l’entreprise</a:t>
            </a:r>
          </a:p>
          <a:p>
            <a:pPr marL="0" indent="0">
              <a:buNone/>
            </a:pPr>
            <a:r>
              <a:rPr lang="de-DE" b="1" dirty="0"/>
              <a:t>L’État : </a:t>
            </a:r>
            <a:r>
              <a:rPr lang="de-DE" dirty="0"/>
              <a:t>élabore les conditions réglementaires et met à disposition les ressources pour l’enseignement</a:t>
            </a:r>
          </a:p>
        </p:txBody>
      </p:sp>
    </p:spTree>
    <p:extLst>
      <p:ext uri="{BB962C8B-B14F-4D97-AF65-F5344CB8AC3E}">
        <p14:creationId xmlns:p14="http://schemas.microsoft.com/office/powerpoint/2010/main" val="365655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indent="0">
              <a:buNone/>
            </a:pPr>
            <a:r>
              <a:rPr lang="de-DE" b="1" dirty="0"/>
              <a:t>Les acteurs : les chambres, centres compétents</a:t>
            </a:r>
          </a:p>
          <a:p>
            <a:pPr marL="1588" indent="0">
              <a:buNone/>
            </a:pPr>
            <a:endParaRPr lang="de-DE" b="1" dirty="0"/>
          </a:p>
          <a:p>
            <a:pPr lvl="1"/>
            <a:r>
              <a:rPr lang="de-DE" dirty="0"/>
              <a:t>contrôle et enregistrement des entreprises de formation</a:t>
            </a:r>
          </a:p>
          <a:p>
            <a:pPr lvl="1"/>
            <a:r>
              <a:rPr lang="de-DE" dirty="0"/>
              <a:t>surveillance et contrôle de la formation en entreprise</a:t>
            </a:r>
          </a:p>
          <a:p>
            <a:pPr lvl="1"/>
            <a:r>
              <a:rPr lang="de-DE" dirty="0"/>
              <a:t>formation du personnel enseignant</a:t>
            </a:r>
          </a:p>
          <a:p>
            <a:pPr lvl="1"/>
            <a:r>
              <a:rPr lang="de-DE" dirty="0"/>
              <a:t>organisation des examens </a:t>
            </a:r>
            <a:r>
              <a:rPr lang="de-DE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de-DE" dirty="0"/>
              <a:t>organisation de journées d’information et offre de conseil</a:t>
            </a:r>
          </a:p>
        </p:txBody>
      </p:sp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Les acteurs : les partenaires sociaux</a:t>
            </a:r>
          </a:p>
          <a:p>
            <a:pPr marL="0" indent="0">
              <a:buNone/>
            </a:pPr>
            <a:r>
              <a:rPr lang="de-DE" dirty="0"/>
              <a:t>Les organisations patronales, les syndicats et l’État s’accordent sur les </a:t>
            </a:r>
            <a:r>
              <a:rPr lang="de-DE" u="sng" dirty="0"/>
              <a:t>normes à respecter, pour la partie de la formation ayant lieu en entreprise</a:t>
            </a:r>
            <a:r>
              <a:rPr lang="de-DE" dirty="0"/>
              <a:t>.</a:t>
            </a:r>
            <a:endParaRPr lang="de-DE" u="sng" dirty="0"/>
          </a:p>
          <a:p>
            <a:pPr marL="0" indent="0">
              <a:buNone/>
            </a:pPr>
            <a:endParaRPr lang="de-DE" dirty="0">
              <a:solidFill>
                <a:srgbClr val="FF0000"/>
              </a:solidFill>
            </a:endParaRPr>
          </a:p>
          <a:p>
            <a:pPr lvl="1"/>
            <a:r>
              <a:rPr lang="de-DE" dirty="0"/>
              <a:t>contenus de formation</a:t>
            </a:r>
          </a:p>
          <a:p>
            <a:pPr lvl="1"/>
            <a:r>
              <a:rPr lang="de-DE" dirty="0"/>
              <a:t>rémunération</a:t>
            </a:r>
          </a:p>
          <a:p>
            <a:pPr lvl="1"/>
            <a:r>
              <a:rPr lang="de-DE" dirty="0"/>
              <a:t>surveillance de la formation en entreprise</a:t>
            </a:r>
          </a:p>
          <a:p>
            <a:pPr lvl="1"/>
            <a:r>
              <a:rPr lang="de-DE" dirty="0"/>
              <a:t>participation au jury pour les examens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C0DCF6-3A8C-4B21-AF63-595DE7188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42" y="2393199"/>
            <a:ext cx="4497067" cy="30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3372</Words>
  <Application>Microsoft Office PowerPoint</Application>
  <PresentationFormat>Breitbild</PresentationFormat>
  <Paragraphs>589</Paragraphs>
  <Slides>37</Slides>
  <Notes>28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Wingdings 3</vt:lpstr>
      <vt:lpstr>Office</vt:lpstr>
      <vt:lpstr>1_Office</vt:lpstr>
      <vt:lpstr> </vt:lpstr>
      <vt:lpstr>Sommaire</vt:lpstr>
      <vt:lpstr> </vt:lpstr>
      <vt:lpstr>Principes</vt:lpstr>
      <vt:lpstr>Principes</vt:lpstr>
      <vt:lpstr>Principes</vt:lpstr>
      <vt:lpstr>Principes</vt:lpstr>
      <vt:lpstr>Principes</vt:lpstr>
      <vt:lpstr>Principes</vt:lpstr>
      <vt:lpstr>Principes</vt:lpstr>
      <vt:lpstr>Principes</vt:lpstr>
      <vt:lpstr>Principes</vt:lpstr>
      <vt:lpstr>Principes</vt:lpstr>
      <vt:lpstr>Principes</vt:lpstr>
      <vt:lpstr>Principes</vt:lpstr>
      <vt:lpstr>PowerPoint-Präsentation</vt:lpstr>
      <vt:lpstr>Accès</vt:lpstr>
      <vt:lpstr>Accès</vt:lpstr>
      <vt:lpstr>Accès</vt:lpstr>
      <vt:lpstr>Déroulement</vt:lpstr>
      <vt:lpstr>Déroulement</vt:lpstr>
      <vt:lpstr>Déroulement</vt:lpstr>
      <vt:lpstr>Déroulement</vt:lpstr>
      <vt:lpstr>Déroulement</vt:lpstr>
      <vt:lpstr>PowerPoint-Präsentation</vt:lpstr>
      <vt:lpstr>Comment fonctionne la formation professionnelle en alternance ?</vt:lpstr>
      <vt:lpstr>Comment fonctionne la formation professionnelle en alternance ?</vt:lpstr>
      <vt:lpstr>Pourquoi la formation professionnelle en alternance en Allemagne est-elle performante ?</vt:lpstr>
      <vt:lpstr>Cinq piliers pour la formation professionnelle</vt:lpstr>
      <vt:lpstr>Avantages</vt:lpstr>
      <vt:lpstr>Avantages</vt:lpstr>
      <vt:lpstr>Avantages</vt:lpstr>
      <vt:lpstr>Défis</vt:lpstr>
      <vt:lpstr>Défis</vt:lpstr>
      <vt:lpstr>Défis</vt:lpstr>
      <vt:lpstr>Informations supplémentaires (en Allemand)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95</cp:revision>
  <dcterms:created xsi:type="dcterms:W3CDTF">2021-09-29T10:46:12Z</dcterms:created>
  <dcterms:modified xsi:type="dcterms:W3CDTF">2025-03-06T09:23:02Z</dcterms:modified>
</cp:coreProperties>
</file>