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40"/>
  </p:notes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73981" autoAdjust="0"/>
  </p:normalViewPr>
  <p:slideViewPr>
    <p:cSldViewPr snapToGrid="0" showGuides="1">
      <p:cViewPr varScale="1">
        <p:scale>
          <a:sx n="82" d="100"/>
          <a:sy n="82" d="100"/>
        </p:scale>
        <p:origin x="15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pPr/>
              <a:t>25.09.2025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contents of the framework curriculum are defined by ‘learning fields’.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explain the topic of ‘learning fields’ at this point.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dynamics of the vocational training system using BBiG amendments, most recently in 2020: principle of equivalence of vocational and academic education codified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460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have many different expectations and goals when it comes to an apprenticeship: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something practical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 their own money (self-employment)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 a dream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fulfilment of duties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training: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school: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Important: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involvement of the respective teaching and training staff!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77 % of all trainees are taken on by the company that trained them.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4,8 %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approximately 70,000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2024: 69,405 – more than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The three stakeholders ensure the framework conditions for vocational education and training through a differentiated distribution of roles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Ownership lies with all three players; they all bear it at the same time and assume responsibility 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They guarantee the system's constant capacity for innovation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They ensure quality standards</a:t>
            </a:r>
          </a:p>
          <a:p>
            <a:endParaRPr lang="de-DE" dirty="0"/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They reach a consensus.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Dual vocational training is essentially shaped by those who are directly affected and who know the needs of the labour market best.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All decisions on vocational training are made by consensus.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The standards apply nationwide. They are regularly updated.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summarise the previous slides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stakeholders agree on the basic standards for dual vocational training on an equal footing.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standards are based on the specific requirements of the world of work.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066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Office central du gouvernement fédéral pour la coopération internationale dans le domaine de la formation professionnelle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 central du gouvernement fédéral pour la coopération internationale dans le domaine de la formation professionnelle</a:t>
            </a:r>
            <a:r>
              <a:rPr lang="en-US"/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2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govet/de/54899.php" TargetMode="External"/><Relationship Id="rId13" Type="http://schemas.openxmlformats.org/officeDocument/2006/relationships/hyperlink" Target="https://www.govet.international/en/index.php" TargetMode="External"/><Relationship Id="rId3" Type="http://schemas.openxmlformats.org/officeDocument/2006/relationships/hyperlink" Target="https://www.destatis.de/EN/Homepage.html" TargetMode="External"/><Relationship Id="rId7" Type="http://schemas.openxmlformats.org/officeDocument/2006/relationships/hyperlink" Target="https://www.bibb.de/dienst/publikationen/de/19200" TargetMode="External"/><Relationship Id="rId12" Type="http://schemas.openxmlformats.org/officeDocument/2006/relationships/hyperlink" Target="http://www.gesetze-im-internet.de/betrvg/" TargetMode="External"/><Relationship Id="rId17" Type="http://schemas.openxmlformats.org/officeDocument/2006/relationships/hyperlink" Target="mailto:govet@bibb.de" TargetMode="External"/><Relationship Id="rId2" Type="http://schemas.openxmlformats.org/officeDocument/2006/relationships/hyperlink" Target="https://www.bibb.de/datenreport/en/index.php" TargetMode="External"/><Relationship Id="rId16" Type="http://schemas.openxmlformats.org/officeDocument/2006/relationships/hyperlink" Target="https://www.bibb.de/en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ab-forum.de/" TargetMode="External"/><Relationship Id="rId11" Type="http://schemas.openxmlformats.org/officeDocument/2006/relationships/hyperlink" Target="http://www.gesetze-im-internet.de/tvg/index.html" TargetMode="External"/><Relationship Id="rId5" Type="http://schemas.openxmlformats.org/officeDocument/2006/relationships/hyperlink" Target="https://www.bibb.de/dienst/publikationen/de/20504" TargetMode="External"/><Relationship Id="rId15" Type="http://schemas.openxmlformats.org/officeDocument/2006/relationships/hyperlink" Target="https://www.bmftr.bund.de/EN" TargetMode="External"/><Relationship Id="rId10" Type="http://schemas.openxmlformats.org/officeDocument/2006/relationships/hyperlink" Target="http://www.gesetze-im-internet.de/ihkg/index.html" TargetMode="External"/><Relationship Id="rId4" Type="http://schemas.openxmlformats.org/officeDocument/2006/relationships/hyperlink" Target="https://www.datenportal.bmbf.de/portal/en/index.html" TargetMode="External"/><Relationship Id="rId9" Type="http://schemas.openxmlformats.org/officeDocument/2006/relationships/hyperlink" Target="http://www.gesetze-im-internet.de/jarbschg/index.html" TargetMode="External"/><Relationship Id="rId14" Type="http://schemas.openxmlformats.org/officeDocument/2006/relationships/hyperlink" Target="https://www.bmbfsfj.bund.de/bmbfsfj/meta/en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270097" cy="689389"/>
          </a:xfrm>
        </p:spPr>
        <p:txBody>
          <a:bodyPr/>
          <a:lstStyle/>
          <a:p>
            <a:r>
              <a:rPr lang="fr-FR" sz="2000" noProof="0" dirty="0">
                <a:solidFill>
                  <a:srgbClr val="FFFFFF"/>
                </a:solidFill>
                <a:ea typeface="Calibri"/>
                <a:cs typeface="Calibri"/>
              </a:rPr>
              <a:t>La formation professionnelle en alternance en Allemagne</a:t>
            </a:r>
            <a:endParaRPr lang="fr-FR" sz="2000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fr-FR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Les acteurs : l’État, garant du cadre</a:t>
            </a:r>
          </a:p>
          <a:p>
            <a:pPr marL="0" indent="0">
              <a:buNone/>
            </a:pPr>
            <a:endParaRPr lang="fr-FR" b="1" noProof="0" dirty="0"/>
          </a:p>
          <a:p>
            <a:pPr lvl="1"/>
            <a:r>
              <a:rPr lang="fr-FR" noProof="0" dirty="0"/>
              <a:t>définit les </a:t>
            </a:r>
            <a:r>
              <a:rPr lang="fr-FR" u="sng" noProof="0" dirty="0"/>
              <a:t>règlements de formation </a:t>
            </a:r>
            <a:r>
              <a:rPr lang="fr-FR" noProof="0" dirty="0"/>
              <a:t>avec les partenaires sociaux (formation en entreprise)</a:t>
            </a:r>
          </a:p>
          <a:p>
            <a:pPr lvl="1"/>
            <a:r>
              <a:rPr lang="fr-FR" noProof="0" dirty="0"/>
              <a:t>définit la formation dans les écoles professionnelles : </a:t>
            </a:r>
            <a:r>
              <a:rPr lang="fr-FR" u="sng" noProof="0" dirty="0"/>
              <a:t>cursus d’enseignement</a:t>
            </a:r>
          </a:p>
          <a:p>
            <a:pPr lvl="1"/>
            <a:r>
              <a:rPr lang="fr-FR" noProof="0" dirty="0"/>
              <a:t>finance, organise et contrôle le système d’enseignement professionnel public</a:t>
            </a:r>
          </a:p>
          <a:p>
            <a:pPr lvl="1"/>
            <a:r>
              <a:rPr lang="fr-FR" noProof="0" dirty="0"/>
              <a:t>met en œuvre la recherche sur la formation professionnelle (BIBB)</a:t>
            </a:r>
          </a:p>
          <a:p>
            <a:pPr lvl="1"/>
            <a:r>
              <a:rPr lang="fr-FR" noProof="0" dirty="0"/>
              <a:t>apporte son soutien lors de la </a:t>
            </a:r>
            <a:r>
              <a:rPr lang="fr-FR" noProof="0" dirty="0" err="1"/>
              <a:t>la</a:t>
            </a:r>
            <a:r>
              <a:rPr lang="fr-FR" noProof="0" dirty="0"/>
              <a:t> recherche d’une place de formation (jeunes, personnes au chômage, personnes défavorisées)</a:t>
            </a:r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 cadre : les normes</a:t>
            </a:r>
          </a:p>
          <a:p>
            <a:pPr marL="0" indent="0">
              <a:buNone/>
            </a:pPr>
            <a:endParaRPr lang="fr-FR" noProof="0" dirty="0"/>
          </a:p>
          <a:p>
            <a:pPr lvl="1"/>
            <a:r>
              <a:rPr lang="fr-FR" noProof="0" dirty="0"/>
              <a:t>définissent la mise en œuvre de la formation professionnelle en alternance dans les entreprises et les écoles professionnelles</a:t>
            </a:r>
          </a:p>
          <a:p>
            <a:pPr lvl="1"/>
            <a:r>
              <a:rPr lang="fr-FR" noProof="0" dirty="0"/>
              <a:t>assurent le contrôle de qualité et le soutien de la formation professionnelle en alternance</a:t>
            </a:r>
          </a:p>
          <a:p>
            <a:pPr lvl="1"/>
            <a:r>
              <a:rPr lang="fr-FR" noProof="0" dirty="0"/>
              <a:t>sont valides et obligatoires au niveau fédéral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 cadre : l’élaboration des normes </a:t>
            </a:r>
          </a:p>
          <a:p>
            <a:pPr marL="0" indent="0">
              <a:buNone/>
            </a:pPr>
            <a:endParaRPr lang="fr-FR" b="1" noProof="0" dirty="0"/>
          </a:p>
          <a:p>
            <a:pPr lvl="1"/>
            <a:r>
              <a:rPr lang="fr-FR" b="1" noProof="0" dirty="0"/>
              <a:t>1. Les employeuses et employeurs </a:t>
            </a:r>
            <a:r>
              <a:rPr lang="fr-FR" noProof="0" dirty="0"/>
              <a:t>identifient de nouveaux domaines de compétences et de nouvelles qualifications, dans l’entreprise </a:t>
            </a:r>
          </a:p>
          <a:p>
            <a:pPr lvl="1"/>
            <a:r>
              <a:rPr lang="fr-FR" b="1" noProof="0" dirty="0"/>
              <a:t>2. Les partenaires sociaux et l’État </a:t>
            </a:r>
            <a:r>
              <a:rPr lang="fr-FR" noProof="0" dirty="0"/>
              <a:t>définissent ensemble et promulguent les nouvelles normes de formation en entreprise, sous l’égide du BIBB </a:t>
            </a:r>
          </a:p>
          <a:p>
            <a:pPr lvl="1"/>
            <a:r>
              <a:rPr lang="fr-FR" b="1" noProof="0" dirty="0"/>
              <a:t>3. L’État </a:t>
            </a:r>
            <a:r>
              <a:rPr lang="fr-FR" noProof="0" dirty="0"/>
              <a:t>modifie les cursus d’enseignement sur la base des nouveaux règlements de formation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b="1" noProof="0" dirty="0"/>
              <a:t>Les normes promulguées sont intégrées aux règlements de formation (entreprises) et aux cursus d’enseignement (école professionnelle).</a:t>
            </a:r>
          </a:p>
          <a:p>
            <a:endParaRPr lang="fr-FR" noProof="0" dirty="0"/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2"/>
            <a:ext cx="11053762" cy="4751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noProof="0" dirty="0"/>
              <a:t>Le cadre : les normes et le règlement de formation 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noProof="0" dirty="0"/>
              <a:t>Un objectif commun: le </a:t>
            </a:r>
            <a:r>
              <a:rPr lang="fr-FR" b="1" noProof="0" dirty="0"/>
              <a:t>principe de profession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noProof="0" dirty="0"/>
              <a:t>Les normes de formation pour la </a:t>
            </a:r>
            <a:r>
              <a:rPr lang="fr-FR" u="sng" noProof="0" dirty="0"/>
              <a:t>formation professionnelle</a:t>
            </a:r>
            <a:r>
              <a:rPr lang="fr-FR" noProof="0" dirty="0"/>
              <a:t> sont ancrées dans le </a:t>
            </a:r>
            <a:r>
              <a:rPr lang="fr-FR" u="sng" noProof="0" dirty="0"/>
              <a:t>règlement de formation</a:t>
            </a:r>
            <a:r>
              <a:rPr lang="fr-FR" noProof="0" dirty="0"/>
              <a:t> :</a:t>
            </a:r>
          </a:p>
          <a:p>
            <a:pPr lvl="1"/>
            <a:endParaRPr lang="fr-FR" noProof="0" dirty="0"/>
          </a:p>
          <a:p>
            <a:pPr lvl="1"/>
            <a:r>
              <a:rPr lang="fr-FR" noProof="0" dirty="0"/>
              <a:t>titre professionnel </a:t>
            </a:r>
          </a:p>
          <a:p>
            <a:pPr lvl="1"/>
            <a:r>
              <a:rPr lang="fr-FR" noProof="0" dirty="0"/>
              <a:t>profil professionnel</a:t>
            </a:r>
          </a:p>
          <a:p>
            <a:pPr lvl="1"/>
            <a:r>
              <a:rPr lang="fr-FR" noProof="0" dirty="0"/>
              <a:t>contenus</a:t>
            </a:r>
          </a:p>
          <a:p>
            <a:pPr lvl="1"/>
            <a:r>
              <a:rPr lang="fr-FR" noProof="0" dirty="0"/>
              <a:t>durée et structure de la formation</a:t>
            </a:r>
          </a:p>
          <a:p>
            <a:pPr lvl="1"/>
            <a:r>
              <a:rPr lang="fr-FR" noProof="0" dirty="0"/>
              <a:t>exigences relatives aux examens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 cadre : les normes et le cursus d’enseignement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noProof="0" dirty="0"/>
              <a:t>La formation à l’</a:t>
            </a:r>
            <a:r>
              <a:rPr lang="fr-FR" u="sng" noProof="0" dirty="0"/>
              <a:t>école professionnelle</a:t>
            </a:r>
            <a:r>
              <a:rPr lang="fr-FR" noProof="0" dirty="0"/>
              <a:t> transmet les connaissances théoriques requises pour l’exercice de la profession et approfondit la formation générale. </a:t>
            </a:r>
          </a:p>
          <a:p>
            <a:pPr marL="0" indent="0">
              <a:buNone/>
            </a:pPr>
            <a:r>
              <a:rPr lang="fr-FR" noProof="0" dirty="0"/>
              <a:t>Ces normes de formation sont définies dans le </a:t>
            </a:r>
            <a:r>
              <a:rPr lang="fr-FR" u="sng" noProof="0" dirty="0"/>
              <a:t>cursus d’enseignement</a:t>
            </a:r>
            <a:r>
              <a:rPr lang="fr-FR" noProof="0" dirty="0"/>
              <a:t> :</a:t>
            </a:r>
          </a:p>
          <a:p>
            <a:pPr lvl="1"/>
            <a:r>
              <a:rPr lang="fr-FR" noProof="0" dirty="0"/>
              <a:t>objectif d’apprentissage</a:t>
            </a:r>
          </a:p>
          <a:p>
            <a:pPr lvl="1"/>
            <a:r>
              <a:rPr lang="fr-FR" noProof="0" dirty="0"/>
              <a:t>contenus</a:t>
            </a:r>
          </a:p>
          <a:p>
            <a:pPr lvl="1"/>
            <a:r>
              <a:rPr lang="fr-FR" noProof="0" dirty="0"/>
              <a:t>matières d’enseignement</a:t>
            </a: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fr-FR" noProof="0" dirty="0"/>
              <a:t>Le cadre légal</a:t>
            </a:r>
          </a:p>
          <a:p>
            <a:r>
              <a:rPr lang="fr-FR" b="1" noProof="0" dirty="0"/>
              <a:t>La liberté du choix de la profession est garantie par l’article 12 de la Loi fondamentale (GG).</a:t>
            </a:r>
          </a:p>
          <a:p>
            <a:endParaRPr lang="fr-FR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FFFFFF"/>
                </a:solidFill>
                <a:ea typeface="Calibri"/>
                <a:cs typeface="Calibri"/>
              </a:rPr>
              <a:t>Législation des entreprises</a:t>
            </a:r>
            <a:endParaRPr lang="fr-FR" noProof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loi sur la formation professionnelle</a:t>
            </a:r>
          </a:p>
          <a:p>
            <a:r>
              <a:rPr lang="fr-FR" b="1" noProof="0" dirty="0"/>
              <a:t>code de l’artisanat</a:t>
            </a:r>
          </a:p>
          <a:p>
            <a:r>
              <a:rPr lang="fr-FR" noProof="0" dirty="0"/>
              <a:t>loi sur la protection des jeunes au travail</a:t>
            </a:r>
          </a:p>
          <a:p>
            <a:r>
              <a:rPr lang="fr-FR" noProof="0" dirty="0"/>
              <a:t>loi sur les conventions collectives</a:t>
            </a:r>
          </a:p>
          <a:p>
            <a:r>
              <a:rPr lang="fr-FR" noProof="0" dirty="0"/>
              <a:t>loi sur le règlement provisoire du droit des chambres de commerce et d’industrie</a:t>
            </a:r>
          </a:p>
          <a:p>
            <a:r>
              <a:rPr lang="fr-FR" noProof="0" dirty="0"/>
              <a:t>loi sur l’organisation des entreprises</a:t>
            </a:r>
          </a:p>
          <a:p>
            <a:endParaRPr lang="fr-FR" noProof="0" dirty="0"/>
          </a:p>
          <a:p>
            <a:endParaRPr lang="fr-FR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FFFFFF"/>
                </a:solidFill>
                <a:ea typeface="Calibri"/>
                <a:cs typeface="Calibri"/>
              </a:rPr>
              <a:t>Législation scolaire</a:t>
            </a:r>
            <a:endParaRPr lang="fr-FR" noProof="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noProof="0" dirty="0"/>
              <a:t>scolarité obligatoire</a:t>
            </a:r>
          </a:p>
          <a:p>
            <a:r>
              <a:rPr lang="fr-FR" noProof="0" dirty="0"/>
              <a:t>lois régionales (des États) sur la scolarité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fr-FR" noProof="0" dirty="0"/>
              <a:t>La formation professionnelle en alternance 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2800" noProof="0" dirty="0"/>
              <a:t>Motivations, intérêts et déroulement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Accès</a:t>
            </a:r>
            <a:endParaRPr lang="fr-FR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noProof="0" dirty="0"/>
              <a:t>Motivation et mesures – l’État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b="1" noProof="0" dirty="0"/>
              <a:t>Motivation :</a:t>
            </a:r>
            <a:r>
              <a:rPr lang="fr-FR" noProof="0" dirty="0"/>
              <a:t> L’Allemagne a besoin de </a:t>
            </a:r>
            <a:r>
              <a:rPr lang="fr-FR" noProof="0" dirty="0" err="1"/>
              <a:t>professionnel·le·s</a:t>
            </a:r>
            <a:r>
              <a:rPr lang="fr-FR" noProof="0" dirty="0"/>
              <a:t> </a:t>
            </a:r>
            <a:r>
              <a:rPr lang="fr-FR" noProof="0" dirty="0" err="1"/>
              <a:t>qualifié·e·s</a:t>
            </a:r>
            <a:r>
              <a:rPr lang="fr-FR" noProof="0" dirty="0"/>
              <a:t> </a:t>
            </a:r>
            <a:br>
              <a:rPr lang="fr-FR" noProof="0" dirty="0"/>
            </a:br>
            <a:r>
              <a:rPr lang="fr-FR" noProof="0" dirty="0"/>
              <a:t>afin de garantir la croissance et le développement. </a:t>
            </a:r>
          </a:p>
          <a:p>
            <a:pPr marL="0" indent="0">
              <a:buNone/>
            </a:pPr>
            <a:r>
              <a:rPr lang="fr-FR" b="1" noProof="0" dirty="0"/>
              <a:t>Conséquence : </a:t>
            </a:r>
            <a:r>
              <a:rPr lang="fr-FR" noProof="0" dirty="0"/>
              <a:t>Nous devons renforcer et contrôler le système de </a:t>
            </a:r>
            <a:br>
              <a:rPr lang="fr-FR" noProof="0" dirty="0"/>
            </a:br>
            <a:r>
              <a:rPr lang="fr-FR" noProof="0" dirty="0"/>
              <a:t>formation professionnelle en alternance.</a:t>
            </a:r>
          </a:p>
          <a:p>
            <a:pPr marL="0" indent="0">
              <a:buNone/>
            </a:pPr>
            <a:r>
              <a:rPr lang="fr-FR" b="1" noProof="0" dirty="0"/>
              <a:t>Mesures : </a:t>
            </a:r>
          </a:p>
          <a:p>
            <a:pPr lvl="1"/>
            <a:r>
              <a:rPr lang="fr-FR" noProof="0" dirty="0"/>
              <a:t>mettre en place et actualiser un cadre réglementaire </a:t>
            </a:r>
          </a:p>
          <a:p>
            <a:pPr lvl="1"/>
            <a:r>
              <a:rPr lang="fr-FR" noProof="0" dirty="0"/>
              <a:t>missions attribuées aux différents acteurs</a:t>
            </a:r>
          </a:p>
          <a:p>
            <a:pPr lvl="1"/>
            <a:r>
              <a:rPr lang="fr-FR" noProof="0" dirty="0"/>
              <a:t>vérification et développement du système (par le BIBB, notamment)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526240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Accès</a:t>
            </a:r>
            <a:endParaRPr lang="fr-FR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noProof="0" dirty="0"/>
              <a:t>Motivation et accès – les jeunes</a:t>
            </a:r>
          </a:p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b="1" noProof="0" dirty="0"/>
              <a:t>Motivation : </a:t>
            </a:r>
            <a:r>
              <a:rPr lang="fr-FR" noProof="0" dirty="0"/>
              <a:t>« Je voudrais devenir … ! »  </a:t>
            </a:r>
          </a:p>
          <a:p>
            <a:pPr marL="0" indent="0">
              <a:buNone/>
            </a:pPr>
            <a:r>
              <a:rPr lang="fr-FR" b="1" noProof="0" dirty="0"/>
              <a:t>Accès :</a:t>
            </a:r>
          </a:p>
          <a:p>
            <a:pPr lvl="1"/>
            <a:r>
              <a:rPr lang="fr-FR" noProof="0" dirty="0"/>
              <a:t>rechercher des entreprises intéressées </a:t>
            </a:r>
            <a:br>
              <a:rPr lang="fr-FR" noProof="0" dirty="0"/>
            </a:br>
            <a:r>
              <a:rPr lang="fr-FR" noProof="0" dirty="0"/>
              <a:t>et consulter les offres</a:t>
            </a:r>
          </a:p>
          <a:p>
            <a:pPr lvl="1"/>
            <a:r>
              <a:rPr lang="fr-FR" noProof="0" dirty="0"/>
              <a:t>poser sa candidature</a:t>
            </a:r>
          </a:p>
          <a:p>
            <a:pPr lvl="1"/>
            <a:r>
              <a:rPr lang="fr-FR" noProof="0" dirty="0"/>
              <a:t>se soumettre à un éventuel processus </a:t>
            </a:r>
            <a:br>
              <a:rPr lang="fr-FR" noProof="0" dirty="0"/>
            </a:br>
            <a:r>
              <a:rPr lang="fr-FR" noProof="0" dirty="0"/>
              <a:t>de sélection</a:t>
            </a:r>
          </a:p>
          <a:p>
            <a:pPr lvl="1"/>
            <a:r>
              <a:rPr lang="fr-FR" noProof="0" dirty="0"/>
              <a:t>choisir l’entreprise de formation</a:t>
            </a:r>
          </a:p>
          <a:p>
            <a:pPr lvl="1"/>
            <a:r>
              <a:rPr lang="fr-FR" noProof="0" dirty="0"/>
              <a:t>conclure un contrat de formation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82" y="111302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Accès</a:t>
            </a:r>
            <a:endParaRPr lang="fr-FR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Motivation et accès – les entreprises</a:t>
            </a:r>
          </a:p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b="1" noProof="0" dirty="0"/>
              <a:t>Motivation : </a:t>
            </a:r>
            <a:r>
              <a:rPr lang="fr-FR" noProof="0" dirty="0"/>
              <a:t>« J’ai besoin d’être </a:t>
            </a:r>
            <a:r>
              <a:rPr lang="fr-FR" noProof="0" dirty="0" err="1"/>
              <a:t>sûr·e</a:t>
            </a:r>
            <a:r>
              <a:rPr lang="fr-FR" noProof="0" dirty="0"/>
              <a:t> que les postes pourront être pourvus » </a:t>
            </a:r>
          </a:p>
          <a:p>
            <a:pPr marL="0" indent="0">
              <a:buNone/>
            </a:pPr>
            <a:r>
              <a:rPr lang="fr-FR" b="1" noProof="0" dirty="0"/>
              <a:t>Accès :</a:t>
            </a:r>
          </a:p>
          <a:p>
            <a:pPr lvl="1"/>
            <a:r>
              <a:rPr lang="fr-FR" noProof="0" dirty="0"/>
              <a:t>se faire agréer comme entreprise de formation</a:t>
            </a:r>
          </a:p>
          <a:p>
            <a:pPr lvl="1"/>
            <a:r>
              <a:rPr lang="fr-FR" noProof="0" dirty="0"/>
              <a:t>proposer des places de formation</a:t>
            </a:r>
          </a:p>
          <a:p>
            <a:pPr lvl="1"/>
            <a:r>
              <a:rPr lang="fr-FR" noProof="0" dirty="0"/>
              <a:t>évaluer les candidatures</a:t>
            </a:r>
          </a:p>
          <a:p>
            <a:pPr lvl="1"/>
            <a:r>
              <a:rPr lang="fr-FR" noProof="0" dirty="0"/>
              <a:t>sélectionner les </a:t>
            </a:r>
            <a:r>
              <a:rPr lang="fr-FR" noProof="0" dirty="0" err="1"/>
              <a:t>apprenti·e·s</a:t>
            </a:r>
            <a:endParaRPr lang="fr-FR" noProof="0" dirty="0"/>
          </a:p>
          <a:p>
            <a:pPr lvl="1"/>
            <a:r>
              <a:rPr lang="fr-FR" noProof="0" dirty="0"/>
              <a:t>conclure le contrat de formation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30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Sommaire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noProof="0" dirty="0"/>
              <a:t>La formation professionnelle en alternance en Allemagne</a:t>
            </a:r>
          </a:p>
          <a:p>
            <a:pPr marL="0" indent="0">
              <a:buNone/>
            </a:pPr>
            <a:endParaRPr lang="fr-FR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fr-FR" b="1" noProof="0" dirty="0"/>
              <a:t>Principes et conditions-cadres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noProof="0" dirty="0"/>
              <a:t>Motivations, intérêts et déroulement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noProof="0" dirty="0"/>
              <a:t>Un modèle performant</a:t>
            </a:r>
          </a:p>
          <a:p>
            <a:pPr marL="0" indent="0">
              <a:buNone/>
            </a:pPr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Déroulement</a:t>
            </a:r>
            <a:endParaRPr lang="fr-FR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noProof="0" dirty="0"/>
              <a:t>Le contrat de formation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noProof="0" dirty="0"/>
              <a:t>La formation professionnelle commence par la conclusion du contrat de formation entre l’employeuse ou l’employeur et l’</a:t>
            </a:r>
            <a:r>
              <a:rPr lang="fr-FR" noProof="0" dirty="0" err="1"/>
              <a:t>apprenti·e</a:t>
            </a:r>
            <a:endParaRPr lang="fr-FR" noProof="0" dirty="0"/>
          </a:p>
          <a:p>
            <a:pPr marL="0" indent="0">
              <a:buNone/>
            </a:pPr>
            <a:r>
              <a:rPr lang="fr-FR" noProof="0" dirty="0"/>
              <a:t>Les points suivants sont fixés par le contrat de formation :</a:t>
            </a:r>
          </a:p>
          <a:p>
            <a:pPr lvl="1"/>
            <a:r>
              <a:rPr lang="fr-FR" noProof="0" dirty="0"/>
              <a:t>la durée</a:t>
            </a:r>
          </a:p>
          <a:p>
            <a:pPr lvl="1"/>
            <a:r>
              <a:rPr lang="fr-FR" noProof="0" dirty="0"/>
              <a:t>les contenus</a:t>
            </a:r>
          </a:p>
          <a:p>
            <a:pPr lvl="1"/>
            <a:r>
              <a:rPr lang="fr-FR" noProof="0" dirty="0"/>
              <a:t>la période d’essai</a:t>
            </a:r>
          </a:p>
          <a:p>
            <a:pPr lvl="1"/>
            <a:r>
              <a:rPr lang="fr-FR" noProof="0" dirty="0"/>
              <a:t>la structure de la formation relativement aux contenus et à la durée</a:t>
            </a:r>
          </a:p>
          <a:p>
            <a:pPr lvl="1"/>
            <a:r>
              <a:rPr lang="fr-FR" noProof="0" dirty="0"/>
              <a:t>la rémunération</a:t>
            </a:r>
          </a:p>
          <a:p>
            <a:pPr lvl="1"/>
            <a:r>
              <a:rPr lang="fr-FR" noProof="0" dirty="0"/>
              <a:t>les droits et les obligations des parties contractantes</a:t>
            </a:r>
          </a:p>
          <a:p>
            <a:pPr lvl="1"/>
            <a:endParaRPr lang="fr-FR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415222" y="2319701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fr-FR" noProof="0" dirty="0">
                <a:solidFill>
                  <a:srgbClr val="FFFFFF"/>
                </a:solidFill>
                <a:ea typeface="Calibri"/>
                <a:cs typeface="Calibri"/>
              </a:rPr>
              <a:t>70 % dans </a:t>
            </a:r>
            <a:r>
              <a:rPr lang="fr-FR" b="1" noProof="0" dirty="0">
                <a:solidFill>
                  <a:srgbClr val="FFFFFF"/>
                </a:solidFill>
                <a:ea typeface="Calibri"/>
                <a:cs typeface="Calibri"/>
              </a:rPr>
              <a:t>l’entreprise</a:t>
            </a:r>
            <a:endParaRPr lang="fr-FR" b="1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446715"/>
          </a:xfrm>
        </p:spPr>
        <p:txBody>
          <a:bodyPr/>
          <a:lstStyle/>
          <a:p>
            <a:r>
              <a:rPr lang="fr-FR" noProof="0" dirty="0">
                <a:solidFill>
                  <a:srgbClr val="FFFFFF"/>
                </a:solidFill>
                <a:ea typeface="Calibri"/>
                <a:cs typeface="Calibri"/>
              </a:rPr>
              <a:t>30 % à </a:t>
            </a:r>
            <a:r>
              <a:rPr lang="fr-FR" b="1" noProof="0" dirty="0">
                <a:solidFill>
                  <a:srgbClr val="FFFFFF"/>
                </a:solidFill>
                <a:ea typeface="Calibri"/>
                <a:cs typeface="Calibri"/>
              </a:rPr>
              <a:t>l’école professionnelle</a:t>
            </a:r>
            <a:endParaRPr lang="fr-FR" b="1" noProof="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Déroulement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r>
              <a:rPr lang="fr-FR" noProof="0" dirty="0"/>
              <a:t>formation structurée dans des conditions de travail réelles</a:t>
            </a:r>
          </a:p>
          <a:p>
            <a:r>
              <a:rPr lang="fr-FR" noProof="0" dirty="0"/>
              <a:t>les </a:t>
            </a:r>
            <a:r>
              <a:rPr lang="fr-FR" noProof="0" dirty="0" err="1"/>
              <a:t>apprenti·e·s</a:t>
            </a:r>
            <a:r>
              <a:rPr lang="fr-FR" noProof="0" dirty="0"/>
              <a:t> participent concrètement aux processus de l’entreprise</a:t>
            </a:r>
          </a:p>
          <a:p>
            <a:r>
              <a:rPr lang="fr-FR" noProof="0" dirty="0"/>
              <a:t>les </a:t>
            </a:r>
            <a:r>
              <a:rPr lang="fr-FR" noProof="0" dirty="0" err="1"/>
              <a:t>apprenti·e·s</a:t>
            </a:r>
            <a:r>
              <a:rPr lang="fr-FR" noProof="0" dirty="0"/>
              <a:t> touchent </a:t>
            </a:r>
            <a:br>
              <a:rPr lang="fr-FR" noProof="0" dirty="0"/>
            </a:br>
            <a:r>
              <a:rPr lang="fr-FR" noProof="0" dirty="0"/>
              <a:t>une rémunération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r>
              <a:rPr lang="fr-FR" noProof="0" dirty="0"/>
              <a:t>enseignement en classe </a:t>
            </a:r>
          </a:p>
          <a:p>
            <a:r>
              <a:rPr lang="fr-FR" noProof="0" dirty="0"/>
              <a:t>matières d’enseignement professionnel (2/3) et</a:t>
            </a:r>
          </a:p>
          <a:p>
            <a:r>
              <a:rPr lang="fr-FR" noProof="0" dirty="0"/>
              <a:t>matières d’enseignement général (1/3)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fr-FR" b="1" noProof="0" dirty="0">
                <a:solidFill>
                  <a:srgbClr val="000000"/>
                </a:solidFill>
                <a:ea typeface="Calibri"/>
                <a:cs typeface="Calibri"/>
              </a:rPr>
              <a:t>Apprentissage dans deux lieux en alternance</a:t>
            </a:r>
            <a:endParaRPr lang="fr-FR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rgbClr val="000000"/>
                </a:solidFill>
                <a:ea typeface="Calibri"/>
                <a:cs typeface="Calibri"/>
              </a:rPr>
              <a:t>Une formation professionnelle en alternance dure entre deux et trois ans et demi</a:t>
            </a:r>
            <a:r>
              <a:rPr lang="de-DE" b="1" dirty="0"/>
              <a:t>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98" y="3592404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Déroulement</a:t>
            </a:r>
            <a:endParaRPr lang="fr-FR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Examen final</a:t>
            </a:r>
          </a:p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b="1" noProof="0" dirty="0"/>
              <a:t>L’examen final</a:t>
            </a:r>
          </a:p>
          <a:p>
            <a:pPr lvl="1"/>
            <a:r>
              <a:rPr lang="fr-FR" noProof="0" dirty="0"/>
              <a:t>organisé par les chambres</a:t>
            </a:r>
          </a:p>
          <a:p>
            <a:pPr lvl="1"/>
            <a:r>
              <a:rPr lang="fr-FR" noProof="0" dirty="0"/>
              <a:t>partie théorique et partie pratique</a:t>
            </a:r>
          </a:p>
          <a:p>
            <a:pPr lvl="1"/>
            <a:r>
              <a:rPr lang="fr-FR" noProof="0" dirty="0"/>
              <a:t>le jury de l’examen se compose de</a:t>
            </a:r>
          </a:p>
          <a:p>
            <a:pPr lvl="2"/>
            <a:r>
              <a:rPr lang="fr-FR" noProof="0" dirty="0"/>
              <a:t>employeuses et employeurs</a:t>
            </a:r>
          </a:p>
          <a:p>
            <a:pPr lvl="2"/>
            <a:r>
              <a:rPr lang="fr-FR" noProof="0" dirty="0" err="1"/>
              <a:t>employé·e·s</a:t>
            </a:r>
            <a:r>
              <a:rPr lang="fr-FR" noProof="0" dirty="0"/>
              <a:t> (</a:t>
            </a:r>
            <a:r>
              <a:rPr lang="fr-FR" noProof="0" dirty="0" err="1"/>
              <a:t>représentant·e·s</a:t>
            </a:r>
            <a:r>
              <a:rPr lang="fr-FR" noProof="0" dirty="0"/>
              <a:t> </a:t>
            </a:r>
            <a:r>
              <a:rPr lang="fr-FR" noProof="0" dirty="0" err="1"/>
              <a:t>syndicaux·ales</a:t>
            </a:r>
            <a:r>
              <a:rPr lang="fr-FR" noProof="0" dirty="0"/>
              <a:t>)</a:t>
            </a:r>
          </a:p>
          <a:p>
            <a:pPr lvl="2"/>
            <a:r>
              <a:rPr lang="fr-FR" noProof="0" dirty="0" err="1"/>
              <a:t>enseignant·e·s</a:t>
            </a:r>
            <a:r>
              <a:rPr lang="fr-FR" noProof="0" dirty="0"/>
              <a:t> en école professionnelle (représentant l’État)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Déroulement</a:t>
            </a:r>
            <a:endParaRPr lang="fr-FR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L’examen final</a:t>
            </a:r>
          </a:p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b="1" noProof="0" dirty="0"/>
              <a:t>Certificat de formation</a:t>
            </a:r>
          </a:p>
          <a:p>
            <a:pPr lvl="1"/>
            <a:r>
              <a:rPr lang="fr-FR" noProof="0" dirty="0"/>
              <a:t>émis par la chambre</a:t>
            </a:r>
          </a:p>
          <a:p>
            <a:pPr lvl="1"/>
            <a:r>
              <a:rPr lang="fr-FR" noProof="0" dirty="0"/>
              <a:t>diplôme reconnu par l’État</a:t>
            </a:r>
          </a:p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b="1" noProof="0" dirty="0"/>
              <a:t>Une fois l’examen passé avec succès, la formation est terminée.</a:t>
            </a:r>
            <a:br>
              <a:rPr lang="fr-FR" b="1" noProof="0" dirty="0"/>
            </a:br>
            <a:r>
              <a:rPr lang="fr-FR" b="1" noProof="0" dirty="0"/>
              <a:t>La carrière professionnelle commence.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Déroulement</a:t>
            </a:r>
            <a:endParaRPr lang="fr-FR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noProof="0" dirty="0"/>
              <a:t>Début de la carrière professionnelle : les opportunités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b="1" noProof="0" dirty="0"/>
              <a:t>Sur le marché du travail</a:t>
            </a:r>
          </a:p>
          <a:p>
            <a:pPr lvl="1"/>
            <a:r>
              <a:rPr lang="fr-FR" noProof="0" dirty="0"/>
              <a:t>contrat de travail directement avec l’entreprise de formation</a:t>
            </a:r>
          </a:p>
          <a:p>
            <a:pPr lvl="1"/>
            <a:r>
              <a:rPr lang="fr-FR" noProof="0" dirty="0"/>
              <a:t>contrat de travail dans une autre entreprise</a:t>
            </a:r>
          </a:p>
          <a:p>
            <a:pPr lvl="1"/>
            <a:r>
              <a:rPr lang="fr-FR" noProof="0" dirty="0"/>
              <a:t>embauche dans un autre domaine professionnel</a:t>
            </a:r>
          </a:p>
          <a:p>
            <a:pPr marL="0" indent="0">
              <a:buNone/>
            </a:pPr>
            <a:r>
              <a:rPr lang="fr-FR" b="1" noProof="0" dirty="0"/>
              <a:t>Poursuite de la formation</a:t>
            </a:r>
          </a:p>
          <a:p>
            <a:pPr lvl="1"/>
            <a:r>
              <a:rPr lang="fr-FR" noProof="0" dirty="0"/>
              <a:t>mesures de formation professionnelle et continue  </a:t>
            </a:r>
          </a:p>
          <a:p>
            <a:pPr lvl="1"/>
            <a:r>
              <a:rPr lang="fr-FR" noProof="0" dirty="0"/>
              <a:t>études (« enseignement tertiaire »)</a:t>
            </a:r>
          </a:p>
          <a:p>
            <a:pPr lvl="1"/>
            <a:endParaRPr lang="fr-FR" noProof="0" dirty="0"/>
          </a:p>
          <a:p>
            <a:pPr lvl="1"/>
            <a:endParaRPr lang="fr-FR" noProof="0" dirty="0"/>
          </a:p>
          <a:p>
            <a:pPr lvl="1"/>
            <a:endParaRPr lang="fr-FR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985" y="2259695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fr-FR" noProof="0" dirty="0">
                <a:solidFill>
                  <a:srgbClr val="7F7F7F"/>
                </a:solidFill>
                <a:ea typeface="Calibri"/>
                <a:cs typeface="Calibri"/>
              </a:rPr>
              <a:t>La formation professionnelle en alternance :</a:t>
            </a:r>
            <a:endParaRPr lang="fr-FR" noProof="0" dirty="0"/>
          </a:p>
          <a:p>
            <a:endParaRPr lang="fr-FR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2800" noProof="0" dirty="0"/>
              <a:t>Un modèle performant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0" dirty="0"/>
              <a:t>Comment fonctionne la formation professionnelle en alternance 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Résumé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b="1" noProof="0" dirty="0"/>
              <a:t>Déroulement</a:t>
            </a:r>
          </a:p>
          <a:p>
            <a:pPr lvl="1"/>
            <a:r>
              <a:rPr lang="fr-FR" noProof="0" dirty="0"/>
              <a:t>formation à la fois en entreprise (70 %) et en école professionnelle (30 %) : « alternance »</a:t>
            </a:r>
          </a:p>
          <a:p>
            <a:pPr lvl="1"/>
            <a:r>
              <a:rPr lang="fr-FR" noProof="0" dirty="0"/>
              <a:t>formation avec définition de la durée et des contenus (contrat de formation)</a:t>
            </a:r>
          </a:p>
          <a:p>
            <a:pPr lvl="1"/>
            <a:r>
              <a:rPr lang="fr-FR" noProof="0" dirty="0"/>
              <a:t>formation concrète pendant les processus de travail</a:t>
            </a:r>
          </a:p>
          <a:p>
            <a:pPr lvl="1"/>
            <a:r>
              <a:rPr lang="fr-FR" noProof="0" dirty="0"/>
              <a:t>examen final devant une commission indépendante</a:t>
            </a:r>
          </a:p>
          <a:p>
            <a:endParaRPr lang="fr-FR" noProof="0" dirty="0"/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Comment fonctionne la formation professionnelle en alternance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Résumé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b="1" noProof="0" dirty="0"/>
              <a:t>Cadre</a:t>
            </a:r>
          </a:p>
          <a:p>
            <a:pPr lvl="1"/>
            <a:r>
              <a:rPr lang="fr-FR" noProof="0" dirty="0"/>
              <a:t>l’État met en place le cadre légal</a:t>
            </a:r>
          </a:p>
          <a:p>
            <a:pPr lvl="1"/>
            <a:r>
              <a:rPr lang="fr-FR" noProof="0" dirty="0"/>
              <a:t>l’État organise la partie scolaire de la formation</a:t>
            </a:r>
          </a:p>
          <a:p>
            <a:pPr lvl="1"/>
            <a:r>
              <a:rPr lang="fr-FR" noProof="0" dirty="0"/>
              <a:t>les chambres et les partenaires sociaux définissent l’étendue et les contenus de la formation</a:t>
            </a:r>
          </a:p>
          <a:p>
            <a:pPr lvl="1"/>
            <a:r>
              <a:rPr lang="fr-FR" noProof="0" dirty="0"/>
              <a:t>les chambres sont responsables de la supervision de la formation dans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296863"/>
            <a:ext cx="9367053" cy="457116"/>
          </a:xfrm>
        </p:spPr>
        <p:txBody>
          <a:bodyPr>
            <a:noAutofit/>
          </a:bodyPr>
          <a:lstStyle/>
          <a:p>
            <a:r>
              <a:rPr lang="fr-FR" sz="2000" noProof="0" dirty="0">
                <a:solidFill>
                  <a:srgbClr val="D47230"/>
                </a:solidFill>
                <a:ea typeface="Calibri"/>
                <a:cs typeface="Calibri"/>
              </a:rPr>
              <a:t>Pourquoi la formation professionnelle en alternance en Allemagne est-elle performante </a:t>
            </a:r>
            <a:r>
              <a:rPr lang="fr-FR" sz="2000" noProof="0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noProof="0" dirty="0"/>
              <a:t>Les facteurs de réussite</a:t>
            </a:r>
          </a:p>
          <a:p>
            <a:pPr marL="0" indent="0">
              <a:buNone/>
            </a:pPr>
            <a:endParaRPr lang="fr-FR" noProof="0" dirty="0"/>
          </a:p>
          <a:p>
            <a:pPr lvl="1"/>
            <a:r>
              <a:rPr lang="fr-FR" noProof="0" dirty="0"/>
              <a:t>croissance historique du système</a:t>
            </a:r>
          </a:p>
          <a:p>
            <a:pPr lvl="1"/>
            <a:r>
              <a:rPr lang="fr-FR" noProof="0" dirty="0"/>
              <a:t>acceptation élevée par la société</a:t>
            </a:r>
          </a:p>
          <a:p>
            <a:pPr lvl="1"/>
            <a:r>
              <a:rPr lang="fr-FR" noProof="0" dirty="0"/>
              <a:t>situation </a:t>
            </a:r>
            <a:r>
              <a:rPr lang="fr-FR" noProof="0" dirty="0" err="1"/>
              <a:t>win-win</a:t>
            </a:r>
            <a:r>
              <a:rPr lang="fr-FR" noProof="0" dirty="0"/>
              <a:t> pour les </a:t>
            </a:r>
            <a:r>
              <a:rPr lang="fr-FR" noProof="0" dirty="0" err="1"/>
              <a:t>apprenti·e·s</a:t>
            </a:r>
            <a:r>
              <a:rPr lang="fr-FR" noProof="0" dirty="0"/>
              <a:t> et les entreprises</a:t>
            </a:r>
          </a:p>
          <a:p>
            <a:pPr lvl="1"/>
            <a:r>
              <a:rPr lang="fr-FR" noProof="0" dirty="0"/>
              <a:t>formation en fonction des besoins en </a:t>
            </a:r>
            <a:r>
              <a:rPr lang="fr-FR" noProof="0" dirty="0" err="1"/>
              <a:t>professionnel·le·s</a:t>
            </a:r>
            <a:r>
              <a:rPr lang="fr-FR" noProof="0" dirty="0"/>
              <a:t> </a:t>
            </a:r>
            <a:r>
              <a:rPr lang="fr-FR" noProof="0" dirty="0" err="1"/>
              <a:t>qualifié·e·s</a:t>
            </a:r>
            <a:endParaRPr lang="fr-FR" noProof="0" dirty="0"/>
          </a:p>
          <a:p>
            <a:pPr lvl="1"/>
            <a:r>
              <a:rPr lang="fr-FR" noProof="0" dirty="0"/>
              <a:t>institutions solides (chambres, partenaires sociaux, PME)</a:t>
            </a:r>
          </a:p>
          <a:p>
            <a:pPr lvl="1"/>
            <a:r>
              <a:rPr lang="fr-FR" noProof="0" dirty="0"/>
              <a:t>participation à l’organisation du système par </a:t>
            </a:r>
            <a:r>
              <a:rPr lang="fr-FR" noProof="0" dirty="0" err="1"/>
              <a:t>tou·te·s</a:t>
            </a:r>
            <a:r>
              <a:rPr lang="fr-FR" noProof="0" dirty="0"/>
              <a:t> les </a:t>
            </a:r>
            <a:r>
              <a:rPr lang="fr-FR" noProof="0" dirty="0" err="1"/>
              <a:t>participant·e·s</a:t>
            </a:r>
            <a:endParaRPr lang="fr-FR" noProof="0" dirty="0"/>
          </a:p>
          <a:p>
            <a:pPr lvl="1"/>
            <a:r>
              <a:rPr lang="fr-FR" noProof="0" dirty="0"/>
              <a:t>flexibilité élevée et adaptabilité du système</a:t>
            </a:r>
          </a:p>
          <a:p>
            <a:pPr lvl="1"/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0" dirty="0"/>
              <a:t>Cinq piliers pour la formation professionnelle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noProof="0" dirty="0"/>
              <a:t>Les piliers</a:t>
            </a:r>
          </a:p>
          <a:p>
            <a:pPr marL="0" indent="0">
              <a:buNone/>
            </a:pPr>
            <a:endParaRPr lang="fr-FR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fr-FR" b="1" noProof="0" dirty="0"/>
              <a:t>Coopération entre l’État, les entreprises et les partenaires sociaux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noProof="0" dirty="0"/>
              <a:t>Apprentissage au cours du processus de travail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noProof="0" dirty="0"/>
              <a:t>Reconnaissance générale de normes nationales 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noProof="0" dirty="0"/>
              <a:t>Personnel de formation qualifié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noProof="0" dirty="0"/>
              <a:t>Recherche et conseil institutionnalisés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fr-FR" noProof="0" dirty="0">
                <a:solidFill>
                  <a:srgbClr val="7F7F7F"/>
                </a:solidFill>
                <a:ea typeface="Calibri"/>
                <a:cs typeface="Calibri"/>
              </a:rPr>
              <a:t>La formation professionnelle en alternance :</a:t>
            </a:r>
            <a:endParaRPr lang="fr-FR" noProof="0" dirty="0"/>
          </a:p>
          <a:p>
            <a:endParaRPr lang="fr-FR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2800" noProof="0" dirty="0">
                <a:solidFill>
                  <a:srgbClr val="7F7F7F"/>
                </a:solidFill>
                <a:ea typeface="Calibri"/>
                <a:cs typeface="Calibri"/>
              </a:rPr>
              <a:t>Principes et conditions-cadres</a:t>
            </a:r>
            <a:endParaRPr lang="fr-FR" sz="2800" noProof="0" dirty="0"/>
          </a:p>
          <a:p>
            <a:endParaRPr lang="fr-FR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fr-FR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Avantages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Les avantages pour les </a:t>
            </a:r>
            <a:r>
              <a:rPr lang="fr-FR" b="1" noProof="0" dirty="0" err="1"/>
              <a:t>apprenti·e·s</a:t>
            </a:r>
            <a:r>
              <a:rPr lang="fr-FR" b="1" noProof="0" dirty="0"/>
              <a:t> :</a:t>
            </a:r>
          </a:p>
          <a:p>
            <a:pPr marL="0" indent="0">
              <a:buNone/>
            </a:pPr>
            <a:r>
              <a:rPr lang="fr-FR" noProof="0" dirty="0"/>
              <a:t>La formation professionnelle en alternance est une préparation idéale pour l’entrée dans la vie active :</a:t>
            </a:r>
          </a:p>
          <a:p>
            <a:pPr marL="0" indent="0">
              <a:buNone/>
            </a:pPr>
            <a:endParaRPr lang="fr-FR" noProof="0" dirty="0"/>
          </a:p>
          <a:p>
            <a:pPr lvl="1"/>
            <a:r>
              <a:rPr lang="fr-FR" noProof="0" dirty="0"/>
              <a:t>compétences et qualifications spécialisées pour l’exercice de la profession</a:t>
            </a:r>
          </a:p>
          <a:p>
            <a:pPr lvl="1"/>
            <a:r>
              <a:rPr lang="fr-FR" noProof="0" dirty="0"/>
              <a:t>conditions de travail réelles (machines, processus, climat de travail)</a:t>
            </a:r>
          </a:p>
          <a:p>
            <a:pPr lvl="1"/>
            <a:r>
              <a:rPr lang="fr-FR" noProof="0" dirty="0"/>
              <a:t>rémunération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Avantages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Avantages pour les entreprises :</a:t>
            </a:r>
          </a:p>
          <a:p>
            <a:pPr marL="0" indent="0">
              <a:buNone/>
            </a:pPr>
            <a:r>
              <a:rPr lang="fr-FR" noProof="0" dirty="0"/>
              <a:t>Avec la formation professionnelle en alternance, les entreprises sont sûres de disposer d’un personnel très bien qualifié :</a:t>
            </a:r>
          </a:p>
          <a:p>
            <a:pPr marL="0" indent="0">
              <a:buNone/>
            </a:pPr>
            <a:endParaRPr lang="fr-FR" noProof="0" dirty="0"/>
          </a:p>
          <a:p>
            <a:pPr lvl="1"/>
            <a:r>
              <a:rPr lang="fr-FR" noProof="0" dirty="0" err="1"/>
              <a:t>professionnel·le·s</a:t>
            </a:r>
            <a:r>
              <a:rPr lang="fr-FR" noProof="0" dirty="0"/>
              <a:t> </a:t>
            </a:r>
            <a:r>
              <a:rPr lang="fr-FR" noProof="0" dirty="0" err="1"/>
              <a:t>compétent·e·s</a:t>
            </a:r>
            <a:r>
              <a:rPr lang="fr-FR" noProof="0" dirty="0"/>
              <a:t>, répondant aux exigences de l’entreprise (contrairement à des candidatures externes)</a:t>
            </a:r>
          </a:p>
          <a:p>
            <a:pPr lvl="1"/>
            <a:r>
              <a:rPr lang="fr-FR" noProof="0" dirty="0"/>
              <a:t>productivité améliorée (amortissement rapide)</a:t>
            </a:r>
          </a:p>
          <a:p>
            <a:pPr lvl="1"/>
            <a:r>
              <a:rPr lang="fr-FR" noProof="0" dirty="0"/>
              <a:t>participation active des entreprises au développement de normes de formation</a:t>
            </a:r>
          </a:p>
          <a:p>
            <a:pPr lvl="1"/>
            <a:r>
              <a:rPr lang="fr-FR" noProof="0" dirty="0"/>
              <a:t>contribution à la responsabilité sociale des entreprises (RSE)</a:t>
            </a:r>
            <a:endParaRPr lang="fr-FR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Avantages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Les avantages pour l’État et la société :</a:t>
            </a:r>
          </a:p>
          <a:p>
            <a:pPr marL="0" indent="0">
              <a:buNone/>
            </a:pPr>
            <a:r>
              <a:rPr lang="fr-FR" noProof="0" dirty="0"/>
              <a:t>Utilité mutuelle, prospérité et paix sociale :</a:t>
            </a:r>
          </a:p>
          <a:p>
            <a:pPr marL="0" indent="0">
              <a:buNone/>
            </a:pPr>
            <a:endParaRPr lang="fr-FR" noProof="0" dirty="0"/>
          </a:p>
          <a:p>
            <a:pPr lvl="1"/>
            <a:r>
              <a:rPr lang="fr-FR" noProof="0" dirty="0"/>
              <a:t>performance économique et productivité élevées</a:t>
            </a:r>
          </a:p>
          <a:p>
            <a:pPr lvl="1"/>
            <a:r>
              <a:rPr lang="fr-FR" noProof="0" dirty="0"/>
              <a:t>marché du travail harmonisé (offre/demande)</a:t>
            </a:r>
          </a:p>
          <a:p>
            <a:pPr lvl="1"/>
            <a:r>
              <a:rPr lang="fr-FR" noProof="0" dirty="0"/>
              <a:t>intégration sociale et économique des personnes jeunes</a:t>
            </a:r>
          </a:p>
          <a:p>
            <a:pPr lvl="1"/>
            <a:r>
              <a:rPr lang="fr-FR" noProof="0" dirty="0"/>
              <a:t>l’ensemble des </a:t>
            </a:r>
            <a:r>
              <a:rPr lang="fr-FR" noProof="0" dirty="0" err="1"/>
              <a:t>participant·e·s</a:t>
            </a:r>
            <a:r>
              <a:rPr lang="fr-FR" noProof="0" dirty="0"/>
              <a:t> influent sur le processus de formation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Défis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Les défis du point de vue des apprenties</a:t>
            </a:r>
          </a:p>
          <a:p>
            <a:pPr marL="0" indent="0">
              <a:buNone/>
            </a:pPr>
            <a:endParaRPr lang="fr-FR" noProof="0" dirty="0"/>
          </a:p>
          <a:p>
            <a:pPr lvl="1"/>
            <a:r>
              <a:rPr lang="fr-FR" noProof="0" dirty="0"/>
              <a:t>écart entre les places de formation recherchées et les places à pourvoir (manque de places)</a:t>
            </a:r>
          </a:p>
          <a:p>
            <a:pPr lvl="1"/>
            <a:r>
              <a:rPr lang="fr-FR" noProof="0" dirty="0"/>
              <a:t>accès à la formation professionnelle en alternance (participation)</a:t>
            </a:r>
          </a:p>
          <a:p>
            <a:pPr lvl="1"/>
            <a:r>
              <a:rPr lang="fr-FR" noProof="0" dirty="0"/>
              <a:t>exigences professionnelles de plus en plus rigoureuses</a:t>
            </a:r>
          </a:p>
          <a:p>
            <a:pPr lvl="1"/>
            <a:r>
              <a:rPr lang="fr-FR" noProof="0" dirty="0"/>
              <a:t>apprentissage tout au long de la vie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Défis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Les défis du point de vue des entreprises</a:t>
            </a:r>
          </a:p>
          <a:p>
            <a:pPr marL="0" indent="0">
              <a:buNone/>
            </a:pPr>
            <a:endParaRPr lang="fr-FR" noProof="0" dirty="0"/>
          </a:p>
          <a:p>
            <a:pPr lvl="1"/>
            <a:r>
              <a:rPr lang="fr-FR" noProof="0" dirty="0"/>
              <a:t>écart entre les places de formation recherchées et les places à pourvoir (manque de candidates et candidats)</a:t>
            </a:r>
          </a:p>
          <a:p>
            <a:pPr lvl="1"/>
            <a:r>
              <a:rPr lang="fr-FR" noProof="0" dirty="0"/>
              <a:t>« maturité d’apprentissage »</a:t>
            </a:r>
          </a:p>
          <a:p>
            <a:pPr lvl="1"/>
            <a:r>
              <a:rPr lang="fr-FR" noProof="0" dirty="0"/>
              <a:t>inclusion de personnes handicapées</a:t>
            </a:r>
          </a:p>
          <a:p>
            <a:pPr lvl="1"/>
            <a:r>
              <a:rPr lang="fr-FR" noProof="0" dirty="0"/>
              <a:t>inclusion de migrantes et migrants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Défis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Les défis du point de vue de l’État et de la société</a:t>
            </a:r>
          </a:p>
          <a:p>
            <a:pPr marL="0" indent="0">
              <a:buNone/>
            </a:pPr>
            <a:endParaRPr lang="fr-FR" noProof="0" dirty="0"/>
          </a:p>
          <a:p>
            <a:pPr lvl="1"/>
            <a:r>
              <a:rPr lang="fr-FR" noProof="0" dirty="0"/>
              <a:t>évolution démographique</a:t>
            </a:r>
          </a:p>
          <a:p>
            <a:pPr lvl="1"/>
            <a:r>
              <a:rPr lang="fr-FR" noProof="0" dirty="0"/>
              <a:t>manque prévisible de </a:t>
            </a:r>
            <a:r>
              <a:rPr lang="fr-FR" noProof="0" dirty="0" err="1"/>
              <a:t>professionnel·le·s</a:t>
            </a:r>
            <a:r>
              <a:rPr lang="fr-FR" noProof="0" dirty="0"/>
              <a:t> </a:t>
            </a:r>
            <a:r>
              <a:rPr lang="fr-FR" noProof="0" dirty="0" err="1"/>
              <a:t>qualifié·e·s</a:t>
            </a:r>
            <a:endParaRPr lang="fr-FR" noProof="0" dirty="0"/>
          </a:p>
          <a:p>
            <a:pPr lvl="1"/>
            <a:r>
              <a:rPr lang="fr-FR" noProof="0" dirty="0"/>
              <a:t>tendance à l’académisation</a:t>
            </a:r>
          </a:p>
          <a:p>
            <a:pPr lvl="1"/>
            <a:r>
              <a:rPr lang="fr-FR" noProof="0" dirty="0"/>
              <a:t>différences régionales</a:t>
            </a:r>
          </a:p>
          <a:p>
            <a:pPr lvl="1"/>
            <a:r>
              <a:rPr lang="fr-FR" noProof="0" dirty="0"/>
              <a:t>inclusion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Informations supplémentaires (en Allemand)</a:t>
            </a:r>
            <a:endParaRPr lang="fr-FR" noProof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rmAutofit fontScale="77500" lnSpcReduction="20000"/>
          </a:bodyPr>
          <a:lstStyle/>
          <a:p>
            <a:pPr marL="0" indent="0">
              <a:buNone/>
            </a:pPr>
            <a:r>
              <a:rPr lang="fr-FR" b="1" noProof="0" dirty="0"/>
              <a:t>Chiffres et faits </a:t>
            </a:r>
          </a:p>
          <a:p>
            <a:pPr lvl="1"/>
            <a:r>
              <a:rPr lang="fr-FR" noProof="0" dirty="0"/>
              <a:t>rapport du BIBB (</a:t>
            </a:r>
            <a:r>
              <a:rPr lang="fr-FR" noProof="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pPr lvl="1"/>
            <a:r>
              <a:rPr lang="fr-FR" noProof="0" dirty="0"/>
              <a:t>office fédéral de la statistique (</a:t>
            </a:r>
            <a:r>
              <a:rPr lang="fr-FR" noProof="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pPr lvl="1"/>
            <a:r>
              <a:rPr lang="en-GB" sz="2000" noProof="0" dirty="0"/>
              <a:t>BMFTR Data Portal (</a:t>
            </a:r>
            <a:r>
              <a:rPr lang="en-GB" sz="2000" noProof="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000" noProof="0" dirty="0"/>
              <a:t>)</a:t>
            </a:r>
          </a:p>
          <a:p>
            <a:pPr lvl="1"/>
            <a:r>
              <a:rPr lang="de-DE" sz="2000" dirty="0"/>
              <a:t>BIBB Report 2/2025 (</a:t>
            </a:r>
            <a:r>
              <a:rPr lang="de-DE" sz="200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000" dirty="0"/>
              <a:t>)</a:t>
            </a:r>
          </a:p>
          <a:p>
            <a:pPr lvl="1"/>
            <a:r>
              <a:rPr lang="de-DE" sz="2000" dirty="0"/>
              <a:t>IAB-Forum (</a:t>
            </a:r>
            <a:r>
              <a:rPr lang="de-DE" sz="200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2000" dirty="0"/>
              <a:t>)</a:t>
            </a:r>
            <a:br>
              <a:rPr lang="de-DE" sz="2000" dirty="0"/>
            </a:br>
            <a:endParaRPr lang="de-DE" sz="2000" dirty="0"/>
          </a:p>
          <a:p>
            <a:pPr lvl="1"/>
            <a:endParaRPr lang="fr-FR" noProof="0" dirty="0"/>
          </a:p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b="1" noProof="0" dirty="0"/>
              <a:t>Normes de formation</a:t>
            </a:r>
          </a:p>
          <a:p>
            <a:pPr lvl="1"/>
            <a:r>
              <a:rPr lang="fr-FR" noProof="0" dirty="0"/>
              <a:t>brochure du BIBB : Le processus de l’élaboration des règlements de formation (</a:t>
            </a:r>
            <a:r>
              <a:rPr lang="fr-FR" noProof="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pPr lvl="1"/>
            <a:r>
              <a:rPr lang="fr-FR" noProof="0" dirty="0"/>
              <a:t>exemples de règlements de formation et de cursus d’enseignement (BIBB) (</a:t>
            </a:r>
            <a:r>
              <a:rPr lang="fr-FR" noProof="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b="1" noProof="0" dirty="0"/>
              <a:t>Lois</a:t>
            </a:r>
          </a:p>
          <a:p>
            <a:pPr lvl="1"/>
            <a:r>
              <a:rPr lang="fr-FR" noProof="0" dirty="0"/>
              <a:t>loi sur la formation professionnelle (</a:t>
            </a:r>
            <a:r>
              <a:rPr lang="fr-FR" noProof="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pPr lvl="1"/>
            <a:r>
              <a:rPr lang="fr-FR" noProof="0" dirty="0"/>
              <a:t>loi sur l’emploi des jeunes (</a:t>
            </a:r>
            <a:r>
              <a:rPr lang="fr-FR" noProof="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pPr lvl="1" algn="just"/>
            <a:r>
              <a:rPr lang="fr-FR" noProof="0" dirty="0"/>
              <a:t>loi sur les chambres (</a:t>
            </a:r>
            <a:r>
              <a:rPr lang="fr-FR" noProof="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pPr lvl="1"/>
            <a:r>
              <a:rPr lang="fr-FR" noProof="0" dirty="0"/>
              <a:t>loi sur les conventions collectives (</a:t>
            </a:r>
            <a:r>
              <a:rPr lang="fr-FR" noProof="0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pPr lvl="1"/>
            <a:r>
              <a:rPr lang="fr-FR" noProof="0" dirty="0"/>
              <a:t>loi sur l’organisation des entreprises (</a:t>
            </a:r>
            <a:r>
              <a:rPr lang="fr-FR" noProof="0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</a:t>
            </a:r>
            <a:r>
              <a:rPr lang="fr-FR" noProof="0" dirty="0"/>
              <a:t>)</a:t>
            </a:r>
          </a:p>
          <a:p>
            <a:pPr marL="357187" lvl="1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b="1" noProof="0" dirty="0"/>
              <a:t>Sites Internet</a:t>
            </a:r>
          </a:p>
          <a:p>
            <a:pPr lvl="1"/>
            <a:r>
              <a:rPr lang="en-GB" noProof="0" dirty="0"/>
              <a:t>GOVET (</a:t>
            </a:r>
            <a:r>
              <a:rPr lang="en-GB" noProof="0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/>
              <a:t>)</a:t>
            </a:r>
          </a:p>
          <a:p>
            <a:pPr lvl="1"/>
            <a:r>
              <a:rPr lang="en-GB" noProof="0" dirty="0"/>
              <a:t>BMBFSFJ (</a:t>
            </a:r>
            <a:r>
              <a:rPr lang="en-GB" noProof="0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/>
              <a:t>)</a:t>
            </a:r>
          </a:p>
          <a:p>
            <a:pPr lvl="1"/>
            <a:r>
              <a:rPr lang="en-GB" noProof="0" dirty="0"/>
              <a:t>BMFTR (</a:t>
            </a:r>
            <a:r>
              <a:rPr lang="en-GB" noProof="0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/>
              <a:t>)</a:t>
            </a:r>
          </a:p>
          <a:p>
            <a:pPr lvl="1"/>
            <a:r>
              <a:rPr lang="en-GB" noProof="0" dirty="0"/>
              <a:t>BIBB (</a:t>
            </a:r>
            <a:r>
              <a:rPr lang="en-GB" noProof="0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noProof="0" dirty="0"/>
              <a:t>)</a:t>
            </a:r>
          </a:p>
          <a:p>
            <a:pPr marL="357187" lvl="1" indent="0">
              <a:buNone/>
            </a:pPr>
            <a:endParaRPr lang="fr-FR" noProof="0" dirty="0"/>
          </a:p>
          <a:p>
            <a:pPr marL="0" indent="0">
              <a:buNone/>
            </a:pPr>
            <a:r>
              <a:rPr lang="fr-FR" b="1" noProof="0" dirty="0"/>
              <a:t>Contact pour toutes autres questions</a:t>
            </a:r>
          </a:p>
          <a:p>
            <a:pPr lvl="1"/>
            <a:r>
              <a:rPr lang="fr-FR" noProof="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lang="fr-FR" noProof="0" dirty="0">
                <a:solidFill>
                  <a:srgbClr val="E27F1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noProof="0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>
                <a:solidFill>
                  <a:srgbClr val="000000"/>
                </a:solidFill>
                <a:ea typeface="Calibri"/>
                <a:cs typeface="Calibri"/>
              </a:rPr>
              <a:t>La formation professionnelle en alternance dans le système éducatif allemand</a:t>
            </a:r>
            <a:endParaRPr lang="fr-FR" b="1" noProof="0" dirty="0"/>
          </a:p>
          <a:p>
            <a:endParaRPr lang="fr-FR" noProof="0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>
                  <a:solidFill>
                    <a:srgbClr val="FFFFFF"/>
                  </a:solidFill>
                  <a:ea typeface="Calibri"/>
                  <a:cs typeface="Calibri"/>
                </a:rPr>
                <a:t>Marché du travail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Enseignement général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>
                  <a:solidFill>
                    <a:srgbClr val="FFFFFF"/>
                  </a:solidFill>
                  <a:ea typeface="Calibri"/>
                  <a:cs typeface="Calibri"/>
                </a:rPr>
                <a:t>Enseignement supérieur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4185532" y="3511013"/>
              <a:ext cx="3304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Formation professionnelle en alternance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>
                  <a:solidFill>
                    <a:srgbClr val="FFFFFF"/>
                  </a:solidFill>
                  <a:ea typeface="Calibri"/>
                  <a:cs typeface="Calibri"/>
                </a:rPr>
                <a:t>Formation professionnelle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École professionnelle à plein temps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fr-FR" b="1" noProof="0" dirty="0"/>
              <a:t>Les parties prenantes : les </a:t>
            </a:r>
            <a:r>
              <a:rPr lang="fr-FR" b="1" noProof="0" dirty="0" err="1"/>
              <a:t>apprenti·e·s</a:t>
            </a:r>
            <a:endParaRPr lang="fr-FR" b="1" noProof="0" dirty="0"/>
          </a:p>
          <a:p>
            <a:pPr marL="0" indent="0">
              <a:buNone/>
            </a:pPr>
            <a:endParaRPr lang="fr-FR" b="1" noProof="0" dirty="0"/>
          </a:p>
          <a:p>
            <a:pPr lvl="1"/>
            <a:r>
              <a:rPr lang="fr-FR" noProof="0" dirty="0"/>
              <a:t>1,22 millions d’</a:t>
            </a:r>
            <a:r>
              <a:rPr lang="fr-FR" noProof="0" dirty="0" err="1"/>
              <a:t>apprenti·e·s</a:t>
            </a:r>
            <a:r>
              <a:rPr lang="fr-FR" noProof="0" dirty="0"/>
              <a:t> chaque année</a:t>
            </a:r>
          </a:p>
          <a:p>
            <a:pPr lvl="1"/>
            <a:r>
              <a:rPr lang="fr-FR" noProof="0" dirty="0"/>
              <a:t>327 métiers d’apprentissage officiels</a:t>
            </a:r>
          </a:p>
          <a:p>
            <a:pPr marL="0" indent="0">
              <a:buNone/>
            </a:pPr>
            <a:br>
              <a:rPr lang="fr-FR" noProof="0" dirty="0"/>
            </a:br>
            <a:endParaRPr lang="fr-FR" noProof="0" dirty="0"/>
          </a:p>
          <a:p>
            <a:pPr marL="0" indent="0">
              <a:buNone/>
            </a:pPr>
            <a:r>
              <a:rPr lang="fr-FR" noProof="0" dirty="0"/>
              <a:t>En conséquence :</a:t>
            </a:r>
          </a:p>
          <a:p>
            <a:pPr lvl="1"/>
            <a:r>
              <a:rPr lang="fr-FR" noProof="0" dirty="0"/>
              <a:t>5 % des employées sont en apprentissage</a:t>
            </a:r>
          </a:p>
          <a:p>
            <a:pPr marL="0" indent="0">
              <a:buNone/>
            </a:pPr>
            <a:endParaRPr lang="fr-FR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noProof="0" dirty="0"/>
              <a:t>Les parties prenantes : employeuses et employeurs (gouvernance coopérative)</a:t>
            </a:r>
          </a:p>
          <a:p>
            <a:pPr marL="0" indent="0">
              <a:buNone/>
            </a:pPr>
            <a:endParaRPr lang="fr-FR" b="1" noProof="0" dirty="0"/>
          </a:p>
          <a:p>
            <a:pPr lvl="1"/>
            <a:r>
              <a:rPr lang="fr-FR" noProof="0" dirty="0"/>
              <a:t>Tous les ans, environ 18,8 % des entreprises avec </a:t>
            </a:r>
            <a:r>
              <a:rPr lang="fr-FR" noProof="0" dirty="0" err="1"/>
              <a:t>employé·e·s</a:t>
            </a:r>
            <a:r>
              <a:rPr lang="fr-FR" noProof="0" dirty="0"/>
              <a:t> </a:t>
            </a:r>
            <a:r>
              <a:rPr lang="fr-FR" noProof="0" dirty="0" err="1"/>
              <a:t>assujetti·e·s</a:t>
            </a:r>
            <a:r>
              <a:rPr lang="fr-FR" noProof="0" dirty="0"/>
              <a:t> à la sécurité sociale (environ 402 </a:t>
            </a:r>
            <a:r>
              <a:rPr lang="fr-FR" dirty="0"/>
              <a:t>8</a:t>
            </a:r>
            <a:r>
              <a:rPr lang="fr-FR" noProof="0" dirty="0"/>
              <a:t>00 sur 2,1 millions) proposent des places d’apprentissage</a:t>
            </a:r>
          </a:p>
          <a:p>
            <a:pPr lvl="1"/>
            <a:r>
              <a:rPr lang="fr-FR" noProof="0" dirty="0"/>
              <a:t>chaque année, ce sont ainsi 486 </a:t>
            </a:r>
            <a:r>
              <a:rPr lang="fr-FR" dirty="0"/>
              <a:t>7</a:t>
            </a:r>
            <a:r>
              <a:rPr lang="fr-FR" noProof="0" dirty="0"/>
              <a:t>00 </a:t>
            </a:r>
            <a:r>
              <a:rPr lang="fr-FR" noProof="0" dirty="0" err="1"/>
              <a:t>apprenti·e·s</a:t>
            </a:r>
            <a:r>
              <a:rPr lang="fr-FR" noProof="0" dirty="0"/>
              <a:t>, environ, qui commencent une formation</a:t>
            </a:r>
          </a:p>
          <a:p>
            <a:pPr lvl="1"/>
            <a:r>
              <a:rPr lang="fr-FR" noProof="0" dirty="0"/>
              <a:t>Parmi ces </a:t>
            </a:r>
            <a:r>
              <a:rPr lang="fr-FR" noProof="0" dirty="0" err="1"/>
              <a:t>apprenti·e·s</a:t>
            </a:r>
            <a:r>
              <a:rPr lang="fr-FR" noProof="0" dirty="0"/>
              <a:t>, 77 % sont immédiatement </a:t>
            </a:r>
            <a:r>
              <a:rPr lang="fr-FR" noProof="0" dirty="0" err="1"/>
              <a:t>embauché·e·s</a:t>
            </a:r>
            <a:r>
              <a:rPr lang="fr-FR" noProof="0" dirty="0"/>
              <a:t> après leur formation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noProof="0" dirty="0"/>
              <a:t>Les conditions-cadres de la formation professionnelle en alternance sont mises en place par les entreprises, les partenaires sociaux et l’État („gouvernance coopérative“)</a:t>
            </a:r>
          </a:p>
          <a:p>
            <a:pPr marL="0" indent="0">
              <a:buNone/>
            </a:pPr>
            <a:endParaRPr lang="fr-FR" b="1" noProof="0" dirty="0"/>
          </a:p>
          <a:p>
            <a:pPr lvl="1"/>
            <a:r>
              <a:rPr lang="fr-FR" noProof="0" dirty="0"/>
              <a:t>chambres</a:t>
            </a:r>
          </a:p>
          <a:p>
            <a:pPr lvl="1"/>
            <a:r>
              <a:rPr lang="fr-FR" noProof="0" dirty="0"/>
              <a:t>partenaires sociaux (employeuses et employeurs, organisations patronales)</a:t>
            </a:r>
          </a:p>
          <a:p>
            <a:pPr lvl="1"/>
            <a:r>
              <a:rPr lang="fr-FR" noProof="0" dirty="0"/>
              <a:t>État</a:t>
            </a:r>
          </a:p>
          <a:p>
            <a:pPr marL="0" indent="0">
              <a:buNone/>
            </a:pPr>
            <a:endParaRPr lang="fr-FR" b="1" noProof="0" dirty="0"/>
          </a:p>
          <a:p>
            <a:pPr marL="0" indent="0">
              <a:buNone/>
            </a:pPr>
            <a:r>
              <a:rPr lang="fr-FR" b="1" noProof="0" dirty="0"/>
              <a:t>Les chambres et les partenaires sociaux : </a:t>
            </a:r>
            <a:r>
              <a:rPr lang="fr-FR" noProof="0" dirty="0"/>
              <a:t>définissent et vérifient les contenus de formation dans l’entreprise</a:t>
            </a:r>
          </a:p>
          <a:p>
            <a:pPr marL="0" indent="0">
              <a:buNone/>
            </a:pPr>
            <a:r>
              <a:rPr lang="fr-FR" b="1" noProof="0" dirty="0"/>
              <a:t>L’État : </a:t>
            </a:r>
            <a:r>
              <a:rPr lang="fr-FR" noProof="0" dirty="0"/>
              <a:t>élabore les conditions réglementaires et met à disposition les ressources pour l’enseignement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fr-FR" b="1" noProof="0" dirty="0"/>
              <a:t>Les acteurs : les chambres, centres compétents</a:t>
            </a:r>
          </a:p>
          <a:p>
            <a:pPr marL="1588" indent="0">
              <a:buNone/>
            </a:pPr>
            <a:endParaRPr lang="fr-FR" b="1" noProof="0" dirty="0"/>
          </a:p>
          <a:p>
            <a:pPr lvl="1"/>
            <a:r>
              <a:rPr lang="fr-FR" noProof="0" dirty="0"/>
              <a:t>contrôle et enregistrement des entreprises de formation</a:t>
            </a:r>
          </a:p>
          <a:p>
            <a:pPr lvl="1"/>
            <a:r>
              <a:rPr lang="fr-FR" noProof="0" dirty="0"/>
              <a:t>surveillance et contrôle de la formation en entreprise</a:t>
            </a:r>
          </a:p>
          <a:p>
            <a:pPr lvl="1"/>
            <a:r>
              <a:rPr lang="fr-FR" noProof="0" dirty="0"/>
              <a:t>formation du personnel enseignant</a:t>
            </a:r>
          </a:p>
          <a:p>
            <a:pPr lvl="1"/>
            <a:r>
              <a:rPr lang="fr-FR" noProof="0" dirty="0"/>
              <a:t>organisation des examens </a:t>
            </a:r>
            <a:r>
              <a:rPr lang="fr-FR" noProof="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fr-FR" noProof="0" dirty="0"/>
              <a:t>organisation de journées d’information et offre de conseil</a:t>
            </a:r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solidFill>
                  <a:srgbClr val="D47230"/>
                </a:solidFill>
                <a:ea typeface="Calibri"/>
                <a:cs typeface="Calibri"/>
              </a:rPr>
              <a:t>Principes</a:t>
            </a:r>
            <a:endParaRPr lang="fr-FR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noProof="0" dirty="0"/>
              <a:t>Les acteurs : les partenaires sociaux</a:t>
            </a:r>
          </a:p>
          <a:p>
            <a:pPr marL="0" indent="0">
              <a:buNone/>
            </a:pPr>
            <a:r>
              <a:rPr lang="fr-FR" noProof="0" dirty="0"/>
              <a:t>Les organisations patronales, les syndicats et l’État s’accordent sur les </a:t>
            </a:r>
            <a:r>
              <a:rPr lang="fr-FR" u="sng" noProof="0" dirty="0"/>
              <a:t>normes à respecter, pour la partie de la formation ayant lieu en entreprise</a:t>
            </a:r>
            <a:r>
              <a:rPr lang="fr-FR" noProof="0" dirty="0"/>
              <a:t>.</a:t>
            </a:r>
            <a:endParaRPr lang="fr-FR" u="sng" noProof="0" dirty="0"/>
          </a:p>
          <a:p>
            <a:pPr marL="0" indent="0">
              <a:buNone/>
            </a:pPr>
            <a:endParaRPr lang="fr-FR" noProof="0" dirty="0">
              <a:solidFill>
                <a:srgbClr val="FF0000"/>
              </a:solidFill>
            </a:endParaRPr>
          </a:p>
          <a:p>
            <a:pPr lvl="1"/>
            <a:r>
              <a:rPr lang="fr-FR" noProof="0" dirty="0"/>
              <a:t>contenus de formation</a:t>
            </a:r>
          </a:p>
          <a:p>
            <a:pPr lvl="1"/>
            <a:r>
              <a:rPr lang="fr-FR" noProof="0" dirty="0"/>
              <a:t>rémunération</a:t>
            </a:r>
          </a:p>
          <a:p>
            <a:pPr lvl="1"/>
            <a:r>
              <a:rPr lang="fr-FR" noProof="0" dirty="0"/>
              <a:t>surveillance de la formation en entreprise</a:t>
            </a:r>
          </a:p>
          <a:p>
            <a:pPr lvl="1"/>
            <a:r>
              <a:rPr lang="fr-FR" noProof="0" dirty="0"/>
              <a:t>participation au jury pour les examens</a:t>
            </a:r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  <a:p>
            <a:endParaRPr lang="fr-FR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3240</Words>
  <Application>Microsoft Office PowerPoint</Application>
  <PresentationFormat>Breitbild</PresentationFormat>
  <Paragraphs>537</Paragraphs>
  <Slides>37</Slides>
  <Notes>28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 3</vt:lpstr>
      <vt:lpstr>Office</vt:lpstr>
      <vt:lpstr>1_Office</vt:lpstr>
      <vt:lpstr> </vt:lpstr>
      <vt:lpstr>Sommaire</vt:lpstr>
      <vt:lpstr> </vt:lpstr>
      <vt:lpstr>Principes</vt:lpstr>
      <vt:lpstr>Principes</vt:lpstr>
      <vt:lpstr>Principes</vt:lpstr>
      <vt:lpstr>Principes</vt:lpstr>
      <vt:lpstr>Principes</vt:lpstr>
      <vt:lpstr>Principes</vt:lpstr>
      <vt:lpstr>Principes</vt:lpstr>
      <vt:lpstr>Principes</vt:lpstr>
      <vt:lpstr>Principes</vt:lpstr>
      <vt:lpstr>Principes</vt:lpstr>
      <vt:lpstr>Principes</vt:lpstr>
      <vt:lpstr>Principes</vt:lpstr>
      <vt:lpstr>PowerPoint-Präsentation</vt:lpstr>
      <vt:lpstr>Accès</vt:lpstr>
      <vt:lpstr>Accès</vt:lpstr>
      <vt:lpstr>Accès</vt:lpstr>
      <vt:lpstr>Déroulement</vt:lpstr>
      <vt:lpstr>Déroulement</vt:lpstr>
      <vt:lpstr>Déroulement</vt:lpstr>
      <vt:lpstr>Déroulement</vt:lpstr>
      <vt:lpstr>Déroulement</vt:lpstr>
      <vt:lpstr>PowerPoint-Präsentation</vt:lpstr>
      <vt:lpstr>Comment fonctionne la formation professionnelle en alternance ?</vt:lpstr>
      <vt:lpstr>Comment fonctionne la formation professionnelle en alternance ?</vt:lpstr>
      <vt:lpstr>Pourquoi la formation professionnelle en alternance en Allemagne est-elle performante ?</vt:lpstr>
      <vt:lpstr>Cinq piliers pour la formation professionnelle</vt:lpstr>
      <vt:lpstr>Avantages</vt:lpstr>
      <vt:lpstr>Avantages</vt:lpstr>
      <vt:lpstr>Avantages</vt:lpstr>
      <vt:lpstr>Défis</vt:lpstr>
      <vt:lpstr>Défis</vt:lpstr>
      <vt:lpstr>Défis</vt:lpstr>
      <vt:lpstr>Informations supplémentaires (en Allemand)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100</cp:revision>
  <dcterms:created xsi:type="dcterms:W3CDTF">2021-09-29T10:46:12Z</dcterms:created>
  <dcterms:modified xsi:type="dcterms:W3CDTF">2025-09-25T06:45:29Z</dcterms:modified>
</cp:coreProperties>
</file>