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7" r:id="rId2"/>
  </p:sldMasterIdLst>
  <p:notesMasterIdLst>
    <p:notesMasterId r:id="rId40"/>
  </p:notesMasterIdLst>
  <p:sldIdLst>
    <p:sldId id="257" r:id="rId3"/>
    <p:sldId id="292" r:id="rId4"/>
    <p:sldId id="256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0" r:id="rId38"/>
    <p:sldId id="291" r:id="rId39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eter Rechmann" initials="PR" lastIdx="29" clrIdx="0">
    <p:extLst>
      <p:ext uri="{19B8F6BF-5375-455C-9EA6-DF929625EA0E}">
        <p15:presenceInfo xmlns:p15="http://schemas.microsoft.com/office/powerpoint/2012/main" userId="Peter Rechman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7F1C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73" autoAdjust="0"/>
    <p:restoredTop sz="73981" autoAdjust="0"/>
  </p:normalViewPr>
  <p:slideViewPr>
    <p:cSldViewPr snapToGrid="0" showGuides="1">
      <p:cViewPr varScale="1">
        <p:scale>
          <a:sx n="82" d="100"/>
          <a:sy n="82" d="100"/>
        </p:scale>
        <p:origin x="1542" y="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presProps" Target="pres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0" Type="http://schemas.openxmlformats.org/officeDocument/2006/relationships/slide" Target="slides/slide18.xml"/><Relationship Id="rId41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E9FA54-641D-6241-A02F-D7EBC8BA42BD}" type="datetimeFigureOut">
              <a:rPr lang="de-DE" smtClean="0"/>
              <a:pPr/>
              <a:t>18.05.2026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A0F3E6-BB32-6A49-8260-2D8D30743B15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095009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lvl="0" indent="-228600">
              <a:buAutoNum type="arabicPeriod"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Examination boards with equal representation, jointly agreed training standards, joint management of the system at all levels</a:t>
            </a:r>
          </a:p>
          <a:p>
            <a:pPr marL="228600" lvl="0" indent="-228600">
              <a:buAutoNum type="arabicPeriod"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Around 70 % in the company</a:t>
            </a:r>
          </a:p>
          <a:p>
            <a:pPr marL="228600" lvl="0" indent="-228600">
              <a:buAutoNum type="arabicPeriod"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Vocational training standards, certificate issued by the chamber</a:t>
            </a:r>
          </a:p>
          <a:p>
            <a:pPr marL="228600" lvl="0" indent="-228600">
              <a:buAutoNum type="arabicPeriod"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and from the companies, state teachers at the vocational schools</a:t>
            </a:r>
          </a:p>
          <a:p>
            <a:pPr marL="228600" lvl="0" indent="-228600">
              <a:buAutoNum type="arabicPeriod"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Data reports, vocational training report, </a:t>
            </a: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training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standards (BIBB)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pPr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25696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u="sng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Job profile</a:t>
            </a:r>
            <a:endParaRPr lang="en-GB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Which competences must be taught?</a:t>
            </a:r>
          </a:p>
          <a:p>
            <a:endParaRPr lang="en-GB" sz="1200" u="sng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u="sng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Contents</a:t>
            </a:r>
            <a:endParaRPr lang="en-GB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Which specific skills and tasks must be mastered?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u="sng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Examination knowledge</a:t>
            </a:r>
            <a:endParaRPr lang="en-GB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knowledge optimally prepares trainees for their final examination?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pPr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699469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contents of the framework curriculum are defined by ‘learning fields’.</a:t>
            </a:r>
          </a:p>
          <a:p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If necessary, explain the topic of ‘learning fields’ at this point.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pPr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330563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Explain the dynamics of the vocational training system using </a:t>
            </a:r>
            <a:r>
              <a:rPr lang="en-GB" sz="1200" kern="1200" noProof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BBiG</a:t>
            </a: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amendments, most recently: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2020: principle of equivalence of vocational and academic education codified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2024: </a:t>
            </a:r>
            <a:r>
              <a:rPr lang="en-US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Vocational Training Validation and </a:t>
            </a:r>
            <a:r>
              <a:rPr lang="en-US" sz="1200" kern="1200" noProof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Digitalisation</a:t>
            </a:r>
            <a:r>
              <a:rPr lang="en-US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Act (</a:t>
            </a:r>
            <a:r>
              <a:rPr lang="en-US" sz="1200" kern="1200" noProof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BVaDiG</a:t>
            </a:r>
            <a:r>
              <a:rPr lang="en-US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endParaRPr lang="en-GB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pPr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214606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u="sng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Further motivation:</a:t>
            </a:r>
            <a:endParaRPr lang="en-GB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endParaRPr lang="en-GB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Vocational training secures the social status of young people as citizens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state cannot guarantee vocational training alone: costs and competences</a:t>
            </a:r>
          </a:p>
          <a:p>
            <a:endParaRPr lang="en-GB" sz="1200" u="sng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u="sng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Further measures:</a:t>
            </a:r>
            <a:endParaRPr lang="en-GB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endParaRPr lang="en-GB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Ensuring permeability: university access for trainees with a degree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Opening up dual vocational training regardless of previous qualifications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pPr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4688506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Young people have many different expectations and goals when it comes to an apprenticeship:</a:t>
            </a:r>
          </a:p>
          <a:p>
            <a:pPr lvl="0"/>
            <a:endParaRPr lang="en-GB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learn something practical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earn their own money (self-employment)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realise a dream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social prestige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fulfilment of duties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pPr/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8539610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There are a few other reasons here too:</a:t>
            </a:r>
          </a:p>
          <a:p>
            <a:pPr lvl="0"/>
            <a:endParaRPr lang="en-GB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are looking for loyal employees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know best which qualifications are needed in our company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want to act in a socially responsible manner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seek the input and innovative potential of young people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save on familiarisation and retraining costs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pPr/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5486487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training contract also regulates</a:t>
            </a:r>
          </a:p>
          <a:p>
            <a:pPr lvl="0"/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holiday entitlement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any requirements for termination of the training contract </a:t>
            </a:r>
          </a:p>
          <a:p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training contract is similar to an employment contract. It is the basis for learning in the company during training.</a:t>
            </a:r>
          </a:p>
          <a:p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training contract is registered by the chambers.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pPr/>
              <a:t>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2020881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u="sng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Legal basis:</a:t>
            </a:r>
            <a:endParaRPr lang="en-GB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... for in-company training: Training contract</a:t>
            </a:r>
          </a:p>
          <a:p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... for the vocational school: Compulsory schooling</a:t>
            </a:r>
          </a:p>
          <a:p>
            <a:endParaRPr lang="en-GB" sz="1200" u="sng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u="sng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Time allocation:</a:t>
            </a:r>
            <a:endParaRPr lang="en-GB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 example: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Monday to Wednesday: in the company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Thursday and Friday: at the vocational school</a:t>
            </a:r>
          </a:p>
          <a:p>
            <a:endParaRPr lang="en-GB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Alternatively: block teaching</a:t>
            </a:r>
          </a:p>
          <a:p>
            <a:endParaRPr lang="en-GB" sz="1200" u="sng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u="sng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Additional information:</a:t>
            </a:r>
            <a:endParaRPr lang="en-GB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endParaRPr lang="en-GB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In-company training and vocational school lessons follow the training standards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pPr/>
              <a:t>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0791558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Important: </a:t>
            </a:r>
          </a:p>
          <a:p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 involvement of the respective teaching and training staff!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pPr/>
              <a:t>22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9622153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u="sng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 a reminder:</a:t>
            </a:r>
            <a:endParaRPr lang="en-GB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endParaRPr lang="en-GB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According to the IAB Forum, 85 % of graduates in 2020 were in employment subject to social insurance contributions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Around 79 % of all trainees are taken on by the company that trained them.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pPr/>
              <a:t>24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600704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Supplementary information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Overall, </a:t>
            </a:r>
            <a:r>
              <a:rPr lang="en-GB" sz="120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approximately 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51 % of the population have started a dual vocational training programme in their lifetime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According to the IAB Forum, 85 % of graduates in 2020 were in employment subject to social insurance contributions.  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1200" u="sng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positive effect: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Youth unemployment in Germany is only around 5,7 % (2025)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pPr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4320789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u="sng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Reminder:</a:t>
            </a:r>
            <a:endParaRPr lang="en-GB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Chambers are the representatives of the economy, trade unions/employee representatives and associations/employer representatives are the social partners. </a:t>
            </a:r>
          </a:p>
          <a:p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They reach a consensus.</a:t>
            </a:r>
          </a:p>
          <a:p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Conclusion I: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Dual vocational training is essentially shaped by those who are directly affected and who know the needs of the labour market best.</a:t>
            </a:r>
          </a:p>
          <a:p>
            <a:endParaRPr lang="en-GB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Conclusion II: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All decisions on vocational training are made by consensus.</a:t>
            </a:r>
          </a:p>
          <a:p>
            <a:endParaRPr lang="en-GB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Conclusion III: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standards apply nationwide. They are regularly updated.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pPr/>
              <a:t>27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3273651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u="sng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Demand for skilled labour</a:t>
            </a: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Germany is a developed industrialised nation with a strong SME sector.</a:t>
            </a:r>
          </a:p>
          <a:p>
            <a:endParaRPr lang="en-GB" sz="1200" u="sng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u="sng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Win-win situation</a:t>
            </a: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Apprentices learn on the job and are integrated into the work process. Companies train their own future workforce according to their own needs</a:t>
            </a:r>
          </a:p>
          <a:p>
            <a:endParaRPr lang="en-GB" sz="1200" u="sng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u="sng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Qualified training staff</a:t>
            </a: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Trainers are ‘from the trade’ and have undergone training themselves and also know the company</a:t>
            </a:r>
          </a:p>
          <a:p>
            <a:endParaRPr lang="en-GB" sz="1200" u="sng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u="sng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Supplementary information:</a:t>
            </a:r>
            <a:endParaRPr lang="en-GB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Although the state controls the process as a legislator and sets the framework, it leaves key decisions to the direct stakeholders.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pPr/>
              <a:t>28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097536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85800" lvl="1" indent="-228600">
              <a:buFont typeface="+mj-lt"/>
              <a:buAutoNum type="arabicPeriod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Examination boards with equal representation, jointly agreed training standards, joint management of the system at all levels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Around 70 % in the company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Vocational training standards, certificate issued by the chamber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and from the companies, state teachers at the vocational schools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Data reports, vocational training report, training standards (BIBB)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pPr/>
              <a:t>29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3591321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u="sng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Further advantages</a:t>
            </a: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</a:p>
          <a:p>
            <a:pPr lvl="0"/>
            <a:endParaRPr lang="en-GB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Greater identification with the training company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Training as a basis for further measures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pPr/>
              <a:t>30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4914528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u="sng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Another advantage</a:t>
            </a: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</a:p>
          <a:p>
            <a:pPr lvl="0"/>
            <a:endParaRPr lang="en-GB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Recruitment and retraining costs are reduced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pPr/>
              <a:t>31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296895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u="sng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Another advantage</a:t>
            </a: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</a:p>
          <a:p>
            <a:pPr lvl="0"/>
            <a:endParaRPr lang="en-GB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Early indicator for developments in the economy and labour market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pPr/>
              <a:t>32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7194512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u="sng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Discrepancy</a:t>
            </a: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2024: approximately 84,000 applicants without a training place</a:t>
            </a:r>
          </a:p>
          <a:p>
            <a:endParaRPr lang="en-GB" sz="1200" u="sng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u="sng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Access</a:t>
            </a: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Lack of informal skills: Discipline, reliability, basic skills (reading, writing, maths)</a:t>
            </a:r>
          </a:p>
          <a:p>
            <a:endParaRPr lang="en-GB" sz="1200" u="sng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u="sng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Requirements:</a:t>
            </a:r>
            <a:endParaRPr lang="en-GB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 example: IT skills, foreign language skills</a:t>
            </a:r>
          </a:p>
          <a:p>
            <a:endParaRPr lang="en-GB" sz="1200" u="sng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u="sng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Lifelong learning:</a:t>
            </a:r>
            <a:endParaRPr lang="en-GB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Especially for older applicants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pPr/>
              <a:t>33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8903586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u="sng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Discrepancy:</a:t>
            </a:r>
            <a:endParaRPr lang="en-GB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Unfilled training places 2010: 19,800 / 2025: 54,400 – almost tripled</a:t>
            </a:r>
          </a:p>
          <a:p>
            <a:endParaRPr lang="en-GB" sz="1200" u="sng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u="sng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‘Maturity for training’:</a:t>
            </a:r>
            <a:endParaRPr lang="en-GB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Lack of social skills, basic knowledge</a:t>
            </a:r>
          </a:p>
          <a:p>
            <a:endParaRPr lang="en-GB" sz="1200" u="sng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u="sng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Inclusion</a:t>
            </a: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High extra personnel and time expenditure, special qualifications of the training staff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pPr/>
              <a:t>34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5580046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u="sng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Demographic change </a:t>
            </a:r>
            <a:endParaRPr lang="en-GB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Fewer young people able to go into training, labour market needs can no longer be met</a:t>
            </a:r>
          </a:p>
          <a:p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lvl="0"/>
            <a:r>
              <a:rPr lang="en-GB" sz="1200" u="sng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Trend towards academisation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Training tends to be out, university is in</a:t>
            </a:r>
          </a:p>
          <a:p>
            <a:endParaRPr lang="en-GB" sz="1200" u="sng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u="sng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Regional differences</a:t>
            </a: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Supply and demand for training places</a:t>
            </a:r>
          </a:p>
          <a:p>
            <a:endParaRPr lang="en-GB" sz="1200" u="sng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u="sng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Inclusion:</a:t>
            </a:r>
            <a:endParaRPr lang="en-GB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 a social task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pPr/>
              <a:t>35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88990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u="sng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Supplementary information:</a:t>
            </a:r>
            <a:endParaRPr lang="en-GB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Trainees are on average 19.9 years old (2024)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average investment per trainee per year is 26,210 euros (2022/2023)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69 % of this (approx. 18,124 euros) is amortised (productive contribution of the trainees)</a:t>
            </a:r>
          </a:p>
          <a:p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r>
              <a:rPr lang="en-GB" sz="1200" u="sng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means:</a:t>
            </a:r>
            <a:br>
              <a:rPr lang="en-GB" sz="1200" u="sng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GB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international competitive advantage for German SMEs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future personnel trained according to own needs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low investment on the labour market</a:t>
            </a:r>
            <a:endParaRPr lang="en-GB" noProof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pPr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457786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Supplementary information:</a:t>
            </a: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&gt; The three stakeholders ensure the framework conditions for vocational education and training through a differentiated distribution of roles</a:t>
            </a: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&gt; Ownership lies with all three players; they all bear it at the same time and assume responsibility </a:t>
            </a:r>
          </a:p>
          <a:p>
            <a:pPr lvl="0"/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&gt; They guarantee the system's constant capacity for innovation</a:t>
            </a: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&gt; They ensure quality standards</a:t>
            </a:r>
          </a:p>
          <a:p>
            <a:endParaRPr lang="de-DE" dirty="0"/>
          </a:p>
          <a:p>
            <a:r>
              <a:rPr lang="de-DE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Reminder:</a:t>
            </a: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Chambers are the representatives of the economy, trade unions/employee representatives and associations/employer representatives are the social partners. They reach a consensus.</a:t>
            </a: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Conclusion I: </a:t>
            </a: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&gt; Dual vocational training is essentially shaped by those who are directly affected and who know the needs of the labour market best.</a:t>
            </a: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Conclusion II: </a:t>
            </a: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&gt; All decisions on vocational training are made by consensus.</a:t>
            </a: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Conclusion III: </a:t>
            </a: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&gt; The standards apply nationwide. They are regularly updated.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pPr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832937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impetus for the development and updating of training standards comes from companies and chambers. They know best which skills are needed.</a:t>
            </a:r>
          </a:p>
          <a:p>
            <a:endParaRPr lang="en-GB" sz="1200" u="sng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u="sng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Other tasks:</a:t>
            </a:r>
            <a:endParaRPr lang="en-GB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endParaRPr lang="en-GB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Supporting companies in their search for trainees, registering training contracts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Mediation in the event of disagreements between trainees and companies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The economy invests €9.7 billion in vocational training every year (2024)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pPr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268432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u="sng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Supplementary information:</a:t>
            </a:r>
            <a:endParaRPr lang="en-GB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process of coordinating and adopting new training regulations is managed by the Federal Institute for Vocational Education and Training.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Economic and social partners are involved in the entire process.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pPr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368094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u="sng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Detailed information:</a:t>
            </a:r>
            <a:endParaRPr lang="en-GB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State funding for the dual system totals around € 4.4 billion, including over € 3.4 billion for 1,550 vocational schools and around € 0.9 billion for control, monitoring and support measures (2023)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State passes the Vocational Training Act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pPr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569419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If necessary, summarise the previous slides again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Three main stakeholders agree on the basic standards for dual vocational training on an equal footing.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These standards are based on the specific requirements of the world of work.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pPr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294042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u="sng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Supplementary information:</a:t>
            </a:r>
            <a:endParaRPr lang="en-GB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endParaRPr lang="en-GB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duration of the further development and implementation of standards is max. 1 year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Standards are dynamically adapted to the requirements of the world of work at both learning venues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BIBB continuously researches changes in work and training; the findings are incorporated into the process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pPr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423958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hyperlink" Target="http://www.govet.international/" TargetMode="Externa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svg"/><Relationship Id="rId11" Type="http://schemas.openxmlformats.org/officeDocument/2006/relationships/hyperlink" Target="mailto:govet@bibb.de" TargetMode="External"/><Relationship Id="rId5" Type="http://schemas.openxmlformats.org/officeDocument/2006/relationships/image" Target="../media/image6.png"/><Relationship Id="rId10" Type="http://schemas.openxmlformats.org/officeDocument/2006/relationships/image" Target="../media/image11.svg"/><Relationship Id="rId4" Type="http://schemas.openxmlformats.org/officeDocument/2006/relationships/image" Target="../media/image5.svg"/><Relationship Id="rId9" Type="http://schemas.openxmlformats.org/officeDocument/2006/relationships/image" Target="../media/image10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5.jpe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7.jpeg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 eingerüc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fik 14">
            <a:extLst>
              <a:ext uri="{FF2B5EF4-FFF2-40B4-BE49-F238E27FC236}">
                <a16:creationId xmlns:a16="http://schemas.microsoft.com/office/drawing/2014/main" id="{CEA9E23A-8F75-4C3F-AB46-05DE57C0540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4455" y="296863"/>
            <a:ext cx="2119238" cy="446715"/>
          </a:xfrm>
          <a:prstGeom prst="rect">
            <a:avLst/>
          </a:prstGeom>
        </p:spPr>
      </p:pic>
      <p:sp>
        <p:nvSpPr>
          <p:cNvPr id="16" name="Rechteck 15">
            <a:extLst>
              <a:ext uri="{FF2B5EF4-FFF2-40B4-BE49-F238E27FC236}">
                <a16:creationId xmlns:a16="http://schemas.microsoft.com/office/drawing/2014/main" id="{2E9657AB-AE6E-4E63-A693-2CF785B85FB8}"/>
              </a:ext>
            </a:extLst>
          </p:cNvPr>
          <p:cNvSpPr/>
          <p:nvPr userDrawn="1"/>
        </p:nvSpPr>
        <p:spPr>
          <a:xfrm>
            <a:off x="0" y="6063528"/>
            <a:ext cx="12191999" cy="25978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 </a:t>
            </a:r>
          </a:p>
        </p:txBody>
      </p:sp>
      <p:pic>
        <p:nvPicPr>
          <p:cNvPr id="17" name="Grafik 16">
            <a:extLst>
              <a:ext uri="{FF2B5EF4-FFF2-40B4-BE49-F238E27FC236}">
                <a16:creationId xmlns:a16="http://schemas.microsoft.com/office/drawing/2014/main" id="{5D0043F3-D1FD-44D9-86E2-40020BF1DDC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8423" y="5648096"/>
            <a:ext cx="1097857" cy="10961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DE68AABC-10D3-49E7-8FED-881B17C85B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961A482-943E-4E06-89EE-0531058A68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  <a:lvl2pPr marL="1250950" indent="-355600">
              <a:lnSpc>
                <a:spcPct val="100000"/>
              </a:lnSpc>
              <a:defRPr sz="2400"/>
            </a:lvl2pPr>
            <a:lvl3pPr marL="1790700" indent="-269875">
              <a:lnSpc>
                <a:spcPct val="100000"/>
              </a:lnSpc>
              <a:defRPr sz="2000"/>
            </a:lvl3pPr>
            <a:lvl4pPr marL="2155825" indent="-269875">
              <a:lnSpc>
                <a:spcPct val="100000"/>
              </a:lnSpc>
              <a:defRPr/>
            </a:lvl4pPr>
            <a:lvl5pPr marL="2598738" indent="-269875">
              <a:lnSpc>
                <a:spcPct val="100000"/>
              </a:lnSpc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5634346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6019800" y="2451100"/>
            <a:ext cx="6172200" cy="44069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8" name="Textplatzhalter 5"/>
          <p:cNvSpPr>
            <a:spLocks noGrp="1"/>
          </p:cNvSpPr>
          <p:nvPr>
            <p:ph type="body" sz="quarter" idx="10" hasCustomPrompt="1"/>
          </p:nvPr>
        </p:nvSpPr>
        <p:spPr>
          <a:xfrm>
            <a:off x="479425" y="631825"/>
            <a:ext cx="10066338" cy="709613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de-DE" dirty="0"/>
              <a:t>Überschriftjjjjjjjjjjjjjjjjjjjjjjjjjjjjjjjjjjjjjjjjjjjjjjjjjjjjjjjjjjjjjjjjjjjjjjjjjjjjjjjjjjjjjjjjjjjjjjjjjjjjjjjjjjjjj</a:t>
            </a:r>
          </a:p>
        </p:txBody>
      </p:sp>
      <p:sp>
        <p:nvSpPr>
          <p:cNvPr id="9" name="Textplatzhalter 7"/>
          <p:cNvSpPr>
            <a:spLocks noGrp="1"/>
          </p:cNvSpPr>
          <p:nvPr>
            <p:ph type="body" sz="quarter" idx="11" hasCustomPrompt="1"/>
          </p:nvPr>
        </p:nvSpPr>
        <p:spPr>
          <a:xfrm>
            <a:off x="479425" y="1454150"/>
            <a:ext cx="10083800" cy="495300"/>
          </a:xfrm>
          <a:prstGeom prst="rect">
            <a:avLst/>
          </a:prstGeom>
        </p:spPr>
        <p:txBody>
          <a:bodyPr tIns="108000"/>
          <a:lstStyle>
            <a:lvl1pPr marL="0" indent="0" algn="l">
              <a:spcBef>
                <a:spcPts val="0"/>
              </a:spcBef>
              <a:buFontTx/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de-DE" dirty="0"/>
              <a:t>Unterüberschrift</a:t>
            </a:r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2"/>
          </p:nvPr>
        </p:nvSpPr>
        <p:spPr>
          <a:xfrm>
            <a:off x="479425" y="2062162"/>
            <a:ext cx="5254625" cy="3624616"/>
          </a:xfrm>
          <a:prstGeom prst="rect">
            <a:avLst/>
          </a:prstGeom>
        </p:spPr>
        <p:txBody>
          <a:bodyPr/>
          <a:lstStyle>
            <a:lvl1pPr>
              <a:spcBef>
                <a:spcPts val="300"/>
              </a:spcBef>
              <a:spcAft>
                <a:spcPts val="300"/>
              </a:spcAft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endParaRPr lang="de-DE" dirty="0"/>
          </a:p>
        </p:txBody>
      </p:sp>
      <p:pic>
        <p:nvPicPr>
          <p:cNvPr id="11" name="Grafik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283348" y="5686778"/>
            <a:ext cx="3301025" cy="1080000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 userDrawn="1"/>
        </p:nvPicPr>
        <p:blipFill rotWithShape="1">
          <a:blip r:embed="rId2"/>
          <a:srcRect r="80272"/>
          <a:stretch/>
        </p:blipFill>
        <p:spPr>
          <a:xfrm>
            <a:off x="1" y="5686778"/>
            <a:ext cx="9283348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6461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 einfa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fik 14">
            <a:extLst>
              <a:ext uri="{FF2B5EF4-FFF2-40B4-BE49-F238E27FC236}">
                <a16:creationId xmlns:a16="http://schemas.microsoft.com/office/drawing/2014/main" id="{CEA9E23A-8F75-4C3F-AB46-05DE57C0540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4455" y="296863"/>
            <a:ext cx="2119238" cy="446715"/>
          </a:xfrm>
          <a:prstGeom prst="rect">
            <a:avLst/>
          </a:prstGeom>
        </p:spPr>
      </p:pic>
      <p:sp>
        <p:nvSpPr>
          <p:cNvPr id="16" name="Rechteck 15">
            <a:extLst>
              <a:ext uri="{FF2B5EF4-FFF2-40B4-BE49-F238E27FC236}">
                <a16:creationId xmlns:a16="http://schemas.microsoft.com/office/drawing/2014/main" id="{2E9657AB-AE6E-4E63-A693-2CF785B85FB8}"/>
              </a:ext>
            </a:extLst>
          </p:cNvPr>
          <p:cNvSpPr/>
          <p:nvPr userDrawn="1"/>
        </p:nvSpPr>
        <p:spPr>
          <a:xfrm>
            <a:off x="0" y="6063528"/>
            <a:ext cx="12191999" cy="25978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 </a:t>
            </a:r>
          </a:p>
        </p:txBody>
      </p:sp>
      <p:pic>
        <p:nvPicPr>
          <p:cNvPr id="17" name="Grafik 16">
            <a:extLst>
              <a:ext uri="{FF2B5EF4-FFF2-40B4-BE49-F238E27FC236}">
                <a16:creationId xmlns:a16="http://schemas.microsoft.com/office/drawing/2014/main" id="{5D0043F3-D1FD-44D9-86E2-40020BF1DDC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8423" y="5648096"/>
            <a:ext cx="1097857" cy="10961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DE68AABC-10D3-49E7-8FED-881B17C85B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961A482-943E-4E06-89EE-0531058A68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7003634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platzhalter 18">
            <a:extLst>
              <a:ext uri="{FF2B5EF4-FFF2-40B4-BE49-F238E27FC236}">
                <a16:creationId xmlns:a16="http://schemas.microsoft.com/office/drawing/2014/main" id="{6654B1F5-AD94-4F43-9AF8-8E99537EA5C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58813" y="1052513"/>
            <a:ext cx="11053762" cy="1005846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/>
            </a:lvl1pPr>
            <a:lvl2pPr marL="357187" indent="0">
              <a:buNone/>
              <a:defRPr/>
            </a:lvl2pPr>
            <a:lvl3pPr marL="806450" indent="0">
              <a:buNone/>
              <a:defRPr/>
            </a:lvl3pPr>
            <a:lvl4pPr marL="1163637" indent="0">
              <a:buNone/>
              <a:defRPr/>
            </a:lvl4pPr>
            <a:lvl5pPr marL="1520825" indent="0">
              <a:buNone/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643876BC-0158-4643-98F3-1C58795369D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4455" y="296863"/>
            <a:ext cx="2119238" cy="446715"/>
          </a:xfrm>
          <a:prstGeom prst="rect">
            <a:avLst/>
          </a:prstGeom>
        </p:spPr>
      </p:pic>
      <p:sp>
        <p:nvSpPr>
          <p:cNvPr id="11" name="Rechteck 10">
            <a:extLst>
              <a:ext uri="{FF2B5EF4-FFF2-40B4-BE49-F238E27FC236}">
                <a16:creationId xmlns:a16="http://schemas.microsoft.com/office/drawing/2014/main" id="{733A6227-8E82-4281-95DD-E2138C80C2DF}"/>
              </a:ext>
            </a:extLst>
          </p:cNvPr>
          <p:cNvSpPr/>
          <p:nvPr userDrawn="1"/>
        </p:nvSpPr>
        <p:spPr>
          <a:xfrm>
            <a:off x="0" y="6063528"/>
            <a:ext cx="12191999" cy="25978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 </a:t>
            </a: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DC57CBAC-083C-4B33-B30C-4672AB33BC6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8423" y="5648096"/>
            <a:ext cx="1097857" cy="10961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74602E17-CDCF-418F-86F8-A9783BDDA9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812" y="296863"/>
            <a:ext cx="9000000" cy="446715"/>
          </a:xfrm>
        </p:spPr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9EAC4C9-C746-494B-92BA-AE252C0375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20158" y="2141489"/>
            <a:ext cx="4860000" cy="446715"/>
          </a:xfrm>
          <a:solidFill>
            <a:schemeClr val="accent1"/>
          </a:solidFill>
        </p:spPr>
        <p:txBody>
          <a:bodyPr lIns="360000" anchor="ctr">
            <a:normAutofit/>
          </a:bodyPr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DFCC827-EE89-41C0-841E-36E6CA90D3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20158" y="2751515"/>
            <a:ext cx="4860000" cy="2618510"/>
          </a:xfrm>
        </p:spPr>
        <p:txBody>
          <a:bodyPr/>
          <a:lstStyle>
            <a:lvl1pPr>
              <a:lnSpc>
                <a:spcPct val="100000"/>
              </a:lnSpc>
              <a:spcBef>
                <a:spcPts val="500"/>
              </a:spcBef>
              <a:defRPr sz="2000"/>
            </a:lvl1pPr>
            <a:lvl2pPr>
              <a:lnSpc>
                <a:spcPct val="100000"/>
              </a:lnSpc>
              <a:defRPr sz="1800"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F0B2F003-0D45-47AE-91F7-B6FC8FBEDA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2575" y="2141489"/>
            <a:ext cx="4860000" cy="446715"/>
          </a:xfrm>
          <a:solidFill>
            <a:schemeClr val="accent1"/>
          </a:solidFill>
        </p:spPr>
        <p:txBody>
          <a:bodyPr lIns="360000" anchor="ctr">
            <a:normAutofit/>
          </a:bodyPr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7E98050B-5FEC-4197-A3E5-5E4A91470A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852575" y="2751515"/>
            <a:ext cx="4860000" cy="2618510"/>
          </a:xfrm>
        </p:spPr>
        <p:txBody>
          <a:bodyPr/>
          <a:lstStyle>
            <a:lvl1pPr>
              <a:lnSpc>
                <a:spcPct val="100000"/>
              </a:lnSpc>
              <a:spcBef>
                <a:spcPts val="500"/>
              </a:spcBef>
              <a:defRPr sz="2000"/>
            </a:lvl1pPr>
            <a:lvl2pPr>
              <a:lnSpc>
                <a:spcPct val="100000"/>
              </a:lnSpc>
              <a:defRPr sz="1800"/>
            </a:lvl2pPr>
            <a:lvl3pPr>
              <a:lnSpc>
                <a:spcPct val="100000"/>
              </a:lnSpc>
              <a:defRPr sz="1800"/>
            </a:lvl3pPr>
            <a:lvl4pPr>
              <a:lnSpc>
                <a:spcPct val="100000"/>
              </a:lnSpc>
              <a:defRPr sz="1800"/>
            </a:lvl4pPr>
            <a:lvl5pPr>
              <a:lnSpc>
                <a:spcPct val="100000"/>
              </a:lnSpc>
              <a:defRPr sz="1800"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9110886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folie Orang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11">
            <a:extLst>
              <a:ext uri="{FF2B5EF4-FFF2-40B4-BE49-F238E27FC236}">
                <a16:creationId xmlns:a16="http://schemas.microsoft.com/office/drawing/2014/main" id="{F4BD3340-DC2B-4D68-8D14-221F53299F2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20" r="28057"/>
          <a:stretch/>
        </p:blipFill>
        <p:spPr>
          <a:xfrm>
            <a:off x="-1" y="1052514"/>
            <a:ext cx="12192001" cy="5805486"/>
          </a:xfrm>
          <a:prstGeom prst="rect">
            <a:avLst/>
          </a:prstGeom>
        </p:spPr>
      </p:pic>
      <p:sp>
        <p:nvSpPr>
          <p:cNvPr id="10" name="Rechteck 9">
            <a:extLst>
              <a:ext uri="{FF2B5EF4-FFF2-40B4-BE49-F238E27FC236}">
                <a16:creationId xmlns:a16="http://schemas.microsoft.com/office/drawing/2014/main" id="{9E0C15F5-7624-4C0F-A330-92606E04C50C}"/>
              </a:ext>
            </a:extLst>
          </p:cNvPr>
          <p:cNvSpPr/>
          <p:nvPr userDrawn="1"/>
        </p:nvSpPr>
        <p:spPr>
          <a:xfrm>
            <a:off x="1" y="113804"/>
            <a:ext cx="12191999" cy="7839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 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D1E94B7-2936-4763-B117-E3C78A1E8C7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58813" y="296863"/>
            <a:ext cx="9000576" cy="446715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2400"/>
            </a:lvl1pPr>
          </a:lstStyle>
          <a:p>
            <a:r>
              <a:rPr lang="de-DE" dirty="0"/>
              <a:t>GOVET at BIBB</a:t>
            </a:r>
          </a:p>
        </p:txBody>
      </p:sp>
      <p:pic>
        <p:nvPicPr>
          <p:cNvPr id="35" name="Grafik 34">
            <a:extLst>
              <a:ext uri="{FF2B5EF4-FFF2-40B4-BE49-F238E27FC236}">
                <a16:creationId xmlns:a16="http://schemas.microsoft.com/office/drawing/2014/main" id="{36DEB25A-C3FB-42BB-A37C-98ADFE5CD24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30956" y="2816645"/>
            <a:ext cx="454995" cy="579652"/>
          </a:xfrm>
          <a:prstGeom prst="rect">
            <a:avLst/>
          </a:prstGeom>
        </p:spPr>
      </p:pic>
      <p:pic>
        <p:nvPicPr>
          <p:cNvPr id="36" name="Grafik 35">
            <a:extLst>
              <a:ext uri="{FF2B5EF4-FFF2-40B4-BE49-F238E27FC236}">
                <a16:creationId xmlns:a16="http://schemas.microsoft.com/office/drawing/2014/main" id="{862A3916-6FA1-4728-8964-27022EE3AF0B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24766" y="3608533"/>
            <a:ext cx="467374" cy="467374"/>
          </a:xfrm>
          <a:prstGeom prst="rect">
            <a:avLst/>
          </a:prstGeom>
        </p:spPr>
      </p:pic>
      <p:pic>
        <p:nvPicPr>
          <p:cNvPr id="37" name="Grafik 36">
            <a:extLst>
              <a:ext uri="{FF2B5EF4-FFF2-40B4-BE49-F238E27FC236}">
                <a16:creationId xmlns:a16="http://schemas.microsoft.com/office/drawing/2014/main" id="{447BC9B3-AD81-451C-BEFF-4B614382F1E1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50086" y="4252783"/>
            <a:ext cx="416735" cy="516253"/>
          </a:xfrm>
          <a:prstGeom prst="rect">
            <a:avLst/>
          </a:prstGeom>
        </p:spPr>
      </p:pic>
      <p:pic>
        <p:nvPicPr>
          <p:cNvPr id="38" name="Grafik 37">
            <a:extLst>
              <a:ext uri="{FF2B5EF4-FFF2-40B4-BE49-F238E27FC236}">
                <a16:creationId xmlns:a16="http://schemas.microsoft.com/office/drawing/2014/main" id="{58EDDB5A-FD23-4523-829E-58F0A0E05779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19423" y="4945053"/>
            <a:ext cx="278061" cy="390355"/>
          </a:xfrm>
          <a:prstGeom prst="rect">
            <a:avLst/>
          </a:prstGeom>
        </p:spPr>
      </p:pic>
      <p:sp>
        <p:nvSpPr>
          <p:cNvPr id="13" name="Textfeld 12">
            <a:extLst>
              <a:ext uri="{FF2B5EF4-FFF2-40B4-BE49-F238E27FC236}">
                <a16:creationId xmlns:a16="http://schemas.microsoft.com/office/drawing/2014/main" id="{DB72E0DA-FA17-42CA-A956-A5CA6A580F56}"/>
              </a:ext>
            </a:extLst>
          </p:cNvPr>
          <p:cNvSpPr txBox="1"/>
          <p:nvPr userDrawn="1"/>
        </p:nvSpPr>
        <p:spPr>
          <a:xfrm>
            <a:off x="1524994" y="2798634"/>
            <a:ext cx="355110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Friedrich-Ebert-Allee 114-116</a:t>
            </a:r>
            <a:br>
              <a:rPr kumimoji="0" lang="de-DE" sz="2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de-DE" sz="2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53113 Bonn, </a:t>
            </a:r>
            <a:r>
              <a:rPr kumimoji="0" lang="de-DE" sz="2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Germany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govet@bibb.de</a:t>
            </a:r>
            <a:endParaRPr kumimoji="0" lang="de-DE" sz="2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+</a:t>
            </a:r>
            <a:r>
              <a:rPr kumimoji="0" lang="de-DE" sz="2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49 228 107 1818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www.govet.international</a:t>
            </a:r>
            <a:endParaRPr kumimoji="0" lang="de-DE" sz="2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30663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BuReg 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O:\Zentralstelle\05 Kommunikation\07 Corporate Design\Logo\BReg_Foerderzusatz\BReg_Office_Farbe_de_WBZ.jpg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52"/>
          <a:stretch/>
        </p:blipFill>
        <p:spPr bwMode="auto">
          <a:xfrm>
            <a:off x="264386" y="5506915"/>
            <a:ext cx="1750394" cy="1351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Grafik 7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" t="10576" b="13391"/>
          <a:stretch/>
        </p:blipFill>
        <p:spPr>
          <a:xfrm>
            <a:off x="-17092" y="801842"/>
            <a:ext cx="12226183" cy="4828374"/>
          </a:xfrm>
          <a:prstGeom prst="rect">
            <a:avLst/>
          </a:prstGeom>
        </p:spPr>
      </p:pic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78864" y="2926922"/>
            <a:ext cx="5734228" cy="80759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5841" y="5790398"/>
            <a:ext cx="1974230" cy="658078"/>
          </a:xfrm>
          <a:prstGeom prst="rect">
            <a:avLst/>
          </a:prstGeom>
        </p:spPr>
      </p:pic>
      <p:sp>
        <p:nvSpPr>
          <p:cNvPr id="11" name="Textplatzhalt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9255095" y="2799162"/>
            <a:ext cx="2493994" cy="935352"/>
          </a:xfrm>
          <a:prstGeom prst="rect">
            <a:avLst/>
          </a:prstGeom>
        </p:spPr>
        <p:txBody>
          <a:bodyPr/>
          <a:lstStyle>
            <a:lvl1pPr algn="r">
              <a:spcBef>
                <a:spcPts val="0"/>
              </a:spcBef>
              <a:spcAft>
                <a:spcPts val="300"/>
              </a:spcAft>
              <a:defRPr sz="2000">
                <a:solidFill>
                  <a:schemeClr val="bg1"/>
                </a:solidFill>
              </a:defRPr>
            </a:lvl1pPr>
            <a:lvl2pPr algn="r">
              <a:defRPr sz="2000">
                <a:solidFill>
                  <a:schemeClr val="bg1"/>
                </a:solidFill>
              </a:defRPr>
            </a:lvl2pPr>
            <a:lvl3pPr algn="r">
              <a:defRPr sz="2000">
                <a:solidFill>
                  <a:schemeClr val="bg1"/>
                </a:solidFill>
              </a:defRPr>
            </a:lvl3pPr>
            <a:lvl4pPr algn="r">
              <a:defRPr sz="2000">
                <a:solidFill>
                  <a:schemeClr val="bg1"/>
                </a:solidFill>
              </a:defRPr>
            </a:lvl4pPr>
            <a:lvl5pPr algn="r"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3 Zeilen: Ort, Datum, Referent*in</a:t>
            </a:r>
          </a:p>
          <a:p>
            <a:pPr lvl="0"/>
            <a:endParaRPr lang="de-DE" dirty="0"/>
          </a:p>
        </p:txBody>
      </p:sp>
      <p:sp>
        <p:nvSpPr>
          <p:cNvPr id="12" name="Textfeld 11"/>
          <p:cNvSpPr txBox="1"/>
          <p:nvPr userDrawn="1"/>
        </p:nvSpPr>
        <p:spPr>
          <a:xfrm>
            <a:off x="3781425" y="5819775"/>
            <a:ext cx="46386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800" b="0" i="0">
                <a:solidFill>
                  <a:srgbClr val="000000"/>
                </a:solidFill>
                <a:latin typeface="+mn-lt"/>
                <a:ea typeface="Calibri"/>
                <a:cs typeface="Calibri"/>
              </a:rPr>
              <a:t>Office central du gouvernement fédéral pour la coopération internationale dans le domaine de la formation professionnelle</a:t>
            </a: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20608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BuReg 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" t="10576" b="13391"/>
          <a:stretch/>
        </p:blipFill>
        <p:spPr>
          <a:xfrm>
            <a:off x="-17092" y="801842"/>
            <a:ext cx="12226183" cy="4828374"/>
          </a:xfrm>
          <a:prstGeom prst="rect">
            <a:avLst/>
          </a:prstGeom>
        </p:spPr>
      </p:pic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76727" y="2868212"/>
            <a:ext cx="5719273" cy="84920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dirty="0"/>
              <a:t>Formatvorlagen des Textmasters bearbeiten</a:t>
            </a:r>
          </a:p>
        </p:txBody>
      </p:sp>
      <p:sp>
        <p:nvSpPr>
          <p:cNvPr id="8" name="Textplatzhalt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9255095" y="2799162"/>
            <a:ext cx="2493994" cy="935352"/>
          </a:xfrm>
          <a:prstGeom prst="rect">
            <a:avLst/>
          </a:prstGeom>
        </p:spPr>
        <p:txBody>
          <a:bodyPr/>
          <a:lstStyle>
            <a:lvl1pPr algn="r">
              <a:spcBef>
                <a:spcPts val="0"/>
              </a:spcBef>
              <a:spcAft>
                <a:spcPts val="300"/>
              </a:spcAft>
              <a:defRPr sz="2000">
                <a:solidFill>
                  <a:schemeClr val="bg1"/>
                </a:solidFill>
              </a:defRPr>
            </a:lvl1pPr>
            <a:lvl2pPr algn="r">
              <a:defRPr sz="2000">
                <a:solidFill>
                  <a:schemeClr val="bg1"/>
                </a:solidFill>
              </a:defRPr>
            </a:lvl2pPr>
            <a:lvl3pPr algn="r">
              <a:defRPr sz="2000">
                <a:solidFill>
                  <a:schemeClr val="bg1"/>
                </a:solidFill>
              </a:defRPr>
            </a:lvl3pPr>
            <a:lvl4pPr algn="r">
              <a:defRPr sz="2000">
                <a:solidFill>
                  <a:schemeClr val="bg1"/>
                </a:solidFill>
              </a:defRPr>
            </a:lvl4pPr>
            <a:lvl5pPr algn="r"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3 Zeilen: Ort, Datum, Referent*in</a:t>
            </a:r>
          </a:p>
          <a:p>
            <a:pPr lvl="0"/>
            <a:endParaRPr lang="de-DE" dirty="0"/>
          </a:p>
        </p:txBody>
      </p:sp>
      <p:sp>
        <p:nvSpPr>
          <p:cNvPr id="9" name="Textfeld 8"/>
          <p:cNvSpPr txBox="1"/>
          <p:nvPr userDrawn="1"/>
        </p:nvSpPr>
        <p:spPr>
          <a:xfrm>
            <a:off x="3781425" y="5819775"/>
            <a:ext cx="46386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8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Office central du gouvernement fédéral pour la coopération internationale dans le domaine de la formation professionnelle</a:t>
            </a:r>
            <a:r>
              <a:rPr lang="en-US"/>
              <a:t> </a:t>
            </a: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Grafik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726" y="5676892"/>
            <a:ext cx="2107670" cy="1152000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6349" y="5769210"/>
            <a:ext cx="231851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2247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ufzä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5"/>
          <p:cNvSpPr>
            <a:spLocks noGrp="1"/>
          </p:cNvSpPr>
          <p:nvPr>
            <p:ph type="body" sz="quarter" idx="10" hasCustomPrompt="1"/>
          </p:nvPr>
        </p:nvSpPr>
        <p:spPr>
          <a:xfrm>
            <a:off x="479425" y="631825"/>
            <a:ext cx="10066338" cy="709613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de-DE" dirty="0"/>
              <a:t>Überschriftjjjjjjjjjjjjjjjjjjjjjjjjjjjjjjjjjjjjjjjjjjjjjjjjjjjjjjjjjjjjjjjjjjjjjjjjjjjjjjjjjjjjjjjjjjjjjjjjjjjjjjjjjjjjj</a:t>
            </a: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1" hasCustomPrompt="1"/>
          </p:nvPr>
        </p:nvSpPr>
        <p:spPr>
          <a:xfrm>
            <a:off x="479425" y="1454150"/>
            <a:ext cx="10083800" cy="495300"/>
          </a:xfrm>
          <a:prstGeom prst="rect">
            <a:avLst/>
          </a:prstGeom>
        </p:spPr>
        <p:txBody>
          <a:bodyPr tIns="108000"/>
          <a:lstStyle>
            <a:lvl1pPr marL="0" indent="0" algn="l">
              <a:spcBef>
                <a:spcPts val="0"/>
              </a:spcBef>
              <a:buFontTx/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de-DE" dirty="0"/>
              <a:t>Unterüberschrift</a:t>
            </a:r>
          </a:p>
        </p:txBody>
      </p:sp>
      <p:pic>
        <p:nvPicPr>
          <p:cNvPr id="13" name="Grafik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283348" y="5686778"/>
            <a:ext cx="3301025" cy="1080000"/>
          </a:xfrm>
          <a:prstGeom prst="rect">
            <a:avLst/>
          </a:prstGeom>
        </p:spPr>
      </p:pic>
      <p:pic>
        <p:nvPicPr>
          <p:cNvPr id="14" name="Grafik 13"/>
          <p:cNvPicPr>
            <a:picLocks noChangeAspect="1"/>
          </p:cNvPicPr>
          <p:nvPr userDrawn="1"/>
        </p:nvPicPr>
        <p:blipFill rotWithShape="1">
          <a:blip r:embed="rId2"/>
          <a:srcRect r="80272"/>
          <a:stretch/>
        </p:blipFill>
        <p:spPr>
          <a:xfrm>
            <a:off x="1" y="5686778"/>
            <a:ext cx="9283348" cy="1080000"/>
          </a:xfrm>
          <a:prstGeom prst="rect">
            <a:avLst/>
          </a:prstGeom>
        </p:spPr>
      </p:pic>
      <p:sp>
        <p:nvSpPr>
          <p:cNvPr id="3" name="Textplatzhalter 2"/>
          <p:cNvSpPr>
            <a:spLocks noGrp="1"/>
          </p:cNvSpPr>
          <p:nvPr>
            <p:ph type="body" sz="quarter" idx="12"/>
          </p:nvPr>
        </p:nvSpPr>
        <p:spPr>
          <a:xfrm>
            <a:off x="479425" y="1949450"/>
            <a:ext cx="11269663" cy="3736975"/>
          </a:xfrm>
          <a:prstGeom prst="rect">
            <a:avLst/>
          </a:prstGeom>
        </p:spPr>
        <p:txBody>
          <a:bodyPr/>
          <a:lstStyle>
            <a:lvl1pPr marL="457200" indent="-457200">
              <a:buClr>
                <a:srgbClr val="D6851B"/>
              </a:buClr>
              <a:buFont typeface="Wingdings 3" panose="05040102010807070707" pitchFamily="18" charset="2"/>
              <a:buChar char=""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85800" indent="-228600">
              <a:buClr>
                <a:srgbClr val="D6851B"/>
              </a:buClr>
              <a:buFont typeface="Wingdings 3" panose="05040102010807070707" pitchFamily="18" charset="2"/>
              <a:buChar char=""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1143000" indent="-228600">
              <a:buClr>
                <a:srgbClr val="D6851B"/>
              </a:buClr>
              <a:buFont typeface="Wingdings 3" panose="05040102010807070707" pitchFamily="18" charset="2"/>
              <a:buChar char=""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600200" indent="-228600">
              <a:buClr>
                <a:srgbClr val="D6851B"/>
              </a:buClr>
              <a:buFont typeface="Wingdings 3" panose="05040102010807070707" pitchFamily="18" charset="2"/>
              <a:buChar char=""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2057400" indent="-228600">
              <a:buClr>
                <a:srgbClr val="D6851B"/>
              </a:buClr>
              <a:buFont typeface="Wingdings 3" panose="05040102010807070707" pitchFamily="18" charset="2"/>
              <a:buChar char=""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</p:spTree>
    <p:extLst>
      <p:ext uri="{BB962C8B-B14F-4D97-AF65-F5344CB8AC3E}">
        <p14:creationId xmlns:p14="http://schemas.microsoft.com/office/powerpoint/2010/main" val="26820943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63317" y="855232"/>
            <a:ext cx="3932237" cy="1600200"/>
          </a:xfrm>
          <a:prstGeom prst="rect">
            <a:avLst/>
          </a:prstGeom>
        </p:spPr>
        <p:txBody>
          <a:bodyPr/>
          <a:lstStyle>
            <a:lvl1pPr>
              <a:defRPr lang="de-DE" sz="28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>
              <a:spcBef>
                <a:spcPts val="1000"/>
              </a:spcBef>
              <a:buFontTx/>
            </a:pPr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9516" y="0"/>
            <a:ext cx="7231137" cy="68580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7563317" y="2573767"/>
            <a:ext cx="3932237" cy="32138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283348" y="5686778"/>
            <a:ext cx="3301025" cy="1080000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 userDrawn="1"/>
        </p:nvPicPr>
        <p:blipFill rotWithShape="1">
          <a:blip r:embed="rId2"/>
          <a:srcRect r="80272"/>
          <a:stretch/>
        </p:blipFill>
        <p:spPr>
          <a:xfrm>
            <a:off x="1" y="5686778"/>
            <a:ext cx="9283348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3298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5"/>
          <p:cNvSpPr>
            <a:spLocks noGrp="1"/>
          </p:cNvSpPr>
          <p:nvPr>
            <p:ph type="body" sz="quarter" idx="10" hasCustomPrompt="1"/>
          </p:nvPr>
        </p:nvSpPr>
        <p:spPr>
          <a:xfrm>
            <a:off x="479425" y="631825"/>
            <a:ext cx="10066338" cy="709613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de-DE" dirty="0"/>
              <a:t>Kapitelüberschriftjjjjjjjjjjjjjjjjjjjjjjjjjjjjjjjjjjjjjjjjjjjjjjjjjjjjjjjjjjjjjjjjjjjjjjjjjjjjjjjjjjjjjjjjjjjjjjjjjjjjjjjjjjjjj</a:t>
            </a:r>
          </a:p>
        </p:txBody>
      </p:sp>
      <p:pic>
        <p:nvPicPr>
          <p:cNvPr id="4" name="Grafik 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4" y="1768507"/>
            <a:ext cx="12205434" cy="3339521"/>
          </a:xfrm>
          <a:prstGeom prst="rect">
            <a:avLst/>
          </a:prstGeom>
        </p:spPr>
      </p:pic>
      <p:sp>
        <p:nvSpPr>
          <p:cNvPr id="6" name="Textplatzhalter 5"/>
          <p:cNvSpPr>
            <a:spLocks noGrp="1"/>
          </p:cNvSpPr>
          <p:nvPr>
            <p:ph type="body" sz="quarter" idx="11"/>
          </p:nvPr>
        </p:nvSpPr>
        <p:spPr>
          <a:xfrm>
            <a:off x="479425" y="5305425"/>
            <a:ext cx="11269663" cy="128587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de-DE" dirty="0"/>
              <a:t>Formatvorlagen des Textmasters bearbeiten</a:t>
            </a:r>
          </a:p>
        </p:txBody>
      </p:sp>
    </p:spTree>
    <p:extLst>
      <p:ext uri="{BB962C8B-B14F-4D97-AF65-F5344CB8AC3E}">
        <p14:creationId xmlns:p14="http://schemas.microsoft.com/office/powerpoint/2010/main" val="33222873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slideLayout" Target="../slideLayouts/slideLayout7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5" Type="http://schemas.openxmlformats.org/officeDocument/2006/relationships/slideLayout" Target="../slideLayouts/slideLayout9.xml"/><Relationship Id="rId4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8A030D1F-0E6E-4510-8496-39E299C734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812" y="296863"/>
            <a:ext cx="9000000" cy="446715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51A3B7B-FE76-44A5-8C9E-872A502CD1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8813" y="1052513"/>
            <a:ext cx="11053762" cy="460851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954232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72" r:id="rId4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57188" indent="-357188" algn="l" defTabSz="357188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SzPct val="90000"/>
        <a:buFont typeface="Wingdings 3" panose="05040102010807070707" pitchFamily="18" charset="2"/>
        <a:buChar char=""/>
        <a:tabLst/>
        <a:defRPr sz="2400" kern="1200">
          <a:solidFill>
            <a:schemeClr val="tx1"/>
          </a:solidFill>
          <a:latin typeface="+mj-lt"/>
          <a:ea typeface="+mn-ea"/>
          <a:cs typeface="+mn-cs"/>
        </a:defRPr>
      </a:lvl1pPr>
      <a:lvl2pPr marL="714375" indent="-357188" algn="l" defTabSz="536575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SzPct val="90000"/>
        <a:buFont typeface="Wingdings 3" panose="05040102010807070707" pitchFamily="18" charset="2"/>
        <a:buChar char=""/>
        <a:tabLst/>
        <a:defRPr sz="2000" kern="1200">
          <a:solidFill>
            <a:schemeClr val="tx1"/>
          </a:solidFill>
          <a:latin typeface="+mj-lt"/>
          <a:ea typeface="+mn-ea"/>
          <a:cs typeface="+mn-cs"/>
        </a:defRPr>
      </a:lvl2pPr>
      <a:lvl3pPr marL="1071563" indent="-265113" algn="l" defTabSz="479425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SzPct val="90000"/>
        <a:buFont typeface="Wingdings 3" panose="05040102010807070707" pitchFamily="18" charset="2"/>
        <a:buChar char=""/>
        <a:tabLst/>
        <a:defRPr sz="1800" kern="1200">
          <a:solidFill>
            <a:schemeClr val="tx1"/>
          </a:solidFill>
          <a:latin typeface="+mj-lt"/>
          <a:ea typeface="+mn-ea"/>
          <a:cs typeface="+mn-cs"/>
        </a:defRPr>
      </a:lvl3pPr>
      <a:lvl4pPr marL="1438275" indent="-274638" algn="l" defTabSz="357188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SzPct val="90000"/>
        <a:buFont typeface="Wingdings 3" panose="05040102010807070707" pitchFamily="18" charset="2"/>
        <a:buChar char=""/>
        <a:tabLst/>
        <a:defRPr sz="1800" kern="1200">
          <a:solidFill>
            <a:schemeClr val="tx1"/>
          </a:solidFill>
          <a:latin typeface="+mj-lt"/>
          <a:ea typeface="+mn-ea"/>
          <a:cs typeface="+mn-cs"/>
        </a:defRPr>
      </a:lvl4pPr>
      <a:lvl5pPr marL="1795463" indent="-274638" algn="l" defTabSz="360363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SzPct val="90000"/>
        <a:buFont typeface="Wingdings 3" panose="05040102010807070707" pitchFamily="18" charset="2"/>
        <a:buChar char=""/>
        <a:tabLst/>
        <a:defRPr sz="18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15" userDrawn="1">
          <p15:clr>
            <a:srgbClr val="F26B43"/>
          </p15:clr>
        </p15:guide>
        <p15:guide id="2" orient="horz" pos="187" userDrawn="1">
          <p15:clr>
            <a:srgbClr val="F26B43"/>
          </p15:clr>
        </p15:guide>
        <p15:guide id="3" pos="7378" userDrawn="1">
          <p15:clr>
            <a:srgbClr val="F26B43"/>
          </p15:clr>
        </p15:guide>
        <p15:guide id="4" orient="horz" pos="3566" userDrawn="1">
          <p15:clr>
            <a:srgbClr val="F26B43"/>
          </p15:clr>
        </p15:guide>
        <p15:guide id="5" orient="horz" pos="663" userDrawn="1">
          <p15:clr>
            <a:srgbClr val="F26B43"/>
          </p15:clr>
        </p15:guide>
        <p15:guide id="6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 userDrawn="1"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78" t="40524" r="5778" b="38418"/>
          <a:stretch/>
        </p:blipFill>
        <p:spPr>
          <a:xfrm>
            <a:off x="9624562" y="116632"/>
            <a:ext cx="2160000" cy="514286"/>
          </a:xfrm>
          <a:prstGeom prst="rect">
            <a:avLst/>
          </a:prstGeom>
        </p:spPr>
      </p:pic>
      <p:sp>
        <p:nvSpPr>
          <p:cNvPr id="13" name="Textplatzhalter 2"/>
          <p:cNvSpPr txBox="1">
            <a:spLocks/>
          </p:cNvSpPr>
          <p:nvPr userDrawn="1"/>
        </p:nvSpPr>
        <p:spPr>
          <a:xfrm>
            <a:off x="9161092" y="2868212"/>
            <a:ext cx="2683380" cy="8492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de-DE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9074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3" r:id="rId3"/>
    <p:sldLayoutId id="2147483664" r:id="rId4"/>
    <p:sldLayoutId id="2147483665" r:id="rId5"/>
    <p:sldLayoutId id="2147483667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725">
          <p15:clr>
            <a:srgbClr val="F26B43"/>
          </p15:clr>
        </p15:guide>
        <p15:guide id="2" pos="7401">
          <p15:clr>
            <a:srgbClr val="F26B43"/>
          </p15:clr>
        </p15:guide>
        <p15:guide id="3" pos="3840">
          <p15:clr>
            <a:srgbClr val="F26B43"/>
          </p15:clr>
        </p15:guide>
        <p15:guide id="4" pos="302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bibb.de/dienst/publikationen/de/19200" TargetMode="External"/><Relationship Id="rId13" Type="http://schemas.openxmlformats.org/officeDocument/2006/relationships/hyperlink" Target="http://www.gesetze-im-internet.de/tvg/index.html" TargetMode="External"/><Relationship Id="rId18" Type="http://schemas.openxmlformats.org/officeDocument/2006/relationships/hyperlink" Target="https://www.bibb.de/en/index.php" TargetMode="External"/><Relationship Id="rId3" Type="http://schemas.openxmlformats.org/officeDocument/2006/relationships/hyperlink" Target="https://www.bmbfsfj.bund.de/bmbfsfj/service/publikationen/berufsbildungsbericht-2026-285646" TargetMode="External"/><Relationship Id="rId7" Type="http://schemas.openxmlformats.org/officeDocument/2006/relationships/hyperlink" Target="https://iab-forum.de/en/" TargetMode="External"/><Relationship Id="rId12" Type="http://schemas.openxmlformats.org/officeDocument/2006/relationships/hyperlink" Target="http://www.gesetze-im-internet.de/ihkg/index.html" TargetMode="External"/><Relationship Id="rId17" Type="http://schemas.openxmlformats.org/officeDocument/2006/relationships/hyperlink" Target="https://www.bmftr.bund.de/EN" TargetMode="External"/><Relationship Id="rId2" Type="http://schemas.openxmlformats.org/officeDocument/2006/relationships/hyperlink" Target="https://www.bibb.de/datenreport/en/index.php" TargetMode="External"/><Relationship Id="rId16" Type="http://schemas.openxmlformats.org/officeDocument/2006/relationships/hyperlink" Target="https://www.bmbfsfj.bund.de/bmbfsfj/meta/en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bibb.de/dienst/publikationen/de/20504" TargetMode="External"/><Relationship Id="rId11" Type="http://schemas.openxmlformats.org/officeDocument/2006/relationships/hyperlink" Target="http://www.gesetze-im-internet.de/jarbschg/index.html" TargetMode="External"/><Relationship Id="rId5" Type="http://schemas.openxmlformats.org/officeDocument/2006/relationships/hyperlink" Target="https://www.datenportal.bmbf.de/portal/en/index.html" TargetMode="External"/><Relationship Id="rId15" Type="http://schemas.openxmlformats.org/officeDocument/2006/relationships/hyperlink" Target="https://www.govet.international/en/index.php" TargetMode="External"/><Relationship Id="rId10" Type="http://schemas.openxmlformats.org/officeDocument/2006/relationships/hyperlink" Target="https://www.govet.international/en/54887.php" TargetMode="External"/><Relationship Id="rId19" Type="http://schemas.openxmlformats.org/officeDocument/2006/relationships/hyperlink" Target="mailto:govet@bibb.de" TargetMode="External"/><Relationship Id="rId4" Type="http://schemas.openxmlformats.org/officeDocument/2006/relationships/hyperlink" Target="https://www.destatis.de/EN/Homepage.html" TargetMode="External"/><Relationship Id="rId9" Type="http://schemas.openxmlformats.org/officeDocument/2006/relationships/hyperlink" Target="https://www.govet.international/en/54899.php" TargetMode="External"/><Relationship Id="rId14" Type="http://schemas.openxmlformats.org/officeDocument/2006/relationships/hyperlink" Target="http://www.gesetze-im-internet.de/betrvg/" TargetMode="Externa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>
            <a:extLst>
              <a:ext uri="{FF2B5EF4-FFF2-40B4-BE49-F238E27FC236}">
                <a16:creationId xmlns:a16="http://schemas.microsoft.com/office/drawing/2014/main" id="{FC94C589-756E-4FDD-B45A-40F0F41855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1539" y="3045124"/>
            <a:ext cx="6270097" cy="689389"/>
          </a:xfrm>
        </p:spPr>
        <p:txBody>
          <a:bodyPr/>
          <a:lstStyle/>
          <a:p>
            <a:r>
              <a:rPr lang="fr-FR" sz="2000" noProof="0" dirty="0">
                <a:solidFill>
                  <a:srgbClr val="FFFFFF"/>
                </a:solidFill>
                <a:ea typeface="Calibri"/>
                <a:cs typeface="Calibri"/>
              </a:rPr>
              <a:t>La formation professionnelle en alternance en Allemagne</a:t>
            </a:r>
            <a:endParaRPr lang="fr-FR" sz="2000" noProof="0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3C5CCC5-26E7-4334-8882-8D81D053DB69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0" y="296863"/>
            <a:ext cx="9001125" cy="446087"/>
          </a:xfrm>
          <a:prstGeom prst="rect">
            <a:avLst/>
          </a:prstGeom>
        </p:spPr>
        <p:txBody>
          <a:bodyPr/>
          <a:lstStyle/>
          <a:p>
            <a:r>
              <a:rPr lang="fr-FR" noProof="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975647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2E52289-9C17-495F-9F61-49E6C91926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 dirty="0">
                <a:solidFill>
                  <a:srgbClr val="D47230"/>
                </a:solidFill>
                <a:ea typeface="Calibri"/>
                <a:cs typeface="Calibri"/>
              </a:rPr>
              <a:t>Principes</a:t>
            </a:r>
            <a:endParaRPr lang="fr-FR" noProof="0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7E0E0D5-9C26-4040-BB59-15F43139D7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b="1" noProof="0" dirty="0"/>
              <a:t>Les acteurs : l’État, garant du cadre</a:t>
            </a:r>
          </a:p>
          <a:p>
            <a:pPr marL="0" indent="0">
              <a:buNone/>
            </a:pPr>
            <a:endParaRPr lang="fr-FR" b="1" noProof="0" dirty="0"/>
          </a:p>
          <a:p>
            <a:pPr lvl="1"/>
            <a:r>
              <a:rPr lang="fr-FR" noProof="0" dirty="0"/>
              <a:t>définit les </a:t>
            </a:r>
            <a:r>
              <a:rPr lang="fr-FR" u="sng" noProof="0" dirty="0"/>
              <a:t>règlements de formation </a:t>
            </a:r>
            <a:r>
              <a:rPr lang="fr-FR" noProof="0" dirty="0"/>
              <a:t>avec les partenaires sociaux (formation en entreprise)</a:t>
            </a:r>
          </a:p>
          <a:p>
            <a:pPr lvl="1"/>
            <a:r>
              <a:rPr lang="fr-FR" noProof="0" dirty="0"/>
              <a:t>définit la formation dans les écoles professionnelles : </a:t>
            </a:r>
            <a:r>
              <a:rPr lang="fr-FR" u="sng" noProof="0" dirty="0"/>
              <a:t>cursus d’enseignement</a:t>
            </a:r>
          </a:p>
          <a:p>
            <a:pPr lvl="1"/>
            <a:r>
              <a:rPr lang="fr-FR" noProof="0" dirty="0"/>
              <a:t>finance, organise et contrôle le système d’enseignement professionnel public</a:t>
            </a:r>
          </a:p>
          <a:p>
            <a:pPr lvl="1"/>
            <a:r>
              <a:rPr lang="fr-FR" noProof="0" dirty="0"/>
              <a:t>met en œuvre la recherche sur la formation professionnelle (BIBB)</a:t>
            </a:r>
          </a:p>
          <a:p>
            <a:pPr lvl="1"/>
            <a:r>
              <a:rPr lang="fr-FR" noProof="0" dirty="0"/>
              <a:t>apporte son soutien lors de la </a:t>
            </a:r>
            <a:r>
              <a:rPr lang="fr-FR" noProof="0" dirty="0" err="1"/>
              <a:t>la</a:t>
            </a:r>
            <a:r>
              <a:rPr lang="fr-FR" noProof="0" dirty="0"/>
              <a:t> recherche d’une place de formation (jeunes, personnes au chômage, personnes défavorisées)</a:t>
            </a:r>
          </a:p>
        </p:txBody>
      </p:sp>
    </p:spTree>
    <p:extLst>
      <p:ext uri="{BB962C8B-B14F-4D97-AF65-F5344CB8AC3E}">
        <p14:creationId xmlns:p14="http://schemas.microsoft.com/office/powerpoint/2010/main" val="20364778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C4B3210-779C-49B9-B314-A1986E73AA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 dirty="0">
                <a:solidFill>
                  <a:srgbClr val="D47230"/>
                </a:solidFill>
                <a:ea typeface="Calibri"/>
                <a:cs typeface="Calibri"/>
              </a:rPr>
              <a:t>Principes</a:t>
            </a:r>
            <a:endParaRPr lang="fr-FR" noProof="0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F4CEC22-5734-47C1-BF67-1937D0BC61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b="1" noProof="0" dirty="0"/>
              <a:t>Le cadre : les normes</a:t>
            </a:r>
          </a:p>
          <a:p>
            <a:pPr marL="0" indent="0">
              <a:buNone/>
            </a:pPr>
            <a:endParaRPr lang="fr-FR" noProof="0" dirty="0"/>
          </a:p>
          <a:p>
            <a:pPr lvl="1"/>
            <a:r>
              <a:rPr lang="fr-FR" noProof="0" dirty="0"/>
              <a:t>définissent la mise en œuvre de la formation professionnelle en alternance dans les entreprises et les écoles professionnelles</a:t>
            </a:r>
          </a:p>
          <a:p>
            <a:pPr lvl="1"/>
            <a:r>
              <a:rPr lang="fr-FR" noProof="0" dirty="0"/>
              <a:t>assurent le contrôle de qualité et le soutien de la formation professionnelle en alternance</a:t>
            </a:r>
          </a:p>
          <a:p>
            <a:pPr lvl="1"/>
            <a:r>
              <a:rPr lang="fr-FR" noProof="0" dirty="0"/>
              <a:t>sont valides et obligatoires au niveau fédéral</a:t>
            </a:r>
          </a:p>
          <a:p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2528582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815A165-6206-478D-8042-80BC7DC5AF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 dirty="0">
                <a:solidFill>
                  <a:srgbClr val="D47230"/>
                </a:solidFill>
                <a:ea typeface="Calibri"/>
                <a:cs typeface="Calibri"/>
              </a:rPr>
              <a:t>Principes</a:t>
            </a:r>
            <a:endParaRPr lang="fr-FR" noProof="0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9DAA2CA-0F3C-4774-8E4F-990C4D2433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b="1" noProof="0" dirty="0"/>
              <a:t>Le cadre : l’élaboration des normes </a:t>
            </a:r>
          </a:p>
          <a:p>
            <a:pPr marL="0" indent="0">
              <a:buNone/>
            </a:pPr>
            <a:endParaRPr lang="fr-FR" b="1" noProof="0" dirty="0"/>
          </a:p>
          <a:p>
            <a:pPr lvl="1"/>
            <a:r>
              <a:rPr lang="fr-FR" b="1" noProof="0" dirty="0"/>
              <a:t>1. Les employeuses et employeurs </a:t>
            </a:r>
            <a:r>
              <a:rPr lang="fr-FR" noProof="0" dirty="0"/>
              <a:t>identifient de nouveaux domaines de compétences et de nouvelles qualifications, dans l’entreprise </a:t>
            </a:r>
          </a:p>
          <a:p>
            <a:pPr lvl="1"/>
            <a:r>
              <a:rPr lang="fr-FR" b="1" noProof="0" dirty="0"/>
              <a:t>2. Les partenaires sociaux et l’État </a:t>
            </a:r>
            <a:r>
              <a:rPr lang="fr-FR" noProof="0" dirty="0"/>
              <a:t>définissent ensemble et promulguent les nouvelles normes de formation en entreprise, sous l’égide du BIBB </a:t>
            </a:r>
          </a:p>
          <a:p>
            <a:pPr lvl="1"/>
            <a:r>
              <a:rPr lang="fr-FR" b="1" noProof="0" dirty="0"/>
              <a:t>3. L’État </a:t>
            </a:r>
            <a:r>
              <a:rPr lang="fr-FR" noProof="0" dirty="0"/>
              <a:t>modifie les cursus d’enseignement sur la base des nouveaux règlements de formation</a:t>
            </a:r>
          </a:p>
          <a:p>
            <a:pPr marL="0" indent="0">
              <a:buNone/>
            </a:pPr>
            <a:endParaRPr lang="fr-FR" b="1" noProof="0" dirty="0"/>
          </a:p>
          <a:p>
            <a:pPr marL="0" indent="0">
              <a:buNone/>
            </a:pPr>
            <a:r>
              <a:rPr lang="fr-FR" b="1" noProof="0" dirty="0"/>
              <a:t>Les normes promulguées sont intégrées aux règlements de formation (entreprises) et aux cursus d’enseignement (école professionnelle).</a:t>
            </a:r>
          </a:p>
          <a:p>
            <a:endParaRPr lang="fr-FR" noProof="0" dirty="0"/>
          </a:p>
          <a:p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32193176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815A165-6206-478D-8042-80BC7DC5AF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 dirty="0">
                <a:solidFill>
                  <a:srgbClr val="D47230"/>
                </a:solidFill>
                <a:ea typeface="Calibri"/>
                <a:cs typeface="Calibri"/>
              </a:rPr>
              <a:t>Principes</a:t>
            </a:r>
            <a:endParaRPr lang="fr-FR" noProof="0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9DAA2CA-0F3C-4774-8E4F-990C4D2433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8813" y="1052512"/>
            <a:ext cx="11053762" cy="475138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fr-FR" b="1" noProof="0" dirty="0"/>
              <a:t>Le cadre : les normes et le règlement de formation </a:t>
            </a:r>
          </a:p>
          <a:p>
            <a:pPr marL="0" indent="0">
              <a:buNone/>
            </a:pPr>
            <a:endParaRPr lang="fr-FR" b="1" noProof="0" dirty="0"/>
          </a:p>
          <a:p>
            <a:pPr marL="0" indent="0">
              <a:buNone/>
            </a:pPr>
            <a:r>
              <a:rPr lang="fr-FR" noProof="0" dirty="0"/>
              <a:t>Un objectif commun: le </a:t>
            </a:r>
            <a:r>
              <a:rPr lang="fr-FR" b="1" noProof="0" dirty="0"/>
              <a:t>principe de profession</a:t>
            </a:r>
          </a:p>
          <a:p>
            <a:pPr marL="0" indent="0">
              <a:buNone/>
            </a:pPr>
            <a:endParaRPr lang="fr-FR" b="1" noProof="0" dirty="0"/>
          </a:p>
          <a:p>
            <a:pPr marL="0" indent="0">
              <a:buNone/>
            </a:pPr>
            <a:r>
              <a:rPr lang="fr-FR" noProof="0" dirty="0"/>
              <a:t>Les normes de formation pour la </a:t>
            </a:r>
            <a:r>
              <a:rPr lang="fr-FR" u="sng" noProof="0" dirty="0"/>
              <a:t>formation professionnelle</a:t>
            </a:r>
            <a:r>
              <a:rPr lang="fr-FR" noProof="0" dirty="0"/>
              <a:t> sont ancrées dans le </a:t>
            </a:r>
            <a:r>
              <a:rPr lang="fr-FR" u="sng" noProof="0" dirty="0"/>
              <a:t>règlement de formation</a:t>
            </a:r>
            <a:r>
              <a:rPr lang="fr-FR" noProof="0" dirty="0"/>
              <a:t> :</a:t>
            </a:r>
          </a:p>
          <a:p>
            <a:pPr lvl="1"/>
            <a:endParaRPr lang="fr-FR" noProof="0" dirty="0"/>
          </a:p>
          <a:p>
            <a:pPr lvl="1"/>
            <a:r>
              <a:rPr lang="fr-FR" noProof="0" dirty="0"/>
              <a:t>titre professionnel </a:t>
            </a:r>
          </a:p>
          <a:p>
            <a:pPr lvl="1"/>
            <a:r>
              <a:rPr lang="fr-FR" noProof="0" dirty="0"/>
              <a:t>profil professionnel</a:t>
            </a:r>
          </a:p>
          <a:p>
            <a:pPr lvl="1"/>
            <a:r>
              <a:rPr lang="fr-FR" noProof="0" dirty="0"/>
              <a:t>contenus</a:t>
            </a:r>
          </a:p>
          <a:p>
            <a:pPr lvl="1"/>
            <a:r>
              <a:rPr lang="fr-FR" noProof="0" dirty="0"/>
              <a:t>durée et structure de la formation</a:t>
            </a:r>
          </a:p>
          <a:p>
            <a:pPr lvl="1"/>
            <a:r>
              <a:rPr lang="fr-FR" noProof="0" dirty="0"/>
              <a:t>exigences relatives aux examens</a:t>
            </a:r>
          </a:p>
          <a:p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10678683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815A165-6206-478D-8042-80BC7DC5AF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 dirty="0">
                <a:solidFill>
                  <a:srgbClr val="D47230"/>
                </a:solidFill>
                <a:ea typeface="Calibri"/>
                <a:cs typeface="Calibri"/>
              </a:rPr>
              <a:t>Principes</a:t>
            </a:r>
            <a:endParaRPr lang="fr-FR" noProof="0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9DAA2CA-0F3C-4774-8E4F-990C4D2433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b="1" noProof="0" dirty="0"/>
              <a:t>Le cadre : les normes et le cursus d’enseignement</a:t>
            </a:r>
          </a:p>
          <a:p>
            <a:pPr marL="0" indent="0">
              <a:buNone/>
            </a:pPr>
            <a:endParaRPr lang="fr-FR" b="1" noProof="0" dirty="0"/>
          </a:p>
          <a:p>
            <a:pPr marL="0" indent="0">
              <a:buNone/>
            </a:pPr>
            <a:r>
              <a:rPr lang="fr-FR" noProof="0" dirty="0"/>
              <a:t>La formation à l’</a:t>
            </a:r>
            <a:r>
              <a:rPr lang="fr-FR" u="sng" noProof="0" dirty="0"/>
              <a:t>école professionnelle</a:t>
            </a:r>
            <a:r>
              <a:rPr lang="fr-FR" noProof="0" dirty="0"/>
              <a:t> transmet les connaissances théoriques requises pour l’exercice de la profession et approfondit la formation générale. </a:t>
            </a:r>
          </a:p>
          <a:p>
            <a:pPr marL="0" indent="0">
              <a:buNone/>
            </a:pPr>
            <a:r>
              <a:rPr lang="fr-FR" noProof="0" dirty="0"/>
              <a:t>Ces normes de formation sont définies dans le </a:t>
            </a:r>
            <a:r>
              <a:rPr lang="fr-FR" u="sng" noProof="0" dirty="0"/>
              <a:t>cursus d’enseignement</a:t>
            </a:r>
            <a:r>
              <a:rPr lang="fr-FR" noProof="0" dirty="0"/>
              <a:t> :</a:t>
            </a:r>
          </a:p>
          <a:p>
            <a:pPr lvl="1"/>
            <a:r>
              <a:rPr lang="fr-FR" noProof="0" dirty="0"/>
              <a:t>objectif d’apprentissage</a:t>
            </a:r>
          </a:p>
          <a:p>
            <a:pPr lvl="1"/>
            <a:r>
              <a:rPr lang="fr-FR" noProof="0" dirty="0"/>
              <a:t>contenus</a:t>
            </a:r>
          </a:p>
          <a:p>
            <a:pPr lvl="1"/>
            <a:r>
              <a:rPr lang="fr-FR" noProof="0" dirty="0"/>
              <a:t>matières d’enseignement</a:t>
            </a:r>
          </a:p>
          <a:p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6311990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platzhalter 8">
            <a:extLst>
              <a:ext uri="{FF2B5EF4-FFF2-40B4-BE49-F238E27FC236}">
                <a16:creationId xmlns:a16="http://schemas.microsoft.com/office/drawing/2014/main" id="{9C2472E5-C5F4-426B-9124-8FB895AD340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/>
          </a:bodyPr>
          <a:lstStyle/>
          <a:p>
            <a:r>
              <a:rPr lang="fr-FR" noProof="0" dirty="0"/>
              <a:t>Le cadre légal</a:t>
            </a:r>
          </a:p>
          <a:p>
            <a:r>
              <a:rPr lang="fr-FR" b="1" noProof="0" dirty="0"/>
              <a:t>La liberté du choix de la profession est garantie par l’article 12 de la Loi fondamentale (GG).</a:t>
            </a:r>
          </a:p>
          <a:p>
            <a:endParaRPr lang="fr-FR" noProof="0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752B1450-3EDD-4380-8249-F70992C5AC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 dirty="0">
                <a:solidFill>
                  <a:srgbClr val="D47230"/>
                </a:solidFill>
                <a:ea typeface="Calibri"/>
                <a:cs typeface="Calibri"/>
              </a:rPr>
              <a:t>Principes</a:t>
            </a:r>
            <a:endParaRPr lang="fr-FR" noProof="0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8502DBF9-4496-4926-96AD-F4C23EE27FD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noProof="0" dirty="0">
                <a:solidFill>
                  <a:srgbClr val="FFFFFF"/>
                </a:solidFill>
                <a:ea typeface="Calibri"/>
                <a:cs typeface="Calibri"/>
              </a:rPr>
              <a:t>Législation des entreprises</a:t>
            </a:r>
            <a:endParaRPr lang="fr-FR" noProof="0" dirty="0"/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AD0C62AC-FBC2-40C0-A98C-611E9CBF092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fr-FR" noProof="0" dirty="0"/>
              <a:t>loi sur la formation professionnelle</a:t>
            </a:r>
          </a:p>
          <a:p>
            <a:r>
              <a:rPr lang="fr-FR" noProof="0" dirty="0"/>
              <a:t>code de l’artisanat</a:t>
            </a:r>
          </a:p>
          <a:p>
            <a:r>
              <a:rPr lang="fr-FR" noProof="0" dirty="0"/>
              <a:t>loi sur la protection des jeunes au travail</a:t>
            </a:r>
          </a:p>
          <a:p>
            <a:r>
              <a:rPr lang="fr-FR" noProof="0" dirty="0"/>
              <a:t>loi sur les conventions collectives</a:t>
            </a:r>
          </a:p>
          <a:p>
            <a:r>
              <a:rPr lang="fr-FR" noProof="0" dirty="0"/>
              <a:t>loi sur le règlement provisoire du droit des chambres de commerce et d’industrie</a:t>
            </a:r>
          </a:p>
          <a:p>
            <a:r>
              <a:rPr lang="fr-FR" noProof="0" dirty="0"/>
              <a:t>loi sur l’organisation des entreprises</a:t>
            </a:r>
          </a:p>
          <a:p>
            <a:endParaRPr lang="fr-FR" noProof="0" dirty="0"/>
          </a:p>
          <a:p>
            <a:endParaRPr lang="fr-FR" noProof="0" dirty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846BE3D0-637E-441B-B5AF-CFF35458F65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fr-FR" noProof="0" dirty="0">
                <a:solidFill>
                  <a:srgbClr val="FFFFFF"/>
                </a:solidFill>
                <a:ea typeface="Calibri"/>
                <a:cs typeface="Calibri"/>
              </a:rPr>
              <a:t>Législation scolaire</a:t>
            </a:r>
            <a:endParaRPr lang="fr-FR" noProof="0" dirty="0"/>
          </a:p>
        </p:txBody>
      </p:sp>
      <p:sp>
        <p:nvSpPr>
          <p:cNvPr id="8" name="Inhaltsplatzhalter 7">
            <a:extLst>
              <a:ext uri="{FF2B5EF4-FFF2-40B4-BE49-F238E27FC236}">
                <a16:creationId xmlns:a16="http://schemas.microsoft.com/office/drawing/2014/main" id="{259FD15B-DBA4-4DEC-B867-842E52168BD0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fr-FR" noProof="0" dirty="0"/>
              <a:t>scolarité obligatoire</a:t>
            </a:r>
          </a:p>
          <a:p>
            <a:r>
              <a:rPr lang="fr-FR" noProof="0" dirty="0"/>
              <a:t>lois régionales (des États) sur la scolarité</a:t>
            </a:r>
          </a:p>
        </p:txBody>
      </p:sp>
      <p:sp>
        <p:nvSpPr>
          <p:cNvPr id="10" name="Textplatzhalter 8">
            <a:extLst>
              <a:ext uri="{FF2B5EF4-FFF2-40B4-BE49-F238E27FC236}">
                <a16:creationId xmlns:a16="http://schemas.microsoft.com/office/drawing/2014/main" id="{D5E347DE-72A7-4F26-BC29-CF962A6A9F41}"/>
              </a:ext>
            </a:extLst>
          </p:cNvPr>
          <p:cNvSpPr txBox="1">
            <a:spLocks/>
          </p:cNvSpPr>
          <p:nvPr/>
        </p:nvSpPr>
        <p:spPr>
          <a:xfrm>
            <a:off x="658813" y="5385593"/>
            <a:ext cx="11053762" cy="83978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357188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357187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80645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163637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520825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b="1" dirty="0"/>
          </a:p>
        </p:txBody>
      </p:sp>
      <p:cxnSp>
        <p:nvCxnSpPr>
          <p:cNvPr id="11" name="Gerader Verbinder 10">
            <a:extLst>
              <a:ext uri="{FF2B5EF4-FFF2-40B4-BE49-F238E27FC236}">
                <a16:creationId xmlns:a16="http://schemas.microsoft.com/office/drawing/2014/main" id="{C18AD791-0478-47EA-81B2-9F8D99EC92EF}"/>
              </a:ext>
            </a:extLst>
          </p:cNvPr>
          <p:cNvCxnSpPr>
            <a:cxnSpLocks/>
          </p:cNvCxnSpPr>
          <p:nvPr/>
        </p:nvCxnSpPr>
        <p:spPr>
          <a:xfrm>
            <a:off x="6619815" y="2141489"/>
            <a:ext cx="0" cy="1936125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r Verbinder 11">
            <a:extLst>
              <a:ext uri="{FF2B5EF4-FFF2-40B4-BE49-F238E27FC236}">
                <a16:creationId xmlns:a16="http://schemas.microsoft.com/office/drawing/2014/main" id="{EBDF1BBA-0532-493D-B90E-C32B0ED1BB75}"/>
              </a:ext>
            </a:extLst>
          </p:cNvPr>
          <p:cNvCxnSpPr>
            <a:cxnSpLocks/>
          </p:cNvCxnSpPr>
          <p:nvPr/>
        </p:nvCxnSpPr>
        <p:spPr>
          <a:xfrm>
            <a:off x="687397" y="2141489"/>
            <a:ext cx="0" cy="302378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6198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0"/>
          </p:nvPr>
        </p:nvSpPr>
        <p:spPr>
          <a:xfrm>
            <a:off x="479425" y="769841"/>
            <a:ext cx="10066338" cy="709613"/>
          </a:xfrm>
        </p:spPr>
        <p:txBody>
          <a:bodyPr/>
          <a:lstStyle/>
          <a:p>
            <a:r>
              <a:rPr lang="fr-FR" noProof="0" dirty="0"/>
              <a:t>La formation professionnelle en alternance :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sz="2800" noProof="0" dirty="0"/>
              <a:t>Motivations, intérêts et déroulement</a:t>
            </a:r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40337207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F44AA9C2-75FB-485B-A964-EC3FE8B051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 dirty="0">
                <a:solidFill>
                  <a:srgbClr val="D47230"/>
                </a:solidFill>
                <a:ea typeface="Calibri"/>
                <a:cs typeface="Calibri"/>
              </a:rPr>
              <a:t>Accès</a:t>
            </a:r>
            <a:endParaRPr lang="fr-FR" noProof="0" dirty="0"/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EC5C030F-D90B-443A-80EA-6D3C3AB5D7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8813" y="1052513"/>
            <a:ext cx="11053762" cy="46085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b="1" noProof="0" dirty="0"/>
              <a:t>Motivation et mesures – l’État</a:t>
            </a:r>
          </a:p>
          <a:p>
            <a:pPr marL="0" indent="0">
              <a:buNone/>
            </a:pPr>
            <a:endParaRPr lang="fr-FR" b="1" noProof="0" dirty="0"/>
          </a:p>
          <a:p>
            <a:pPr marL="0" indent="0">
              <a:buNone/>
            </a:pPr>
            <a:r>
              <a:rPr lang="fr-FR" b="1" noProof="0" dirty="0"/>
              <a:t>Motivation :</a:t>
            </a:r>
            <a:r>
              <a:rPr lang="fr-FR" noProof="0" dirty="0"/>
              <a:t> L’Allemagne a besoin de </a:t>
            </a:r>
            <a:r>
              <a:rPr lang="fr-FR" noProof="0" dirty="0" err="1"/>
              <a:t>professionnel·le·s</a:t>
            </a:r>
            <a:r>
              <a:rPr lang="fr-FR" noProof="0" dirty="0"/>
              <a:t> </a:t>
            </a:r>
            <a:r>
              <a:rPr lang="fr-FR" noProof="0" dirty="0" err="1"/>
              <a:t>qualifié·e·s</a:t>
            </a:r>
            <a:r>
              <a:rPr lang="fr-FR" noProof="0" dirty="0"/>
              <a:t> </a:t>
            </a:r>
            <a:br>
              <a:rPr lang="fr-FR" noProof="0" dirty="0"/>
            </a:br>
            <a:r>
              <a:rPr lang="fr-FR" noProof="0" dirty="0"/>
              <a:t>afin de garantir la croissance et le développement. </a:t>
            </a:r>
          </a:p>
          <a:p>
            <a:pPr marL="0" indent="0">
              <a:buNone/>
            </a:pPr>
            <a:r>
              <a:rPr lang="fr-FR" b="1" noProof="0" dirty="0"/>
              <a:t>Conséquence : </a:t>
            </a:r>
            <a:r>
              <a:rPr lang="fr-FR" noProof="0" dirty="0"/>
              <a:t>Nous devons renforcer et contrôler le système de </a:t>
            </a:r>
            <a:br>
              <a:rPr lang="fr-FR" noProof="0" dirty="0"/>
            </a:br>
            <a:r>
              <a:rPr lang="fr-FR" noProof="0" dirty="0"/>
              <a:t>formation professionnelle en alternance.</a:t>
            </a:r>
          </a:p>
          <a:p>
            <a:pPr marL="0" indent="0">
              <a:buNone/>
            </a:pPr>
            <a:r>
              <a:rPr lang="fr-FR" b="1" noProof="0" dirty="0"/>
              <a:t>Mesures : </a:t>
            </a:r>
          </a:p>
          <a:p>
            <a:pPr lvl="1"/>
            <a:r>
              <a:rPr lang="fr-FR" noProof="0" dirty="0"/>
              <a:t>mettre en place et actualiser un cadre réglementaire </a:t>
            </a:r>
          </a:p>
          <a:p>
            <a:pPr lvl="1"/>
            <a:r>
              <a:rPr lang="fr-FR" noProof="0" dirty="0"/>
              <a:t>missions attribuées aux différents acteurs</a:t>
            </a:r>
          </a:p>
          <a:p>
            <a:pPr lvl="1"/>
            <a:r>
              <a:rPr lang="fr-FR" noProof="0" dirty="0"/>
              <a:t>vérification et développement du système (par le BIBB, notamment)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800D68E0-B6D7-42B6-9B80-E3780F92B9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0776" y="1526240"/>
            <a:ext cx="2564929" cy="2978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6933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F44AA9C2-75FB-485B-A964-EC3FE8B051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 dirty="0">
                <a:solidFill>
                  <a:srgbClr val="D47230"/>
                </a:solidFill>
                <a:ea typeface="Calibri"/>
                <a:cs typeface="Calibri"/>
              </a:rPr>
              <a:t>Accès</a:t>
            </a:r>
            <a:endParaRPr lang="fr-FR" noProof="0" dirty="0"/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EC5C030F-D90B-443A-80EA-6D3C3AB5D7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r-FR" b="1" noProof="0" dirty="0"/>
              <a:t>Motivation et accès – les jeunes</a:t>
            </a:r>
          </a:p>
          <a:p>
            <a:pPr marL="0" indent="0">
              <a:buNone/>
            </a:pPr>
            <a:endParaRPr lang="fr-FR" noProof="0" dirty="0"/>
          </a:p>
          <a:p>
            <a:pPr marL="0" indent="0">
              <a:buNone/>
            </a:pPr>
            <a:r>
              <a:rPr lang="fr-FR" b="1" noProof="0" dirty="0"/>
              <a:t>Motivation : </a:t>
            </a:r>
            <a:r>
              <a:rPr lang="fr-FR" noProof="0" dirty="0"/>
              <a:t>« Je voudrais devenir … ! »  </a:t>
            </a:r>
          </a:p>
          <a:p>
            <a:pPr marL="0" indent="0">
              <a:buNone/>
            </a:pPr>
            <a:r>
              <a:rPr lang="fr-FR" b="1" noProof="0" dirty="0"/>
              <a:t>Accès :</a:t>
            </a:r>
          </a:p>
          <a:p>
            <a:pPr lvl="1"/>
            <a:r>
              <a:rPr lang="fr-FR" noProof="0" dirty="0"/>
              <a:t>rechercher des entreprises intéressées </a:t>
            </a:r>
            <a:br>
              <a:rPr lang="fr-FR" noProof="0" dirty="0"/>
            </a:br>
            <a:r>
              <a:rPr lang="fr-FR" noProof="0" dirty="0"/>
              <a:t>et consulter les offres</a:t>
            </a:r>
          </a:p>
          <a:p>
            <a:pPr lvl="1"/>
            <a:r>
              <a:rPr lang="fr-FR" noProof="0" dirty="0"/>
              <a:t>poser sa candidature</a:t>
            </a:r>
          </a:p>
          <a:p>
            <a:pPr lvl="1"/>
            <a:r>
              <a:rPr lang="fr-FR" noProof="0" dirty="0"/>
              <a:t>se soumettre à un éventuel processus </a:t>
            </a:r>
            <a:br>
              <a:rPr lang="fr-FR" noProof="0" dirty="0"/>
            </a:br>
            <a:r>
              <a:rPr lang="fr-FR" noProof="0" dirty="0"/>
              <a:t>de sélection</a:t>
            </a:r>
          </a:p>
          <a:p>
            <a:pPr lvl="1"/>
            <a:r>
              <a:rPr lang="fr-FR" noProof="0" dirty="0"/>
              <a:t>choisir l’entreprise de formation</a:t>
            </a:r>
          </a:p>
          <a:p>
            <a:pPr lvl="1"/>
            <a:r>
              <a:rPr lang="fr-FR" noProof="0" dirty="0"/>
              <a:t>conclure un contrat de formation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6BC858AD-81EA-4AB1-BEB0-63CF9C4637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6382" y="1113028"/>
            <a:ext cx="3899011" cy="4360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2733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F44AA9C2-75FB-485B-A964-EC3FE8B051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 dirty="0">
                <a:solidFill>
                  <a:srgbClr val="D47230"/>
                </a:solidFill>
                <a:ea typeface="Calibri"/>
                <a:cs typeface="Calibri"/>
              </a:rPr>
              <a:t>Accès</a:t>
            </a:r>
            <a:endParaRPr lang="fr-FR" noProof="0" dirty="0"/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EC5C030F-D90B-443A-80EA-6D3C3AB5D7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b="1" noProof="0" dirty="0"/>
              <a:t>Motivation et accès – les entreprises</a:t>
            </a:r>
          </a:p>
          <a:p>
            <a:pPr marL="0" indent="0">
              <a:buNone/>
            </a:pPr>
            <a:endParaRPr lang="fr-FR" noProof="0" dirty="0"/>
          </a:p>
          <a:p>
            <a:pPr marL="0" indent="0">
              <a:buNone/>
            </a:pPr>
            <a:r>
              <a:rPr lang="fr-FR" b="1" noProof="0" dirty="0"/>
              <a:t>Motivation : </a:t>
            </a:r>
            <a:r>
              <a:rPr lang="fr-FR" noProof="0" dirty="0"/>
              <a:t>« J’ai besoin d’être </a:t>
            </a:r>
            <a:r>
              <a:rPr lang="fr-FR" noProof="0" dirty="0" err="1"/>
              <a:t>sûr·e</a:t>
            </a:r>
            <a:r>
              <a:rPr lang="fr-FR" noProof="0" dirty="0"/>
              <a:t> que les postes pourront être pourvus » </a:t>
            </a:r>
          </a:p>
          <a:p>
            <a:pPr marL="0" indent="0">
              <a:buNone/>
            </a:pPr>
            <a:r>
              <a:rPr lang="fr-FR" b="1" noProof="0" dirty="0"/>
              <a:t>Accès :</a:t>
            </a:r>
          </a:p>
          <a:p>
            <a:pPr lvl="1"/>
            <a:r>
              <a:rPr lang="fr-FR" noProof="0" dirty="0"/>
              <a:t>se faire agréer comme entreprise de formation</a:t>
            </a:r>
          </a:p>
          <a:p>
            <a:pPr lvl="1"/>
            <a:r>
              <a:rPr lang="fr-FR" noProof="0" dirty="0"/>
              <a:t>proposer des places de formation</a:t>
            </a:r>
          </a:p>
          <a:p>
            <a:pPr lvl="1"/>
            <a:r>
              <a:rPr lang="fr-FR" noProof="0" dirty="0"/>
              <a:t>évaluer les candidatures</a:t>
            </a:r>
          </a:p>
          <a:p>
            <a:pPr lvl="1"/>
            <a:r>
              <a:rPr lang="fr-FR" noProof="0" dirty="0"/>
              <a:t>sélectionner les </a:t>
            </a:r>
            <a:r>
              <a:rPr lang="fr-FR" noProof="0" dirty="0" err="1"/>
              <a:t>apprenti·e·s</a:t>
            </a:r>
            <a:endParaRPr lang="fr-FR" noProof="0" dirty="0"/>
          </a:p>
          <a:p>
            <a:pPr lvl="1"/>
            <a:r>
              <a:rPr lang="fr-FR" noProof="0" dirty="0"/>
              <a:t>conclure le contrat de formation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C15E939C-D805-483C-9713-9F955B54FD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1930" y="2516372"/>
            <a:ext cx="4270016" cy="314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5869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8229F7B-AC44-4DD5-9866-FB065F08D3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 dirty="0">
                <a:solidFill>
                  <a:srgbClr val="D47230"/>
                </a:solidFill>
                <a:ea typeface="Calibri"/>
                <a:cs typeface="Calibri"/>
              </a:rPr>
              <a:t>Sommaire</a:t>
            </a:r>
            <a:endParaRPr lang="fr-FR" noProof="0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3F2FB5E-94C3-4240-ADE2-8092604A83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r-FR" b="1" noProof="0" dirty="0"/>
              <a:t>La formation professionnelle en alternance en Allemagne</a:t>
            </a:r>
          </a:p>
          <a:p>
            <a:pPr marL="0" indent="0">
              <a:buNone/>
            </a:pPr>
            <a:endParaRPr lang="fr-FR" b="1" noProof="0" dirty="0"/>
          </a:p>
          <a:p>
            <a:pPr marL="1352550" lvl="1" indent="-457200">
              <a:buFont typeface="+mj-lt"/>
              <a:buAutoNum type="arabicPeriod"/>
            </a:pPr>
            <a:r>
              <a:rPr lang="fr-FR" b="1" noProof="0" dirty="0"/>
              <a:t>Principes et conditions-cadres</a:t>
            </a:r>
          </a:p>
          <a:p>
            <a:pPr marL="1352550" lvl="1" indent="-457200">
              <a:lnSpc>
                <a:spcPct val="150000"/>
              </a:lnSpc>
              <a:buFont typeface="+mj-lt"/>
              <a:buAutoNum type="arabicPeriod"/>
            </a:pPr>
            <a:r>
              <a:rPr lang="fr-FR" b="1" noProof="0" dirty="0"/>
              <a:t>Motivations, intérêts et déroulement</a:t>
            </a:r>
          </a:p>
          <a:p>
            <a:pPr marL="1352550" lvl="1" indent="-457200">
              <a:lnSpc>
                <a:spcPct val="150000"/>
              </a:lnSpc>
              <a:buFont typeface="+mj-lt"/>
              <a:buAutoNum type="arabicPeriod"/>
            </a:pPr>
            <a:r>
              <a:rPr lang="fr-FR" b="1" noProof="0" dirty="0"/>
              <a:t>Un modèle performant</a:t>
            </a:r>
          </a:p>
          <a:p>
            <a:pPr marL="0" indent="0">
              <a:buNone/>
            </a:pPr>
            <a:endParaRPr lang="fr-FR" b="1" noProof="0" dirty="0"/>
          </a:p>
        </p:txBody>
      </p:sp>
    </p:spTree>
    <p:extLst>
      <p:ext uri="{BB962C8B-B14F-4D97-AF65-F5344CB8AC3E}">
        <p14:creationId xmlns:p14="http://schemas.microsoft.com/office/powerpoint/2010/main" val="4650753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F44AA9C2-75FB-485B-A964-EC3FE8B051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 dirty="0">
                <a:solidFill>
                  <a:srgbClr val="D47230"/>
                </a:solidFill>
                <a:ea typeface="Calibri"/>
                <a:cs typeface="Calibri"/>
              </a:rPr>
              <a:t>Déroulement</a:t>
            </a:r>
            <a:endParaRPr lang="fr-FR" noProof="0" dirty="0"/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EC5C030F-D90B-443A-80EA-6D3C3AB5D7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8813" y="1052513"/>
            <a:ext cx="6965669" cy="460851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fr-FR" b="1" noProof="0" dirty="0"/>
              <a:t>Le contrat de formation</a:t>
            </a:r>
          </a:p>
          <a:p>
            <a:pPr marL="0" indent="0">
              <a:buNone/>
            </a:pPr>
            <a:endParaRPr lang="fr-FR" b="1" noProof="0" dirty="0"/>
          </a:p>
          <a:p>
            <a:pPr marL="0" indent="0">
              <a:buNone/>
            </a:pPr>
            <a:r>
              <a:rPr lang="fr-FR" noProof="0" dirty="0"/>
              <a:t>La formation professionnelle commence par la conclusion du contrat de formation entre l’employeuse ou l’employeur et l’</a:t>
            </a:r>
            <a:r>
              <a:rPr lang="fr-FR" noProof="0" dirty="0" err="1"/>
              <a:t>apprenti·e</a:t>
            </a:r>
            <a:endParaRPr lang="fr-FR" noProof="0" dirty="0"/>
          </a:p>
          <a:p>
            <a:pPr marL="0" indent="0">
              <a:buNone/>
            </a:pPr>
            <a:r>
              <a:rPr lang="fr-FR" noProof="0" dirty="0"/>
              <a:t>Les points suivants sont fixés par le contrat de formation :</a:t>
            </a:r>
          </a:p>
          <a:p>
            <a:pPr lvl="1"/>
            <a:r>
              <a:rPr lang="fr-FR" noProof="0" dirty="0"/>
              <a:t>la durée</a:t>
            </a:r>
          </a:p>
          <a:p>
            <a:pPr lvl="1"/>
            <a:r>
              <a:rPr lang="fr-FR" noProof="0" dirty="0"/>
              <a:t>les contenus</a:t>
            </a:r>
          </a:p>
          <a:p>
            <a:pPr lvl="1"/>
            <a:r>
              <a:rPr lang="fr-FR" noProof="0" dirty="0"/>
              <a:t>la période d’essai</a:t>
            </a:r>
          </a:p>
          <a:p>
            <a:pPr lvl="1"/>
            <a:r>
              <a:rPr lang="fr-FR" noProof="0" dirty="0"/>
              <a:t>la structure de la formation relativement aux contenus et à la durée</a:t>
            </a:r>
          </a:p>
          <a:p>
            <a:pPr lvl="1"/>
            <a:r>
              <a:rPr lang="fr-FR" noProof="0" dirty="0"/>
              <a:t>la rémunération</a:t>
            </a:r>
          </a:p>
          <a:p>
            <a:pPr lvl="1"/>
            <a:r>
              <a:rPr lang="fr-FR" noProof="0" dirty="0"/>
              <a:t>les droits et les obligations des parties contractantes</a:t>
            </a:r>
          </a:p>
          <a:p>
            <a:pPr lvl="1"/>
            <a:endParaRPr lang="fr-FR" noProof="0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DBAB343E-8FC8-4A17-83B2-DB966D9DE46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39" t="40907" r="15489" b="-1"/>
          <a:stretch/>
        </p:blipFill>
        <p:spPr>
          <a:xfrm>
            <a:off x="7415222" y="2319701"/>
            <a:ext cx="3543301" cy="3730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6302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08246B10-35B2-4A92-ABB5-279C37247B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20158" y="1711183"/>
            <a:ext cx="4860000" cy="446715"/>
          </a:xfrm>
        </p:spPr>
        <p:txBody>
          <a:bodyPr/>
          <a:lstStyle/>
          <a:p>
            <a:r>
              <a:rPr lang="fr-FR" noProof="0" dirty="0">
                <a:solidFill>
                  <a:srgbClr val="FFFFFF"/>
                </a:solidFill>
                <a:ea typeface="Calibri"/>
                <a:cs typeface="Calibri"/>
              </a:rPr>
              <a:t>70 % dans </a:t>
            </a:r>
            <a:r>
              <a:rPr lang="fr-FR" b="1" noProof="0" dirty="0">
                <a:solidFill>
                  <a:srgbClr val="FFFFFF"/>
                </a:solidFill>
                <a:ea typeface="Calibri"/>
                <a:cs typeface="Calibri"/>
              </a:rPr>
              <a:t>l’entreprise</a:t>
            </a:r>
            <a:endParaRPr lang="fr-FR" b="1" noProof="0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5A3DF00B-E700-4914-9E72-E58906D847C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2575" y="1711183"/>
            <a:ext cx="4860000" cy="446715"/>
          </a:xfrm>
        </p:spPr>
        <p:txBody>
          <a:bodyPr/>
          <a:lstStyle/>
          <a:p>
            <a:r>
              <a:rPr lang="fr-FR" noProof="0" dirty="0">
                <a:solidFill>
                  <a:srgbClr val="FFFFFF"/>
                </a:solidFill>
                <a:ea typeface="Calibri"/>
                <a:cs typeface="Calibri"/>
              </a:rPr>
              <a:t>30 % à </a:t>
            </a:r>
            <a:r>
              <a:rPr lang="fr-FR" b="1" noProof="0" dirty="0">
                <a:solidFill>
                  <a:srgbClr val="FFFFFF"/>
                </a:solidFill>
                <a:ea typeface="Calibri"/>
                <a:cs typeface="Calibri"/>
              </a:rPr>
              <a:t>l’école professionnelle</a:t>
            </a:r>
            <a:endParaRPr lang="fr-FR" b="1" noProof="0" dirty="0"/>
          </a:p>
        </p:txBody>
      </p:sp>
      <p:cxnSp>
        <p:nvCxnSpPr>
          <p:cNvPr id="10" name="Gerader Verbinder 9">
            <a:extLst>
              <a:ext uri="{FF2B5EF4-FFF2-40B4-BE49-F238E27FC236}">
                <a16:creationId xmlns:a16="http://schemas.microsoft.com/office/drawing/2014/main" id="{B7A1AD76-8C12-4677-98F8-8620702B098E}"/>
              </a:ext>
            </a:extLst>
          </p:cNvPr>
          <p:cNvCxnSpPr>
            <a:cxnSpLocks/>
          </p:cNvCxnSpPr>
          <p:nvPr/>
        </p:nvCxnSpPr>
        <p:spPr>
          <a:xfrm>
            <a:off x="6619815" y="1711183"/>
            <a:ext cx="0" cy="1615866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r Verbinder 10">
            <a:extLst>
              <a:ext uri="{FF2B5EF4-FFF2-40B4-BE49-F238E27FC236}">
                <a16:creationId xmlns:a16="http://schemas.microsoft.com/office/drawing/2014/main" id="{12204B2E-2F42-4E80-B008-17B0746FA150}"/>
              </a:ext>
            </a:extLst>
          </p:cNvPr>
          <p:cNvCxnSpPr>
            <a:cxnSpLocks/>
          </p:cNvCxnSpPr>
          <p:nvPr/>
        </p:nvCxnSpPr>
        <p:spPr>
          <a:xfrm>
            <a:off x="687397" y="1711183"/>
            <a:ext cx="0" cy="2513641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el 3">
            <a:extLst>
              <a:ext uri="{FF2B5EF4-FFF2-40B4-BE49-F238E27FC236}">
                <a16:creationId xmlns:a16="http://schemas.microsoft.com/office/drawing/2014/main" id="{F44AA9C2-75FB-485B-A964-EC3FE8B051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 dirty="0">
                <a:solidFill>
                  <a:srgbClr val="D47230"/>
                </a:solidFill>
                <a:ea typeface="Calibri"/>
                <a:cs typeface="Calibri"/>
              </a:rPr>
              <a:t>Déroulement</a:t>
            </a:r>
            <a:endParaRPr lang="fr-FR" noProof="0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5052993-4656-4772-AAD9-7390BBAB33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20158" y="2321209"/>
            <a:ext cx="4860000" cy="2217173"/>
          </a:xfrm>
        </p:spPr>
        <p:txBody>
          <a:bodyPr/>
          <a:lstStyle/>
          <a:p>
            <a:r>
              <a:rPr lang="fr-FR" noProof="0" dirty="0"/>
              <a:t>formation structurée dans des conditions de travail réelles</a:t>
            </a:r>
          </a:p>
          <a:p>
            <a:r>
              <a:rPr lang="fr-FR" noProof="0" dirty="0"/>
              <a:t>les </a:t>
            </a:r>
            <a:r>
              <a:rPr lang="fr-FR" noProof="0" dirty="0" err="1"/>
              <a:t>apprenti·e·s</a:t>
            </a:r>
            <a:r>
              <a:rPr lang="fr-FR" noProof="0" dirty="0"/>
              <a:t> participent concrètement aux processus de l’entreprise</a:t>
            </a:r>
          </a:p>
          <a:p>
            <a:r>
              <a:rPr lang="fr-FR" noProof="0" dirty="0"/>
              <a:t>les </a:t>
            </a:r>
            <a:r>
              <a:rPr lang="fr-FR" noProof="0" dirty="0" err="1"/>
              <a:t>apprenti·e·s</a:t>
            </a:r>
            <a:r>
              <a:rPr lang="fr-FR" noProof="0" dirty="0"/>
              <a:t> touchent </a:t>
            </a:r>
            <a:br>
              <a:rPr lang="fr-FR" noProof="0" dirty="0"/>
            </a:br>
            <a:r>
              <a:rPr lang="fr-FR" noProof="0" dirty="0"/>
              <a:t>une rémunération</a:t>
            </a:r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854451FB-F4E2-4629-8031-D4DE2D76889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852575" y="2321209"/>
            <a:ext cx="4860000" cy="2217173"/>
          </a:xfrm>
        </p:spPr>
        <p:txBody>
          <a:bodyPr/>
          <a:lstStyle/>
          <a:p>
            <a:r>
              <a:rPr lang="fr-FR" noProof="0" dirty="0"/>
              <a:t>enseignement en classe </a:t>
            </a:r>
          </a:p>
          <a:p>
            <a:r>
              <a:rPr lang="fr-FR" noProof="0" dirty="0"/>
              <a:t>matières d’enseignement professionnel (2/3) et</a:t>
            </a:r>
          </a:p>
          <a:p>
            <a:r>
              <a:rPr lang="fr-FR" noProof="0" dirty="0"/>
              <a:t>matières d’enseignement général (1/3)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6EE81DD7-7968-4CBF-8A65-2F88330A4C6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58813" y="1052513"/>
            <a:ext cx="11053762" cy="1005846"/>
          </a:xfrm>
        </p:spPr>
        <p:txBody>
          <a:bodyPr>
            <a:normAutofit/>
          </a:bodyPr>
          <a:lstStyle/>
          <a:p>
            <a:r>
              <a:rPr lang="fr-FR" b="1" noProof="0" dirty="0">
                <a:solidFill>
                  <a:srgbClr val="000000"/>
                </a:solidFill>
                <a:ea typeface="Calibri"/>
                <a:cs typeface="Calibri"/>
              </a:rPr>
              <a:t>Apprentissage dans deux lieux en alternance</a:t>
            </a:r>
            <a:endParaRPr lang="fr-FR" noProof="0" dirty="0"/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0B2590B8-67E7-4575-815A-1669C50F68D0}"/>
              </a:ext>
            </a:extLst>
          </p:cNvPr>
          <p:cNvSpPr txBox="1">
            <a:spLocks/>
          </p:cNvSpPr>
          <p:nvPr/>
        </p:nvSpPr>
        <p:spPr>
          <a:xfrm>
            <a:off x="658813" y="5385593"/>
            <a:ext cx="11053762" cy="83978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357188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357187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80645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163637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520825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b="1">
                <a:solidFill>
                  <a:srgbClr val="000000"/>
                </a:solidFill>
                <a:ea typeface="Calibri"/>
                <a:cs typeface="Calibri"/>
              </a:rPr>
              <a:t>Une formation professionnelle en alternance dure entre deux et trois ans et demi</a:t>
            </a:r>
            <a:r>
              <a:rPr lang="de-DE" b="1" dirty="0"/>
              <a:t>.</a:t>
            </a:r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2653E254-E1F1-451C-AD64-49D2E7055C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6998" y="3592404"/>
            <a:ext cx="6747093" cy="1889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4530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F44AA9C2-75FB-485B-A964-EC3FE8B051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 dirty="0">
                <a:solidFill>
                  <a:srgbClr val="D47230"/>
                </a:solidFill>
                <a:ea typeface="Calibri"/>
                <a:cs typeface="Calibri"/>
              </a:rPr>
              <a:t>Déroulement</a:t>
            </a:r>
            <a:endParaRPr lang="fr-FR" noProof="0" dirty="0"/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EC5C030F-D90B-443A-80EA-6D3C3AB5D7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b="1" noProof="0" dirty="0"/>
              <a:t>Examen final</a:t>
            </a:r>
          </a:p>
          <a:p>
            <a:pPr marL="0" indent="0">
              <a:buNone/>
            </a:pPr>
            <a:endParaRPr lang="fr-FR" noProof="0" dirty="0"/>
          </a:p>
          <a:p>
            <a:pPr marL="0" indent="0">
              <a:buNone/>
            </a:pPr>
            <a:r>
              <a:rPr lang="fr-FR" b="1" noProof="0" dirty="0"/>
              <a:t>L’examen final</a:t>
            </a:r>
          </a:p>
          <a:p>
            <a:pPr lvl="1"/>
            <a:r>
              <a:rPr lang="fr-FR" noProof="0" dirty="0"/>
              <a:t>organisé par les chambres</a:t>
            </a:r>
          </a:p>
          <a:p>
            <a:pPr lvl="1"/>
            <a:r>
              <a:rPr lang="fr-FR" noProof="0" dirty="0"/>
              <a:t>partie théorique et partie pratique</a:t>
            </a:r>
          </a:p>
          <a:p>
            <a:pPr lvl="1"/>
            <a:r>
              <a:rPr lang="fr-FR" noProof="0" dirty="0"/>
              <a:t>le jury de l’examen se compose de</a:t>
            </a:r>
          </a:p>
          <a:p>
            <a:pPr lvl="2"/>
            <a:r>
              <a:rPr lang="fr-FR" noProof="0" dirty="0"/>
              <a:t>employeuses et employeurs</a:t>
            </a:r>
          </a:p>
          <a:p>
            <a:pPr lvl="2"/>
            <a:r>
              <a:rPr lang="fr-FR" noProof="0" dirty="0" err="1"/>
              <a:t>employé·e·s</a:t>
            </a:r>
            <a:r>
              <a:rPr lang="fr-FR" noProof="0" dirty="0"/>
              <a:t> (</a:t>
            </a:r>
            <a:r>
              <a:rPr lang="fr-FR" noProof="0" dirty="0" err="1"/>
              <a:t>représentant·e·s</a:t>
            </a:r>
            <a:r>
              <a:rPr lang="fr-FR" noProof="0" dirty="0"/>
              <a:t> </a:t>
            </a:r>
            <a:r>
              <a:rPr lang="fr-FR" noProof="0" dirty="0" err="1"/>
              <a:t>syndicaux·ales</a:t>
            </a:r>
            <a:r>
              <a:rPr lang="fr-FR" noProof="0" dirty="0"/>
              <a:t>)</a:t>
            </a:r>
          </a:p>
          <a:p>
            <a:pPr lvl="2"/>
            <a:r>
              <a:rPr lang="fr-FR" noProof="0" dirty="0" err="1"/>
              <a:t>enseignant·e·s</a:t>
            </a:r>
            <a:r>
              <a:rPr lang="fr-FR" noProof="0" dirty="0"/>
              <a:t> en école professionnelle (représentant l’État)</a:t>
            </a:r>
          </a:p>
        </p:txBody>
      </p:sp>
    </p:spTree>
    <p:extLst>
      <p:ext uri="{BB962C8B-B14F-4D97-AF65-F5344CB8AC3E}">
        <p14:creationId xmlns:p14="http://schemas.microsoft.com/office/powerpoint/2010/main" val="26063457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F44AA9C2-75FB-485B-A964-EC3FE8B051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 dirty="0">
                <a:solidFill>
                  <a:srgbClr val="D47230"/>
                </a:solidFill>
                <a:ea typeface="Calibri"/>
                <a:cs typeface="Calibri"/>
              </a:rPr>
              <a:t>Déroulement</a:t>
            </a:r>
            <a:endParaRPr lang="fr-FR" noProof="0" dirty="0"/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EC5C030F-D90B-443A-80EA-6D3C3AB5D7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b="1" noProof="0" dirty="0"/>
              <a:t>L’examen final</a:t>
            </a:r>
          </a:p>
          <a:p>
            <a:pPr marL="0" indent="0">
              <a:buNone/>
            </a:pPr>
            <a:endParaRPr lang="fr-FR" noProof="0" dirty="0"/>
          </a:p>
          <a:p>
            <a:pPr marL="0" indent="0">
              <a:buNone/>
            </a:pPr>
            <a:r>
              <a:rPr lang="fr-FR" b="1" noProof="0" dirty="0"/>
              <a:t>Certificat de formation</a:t>
            </a:r>
          </a:p>
          <a:p>
            <a:pPr lvl="1"/>
            <a:r>
              <a:rPr lang="fr-FR" noProof="0" dirty="0"/>
              <a:t>émis par la chambre</a:t>
            </a:r>
          </a:p>
          <a:p>
            <a:pPr lvl="1"/>
            <a:r>
              <a:rPr lang="fr-FR" noProof="0" dirty="0"/>
              <a:t>diplôme reconnu par l’État</a:t>
            </a:r>
          </a:p>
          <a:p>
            <a:pPr marL="0" indent="0">
              <a:buNone/>
            </a:pPr>
            <a:endParaRPr lang="fr-FR" noProof="0" dirty="0"/>
          </a:p>
          <a:p>
            <a:pPr marL="0" indent="0">
              <a:buNone/>
            </a:pPr>
            <a:r>
              <a:rPr lang="fr-FR" b="1" noProof="0" dirty="0"/>
              <a:t>Une fois l’examen passé avec succès, la formation est terminée.</a:t>
            </a:r>
            <a:br>
              <a:rPr lang="fr-FR" b="1" noProof="0" dirty="0"/>
            </a:br>
            <a:r>
              <a:rPr lang="fr-FR" b="1" noProof="0" dirty="0"/>
              <a:t>La carrière professionnelle commence.</a:t>
            </a:r>
          </a:p>
        </p:txBody>
      </p:sp>
    </p:spTree>
    <p:extLst>
      <p:ext uri="{BB962C8B-B14F-4D97-AF65-F5344CB8AC3E}">
        <p14:creationId xmlns:p14="http://schemas.microsoft.com/office/powerpoint/2010/main" val="33750085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F44AA9C2-75FB-485B-A964-EC3FE8B051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 dirty="0">
                <a:solidFill>
                  <a:srgbClr val="D47230"/>
                </a:solidFill>
                <a:ea typeface="Calibri"/>
                <a:cs typeface="Calibri"/>
              </a:rPr>
              <a:t>Déroulement</a:t>
            </a:r>
            <a:endParaRPr lang="fr-FR" noProof="0" dirty="0"/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EC5C030F-D90B-443A-80EA-6D3C3AB5D7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8813" y="1052513"/>
            <a:ext cx="8908769" cy="46085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b="1" noProof="0" dirty="0"/>
              <a:t>Début de la carrière professionnelle : les opportunités</a:t>
            </a:r>
          </a:p>
          <a:p>
            <a:pPr marL="0" indent="0">
              <a:buNone/>
            </a:pPr>
            <a:endParaRPr lang="fr-FR" b="1" noProof="0" dirty="0"/>
          </a:p>
          <a:p>
            <a:pPr marL="0" indent="0">
              <a:buNone/>
            </a:pPr>
            <a:r>
              <a:rPr lang="fr-FR" b="1" noProof="0" dirty="0"/>
              <a:t>Sur le marché du travail</a:t>
            </a:r>
          </a:p>
          <a:p>
            <a:pPr lvl="1"/>
            <a:r>
              <a:rPr lang="fr-FR" noProof="0" dirty="0"/>
              <a:t>contrat de travail directement avec l’entreprise de formation</a:t>
            </a:r>
          </a:p>
          <a:p>
            <a:pPr lvl="1"/>
            <a:r>
              <a:rPr lang="fr-FR" noProof="0" dirty="0"/>
              <a:t>contrat de travail dans une autre entreprise</a:t>
            </a:r>
          </a:p>
          <a:p>
            <a:pPr lvl="1"/>
            <a:r>
              <a:rPr lang="fr-FR" noProof="0" dirty="0"/>
              <a:t>embauche dans un autre domaine professionnel</a:t>
            </a:r>
          </a:p>
          <a:p>
            <a:pPr marL="0" indent="0">
              <a:buNone/>
            </a:pPr>
            <a:r>
              <a:rPr lang="fr-FR" b="1" noProof="0" dirty="0"/>
              <a:t>Poursuite de la formation</a:t>
            </a:r>
          </a:p>
          <a:p>
            <a:pPr lvl="1"/>
            <a:r>
              <a:rPr lang="fr-FR" noProof="0" dirty="0"/>
              <a:t>mesures de formation professionnelle et continue  </a:t>
            </a:r>
          </a:p>
          <a:p>
            <a:pPr lvl="1"/>
            <a:r>
              <a:rPr lang="fr-FR" noProof="0" dirty="0"/>
              <a:t>études (« enseignement tertiaire »)</a:t>
            </a:r>
          </a:p>
          <a:p>
            <a:pPr lvl="1"/>
            <a:endParaRPr lang="fr-FR" noProof="0" dirty="0"/>
          </a:p>
          <a:p>
            <a:pPr lvl="1"/>
            <a:endParaRPr lang="fr-FR" noProof="0" dirty="0"/>
          </a:p>
          <a:p>
            <a:pPr lvl="1"/>
            <a:endParaRPr lang="fr-FR" noProof="0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EBE25678-3DF6-4701-A408-203376D4D3D7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8985" y="2259695"/>
            <a:ext cx="3112201" cy="3334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650242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0"/>
          </p:nvPr>
        </p:nvSpPr>
        <p:spPr>
          <a:xfrm>
            <a:off x="479425" y="768603"/>
            <a:ext cx="10066338" cy="709613"/>
          </a:xfrm>
        </p:spPr>
        <p:txBody>
          <a:bodyPr/>
          <a:lstStyle/>
          <a:p>
            <a:r>
              <a:rPr lang="fr-FR" noProof="0" dirty="0">
                <a:solidFill>
                  <a:srgbClr val="7F7F7F"/>
                </a:solidFill>
                <a:ea typeface="Calibri"/>
                <a:cs typeface="Calibri"/>
              </a:rPr>
              <a:t>La formation professionnelle en alternance :</a:t>
            </a:r>
            <a:endParaRPr lang="fr-FR" noProof="0" dirty="0"/>
          </a:p>
          <a:p>
            <a:endParaRPr lang="fr-FR" noProof="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sz="2800" noProof="0" dirty="0"/>
              <a:t>Un modèle performant</a:t>
            </a:r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344522551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67D90CCD-CD02-462B-83EC-F5E5E4CE7F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noProof="0" dirty="0"/>
              <a:t>Comment fonctionne la formation professionnelle en alternance ?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7B7A31FD-3935-4812-B441-C59053FC0A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b="1" noProof="0" dirty="0"/>
              <a:t>Résumé</a:t>
            </a:r>
          </a:p>
          <a:p>
            <a:pPr marL="0" indent="0">
              <a:buNone/>
            </a:pPr>
            <a:endParaRPr lang="fr-FR" b="1" noProof="0" dirty="0"/>
          </a:p>
          <a:p>
            <a:pPr marL="0" indent="0">
              <a:buNone/>
            </a:pPr>
            <a:r>
              <a:rPr lang="fr-FR" b="1" noProof="0" dirty="0"/>
              <a:t>Déroulement</a:t>
            </a:r>
          </a:p>
          <a:p>
            <a:pPr lvl="1"/>
            <a:r>
              <a:rPr lang="fr-FR" noProof="0" dirty="0"/>
              <a:t>formation à la fois en entreprise (70 %) et en école professionnelle (30 %) : « alternance »</a:t>
            </a:r>
          </a:p>
          <a:p>
            <a:pPr lvl="1"/>
            <a:r>
              <a:rPr lang="fr-FR" noProof="0" dirty="0"/>
              <a:t>formation avec définition de la durée et des contenus (contrat de formation)</a:t>
            </a:r>
          </a:p>
          <a:p>
            <a:pPr lvl="1"/>
            <a:r>
              <a:rPr lang="fr-FR" noProof="0" dirty="0"/>
              <a:t>formation concrète pendant les processus de travail</a:t>
            </a:r>
          </a:p>
          <a:p>
            <a:pPr lvl="1"/>
            <a:r>
              <a:rPr lang="fr-FR" noProof="0" dirty="0"/>
              <a:t>examen final devant une commission indépendante</a:t>
            </a:r>
          </a:p>
          <a:p>
            <a:endParaRPr lang="fr-FR" noProof="0" dirty="0"/>
          </a:p>
          <a:p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348942795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929020E-E24C-4E3B-8219-F011B12AD3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 dirty="0"/>
              <a:t>Comment fonctionne la formation professionnelle en alternance ?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4CAE68A-4834-4B0D-B690-448C0BC023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b="1" noProof="0" dirty="0"/>
              <a:t>Résumé</a:t>
            </a:r>
          </a:p>
          <a:p>
            <a:pPr marL="0" indent="0">
              <a:buNone/>
            </a:pPr>
            <a:endParaRPr lang="fr-FR" b="1" noProof="0" dirty="0"/>
          </a:p>
          <a:p>
            <a:pPr marL="0" indent="0">
              <a:buNone/>
            </a:pPr>
            <a:r>
              <a:rPr lang="fr-FR" b="1" noProof="0" dirty="0"/>
              <a:t>Cadre</a:t>
            </a:r>
          </a:p>
          <a:p>
            <a:pPr lvl="1"/>
            <a:r>
              <a:rPr lang="fr-FR" noProof="0" dirty="0"/>
              <a:t>l’État met en place le cadre légal</a:t>
            </a:r>
          </a:p>
          <a:p>
            <a:pPr lvl="1"/>
            <a:r>
              <a:rPr lang="fr-FR" noProof="0" dirty="0"/>
              <a:t>l’État organise la partie scolaire de la formation</a:t>
            </a:r>
          </a:p>
          <a:p>
            <a:pPr lvl="1"/>
            <a:r>
              <a:rPr lang="fr-FR" noProof="0" dirty="0"/>
              <a:t>les chambres et les partenaires sociaux définissent l’étendue et les contenus de la formation</a:t>
            </a:r>
          </a:p>
          <a:p>
            <a:pPr lvl="1"/>
            <a:r>
              <a:rPr lang="fr-FR" noProof="0" dirty="0"/>
              <a:t>les chambres sont responsables de la supervision de la formation dans l’entreprise</a:t>
            </a:r>
          </a:p>
        </p:txBody>
      </p:sp>
    </p:spTree>
    <p:extLst>
      <p:ext uri="{BB962C8B-B14F-4D97-AF65-F5344CB8AC3E}">
        <p14:creationId xmlns:p14="http://schemas.microsoft.com/office/powerpoint/2010/main" val="11069733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B68FB1C-AC20-44E4-9B45-A9C4291DFB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263" y="296863"/>
            <a:ext cx="9367053" cy="457116"/>
          </a:xfrm>
        </p:spPr>
        <p:txBody>
          <a:bodyPr>
            <a:noAutofit/>
          </a:bodyPr>
          <a:lstStyle/>
          <a:p>
            <a:r>
              <a:rPr lang="fr-FR" sz="2000" noProof="0" dirty="0">
                <a:solidFill>
                  <a:srgbClr val="D47230"/>
                </a:solidFill>
                <a:ea typeface="Calibri"/>
                <a:cs typeface="Calibri"/>
              </a:rPr>
              <a:t>Pourquoi la formation professionnelle en alternance en Allemagne est-elle performante </a:t>
            </a:r>
            <a:r>
              <a:rPr lang="fr-FR" sz="2000" noProof="0" dirty="0"/>
              <a:t>?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7EF0426-79DB-4039-845A-F7DF4D81B8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r-FR" b="1" noProof="0" dirty="0"/>
              <a:t>Les facteurs de réussite</a:t>
            </a:r>
          </a:p>
          <a:p>
            <a:pPr marL="0" indent="0">
              <a:buNone/>
            </a:pPr>
            <a:endParaRPr lang="fr-FR" noProof="0" dirty="0"/>
          </a:p>
          <a:p>
            <a:pPr lvl="1"/>
            <a:r>
              <a:rPr lang="fr-FR" noProof="0" dirty="0"/>
              <a:t>croissance historique du système</a:t>
            </a:r>
          </a:p>
          <a:p>
            <a:pPr lvl="1"/>
            <a:r>
              <a:rPr lang="fr-FR" noProof="0" dirty="0"/>
              <a:t>acceptation élevée par la société</a:t>
            </a:r>
          </a:p>
          <a:p>
            <a:pPr lvl="1"/>
            <a:r>
              <a:rPr lang="fr-FR" noProof="0" dirty="0"/>
              <a:t>situation </a:t>
            </a:r>
            <a:r>
              <a:rPr lang="fr-FR" noProof="0" dirty="0" err="1"/>
              <a:t>win-win</a:t>
            </a:r>
            <a:r>
              <a:rPr lang="fr-FR" noProof="0" dirty="0"/>
              <a:t> pour les </a:t>
            </a:r>
            <a:r>
              <a:rPr lang="fr-FR" noProof="0" dirty="0" err="1"/>
              <a:t>apprenti·e·s</a:t>
            </a:r>
            <a:r>
              <a:rPr lang="fr-FR" noProof="0" dirty="0"/>
              <a:t> et les entreprises</a:t>
            </a:r>
          </a:p>
          <a:p>
            <a:pPr lvl="1"/>
            <a:r>
              <a:rPr lang="fr-FR" noProof="0" dirty="0"/>
              <a:t>formation en fonction des besoins en </a:t>
            </a:r>
            <a:r>
              <a:rPr lang="fr-FR" noProof="0" dirty="0" err="1"/>
              <a:t>professionnel·le·s</a:t>
            </a:r>
            <a:r>
              <a:rPr lang="fr-FR" noProof="0" dirty="0"/>
              <a:t> </a:t>
            </a:r>
            <a:r>
              <a:rPr lang="fr-FR" noProof="0" dirty="0" err="1"/>
              <a:t>qualifié·e·s</a:t>
            </a:r>
            <a:endParaRPr lang="fr-FR" noProof="0" dirty="0"/>
          </a:p>
          <a:p>
            <a:pPr lvl="1"/>
            <a:r>
              <a:rPr lang="fr-FR" noProof="0" dirty="0"/>
              <a:t>institutions solides (chambres, partenaires sociaux, PME)</a:t>
            </a:r>
          </a:p>
          <a:p>
            <a:pPr lvl="1"/>
            <a:r>
              <a:rPr lang="fr-FR" noProof="0" dirty="0"/>
              <a:t>participation à l’organisation du système par </a:t>
            </a:r>
            <a:r>
              <a:rPr lang="fr-FR" noProof="0" dirty="0" err="1"/>
              <a:t>tou·te·s</a:t>
            </a:r>
            <a:r>
              <a:rPr lang="fr-FR" noProof="0" dirty="0"/>
              <a:t> les </a:t>
            </a:r>
            <a:r>
              <a:rPr lang="fr-FR" noProof="0" dirty="0" err="1"/>
              <a:t>participant·e·s</a:t>
            </a:r>
            <a:endParaRPr lang="fr-FR" noProof="0" dirty="0"/>
          </a:p>
          <a:p>
            <a:pPr lvl="1"/>
            <a:r>
              <a:rPr lang="fr-FR" noProof="0" dirty="0"/>
              <a:t>flexibilité élevée et adaptabilité du système</a:t>
            </a:r>
          </a:p>
          <a:p>
            <a:pPr lvl="1"/>
            <a:endParaRPr lang="fr-FR" noProof="0" dirty="0"/>
          </a:p>
          <a:p>
            <a:endParaRPr lang="fr-FR" noProof="0" dirty="0"/>
          </a:p>
          <a:p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37526088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8229F7B-AC44-4DD5-9866-FB065F08D3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noProof="0" dirty="0"/>
              <a:t>Cinq piliers pour la formation professionnelle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3F2FB5E-94C3-4240-ADE2-8092604A83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r-FR" b="1" noProof="0" dirty="0"/>
              <a:t>Les piliers</a:t>
            </a:r>
          </a:p>
          <a:p>
            <a:pPr marL="0" indent="0">
              <a:buNone/>
            </a:pPr>
            <a:endParaRPr lang="fr-FR" b="1" noProof="0" dirty="0"/>
          </a:p>
          <a:p>
            <a:pPr marL="1352550" lvl="1" indent="-457200">
              <a:buFont typeface="+mj-lt"/>
              <a:buAutoNum type="arabicPeriod"/>
            </a:pPr>
            <a:r>
              <a:rPr lang="fr-FR" b="1" noProof="0" dirty="0"/>
              <a:t>Coopération entre l’État, les entreprises et les partenaires sociaux</a:t>
            </a:r>
          </a:p>
          <a:p>
            <a:pPr marL="1352550" lvl="1" indent="-457200">
              <a:lnSpc>
                <a:spcPct val="150000"/>
              </a:lnSpc>
              <a:buFont typeface="+mj-lt"/>
              <a:buAutoNum type="arabicPeriod"/>
            </a:pPr>
            <a:r>
              <a:rPr lang="fr-FR" b="1" noProof="0" dirty="0"/>
              <a:t>Apprentissage au cours du processus de travail</a:t>
            </a:r>
          </a:p>
          <a:p>
            <a:pPr marL="1352550" lvl="1" indent="-457200">
              <a:lnSpc>
                <a:spcPct val="150000"/>
              </a:lnSpc>
              <a:buFont typeface="+mj-lt"/>
              <a:buAutoNum type="arabicPeriod"/>
            </a:pPr>
            <a:r>
              <a:rPr lang="fr-FR" b="1" noProof="0" dirty="0"/>
              <a:t>Reconnaissance générale de normes nationales </a:t>
            </a:r>
          </a:p>
          <a:p>
            <a:pPr marL="1352550" lvl="1" indent="-457200">
              <a:lnSpc>
                <a:spcPct val="150000"/>
              </a:lnSpc>
              <a:buFont typeface="+mj-lt"/>
              <a:buAutoNum type="arabicPeriod"/>
            </a:pPr>
            <a:r>
              <a:rPr lang="fr-FR" b="1" noProof="0" dirty="0"/>
              <a:t>Personnel de formation qualifié</a:t>
            </a:r>
          </a:p>
          <a:p>
            <a:pPr marL="1352550" lvl="1" indent="-457200">
              <a:lnSpc>
                <a:spcPct val="150000"/>
              </a:lnSpc>
              <a:buFont typeface="+mj-lt"/>
              <a:buAutoNum type="arabicPeriod"/>
            </a:pPr>
            <a:r>
              <a:rPr lang="fr-FR" b="1" noProof="0" dirty="0"/>
              <a:t>Recherche et conseil institutionnalisés</a:t>
            </a:r>
          </a:p>
          <a:p>
            <a:endParaRPr lang="fr-FR" b="1" noProof="0" dirty="0"/>
          </a:p>
        </p:txBody>
      </p:sp>
    </p:spTree>
    <p:extLst>
      <p:ext uri="{BB962C8B-B14F-4D97-AF65-F5344CB8AC3E}">
        <p14:creationId xmlns:p14="http://schemas.microsoft.com/office/powerpoint/2010/main" val="33600221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0"/>
          </p:nvPr>
        </p:nvSpPr>
        <p:spPr>
          <a:xfrm>
            <a:off x="479425" y="830223"/>
            <a:ext cx="10066338" cy="709613"/>
          </a:xfrm>
        </p:spPr>
        <p:txBody>
          <a:bodyPr/>
          <a:lstStyle/>
          <a:p>
            <a:r>
              <a:rPr lang="fr-FR" noProof="0" dirty="0">
                <a:solidFill>
                  <a:srgbClr val="7F7F7F"/>
                </a:solidFill>
                <a:ea typeface="Calibri"/>
                <a:cs typeface="Calibri"/>
              </a:rPr>
              <a:t>La formation professionnelle en alternance :</a:t>
            </a:r>
            <a:endParaRPr lang="fr-FR" noProof="0" dirty="0"/>
          </a:p>
          <a:p>
            <a:endParaRPr lang="fr-FR" noProof="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sz="2800" noProof="0" dirty="0">
                <a:solidFill>
                  <a:srgbClr val="7F7F7F"/>
                </a:solidFill>
                <a:ea typeface="Calibri"/>
                <a:cs typeface="Calibri"/>
              </a:rPr>
              <a:t>Principes et conditions-cadres</a:t>
            </a:r>
            <a:endParaRPr lang="fr-FR" sz="2800" noProof="0" dirty="0"/>
          </a:p>
          <a:p>
            <a:endParaRPr lang="fr-FR" noProof="0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21A858B1-EC6D-41C9-B420-98B313415A24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0" y="296863"/>
            <a:ext cx="9001125" cy="446087"/>
          </a:xfrm>
          <a:prstGeom prst="rect">
            <a:avLst/>
          </a:prstGeom>
        </p:spPr>
        <p:txBody>
          <a:bodyPr/>
          <a:lstStyle/>
          <a:p>
            <a:r>
              <a:rPr lang="fr-FR" noProof="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2167986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7A385F2-5B02-400E-B8C0-E5D8E9858C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 dirty="0">
                <a:solidFill>
                  <a:srgbClr val="D47230"/>
                </a:solidFill>
                <a:ea typeface="Calibri"/>
                <a:cs typeface="Calibri"/>
              </a:rPr>
              <a:t>Avantages</a:t>
            </a:r>
            <a:endParaRPr lang="fr-FR" noProof="0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865F475-A2DC-4682-B1B0-A05E14F762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b="1" noProof="0" dirty="0"/>
              <a:t>Les avantages pour les </a:t>
            </a:r>
            <a:r>
              <a:rPr lang="fr-FR" b="1" noProof="0" dirty="0" err="1"/>
              <a:t>apprenti·e·s</a:t>
            </a:r>
            <a:r>
              <a:rPr lang="fr-FR" b="1" noProof="0" dirty="0"/>
              <a:t> :</a:t>
            </a:r>
          </a:p>
          <a:p>
            <a:pPr marL="0" indent="0">
              <a:buNone/>
            </a:pPr>
            <a:r>
              <a:rPr lang="fr-FR" noProof="0" dirty="0"/>
              <a:t>La formation professionnelle en alternance est une préparation idéale pour l’entrée dans la vie active :</a:t>
            </a:r>
          </a:p>
          <a:p>
            <a:pPr marL="0" indent="0">
              <a:buNone/>
            </a:pPr>
            <a:endParaRPr lang="fr-FR" noProof="0" dirty="0"/>
          </a:p>
          <a:p>
            <a:pPr lvl="1"/>
            <a:r>
              <a:rPr lang="fr-FR" noProof="0" dirty="0"/>
              <a:t>compétences et qualifications spécialisées pour l’exercice de la profession</a:t>
            </a:r>
          </a:p>
          <a:p>
            <a:pPr lvl="1"/>
            <a:r>
              <a:rPr lang="fr-FR" noProof="0" dirty="0"/>
              <a:t>conditions de travail réelles (machines, processus, climat de travail)</a:t>
            </a:r>
          </a:p>
          <a:p>
            <a:pPr lvl="1"/>
            <a:r>
              <a:rPr lang="fr-FR" noProof="0" dirty="0"/>
              <a:t>rémunération</a:t>
            </a:r>
          </a:p>
        </p:txBody>
      </p:sp>
    </p:spTree>
    <p:extLst>
      <p:ext uri="{BB962C8B-B14F-4D97-AF65-F5344CB8AC3E}">
        <p14:creationId xmlns:p14="http://schemas.microsoft.com/office/powerpoint/2010/main" val="93241592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5A8C119-155F-4B6A-AFA5-0F43F2CFA7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 dirty="0">
                <a:solidFill>
                  <a:srgbClr val="D47230"/>
                </a:solidFill>
                <a:ea typeface="Calibri"/>
                <a:cs typeface="Calibri"/>
              </a:rPr>
              <a:t>Avantages</a:t>
            </a:r>
            <a:endParaRPr lang="fr-FR" noProof="0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BF39B61-C3EF-4F87-A939-3EA5C9F4A7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b="1" noProof="0" dirty="0"/>
              <a:t>Avantages pour les entreprises :</a:t>
            </a:r>
          </a:p>
          <a:p>
            <a:pPr marL="0" indent="0">
              <a:buNone/>
            </a:pPr>
            <a:r>
              <a:rPr lang="fr-FR" noProof="0" dirty="0"/>
              <a:t>Avec la formation professionnelle en alternance, les entreprises sont sûres de disposer d’un personnel très bien qualifié :</a:t>
            </a:r>
          </a:p>
          <a:p>
            <a:pPr marL="0" indent="0">
              <a:buNone/>
            </a:pPr>
            <a:endParaRPr lang="fr-FR" noProof="0" dirty="0"/>
          </a:p>
          <a:p>
            <a:pPr lvl="1"/>
            <a:r>
              <a:rPr lang="fr-FR" noProof="0" dirty="0" err="1"/>
              <a:t>professionnel·le·s</a:t>
            </a:r>
            <a:r>
              <a:rPr lang="fr-FR" noProof="0" dirty="0"/>
              <a:t> </a:t>
            </a:r>
            <a:r>
              <a:rPr lang="fr-FR" noProof="0" dirty="0" err="1"/>
              <a:t>compétent·e·s</a:t>
            </a:r>
            <a:r>
              <a:rPr lang="fr-FR" noProof="0" dirty="0"/>
              <a:t>, répondant aux exigences de l’entreprise (contrairement à des candidatures externes)</a:t>
            </a:r>
          </a:p>
          <a:p>
            <a:pPr lvl="1"/>
            <a:r>
              <a:rPr lang="fr-FR" noProof="0" dirty="0"/>
              <a:t>productivité améliorée (amortissement rapide)</a:t>
            </a:r>
          </a:p>
          <a:p>
            <a:pPr lvl="1"/>
            <a:r>
              <a:rPr lang="fr-FR" noProof="0" dirty="0"/>
              <a:t>participation active des entreprises au développement de normes de formation</a:t>
            </a:r>
          </a:p>
          <a:p>
            <a:pPr lvl="1"/>
            <a:r>
              <a:rPr lang="fr-FR" noProof="0" dirty="0"/>
              <a:t>contribution à la responsabilité sociale des entreprises (RSE)</a:t>
            </a:r>
            <a:endParaRPr lang="fr-FR" noProof="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278512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A496F86-45F2-47D2-9135-928021D9D4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 dirty="0">
                <a:solidFill>
                  <a:srgbClr val="D47230"/>
                </a:solidFill>
                <a:ea typeface="Calibri"/>
                <a:cs typeface="Calibri"/>
              </a:rPr>
              <a:t>Avantages</a:t>
            </a:r>
            <a:endParaRPr lang="fr-FR" noProof="0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A2D72C8-748D-4BBF-9372-8DD98923CF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b="1" noProof="0" dirty="0"/>
              <a:t>Les avantages pour l’État et la société :</a:t>
            </a:r>
          </a:p>
          <a:p>
            <a:pPr marL="0" indent="0">
              <a:buNone/>
            </a:pPr>
            <a:r>
              <a:rPr lang="fr-FR" noProof="0" dirty="0"/>
              <a:t>Utilité mutuelle, prospérité et paix sociale :</a:t>
            </a:r>
          </a:p>
          <a:p>
            <a:pPr marL="0" indent="0">
              <a:buNone/>
            </a:pPr>
            <a:endParaRPr lang="fr-FR" noProof="0" dirty="0"/>
          </a:p>
          <a:p>
            <a:pPr lvl="1"/>
            <a:r>
              <a:rPr lang="fr-FR" noProof="0" dirty="0"/>
              <a:t>performance économique et productivité élevées</a:t>
            </a:r>
          </a:p>
          <a:p>
            <a:pPr lvl="1"/>
            <a:r>
              <a:rPr lang="fr-FR" noProof="0" dirty="0"/>
              <a:t>marché du travail harmonisé (offre/demande)</a:t>
            </a:r>
          </a:p>
          <a:p>
            <a:pPr lvl="1"/>
            <a:r>
              <a:rPr lang="fr-FR" noProof="0" dirty="0"/>
              <a:t>intégration sociale et économique des personnes jeunes</a:t>
            </a:r>
          </a:p>
          <a:p>
            <a:pPr lvl="1"/>
            <a:r>
              <a:rPr lang="fr-FR" noProof="0" dirty="0"/>
              <a:t>l’ensemble des </a:t>
            </a:r>
            <a:r>
              <a:rPr lang="fr-FR" noProof="0" dirty="0" err="1"/>
              <a:t>participant·e·s</a:t>
            </a:r>
            <a:r>
              <a:rPr lang="fr-FR" noProof="0" dirty="0"/>
              <a:t> influent sur le processus de formation</a:t>
            </a:r>
          </a:p>
        </p:txBody>
      </p:sp>
    </p:spTree>
    <p:extLst>
      <p:ext uri="{BB962C8B-B14F-4D97-AF65-F5344CB8AC3E}">
        <p14:creationId xmlns:p14="http://schemas.microsoft.com/office/powerpoint/2010/main" val="102579839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E4553B0-AADC-4DD0-BABE-9F9E2C2A8F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 dirty="0">
                <a:solidFill>
                  <a:srgbClr val="D47230"/>
                </a:solidFill>
                <a:ea typeface="Calibri"/>
                <a:cs typeface="Calibri"/>
              </a:rPr>
              <a:t>Défis</a:t>
            </a:r>
            <a:endParaRPr lang="fr-FR" noProof="0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AB2B7F0-31F9-4464-8379-019CAD702A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b="1" noProof="0" dirty="0"/>
              <a:t>Les défis du point de vue des apprenties</a:t>
            </a:r>
          </a:p>
          <a:p>
            <a:pPr marL="0" indent="0">
              <a:buNone/>
            </a:pPr>
            <a:endParaRPr lang="fr-FR" noProof="0" dirty="0"/>
          </a:p>
          <a:p>
            <a:pPr lvl="1"/>
            <a:r>
              <a:rPr lang="fr-FR" noProof="0" dirty="0"/>
              <a:t>écart entre les places de formation recherchées et les places à pourvoir (manque de places)</a:t>
            </a:r>
          </a:p>
          <a:p>
            <a:pPr lvl="1"/>
            <a:r>
              <a:rPr lang="fr-FR" noProof="0" dirty="0"/>
              <a:t>accès à la formation professionnelle en alternance (participation)</a:t>
            </a:r>
          </a:p>
          <a:p>
            <a:pPr lvl="1"/>
            <a:r>
              <a:rPr lang="fr-FR" noProof="0" dirty="0"/>
              <a:t>exigences professionnelles de plus en plus rigoureuses</a:t>
            </a:r>
          </a:p>
          <a:p>
            <a:pPr lvl="1"/>
            <a:r>
              <a:rPr lang="fr-FR" noProof="0" dirty="0"/>
              <a:t>apprentissage tout au long de la vie</a:t>
            </a:r>
          </a:p>
        </p:txBody>
      </p:sp>
    </p:spTree>
    <p:extLst>
      <p:ext uri="{BB962C8B-B14F-4D97-AF65-F5344CB8AC3E}">
        <p14:creationId xmlns:p14="http://schemas.microsoft.com/office/powerpoint/2010/main" val="54701266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CC07151-C977-4B96-AC42-968A0C22D3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812" y="296863"/>
            <a:ext cx="9000000" cy="446715"/>
          </a:xfrm>
        </p:spPr>
        <p:txBody>
          <a:bodyPr/>
          <a:lstStyle/>
          <a:p>
            <a:r>
              <a:rPr lang="fr-FR" noProof="0" dirty="0">
                <a:solidFill>
                  <a:srgbClr val="D47230"/>
                </a:solidFill>
                <a:ea typeface="Calibri"/>
                <a:cs typeface="Calibri"/>
              </a:rPr>
              <a:t>Défis</a:t>
            </a:r>
            <a:endParaRPr lang="fr-FR" noProof="0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C693265-CF8A-4FCA-A769-BA86F15A9D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b="1" noProof="0" dirty="0"/>
              <a:t>Les défis du point de vue des entreprises</a:t>
            </a:r>
          </a:p>
          <a:p>
            <a:pPr marL="0" indent="0">
              <a:buNone/>
            </a:pPr>
            <a:endParaRPr lang="fr-FR" noProof="0" dirty="0"/>
          </a:p>
          <a:p>
            <a:pPr lvl="1"/>
            <a:r>
              <a:rPr lang="fr-FR" noProof="0" dirty="0"/>
              <a:t>écart entre les places de formation recherchées et les places à pourvoir (manque de candidates et candidats)</a:t>
            </a:r>
          </a:p>
          <a:p>
            <a:pPr lvl="1"/>
            <a:r>
              <a:rPr lang="fr-FR" noProof="0" dirty="0"/>
              <a:t>« maturité d’apprentissage »</a:t>
            </a:r>
          </a:p>
          <a:p>
            <a:pPr lvl="1"/>
            <a:r>
              <a:rPr lang="fr-FR" noProof="0" dirty="0"/>
              <a:t>inclusion de personnes handicapées</a:t>
            </a:r>
          </a:p>
          <a:p>
            <a:pPr lvl="1"/>
            <a:r>
              <a:rPr lang="fr-FR" noProof="0" dirty="0"/>
              <a:t>inclusion de migrantes et migrants</a:t>
            </a:r>
          </a:p>
        </p:txBody>
      </p:sp>
    </p:spTree>
    <p:extLst>
      <p:ext uri="{BB962C8B-B14F-4D97-AF65-F5344CB8AC3E}">
        <p14:creationId xmlns:p14="http://schemas.microsoft.com/office/powerpoint/2010/main" val="55069487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C3E7821-62C1-4ABD-8548-CA99D6215F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 dirty="0">
                <a:solidFill>
                  <a:srgbClr val="D47230"/>
                </a:solidFill>
                <a:ea typeface="Calibri"/>
                <a:cs typeface="Calibri"/>
              </a:rPr>
              <a:t>Défis</a:t>
            </a:r>
            <a:endParaRPr lang="fr-FR" noProof="0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2FCC598-EDBC-43C4-9C94-5DAE8EFA01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b="1" noProof="0" dirty="0"/>
              <a:t>Les défis du point de vue de l’État et de la société</a:t>
            </a:r>
          </a:p>
          <a:p>
            <a:pPr marL="0" indent="0">
              <a:buNone/>
            </a:pPr>
            <a:endParaRPr lang="fr-FR" noProof="0" dirty="0"/>
          </a:p>
          <a:p>
            <a:pPr lvl="1"/>
            <a:r>
              <a:rPr lang="fr-FR" noProof="0" dirty="0"/>
              <a:t>évolution démographique</a:t>
            </a:r>
          </a:p>
          <a:p>
            <a:pPr lvl="1"/>
            <a:r>
              <a:rPr lang="fr-FR" noProof="0" dirty="0"/>
              <a:t>manque prévisible de </a:t>
            </a:r>
            <a:r>
              <a:rPr lang="fr-FR" noProof="0" dirty="0" err="1"/>
              <a:t>professionnel·le·s</a:t>
            </a:r>
            <a:r>
              <a:rPr lang="fr-FR" noProof="0" dirty="0"/>
              <a:t> </a:t>
            </a:r>
            <a:r>
              <a:rPr lang="fr-FR" noProof="0" dirty="0" err="1"/>
              <a:t>qualifié·e·s</a:t>
            </a:r>
            <a:endParaRPr lang="fr-FR" noProof="0" dirty="0"/>
          </a:p>
          <a:p>
            <a:pPr lvl="1"/>
            <a:r>
              <a:rPr lang="fr-FR" noProof="0" dirty="0"/>
              <a:t>tendance à l’académisation</a:t>
            </a:r>
          </a:p>
          <a:p>
            <a:pPr lvl="1"/>
            <a:r>
              <a:rPr lang="fr-FR" noProof="0" dirty="0"/>
              <a:t>différences régionales</a:t>
            </a:r>
          </a:p>
          <a:p>
            <a:pPr lvl="1"/>
            <a:r>
              <a:rPr lang="fr-FR" noProof="0" dirty="0"/>
              <a:t>inclusion</a:t>
            </a:r>
          </a:p>
        </p:txBody>
      </p:sp>
    </p:spTree>
    <p:extLst>
      <p:ext uri="{BB962C8B-B14F-4D97-AF65-F5344CB8AC3E}">
        <p14:creationId xmlns:p14="http://schemas.microsoft.com/office/powerpoint/2010/main" val="242065535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2E93842-BB68-4495-9D81-E68008BCE0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 dirty="0">
                <a:solidFill>
                  <a:srgbClr val="D47230"/>
                </a:solidFill>
                <a:ea typeface="Calibri"/>
                <a:cs typeface="Calibri"/>
              </a:rPr>
              <a:t>Informations supplémentaires (en Allemand)</a:t>
            </a:r>
            <a:endParaRPr lang="fr-FR" noProof="0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F530CC76-DD33-4601-A95F-E377CFFDA0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8813" y="1052513"/>
            <a:ext cx="11053762" cy="4608512"/>
          </a:xfrm>
        </p:spPr>
        <p:txBody>
          <a:bodyPr numCol="2" spcCol="360000">
            <a:normAutofit fontScale="62500" lnSpcReduction="20000"/>
          </a:bodyPr>
          <a:lstStyle/>
          <a:p>
            <a:pPr marL="0" indent="0">
              <a:buNone/>
            </a:pPr>
            <a:r>
              <a:rPr lang="fr-FR" b="1" noProof="0" dirty="0"/>
              <a:t>Chiffres et faits </a:t>
            </a:r>
          </a:p>
          <a:p>
            <a:r>
              <a:rPr lang="fr-FR" noProof="0" dirty="0"/>
              <a:t>rapport du BIBB (</a:t>
            </a:r>
            <a:r>
              <a:rPr lang="fr-FR" noProof="0" dirty="0">
                <a:solidFill>
                  <a:srgbClr val="E27F1C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lien</a:t>
            </a:r>
            <a:r>
              <a:rPr lang="fr-FR" noProof="0" dirty="0"/>
              <a:t>)</a:t>
            </a:r>
            <a:endParaRPr lang="fr-FR" dirty="0"/>
          </a:p>
          <a:p>
            <a:r>
              <a:rPr lang="fr-FR" noProof="0" dirty="0"/>
              <a:t>rapport sur la formation professionnelle</a:t>
            </a:r>
            <a:r>
              <a:rPr lang="fr-FR" dirty="0"/>
              <a:t> </a:t>
            </a:r>
            <a:r>
              <a:rPr lang="fr-FR" noProof="0" dirty="0"/>
              <a:t>(</a:t>
            </a:r>
            <a:r>
              <a:rPr lang="fr-FR" noProof="0" dirty="0">
                <a:solidFill>
                  <a:srgbClr val="E27F1C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lien</a:t>
            </a:r>
            <a:r>
              <a:rPr lang="fr-FR" noProof="0" dirty="0"/>
              <a:t>)</a:t>
            </a:r>
            <a:endParaRPr lang="fr-FR" dirty="0"/>
          </a:p>
          <a:p>
            <a:r>
              <a:rPr lang="fr-FR" noProof="0" dirty="0"/>
              <a:t>office fédéral de la statistique (</a:t>
            </a:r>
            <a:r>
              <a:rPr lang="fr-FR" noProof="0" dirty="0">
                <a:solidFill>
                  <a:srgbClr val="E27F1C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lien</a:t>
            </a:r>
            <a:r>
              <a:rPr lang="fr-FR" noProof="0" dirty="0"/>
              <a:t>)</a:t>
            </a:r>
          </a:p>
          <a:p>
            <a:r>
              <a:rPr lang="en-GB" noProof="0" dirty="0"/>
              <a:t>BMFTR Data Portal (</a:t>
            </a:r>
            <a:r>
              <a:rPr lang="en-GB" noProof="0" dirty="0">
                <a:solidFill>
                  <a:srgbClr val="E27F1C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link</a:t>
            </a:r>
            <a:r>
              <a:rPr lang="en-GB" noProof="0" dirty="0"/>
              <a:t>)</a:t>
            </a:r>
          </a:p>
          <a:p>
            <a:r>
              <a:rPr lang="de-DE" dirty="0"/>
              <a:t>BIBB Report 2/2025 (</a:t>
            </a:r>
            <a:r>
              <a:rPr lang="de-DE" dirty="0">
                <a:solidFill>
                  <a:srgbClr val="E27F1C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link</a:t>
            </a:r>
            <a:r>
              <a:rPr lang="de-DE" dirty="0"/>
              <a:t>)</a:t>
            </a:r>
          </a:p>
          <a:p>
            <a:r>
              <a:rPr lang="de-DE" dirty="0"/>
              <a:t>IAB-Forum (</a:t>
            </a:r>
            <a:r>
              <a:rPr lang="de-DE" dirty="0">
                <a:solidFill>
                  <a:srgbClr val="E27F1C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link</a:t>
            </a:r>
            <a:r>
              <a:rPr lang="de-DE" dirty="0"/>
              <a:t>)</a:t>
            </a:r>
            <a:br>
              <a:rPr lang="de-DE" sz="2000" dirty="0"/>
            </a:br>
            <a:endParaRPr lang="de-DE" sz="2000" dirty="0"/>
          </a:p>
          <a:p>
            <a:pPr lvl="1"/>
            <a:endParaRPr lang="fr-FR" noProof="0" dirty="0"/>
          </a:p>
          <a:p>
            <a:pPr marL="0" indent="0">
              <a:buNone/>
            </a:pPr>
            <a:endParaRPr lang="fr-FR" noProof="0" dirty="0"/>
          </a:p>
          <a:p>
            <a:pPr marL="0" indent="0">
              <a:buNone/>
            </a:pPr>
            <a:r>
              <a:rPr lang="fr-FR" b="1" noProof="0" dirty="0"/>
              <a:t>Normes de formation</a:t>
            </a:r>
          </a:p>
          <a:p>
            <a:r>
              <a:rPr lang="fr-FR" noProof="0" dirty="0"/>
              <a:t>brochure du BIBB : Le processus de l’élaboration des règlements de formation (</a:t>
            </a:r>
            <a:r>
              <a:rPr lang="fr-FR" noProof="0" dirty="0">
                <a:solidFill>
                  <a:srgbClr val="E27F1C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lien</a:t>
            </a:r>
            <a:r>
              <a:rPr lang="fr-FR" noProof="0" dirty="0"/>
              <a:t>)</a:t>
            </a:r>
          </a:p>
          <a:p>
            <a:r>
              <a:rPr lang="fr-FR" noProof="0" dirty="0"/>
              <a:t>exemples de règlements de formation et de cursus d’enseignement (BIBB) (</a:t>
            </a:r>
            <a:r>
              <a:rPr lang="fr-FR" noProof="0" dirty="0">
                <a:solidFill>
                  <a:srgbClr val="E27F1C"/>
                </a:solidFill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lien</a:t>
            </a:r>
            <a:r>
              <a:rPr lang="fr-FR" noProof="0" dirty="0"/>
              <a:t>)</a:t>
            </a:r>
          </a:p>
          <a:p>
            <a:pPr marL="0" indent="0">
              <a:buNone/>
            </a:pPr>
            <a:endParaRPr lang="fr-FR" b="1" noProof="0" dirty="0"/>
          </a:p>
          <a:p>
            <a:pPr marL="0" indent="0">
              <a:buNone/>
            </a:pPr>
            <a:r>
              <a:rPr lang="fr-FR" b="1" noProof="0" dirty="0"/>
              <a:t>Lois</a:t>
            </a:r>
          </a:p>
          <a:p>
            <a:r>
              <a:rPr lang="fr-FR" noProof="0" dirty="0"/>
              <a:t>loi sur la formation professionnelle (</a:t>
            </a:r>
            <a:r>
              <a:rPr lang="fr-FR" noProof="0" dirty="0">
                <a:solidFill>
                  <a:srgbClr val="E27F1C"/>
                </a:solidFill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lien</a:t>
            </a:r>
            <a:r>
              <a:rPr lang="fr-FR" noProof="0" dirty="0"/>
              <a:t>)</a:t>
            </a:r>
          </a:p>
          <a:p>
            <a:r>
              <a:rPr lang="fr-FR" noProof="0" dirty="0"/>
              <a:t>loi sur l’emploi des jeunes (</a:t>
            </a:r>
            <a:r>
              <a:rPr lang="fr-FR" noProof="0" dirty="0">
                <a:solidFill>
                  <a:srgbClr val="E27F1C"/>
                </a:solidFill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lien</a:t>
            </a:r>
            <a:r>
              <a:rPr lang="fr-FR" noProof="0" dirty="0"/>
              <a:t>)</a:t>
            </a:r>
          </a:p>
          <a:p>
            <a:r>
              <a:rPr lang="fr-FR" noProof="0" dirty="0"/>
              <a:t>loi sur les chambres (</a:t>
            </a:r>
            <a:r>
              <a:rPr lang="fr-FR" noProof="0" dirty="0">
                <a:solidFill>
                  <a:srgbClr val="E27F1C"/>
                </a:solidFill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lien</a:t>
            </a:r>
            <a:r>
              <a:rPr lang="fr-FR" noProof="0" dirty="0"/>
              <a:t>)</a:t>
            </a:r>
          </a:p>
          <a:p>
            <a:r>
              <a:rPr lang="fr-FR" noProof="0" dirty="0"/>
              <a:t>loi sur les conventions collectives (</a:t>
            </a:r>
            <a:r>
              <a:rPr lang="fr-FR" noProof="0" dirty="0">
                <a:solidFill>
                  <a:srgbClr val="E27F1C"/>
                </a:solidFill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lien</a:t>
            </a:r>
            <a:r>
              <a:rPr lang="fr-FR" noProof="0" dirty="0"/>
              <a:t>)</a:t>
            </a:r>
          </a:p>
          <a:p>
            <a:r>
              <a:rPr lang="fr-FR" noProof="0" dirty="0"/>
              <a:t>loi sur l’organisation des entreprises (</a:t>
            </a:r>
            <a:r>
              <a:rPr lang="fr-FR" noProof="0" dirty="0">
                <a:solidFill>
                  <a:srgbClr val="E27F1C"/>
                </a:solidFill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lien</a:t>
            </a:r>
            <a:r>
              <a:rPr lang="fr-FR" noProof="0" dirty="0"/>
              <a:t>)</a:t>
            </a:r>
          </a:p>
          <a:p>
            <a:pPr marL="357187" lvl="1" indent="0">
              <a:buNone/>
            </a:pPr>
            <a:endParaRPr lang="fr-FR" noProof="0" dirty="0"/>
          </a:p>
          <a:p>
            <a:pPr marL="0" indent="0">
              <a:buNone/>
            </a:pPr>
            <a:r>
              <a:rPr lang="fr-FR" b="1" noProof="0" dirty="0"/>
              <a:t>Sites Internet</a:t>
            </a:r>
          </a:p>
          <a:p>
            <a:r>
              <a:rPr lang="en-GB" noProof="0" dirty="0"/>
              <a:t>GOVET (</a:t>
            </a:r>
            <a:r>
              <a:rPr lang="en-GB" noProof="0" dirty="0">
                <a:solidFill>
                  <a:srgbClr val="E27F1C"/>
                </a:solidFill>
                <a:hlinkClick r:id="rId1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link</a:t>
            </a:r>
            <a:r>
              <a:rPr lang="en-GB" noProof="0" dirty="0"/>
              <a:t>)</a:t>
            </a:r>
          </a:p>
          <a:p>
            <a:r>
              <a:rPr lang="en-GB" noProof="0" dirty="0"/>
              <a:t>BMBFSFJ (</a:t>
            </a:r>
            <a:r>
              <a:rPr lang="en-GB" noProof="0" dirty="0">
                <a:solidFill>
                  <a:srgbClr val="E27F1C"/>
                </a:solidFill>
                <a:hlinkClick r:id="rId1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link</a:t>
            </a:r>
            <a:r>
              <a:rPr lang="en-GB" noProof="0" dirty="0"/>
              <a:t>)</a:t>
            </a:r>
          </a:p>
          <a:p>
            <a:r>
              <a:rPr lang="en-GB" noProof="0" dirty="0"/>
              <a:t>BMFTR (</a:t>
            </a:r>
            <a:r>
              <a:rPr lang="en-GB" noProof="0" dirty="0">
                <a:solidFill>
                  <a:srgbClr val="E27F1C"/>
                </a:solidFill>
                <a:hlinkClick r:id="rId1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link</a:t>
            </a:r>
            <a:r>
              <a:rPr lang="en-GB" noProof="0" dirty="0"/>
              <a:t>)</a:t>
            </a:r>
          </a:p>
          <a:p>
            <a:r>
              <a:rPr lang="en-GB" noProof="0" dirty="0"/>
              <a:t>BIBB (</a:t>
            </a:r>
            <a:r>
              <a:rPr lang="en-GB" noProof="0" dirty="0">
                <a:solidFill>
                  <a:srgbClr val="E27F1C"/>
                </a:solidFill>
                <a:hlinkClick r:id="rId1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link</a:t>
            </a:r>
            <a:r>
              <a:rPr lang="en-GB" noProof="0" dirty="0"/>
              <a:t>)</a:t>
            </a:r>
          </a:p>
          <a:p>
            <a:pPr marL="357187" lvl="1" indent="0">
              <a:buNone/>
            </a:pPr>
            <a:endParaRPr lang="fr-FR" noProof="0" dirty="0"/>
          </a:p>
          <a:p>
            <a:pPr marL="0" indent="0">
              <a:buNone/>
            </a:pPr>
            <a:r>
              <a:rPr lang="fr-FR" b="1" noProof="0" dirty="0"/>
              <a:t>Contact pour toutes autres questions</a:t>
            </a:r>
          </a:p>
          <a:p>
            <a:r>
              <a:rPr lang="fr-FR" noProof="0" dirty="0">
                <a:solidFill>
                  <a:srgbClr val="E27F1C"/>
                </a:solidFill>
                <a:hlinkClick r:id="rId1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govet@bibb.de</a:t>
            </a:r>
            <a:r>
              <a:rPr lang="fr-FR" noProof="0" dirty="0">
                <a:solidFill>
                  <a:srgbClr val="E27F1C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3978898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049C5C-5E1A-4218-8EDC-96B7677EF47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b="1" noProof="0" dirty="0"/>
              <a:t>GOVET at BIBB</a:t>
            </a:r>
          </a:p>
        </p:txBody>
      </p:sp>
    </p:spTree>
    <p:extLst>
      <p:ext uri="{BB962C8B-B14F-4D97-AF65-F5344CB8AC3E}">
        <p14:creationId xmlns:p14="http://schemas.microsoft.com/office/powerpoint/2010/main" val="317927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972A6B2F-F630-46C0-B414-6EC482A040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 dirty="0">
                <a:solidFill>
                  <a:srgbClr val="D47230"/>
                </a:solidFill>
                <a:ea typeface="Calibri"/>
                <a:cs typeface="Calibri"/>
              </a:rPr>
              <a:t>Principes</a:t>
            </a:r>
            <a:endParaRPr lang="fr-FR" noProof="0" dirty="0"/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DA86173F-B960-4FEF-8D09-3CAAF7CE57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b="1" noProof="0" dirty="0">
                <a:solidFill>
                  <a:srgbClr val="000000"/>
                </a:solidFill>
                <a:ea typeface="Calibri"/>
                <a:cs typeface="Calibri"/>
              </a:rPr>
              <a:t>La formation professionnelle en alternance dans le système éducatif allemand</a:t>
            </a:r>
            <a:endParaRPr lang="fr-FR" b="1" noProof="0" dirty="0"/>
          </a:p>
          <a:p>
            <a:endParaRPr lang="fr-FR" noProof="0" dirty="0"/>
          </a:p>
        </p:txBody>
      </p:sp>
      <p:grpSp>
        <p:nvGrpSpPr>
          <p:cNvPr id="30" name="Gruppieren 29">
            <a:extLst>
              <a:ext uri="{FF2B5EF4-FFF2-40B4-BE49-F238E27FC236}">
                <a16:creationId xmlns:a16="http://schemas.microsoft.com/office/drawing/2014/main" id="{D12FB160-62EB-4853-B5A8-DDE88F826263}"/>
              </a:ext>
            </a:extLst>
          </p:cNvPr>
          <p:cNvGrpSpPr/>
          <p:nvPr/>
        </p:nvGrpSpPr>
        <p:grpSpPr>
          <a:xfrm>
            <a:off x="658812" y="1653988"/>
            <a:ext cx="11053763" cy="4007037"/>
            <a:chOff x="658812" y="1653988"/>
            <a:chExt cx="11053763" cy="4007037"/>
          </a:xfrm>
        </p:grpSpPr>
        <p:sp>
          <p:nvSpPr>
            <p:cNvPr id="20" name="Rechteck 19">
              <a:extLst>
                <a:ext uri="{FF2B5EF4-FFF2-40B4-BE49-F238E27FC236}">
                  <a16:creationId xmlns:a16="http://schemas.microsoft.com/office/drawing/2014/main" id="{5D9F4331-F230-4EF4-9805-A0C96ABE9F86}"/>
                </a:ext>
              </a:extLst>
            </p:cNvPr>
            <p:cNvSpPr/>
            <p:nvPr/>
          </p:nvSpPr>
          <p:spPr>
            <a:xfrm>
              <a:off x="658813" y="3479185"/>
              <a:ext cx="2608822" cy="90076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" name="Rechteck 27">
              <a:extLst>
                <a:ext uri="{FF2B5EF4-FFF2-40B4-BE49-F238E27FC236}">
                  <a16:creationId xmlns:a16="http://schemas.microsoft.com/office/drawing/2014/main" id="{BD6BD2DA-8B78-4C81-841E-84D53CD511FD}"/>
                </a:ext>
              </a:extLst>
            </p:cNvPr>
            <p:cNvSpPr/>
            <p:nvPr/>
          </p:nvSpPr>
          <p:spPr>
            <a:xfrm>
              <a:off x="3307882" y="3479185"/>
              <a:ext cx="4377295" cy="90076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" name="Rechteck 11">
              <a:extLst>
                <a:ext uri="{FF2B5EF4-FFF2-40B4-BE49-F238E27FC236}">
                  <a16:creationId xmlns:a16="http://schemas.microsoft.com/office/drawing/2014/main" id="{641EF18E-F7CF-492D-B68F-E4ACB3056886}"/>
                </a:ext>
              </a:extLst>
            </p:cNvPr>
            <p:cNvSpPr/>
            <p:nvPr/>
          </p:nvSpPr>
          <p:spPr>
            <a:xfrm>
              <a:off x="658813" y="5076078"/>
              <a:ext cx="11053762" cy="584947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" name="Rechteck 1">
              <a:extLst>
                <a:ext uri="{FF2B5EF4-FFF2-40B4-BE49-F238E27FC236}">
                  <a16:creationId xmlns:a16="http://schemas.microsoft.com/office/drawing/2014/main" id="{1B55C893-A8E0-41DA-87BA-6881B6EFE907}"/>
                </a:ext>
              </a:extLst>
            </p:cNvPr>
            <p:cNvSpPr/>
            <p:nvPr/>
          </p:nvSpPr>
          <p:spPr>
            <a:xfrm>
              <a:off x="658813" y="1653988"/>
              <a:ext cx="11053762" cy="584947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" name="Rechteck 5">
              <a:extLst>
                <a:ext uri="{FF2B5EF4-FFF2-40B4-BE49-F238E27FC236}">
                  <a16:creationId xmlns:a16="http://schemas.microsoft.com/office/drawing/2014/main" id="{FCB5471B-B07D-4477-9C32-EE335DAA100D}"/>
                </a:ext>
              </a:extLst>
            </p:cNvPr>
            <p:cNvSpPr/>
            <p:nvPr/>
          </p:nvSpPr>
          <p:spPr>
            <a:xfrm>
              <a:off x="658813" y="1653988"/>
              <a:ext cx="7180822" cy="1017917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7" name="Grafik 6">
              <a:extLst>
                <a:ext uri="{FF2B5EF4-FFF2-40B4-BE49-F238E27FC236}">
                  <a16:creationId xmlns:a16="http://schemas.microsoft.com/office/drawing/2014/main" id="{331C90CC-1FE0-4E17-9325-128710B2783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75910" y="1753471"/>
              <a:ext cx="4592172" cy="918434"/>
            </a:xfrm>
            <a:prstGeom prst="rect">
              <a:avLst/>
            </a:prstGeom>
          </p:spPr>
        </p:pic>
        <p:sp>
          <p:nvSpPr>
            <p:cNvPr id="8" name="Textfeld 7">
              <a:extLst>
                <a:ext uri="{FF2B5EF4-FFF2-40B4-BE49-F238E27FC236}">
                  <a16:creationId xmlns:a16="http://schemas.microsoft.com/office/drawing/2014/main" id="{28CAD65C-935F-4F5F-829E-42E45767D2DD}"/>
                </a:ext>
              </a:extLst>
            </p:cNvPr>
            <p:cNvSpPr txBox="1"/>
            <p:nvPr/>
          </p:nvSpPr>
          <p:spPr>
            <a:xfrm>
              <a:off x="7839635" y="1715628"/>
              <a:ext cx="3872939" cy="461665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400">
                  <a:solidFill>
                    <a:srgbClr val="FFFFFF"/>
                  </a:solidFill>
                  <a:ea typeface="Calibri"/>
                  <a:cs typeface="Calibri"/>
                </a:rPr>
                <a:t>Marché du travail</a:t>
              </a:r>
              <a:endParaRPr lang="de-DE" sz="2400" dirty="0">
                <a:solidFill>
                  <a:schemeClr val="bg1"/>
                </a:solidFill>
              </a:endParaRPr>
            </a:p>
          </p:txBody>
        </p:sp>
        <p:sp>
          <p:nvSpPr>
            <p:cNvPr id="9" name="Rechteck 8">
              <a:extLst>
                <a:ext uri="{FF2B5EF4-FFF2-40B4-BE49-F238E27FC236}">
                  <a16:creationId xmlns:a16="http://schemas.microsoft.com/office/drawing/2014/main" id="{01C1D5DD-3A89-4002-AF70-B2C80E5566A0}"/>
                </a:ext>
              </a:extLst>
            </p:cNvPr>
            <p:cNvSpPr/>
            <p:nvPr/>
          </p:nvSpPr>
          <p:spPr>
            <a:xfrm>
              <a:off x="7839635" y="4807323"/>
              <a:ext cx="3872938" cy="853701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" name="Textfeld 9">
              <a:extLst>
                <a:ext uri="{FF2B5EF4-FFF2-40B4-BE49-F238E27FC236}">
                  <a16:creationId xmlns:a16="http://schemas.microsoft.com/office/drawing/2014/main" id="{4F3A4452-5D69-42ED-B219-E0914EBC9E6B}"/>
                </a:ext>
              </a:extLst>
            </p:cNvPr>
            <p:cNvSpPr txBox="1"/>
            <p:nvPr/>
          </p:nvSpPr>
          <p:spPr>
            <a:xfrm>
              <a:off x="658813" y="5137718"/>
              <a:ext cx="1105375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400" dirty="0">
                  <a:solidFill>
                    <a:schemeClr val="bg1"/>
                  </a:solidFill>
                </a:rPr>
                <a:t>Enseignement général</a:t>
              </a:r>
            </a:p>
          </p:txBody>
        </p:sp>
        <p:sp>
          <p:nvSpPr>
            <p:cNvPr id="13" name="Rechteck 12">
              <a:extLst>
                <a:ext uri="{FF2B5EF4-FFF2-40B4-BE49-F238E27FC236}">
                  <a16:creationId xmlns:a16="http://schemas.microsoft.com/office/drawing/2014/main" id="{D6BA2B5F-6584-400B-83C0-8B4B257F4091}"/>
                </a:ext>
              </a:extLst>
            </p:cNvPr>
            <p:cNvSpPr/>
            <p:nvPr/>
          </p:nvSpPr>
          <p:spPr>
            <a:xfrm>
              <a:off x="8021171" y="3479185"/>
              <a:ext cx="3691402" cy="900766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4" name="Textfeld 13">
              <a:extLst>
                <a:ext uri="{FF2B5EF4-FFF2-40B4-BE49-F238E27FC236}">
                  <a16:creationId xmlns:a16="http://schemas.microsoft.com/office/drawing/2014/main" id="{0999E5FA-B4D4-49DE-8207-4108E5CA5ABA}"/>
                </a:ext>
              </a:extLst>
            </p:cNvPr>
            <p:cNvSpPr txBox="1"/>
            <p:nvPr/>
          </p:nvSpPr>
          <p:spPr>
            <a:xfrm>
              <a:off x="8021171" y="3698735"/>
              <a:ext cx="369140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400">
                  <a:solidFill>
                    <a:srgbClr val="FFFFFF"/>
                  </a:solidFill>
                  <a:ea typeface="Calibri"/>
                  <a:cs typeface="Calibri"/>
                </a:rPr>
                <a:t>Enseignement supérieur</a:t>
              </a:r>
              <a:endParaRPr lang="de-DE" sz="2400" dirty="0">
                <a:solidFill>
                  <a:schemeClr val="bg1"/>
                </a:solidFill>
              </a:endParaRPr>
            </a:p>
          </p:txBody>
        </p:sp>
        <p:sp>
          <p:nvSpPr>
            <p:cNvPr id="15" name="Gleichschenkliges Dreieck 14">
              <a:extLst>
                <a:ext uri="{FF2B5EF4-FFF2-40B4-BE49-F238E27FC236}">
                  <a16:creationId xmlns:a16="http://schemas.microsoft.com/office/drawing/2014/main" id="{4ED101E8-D4E3-413F-9D46-FB5653B4F623}"/>
                </a:ext>
              </a:extLst>
            </p:cNvPr>
            <p:cNvSpPr/>
            <p:nvPr/>
          </p:nvSpPr>
          <p:spPr>
            <a:xfrm>
              <a:off x="8021171" y="2794075"/>
              <a:ext cx="3691403" cy="646100"/>
            </a:xfrm>
            <a:prstGeom prst="triangle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" name="Pfeil: nach unten 17">
              <a:extLst>
                <a:ext uri="{FF2B5EF4-FFF2-40B4-BE49-F238E27FC236}">
                  <a16:creationId xmlns:a16="http://schemas.microsoft.com/office/drawing/2014/main" id="{CC869338-18C6-4502-8935-39E0827953CA}"/>
                </a:ext>
              </a:extLst>
            </p:cNvPr>
            <p:cNvSpPr/>
            <p:nvPr/>
          </p:nvSpPr>
          <p:spPr>
            <a:xfrm rot="10800000">
              <a:off x="9608016" y="4388759"/>
              <a:ext cx="517712" cy="616479"/>
            </a:xfrm>
            <a:prstGeom prst="downArrow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" name="Pfeil: nach unten 18">
              <a:extLst>
                <a:ext uri="{FF2B5EF4-FFF2-40B4-BE49-F238E27FC236}">
                  <a16:creationId xmlns:a16="http://schemas.microsoft.com/office/drawing/2014/main" id="{7CCF8E66-7B31-4FD4-A213-B3B22C272C58}"/>
                </a:ext>
              </a:extLst>
            </p:cNvPr>
            <p:cNvSpPr/>
            <p:nvPr/>
          </p:nvSpPr>
          <p:spPr>
            <a:xfrm rot="10800000">
              <a:off x="3990368" y="4388758"/>
              <a:ext cx="517712" cy="748959"/>
            </a:xfrm>
            <a:prstGeom prst="downArrow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" name="Flussdiagramm: Manuelle Verarbeitung 24">
              <a:extLst>
                <a:ext uri="{FF2B5EF4-FFF2-40B4-BE49-F238E27FC236}">
                  <a16:creationId xmlns:a16="http://schemas.microsoft.com/office/drawing/2014/main" id="{00DAD3B3-143C-4696-B5FE-F720102B05AB}"/>
                </a:ext>
              </a:extLst>
            </p:cNvPr>
            <p:cNvSpPr/>
            <p:nvPr/>
          </p:nvSpPr>
          <p:spPr>
            <a:xfrm rot="10800000">
              <a:off x="658812" y="2794071"/>
              <a:ext cx="7026365" cy="646102"/>
            </a:xfrm>
            <a:prstGeom prst="flowChartManualOperation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" name="Textfeld 25">
              <a:extLst>
                <a:ext uri="{FF2B5EF4-FFF2-40B4-BE49-F238E27FC236}">
                  <a16:creationId xmlns:a16="http://schemas.microsoft.com/office/drawing/2014/main" id="{6685E25A-5772-4353-8682-2E7F0140B5F5}"/>
                </a:ext>
              </a:extLst>
            </p:cNvPr>
            <p:cNvSpPr txBox="1"/>
            <p:nvPr/>
          </p:nvSpPr>
          <p:spPr>
            <a:xfrm>
              <a:off x="4185532" y="3511013"/>
              <a:ext cx="33044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>
                  <a:solidFill>
                    <a:schemeClr val="bg1"/>
                  </a:solidFill>
                </a:rPr>
                <a:t>Formation professionnelle en alternance</a:t>
              </a:r>
            </a:p>
          </p:txBody>
        </p:sp>
        <p:sp>
          <p:nvSpPr>
            <p:cNvPr id="27" name="Textfeld 26">
              <a:extLst>
                <a:ext uri="{FF2B5EF4-FFF2-40B4-BE49-F238E27FC236}">
                  <a16:creationId xmlns:a16="http://schemas.microsoft.com/office/drawing/2014/main" id="{8F2471DB-6AB4-4982-8C2C-3B50D40615F7}"/>
                </a:ext>
              </a:extLst>
            </p:cNvPr>
            <p:cNvSpPr txBox="1"/>
            <p:nvPr/>
          </p:nvSpPr>
          <p:spPr>
            <a:xfrm>
              <a:off x="2404597" y="2891455"/>
              <a:ext cx="369140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400">
                  <a:solidFill>
                    <a:srgbClr val="FFFFFF"/>
                  </a:solidFill>
                  <a:ea typeface="Calibri"/>
                  <a:cs typeface="Calibri"/>
                </a:rPr>
                <a:t>Formation professionnelle</a:t>
              </a:r>
              <a:endParaRPr lang="de-DE" sz="2400" dirty="0">
                <a:solidFill>
                  <a:schemeClr val="bg1"/>
                </a:solidFill>
              </a:endParaRPr>
            </a:p>
          </p:txBody>
        </p:sp>
        <p:sp>
          <p:nvSpPr>
            <p:cNvPr id="29" name="Textfeld 28">
              <a:extLst>
                <a:ext uri="{FF2B5EF4-FFF2-40B4-BE49-F238E27FC236}">
                  <a16:creationId xmlns:a16="http://schemas.microsoft.com/office/drawing/2014/main" id="{07245652-894E-4324-B674-9ADA123E812C}"/>
                </a:ext>
              </a:extLst>
            </p:cNvPr>
            <p:cNvSpPr txBox="1"/>
            <p:nvPr/>
          </p:nvSpPr>
          <p:spPr>
            <a:xfrm>
              <a:off x="713055" y="3511013"/>
              <a:ext cx="249406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>
                  <a:solidFill>
                    <a:schemeClr val="bg1"/>
                  </a:solidFill>
                </a:rPr>
                <a:t>École professionnelle à plein temps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009868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3A7DCDE-9502-4DE6-A0E5-133FBAA22C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 dirty="0">
                <a:solidFill>
                  <a:srgbClr val="D47230"/>
                </a:solidFill>
                <a:ea typeface="Calibri"/>
                <a:cs typeface="Calibri"/>
              </a:rPr>
              <a:t>Principes</a:t>
            </a:r>
            <a:endParaRPr lang="fr-FR" noProof="0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F373666-7242-438A-9060-4E66E7E17B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8813" y="1052513"/>
            <a:ext cx="11053762" cy="4608512"/>
          </a:xfrm>
        </p:spPr>
        <p:txBody>
          <a:bodyPr/>
          <a:lstStyle/>
          <a:p>
            <a:pPr marL="0" indent="0">
              <a:buNone/>
            </a:pPr>
            <a:r>
              <a:rPr lang="fr-FR" b="1" noProof="0" dirty="0"/>
              <a:t>Les parties prenantes : les </a:t>
            </a:r>
            <a:r>
              <a:rPr lang="fr-FR" b="1" noProof="0" dirty="0" err="1"/>
              <a:t>apprenti·e·s</a:t>
            </a:r>
            <a:endParaRPr lang="fr-FR" b="1" noProof="0" dirty="0"/>
          </a:p>
          <a:p>
            <a:pPr marL="0" indent="0">
              <a:buNone/>
            </a:pPr>
            <a:endParaRPr lang="fr-FR" b="1" noProof="0" dirty="0"/>
          </a:p>
          <a:p>
            <a:pPr lvl="1"/>
            <a:r>
              <a:rPr lang="fr-FR" noProof="0" dirty="0"/>
              <a:t>1,22 millions d’</a:t>
            </a:r>
            <a:r>
              <a:rPr lang="fr-FR" noProof="0" dirty="0" err="1"/>
              <a:t>apprenti·e·s</a:t>
            </a:r>
            <a:r>
              <a:rPr lang="fr-FR" noProof="0" dirty="0"/>
              <a:t> chaque année</a:t>
            </a:r>
          </a:p>
          <a:p>
            <a:pPr lvl="1"/>
            <a:r>
              <a:rPr lang="fr-FR" noProof="0" dirty="0"/>
              <a:t>324 métiers d’apprentissage officiels</a:t>
            </a:r>
          </a:p>
          <a:p>
            <a:pPr marL="0" indent="0">
              <a:buNone/>
            </a:pPr>
            <a:br>
              <a:rPr lang="fr-FR" noProof="0" dirty="0"/>
            </a:br>
            <a:endParaRPr lang="fr-FR" noProof="0" dirty="0"/>
          </a:p>
          <a:p>
            <a:pPr marL="0" indent="0">
              <a:buNone/>
            </a:pPr>
            <a:r>
              <a:rPr lang="fr-FR" noProof="0" dirty="0"/>
              <a:t>En conséquence :</a:t>
            </a:r>
          </a:p>
          <a:p>
            <a:pPr lvl="1"/>
            <a:r>
              <a:rPr lang="fr-FR" noProof="0" dirty="0"/>
              <a:t>5 % des employées sont en apprentissage</a:t>
            </a:r>
          </a:p>
          <a:p>
            <a:pPr marL="0" indent="0">
              <a:buNone/>
            </a:pPr>
            <a:endParaRPr lang="fr-FR" noProof="0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8151C2F4-9FAD-464D-BCE8-3D6B0948762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81" t="24118" r="29251"/>
          <a:stretch/>
        </p:blipFill>
        <p:spPr>
          <a:xfrm>
            <a:off x="7516907" y="1039371"/>
            <a:ext cx="3536577" cy="3605472"/>
          </a:xfrm>
          <a:prstGeom prst="rect">
            <a:avLst/>
          </a:prstGeom>
        </p:spPr>
      </p:pic>
      <p:cxnSp>
        <p:nvCxnSpPr>
          <p:cNvPr id="5" name="Gerader Verbinder 4">
            <a:extLst>
              <a:ext uri="{FF2B5EF4-FFF2-40B4-BE49-F238E27FC236}">
                <a16:creationId xmlns:a16="http://schemas.microsoft.com/office/drawing/2014/main" id="{9816FE72-21F8-4A15-8C27-E4A9F6B07FED}"/>
              </a:ext>
            </a:extLst>
          </p:cNvPr>
          <p:cNvCxnSpPr>
            <a:cxnSpLocks/>
          </p:cNvCxnSpPr>
          <p:nvPr/>
        </p:nvCxnSpPr>
        <p:spPr>
          <a:xfrm>
            <a:off x="8124183" y="4644844"/>
            <a:ext cx="4067819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33331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0A23D8C-4529-4C78-957C-E8DC917E4C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 dirty="0">
                <a:solidFill>
                  <a:srgbClr val="D47230"/>
                </a:solidFill>
                <a:ea typeface="Calibri"/>
                <a:cs typeface="Calibri"/>
              </a:rPr>
              <a:t>Principes</a:t>
            </a:r>
            <a:endParaRPr lang="fr-FR" noProof="0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83A1E19-81D1-40EA-B2AD-DA6386C79B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8814" y="1052513"/>
            <a:ext cx="6071440" cy="460851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fr-FR" b="1" noProof="0" dirty="0"/>
              <a:t>Les parties prenantes : employeuses et employeurs (gouvernance coopérative)</a:t>
            </a:r>
          </a:p>
          <a:p>
            <a:pPr marL="0" indent="0">
              <a:buNone/>
            </a:pPr>
            <a:endParaRPr lang="fr-FR" b="1" noProof="0" dirty="0"/>
          </a:p>
          <a:p>
            <a:pPr lvl="1"/>
            <a:r>
              <a:rPr lang="fr-FR" noProof="0" dirty="0"/>
              <a:t>Tous les ans, environ 18,7 % des entreprises avec </a:t>
            </a:r>
            <a:r>
              <a:rPr lang="fr-FR" noProof="0" dirty="0" err="1"/>
              <a:t>employé·e·s</a:t>
            </a:r>
            <a:r>
              <a:rPr lang="fr-FR" noProof="0" dirty="0"/>
              <a:t> </a:t>
            </a:r>
            <a:r>
              <a:rPr lang="fr-FR" noProof="0" dirty="0" err="1"/>
              <a:t>assujetti·e·s</a:t>
            </a:r>
            <a:r>
              <a:rPr lang="fr-FR" noProof="0" dirty="0"/>
              <a:t> à la sécurité sociale (environ </a:t>
            </a:r>
            <a:r>
              <a:rPr lang="fr-FR" dirty="0"/>
              <a:t>369</a:t>
            </a:r>
            <a:r>
              <a:rPr lang="fr-FR" noProof="0" dirty="0"/>
              <a:t> </a:t>
            </a:r>
            <a:r>
              <a:rPr lang="fr-FR" dirty="0"/>
              <a:t>8</a:t>
            </a:r>
            <a:r>
              <a:rPr lang="fr-FR" noProof="0" dirty="0"/>
              <a:t>00 sur 2,1 millions) proposent des places d’apprentissage</a:t>
            </a:r>
          </a:p>
          <a:p>
            <a:pPr lvl="1"/>
            <a:r>
              <a:rPr lang="fr-FR" noProof="0" dirty="0"/>
              <a:t>chaque année, ce sont ainsi 475 950 </a:t>
            </a:r>
            <a:r>
              <a:rPr lang="fr-FR" noProof="0" dirty="0" err="1"/>
              <a:t>apprenti·e·s</a:t>
            </a:r>
            <a:r>
              <a:rPr lang="fr-FR" noProof="0" dirty="0"/>
              <a:t>, environ, qui commencent une formation</a:t>
            </a:r>
          </a:p>
          <a:p>
            <a:pPr lvl="1"/>
            <a:r>
              <a:rPr lang="fr-FR" noProof="0" dirty="0"/>
              <a:t>Parmi ces </a:t>
            </a:r>
            <a:r>
              <a:rPr lang="fr-FR" noProof="0" dirty="0" err="1"/>
              <a:t>apprenti·e·s</a:t>
            </a:r>
            <a:r>
              <a:rPr lang="fr-FR" noProof="0" dirty="0"/>
              <a:t>, 79 % sont immédiatement </a:t>
            </a:r>
            <a:r>
              <a:rPr lang="fr-FR" noProof="0" dirty="0" err="1"/>
              <a:t>embauché·e·s</a:t>
            </a:r>
            <a:r>
              <a:rPr lang="fr-FR" noProof="0" dirty="0"/>
              <a:t> après leur formation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28B6E2FB-8156-4FAD-8EC2-41391FF301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8656" y="1593475"/>
            <a:ext cx="4993919" cy="3677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9006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06CF9AC-97E1-4448-834C-5E0770A68C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 dirty="0">
                <a:solidFill>
                  <a:srgbClr val="D47230"/>
                </a:solidFill>
                <a:ea typeface="Calibri"/>
                <a:cs typeface="Calibri"/>
              </a:rPr>
              <a:t>Principes</a:t>
            </a:r>
            <a:endParaRPr lang="fr-FR" noProof="0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1276DC7-11F1-4AF1-B73A-261D75E652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r-FR" b="1" noProof="0" dirty="0"/>
              <a:t>Les conditions-cadres de la formation professionnelle en alternance sont mises en place par les entreprises, les partenaires sociaux et l’État („gouvernance coopérative“)</a:t>
            </a:r>
          </a:p>
          <a:p>
            <a:pPr marL="0" indent="0">
              <a:buNone/>
            </a:pPr>
            <a:endParaRPr lang="fr-FR" b="1" noProof="0" dirty="0"/>
          </a:p>
          <a:p>
            <a:pPr lvl="1"/>
            <a:r>
              <a:rPr lang="fr-FR" noProof="0" dirty="0"/>
              <a:t>chambres</a:t>
            </a:r>
          </a:p>
          <a:p>
            <a:pPr lvl="1"/>
            <a:r>
              <a:rPr lang="fr-FR" noProof="0" dirty="0"/>
              <a:t>partenaires sociaux (employeuses et employeurs, organisations patronales)</a:t>
            </a:r>
          </a:p>
          <a:p>
            <a:pPr lvl="1"/>
            <a:r>
              <a:rPr lang="fr-FR" noProof="0" dirty="0"/>
              <a:t>État</a:t>
            </a:r>
          </a:p>
          <a:p>
            <a:pPr marL="0" indent="0">
              <a:buNone/>
            </a:pPr>
            <a:endParaRPr lang="fr-FR" b="1" noProof="0" dirty="0"/>
          </a:p>
          <a:p>
            <a:pPr marL="0" indent="0">
              <a:buNone/>
            </a:pPr>
            <a:r>
              <a:rPr lang="fr-FR" b="1" noProof="0" dirty="0"/>
              <a:t>Les chambres et les partenaires sociaux : </a:t>
            </a:r>
            <a:r>
              <a:rPr lang="fr-FR" noProof="0" dirty="0"/>
              <a:t>définissent et vérifient les contenus de formation dans l’entreprise</a:t>
            </a:r>
          </a:p>
          <a:p>
            <a:pPr marL="0" indent="0">
              <a:buNone/>
            </a:pPr>
            <a:r>
              <a:rPr lang="fr-FR" b="1" noProof="0" dirty="0"/>
              <a:t>L’État : </a:t>
            </a:r>
            <a:r>
              <a:rPr lang="fr-FR" noProof="0" dirty="0"/>
              <a:t>élabore les conditions réglementaires et met à disposition les ressources pour l’enseignement</a:t>
            </a:r>
          </a:p>
        </p:txBody>
      </p:sp>
    </p:spTree>
    <p:extLst>
      <p:ext uri="{BB962C8B-B14F-4D97-AF65-F5344CB8AC3E}">
        <p14:creationId xmlns:p14="http://schemas.microsoft.com/office/powerpoint/2010/main" val="36565560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CC9F39B-795A-44B0-B75C-D7E9A79584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 dirty="0">
                <a:solidFill>
                  <a:srgbClr val="D47230"/>
                </a:solidFill>
                <a:ea typeface="Calibri"/>
                <a:cs typeface="Calibri"/>
              </a:rPr>
              <a:t>Principes</a:t>
            </a:r>
            <a:endParaRPr lang="fr-FR" noProof="0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C15D617-3826-44DB-ABDC-816991A21E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588" indent="0">
              <a:buNone/>
            </a:pPr>
            <a:r>
              <a:rPr lang="fr-FR" b="1" noProof="0" dirty="0"/>
              <a:t>Les acteurs : les chambres, centres compétents</a:t>
            </a:r>
          </a:p>
          <a:p>
            <a:pPr marL="1588" indent="0">
              <a:buNone/>
            </a:pPr>
            <a:endParaRPr lang="fr-FR" b="1" noProof="0" dirty="0"/>
          </a:p>
          <a:p>
            <a:pPr lvl="1"/>
            <a:r>
              <a:rPr lang="fr-FR" noProof="0" dirty="0"/>
              <a:t>contrôle et enregistrement des entreprises de formation</a:t>
            </a:r>
          </a:p>
          <a:p>
            <a:pPr lvl="1"/>
            <a:r>
              <a:rPr lang="fr-FR" noProof="0" dirty="0"/>
              <a:t>surveillance et contrôle de la formation en entreprise</a:t>
            </a:r>
          </a:p>
          <a:p>
            <a:pPr lvl="1"/>
            <a:r>
              <a:rPr lang="fr-FR" noProof="0" dirty="0"/>
              <a:t>formation du personnel enseignant</a:t>
            </a:r>
          </a:p>
          <a:p>
            <a:pPr lvl="1"/>
            <a:r>
              <a:rPr lang="fr-FR" noProof="0" dirty="0"/>
              <a:t>organisation des examens </a:t>
            </a:r>
            <a:r>
              <a:rPr lang="fr-FR" noProof="0" dirty="0">
                <a:solidFill>
                  <a:srgbClr val="FF0000"/>
                </a:solidFill>
              </a:rPr>
              <a:t> </a:t>
            </a:r>
          </a:p>
          <a:p>
            <a:pPr lvl="1"/>
            <a:r>
              <a:rPr lang="fr-FR" noProof="0" dirty="0"/>
              <a:t>organisation de journées d’information et offre de conseil</a:t>
            </a:r>
          </a:p>
        </p:txBody>
      </p:sp>
    </p:spTree>
    <p:extLst>
      <p:ext uri="{BB962C8B-B14F-4D97-AF65-F5344CB8AC3E}">
        <p14:creationId xmlns:p14="http://schemas.microsoft.com/office/powerpoint/2010/main" val="42425534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DF940DC-F1D6-455D-B39C-8BDFF13FBD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 dirty="0">
                <a:solidFill>
                  <a:srgbClr val="D47230"/>
                </a:solidFill>
                <a:ea typeface="Calibri"/>
                <a:cs typeface="Calibri"/>
              </a:rPr>
              <a:t>Principes</a:t>
            </a:r>
            <a:endParaRPr lang="fr-FR" noProof="0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4AB894A-E996-4455-9E7B-A58DCE0F76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b="1" noProof="0" dirty="0"/>
              <a:t>Les acteurs : les partenaires sociaux</a:t>
            </a:r>
          </a:p>
          <a:p>
            <a:pPr marL="0" indent="0">
              <a:buNone/>
            </a:pPr>
            <a:r>
              <a:rPr lang="fr-FR" noProof="0" dirty="0"/>
              <a:t>Les organisations patronales, les syndicats et l’État s’accordent sur les </a:t>
            </a:r>
            <a:r>
              <a:rPr lang="fr-FR" u="sng" noProof="0" dirty="0"/>
              <a:t>normes à respecter, pour la partie de la formation ayant lieu en entreprise</a:t>
            </a:r>
            <a:r>
              <a:rPr lang="fr-FR" noProof="0" dirty="0"/>
              <a:t>.</a:t>
            </a:r>
            <a:endParaRPr lang="fr-FR" u="sng" noProof="0" dirty="0"/>
          </a:p>
          <a:p>
            <a:pPr marL="0" indent="0">
              <a:buNone/>
            </a:pPr>
            <a:endParaRPr lang="fr-FR" noProof="0" dirty="0">
              <a:solidFill>
                <a:srgbClr val="FF0000"/>
              </a:solidFill>
            </a:endParaRPr>
          </a:p>
          <a:p>
            <a:pPr lvl="1"/>
            <a:r>
              <a:rPr lang="fr-FR" noProof="0" dirty="0"/>
              <a:t>contenus de formation</a:t>
            </a:r>
          </a:p>
          <a:p>
            <a:pPr lvl="1"/>
            <a:r>
              <a:rPr lang="fr-FR" noProof="0" dirty="0"/>
              <a:t>rémunération</a:t>
            </a:r>
          </a:p>
          <a:p>
            <a:pPr lvl="1"/>
            <a:r>
              <a:rPr lang="fr-FR" noProof="0" dirty="0"/>
              <a:t>surveillance de la formation en entreprise</a:t>
            </a:r>
          </a:p>
          <a:p>
            <a:pPr lvl="1"/>
            <a:r>
              <a:rPr lang="fr-FR" noProof="0" dirty="0"/>
              <a:t>participation au jury pour les examens</a:t>
            </a:r>
          </a:p>
          <a:p>
            <a:endParaRPr lang="fr-FR" noProof="0" dirty="0"/>
          </a:p>
          <a:p>
            <a:endParaRPr lang="fr-FR" noProof="0" dirty="0"/>
          </a:p>
          <a:p>
            <a:endParaRPr lang="fr-FR" noProof="0" dirty="0"/>
          </a:p>
          <a:p>
            <a:endParaRPr lang="fr-FR" noProof="0" dirty="0"/>
          </a:p>
          <a:p>
            <a:endParaRPr lang="fr-FR" noProof="0" dirty="0"/>
          </a:p>
          <a:p>
            <a:endParaRPr lang="fr-FR" noProof="0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30C0DCF6-3A8C-4B21-AF63-595DE7188A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3642" y="2393199"/>
            <a:ext cx="4497067" cy="3071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5927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BIBB">
      <a:dk1>
        <a:sysClr val="windowText" lastClr="000000"/>
      </a:dk1>
      <a:lt1>
        <a:sysClr val="window" lastClr="FFFFFF"/>
      </a:lt1>
      <a:dk2>
        <a:srgbClr val="585858"/>
      </a:dk2>
      <a:lt2>
        <a:srgbClr val="E7E6E6"/>
      </a:lt2>
      <a:accent1>
        <a:srgbClr val="D37230"/>
      </a:accent1>
      <a:accent2>
        <a:srgbClr val="7FC200"/>
      </a:accent2>
      <a:accent3>
        <a:srgbClr val="00306B"/>
      </a:accent3>
      <a:accent4>
        <a:srgbClr val="FFC000"/>
      </a:accent4>
      <a:accent5>
        <a:srgbClr val="85C0FB"/>
      </a:accent5>
      <a:accent6>
        <a:srgbClr val="BFBFBF"/>
      </a:accent6>
      <a:hlink>
        <a:srgbClr val="0563C1"/>
      </a:hlink>
      <a:folHlink>
        <a:srgbClr val="954F72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3261</Words>
  <Application>Microsoft Office PowerPoint</Application>
  <PresentationFormat>Breitbild</PresentationFormat>
  <Paragraphs>538</Paragraphs>
  <Slides>37</Slides>
  <Notes>28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37</vt:i4>
      </vt:variant>
    </vt:vector>
  </HeadingPairs>
  <TitlesOfParts>
    <vt:vector size="42" baseType="lpstr">
      <vt:lpstr>Arial</vt:lpstr>
      <vt:lpstr>Calibri</vt:lpstr>
      <vt:lpstr>Wingdings 3</vt:lpstr>
      <vt:lpstr>Office</vt:lpstr>
      <vt:lpstr>1_Office</vt:lpstr>
      <vt:lpstr> </vt:lpstr>
      <vt:lpstr>Sommaire</vt:lpstr>
      <vt:lpstr> </vt:lpstr>
      <vt:lpstr>Principes</vt:lpstr>
      <vt:lpstr>Principes</vt:lpstr>
      <vt:lpstr>Principes</vt:lpstr>
      <vt:lpstr>Principes</vt:lpstr>
      <vt:lpstr>Principes</vt:lpstr>
      <vt:lpstr>Principes</vt:lpstr>
      <vt:lpstr>Principes</vt:lpstr>
      <vt:lpstr>Principes</vt:lpstr>
      <vt:lpstr>Principes</vt:lpstr>
      <vt:lpstr>Principes</vt:lpstr>
      <vt:lpstr>Principes</vt:lpstr>
      <vt:lpstr>Principes</vt:lpstr>
      <vt:lpstr>PowerPoint-Präsentation</vt:lpstr>
      <vt:lpstr>Accès</vt:lpstr>
      <vt:lpstr>Accès</vt:lpstr>
      <vt:lpstr>Accès</vt:lpstr>
      <vt:lpstr>Déroulement</vt:lpstr>
      <vt:lpstr>Déroulement</vt:lpstr>
      <vt:lpstr>Déroulement</vt:lpstr>
      <vt:lpstr>Déroulement</vt:lpstr>
      <vt:lpstr>Déroulement</vt:lpstr>
      <vt:lpstr>PowerPoint-Präsentation</vt:lpstr>
      <vt:lpstr>Comment fonctionne la formation professionnelle en alternance ?</vt:lpstr>
      <vt:lpstr>Comment fonctionne la formation professionnelle en alternance ?</vt:lpstr>
      <vt:lpstr>Pourquoi la formation professionnelle en alternance en Allemagne est-elle performante ?</vt:lpstr>
      <vt:lpstr>Cinq piliers pour la formation professionnelle</vt:lpstr>
      <vt:lpstr>Avantages</vt:lpstr>
      <vt:lpstr>Avantages</vt:lpstr>
      <vt:lpstr>Avantages</vt:lpstr>
      <vt:lpstr>Défis</vt:lpstr>
      <vt:lpstr>Défis</vt:lpstr>
      <vt:lpstr>Défis</vt:lpstr>
      <vt:lpstr>Informations supplémentaires (en Allemand)</vt:lpstr>
      <vt:lpstr>GOVET at BIBB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danyel</dc:creator>
  <cp:lastModifiedBy>Wilkes, Maria</cp:lastModifiedBy>
  <cp:revision>103</cp:revision>
  <dcterms:created xsi:type="dcterms:W3CDTF">2021-09-29T10:46:12Z</dcterms:created>
  <dcterms:modified xsi:type="dcterms:W3CDTF">2026-05-18T09:50:28Z</dcterms:modified>
</cp:coreProperties>
</file>