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 autoAdjust="0"/>
    <p:restoredTop sz="72182" autoAdjust="0"/>
  </p:normalViewPr>
  <p:slideViewPr>
    <p:cSldViewPr snapToGrid="0" showGuides="1">
      <p:cViewPr varScale="1">
        <p:scale>
          <a:sx n="80" d="100"/>
          <a:sy n="80" d="100"/>
        </p:scale>
        <p:origin x="132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963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contents of the framework curriculum are defined by ‘learning fields’.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explain the topic of ‘learning fields’ at this point.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dynamics of the vocational training system using BBiG amendments, most recently in 2020: principle of equivalence of vocational and academic education codified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597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have many different expectations and goals when it comes to an apprenticeship: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something practical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 their own money (self-employment)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 a dream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fulfilment of duties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training: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school: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Important: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involvement of the respective teaching and training staff!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77 % of all trainees are taken on by the company that trained them.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approximately 70,000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2024: 69,405 – more than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4,8 %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stakeholders ensure the framework conditions for vocational education and training through a differentiated distribution of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 lies with all three players; they all bear it at the same time and assume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guarantee the system's constant capacity for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ensure quality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summarise the previous slides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stakeholders agree on the basic standards for dual vocational training on an equal footing.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standards are based on the specific requirements of the world of work.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692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for international Cooperation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Vocational Education and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B3106A7-79DB-7831-C91D-DCE1F22A3E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3D1C064-EB10-A3E1-4DB5-E01BA1E106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3" r:id="rId3"/>
    <p:sldLayoutId id="2147483679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72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setze-im-internet.de/jarbschg/index.html" TargetMode="External"/><Relationship Id="rId13" Type="http://schemas.openxmlformats.org/officeDocument/2006/relationships/hyperlink" Target="https://www.bmbfsfj.bund.de/bmbfsfj/meta/en" TargetMode="External"/><Relationship Id="rId3" Type="http://schemas.openxmlformats.org/officeDocument/2006/relationships/hyperlink" Target="https://www.destatis.de/EN/Homepage.html" TargetMode="External"/><Relationship Id="rId7" Type="http://schemas.openxmlformats.org/officeDocument/2006/relationships/hyperlink" Target="https://www.govet.international/de/54887.php" TargetMode="External"/><Relationship Id="rId12" Type="http://schemas.openxmlformats.org/officeDocument/2006/relationships/hyperlink" Target="https://www.govet.international/en/index.php" TargetMode="External"/><Relationship Id="rId17" Type="http://schemas.openxmlformats.org/officeDocument/2006/relationships/hyperlink" Target="mailto:govet@bibb.de" TargetMode="External"/><Relationship Id="rId2" Type="http://schemas.openxmlformats.org/officeDocument/2006/relationships/hyperlink" Target="https://www.bibb.de/datenreport/en/index.php" TargetMode="External"/><Relationship Id="rId16" Type="http://schemas.openxmlformats.org/officeDocument/2006/relationships/hyperlink" Target="https://www.bibb.de/en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et.international/de/54899.php" TargetMode="External"/><Relationship Id="rId11" Type="http://schemas.openxmlformats.org/officeDocument/2006/relationships/hyperlink" Target="http://www.gesetze-im-internet.de/betrvg/" TargetMode="External"/><Relationship Id="rId5" Type="http://schemas.openxmlformats.org/officeDocument/2006/relationships/hyperlink" Target="https://www.bibb.de/dienst/publikationen/de/19200" TargetMode="External"/><Relationship Id="rId15" Type="http://schemas.openxmlformats.org/officeDocument/2006/relationships/hyperlink" Target="https://www.bmftr.bund.de/EN" TargetMode="External"/><Relationship Id="rId10" Type="http://schemas.openxmlformats.org/officeDocument/2006/relationships/hyperlink" Target="http://www.gesetze-im-internet.de/tvg/index.html" TargetMode="External"/><Relationship Id="rId4" Type="http://schemas.openxmlformats.org/officeDocument/2006/relationships/hyperlink" Target="https://www.datenportal.bmbf.de/portal/de/index.html" TargetMode="External"/><Relationship Id="rId9" Type="http://schemas.openxmlformats.org/officeDocument/2006/relationships/hyperlink" Target="http://www.gesetze-im-internet.de/ihkg/index.html" TargetMode="External"/><Relationship Id="rId14" Type="http://schemas.openxmlformats.org/officeDocument/2006/relationships/hyperlink" Target="http://www.bibb.de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047117" cy="584767"/>
          </a:xfrm>
        </p:spPr>
        <p:txBody>
          <a:bodyPr/>
          <a:lstStyle/>
          <a:p>
            <a:pPr algn="ctr" rtl="1"/>
            <a:r>
              <a:rPr lang="he-IL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ההכשרה המקצועית הדואלית בגרמניה</a:t>
            </a:r>
            <a:endParaRPr lang="de-DE" sz="2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25" y="1328467"/>
            <a:ext cx="11053762" cy="4332557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המשתתפים: מדינה – המסגרת</a:t>
            </a:r>
          </a:p>
          <a:p>
            <a:pPr algn="r" rtl="1">
              <a:buFont typeface="Wingdings 3" panose="05040102010807070707" pitchFamily="18" charset="2"/>
              <a:buChar char="t"/>
            </a:pP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ניהול משא ומתן על תקנות ההכשרה עם השותפים החברתיים (הכשרה בחברה)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הגדרת ההכשרה בבתי הספר המקצועיים: </a:t>
            </a:r>
            <a:r>
              <a:rPr lang="he-IL" u="sng" dirty="0"/>
              <a:t>מסגרת תכנית הלימודים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מימון, ארגון ובדיקת המערכת הציבורית של החינוך המקצועי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ביצוע מחקרים בתחומי ההכשרה המקצועית (</a:t>
            </a:r>
            <a:r>
              <a:rPr lang="de-DE" dirty="0"/>
              <a:t>BIBB</a:t>
            </a:r>
            <a:r>
              <a:rPr lang="he-IL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תמיכה בחיפוש אחר מקומות להכשרה (לדוגמא עבור צעירים, מובטלים, קבוצות מקופחות)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2452" y="1475117"/>
            <a:ext cx="11053762" cy="4185908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המסגרת: תקנים</a:t>
            </a:r>
          </a:p>
          <a:p>
            <a:pPr algn="r" rtl="1">
              <a:buFont typeface="Wingdings 3" panose="05040102010807070707" pitchFamily="18" charset="2"/>
              <a:buChar char="t"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הגדרת יישום ההכשרה המקצועית הדואלית בחברות ובבתי ספר מקצועיים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הבטחת בקרת איכות וקידום הכשרה מקצועית דואלית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תקפות ומחויבות בפריסה ארצית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85335"/>
            <a:ext cx="9977557" cy="4375689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המסגרת: תקנים – פיתוח</a:t>
            </a:r>
          </a:p>
          <a:p>
            <a:pPr marL="0" indent="0" algn="r" rtl="1">
              <a:buNone/>
            </a:pP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b="1" dirty="0"/>
              <a:t>1. המעסיקים </a:t>
            </a:r>
            <a:r>
              <a:rPr lang="he-IL" dirty="0"/>
              <a:t>מזהים תחומי פעילות וכישורים חדשים בחברה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b="1" dirty="0"/>
              <a:t>2. השותפים הסוציאליים והמדינה </a:t>
            </a:r>
            <a:r>
              <a:rPr lang="he-IL" dirty="0"/>
              <a:t>מנהלים משא ומתן בנחיית ה- </a:t>
            </a:r>
            <a:r>
              <a:rPr lang="en-US" dirty="0"/>
              <a:t>BIBB</a:t>
            </a:r>
            <a:r>
              <a:rPr lang="he-IL" dirty="0"/>
              <a:t> ומאמצים תקני הכשרה חדשים עבור החברות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b="1" dirty="0"/>
              <a:t>3. המדינה </a:t>
            </a:r>
            <a:r>
              <a:rPr lang="he-IL" dirty="0"/>
              <a:t>מעדכנת את תוכניות הלימוד בהתאם לתקנות ההכשרה החדשות</a:t>
            </a:r>
            <a:endParaRPr lang="de-DE" dirty="0"/>
          </a:p>
          <a:p>
            <a:pPr marL="0" indent="0" algn="l">
              <a:buNone/>
            </a:pPr>
            <a:endParaRPr lang="he-IL" sz="1200" b="1" dirty="0"/>
          </a:p>
          <a:p>
            <a:pPr marL="0" indent="0" algn="r" rtl="1">
              <a:buNone/>
            </a:pPr>
            <a:r>
              <a:rPr lang="he-IL" b="1" dirty="0"/>
              <a:t>התקנים שאומצו נקבעים בתקנות הכשרה (חברות) ובתוכניות המסגרת ללימוד (בית ספר מקצועי).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28467"/>
            <a:ext cx="10020689" cy="433255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המסגרת: תקנים - תקנות הכשרה</a:t>
            </a:r>
          </a:p>
          <a:p>
            <a:pPr marL="0" indent="0" algn="r" rtl="1">
              <a:buNone/>
            </a:pPr>
            <a:endParaRPr lang="de-DE" sz="1600" b="1" dirty="0"/>
          </a:p>
          <a:p>
            <a:pPr marL="0" indent="0" algn="r" rtl="1">
              <a:buNone/>
            </a:pPr>
            <a:r>
              <a:rPr lang="he-IL" dirty="0"/>
              <a:t>תקני הכשרה עבור </a:t>
            </a:r>
            <a:r>
              <a:rPr lang="he-IL" u="sng" dirty="0"/>
              <a:t>ההכשרה בתוך החברה</a:t>
            </a:r>
            <a:r>
              <a:rPr lang="he-IL" dirty="0"/>
              <a:t> נקבעים </a:t>
            </a:r>
            <a:r>
              <a:rPr lang="he-IL" u="sng" dirty="0"/>
              <a:t>בתקנות ההכשרה</a:t>
            </a:r>
            <a:r>
              <a:rPr lang="he-IL" dirty="0"/>
              <a:t>:</a:t>
            </a:r>
          </a:p>
          <a:p>
            <a:pPr marL="0" indent="0" algn="r" rtl="1">
              <a:buNone/>
            </a:pPr>
            <a:endParaRPr lang="de-DE" sz="18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שם מקצוע</a:t>
            </a:r>
            <a:r>
              <a:rPr lang="de-DE" dirty="0"/>
              <a:t>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פרופיל מקצוע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תכנים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מסגרת זמן ומבנה זמן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דרישות הבחינה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85335"/>
            <a:ext cx="9986183" cy="4375689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המסגרת: תקנים – מסגרת תכנית לימוד</a:t>
            </a:r>
          </a:p>
          <a:p>
            <a:pPr marL="0" indent="0" algn="r" rtl="1">
              <a:buNone/>
            </a:pPr>
            <a:endParaRPr lang="de-DE" b="1" dirty="0"/>
          </a:p>
          <a:p>
            <a:pPr marL="0" indent="0" algn="r" rtl="1">
              <a:buNone/>
            </a:pPr>
            <a:r>
              <a:rPr lang="he-IL" dirty="0"/>
              <a:t>ההכשרה </a:t>
            </a:r>
            <a:r>
              <a:rPr lang="he-IL" u="sng" dirty="0"/>
              <a:t>בבית הספר המקצועי</a:t>
            </a:r>
            <a:r>
              <a:rPr lang="he-IL" dirty="0"/>
              <a:t> מעבירה את הידע המקצועי התיאורטי הנדרש ומרחיבה את ההשכלה הכללית</a:t>
            </a:r>
            <a:r>
              <a:rPr lang="de-DE" dirty="0"/>
              <a:t>. </a:t>
            </a:r>
          </a:p>
          <a:p>
            <a:pPr marL="0" indent="0" algn="r" rtl="1">
              <a:buNone/>
            </a:pPr>
            <a:r>
              <a:rPr lang="he-IL" dirty="0"/>
              <a:t>תקני הכשרה אלה מוגדרים </a:t>
            </a:r>
            <a:r>
              <a:rPr lang="he-IL" u="sng" dirty="0"/>
              <a:t>במסגרת תכנית הלימודים</a:t>
            </a:r>
            <a:r>
              <a:rPr lang="he-IL" dirty="0"/>
              <a:t>: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מטרת למידה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תכנים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תחומי למידה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31" y="1052513"/>
            <a:ext cx="11053762" cy="1005846"/>
          </a:xfrm>
        </p:spPr>
        <p:txBody>
          <a:bodyPr/>
          <a:lstStyle/>
          <a:p>
            <a:pPr algn="r" rtl="1"/>
            <a:r>
              <a:rPr lang="he-IL" dirty="0"/>
              <a:t>המסגרת החוקית</a:t>
            </a:r>
            <a:endParaRPr lang="de-DE" dirty="0"/>
          </a:p>
          <a:p>
            <a:pPr algn="r" rtl="1"/>
            <a:r>
              <a:rPr lang="he-IL" b="1" dirty="0"/>
              <a:t>חופש העיסוק חל בהתאם לסעיף 12 לחוק יסוד.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258" y="2141489"/>
            <a:ext cx="4860000" cy="446715"/>
          </a:xfrm>
        </p:spPr>
        <p:txBody>
          <a:bodyPr/>
          <a:lstStyle/>
          <a:p>
            <a:pPr algn="r" rtl="1"/>
            <a:r>
              <a:rPr lang="he-IL" dirty="0"/>
              <a:t>חקיקה חברה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258" y="2751515"/>
            <a:ext cx="4860000" cy="2618510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חוק הכשרה מקצועית</a:t>
            </a:r>
            <a:endParaRPr lang="de-DE" dirty="0"/>
          </a:p>
          <a:p>
            <a:pPr algn="r" rtl="1"/>
            <a:r>
              <a:rPr lang="he-IL" dirty="0"/>
              <a:t>חוק הגנת עבודת נוער</a:t>
            </a:r>
            <a:endParaRPr lang="de-DE" dirty="0"/>
          </a:p>
          <a:p>
            <a:pPr algn="r" rtl="1"/>
            <a:r>
              <a:rPr lang="he-IL" dirty="0"/>
              <a:t>תקנות עבודת כפיים</a:t>
            </a:r>
            <a:endParaRPr lang="de-DE" dirty="0"/>
          </a:p>
          <a:p>
            <a:pPr algn="r" rtl="1"/>
            <a:r>
              <a:rPr lang="he-IL" dirty="0"/>
              <a:t>חוק הסכם קיבוצי</a:t>
            </a:r>
            <a:endParaRPr lang="de-DE" dirty="0"/>
          </a:p>
          <a:p>
            <a:pPr algn="r" rtl="1"/>
            <a:r>
              <a:rPr lang="he-IL" dirty="0"/>
              <a:t>חוק להסדרה הזמנית של חוק לשכת המסחר והתעשייה</a:t>
            </a:r>
          </a:p>
          <a:p>
            <a:pPr algn="r" rtl="1"/>
            <a:r>
              <a:rPr lang="he-IL" dirty="0"/>
              <a:t>חוק חוקת העבודה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5993" y="2141489"/>
            <a:ext cx="4860000" cy="446715"/>
          </a:xfrm>
        </p:spPr>
        <p:txBody>
          <a:bodyPr/>
          <a:lstStyle/>
          <a:p>
            <a:pPr algn="r" rtl="1"/>
            <a:r>
              <a:rPr lang="he-IL" dirty="0"/>
              <a:t>חקיקת בית הספר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5993" y="2751515"/>
            <a:ext cx="4860000" cy="2618510"/>
          </a:xfrm>
        </p:spPr>
        <p:txBody>
          <a:bodyPr/>
          <a:lstStyle/>
          <a:p>
            <a:pPr algn="r" rtl="1"/>
            <a:r>
              <a:rPr lang="he-IL" dirty="0"/>
              <a:t>חוק חינוך חובה כללי</a:t>
            </a:r>
            <a:endParaRPr lang="de-DE" dirty="0"/>
          </a:p>
          <a:p>
            <a:pPr algn="r" rtl="1"/>
            <a:r>
              <a:rPr lang="he-IL" dirty="0"/>
              <a:t>חוקי בתי ספר אזוריים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102241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61505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pPr algn="r" rtl="1"/>
            <a:r>
              <a:rPr lang="he-IL" dirty="0"/>
              <a:t>הכשרה מקצועית דואלית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79426" y="5305425"/>
            <a:ext cx="10066338" cy="1285875"/>
          </a:xfrm>
        </p:spPr>
        <p:txBody>
          <a:bodyPr/>
          <a:lstStyle/>
          <a:p>
            <a:pPr algn="r" rtl="1"/>
            <a:r>
              <a:rPr lang="he-IL" sz="2800" dirty="0"/>
              <a:t>מוטיבציות, אינטרסים ותהליך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שלב ההתחלה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40" y="1043277"/>
            <a:ext cx="9903056" cy="460851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המדינה – מוטיבציה ופעולות</a:t>
            </a:r>
            <a:endParaRPr lang="de-DE" b="1" dirty="0"/>
          </a:p>
          <a:p>
            <a:pPr marL="0" indent="0" algn="r" rtl="1">
              <a:buNone/>
            </a:pPr>
            <a:endParaRPr lang="de-DE" sz="1200" b="1" dirty="0"/>
          </a:p>
          <a:p>
            <a:pPr marL="0" indent="0" algn="r" rtl="1">
              <a:buNone/>
            </a:pPr>
            <a:r>
              <a:rPr lang="he-IL" b="1" dirty="0"/>
              <a:t>מוטיבציה: </a:t>
            </a:r>
            <a:r>
              <a:rPr lang="he-IL" dirty="0"/>
              <a:t>גרמניה זקוקה למומחים מוסמכים בכדי להבטיח צמיחה והתפתחות</a:t>
            </a:r>
            <a:r>
              <a:rPr lang="de-DE" dirty="0"/>
              <a:t>.</a:t>
            </a:r>
          </a:p>
          <a:p>
            <a:pPr marL="0" indent="0" algn="r" rtl="1">
              <a:buNone/>
            </a:pPr>
            <a:r>
              <a:rPr lang="he-IL" b="1" dirty="0"/>
              <a:t>מסקנה: </a:t>
            </a:r>
            <a:r>
              <a:rPr lang="he-IL" dirty="0"/>
              <a:t>עלינו לחזק ולנווט את מערכת החינוך וההכשרה המקצועית הדואלית.</a:t>
            </a:r>
          </a:p>
          <a:p>
            <a:pPr marL="0" indent="0" algn="r" rtl="1">
              <a:buNone/>
            </a:pPr>
            <a:endParaRPr lang="he-IL" sz="1100" b="1" dirty="0"/>
          </a:p>
          <a:p>
            <a:pPr marL="0" indent="0" algn="r" rtl="1">
              <a:buNone/>
            </a:pPr>
            <a:r>
              <a:rPr lang="he-IL" b="1" dirty="0"/>
              <a:t>פעולות: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יצירת </a:t>
            </a:r>
            <a:r>
              <a:rPr lang="he-IL" dirty="0" err="1"/>
              <a:t>ועידכון</a:t>
            </a:r>
            <a:r>
              <a:rPr lang="he-IL" dirty="0"/>
              <a:t> מסגרת משפטית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הזמנת שאר המשתתפים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סקירה ופיתוח המערכת (בין היתר על ידי ה- </a:t>
            </a:r>
            <a:r>
              <a:rPr lang="en-US" dirty="0"/>
              <a:t>BIBB</a:t>
            </a:r>
            <a:r>
              <a:rPr lang="he-IL" dirty="0"/>
              <a:t>)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6" y="2700083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שלב ההתחלה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50829"/>
            <a:ext cx="10279481" cy="4410195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מוטיבציה ושלב ההתחלה – צעירים</a:t>
            </a:r>
          </a:p>
          <a:p>
            <a:pPr marL="0" indent="0" algn="r" rtl="1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מוטיבציה: </a:t>
            </a:r>
            <a:r>
              <a:rPr lang="he-IL" dirty="0"/>
              <a:t>"אני רוצה להיות ל.....!"</a:t>
            </a: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שלב ההתחלה: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חיפוש חברות פוטנציאליות ובדיקת הצעות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הגשת מועמדות בכתב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במידה ורלבנטי – הליכי בחירה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בחירת החברה המכשירה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חתימה על חוזה הכשרה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2" y="117637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שלב ההתחלה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0132832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מוטיבציה ושלב ההתחלה – חברה</a:t>
            </a:r>
            <a:endParaRPr lang="de-DE" b="1" dirty="0"/>
          </a:p>
          <a:p>
            <a:pPr marL="0" indent="0" algn="r" rtl="1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מוטיבציה: </a:t>
            </a:r>
            <a:r>
              <a:rPr lang="he-IL" dirty="0"/>
              <a:t>"אני רוצה ביטחון למילוי משרות פנויות"</a:t>
            </a:r>
          </a:p>
          <a:p>
            <a:pPr marL="0" indent="0" algn="r" rtl="1">
              <a:buNone/>
            </a:pPr>
            <a:r>
              <a:rPr lang="he-IL" b="1" dirty="0"/>
              <a:t>שלב ההתחלה: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קבלת אישור של חברה מכשירה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הצעת מקומות להכשרה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הערכת מועמדויות בכתב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בחירת החניכים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חתימה על חוזה הכשרה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3" y="2825307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תוכן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9865413" cy="460851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ההכשרה המקצועית הדואלית בגרמניה</a:t>
            </a:r>
            <a:endParaRPr lang="de-DE" b="1" dirty="0"/>
          </a:p>
          <a:p>
            <a:pPr marL="0" indent="0" algn="r" rtl="1">
              <a:buNone/>
            </a:pPr>
            <a:endParaRPr lang="de-DE" b="1" dirty="0"/>
          </a:p>
          <a:p>
            <a:pPr marL="1352550" lvl="1" indent="-457200" algn="r" rtl="1">
              <a:buFont typeface="+mj-lt"/>
              <a:buAutoNum type="arabicPeriod"/>
            </a:pPr>
            <a:r>
              <a:rPr lang="he-IL" b="1" dirty="0"/>
              <a:t>עקרונות ותנאי מסגרת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מוטיבציות, אינטרסים, תהליך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המודל להצלחה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תהליך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685" y="1268082"/>
            <a:ext cx="6965669" cy="4410285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b="1" dirty="0"/>
              <a:t>חוזה ההכשרה</a:t>
            </a:r>
            <a:endParaRPr lang="de-DE" b="1" dirty="0"/>
          </a:p>
          <a:p>
            <a:pPr marL="0" indent="0" algn="r" rtl="1">
              <a:buNone/>
            </a:pPr>
            <a:endParaRPr lang="de-DE" sz="1400" b="1" dirty="0"/>
          </a:p>
          <a:p>
            <a:pPr marL="0" indent="0" algn="r" rtl="1">
              <a:buNone/>
            </a:pPr>
            <a:r>
              <a:rPr lang="he-IL" dirty="0"/>
              <a:t>ההכשרה המקצועית מתחילה בחתימת חוזה ההכשרה בין המעסיק לבין החניך.</a:t>
            </a:r>
          </a:p>
          <a:p>
            <a:pPr marL="0" indent="0" algn="r" rtl="1">
              <a:buNone/>
            </a:pPr>
            <a:r>
              <a:rPr lang="he-IL" dirty="0"/>
              <a:t>חוזה ההכשרה מסדיר: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משך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תכנים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תקופת ניסיון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תוכן העניינים ולוח זמנים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דמי הכשרה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זכויות וחובות של שני הצדדים</a:t>
            </a:r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217704" y="1330852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776" y="1711183"/>
            <a:ext cx="4860000" cy="446715"/>
          </a:xfrm>
        </p:spPr>
        <p:txBody>
          <a:bodyPr/>
          <a:lstStyle/>
          <a:p>
            <a:pPr algn="r" rtl="1"/>
            <a:r>
              <a:rPr lang="he-IL" dirty="0"/>
              <a:t>70% הכשרה בחברה</a:t>
            </a:r>
            <a:endParaRPr lang="de-DE" b="1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0877" y="1711183"/>
            <a:ext cx="4860000" cy="446715"/>
          </a:xfrm>
        </p:spPr>
        <p:txBody>
          <a:bodyPr/>
          <a:lstStyle/>
          <a:p>
            <a:pPr algn="r" rtl="1"/>
            <a:r>
              <a:rPr lang="he-IL" dirty="0"/>
              <a:t>30% לימודים בבית הספר המקצועי</a:t>
            </a:r>
            <a:endParaRPr lang="de-DE" b="1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188499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תהליך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9776" y="2321209"/>
            <a:ext cx="4860000" cy="2217173"/>
          </a:xfrm>
        </p:spPr>
        <p:txBody>
          <a:bodyPr/>
          <a:lstStyle/>
          <a:p>
            <a:pPr algn="r" rtl="1"/>
            <a:r>
              <a:rPr lang="he-IL" dirty="0"/>
              <a:t>הכשרה מובנית בתנאי עבודה אמיתיים</a:t>
            </a:r>
          </a:p>
          <a:p>
            <a:pPr algn="r" rtl="1"/>
            <a:r>
              <a:rPr lang="he-IL" dirty="0"/>
              <a:t>החניכים עובדים בתהליכים קונקרטיים</a:t>
            </a:r>
          </a:p>
          <a:p>
            <a:pPr algn="r" rtl="1"/>
            <a:r>
              <a:rPr lang="he-IL" dirty="0"/>
              <a:t>החניכים מקבלים דמי הכשרה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0877" y="2321209"/>
            <a:ext cx="4860000" cy="2217173"/>
          </a:xfrm>
        </p:spPr>
        <p:txBody>
          <a:bodyPr/>
          <a:lstStyle/>
          <a:p>
            <a:pPr algn="r" rtl="1"/>
            <a:r>
              <a:rPr lang="he-IL" dirty="0"/>
              <a:t>הדרכה בכיתה</a:t>
            </a:r>
            <a:endParaRPr lang="de-DE" dirty="0"/>
          </a:p>
          <a:p>
            <a:pPr algn="r" rtl="1"/>
            <a:r>
              <a:rPr lang="he-IL" dirty="0"/>
              <a:t>2/3 נושאים הקשורים למקצוע</a:t>
            </a:r>
            <a:endParaRPr lang="de-DE" dirty="0"/>
          </a:p>
          <a:p>
            <a:pPr algn="r" rtl="1"/>
            <a:r>
              <a:rPr lang="he-IL" dirty="0"/>
              <a:t>1/3 השכלה כללית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115" y="921318"/>
            <a:ext cx="11053762" cy="552679"/>
          </a:xfrm>
        </p:spPr>
        <p:txBody>
          <a:bodyPr>
            <a:normAutofit/>
          </a:bodyPr>
          <a:lstStyle/>
          <a:p>
            <a:pPr algn="r" rtl="1"/>
            <a:r>
              <a:rPr lang="he-IL" b="1" dirty="0"/>
              <a:t>למידה דואלית בשני מוקדי הכשרה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0187" y="5385593"/>
            <a:ext cx="8873376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b="1" dirty="0"/>
              <a:t>הכשרה מקצועית דואלית אורכת שנתיים עד שלוש וחצי שנים.</a:t>
            </a:r>
            <a:endParaRPr lang="de-DE" b="1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71" y="3411728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תהליך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19841"/>
            <a:ext cx="9986183" cy="4341183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בחינת גמר</a:t>
            </a:r>
            <a:endParaRPr lang="de-DE" b="1" dirty="0"/>
          </a:p>
          <a:p>
            <a:pPr marL="0" indent="0" algn="r" rtl="1">
              <a:buNone/>
            </a:pPr>
            <a:endParaRPr lang="de-DE" sz="1200" dirty="0"/>
          </a:p>
          <a:p>
            <a:pPr marL="0" indent="0" algn="r" rtl="1">
              <a:buNone/>
            </a:pPr>
            <a:r>
              <a:rPr lang="he-IL" b="1" dirty="0"/>
              <a:t>בחינת גמר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מאורגנת על ידי הלשכות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חלק תיאורטי וחלק מעשי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ועדת הבחינה מורכבת מ –</a:t>
            </a:r>
            <a:endParaRPr lang="de-DE" dirty="0"/>
          </a:p>
          <a:p>
            <a:pPr lvl="2" algn="r" rtl="1">
              <a:buFont typeface="Wingdings 3" panose="05040102010807070707" pitchFamily="18" charset="2"/>
              <a:buChar char="t"/>
            </a:pPr>
            <a:r>
              <a:rPr lang="he-IL" dirty="0"/>
              <a:t>מעסיקים</a:t>
            </a:r>
            <a:endParaRPr lang="de-DE" dirty="0"/>
          </a:p>
          <a:p>
            <a:pPr lvl="2" algn="r" rtl="1">
              <a:buFont typeface="Wingdings 3" panose="05040102010807070707" pitchFamily="18" charset="2"/>
              <a:buChar char="t"/>
            </a:pPr>
            <a:r>
              <a:rPr lang="he-IL" dirty="0"/>
              <a:t>עובדים (בתפקיד נציגי האיגוד המקצועי)</a:t>
            </a:r>
            <a:endParaRPr lang="de-DE" dirty="0"/>
          </a:p>
          <a:p>
            <a:pPr lvl="2" algn="r" rtl="1">
              <a:buFont typeface="Wingdings 3" panose="05040102010807070707" pitchFamily="18" charset="2"/>
              <a:buChar char="t"/>
            </a:pPr>
            <a:r>
              <a:rPr lang="he-IL" dirty="0"/>
              <a:t>מורים בבתי ספר מקצועיים (בתפקיד נציגי המדינה)</a:t>
            </a:r>
          </a:p>
          <a:p>
            <a:pPr lvl="2"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תהליך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88853"/>
            <a:ext cx="9874040" cy="427217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בחינת הגמר</a:t>
            </a:r>
            <a:endParaRPr lang="de-DE" b="1" dirty="0"/>
          </a:p>
          <a:p>
            <a:pPr marL="0" indent="0" algn="r" rtl="1">
              <a:buNone/>
            </a:pPr>
            <a:endParaRPr lang="de-DE" sz="1400" dirty="0"/>
          </a:p>
          <a:p>
            <a:pPr marL="0" indent="0" algn="r" rtl="1">
              <a:buNone/>
            </a:pPr>
            <a:r>
              <a:rPr lang="he-IL" b="1" dirty="0"/>
              <a:t>תעודת הכשרה</a:t>
            </a:r>
            <a:endParaRPr lang="de-DE" b="1" dirty="0"/>
          </a:p>
          <a:p>
            <a:pPr lvl="1" algn="r" rtl="1"/>
            <a:r>
              <a:rPr lang="he-IL" dirty="0"/>
              <a:t>מונפקת על ידי הלשכה</a:t>
            </a:r>
            <a:endParaRPr lang="de-DE" dirty="0"/>
          </a:p>
          <a:p>
            <a:pPr lvl="1" algn="r" rtl="1"/>
            <a:r>
              <a:rPr lang="he-IL" dirty="0"/>
              <a:t>הסמכה מוכרת מהמדינה</a:t>
            </a:r>
            <a:endParaRPr lang="de-DE" dirty="0"/>
          </a:p>
          <a:p>
            <a:pPr marL="0" indent="0" algn="r" rtl="1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סיום מוצלח מסיים את ההכשרה. </a:t>
            </a:r>
          </a:p>
          <a:p>
            <a:pPr marL="0" indent="0" algn="r" rtl="1">
              <a:buNone/>
            </a:pPr>
            <a:r>
              <a:rPr lang="he-IL" b="1" dirty="0"/>
              <a:t>הקריירה המקצועית מתחילה</a:t>
            </a:r>
            <a:r>
              <a:rPr lang="de-DE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תהליך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62973"/>
            <a:ext cx="9917172" cy="429805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תחילת הקריירה המקצועית: הזדמנויות</a:t>
            </a:r>
          </a:p>
          <a:p>
            <a:pPr marL="0" indent="0" algn="r" rtl="1">
              <a:buNone/>
            </a:pPr>
            <a:endParaRPr lang="de-DE" sz="1200" b="1" dirty="0"/>
          </a:p>
          <a:p>
            <a:pPr marL="0" indent="0" algn="r" rtl="1">
              <a:buNone/>
            </a:pPr>
            <a:r>
              <a:rPr lang="he-IL" b="1" dirty="0"/>
              <a:t>בשוק העבודה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חוזה עבודה ישיר עם החברה המכשירה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חוזה עבודה בחברה אחרת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תעסוקה בתחום מקצועי אחר</a:t>
            </a: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המשך הכשרה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הכשרת-המשך והכשרה משלימה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לימודים ("תחום שלישוני")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9" y="1689333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pPr algn="r" rtl="1"/>
            <a:r>
              <a:rPr lang="he-IL" dirty="0"/>
              <a:t>הכשרה מקצועית דואלית: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79426" y="5305425"/>
            <a:ext cx="10066338" cy="1285875"/>
          </a:xfrm>
        </p:spPr>
        <p:txBody>
          <a:bodyPr/>
          <a:lstStyle/>
          <a:p>
            <a:pPr algn="r" rtl="1"/>
            <a:r>
              <a:rPr lang="he-IL" sz="2800" dirty="0"/>
              <a:t>מודל ההצלחה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כיצד פועלת ההכשרה המקצועית הדואלית?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0029315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סיכום</a:t>
            </a:r>
            <a:endParaRPr lang="de-DE" b="1" dirty="0"/>
          </a:p>
          <a:p>
            <a:pPr marL="0" indent="0" algn="r" rtl="1">
              <a:buNone/>
            </a:pPr>
            <a:endParaRPr lang="de-DE" b="1" dirty="0"/>
          </a:p>
          <a:p>
            <a:pPr marL="0" indent="0" algn="r" rtl="1">
              <a:buNone/>
            </a:pPr>
            <a:r>
              <a:rPr lang="he-IL" b="1" dirty="0"/>
              <a:t>תהליך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הכשרה במקביל בחברה (70%) ובבית הספר המקצועי (30%): "דואלי"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הכשרה עם תוכן מוגדר ומשך (חוזה הכשרה)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הדרכה בתהליך העבודה הקונקרטי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בחינת גמר בפני ועדה עצמאית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כיצד פועלת ההכשרה המקצועית הדואלית?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457863"/>
            <a:ext cx="9960304" cy="4203161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סיכום</a:t>
            </a:r>
            <a:endParaRPr lang="de-DE" b="1" dirty="0"/>
          </a:p>
          <a:p>
            <a:pPr marL="0" indent="0" algn="r" rtl="1">
              <a:buNone/>
            </a:pPr>
            <a:endParaRPr lang="de-DE" sz="1800" b="1" dirty="0"/>
          </a:p>
          <a:p>
            <a:pPr marL="0" indent="0" algn="r" rtl="1">
              <a:buNone/>
            </a:pPr>
            <a:r>
              <a:rPr lang="he-IL" b="1" dirty="0"/>
              <a:t>מסגרת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המדינה מבטיחה את המסגרת החוקית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המדינה מארגנת את החלק ההכשרתי בבית הספר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הלשכות והשותפים החברתיים מגדירים את היקף ותוכן ההכשרה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הלשכות כגוף מוסמך מפקחים על ההכשרה בחברה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מדוע מצליחה ההכשרה המקצועית הדואלית בגרמניה?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19841"/>
            <a:ext cx="10081074" cy="434118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גורמי הצלחה</a:t>
            </a:r>
            <a:endParaRPr lang="de-DE" b="1" dirty="0"/>
          </a:p>
          <a:p>
            <a:pPr algn="r" rtl="1">
              <a:buFont typeface="Wingdings 3" panose="05040102010807070707" pitchFamily="18" charset="2"/>
              <a:buChar char="t"/>
            </a:pPr>
            <a:endParaRPr lang="de-DE" sz="16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מערכת שצמחה באופן היסטורי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הכרה חברתית גבוהה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מצב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win-win</a:t>
            </a:r>
            <a:r>
              <a:rPr lang="de-DE" dirty="0"/>
              <a:t> </a:t>
            </a:r>
            <a:r>
              <a:rPr lang="he-IL" dirty="0"/>
              <a:t> לחניכים וחברות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הכשרה בהתאם לצורך בעובדים מיומנים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מוסדות חזקים (לשכות, שותפים חברתיים, חברות קטנות ובינוניות)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כל המעורבים עוזרים לעצב את המערכת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גמישות והתאמה גבוהה של המערכת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חמש אבני יסוד של הכשרה מקצועית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09623"/>
            <a:ext cx="10098327" cy="415140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אבני היסוד</a:t>
            </a:r>
            <a:endParaRPr lang="de-DE" b="1" dirty="0"/>
          </a:p>
          <a:p>
            <a:pPr marL="0" indent="0" algn="r" rtl="1">
              <a:buNone/>
            </a:pPr>
            <a:endParaRPr lang="de-DE" sz="1600" b="1" dirty="0"/>
          </a:p>
          <a:p>
            <a:pPr marL="1352550" lvl="1" indent="-457200" algn="r" rtl="1">
              <a:buFont typeface="+mj-lt"/>
              <a:buAutoNum type="arabicPeriod"/>
            </a:pPr>
            <a:r>
              <a:rPr lang="he-IL" b="1" dirty="0"/>
              <a:t>שיתוף פעולה בין המדינה, הכלכלה והשותפים החברתיים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למידה בהליך העבודה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תקנים לאומיים כלליים מוכרים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צוות הכשרה מקצועי מוסמך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מחקר ויעוץ ממוסדים</a:t>
            </a:r>
            <a:endParaRPr lang="de-DE" b="1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pPr algn="r" rtl="1"/>
            <a:r>
              <a:rPr lang="he-IL" dirty="0"/>
              <a:t>ההכשרה הדואלית המקצועית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79426" y="5305425"/>
            <a:ext cx="10066338" cy="1285875"/>
          </a:xfrm>
        </p:spPr>
        <p:txBody>
          <a:bodyPr/>
          <a:lstStyle/>
          <a:p>
            <a:pPr algn="r" rtl="1"/>
            <a:r>
              <a:rPr lang="he-IL" sz="2800" dirty="0"/>
              <a:t>עקרונות ותנאי מסגרת</a:t>
            </a:r>
            <a:endParaRPr lang="de-DE" sz="2800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יתרונות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457865"/>
            <a:ext cx="10055195" cy="4203160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יתרונות לחניכים:</a:t>
            </a:r>
            <a:endParaRPr lang="de-DE" b="1" dirty="0"/>
          </a:p>
          <a:p>
            <a:pPr marL="0" indent="0" algn="r" rtl="1">
              <a:buNone/>
            </a:pPr>
            <a:r>
              <a:rPr lang="he-IL" dirty="0"/>
              <a:t>ההכשרה המקצועית הדואלית היא ההכנה האידיאלית לכניסה חיי עבודה:</a:t>
            </a:r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כישורים מיוחדים וכישורים לתפקיד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תנאי עבודה אמיתיים (מכונות, תהליכים, אווירת עבודה)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דמי הכשרה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יתרונות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37093"/>
            <a:ext cx="10521021" cy="4323931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יתרונות לחברות:</a:t>
            </a:r>
            <a:endParaRPr lang="de-DE" b="1" dirty="0"/>
          </a:p>
          <a:p>
            <a:pPr marL="0" indent="0" algn="r" rtl="1">
              <a:buNone/>
            </a:pPr>
            <a:r>
              <a:rPr lang="he-IL" dirty="0"/>
              <a:t>ההכשרה המקצועית הדואלית מבטיחה צוות מוסמך מצוין:</a:t>
            </a:r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כוחות עבודה מיומנים בהתאם לדרישות החברה (בניגוד לדורשי עבודה חיצוניים)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פרודוקטיביות (אמורטיזציה מהירה)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השתתפות פעילה של הכלכלה בפיתוח תקני הכשרה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תרומה לאחריות חברתית תאגידית (</a:t>
            </a:r>
            <a:r>
              <a:rPr lang="en-US" dirty="0"/>
              <a:t>CSR</a:t>
            </a:r>
            <a:r>
              <a:rPr lang="he-IL" dirty="0"/>
              <a:t>)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יתרונות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423357"/>
            <a:ext cx="9977557" cy="4237667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יתרונות למדינה ולחברה:</a:t>
            </a:r>
            <a:endParaRPr lang="de-DE" b="1" dirty="0"/>
          </a:p>
          <a:p>
            <a:pPr marL="0" indent="0" algn="r" rtl="1">
              <a:buNone/>
            </a:pPr>
            <a:r>
              <a:rPr lang="he-IL" dirty="0"/>
              <a:t>תועלת הדדית, שגשוג ושלום חברתי:</a:t>
            </a:r>
            <a:endParaRPr lang="de-DE" dirty="0"/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תפוקה כלכלית גבוהה </a:t>
            </a:r>
            <a:r>
              <a:rPr lang="he-IL" dirty="0" err="1"/>
              <a:t>ופיריון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שוק עבודה מתואם (היצע / ביקוש)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שילוב כלכלי וחברתי של צעירים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השפעה של כל המעורבים בתהליך ההכשרה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אתגרים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95887"/>
            <a:ext cx="10227723" cy="4065138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אתגרים מנקודת המבט של החניכים</a:t>
            </a:r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אי התאמה בין מקומות הכשרה מבוקשים ופתוחים (חוסר במקומות)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גישה להכשרה מקצועית דואלית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הגדלת הדרישות המקצועיות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למידה לכל החיים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אתגרים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b="1" dirty="0"/>
              <a:t>אתגרים מנקודת המבט של החברות</a:t>
            </a:r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אי התאמה בין מקומות הכשרה מבוקשים ופתוחים (מחסור במועמדים)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"בשלות להכשרה"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הכלת אנשים בעלי מוגבלויות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הכלת מהגרים ומהגרות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אתגרים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449237"/>
            <a:ext cx="10063821" cy="4211787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אתגרים מנקודת המבט של המדינה והחברה</a:t>
            </a:r>
            <a:endParaRPr lang="de-DE" b="1" dirty="0"/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שינוי דמוגרפי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מחסור צפוי בעובדים מיומנים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מגמת אקדמיזציה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הבדלים בין אזורים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הכלה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מידע נוסף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9" y="1052513"/>
            <a:ext cx="11658599" cy="4608512"/>
          </a:xfrm>
        </p:spPr>
        <p:txBody>
          <a:bodyPr numCol="2" spcCol="360000"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he-IL" b="1" dirty="0"/>
              <a:t>מספרים ועובדות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sz="2000" noProof="0" dirty="0"/>
              <a:t>דו"ח נתונים </a:t>
            </a:r>
            <a:r>
              <a:rPr lang="en-US" sz="2000" noProof="0" dirty="0"/>
              <a:t>BIBB</a:t>
            </a:r>
            <a:r>
              <a:rPr lang="he-IL" sz="2000" noProof="0" dirty="0"/>
              <a:t> </a:t>
            </a:r>
            <a:r>
              <a:rPr lang="de-DE" dirty="0"/>
              <a:t>(</a:t>
            </a:r>
            <a:r>
              <a:rPr lang="de-DE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הלשכה המרכזית לסטטיסטיקה </a:t>
            </a:r>
            <a:r>
              <a:rPr lang="de-DE" dirty="0"/>
              <a:t>(</a:t>
            </a:r>
            <a:r>
              <a:rPr lang="de-DE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פורטל נתוני המשרד הפדרלי לחינוך ומחקר</a:t>
            </a:r>
            <a:r>
              <a:rPr lang="de-DE" dirty="0"/>
              <a:t>(</a:t>
            </a:r>
            <a:r>
              <a:rPr lang="de-DE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/>
              <a:t>) </a:t>
            </a:r>
            <a:endParaRPr lang="de-DE" dirty="0"/>
          </a:p>
          <a:p>
            <a:pPr marL="357187" lvl="1" indent="0" algn="r" rtl="1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תקני הכשרה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חוברות </a:t>
            </a:r>
            <a:r>
              <a:rPr lang="en-US" dirty="0"/>
              <a:t>BIBB</a:t>
            </a:r>
            <a:r>
              <a:rPr lang="he-IL" dirty="0"/>
              <a:t>: תקנות הכשרה וכיצד הן נוצרות</a:t>
            </a:r>
            <a:r>
              <a:rPr lang="de-DE" dirty="0"/>
              <a:t> (</a:t>
            </a:r>
            <a:r>
              <a:rPr lang="de-DE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דוגמאות לתקנות הכשרה </a:t>
            </a:r>
            <a:r>
              <a:rPr lang="he-IL" dirty="0" err="1"/>
              <a:t>ותכניות</a:t>
            </a:r>
            <a:r>
              <a:rPr lang="he-IL" dirty="0"/>
              <a:t> לימודי מסגרת </a:t>
            </a:r>
            <a:r>
              <a:rPr lang="en-US" dirty="0"/>
              <a:t>BIBB</a:t>
            </a:r>
            <a:r>
              <a:rPr lang="he-IL" dirty="0"/>
              <a:t> </a:t>
            </a:r>
            <a:r>
              <a:rPr lang="de-DE" dirty="0"/>
              <a:t>(</a:t>
            </a:r>
            <a:r>
              <a:rPr lang="de-DE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מסמכים משפטיים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חוק הכשרה מקצועית </a:t>
            </a:r>
            <a:r>
              <a:rPr lang="de-DE" dirty="0"/>
              <a:t> (</a:t>
            </a:r>
            <a:r>
              <a:rPr lang="de-DE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חוק הגנת תעסוקה לנוער </a:t>
            </a:r>
            <a:r>
              <a:rPr lang="de-DE" dirty="0"/>
              <a:t> (</a:t>
            </a:r>
            <a:r>
              <a:rPr lang="de-DE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חוק הלשכות </a:t>
            </a:r>
            <a:r>
              <a:rPr lang="de-DE" dirty="0"/>
              <a:t> (</a:t>
            </a:r>
            <a:r>
              <a:rPr lang="de-DE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חוק הסכמי השכר הקיבוציים </a:t>
            </a:r>
            <a:r>
              <a:rPr lang="de-DE" dirty="0"/>
              <a:t> (</a:t>
            </a:r>
            <a:r>
              <a:rPr lang="de-DE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חוק תקנון החברה </a:t>
            </a:r>
            <a:r>
              <a:rPr lang="de-DE" dirty="0"/>
              <a:t> (</a:t>
            </a:r>
            <a:r>
              <a:rPr lang="de-DE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עמודי אינטרנט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en-GB" sz="2000" noProof="0" dirty="0"/>
              <a:t> (</a:t>
            </a:r>
            <a:r>
              <a:rPr lang="en-GB" sz="2000" noProof="0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000" noProof="0" dirty="0"/>
              <a:t>) GOVET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en-GB" sz="2000" noProof="0" dirty="0"/>
              <a:t>(</a:t>
            </a:r>
            <a:r>
              <a:rPr lang="en-GB" sz="2000" noProof="0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000" noProof="0" dirty="0"/>
              <a:t>) BMBFSFJ</a:t>
            </a:r>
            <a:endParaRPr lang="en-GB" sz="2000" noProof="0" dirty="0">
              <a:hlinkClick r:id="rId14"/>
            </a:endParaRP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en-GB" sz="2000" noProof="0" dirty="0"/>
              <a:t> (</a:t>
            </a:r>
            <a:r>
              <a:rPr lang="en-GB" sz="2000" noProof="0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000" noProof="0" dirty="0"/>
              <a:t>) BMFTR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en-GB" sz="2000" noProof="0" dirty="0"/>
              <a:t>(</a:t>
            </a:r>
            <a:r>
              <a:rPr lang="en-GB" sz="2000" noProof="0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000" noProof="0" dirty="0"/>
              <a:t>) BIBB</a:t>
            </a:r>
          </a:p>
          <a:p>
            <a:pPr marL="357187" lvl="1" indent="0" algn="r" rtl="1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קישור לשאלות נוספות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de-DE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lang="de-DE" dirty="0">
                <a:solidFill>
                  <a:srgbClr val="E27F1C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9943051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dirty="0"/>
              <a:t>ההכשרה המקצועית הדואלית במערכת ההכשרה הגרמנית במבט אחד</a:t>
            </a:r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שוק העבודה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הכשרה כללית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מוסדות להשכלה גבוהה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4185532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הכשרה מקצועית</a:t>
              </a:r>
            </a:p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דואלית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הכשרה מקצועית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בית ספר</a:t>
              </a:r>
            </a:p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מקצועי בהיקף מלא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33659"/>
            <a:ext cx="9934425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המשתתפים: חניכים</a:t>
            </a:r>
            <a:endParaRPr lang="de-DE" b="1" dirty="0"/>
          </a:p>
          <a:p>
            <a:pPr marL="0" indent="0" algn="r" rtl="1">
              <a:buNone/>
            </a:pPr>
            <a:endParaRPr lang="de-DE" sz="1100" b="1" dirty="0"/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e-IL" dirty="0"/>
              <a:t>1.2 מיליון חניכים בשנה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he-IL" dirty="0"/>
              <a:t>ב-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he-IL" dirty="0"/>
              <a:t>32 מקצועות הכשרה מוכרים</a:t>
            </a:r>
            <a:endParaRPr lang="de-DE" dirty="0"/>
          </a:p>
          <a:p>
            <a:pPr marL="0" indent="0" algn="r" rtl="1">
              <a:buNone/>
            </a:pPr>
            <a:endParaRPr lang="de-DE" sz="800" dirty="0"/>
          </a:p>
          <a:p>
            <a:pPr marL="0" indent="0" algn="r" rtl="1">
              <a:buNone/>
            </a:pPr>
            <a:r>
              <a:rPr lang="he-IL" dirty="0"/>
              <a:t>שפירושו: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5% מכלל המועסקים כיום</a:t>
            </a:r>
            <a:br>
              <a:rPr lang="de-DE" dirty="0"/>
            </a:br>
            <a:r>
              <a:rPr lang="he-IL" dirty="0"/>
              <a:t>הם חניכים</a:t>
            </a:r>
            <a:endParaRPr lang="de-DE" dirty="0"/>
          </a:p>
          <a:p>
            <a:pPr marL="0" indent="0" algn="r" rtl="1">
              <a:buNone/>
            </a:pPr>
            <a:endParaRPr lang="de-DE" sz="11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232896" y="1158173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0" y="4763645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803" y="1225034"/>
            <a:ext cx="5947434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המשתתפים: המעסיקים</a:t>
            </a:r>
            <a:endParaRPr lang="de-DE" b="1" dirty="0"/>
          </a:p>
          <a:p>
            <a:pPr marL="0" indent="0" algn="r" rtl="1">
              <a:buNone/>
            </a:pP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>
                <a:latin typeface="+mn-lt"/>
              </a:rPr>
              <a:t>מדי שנה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מכשירות כ- 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18,8</a:t>
            </a:r>
            <a:r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de-DE" dirty="0">
                <a:latin typeface="+mn-lt"/>
              </a:rPr>
              <a:t> </a:t>
            </a:r>
            <a:r>
              <a:rPr lang="he-IL" dirty="0">
                <a:latin typeface="+mn-lt"/>
              </a:rPr>
              <a:t>מכל החברות בעלות עובדים הכפופים לביטוח סוציאלי (כ-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402,800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 מתוך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2.1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יליון</a:t>
            </a:r>
            <a:r>
              <a:rPr lang="he-IL" dirty="0">
                <a:latin typeface="+mn-lt"/>
              </a:rPr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המדובר ב-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486,800</a:t>
            </a:r>
            <a:r>
              <a:rPr lang="he-IL" dirty="0"/>
              <a:t> לערך חניכים חדשים מדי שנה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7%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he-IL" dirty="0"/>
              <a:t> מהם נלקחים מיד לאחר ההכשרה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4" y="1785737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09" y="1052513"/>
            <a:ext cx="11053762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הכלכלה, השותפים החברתיים והמדינה מבטיחים את תנאי המסגרת להכשרה מקצועית דואלית</a:t>
            </a:r>
          </a:p>
          <a:p>
            <a:pPr algn="r" rtl="1">
              <a:buFont typeface="Wingdings 3" panose="05040102010807070707" pitchFamily="18" charset="2"/>
              <a:buChar char="t"/>
            </a:pP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לשכות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שותפים חברתיים (איגודי עובדים והתאחדות המעסיקים)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מדינה</a:t>
            </a:r>
            <a:endParaRPr lang="de-DE" dirty="0"/>
          </a:p>
          <a:p>
            <a:pPr marL="0" indent="0" algn="r" rtl="1">
              <a:buNone/>
            </a:pPr>
            <a:endParaRPr lang="de-DE" b="1" dirty="0"/>
          </a:p>
          <a:p>
            <a:pPr marL="0" indent="0" algn="r" rtl="1">
              <a:buNone/>
            </a:pPr>
            <a:r>
              <a:rPr lang="he-IL" b="1" dirty="0"/>
              <a:t>הלשכות והשותפים החברתיים: </a:t>
            </a:r>
            <a:r>
              <a:rPr lang="he-IL" dirty="0"/>
              <a:t>מגדירים ובודקים את תכני ההדרכה בחברה</a:t>
            </a:r>
          </a:p>
          <a:p>
            <a:pPr marL="0" indent="0" algn="r" rtl="1">
              <a:buNone/>
            </a:pPr>
            <a:r>
              <a:rPr lang="he-IL" b="1" dirty="0"/>
              <a:t>מדינה: </a:t>
            </a:r>
            <a:r>
              <a:rPr lang="he-IL" dirty="0"/>
              <a:t>יוצרת את המסגרת המשפטית ומספקת את המשאבים לחינוך בית ספרי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37093"/>
            <a:ext cx="10003436" cy="4323931"/>
          </a:xfrm>
        </p:spPr>
        <p:txBody>
          <a:bodyPr/>
          <a:lstStyle/>
          <a:p>
            <a:pPr marL="1588" indent="0" algn="r" rtl="1">
              <a:buNone/>
            </a:pPr>
            <a:r>
              <a:rPr lang="he-IL" b="1" dirty="0"/>
              <a:t>המשתתפים: הלשכות – הגוף האחראי</a:t>
            </a:r>
            <a:endParaRPr lang="de-DE" b="1" dirty="0"/>
          </a:p>
          <a:p>
            <a:pPr marL="344488" indent="-342900" algn="r" rtl="1">
              <a:buFont typeface="Wingdings 3" panose="05040102010807070707" pitchFamily="18" charset="2"/>
              <a:buChar char="t"/>
            </a:pP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בדיקה ורשימת חברות הכשרה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פיקוח ובדיקת ההכשרה בתוך החברה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הכשרת את צוותי ההדרכה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ארגון בחינות</a:t>
            </a:r>
            <a:endParaRPr lang="de-DE" dirty="0">
              <a:solidFill>
                <a:srgbClr val="FF0000"/>
              </a:solidFill>
            </a:endParaRP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ארגון אירועי מידע וייעוץ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25" y="1224951"/>
            <a:ext cx="11053762" cy="4436074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משתתפים: השותפים החברתיים</a:t>
            </a:r>
            <a:endParaRPr lang="de-DE" b="1" dirty="0"/>
          </a:p>
          <a:p>
            <a:pPr marL="0" indent="0" algn="r" rtl="1">
              <a:buNone/>
            </a:pPr>
            <a:r>
              <a:rPr lang="he-IL" dirty="0"/>
              <a:t>איגודי העובדים והתאחדות המעסיקים מנהלים משא ומתן זה עם זה ועם המדינה על </a:t>
            </a:r>
            <a:r>
              <a:rPr lang="he-IL" u="sng" dirty="0"/>
              <a:t>התקנים המתאימים לאותו חלק של ההכשרה בחברה</a:t>
            </a:r>
            <a:endParaRPr lang="de-DE" u="sng" dirty="0"/>
          </a:p>
          <a:p>
            <a:pPr marL="0" indent="0" algn="r" rtl="1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תכני הכשרה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קצבת חניכות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מעקב אחר ההכשרה בחברה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השתתפות בוועדת הבחינות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" y="2420908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2521</Words>
  <Application>Microsoft Office PowerPoint</Application>
  <PresentationFormat>Breitbild</PresentationFormat>
  <Paragraphs>527</Paragraphs>
  <Slides>37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 3</vt:lpstr>
      <vt:lpstr>Office</vt:lpstr>
      <vt:lpstr>1_Office</vt:lpstr>
      <vt:lpstr> </vt:lpstr>
      <vt:lpstr>תוכן</vt:lpstr>
      <vt:lpstr> 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PowerPoint-Präsentation</vt:lpstr>
      <vt:lpstr>שלב ההתחלה</vt:lpstr>
      <vt:lpstr>שלב ההתחלה</vt:lpstr>
      <vt:lpstr>שלב ההתחלה</vt:lpstr>
      <vt:lpstr>תהליך</vt:lpstr>
      <vt:lpstr>תהליך</vt:lpstr>
      <vt:lpstr>תהליך</vt:lpstr>
      <vt:lpstr>תהליך</vt:lpstr>
      <vt:lpstr>תהליך</vt:lpstr>
      <vt:lpstr>PowerPoint-Präsentation</vt:lpstr>
      <vt:lpstr>כיצד פועלת ההכשרה המקצועית הדואלית?</vt:lpstr>
      <vt:lpstr>כיצד פועלת ההכשרה המקצועית הדואלית?</vt:lpstr>
      <vt:lpstr>מדוע מצליחה ההכשרה המקצועית הדואלית בגרמניה?</vt:lpstr>
      <vt:lpstr>חמש אבני יסוד של הכשרה מקצועית</vt:lpstr>
      <vt:lpstr>יתרונות</vt:lpstr>
      <vt:lpstr>יתרונות</vt:lpstr>
      <vt:lpstr>יתרונות</vt:lpstr>
      <vt:lpstr>אתגרים</vt:lpstr>
      <vt:lpstr>אתגרים</vt:lpstr>
      <vt:lpstr>אתגרים</vt:lpstr>
      <vt:lpstr>מידע נוסף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88</cp:revision>
  <dcterms:created xsi:type="dcterms:W3CDTF">2020-12-18T10:19:10Z</dcterms:created>
  <dcterms:modified xsi:type="dcterms:W3CDTF">2025-09-25T06:46:48Z</dcterms:modified>
</cp:coreProperties>
</file>