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PuMvDeepVr0/BEsWoy3yp9Rm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7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96" autoAdjust="0"/>
  </p:normalViewPr>
  <p:slideViewPr>
    <p:cSldViewPr snapToGrid="0">
      <p:cViewPr varScale="1">
        <p:scale>
          <a:sx n="88" d="100"/>
          <a:sy n="88" d="100"/>
        </p:scale>
        <p:origin x="1434" y="78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Detailed information: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State funding totals around € 6.8 billion, including over € 3 billion for 1,550 vocational schools and around € 2.4 billion for control, monitoring and support measures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State passes the Vocational Training Act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If necessary, summarise the previous slides again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Three main stakeholders agree on the basic standards for dual vocational training on an equal footing. 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These standards are based on the specific requirements of the world of work.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Supplementary information: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duration of the further development and implementation of standards is max. 1 year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Standards are dynamically adapted to the requirements of the world of work at both learning venues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BIBB continuously researches changes in work and training; the findings are incorporated into the process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Job profile &gt;&gt;&gt; 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Which competences must be taught?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Contents &gt;&gt;&gt;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Which specific skills and tasks must be mastered?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Examination knowledge &gt;&gt;&gt;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 knowledge optimally prepares trainees for their final examination?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contents of the framework curriculum are defined by ‘learning fields’.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necessary, explain the topic of ‘learning fields’ at this point.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Further motivation: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Vocational training secures the social status of young people as citizens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state cannot guarantee vocational training alone: costs and competences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Further measures: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Ensuring permeability: university access for trainees with a degree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Opening up dual vocational training regardless of previous qualifications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Young people have many different expectations and goals when it comes to an apprenticeship:</a:t>
            </a: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learn something practical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earn their own money (self-employment)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realise a dream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social prestige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fulfilment of duties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There are a few other reasons here too:</a:t>
            </a: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We are looking for loyal employees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We know best which qualifications are needed in our company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We want to act in a socially responsible manner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We seek the input and innovative potential of young people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We save on familiarisation and retraining costs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Examination boards with equal representation, jointly agreed training standards, joint management of the system at all levels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2. Around 70 % in the company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3. Vocational training standards, certificate issued by the chamber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4. In and from the companies, state teachers at the vocational schools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5. Data reports, vocational training report, training standards (BIBB)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training contract also regulates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holiday entitlement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any requirements for termination of the training contract 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training contract is similar to an employment contract. It is the basis for learning in the company during training.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training contract is registered by the chambers.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Gesetzliche Grundlagen: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... für die Ausbildung im Betrieb &gt; Ausbildungsvertrag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... für die Berufsschule &gt; Schulpflicht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Zeitliche Aufteilung: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beispielsweise: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Montags bis Mittwoch: im Betrieb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Donnerstag und Freitag: in der Berufsschule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alternativ: Blockunterricht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Ergänzende Information: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Die Betriebliche Ausbildung und der Berufsschulunterricht folgen den Ausbildungsstandards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Important: 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 involvement of the respective teaching and training staff!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 a reminder: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Around 96% of all graduates in Germany find a job after completing their training. 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Around 74% of all trainees are taken on by the company that trained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Reminder: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They reach a consensus.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Conclusion I: 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Dual vocational training is essentially shaped by those who are directly affected and who know the needs of the labour market best.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Conclusion II: 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All decisions on vocational training are made by consensus.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Conclusion III: 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standards apply nationwide. They are regularly updated.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Demand for skilled labour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Germany is a developed industrialised nation with a strong SME sector.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Win-win situation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Apprentices learn on the job and are integrated into the work process. Companies train their own future workforce according to their own    needs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Qualified training staff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Trainers are ‘from the trade’ and have undergone training themselves and also know the company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Supplementary information: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Although the state controls the process as a legislator and sets the framework, it leaves key decisions to the direct stakeholders.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>
              <a:buFont typeface="+mj-lt"/>
              <a:buAutoNum type="arabicPeriod"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Examination boards with equal representation, jointly agreed training standards, joint management of the system at all levels</a:t>
            </a:r>
          </a:p>
          <a:p>
            <a:pPr marL="457200" lvl="1" indent="0">
              <a:buFont typeface="+mj-lt"/>
              <a:buNone/>
            </a:pP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buFont typeface="+mj-lt"/>
              <a:buAutoNum type="arabicPeriod" startAt="2"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 startAt="2"/>
            </a:pP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buFont typeface="+mj-lt"/>
              <a:buNone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3.    Vocational training standards, certificate issued by the chamber</a:t>
            </a:r>
          </a:p>
          <a:p>
            <a:pPr marL="0" indent="0">
              <a:buFont typeface="+mj-lt"/>
              <a:buNone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457200" lvl="1" indent="0">
              <a:buFont typeface="+mj-lt"/>
              <a:buNone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4.    In and from the companies, state teachers at the vocational schools</a:t>
            </a:r>
          </a:p>
          <a:p>
            <a:pPr marL="0" indent="0">
              <a:buFont typeface="+mj-lt"/>
              <a:buNone/>
            </a:pP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buFont typeface="+mj-lt"/>
              <a:buNone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5.    Data reports, vocational training report, training standards (BIBB)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Further advantages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Greater identification with the training company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Training as a basis for further measures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Another advantage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Recruitment and retraining costs are reduced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Another advantage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Early indicator for developments in the economy and labour market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Discrepancy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2018: almost 80,000 applicants without a training place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Lack of informal skills: Discipline, reliability, basic skills (reading, writing, maths)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Requirements: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For example: IT skills, foreign language skills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Lifelong learning: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Especially for older applicants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Discrepancy: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Unfilled training places 2010: 19,800 / 2018: 57,700 - almost tripled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‘Maturity for training’: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Lack of social skills, basic knowledge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Inclusion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High extra personnel and time expenditure, special qualifications of the training staff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Demographic change 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Fewer young people able to go into training, labour market needs can no longer be met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Trend towards academisation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Training tends to be out, university is in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Regional differences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Supply and demand for training places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Inclusion: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 a social task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Supplementary information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Overall, 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approximately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53 % of the population have started a dual vocational training programme in their lifetime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employment rate is high: 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approximately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96 % of all graduates find a job (compared </a:t>
            </a:r>
            <a:r>
              <a:rPr lang="de-DE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82 % without a vocational qualification)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positive effect: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Youth unemployment in Germany is only around 5 %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Supplementary information: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Trainees are on average 20.0 years old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average investment per trainee per year is 18,000 euros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70 % of this (approx. 13,600 euros) is amortised (productive contribution of the trainees)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 means: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international competitive advantage for German SMEs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future personnel trained according to own needs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low investment on the labour market international competitive advantage for German SMEs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Supplementary information: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three stakeholders ensure the framework conditions for vocational education and training through a differentiated distribution of roles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Ownership lies with all three players; they all bear it at the same time and assume responsibility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They guarantee the system's constant capacity for innovation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They ensure quality standards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impetus for the development and updating of training standards comes from companies and chambers. They know </a:t>
            </a:r>
            <a:r>
              <a:rPr lang="de-DE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needed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de-DE" sz="1200" b="0" i="0" u="sng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Other tasks: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Supporting companies in their search for trainees, registering training contracts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Mediation in the event of disagreements between trainees and companies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economy invests €7.7 billion in vocational training every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Supplementary information:</a:t>
            </a:r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The process of coordinating and adopting new training regulations is managed by the Federal Institute for Vocational Education and Training.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&gt; Economic and social partners are involved in the entire process.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govet.international/" TargetMode="External"/><Relationship Id="rId5" Type="http://schemas.openxmlformats.org/officeDocument/2006/relationships/hyperlink" Target="mailto:govet@govet.internationa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et.international/" TargetMode="External"/><Relationship Id="rId3" Type="http://schemas.openxmlformats.org/officeDocument/2006/relationships/image" Target="../media/image23.png"/><Relationship Id="rId7" Type="http://schemas.openxmlformats.org/officeDocument/2006/relationships/hyperlink" Target="mailto:govet@bibb.de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uReg DE">
  <p:cSld name="Titelfolie BuReg 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9" descr="O:\Zentralstelle\05 Kommunikation\07 Corporate Design\Logo\BReg_Foerderzusatz\BReg_Office_Farbe_de_WBZ.jpg"/>
          <p:cNvPicPr preferRelativeResize="0"/>
          <p:nvPr/>
        </p:nvPicPr>
        <p:blipFill rotWithShape="1">
          <a:blip r:embed="rId2">
            <a:alphaModFix/>
          </a:blip>
          <a:srcRect b="6852"/>
          <a:stretch/>
        </p:blipFill>
        <p:spPr>
          <a:xfrm>
            <a:off x="264386" y="5506915"/>
            <a:ext cx="1750394" cy="135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3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9"/>
          <p:cNvSpPr txBox="1"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841" y="5790398"/>
            <a:ext cx="1974230" cy="658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/>
          <p:nvPr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Zentralstelle der Bundesregierung für internationale Berufsbildungszusammenarbeit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3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body" idx="4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8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ld mit Überschrift">
  <p:cSld name="1_Bild mit Überschrif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>
            <a:spLocks noGrp="1"/>
          </p:cNvSpPr>
          <p:nvPr>
            <p:ph type="pic" idx="2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9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body" idx="3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body" idx="4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9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>
  <p:cSld name="Titel und vertikaler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0"/>
          <p:cNvPicPr preferRelativeResize="0"/>
          <p:nvPr/>
        </p:nvPicPr>
        <p:blipFill rotWithShape="1">
          <a:blip r:embed="rId2">
            <a:alphaModFix/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0"/>
          <p:cNvPicPr preferRelativeResize="0"/>
          <p:nvPr/>
        </p:nvPicPr>
        <p:blipFill rotWithShape="1">
          <a:blip r:embed="rId4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0"/>
          <p:cNvSpPr txBox="1"/>
          <p:nvPr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0"/>
          <p:cNvSpPr txBox="1"/>
          <p:nvPr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Robert-Schuman-Platz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53175 Bonn, Germany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E1A"/>
              </a:buClr>
              <a:buSzPts val="2000"/>
              <a:buFont typeface="Calibri"/>
              <a:buNone/>
            </a:pPr>
            <a:r>
              <a:rPr lang="de-DE" sz="2000" b="0" i="0" u="sng" strike="noStrike" cap="none">
                <a:solidFill>
                  <a:srgbClr val="F67E1A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govet@govet.international</a:t>
            </a:r>
            <a:endParaRPr sz="2000" b="0" i="0" u="none" strike="noStrike" cap="none">
              <a:solidFill>
                <a:srgbClr val="F67E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+49 228 107 1818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30148" y="3161756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55298" y="372756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0148" y="226529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55298" y="4370664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0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vertikaler Text">
  <p:cSld name="1_Titel und vertikaler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1"/>
          <p:cNvPicPr preferRelativeResize="0"/>
          <p:nvPr/>
        </p:nvPicPr>
        <p:blipFill rotWithShape="1">
          <a:blip r:embed="rId2">
            <a:alphaModFix/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1"/>
          <p:cNvSpPr txBox="1"/>
          <p:nvPr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1"/>
          <p:cNvSpPr txBox="1"/>
          <p:nvPr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Robert-Schuman-Platz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53175 Bonn, Germany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E1A"/>
              </a:buClr>
              <a:buSzPts val="2000"/>
              <a:buFont typeface="Calibri"/>
              <a:buNone/>
            </a:pPr>
            <a:r>
              <a:rPr lang="de-DE" sz="2000" b="0" i="0" u="sng" strike="noStrike" cap="none">
                <a:solidFill>
                  <a:srgbClr val="F67E1A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govet@govet.international</a:t>
            </a:r>
            <a:endParaRPr sz="2000" b="0" i="0" u="none" strike="noStrike" cap="none">
              <a:solidFill>
                <a:srgbClr val="F67E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+49 228 107 1818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0148" y="3161756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55298" y="372756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30148" y="226529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55298" y="4370664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1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61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2" name="Google Shape;102;p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62"/>
          <p:cNvGrpSpPr/>
          <p:nvPr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105" name="Google Shape;105;p62"/>
            <p:cNvPicPr preferRelativeResize="0"/>
            <p:nvPr/>
          </p:nvPicPr>
          <p:blipFill rotWithShape="1">
            <a:blip r:embed="rId2">
              <a:alphaModFix/>
            </a:blip>
            <a:srcRect l="44943" t="16638" r="34648" b="18694"/>
            <a:stretch/>
          </p:blipFill>
          <p:spPr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62"/>
            <p:cNvPicPr preferRelativeResize="0"/>
            <p:nvPr/>
          </p:nvPicPr>
          <p:blipFill rotWithShape="1">
            <a:blip r:embed="rId3">
              <a:alphaModFix/>
            </a:blip>
            <a:srcRect l="66231" t="16637" r="11349" b="18651"/>
            <a:stretch/>
          </p:blipFill>
          <p:spPr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2"/>
          <p:cNvPicPr preferRelativeResize="0"/>
          <p:nvPr/>
        </p:nvPicPr>
        <p:blipFill rotWithShape="1">
          <a:blip r:embed="rId5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eingerück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1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5" name="Google Shape;1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►"/>
              <a:defRPr/>
            </a:lvl1pPr>
            <a:lvl2pPr marL="914400" lvl="1" indent="-3657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einfach">
  <p:cSld name="Titel und Inhalt einfach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3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1" name="Google Shape;12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►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10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4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8" name="Google Shape;1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body" idx="2"/>
          </p:nvPr>
        </p:nvSpPr>
        <p:spPr>
          <a:xfrm>
            <a:off x="920158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3"/>
          </p:nvPr>
        </p:nvSpPr>
        <p:spPr>
          <a:xfrm>
            <a:off x="920158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body" idx="4"/>
          </p:nvPr>
        </p:nvSpPr>
        <p:spPr>
          <a:xfrm>
            <a:off x="6852575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body" idx="5"/>
          </p:nvPr>
        </p:nvSpPr>
        <p:spPr>
          <a:xfrm>
            <a:off x="6852575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Orange">
  <p:cSld name="1_Titelfolie Orange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5"/>
          <p:cNvPicPr preferRelativeResize="0"/>
          <p:nvPr/>
        </p:nvPicPr>
        <p:blipFill rotWithShape="1">
          <a:blip r:embed="rId2">
            <a:alphaModFix/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5"/>
          <p:cNvSpPr/>
          <p:nvPr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956" y="2816645"/>
            <a:ext cx="454995" cy="5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766" y="3608533"/>
            <a:ext cx="467374" cy="4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086" y="4252783"/>
            <a:ext cx="416735" cy="51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423" y="4945053"/>
            <a:ext cx="278061" cy="39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5"/>
          <p:cNvSpPr txBox="1"/>
          <p:nvPr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Friedrich-Ebert-Allee 114-116</a:t>
            </a:r>
            <a:b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53113 Bonn, Germany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+49 228 107 1818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folie" type="title">
  <p:cSld name="TITLE">
    <p:bg>
      <p:bgPr>
        <a:solidFill>
          <a:schemeClr val="accen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/>
          <p:nvPr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5" name="Google Shape;145;p46"/>
          <p:cNvSpPr/>
          <p:nvPr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46" name="Google Shape;14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6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4000" tIns="10800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" name="Google Shape;14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9526" y="5661025"/>
            <a:ext cx="245304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3" y="5371775"/>
            <a:ext cx="1117022" cy="12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enutzerdefiniertes Layout">
  <p:cSld name="1_Benutzerdefiniertes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4" y="1768507"/>
            <a:ext cx="12205434" cy="333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2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Orange">
  <p:cSld name="Titelfolie Orang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7"/>
          <p:cNvSpPr/>
          <p:nvPr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3" name="Google Shape;15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7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5" name="Google Shape;1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7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4000" tIns="10800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au">
  <p:cSld name="Titelfolie Grau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/>
          <p:nvPr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60" name="Google Shape;16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8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62" name="Google Shape;16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8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000" tIns="10800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">
  <p:cSld name="Schlussfoli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0"/>
          <p:cNvSpPr/>
          <p:nvPr/>
        </p:nvSpPr>
        <p:spPr>
          <a:xfrm>
            <a:off x="0" y="1963554"/>
            <a:ext cx="12192000" cy="313783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995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0"/>
          <p:cNvSpPr txBox="1"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5617" y="296863"/>
            <a:ext cx="6346295" cy="13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9526" y="5661025"/>
            <a:ext cx="245304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3" y="5371775"/>
            <a:ext cx="1117022" cy="12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uReg EN">
  <p:cSld name="Titelfolie BuReg E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1"/>
          <p:cNvPicPr preferRelativeResize="0"/>
          <p:nvPr/>
        </p:nvPicPr>
        <p:blipFill rotWithShape="1">
          <a:blip r:embed="rId2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1"/>
          <p:cNvSpPr txBox="1"/>
          <p:nvPr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 Office for international Cooperation </a:t>
            </a:r>
            <a:b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Vocational Education and Training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726" y="5676892"/>
            <a:ext cx="210767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349" y="5769210"/>
            <a:ext cx="231851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BMBF DE">
  <p:cSld name="1_Titelfolie BMBF 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2"/>
          <p:cNvPicPr preferRelativeResize="0"/>
          <p:nvPr/>
        </p:nvPicPr>
        <p:blipFill rotWithShape="1">
          <a:blip r:embed="rId2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2"/>
          <p:cNvSpPr txBox="1">
            <a:spLocks noGrp="1"/>
          </p:cNvSpPr>
          <p:nvPr>
            <p:ph type="body"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2"/>
          <p:cNvSpPr txBox="1"/>
          <p:nvPr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Zentralstelle der Bundesregierung für internationale Berufsbildungszusammenarbeit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5841" y="5876462"/>
            <a:ext cx="1974230" cy="65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2"/>
          <p:cNvPicPr preferRelativeResize="0"/>
          <p:nvPr/>
        </p:nvPicPr>
        <p:blipFill rotWithShape="1">
          <a:blip r:embed="rId4">
            <a:alphaModFix/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MBF EN">
  <p:cSld name="Titelfolie BMBF E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3"/>
          <p:cNvPicPr preferRelativeResize="0"/>
          <p:nvPr/>
        </p:nvPicPr>
        <p:blipFill rotWithShape="1">
          <a:blip r:embed="rId2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3"/>
          <p:cNvSpPr txBox="1">
            <a:spLocks noGrp="1"/>
          </p:cNvSpPr>
          <p:nvPr>
            <p:ph type="body"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3"/>
          <p:cNvSpPr txBox="1"/>
          <p:nvPr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 Office for international Cooperation </a:t>
            </a:r>
            <a:b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Vocational Education and Training</a:t>
            </a:r>
            <a:endParaRPr/>
          </a:p>
        </p:txBody>
      </p:sp>
      <p:pic>
        <p:nvPicPr>
          <p:cNvPr id="42" name="Google Shape;4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6349" y="5876790"/>
            <a:ext cx="231851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3"/>
          <p:cNvPicPr preferRelativeResize="0"/>
          <p:nvPr/>
        </p:nvPicPr>
        <p:blipFill rotWithShape="1">
          <a:blip r:embed="rId4">
            <a:alphaModFix/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">
  <p:cSld name="Standar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2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3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4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fzählung">
  <p:cSld name="Aufzählung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body" idx="2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5"/>
          <p:cNvSpPr txBox="1">
            <a:spLocks noGrp="1"/>
          </p:cNvSpPr>
          <p:nvPr>
            <p:ph type="body" idx="3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851B"/>
              </a:buClr>
              <a:buSzPts val="2000"/>
              <a:buFont typeface="Noto Sans Symbols"/>
              <a:buChar char="▶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6"/>
          <p:cNvSpPr txBox="1"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  <a:defRPr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body"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Google Shape;6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6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enutzerdefiniertes Layout">
  <p:cSld name="2_Benutzerdefiniertes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7"/>
          <p:cNvPicPr preferRelativeResize="0"/>
          <p:nvPr/>
        </p:nvPicPr>
        <p:blipFill rotWithShape="1">
          <a:blip r:embed="rId2">
            <a:alphaModFix/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7"/>
          <p:cNvSpPr txBox="1">
            <a:spLocks noGrp="1"/>
          </p:cNvSpPr>
          <p:nvPr>
            <p:ph type="body" idx="1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7"/>
          <p:cNvPicPr preferRelativeResize="0"/>
          <p:nvPr/>
        </p:nvPicPr>
        <p:blipFill rotWithShape="1">
          <a:blip r:embed="rId4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/>
          <p:cNvPicPr preferRelativeResize="0"/>
          <p:nvPr/>
        </p:nvPicPr>
        <p:blipFill rotWithShape="1">
          <a:blip r:embed="rId16">
            <a:alphaModFix/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 txBox="1"/>
          <p:nvPr/>
        </p:nvSpPr>
        <p:spPr>
          <a:xfrm>
            <a:off x="9161092" y="2868212"/>
            <a:ext cx="2683380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5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566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99.php" TargetMode="External"/><Relationship Id="rId13" Type="http://schemas.openxmlformats.org/officeDocument/2006/relationships/hyperlink" Target="http://www.gesetze-im-internet.de/betrvg/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bibb.de/dienst/publikationen/de/19200" TargetMode="External"/><Relationship Id="rId12" Type="http://schemas.openxmlformats.org/officeDocument/2006/relationships/hyperlink" Target="http://www.gesetze-im-internet.de/tvg/index.html" TargetMode="External"/><Relationship Id="rId17" Type="http://schemas.openxmlformats.org/officeDocument/2006/relationships/hyperlink" Target="mailto:govet@bibb.de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bibb.de/ausbildungplus/de/index.php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bmbf.de/bmbf/de/bildung/berufliche-bildung/strategie-und-zusammenarbeit/der-berufsbildungsbericht/der-berufsbildungsbericht.html" TargetMode="External"/><Relationship Id="rId11" Type="http://schemas.openxmlformats.org/officeDocument/2006/relationships/hyperlink" Target="http://www.gesetze-im-internet.de/ihkg/index.html" TargetMode="External"/><Relationship Id="rId5" Type="http://schemas.openxmlformats.org/officeDocument/2006/relationships/hyperlink" Target="https://www.datenportal.bmbf.de/portal/de/index.html" TargetMode="External"/><Relationship Id="rId15" Type="http://schemas.openxmlformats.org/officeDocument/2006/relationships/hyperlink" Target="https://www.bmbf.de/" TargetMode="External"/><Relationship Id="rId10" Type="http://schemas.openxmlformats.org/officeDocument/2006/relationships/hyperlink" Target="http://www.gesetze-im-internet.de/jarbschg/index.html" TargetMode="External"/><Relationship Id="rId4" Type="http://schemas.openxmlformats.org/officeDocument/2006/relationships/hyperlink" Target="https://www.destatis.de/DE/Home/_inhalt.html" TargetMode="External"/><Relationship Id="rId9" Type="http://schemas.openxmlformats.org/officeDocument/2006/relationships/hyperlink" Target="https://www.govet.international/de/54887.php" TargetMode="External"/><Relationship Id="rId14" Type="http://schemas.openxmlformats.org/officeDocument/2006/relationships/hyperlink" Target="https://www.govet.international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body" idx="1"/>
          </p:nvPr>
        </p:nvSpPr>
        <p:spPr>
          <a:xfrm>
            <a:off x="875488" y="3025224"/>
            <a:ext cx="6153382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 b="1" dirty="0" err="1"/>
              <a:t>Dualne</a:t>
            </a:r>
            <a:r>
              <a:rPr lang="de-DE" sz="2500" b="1" dirty="0"/>
              <a:t> </a:t>
            </a:r>
            <a:r>
              <a:rPr lang="de-DE" sz="2500" b="1" dirty="0" err="1"/>
              <a:t>kształcenie</a:t>
            </a:r>
            <a:r>
              <a:rPr lang="de-DE" sz="2500" b="1" dirty="0"/>
              <a:t> </a:t>
            </a:r>
            <a:r>
              <a:rPr lang="de-DE" sz="2500" b="1" dirty="0" err="1"/>
              <a:t>zawodowe</a:t>
            </a:r>
            <a:r>
              <a:rPr lang="de-DE" sz="2500" b="1" dirty="0"/>
              <a:t> </a:t>
            </a:r>
            <a:br>
              <a:rPr lang="de-DE" sz="2500" b="1" dirty="0"/>
            </a:br>
            <a:r>
              <a:rPr lang="de-DE" sz="2500" b="1" dirty="0"/>
              <a:t>w </a:t>
            </a:r>
            <a:r>
              <a:rPr lang="de-DE" sz="2500" b="1" dirty="0" err="1"/>
              <a:t>Niemczech</a:t>
            </a:r>
            <a:endParaRPr sz="2500" b="1" dirty="0"/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/>
          </a:p>
        </p:txBody>
      </p:sp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0" y="296863"/>
            <a:ext cx="90011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Podmioty</a:t>
            </a:r>
            <a:r>
              <a:rPr lang="de-DE" b="1" dirty="0"/>
              <a:t>: </a:t>
            </a:r>
            <a:r>
              <a:rPr lang="de-DE" b="1" dirty="0" err="1"/>
              <a:t>państwo</a:t>
            </a:r>
            <a:r>
              <a:rPr lang="de-DE" b="1" dirty="0"/>
              <a:t> - </a:t>
            </a:r>
            <a:r>
              <a:rPr lang="de-DE" b="1" dirty="0" err="1"/>
              <a:t>dostawca</a:t>
            </a:r>
            <a:r>
              <a:rPr lang="de-DE" b="1" dirty="0"/>
              <a:t> </a:t>
            </a:r>
            <a:r>
              <a:rPr lang="de-DE" b="1" dirty="0" err="1"/>
              <a:t>usług</a:t>
            </a:r>
            <a:r>
              <a:rPr lang="de-DE" b="1" dirty="0"/>
              <a:t> </a:t>
            </a:r>
            <a:r>
              <a:rPr lang="de-DE" b="1" dirty="0" err="1"/>
              <a:t>ramowych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b="1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de-DE" dirty="0" err="1"/>
              <a:t>negocjuje</a:t>
            </a:r>
            <a:r>
              <a:rPr lang="de-DE" dirty="0"/>
              <a:t> </a:t>
            </a:r>
            <a:r>
              <a:rPr lang="de-DE" u="sng" dirty="0" err="1"/>
              <a:t>przepisy</a:t>
            </a:r>
            <a:r>
              <a:rPr lang="de-DE" u="sng" dirty="0"/>
              <a:t> </a:t>
            </a:r>
            <a:r>
              <a:rPr lang="de-DE" u="sng" dirty="0" err="1"/>
              <a:t>dotyczące</a:t>
            </a:r>
            <a:r>
              <a:rPr lang="de-DE" u="sng" dirty="0"/>
              <a:t> </a:t>
            </a:r>
            <a:r>
              <a:rPr lang="de-DE" u="sng" dirty="0" err="1"/>
              <a:t>kształcenia</a:t>
            </a:r>
            <a:r>
              <a:rPr lang="de-DE" dirty="0"/>
              <a:t> z </a:t>
            </a:r>
            <a:r>
              <a:rPr lang="de-DE" dirty="0" err="1"/>
              <a:t>partnerami</a:t>
            </a:r>
            <a:r>
              <a:rPr lang="de-DE" dirty="0"/>
              <a:t> </a:t>
            </a:r>
            <a:r>
              <a:rPr lang="de-DE" dirty="0" err="1"/>
              <a:t>społecznymi</a:t>
            </a:r>
            <a:r>
              <a:rPr lang="de-DE" dirty="0"/>
              <a:t> (</a:t>
            </a:r>
            <a:r>
              <a:rPr lang="de-DE" dirty="0" err="1"/>
              <a:t>kształcenie</a:t>
            </a:r>
            <a:r>
              <a:rPr lang="de-DE" dirty="0"/>
              <a:t> w </a:t>
            </a:r>
            <a:r>
              <a:rPr lang="de-DE" dirty="0" err="1"/>
              <a:t>zakładzie</a:t>
            </a:r>
            <a:r>
              <a:rPr lang="de-DE" dirty="0"/>
              <a:t> </a:t>
            </a:r>
            <a:r>
              <a:rPr lang="de-DE" dirty="0" err="1"/>
              <a:t>pracy</a:t>
            </a:r>
            <a:r>
              <a:rPr lang="de-DE" dirty="0"/>
              <a:t>)</a:t>
            </a:r>
            <a:endParaRPr sz="370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de-DE" dirty="0" err="1"/>
              <a:t>definiuje</a:t>
            </a:r>
            <a:r>
              <a:rPr lang="de-DE" dirty="0"/>
              <a:t> </a:t>
            </a:r>
            <a:r>
              <a:rPr lang="de-DE" dirty="0" err="1"/>
              <a:t>kształcenie</a:t>
            </a:r>
            <a:r>
              <a:rPr lang="de-DE" dirty="0"/>
              <a:t> w </a:t>
            </a:r>
            <a:r>
              <a:rPr lang="de-DE" dirty="0" err="1"/>
              <a:t>szkołach</a:t>
            </a:r>
            <a:r>
              <a:rPr lang="de-DE" dirty="0"/>
              <a:t> </a:t>
            </a:r>
            <a:r>
              <a:rPr lang="de-DE" dirty="0" err="1"/>
              <a:t>zawodowych</a:t>
            </a:r>
            <a:r>
              <a:rPr lang="de-DE" dirty="0"/>
              <a:t>: </a:t>
            </a:r>
            <a:r>
              <a:rPr lang="de-DE" u="sng" dirty="0" err="1"/>
              <a:t>ramowy</a:t>
            </a:r>
            <a:r>
              <a:rPr lang="de-DE" u="sng" dirty="0"/>
              <a:t> </a:t>
            </a:r>
            <a:r>
              <a:rPr lang="de-DE" u="sng" dirty="0" err="1"/>
              <a:t>program</a:t>
            </a:r>
            <a:r>
              <a:rPr lang="de-DE" u="sng" dirty="0"/>
              <a:t> </a:t>
            </a:r>
            <a:r>
              <a:rPr lang="de-DE" u="sng" dirty="0" err="1"/>
              <a:t>nauczania</a:t>
            </a:r>
            <a:endParaRPr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de-DE" dirty="0" err="1"/>
              <a:t>finansuje</a:t>
            </a:r>
            <a:r>
              <a:rPr lang="de-DE" dirty="0"/>
              <a:t>, </a:t>
            </a:r>
            <a:r>
              <a:rPr lang="de-DE" dirty="0" err="1"/>
              <a:t>organizuje</a:t>
            </a:r>
            <a:r>
              <a:rPr lang="de-DE" dirty="0"/>
              <a:t> i </a:t>
            </a:r>
            <a:r>
              <a:rPr lang="de-DE" dirty="0" err="1"/>
              <a:t>monitoruje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publicznych</a:t>
            </a:r>
            <a:r>
              <a:rPr lang="de-DE" dirty="0"/>
              <a:t> </a:t>
            </a:r>
            <a:r>
              <a:rPr lang="de-DE" dirty="0" err="1"/>
              <a:t>szkół</a:t>
            </a:r>
            <a:r>
              <a:rPr lang="de-DE" dirty="0"/>
              <a:t> </a:t>
            </a:r>
            <a:r>
              <a:rPr lang="de-DE" dirty="0" err="1"/>
              <a:t>zawodowych</a:t>
            </a:r>
            <a:endParaRPr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de-DE" dirty="0" err="1"/>
              <a:t>prowadzi</a:t>
            </a:r>
            <a:r>
              <a:rPr lang="de-DE" dirty="0"/>
              <a:t> i </a:t>
            </a:r>
            <a:r>
              <a:rPr lang="de-DE" dirty="0" err="1"/>
              <a:t>umożliwia</a:t>
            </a:r>
            <a:r>
              <a:rPr lang="de-DE" dirty="0"/>
              <a:t> </a:t>
            </a:r>
            <a:r>
              <a:rPr lang="de-DE" dirty="0" err="1"/>
              <a:t>badania</a:t>
            </a:r>
            <a:r>
              <a:rPr lang="de-DE" dirty="0"/>
              <a:t> w </a:t>
            </a:r>
            <a:r>
              <a:rPr lang="de-DE" dirty="0" err="1"/>
              <a:t>zakresie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</a:t>
            </a:r>
            <a:r>
              <a:rPr lang="de-DE" dirty="0" err="1"/>
              <a:t>zawodowego</a:t>
            </a:r>
            <a:r>
              <a:rPr lang="de-DE" dirty="0"/>
              <a:t> </a:t>
            </a:r>
            <a:r>
              <a:rPr lang="de-DE" dirty="0">
                <a:solidFill>
                  <a:srgbClr val="D37230"/>
                </a:solidFill>
                <a:sym typeface="Wingdings 3" panose="05040102010807070707" pitchFamily="18" charset="2"/>
              </a:rPr>
              <a:t></a:t>
            </a:r>
            <a:r>
              <a:rPr lang="de-DE" dirty="0"/>
              <a:t> BIBB</a:t>
            </a:r>
            <a:endParaRPr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de-DE" dirty="0" err="1"/>
              <a:t>wspiera</a:t>
            </a:r>
            <a:r>
              <a:rPr lang="de-DE" dirty="0"/>
              <a:t> </a:t>
            </a:r>
            <a:r>
              <a:rPr lang="de-DE" dirty="0" err="1"/>
              <a:t>poszukiwanie</a:t>
            </a:r>
            <a:r>
              <a:rPr lang="de-DE" dirty="0"/>
              <a:t> </a:t>
            </a:r>
            <a:r>
              <a:rPr lang="de-DE" dirty="0" err="1"/>
              <a:t>miejsca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(</a:t>
            </a:r>
            <a:r>
              <a:rPr lang="de-DE" dirty="0" err="1"/>
              <a:t>np</a:t>
            </a:r>
            <a:r>
              <a:rPr lang="de-DE" dirty="0"/>
              <a:t>. </a:t>
            </a:r>
            <a:r>
              <a:rPr lang="de-DE" dirty="0" err="1"/>
              <a:t>młodzież</a:t>
            </a:r>
            <a:r>
              <a:rPr lang="de-DE" dirty="0"/>
              <a:t>, </a:t>
            </a:r>
            <a:r>
              <a:rPr lang="de-DE" dirty="0" err="1"/>
              <a:t>bezrobotni</a:t>
            </a:r>
            <a:r>
              <a:rPr lang="de-DE" dirty="0"/>
              <a:t>, </a:t>
            </a:r>
            <a:r>
              <a:rPr lang="de-DE" dirty="0" err="1"/>
              <a:t>osoby</a:t>
            </a:r>
            <a:r>
              <a:rPr lang="de-DE" dirty="0"/>
              <a:t> </a:t>
            </a:r>
            <a:r>
              <a:rPr lang="de-DE" dirty="0" err="1"/>
              <a:t>znajdujące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w </a:t>
            </a:r>
            <a:r>
              <a:rPr lang="de-DE" dirty="0" err="1"/>
              <a:t>niekorzystnej</a:t>
            </a:r>
            <a:r>
              <a:rPr lang="de-DE" dirty="0"/>
              <a:t> </a:t>
            </a:r>
            <a:r>
              <a:rPr lang="de-DE" dirty="0" err="1"/>
              <a:t>sytuacji</a:t>
            </a:r>
            <a:r>
              <a:rPr lang="de-DE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Ramy: standardy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określają wdrażanie dualnego kształcenia zawodowego w zakładach pracy i szkołach zawodowych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zapewniają kontrolę jakości i promocję dualnego kształcenia zawodowego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są ważne i wiążące w całym kraju</a:t>
            </a: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77" name="Google Shape;277;p1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de-DE" b="1" dirty="0" err="1"/>
              <a:t>Ramy</a:t>
            </a:r>
            <a:r>
              <a:rPr lang="de-DE" b="1" dirty="0"/>
              <a:t>: </a:t>
            </a:r>
            <a:r>
              <a:rPr lang="de-DE" b="1" dirty="0" err="1"/>
              <a:t>standardy</a:t>
            </a:r>
            <a:r>
              <a:rPr lang="de-DE" b="1" dirty="0"/>
              <a:t> – </a:t>
            </a:r>
            <a:r>
              <a:rPr lang="de-DE" b="1" dirty="0" err="1"/>
              <a:t>powstawanie</a:t>
            </a:r>
            <a:r>
              <a:rPr lang="de-DE" b="1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b="1" dirty="0"/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b="1" dirty="0"/>
              <a:t>1. </a:t>
            </a:r>
            <a:r>
              <a:rPr lang="de-DE" b="1" dirty="0" err="1"/>
              <a:t>pracodawcy</a:t>
            </a:r>
            <a:r>
              <a:rPr lang="de-DE" b="1" dirty="0"/>
              <a:t> </a:t>
            </a:r>
            <a:r>
              <a:rPr lang="de-DE" dirty="0" err="1"/>
              <a:t>identyfikują</a:t>
            </a:r>
            <a:r>
              <a:rPr lang="de-DE" dirty="0"/>
              <a:t> </a:t>
            </a:r>
            <a:r>
              <a:rPr lang="de-DE" dirty="0" err="1"/>
              <a:t>nowe</a:t>
            </a:r>
            <a:r>
              <a:rPr lang="de-DE" dirty="0"/>
              <a:t> </a:t>
            </a:r>
            <a:r>
              <a:rPr lang="de-DE" dirty="0" err="1"/>
              <a:t>obszary</a:t>
            </a:r>
            <a:r>
              <a:rPr lang="de-DE" dirty="0"/>
              <a:t> </a:t>
            </a:r>
            <a:r>
              <a:rPr lang="de-DE" dirty="0" err="1"/>
              <a:t>odpowiedzialności</a:t>
            </a:r>
            <a:r>
              <a:rPr lang="de-DE" dirty="0"/>
              <a:t> i </a:t>
            </a:r>
            <a:r>
              <a:rPr lang="de-DE" dirty="0" err="1"/>
              <a:t>kwalifikacji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 </a:t>
            </a:r>
            <a:r>
              <a:rPr lang="de-DE" dirty="0" err="1"/>
              <a:t>zakładzie</a:t>
            </a:r>
            <a:r>
              <a:rPr lang="de-DE" dirty="0"/>
              <a:t> </a:t>
            </a:r>
            <a:r>
              <a:rPr lang="de-DE" dirty="0" err="1"/>
              <a:t>pracy</a:t>
            </a:r>
            <a:r>
              <a:rPr lang="de-DE" dirty="0"/>
              <a:t> </a:t>
            </a:r>
            <a:endParaRPr dirty="0"/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b="1" dirty="0"/>
              <a:t>2. </a:t>
            </a:r>
            <a:r>
              <a:rPr lang="de-DE" b="1" dirty="0" err="1"/>
              <a:t>partnerzy</a:t>
            </a:r>
            <a:r>
              <a:rPr lang="de-DE" b="1" dirty="0"/>
              <a:t> </a:t>
            </a:r>
            <a:r>
              <a:rPr lang="de-DE" b="1" dirty="0" err="1"/>
              <a:t>społeczni</a:t>
            </a:r>
            <a:r>
              <a:rPr lang="de-DE" b="1" dirty="0"/>
              <a:t> i </a:t>
            </a:r>
            <a:r>
              <a:rPr lang="de-DE" b="1" dirty="0" err="1"/>
              <a:t>państwo</a:t>
            </a:r>
            <a:r>
              <a:rPr lang="de-DE" b="1" dirty="0"/>
              <a:t> </a:t>
            </a:r>
            <a:r>
              <a:rPr lang="de-DE" dirty="0" err="1"/>
              <a:t>negocjują</a:t>
            </a:r>
            <a:r>
              <a:rPr lang="de-DE" dirty="0"/>
              <a:t> i </a:t>
            </a:r>
            <a:r>
              <a:rPr lang="de-DE" dirty="0" err="1"/>
              <a:t>przyjmują</a:t>
            </a:r>
            <a:r>
              <a:rPr lang="de-DE" dirty="0"/>
              <a:t> </a:t>
            </a:r>
            <a:r>
              <a:rPr lang="de-DE" dirty="0" err="1"/>
              <a:t>nowe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zakładowe</a:t>
            </a:r>
            <a:r>
              <a:rPr lang="de-DE" dirty="0"/>
              <a:t> </a:t>
            </a:r>
            <a:r>
              <a:rPr lang="de-DE" dirty="0" err="1"/>
              <a:t>standardy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</a:t>
            </a:r>
            <a:r>
              <a:rPr lang="de-DE" dirty="0" err="1"/>
              <a:t>moderowane</a:t>
            </a:r>
            <a:r>
              <a:rPr lang="de-DE" dirty="0"/>
              <a:t> </a:t>
            </a:r>
            <a:r>
              <a:rPr lang="de-DE" dirty="0" err="1"/>
              <a:t>przez</a:t>
            </a:r>
            <a:r>
              <a:rPr lang="de-DE" dirty="0"/>
              <a:t> BIBB </a:t>
            </a:r>
            <a:endParaRPr dirty="0"/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b="1" dirty="0"/>
              <a:t>3. </a:t>
            </a:r>
            <a:r>
              <a:rPr lang="de-DE" b="1" dirty="0" err="1"/>
              <a:t>państwo</a:t>
            </a:r>
            <a:r>
              <a:rPr lang="de-DE" b="1" dirty="0"/>
              <a:t> </a:t>
            </a:r>
            <a:r>
              <a:rPr lang="de-DE" dirty="0" err="1"/>
              <a:t>dostosowuje</a:t>
            </a:r>
            <a:r>
              <a:rPr lang="de-DE" dirty="0"/>
              <a:t> </a:t>
            </a:r>
            <a:r>
              <a:rPr lang="de-DE" dirty="0" err="1"/>
              <a:t>ramowe</a:t>
            </a:r>
            <a:r>
              <a:rPr lang="de-DE" dirty="0"/>
              <a:t> </a:t>
            </a:r>
            <a:r>
              <a:rPr lang="de-DE" dirty="0" err="1"/>
              <a:t>programy</a:t>
            </a:r>
            <a:r>
              <a:rPr lang="de-DE" dirty="0"/>
              <a:t> </a:t>
            </a:r>
            <a:r>
              <a:rPr lang="de-DE" dirty="0" err="1"/>
              <a:t>nauczania</a:t>
            </a:r>
            <a:r>
              <a:rPr lang="de-DE" dirty="0"/>
              <a:t> do </a:t>
            </a:r>
            <a:r>
              <a:rPr lang="de-DE" dirty="0" err="1"/>
              <a:t>nowo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zdefiniowanych</a:t>
            </a:r>
            <a:r>
              <a:rPr lang="de-DE" dirty="0"/>
              <a:t> </a:t>
            </a:r>
            <a:r>
              <a:rPr lang="de-DE" dirty="0" err="1"/>
              <a:t>przepisów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1914"/>
              <a:buNone/>
            </a:pPr>
            <a:r>
              <a:rPr lang="de-DE" sz="2350" b="1" dirty="0" err="1"/>
              <a:t>Przyjęte</a:t>
            </a:r>
            <a:r>
              <a:rPr lang="de-DE" sz="2350" b="1" dirty="0"/>
              <a:t> </a:t>
            </a:r>
            <a:r>
              <a:rPr lang="de-DE" sz="2350" b="1" dirty="0" err="1"/>
              <a:t>standardy</a:t>
            </a:r>
            <a:r>
              <a:rPr lang="de-DE" sz="2350" b="1" dirty="0"/>
              <a:t> </a:t>
            </a:r>
            <a:r>
              <a:rPr lang="de-DE" sz="2350" b="1" dirty="0" err="1"/>
              <a:t>są</a:t>
            </a:r>
            <a:r>
              <a:rPr lang="de-DE" sz="2350" b="1" dirty="0"/>
              <a:t> </a:t>
            </a:r>
            <a:r>
              <a:rPr lang="de-DE" sz="2350" b="1" dirty="0" err="1"/>
              <a:t>określone</a:t>
            </a:r>
            <a:r>
              <a:rPr lang="de-DE" sz="2350" b="1" dirty="0"/>
              <a:t> w </a:t>
            </a:r>
            <a:r>
              <a:rPr lang="de-DE" sz="2350" b="1" dirty="0" err="1"/>
              <a:t>przepisach</a:t>
            </a:r>
            <a:r>
              <a:rPr lang="de-DE" sz="2350" b="1" dirty="0"/>
              <a:t> </a:t>
            </a:r>
            <a:r>
              <a:rPr lang="de-DE" sz="2350" b="1" dirty="0" err="1"/>
              <a:t>kształcenia</a:t>
            </a:r>
            <a:r>
              <a:rPr lang="de-DE" sz="2350" b="1" dirty="0"/>
              <a:t> (</a:t>
            </a:r>
            <a:r>
              <a:rPr lang="de-DE" sz="2350" b="1" dirty="0" err="1"/>
              <a:t>zakłady</a:t>
            </a:r>
            <a:r>
              <a:rPr lang="de-DE" sz="2350" b="1" dirty="0"/>
              <a:t> </a:t>
            </a:r>
            <a:r>
              <a:rPr lang="de-DE" sz="2350" b="1" dirty="0" err="1"/>
              <a:t>pracy</a:t>
            </a:r>
            <a:r>
              <a:rPr lang="de-DE" sz="2350" b="1" dirty="0"/>
              <a:t>) i </a:t>
            </a:r>
            <a:r>
              <a:rPr lang="de-DE" sz="2350" b="1" dirty="0" err="1"/>
              <a:t>ramowych</a:t>
            </a:r>
            <a:r>
              <a:rPr lang="de-DE" sz="2350" b="1" dirty="0"/>
              <a:t> </a:t>
            </a:r>
            <a:r>
              <a:rPr lang="de-DE" sz="2350" b="1" dirty="0" err="1"/>
              <a:t>programach</a:t>
            </a:r>
            <a:r>
              <a:rPr lang="de-DE" sz="2350" b="1" dirty="0"/>
              <a:t> </a:t>
            </a:r>
            <a:r>
              <a:rPr lang="de-DE" sz="2350" b="1" dirty="0" err="1"/>
              <a:t>nauczania</a:t>
            </a:r>
            <a:r>
              <a:rPr lang="de-DE" sz="2350" b="1" dirty="0"/>
              <a:t> (</a:t>
            </a:r>
            <a:r>
              <a:rPr lang="de-DE" sz="2350" b="1" dirty="0" err="1"/>
              <a:t>szkoły</a:t>
            </a:r>
            <a:r>
              <a:rPr lang="de-DE" sz="2350" b="1" dirty="0"/>
              <a:t> </a:t>
            </a:r>
            <a:r>
              <a:rPr lang="de-DE" sz="2350" b="1" dirty="0" err="1"/>
              <a:t>zawodowe</a:t>
            </a:r>
            <a:r>
              <a:rPr lang="de-DE" sz="2350" b="1" dirty="0"/>
              <a:t>).</a:t>
            </a:r>
            <a:endParaRPr sz="235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b="1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705"/>
              <a:buNone/>
            </a:pPr>
            <a:r>
              <a:rPr lang="de-DE" b="1" dirty="0" err="1"/>
              <a:t>Ramy</a:t>
            </a:r>
            <a:r>
              <a:rPr lang="de-DE" b="1" dirty="0"/>
              <a:t>: </a:t>
            </a:r>
            <a:r>
              <a:rPr lang="de-DE" b="1" dirty="0" err="1"/>
              <a:t>standardy</a:t>
            </a:r>
            <a:r>
              <a:rPr lang="de-DE" b="1" dirty="0"/>
              <a:t> – </a:t>
            </a:r>
            <a:r>
              <a:rPr lang="de-DE" sz="2550" b="1" dirty="0" err="1"/>
              <a:t>regulamin</a:t>
            </a:r>
            <a:r>
              <a:rPr lang="de-DE" sz="2550" b="1" dirty="0"/>
              <a:t> </a:t>
            </a:r>
            <a:r>
              <a:rPr lang="de-DE" sz="2550" b="1" dirty="0" err="1"/>
              <a:t>dotyczący</a:t>
            </a:r>
            <a:r>
              <a:rPr lang="de-DE" sz="2550" b="1" dirty="0"/>
              <a:t> </a:t>
            </a:r>
            <a:r>
              <a:rPr lang="de-DE" sz="2550" b="1" dirty="0" err="1"/>
              <a:t>kształcenia</a:t>
            </a:r>
            <a:endParaRPr sz="255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de-DE" sz="1600" b="1" dirty="0"/>
              <a:t> 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90000"/>
              <a:buNone/>
            </a:pPr>
            <a:r>
              <a:rPr lang="de-DE" dirty="0" err="1"/>
              <a:t>Wspólny</a:t>
            </a:r>
            <a:r>
              <a:rPr lang="de-DE" dirty="0"/>
              <a:t> </a:t>
            </a:r>
            <a:r>
              <a:rPr lang="de-DE" dirty="0" err="1"/>
              <a:t>cel</a:t>
            </a:r>
            <a:r>
              <a:rPr lang="de-DE" dirty="0"/>
              <a:t> </a:t>
            </a:r>
            <a:r>
              <a:rPr lang="de-DE" dirty="0" err="1"/>
              <a:t>wynika</a:t>
            </a:r>
            <a:r>
              <a:rPr lang="de-DE" dirty="0"/>
              <a:t> z ‚</a:t>
            </a:r>
            <a:r>
              <a:rPr lang="de-DE" sz="2350" b="1" dirty="0" err="1"/>
              <a:t>zasady</a:t>
            </a:r>
            <a:r>
              <a:rPr lang="de-DE" sz="2350" b="1" dirty="0"/>
              <a:t> </a:t>
            </a:r>
            <a:r>
              <a:rPr lang="de-DE" sz="2350" b="1" dirty="0" err="1"/>
              <a:t>zawodowej</a:t>
            </a:r>
            <a:r>
              <a:rPr lang="de-DE" dirty="0"/>
              <a:t>‘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6808"/>
              <a:buNone/>
            </a:pPr>
            <a:r>
              <a:rPr lang="de-DE" sz="2350" dirty="0" err="1"/>
              <a:t>Standardy</a:t>
            </a:r>
            <a:r>
              <a:rPr lang="de-DE" sz="2350" dirty="0"/>
              <a:t> </a:t>
            </a:r>
            <a:r>
              <a:rPr lang="de-DE" sz="2350" u="sng" dirty="0" err="1"/>
              <a:t>kształcenia</a:t>
            </a:r>
            <a:r>
              <a:rPr lang="de-DE" sz="2350" u="sng" dirty="0"/>
              <a:t> w </a:t>
            </a:r>
            <a:r>
              <a:rPr lang="de-DE" sz="2350" u="sng" dirty="0" err="1"/>
              <a:t>zakresie</a:t>
            </a:r>
            <a:r>
              <a:rPr lang="de-DE" sz="2350" u="sng" dirty="0"/>
              <a:t> </a:t>
            </a:r>
            <a:r>
              <a:rPr lang="de-DE" sz="2350" u="sng" dirty="0" err="1"/>
              <a:t>szkoleń</a:t>
            </a:r>
            <a:r>
              <a:rPr lang="de-DE" sz="2350" u="sng" dirty="0"/>
              <a:t> </a:t>
            </a:r>
            <a:r>
              <a:rPr lang="de-DE" sz="2350" u="sng" dirty="0" err="1"/>
              <a:t>wewnątrzzakładowych</a:t>
            </a:r>
            <a:r>
              <a:rPr lang="de-DE" sz="2350" dirty="0"/>
              <a:t> </a:t>
            </a:r>
            <a:r>
              <a:rPr lang="de-DE" sz="2350" dirty="0" err="1"/>
              <a:t>są</a:t>
            </a:r>
            <a:r>
              <a:rPr lang="de-DE" sz="2350" dirty="0"/>
              <a:t> </a:t>
            </a:r>
            <a:r>
              <a:rPr lang="de-DE" sz="2350" dirty="0" err="1"/>
              <a:t>określone</a:t>
            </a:r>
            <a:r>
              <a:rPr lang="de-DE" sz="2350" dirty="0"/>
              <a:t> w </a:t>
            </a:r>
            <a:r>
              <a:rPr lang="de-DE" sz="2350" u="sng" dirty="0" err="1"/>
              <a:t>regulaminie</a:t>
            </a:r>
            <a:r>
              <a:rPr lang="de-DE" sz="2350" u="sng" dirty="0"/>
              <a:t> </a:t>
            </a:r>
            <a:r>
              <a:rPr lang="de-DE" sz="2350" u="sng" dirty="0" err="1"/>
              <a:t>dotyczącym</a:t>
            </a:r>
            <a:r>
              <a:rPr lang="de-DE" sz="2350" u="sng" dirty="0"/>
              <a:t> </a:t>
            </a:r>
            <a:r>
              <a:rPr lang="de-DE" sz="2350" u="sng" dirty="0" err="1"/>
              <a:t>kształcenia</a:t>
            </a:r>
            <a:r>
              <a:rPr lang="de-DE" sz="2350" dirty="0"/>
              <a:t>:</a:t>
            </a:r>
            <a:endParaRPr sz="2350" dirty="0"/>
          </a:p>
          <a:p>
            <a:pPr marL="1250950" lvl="1" indent="-22872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 sz="1200"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dirty="0" err="1"/>
              <a:t>Nazwa</a:t>
            </a:r>
            <a:r>
              <a:rPr lang="de-DE" dirty="0"/>
              <a:t> </a:t>
            </a:r>
            <a:r>
              <a:rPr lang="de-DE" dirty="0" err="1"/>
              <a:t>zawodu</a:t>
            </a:r>
            <a:endParaRPr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dirty="0"/>
              <a:t>Profil </a:t>
            </a:r>
            <a:r>
              <a:rPr lang="de-DE" dirty="0" err="1"/>
              <a:t>zawodowy</a:t>
            </a:r>
            <a:endParaRPr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dirty="0" err="1"/>
              <a:t>Treści</a:t>
            </a:r>
            <a:endParaRPr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dirty="0" err="1"/>
              <a:t>Ramy</a:t>
            </a:r>
            <a:r>
              <a:rPr lang="de-DE" dirty="0"/>
              <a:t> </a:t>
            </a:r>
            <a:r>
              <a:rPr lang="de-DE" dirty="0" err="1"/>
              <a:t>czasowe</a:t>
            </a:r>
            <a:r>
              <a:rPr lang="de-DE" dirty="0"/>
              <a:t> i </a:t>
            </a:r>
            <a:r>
              <a:rPr lang="de-DE" dirty="0" err="1"/>
              <a:t>struktura</a:t>
            </a:r>
            <a:r>
              <a:rPr lang="de-DE" dirty="0"/>
              <a:t> </a:t>
            </a:r>
            <a:r>
              <a:rPr lang="de-DE" dirty="0" err="1"/>
              <a:t>czasowa</a:t>
            </a:r>
            <a:endParaRPr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 dirty="0" err="1"/>
              <a:t>Wymagania</a:t>
            </a:r>
            <a:r>
              <a:rPr lang="de-DE" dirty="0"/>
              <a:t> </a:t>
            </a:r>
            <a:r>
              <a:rPr lang="de-DE" dirty="0" err="1"/>
              <a:t>egzaminacyjne</a:t>
            </a:r>
            <a:endParaRPr dirty="0"/>
          </a:p>
          <a:p>
            <a:pPr marL="357188" lvl="0" indent="-2303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Ramy</a:t>
            </a:r>
            <a:r>
              <a:rPr lang="de-DE" b="1" dirty="0"/>
              <a:t>: </a:t>
            </a:r>
            <a:r>
              <a:rPr lang="de-DE" b="1" dirty="0" err="1"/>
              <a:t>standardy</a:t>
            </a:r>
            <a:r>
              <a:rPr lang="de-DE" b="1" dirty="0"/>
              <a:t> – </a:t>
            </a:r>
            <a:r>
              <a:rPr lang="de-DE" b="1" dirty="0" err="1"/>
              <a:t>ramowy</a:t>
            </a:r>
            <a:r>
              <a:rPr lang="de-DE" b="1" dirty="0"/>
              <a:t> </a:t>
            </a:r>
            <a:r>
              <a:rPr lang="de-DE" b="1" dirty="0" err="1"/>
              <a:t>program</a:t>
            </a:r>
            <a:r>
              <a:rPr lang="de-DE" b="1" dirty="0"/>
              <a:t> </a:t>
            </a:r>
            <a:r>
              <a:rPr lang="de-DE" b="1" dirty="0" err="1"/>
              <a:t>nauczania</a:t>
            </a:r>
            <a:endParaRPr sz="37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dirty="0" err="1"/>
              <a:t>Kształcenie</a:t>
            </a:r>
            <a:r>
              <a:rPr lang="de-DE" dirty="0"/>
              <a:t> </a:t>
            </a:r>
            <a:r>
              <a:rPr lang="de-DE" u="sng" dirty="0"/>
              <a:t>w </a:t>
            </a:r>
            <a:r>
              <a:rPr lang="de-DE" u="sng" dirty="0" err="1"/>
              <a:t>szkole</a:t>
            </a:r>
            <a:r>
              <a:rPr lang="de-DE" u="sng" dirty="0"/>
              <a:t> </a:t>
            </a:r>
            <a:r>
              <a:rPr lang="de-DE" u="sng" dirty="0" err="1"/>
              <a:t>zawodowej</a:t>
            </a:r>
            <a:r>
              <a:rPr lang="de-DE" dirty="0"/>
              <a:t> </a:t>
            </a:r>
            <a:r>
              <a:rPr lang="de-DE" dirty="0" err="1"/>
              <a:t>zapewnia</a:t>
            </a:r>
            <a:r>
              <a:rPr lang="de-DE" dirty="0"/>
              <a:t> </a:t>
            </a:r>
            <a:r>
              <a:rPr lang="de-DE" dirty="0" err="1"/>
              <a:t>niezbędną</a:t>
            </a:r>
            <a:r>
              <a:rPr lang="de-DE" dirty="0"/>
              <a:t> </a:t>
            </a:r>
            <a:r>
              <a:rPr lang="de-DE" dirty="0" err="1"/>
              <a:t>teoretyczną</a:t>
            </a:r>
            <a:r>
              <a:rPr lang="de-DE" dirty="0"/>
              <a:t> </a:t>
            </a:r>
            <a:r>
              <a:rPr lang="de-DE" dirty="0" err="1"/>
              <a:t>wiedzę</a:t>
            </a:r>
            <a:r>
              <a:rPr lang="de-DE" dirty="0"/>
              <a:t> </a:t>
            </a:r>
            <a:r>
              <a:rPr lang="de-DE" dirty="0" err="1"/>
              <a:t>zawodową</a:t>
            </a:r>
            <a:r>
              <a:rPr lang="de-DE" dirty="0"/>
              <a:t> i </a:t>
            </a:r>
            <a:r>
              <a:rPr lang="de-DE" dirty="0" err="1"/>
              <a:t>poszerza</a:t>
            </a:r>
            <a:r>
              <a:rPr lang="de-DE" dirty="0"/>
              <a:t> </a:t>
            </a:r>
            <a:r>
              <a:rPr lang="de-DE" dirty="0" err="1"/>
              <a:t>kształcenie</a:t>
            </a:r>
            <a:r>
              <a:rPr lang="de-DE" dirty="0"/>
              <a:t> </a:t>
            </a:r>
            <a:r>
              <a:rPr lang="de-DE" dirty="0" err="1"/>
              <a:t>ogólne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dirty="0" err="1"/>
              <a:t>Standardy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</a:t>
            </a:r>
            <a:r>
              <a:rPr lang="de-DE" dirty="0" err="1"/>
              <a:t>są</a:t>
            </a:r>
            <a:r>
              <a:rPr lang="de-DE" dirty="0"/>
              <a:t> </a:t>
            </a:r>
            <a:r>
              <a:rPr lang="de-DE" dirty="0" err="1"/>
              <a:t>określone</a:t>
            </a:r>
            <a:r>
              <a:rPr lang="de-DE" dirty="0"/>
              <a:t> w </a:t>
            </a:r>
            <a:r>
              <a:rPr lang="de-DE" u="sng" dirty="0" err="1"/>
              <a:t>ramowym</a:t>
            </a:r>
            <a:r>
              <a:rPr lang="de-DE" u="sng" dirty="0"/>
              <a:t> </a:t>
            </a:r>
            <a:r>
              <a:rPr lang="de-DE" u="sng" dirty="0" err="1"/>
              <a:t>programie</a:t>
            </a:r>
            <a:r>
              <a:rPr lang="de-DE" u="sng" dirty="0"/>
              <a:t> </a:t>
            </a:r>
            <a:r>
              <a:rPr lang="de-DE" u="sng" dirty="0" err="1"/>
              <a:t>nauczania</a:t>
            </a:r>
            <a:r>
              <a:rPr lang="de-DE" dirty="0"/>
              <a:t>: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Cel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Treści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Obszary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endParaRPr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10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529"/>
              <a:buNone/>
            </a:pPr>
            <a:r>
              <a:rPr lang="de-DE" sz="3400"/>
              <a:t>Ramy prawne</a:t>
            </a:r>
            <a:endParaRPr sz="3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2352"/>
              <a:buNone/>
            </a:pPr>
            <a:r>
              <a:rPr lang="de-DE" sz="3400" b="1"/>
              <a:t>Wolność wykonywania zawodu ma zastosowanie zgodnie z art. 12 niemieckiej ustawy zasadniczej.</a:t>
            </a:r>
            <a:endParaRPr sz="3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/>
          </a:p>
        </p:txBody>
      </p:sp>
      <p:sp>
        <p:nvSpPr>
          <p:cNvPr id="298" name="Google Shape;298;p1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body" idx="2"/>
          </p:nvPr>
        </p:nvSpPr>
        <p:spPr>
          <a:xfrm>
            <a:off x="920158" y="2141489"/>
            <a:ext cx="4860000" cy="4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Ustawodawstwo przedsiębiorstwa</a:t>
            </a:r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body" idx="3"/>
          </p:nvPr>
        </p:nvSpPr>
        <p:spPr>
          <a:xfrm>
            <a:off x="920158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►"/>
            </a:pPr>
            <a:r>
              <a:rPr lang="de-DE" sz="1900" b="1"/>
              <a:t>Ustawa o kształceniu zawodowym</a:t>
            </a:r>
            <a:endParaRPr sz="1900" b="1"/>
          </a:p>
          <a:p>
            <a:pPr marL="357187" lvl="0" indent="-3635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alibri"/>
              <a:buChar char="►"/>
            </a:pPr>
            <a:r>
              <a:rPr lang="de-DE" sz="1900" b="1"/>
              <a:t>Kodeks rzemiosła</a:t>
            </a:r>
            <a:endParaRPr sz="1900" b="1"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Ustawa o ochronie pracy młodzieży</a:t>
            </a:r>
            <a:endParaRPr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Ustawa o układach zbiorowych</a:t>
            </a:r>
            <a:endParaRPr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Ustawa o tymczasowym uregulowaniu prawa izby przemysłowo-handlowej</a:t>
            </a:r>
            <a:endParaRPr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Ustawa o konstytucji zakładowej</a:t>
            </a:r>
            <a:endParaRPr/>
          </a:p>
          <a:p>
            <a:pPr marL="357188" lvl="0" indent="-2428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57188" lvl="0" indent="-2428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01" name="Google Shape;301;p15"/>
          <p:cNvSpPr txBox="1">
            <a:spLocks noGrp="1"/>
          </p:cNvSpPr>
          <p:nvPr>
            <p:ph type="body" idx="4"/>
          </p:nvPr>
        </p:nvSpPr>
        <p:spPr>
          <a:xfrm>
            <a:off x="6852575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Ustawodawstwo szkolne</a:t>
            </a:r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body" idx="5"/>
          </p:nvPr>
        </p:nvSpPr>
        <p:spPr>
          <a:xfrm>
            <a:off x="6852575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Powszechny obowiązek szkolny</a:t>
            </a:r>
            <a:endParaRPr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Ustawy szkolne krajów związkowych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15"/>
          <p:cNvCxnSpPr/>
          <p:nvPr/>
        </p:nvCxnSpPr>
        <p:spPr>
          <a:xfrm>
            <a:off x="6619815" y="2141489"/>
            <a:ext cx="0" cy="193612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15"/>
          <p:cNvCxnSpPr/>
          <p:nvPr/>
        </p:nvCxnSpPr>
        <p:spPr>
          <a:xfrm>
            <a:off x="687397" y="2141489"/>
            <a:ext cx="0" cy="302378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479425" y="769841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de-DE"/>
              <a:t>Dualne kształcenie zawodowe:</a:t>
            </a: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de-DE" sz="2800">
                <a:solidFill>
                  <a:srgbClr val="7F7F7F"/>
                </a:solidFill>
              </a:rPr>
              <a:t>Motywacje, interesy i proces</a:t>
            </a:r>
            <a:endParaRPr sz="28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Rozpoczęcie</a:t>
            </a:r>
            <a:endParaRPr/>
          </a:p>
        </p:txBody>
      </p:sp>
      <p:sp>
        <p:nvSpPr>
          <p:cNvPr id="318" name="Google Shape;318;p17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 dirty="0" err="1"/>
              <a:t>Motywacja</a:t>
            </a:r>
            <a:r>
              <a:rPr lang="de-DE" b="1" dirty="0"/>
              <a:t> i </a:t>
            </a:r>
            <a:r>
              <a:rPr lang="de-DE" b="1" dirty="0" err="1"/>
              <a:t>środki</a:t>
            </a:r>
            <a:r>
              <a:rPr lang="de-DE" b="1" dirty="0"/>
              <a:t> - </a:t>
            </a:r>
            <a:r>
              <a:rPr lang="de-DE" b="1" dirty="0" err="1"/>
              <a:t>państwo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b="1" dirty="0" err="1"/>
              <a:t>Motywacja</a:t>
            </a:r>
            <a:r>
              <a:rPr lang="de-DE" dirty="0"/>
              <a:t>: </a:t>
            </a:r>
            <a:r>
              <a:rPr lang="de-DE" dirty="0" err="1"/>
              <a:t>Niemcy</a:t>
            </a:r>
            <a:r>
              <a:rPr lang="de-DE" dirty="0"/>
              <a:t> </a:t>
            </a:r>
            <a:r>
              <a:rPr lang="de-DE" dirty="0" err="1"/>
              <a:t>potrzebują</a:t>
            </a:r>
            <a:r>
              <a:rPr lang="de-DE" dirty="0"/>
              <a:t> </a:t>
            </a:r>
            <a:r>
              <a:rPr lang="de-DE" dirty="0" err="1"/>
              <a:t>wykwalifikowanej</a:t>
            </a:r>
            <a:r>
              <a:rPr lang="de-DE" dirty="0"/>
              <a:t> </a:t>
            </a:r>
            <a:r>
              <a:rPr lang="de-DE" dirty="0" err="1"/>
              <a:t>siły</a:t>
            </a:r>
            <a:r>
              <a:rPr lang="de-DE" dirty="0"/>
              <a:t> </a:t>
            </a:r>
            <a:r>
              <a:rPr lang="de-DE" dirty="0" err="1"/>
              <a:t>roboczej</a:t>
            </a:r>
            <a:r>
              <a:rPr lang="de-DE" dirty="0"/>
              <a:t>,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dirty="0" err="1"/>
              <a:t>aby</a:t>
            </a:r>
            <a:r>
              <a:rPr lang="de-DE" dirty="0"/>
              <a:t> </a:t>
            </a:r>
            <a:r>
              <a:rPr lang="de-DE" dirty="0" err="1"/>
              <a:t>zapewnić</a:t>
            </a:r>
            <a:r>
              <a:rPr lang="de-DE" dirty="0"/>
              <a:t> </a:t>
            </a:r>
            <a:r>
              <a:rPr lang="de-DE" dirty="0" err="1"/>
              <a:t>wzrost</a:t>
            </a:r>
            <a:r>
              <a:rPr lang="de-DE" dirty="0"/>
              <a:t> i </a:t>
            </a:r>
            <a:r>
              <a:rPr lang="de-DE" dirty="0" err="1"/>
              <a:t>rozwój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 dirty="0" err="1"/>
              <a:t>Spostrzeżenie</a:t>
            </a:r>
            <a:r>
              <a:rPr lang="de-DE" b="1" dirty="0"/>
              <a:t>: </a:t>
            </a:r>
            <a:r>
              <a:rPr lang="de-DE" dirty="0" err="1"/>
              <a:t>Musimy</a:t>
            </a:r>
            <a:r>
              <a:rPr lang="de-DE" dirty="0"/>
              <a:t> </a:t>
            </a:r>
            <a:r>
              <a:rPr lang="de-DE" dirty="0" err="1"/>
              <a:t>wzmocnić</a:t>
            </a:r>
            <a:r>
              <a:rPr lang="de-DE" dirty="0"/>
              <a:t> </a:t>
            </a:r>
            <a:r>
              <a:rPr lang="de-DE" dirty="0" err="1"/>
              <a:t>dualny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</a:t>
            </a:r>
            <a:r>
              <a:rPr lang="de-DE" dirty="0" err="1"/>
              <a:t>zawodowego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 </a:t>
            </a:r>
            <a:r>
              <a:rPr lang="de-DE" dirty="0" err="1"/>
              <a:t>odpowiednio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zarządzać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 dirty="0" err="1"/>
              <a:t>Środki</a:t>
            </a:r>
            <a:r>
              <a:rPr lang="de-DE" b="1" dirty="0"/>
              <a:t>: 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Stworzenie</a:t>
            </a:r>
            <a:r>
              <a:rPr lang="de-DE" dirty="0"/>
              <a:t> i </a:t>
            </a:r>
            <a:r>
              <a:rPr lang="de-DE" dirty="0" err="1"/>
              <a:t>aktualizacja</a:t>
            </a:r>
            <a:r>
              <a:rPr lang="de-DE" dirty="0"/>
              <a:t> </a:t>
            </a:r>
            <a:r>
              <a:rPr lang="de-DE" dirty="0" err="1"/>
              <a:t>ram</a:t>
            </a:r>
            <a:r>
              <a:rPr lang="de-DE" dirty="0"/>
              <a:t> </a:t>
            </a:r>
            <a:r>
              <a:rPr lang="de-DE" dirty="0" err="1"/>
              <a:t>prawnych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Zlecenie</a:t>
            </a:r>
            <a:r>
              <a:rPr lang="de-DE" dirty="0"/>
              <a:t> </a:t>
            </a:r>
            <a:r>
              <a:rPr lang="de-DE" dirty="0" err="1"/>
              <a:t>innym</a:t>
            </a:r>
            <a:r>
              <a:rPr lang="de-DE" dirty="0"/>
              <a:t> </a:t>
            </a:r>
            <a:r>
              <a:rPr lang="de-DE" dirty="0" err="1"/>
              <a:t>podmiotom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Przegląd</a:t>
            </a:r>
            <a:r>
              <a:rPr lang="de-DE" dirty="0"/>
              <a:t> i </a:t>
            </a:r>
            <a:r>
              <a:rPr lang="de-DE" dirty="0" err="1"/>
              <a:t>rozwój</a:t>
            </a:r>
            <a:r>
              <a:rPr lang="de-DE" dirty="0"/>
              <a:t> </a:t>
            </a:r>
            <a:r>
              <a:rPr lang="de-DE" dirty="0" err="1"/>
              <a:t>systemu</a:t>
            </a:r>
            <a:r>
              <a:rPr lang="de-DE" dirty="0"/>
              <a:t> (</a:t>
            </a:r>
            <a:r>
              <a:rPr lang="de-DE" dirty="0" err="1"/>
              <a:t>np</a:t>
            </a:r>
            <a:r>
              <a:rPr lang="de-DE" dirty="0"/>
              <a:t>. </a:t>
            </a:r>
            <a:r>
              <a:rPr lang="de-DE" dirty="0" err="1"/>
              <a:t>przez</a:t>
            </a:r>
            <a:r>
              <a:rPr lang="de-DE" dirty="0"/>
              <a:t> BIBB)</a:t>
            </a:r>
            <a:endParaRPr dirty="0"/>
          </a:p>
        </p:txBody>
      </p:sp>
      <p:pic>
        <p:nvPicPr>
          <p:cNvPr id="319" name="Google Shape;319;p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8799" y="1435491"/>
            <a:ext cx="2128270" cy="247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 dirty="0" err="1"/>
              <a:t>Rozpoczęcie</a:t>
            </a:r>
            <a:endParaRPr dirty="0"/>
          </a:p>
        </p:txBody>
      </p:sp>
      <p:sp>
        <p:nvSpPr>
          <p:cNvPr id="326" name="Google Shape;326;p1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Motywacja</a:t>
            </a:r>
            <a:r>
              <a:rPr lang="de-DE" b="1" dirty="0"/>
              <a:t> i </a:t>
            </a:r>
            <a:r>
              <a:rPr lang="de-DE" b="1" dirty="0" err="1"/>
              <a:t>rozpoczęcie</a:t>
            </a:r>
            <a:r>
              <a:rPr lang="de-DE" b="1" dirty="0"/>
              <a:t> – </a:t>
            </a:r>
            <a:r>
              <a:rPr lang="de-DE" b="1" dirty="0" err="1"/>
              <a:t>młodzież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Motywacja</a:t>
            </a:r>
            <a:r>
              <a:rPr lang="de-DE" b="1" dirty="0"/>
              <a:t>: </a:t>
            </a:r>
            <a:r>
              <a:rPr lang="de-DE" dirty="0"/>
              <a:t>„</a:t>
            </a:r>
            <a:r>
              <a:rPr lang="de-DE" dirty="0" err="1"/>
              <a:t>Chcę</a:t>
            </a:r>
            <a:r>
              <a:rPr lang="de-DE" dirty="0"/>
              <a:t> </a:t>
            </a:r>
            <a:r>
              <a:rPr lang="de-DE" dirty="0" err="1"/>
              <a:t>zostać</a:t>
            </a:r>
            <a:r>
              <a:rPr lang="de-DE" dirty="0"/>
              <a:t> …!“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ts val="2160"/>
              <a:buNone/>
            </a:pPr>
            <a:r>
              <a:rPr lang="de-DE" b="1" dirty="0" err="1"/>
              <a:t>Rozpoczęcie</a:t>
            </a:r>
            <a:r>
              <a:rPr lang="de-DE" b="1" dirty="0"/>
              <a:t>: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Wyszukiwanie</a:t>
            </a:r>
            <a:r>
              <a:rPr lang="de-DE" dirty="0"/>
              <a:t> </a:t>
            </a:r>
            <a:r>
              <a:rPr lang="de-DE" dirty="0" err="1"/>
              <a:t>potencjalnych</a:t>
            </a:r>
            <a:r>
              <a:rPr lang="de-DE" dirty="0"/>
              <a:t> firm i </a:t>
            </a:r>
            <a:r>
              <a:rPr lang="de-DE" dirty="0" err="1"/>
              <a:t>przeglądanie</a:t>
            </a:r>
            <a:r>
              <a:rPr lang="de-DE" dirty="0"/>
              <a:t> </a:t>
            </a:r>
            <a:r>
              <a:rPr lang="de-DE" dirty="0" err="1"/>
              <a:t>ofert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Pisanie</a:t>
            </a:r>
            <a:r>
              <a:rPr lang="de-DE" dirty="0"/>
              <a:t> </a:t>
            </a:r>
            <a:r>
              <a:rPr lang="de-DE" dirty="0" err="1"/>
              <a:t>aplikacji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/>
              <a:t>W </a:t>
            </a:r>
            <a:r>
              <a:rPr lang="de-DE" dirty="0" err="1"/>
              <a:t>poszczególnych</a:t>
            </a:r>
            <a:r>
              <a:rPr lang="de-DE" dirty="0"/>
              <a:t> </a:t>
            </a:r>
            <a:r>
              <a:rPr lang="de-DE" dirty="0" err="1"/>
              <a:t>przypadkach</a:t>
            </a:r>
            <a:r>
              <a:rPr lang="de-DE" dirty="0"/>
              <a:t> </a:t>
            </a:r>
            <a:r>
              <a:rPr lang="de-DE" dirty="0" err="1"/>
              <a:t>rekrutacja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Wybór</a:t>
            </a:r>
            <a:r>
              <a:rPr lang="de-DE" dirty="0"/>
              <a:t> </a:t>
            </a:r>
            <a:r>
              <a:rPr lang="de-DE" dirty="0" err="1"/>
              <a:t>zakładu</a:t>
            </a:r>
            <a:r>
              <a:rPr lang="de-DE" dirty="0"/>
              <a:t>, w </a:t>
            </a:r>
            <a:r>
              <a:rPr lang="de-DE" dirty="0" err="1"/>
              <a:t>którym</a:t>
            </a:r>
            <a:r>
              <a:rPr lang="de-DE" dirty="0"/>
              <a:t> </a:t>
            </a:r>
            <a:r>
              <a:rPr lang="de-DE" dirty="0" err="1"/>
              <a:t>odbywa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</a:t>
            </a:r>
            <a:r>
              <a:rPr lang="de-DE" dirty="0" err="1"/>
              <a:t>kształcenie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Zawarcie</a:t>
            </a:r>
            <a:r>
              <a:rPr lang="de-DE" dirty="0"/>
              <a:t> </a:t>
            </a:r>
            <a:r>
              <a:rPr lang="de-DE" dirty="0" err="1"/>
              <a:t>umowy</a:t>
            </a:r>
            <a:r>
              <a:rPr lang="de-DE" dirty="0"/>
              <a:t> </a:t>
            </a:r>
            <a:r>
              <a:rPr lang="de-DE" dirty="0" err="1"/>
              <a:t>dotyczącej</a:t>
            </a:r>
            <a:r>
              <a:rPr lang="de-DE" dirty="0"/>
              <a:t> </a:t>
            </a:r>
            <a:r>
              <a:rPr lang="de-DE" dirty="0" err="1"/>
              <a:t>przyuczania</a:t>
            </a:r>
            <a:r>
              <a:rPr lang="de-DE" dirty="0"/>
              <a:t> do </a:t>
            </a:r>
            <a:r>
              <a:rPr lang="de-DE" dirty="0" err="1"/>
              <a:t>zawodu</a:t>
            </a:r>
            <a:endParaRPr dirty="0"/>
          </a:p>
        </p:txBody>
      </p:sp>
      <p:pic>
        <p:nvPicPr>
          <p:cNvPr id="327" name="Google Shape;327;p1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799" y="1123717"/>
            <a:ext cx="3788150" cy="423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Rozpoczęcie</a:t>
            </a:r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Motywacja</a:t>
            </a:r>
            <a:r>
              <a:rPr lang="de-DE" b="1" dirty="0"/>
              <a:t> i </a:t>
            </a:r>
            <a:r>
              <a:rPr lang="de-DE" b="1" dirty="0" err="1"/>
              <a:t>rozpoczęcie</a:t>
            </a:r>
            <a:r>
              <a:rPr lang="de-DE" b="1" dirty="0"/>
              <a:t> – </a:t>
            </a:r>
            <a:r>
              <a:rPr lang="de-DE" b="1" dirty="0" err="1"/>
              <a:t>przedsiębiorstwo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Motywacja</a:t>
            </a:r>
            <a:r>
              <a:rPr lang="de-DE" b="1" dirty="0"/>
              <a:t>: </a:t>
            </a:r>
            <a:r>
              <a:rPr lang="de-DE" dirty="0"/>
              <a:t>„</a:t>
            </a:r>
            <a:r>
              <a:rPr lang="de-DE" dirty="0" err="1"/>
              <a:t>Chcę</a:t>
            </a:r>
            <a:r>
              <a:rPr lang="de-DE" dirty="0"/>
              <a:t> </a:t>
            </a:r>
            <a:r>
              <a:rPr lang="de-DE" dirty="0" err="1"/>
              <a:t>mieć</a:t>
            </a:r>
            <a:r>
              <a:rPr lang="de-DE" dirty="0"/>
              <a:t> </a:t>
            </a:r>
            <a:r>
              <a:rPr lang="de-DE" dirty="0" err="1"/>
              <a:t>pewność</a:t>
            </a:r>
            <a:r>
              <a:rPr lang="de-DE" dirty="0"/>
              <a:t> </a:t>
            </a:r>
            <a:r>
              <a:rPr lang="de-DE" dirty="0" err="1"/>
              <a:t>przy</a:t>
            </a:r>
            <a:r>
              <a:rPr lang="de-DE" dirty="0"/>
              <a:t> </a:t>
            </a:r>
            <a:r>
              <a:rPr lang="de-DE" dirty="0" err="1"/>
              <a:t>obsadzaniu</a:t>
            </a:r>
            <a:r>
              <a:rPr lang="de-DE" dirty="0"/>
              <a:t> </a:t>
            </a:r>
            <a:r>
              <a:rPr lang="de-DE" dirty="0" err="1"/>
              <a:t>wakatów</a:t>
            </a:r>
            <a:r>
              <a:rPr lang="de-DE" dirty="0"/>
              <a:t>“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Rozpoczęcie</a:t>
            </a:r>
            <a:r>
              <a:rPr lang="de-DE" b="1" dirty="0"/>
              <a:t>: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Uzyskanie</a:t>
            </a:r>
            <a:r>
              <a:rPr lang="de-DE" dirty="0"/>
              <a:t> </a:t>
            </a:r>
            <a:r>
              <a:rPr lang="de-DE" dirty="0" err="1"/>
              <a:t>uprawnień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</a:t>
            </a:r>
            <a:r>
              <a:rPr lang="de-DE" dirty="0" err="1"/>
              <a:t>zakład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zawodowego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Oferowanie</a:t>
            </a:r>
            <a:r>
              <a:rPr lang="de-DE" dirty="0"/>
              <a:t> </a:t>
            </a:r>
            <a:r>
              <a:rPr lang="de-DE" dirty="0" err="1"/>
              <a:t>miejsc</a:t>
            </a:r>
            <a:r>
              <a:rPr lang="de-DE" dirty="0"/>
              <a:t> </a:t>
            </a:r>
            <a:r>
              <a:rPr lang="de-DE" dirty="0" err="1"/>
              <a:t>szkoleniowych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Ocenianie</a:t>
            </a:r>
            <a:r>
              <a:rPr lang="de-DE" dirty="0"/>
              <a:t> </a:t>
            </a:r>
            <a:r>
              <a:rPr lang="de-DE" dirty="0" err="1"/>
              <a:t>aplikacji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Wybór</a:t>
            </a:r>
            <a:r>
              <a:rPr lang="de-DE" dirty="0"/>
              <a:t> </a:t>
            </a:r>
            <a:r>
              <a:rPr lang="de-DE" dirty="0" err="1"/>
              <a:t>uczniów</a:t>
            </a:r>
            <a:r>
              <a:rPr lang="de-DE" dirty="0"/>
              <a:t> </a:t>
            </a:r>
            <a:r>
              <a:rPr lang="de-DE" dirty="0" err="1"/>
              <a:t>zawodu</a:t>
            </a:r>
            <a:endParaRPr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Zawarcie</a:t>
            </a:r>
            <a:r>
              <a:rPr lang="de-DE" dirty="0"/>
              <a:t> </a:t>
            </a:r>
            <a:r>
              <a:rPr lang="de-DE" dirty="0" err="1"/>
              <a:t>umowy</a:t>
            </a:r>
            <a:r>
              <a:rPr lang="de-DE" dirty="0"/>
              <a:t> </a:t>
            </a:r>
            <a:r>
              <a:rPr lang="de-DE" dirty="0" err="1"/>
              <a:t>dotyczącej</a:t>
            </a:r>
            <a:r>
              <a:rPr lang="de-DE" dirty="0"/>
              <a:t> </a:t>
            </a:r>
            <a:r>
              <a:rPr lang="de-DE" dirty="0" err="1"/>
              <a:t>przyuczania</a:t>
            </a:r>
            <a:r>
              <a:rPr lang="de-DE" dirty="0"/>
              <a:t> do </a:t>
            </a:r>
            <a:r>
              <a:rPr lang="de-DE" dirty="0" err="1"/>
              <a:t>zawodu</a:t>
            </a:r>
            <a:endParaRPr dirty="0"/>
          </a:p>
        </p:txBody>
      </p:sp>
      <p:pic>
        <p:nvPicPr>
          <p:cNvPr id="335" name="Google Shape;335;p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043" y="2393125"/>
            <a:ext cx="4526731" cy="33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Treść</a:t>
            </a:r>
            <a:endParaRPr/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/>
              <a:t>Dualne kształcenie zawodowe w Niemczech</a:t>
            </a:r>
            <a:endParaRPr sz="37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Podstawy i warunki ramowe</a:t>
            </a: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Motywacje, interesy i proces</a:t>
            </a: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Model sukcesu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Przebieg</a:t>
            </a:r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696566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de-DE" b="1"/>
              <a:t>Umowa dotycząca przyuczania do zawodu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r>
              <a:rPr lang="de-DE"/>
              <a:t>Kształcenie zawodowe rozpoczyna się wraz z zawarciem umowy między pracodawcą a uczniem zawodu.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5833"/>
              <a:buNone/>
            </a:pPr>
            <a:r>
              <a:rPr lang="de-DE"/>
              <a:t>Umowa reguluje: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►"/>
            </a:pPr>
            <a:r>
              <a:rPr lang="de-DE"/>
              <a:t>Czas trwania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/>
              <a:t>Treści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/>
              <a:t>Okres próbny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/>
              <a:t>Strukturę merytoryczną i czasową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/>
              <a:t>Wynagrodzenie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de-DE"/>
              <a:t>Prawa i obowiązki obu stron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1250950" lvl="1" indent="-2287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None/>
            </a:pPr>
            <a:endParaRPr/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3">
            <a:alphaModFix/>
          </a:blip>
          <a:srcRect l="52939" t="40907" r="15488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body" idx="2"/>
          </p:nvPr>
        </p:nvSpPr>
        <p:spPr>
          <a:xfrm>
            <a:off x="920158" y="1711183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70 % czasu kształcenia w </a:t>
            </a:r>
            <a:r>
              <a:rPr lang="de-DE" b="1"/>
              <a:t>zakładzie</a:t>
            </a:r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4"/>
          </p:nvPr>
        </p:nvSpPr>
        <p:spPr>
          <a:xfrm>
            <a:off x="6852575" y="1711183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30 % czasu kształcenie w </a:t>
            </a:r>
            <a:r>
              <a:rPr lang="de-DE" b="1"/>
              <a:t>szkole zawodowej</a:t>
            </a:r>
            <a:endParaRPr/>
          </a:p>
        </p:txBody>
      </p:sp>
      <p:cxnSp>
        <p:nvCxnSpPr>
          <p:cNvPr id="351" name="Google Shape;351;p21"/>
          <p:cNvCxnSpPr/>
          <p:nvPr/>
        </p:nvCxnSpPr>
        <p:spPr>
          <a:xfrm>
            <a:off x="6619815" y="1711183"/>
            <a:ext cx="0" cy="161586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21"/>
          <p:cNvCxnSpPr/>
          <p:nvPr/>
        </p:nvCxnSpPr>
        <p:spPr>
          <a:xfrm>
            <a:off x="687397" y="1711183"/>
            <a:ext cx="0" cy="251364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2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Przebieg</a:t>
            </a:r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body" idx="3"/>
          </p:nvPr>
        </p:nvSpPr>
        <p:spPr>
          <a:xfrm>
            <a:off x="920158" y="2321209"/>
            <a:ext cx="4860000" cy="2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de-DE" dirty="0" err="1"/>
              <a:t>ustrukturyzowane</a:t>
            </a:r>
            <a:r>
              <a:rPr lang="de-DE" dirty="0"/>
              <a:t> </a:t>
            </a:r>
            <a:r>
              <a:rPr lang="de-DE" dirty="0" err="1"/>
              <a:t>kształcenie</a:t>
            </a:r>
            <a:r>
              <a:rPr lang="de-DE" dirty="0"/>
              <a:t> w </a:t>
            </a:r>
            <a:r>
              <a:rPr lang="de-DE" dirty="0" err="1"/>
              <a:t>rzeczywistych</a:t>
            </a:r>
            <a:r>
              <a:rPr lang="de-DE" dirty="0"/>
              <a:t> </a:t>
            </a:r>
            <a:r>
              <a:rPr lang="de-DE" dirty="0" err="1"/>
              <a:t>warunkach</a:t>
            </a:r>
            <a:r>
              <a:rPr lang="de-DE" dirty="0"/>
              <a:t> </a:t>
            </a:r>
            <a:r>
              <a:rPr lang="de-DE" dirty="0" err="1"/>
              <a:t>pracy</a:t>
            </a:r>
            <a:endParaRPr dirty="0"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 dirty="0" err="1"/>
              <a:t>uczniowie</a:t>
            </a:r>
            <a:r>
              <a:rPr lang="de-DE" dirty="0"/>
              <a:t> </a:t>
            </a:r>
            <a:r>
              <a:rPr lang="de-DE" dirty="0" err="1"/>
              <a:t>zawodu</a:t>
            </a:r>
            <a:r>
              <a:rPr lang="de-DE" dirty="0"/>
              <a:t> </a:t>
            </a:r>
            <a:r>
              <a:rPr lang="de-DE" dirty="0" err="1"/>
              <a:t>pracują</a:t>
            </a:r>
            <a:r>
              <a:rPr lang="de-DE" dirty="0"/>
              <a:t> w </a:t>
            </a:r>
            <a:r>
              <a:rPr lang="de-DE" dirty="0" err="1"/>
              <a:t>konkretnych</a:t>
            </a:r>
            <a:r>
              <a:rPr lang="de-DE" dirty="0"/>
              <a:t> </a:t>
            </a:r>
            <a:r>
              <a:rPr lang="de-DE" dirty="0" err="1"/>
              <a:t>procesach</a:t>
            </a:r>
            <a:r>
              <a:rPr lang="de-DE" dirty="0"/>
              <a:t> </a:t>
            </a:r>
            <a:r>
              <a:rPr lang="de-DE" dirty="0" err="1"/>
              <a:t>operacyjnych</a:t>
            </a:r>
            <a:endParaRPr dirty="0"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 dirty="0" err="1"/>
              <a:t>uczniowie</a:t>
            </a:r>
            <a:r>
              <a:rPr lang="de-DE" dirty="0"/>
              <a:t> </a:t>
            </a:r>
            <a:r>
              <a:rPr lang="de-DE" dirty="0" err="1"/>
              <a:t>otrzymują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wynagrodzenie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21"/>
          <p:cNvSpPr txBox="1">
            <a:spLocks noGrp="1"/>
          </p:cNvSpPr>
          <p:nvPr>
            <p:ph type="body" idx="5"/>
          </p:nvPr>
        </p:nvSpPr>
        <p:spPr>
          <a:xfrm>
            <a:off x="6852575" y="2321209"/>
            <a:ext cx="4860000" cy="2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lekcje w klasie</a:t>
            </a:r>
            <a:endParaRPr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przedmioty zawodowe (2/3) i</a:t>
            </a:r>
            <a:endParaRPr/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przedmioty ogólnokształcące (1/3)</a:t>
            </a:r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body" idx="1"/>
          </p:nvPr>
        </p:nvSpPr>
        <p:spPr>
          <a:xfrm>
            <a:off x="658825" y="1052521"/>
            <a:ext cx="110538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Dualne kształcenie w dwóch miejscach szkoleniowych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b="1"/>
          </a:p>
        </p:txBody>
      </p:sp>
      <p:sp>
        <p:nvSpPr>
          <p:cNvPr id="357" name="Google Shape;357;p21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rPr lang="de-D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Dualne kształcenie zawodowe trwa od dwóch do trzech i pół roku</a:t>
            </a: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2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1633" y="3338696"/>
            <a:ext cx="7241948" cy="202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Przebieg</a:t>
            </a:r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Egzamin końcowy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Egzamin końcowy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Organizowany przez izby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Część teoretyczna i praktyczna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Komisja egzaminacyjna złożona z</a:t>
            </a:r>
            <a:endParaRPr/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Pracodawcy</a:t>
            </a:r>
            <a:endParaRPr/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Pracowników (przedstawiciele związków zawodowych)</a:t>
            </a:r>
            <a:endParaRPr/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de-DE"/>
              <a:t>Nauczyciele szkół zawodowych (reprezentujący państwo)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Przebieg</a:t>
            </a: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Egzamin końcowy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Świadectwo ukończenia kształcenia</a:t>
            </a:r>
            <a:endParaRPr b="1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wydane przez izbę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kwalifikacje uznawane przez państwo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Ukończenie kształcenia z wynikiem pozytywnym finalizuje kształcenie.</a:t>
            </a:r>
            <a:br>
              <a:rPr lang="de-DE" b="1"/>
            </a:br>
            <a:r>
              <a:rPr lang="de-DE" b="1"/>
              <a:t>Rozpoczyna się kariera zawodowa.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Przebieg</a:t>
            </a:r>
            <a:endParaRPr/>
          </a:p>
        </p:txBody>
      </p:sp>
      <p:sp>
        <p:nvSpPr>
          <p:cNvPr id="378" name="Google Shape;378;p2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890876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Rozpoczęcie kariery: możliwości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b="1"/>
              <a:t>Na rynku pracy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Umowa o pracę bezpośrednio z zakładem kształcenia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Umowa o pracę w innym zakładzie pracy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Zatrudnienie w innym obszarze zawodowym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Kontynuacja kształcenia</a:t>
            </a:r>
            <a:endParaRPr b="1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Dalsze i zaawansowane szkolenia  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Studia („sektor szkolnictwa wyższego”)</a:t>
            </a:r>
            <a:endParaRPr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pic>
        <p:nvPicPr>
          <p:cNvPr id="379" name="Google Shape;3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17" y="2131359"/>
            <a:ext cx="3112201" cy="333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body" idx="1"/>
          </p:nvPr>
        </p:nvSpPr>
        <p:spPr>
          <a:xfrm>
            <a:off x="479425" y="768603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de-DE"/>
              <a:t>Dualne kształcenie zawodowe: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385" name="Google Shape;385;p25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de-DE" sz="2800"/>
              <a:t>Dobra praktyka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Jak działa dualne kształcenie zawodowe?</a:t>
            </a:r>
            <a:endParaRPr/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9240561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Podsumowanie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160"/>
              <a:buNone/>
            </a:pPr>
            <a:r>
              <a:rPr lang="de-DE" b="1" dirty="0" err="1"/>
              <a:t>Przebieg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Kształcenie</a:t>
            </a:r>
            <a:r>
              <a:rPr lang="de-DE" dirty="0"/>
              <a:t> </a:t>
            </a:r>
            <a:r>
              <a:rPr lang="de-DE" dirty="0" err="1"/>
              <a:t>równoległe</a:t>
            </a:r>
            <a:r>
              <a:rPr lang="de-DE" dirty="0"/>
              <a:t> w </a:t>
            </a:r>
            <a:r>
              <a:rPr lang="de-DE" dirty="0" err="1"/>
              <a:t>zakładzie</a:t>
            </a:r>
            <a:r>
              <a:rPr lang="de-DE" dirty="0"/>
              <a:t> </a:t>
            </a:r>
            <a:r>
              <a:rPr lang="de-DE" dirty="0" err="1"/>
              <a:t>pracy</a:t>
            </a:r>
            <a:r>
              <a:rPr lang="de-DE" dirty="0"/>
              <a:t> (70%) i w </a:t>
            </a:r>
            <a:r>
              <a:rPr lang="de-DE" dirty="0" err="1"/>
              <a:t>szkole</a:t>
            </a:r>
            <a:r>
              <a:rPr lang="de-DE" dirty="0"/>
              <a:t> </a:t>
            </a:r>
            <a:r>
              <a:rPr lang="de-DE" dirty="0" err="1"/>
              <a:t>zawodowej</a:t>
            </a:r>
            <a:r>
              <a:rPr lang="de-DE" dirty="0"/>
              <a:t> (30%): „</a:t>
            </a:r>
            <a:r>
              <a:rPr lang="de-DE" dirty="0" err="1"/>
              <a:t>dualne</a:t>
            </a:r>
            <a:r>
              <a:rPr lang="de-DE" dirty="0"/>
              <a:t>”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Kształcenie</a:t>
            </a:r>
            <a:r>
              <a:rPr lang="de-DE" dirty="0"/>
              <a:t> o </a:t>
            </a:r>
            <a:r>
              <a:rPr lang="de-DE" dirty="0" err="1"/>
              <a:t>określonej</a:t>
            </a:r>
            <a:r>
              <a:rPr lang="de-DE" dirty="0"/>
              <a:t> </a:t>
            </a:r>
            <a:r>
              <a:rPr lang="de-DE" dirty="0" err="1"/>
              <a:t>treści</a:t>
            </a:r>
            <a:r>
              <a:rPr lang="de-DE" dirty="0"/>
              <a:t> i </a:t>
            </a:r>
            <a:r>
              <a:rPr lang="de-DE" dirty="0" err="1"/>
              <a:t>czasie</a:t>
            </a:r>
            <a:r>
              <a:rPr lang="de-DE" dirty="0"/>
              <a:t> </a:t>
            </a:r>
            <a:r>
              <a:rPr lang="de-DE" dirty="0" err="1"/>
              <a:t>trwania</a:t>
            </a:r>
            <a:r>
              <a:rPr lang="de-DE" dirty="0"/>
              <a:t> (</a:t>
            </a:r>
            <a:r>
              <a:rPr lang="de-DE" dirty="0" err="1"/>
              <a:t>umowa</a:t>
            </a:r>
            <a:r>
              <a:rPr lang="de-DE" dirty="0"/>
              <a:t> </a:t>
            </a:r>
            <a:r>
              <a:rPr lang="de-DE" dirty="0" err="1"/>
              <a:t>dotycząca</a:t>
            </a:r>
            <a:r>
              <a:rPr lang="de-DE" dirty="0"/>
              <a:t> </a:t>
            </a:r>
            <a:r>
              <a:rPr lang="de-DE" dirty="0" err="1"/>
              <a:t>przyuczania</a:t>
            </a:r>
            <a:r>
              <a:rPr lang="de-DE" dirty="0"/>
              <a:t> do </a:t>
            </a:r>
            <a:r>
              <a:rPr lang="de-DE" dirty="0" err="1"/>
              <a:t>zawodu</a:t>
            </a:r>
            <a:r>
              <a:rPr lang="de-DE" dirty="0"/>
              <a:t>)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Kształcenie</a:t>
            </a:r>
            <a:r>
              <a:rPr lang="de-DE" dirty="0"/>
              <a:t> w </a:t>
            </a:r>
            <a:r>
              <a:rPr lang="de-DE" dirty="0" err="1"/>
              <a:t>rzeczywistym</a:t>
            </a:r>
            <a:r>
              <a:rPr lang="de-DE" dirty="0"/>
              <a:t> </a:t>
            </a:r>
            <a:r>
              <a:rPr lang="de-DE" dirty="0" err="1"/>
              <a:t>procesie</a:t>
            </a:r>
            <a:r>
              <a:rPr lang="de-DE" dirty="0"/>
              <a:t> </a:t>
            </a:r>
            <a:r>
              <a:rPr lang="de-DE" dirty="0" err="1"/>
              <a:t>pracy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Egzamin</a:t>
            </a:r>
            <a:r>
              <a:rPr lang="de-DE" dirty="0"/>
              <a:t> </a:t>
            </a:r>
            <a:r>
              <a:rPr lang="de-DE" dirty="0" err="1"/>
              <a:t>końcowy</a:t>
            </a:r>
            <a:r>
              <a:rPr lang="de-DE" dirty="0"/>
              <a:t> </a:t>
            </a:r>
            <a:r>
              <a:rPr lang="de-DE" dirty="0" err="1"/>
              <a:t>przed</a:t>
            </a:r>
            <a:r>
              <a:rPr lang="de-DE" dirty="0"/>
              <a:t> </a:t>
            </a:r>
            <a:r>
              <a:rPr lang="de-DE" dirty="0" err="1"/>
              <a:t>niezależną</a:t>
            </a:r>
            <a:r>
              <a:rPr lang="de-DE" dirty="0"/>
              <a:t> </a:t>
            </a:r>
            <a:r>
              <a:rPr lang="de-DE" dirty="0" err="1"/>
              <a:t>komisją</a:t>
            </a:r>
            <a:endParaRPr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Jak działa dualne kształcenie zawodowe?</a:t>
            </a:r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Podsumowanie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160"/>
              <a:buNone/>
            </a:pPr>
            <a:r>
              <a:rPr lang="de-DE" b="1" dirty="0" err="1"/>
              <a:t>Ramy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Państwo</a:t>
            </a:r>
            <a:r>
              <a:rPr lang="de-DE" dirty="0"/>
              <a:t> </a:t>
            </a:r>
            <a:r>
              <a:rPr lang="de-DE" dirty="0" err="1"/>
              <a:t>gwarantuje</a:t>
            </a:r>
            <a:r>
              <a:rPr lang="de-DE" dirty="0"/>
              <a:t> </a:t>
            </a:r>
            <a:r>
              <a:rPr lang="de-DE" dirty="0" err="1"/>
              <a:t>ramy</a:t>
            </a:r>
            <a:r>
              <a:rPr lang="de-DE" dirty="0"/>
              <a:t> </a:t>
            </a:r>
            <a:r>
              <a:rPr lang="de-DE" dirty="0" err="1"/>
              <a:t>prawne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Państwo</a:t>
            </a:r>
            <a:r>
              <a:rPr lang="de-DE" dirty="0"/>
              <a:t> </a:t>
            </a:r>
            <a:r>
              <a:rPr lang="de-DE" dirty="0" err="1"/>
              <a:t>organizuje</a:t>
            </a:r>
            <a:r>
              <a:rPr lang="de-DE" dirty="0"/>
              <a:t> </a:t>
            </a:r>
            <a:r>
              <a:rPr lang="de-DE" dirty="0" err="1"/>
              <a:t>szkolną</a:t>
            </a:r>
            <a:r>
              <a:rPr lang="de-DE" dirty="0"/>
              <a:t> </a:t>
            </a:r>
            <a:r>
              <a:rPr lang="de-DE" dirty="0" err="1"/>
              <a:t>część</a:t>
            </a:r>
            <a:r>
              <a:rPr lang="de-DE" dirty="0"/>
              <a:t> </a:t>
            </a:r>
            <a:r>
              <a:rPr lang="de-DE" dirty="0" err="1"/>
              <a:t>szkolenia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Izby</a:t>
            </a:r>
            <a:r>
              <a:rPr lang="de-DE" dirty="0"/>
              <a:t> i </a:t>
            </a:r>
            <a:r>
              <a:rPr lang="de-DE" dirty="0" err="1"/>
              <a:t>partnerzy</a:t>
            </a:r>
            <a:r>
              <a:rPr lang="de-DE" dirty="0"/>
              <a:t> </a:t>
            </a:r>
            <a:r>
              <a:rPr lang="de-DE" dirty="0" err="1"/>
              <a:t>społeczni</a:t>
            </a:r>
            <a:r>
              <a:rPr lang="de-DE" dirty="0"/>
              <a:t> </a:t>
            </a:r>
            <a:r>
              <a:rPr lang="de-DE" dirty="0" err="1"/>
              <a:t>określają</a:t>
            </a:r>
            <a:r>
              <a:rPr lang="de-DE" dirty="0"/>
              <a:t> </a:t>
            </a:r>
            <a:r>
              <a:rPr lang="de-DE" dirty="0" err="1"/>
              <a:t>zakres</a:t>
            </a:r>
            <a:r>
              <a:rPr lang="de-DE" dirty="0"/>
              <a:t> i </a:t>
            </a:r>
            <a:r>
              <a:rPr lang="de-DE" dirty="0" err="1"/>
              <a:t>treści</a:t>
            </a:r>
            <a:r>
              <a:rPr lang="de-DE" dirty="0"/>
              <a:t> </a:t>
            </a:r>
            <a:r>
              <a:rPr lang="de-DE" dirty="0" err="1"/>
              <a:t>szkolenia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Izby</a:t>
            </a:r>
            <a:r>
              <a:rPr lang="de-DE" dirty="0"/>
              <a:t> </a:t>
            </a:r>
            <a:r>
              <a:rPr lang="de-DE" dirty="0" err="1"/>
              <a:t>nadzorują</a:t>
            </a:r>
            <a:r>
              <a:rPr lang="de-DE" dirty="0"/>
              <a:t> </a:t>
            </a:r>
            <a:r>
              <a:rPr lang="de-DE" dirty="0" err="1"/>
              <a:t>szkolenie</a:t>
            </a:r>
            <a:r>
              <a:rPr lang="de-DE" dirty="0"/>
              <a:t> w </a:t>
            </a:r>
            <a:r>
              <a:rPr lang="de-DE" dirty="0" err="1"/>
              <a:t>firmie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</a:t>
            </a:r>
            <a:r>
              <a:rPr lang="de-DE" dirty="0" err="1"/>
              <a:t>organ</a:t>
            </a:r>
            <a:r>
              <a:rPr lang="de-DE" dirty="0"/>
              <a:t> </a:t>
            </a:r>
            <a:r>
              <a:rPr lang="de-DE" dirty="0" err="1"/>
              <a:t>odpowiedzialny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de-DE"/>
              <a:t>Dlaczego dualne kształcenie zawodowe cieszy się w Niemczech takim powodzeniem?</a:t>
            </a:r>
            <a:endParaRPr/>
          </a:p>
        </p:txBody>
      </p:sp>
      <p:sp>
        <p:nvSpPr>
          <p:cNvPr id="405" name="Google Shape;405;p2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160"/>
              <a:buNone/>
            </a:pPr>
            <a:r>
              <a:rPr lang="de-DE" b="1" dirty="0" err="1"/>
              <a:t>Czynniki</a:t>
            </a:r>
            <a:r>
              <a:rPr lang="de-DE" b="1" dirty="0"/>
              <a:t> </a:t>
            </a:r>
            <a:r>
              <a:rPr lang="de-DE" b="1" dirty="0" err="1"/>
              <a:t>decydujące</a:t>
            </a:r>
            <a:r>
              <a:rPr lang="de-DE" b="1" dirty="0"/>
              <a:t> o </a:t>
            </a:r>
            <a:r>
              <a:rPr lang="de-DE" b="1" dirty="0" err="1"/>
              <a:t>sukcesie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Historycznie</a:t>
            </a:r>
            <a:r>
              <a:rPr lang="de-DE" dirty="0"/>
              <a:t> </a:t>
            </a:r>
            <a:r>
              <a:rPr lang="de-DE" dirty="0" err="1"/>
              <a:t>rozwinięty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Wysoki</a:t>
            </a:r>
            <a:r>
              <a:rPr lang="de-DE" dirty="0"/>
              <a:t> </a:t>
            </a:r>
            <a:r>
              <a:rPr lang="de-DE" dirty="0" err="1"/>
              <a:t>poziom</a:t>
            </a:r>
            <a:r>
              <a:rPr lang="de-DE" dirty="0"/>
              <a:t> </a:t>
            </a:r>
            <a:r>
              <a:rPr lang="de-DE" dirty="0" err="1"/>
              <a:t>akceptacji</a:t>
            </a:r>
            <a:r>
              <a:rPr lang="de-DE" dirty="0"/>
              <a:t> </a:t>
            </a:r>
            <a:r>
              <a:rPr lang="de-DE" dirty="0" err="1"/>
              <a:t>społecznej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Obustronne</a:t>
            </a:r>
            <a:r>
              <a:rPr lang="de-DE" dirty="0"/>
              <a:t> </a:t>
            </a:r>
            <a:r>
              <a:rPr lang="de-DE" dirty="0" err="1"/>
              <a:t>korzyści</a:t>
            </a:r>
            <a:r>
              <a:rPr lang="de-DE" dirty="0"/>
              <a:t> </a:t>
            </a:r>
            <a:r>
              <a:rPr lang="de-DE" dirty="0" err="1"/>
              <a:t>dla</a:t>
            </a:r>
            <a:r>
              <a:rPr lang="de-DE" dirty="0"/>
              <a:t> </a:t>
            </a:r>
            <a:r>
              <a:rPr lang="de-DE" dirty="0" err="1"/>
              <a:t>uczniów</a:t>
            </a:r>
            <a:r>
              <a:rPr lang="de-DE" dirty="0"/>
              <a:t> </a:t>
            </a:r>
            <a:r>
              <a:rPr lang="de-DE" dirty="0" err="1"/>
              <a:t>zawodu</a:t>
            </a:r>
            <a:r>
              <a:rPr lang="de-DE" dirty="0"/>
              <a:t> i </a:t>
            </a:r>
            <a:r>
              <a:rPr lang="de-DE" dirty="0" err="1"/>
              <a:t>przedsiębiorstw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Kształcenie</a:t>
            </a:r>
            <a:r>
              <a:rPr lang="de-DE" dirty="0"/>
              <a:t> </a:t>
            </a:r>
            <a:r>
              <a:rPr lang="de-DE" dirty="0" err="1"/>
              <a:t>zgodne</a:t>
            </a:r>
            <a:r>
              <a:rPr lang="de-DE" dirty="0"/>
              <a:t> z </a:t>
            </a:r>
            <a:r>
              <a:rPr lang="de-DE" dirty="0" err="1"/>
              <a:t>zapotrzebowaniem</a:t>
            </a:r>
            <a:r>
              <a:rPr lang="de-DE" dirty="0"/>
              <a:t> na </a:t>
            </a:r>
            <a:r>
              <a:rPr lang="de-DE" dirty="0" err="1"/>
              <a:t>wykwalifikowaną</a:t>
            </a:r>
            <a:r>
              <a:rPr lang="de-DE" dirty="0"/>
              <a:t> </a:t>
            </a:r>
            <a:r>
              <a:rPr lang="de-DE" dirty="0" err="1"/>
              <a:t>siłę</a:t>
            </a:r>
            <a:r>
              <a:rPr lang="de-DE" dirty="0"/>
              <a:t> </a:t>
            </a:r>
            <a:r>
              <a:rPr lang="de-DE" dirty="0" err="1"/>
              <a:t>roboczą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Silne</a:t>
            </a:r>
            <a:r>
              <a:rPr lang="de-DE" dirty="0"/>
              <a:t> </a:t>
            </a:r>
            <a:r>
              <a:rPr lang="de-DE" dirty="0" err="1"/>
              <a:t>instytucje</a:t>
            </a:r>
            <a:r>
              <a:rPr lang="de-DE" dirty="0"/>
              <a:t> (</a:t>
            </a:r>
            <a:r>
              <a:rPr lang="de-DE" dirty="0" err="1"/>
              <a:t>izby</a:t>
            </a:r>
            <a:r>
              <a:rPr lang="de-DE" dirty="0"/>
              <a:t>, </a:t>
            </a:r>
            <a:r>
              <a:rPr lang="de-DE" dirty="0" err="1"/>
              <a:t>partnerzy</a:t>
            </a:r>
            <a:r>
              <a:rPr lang="de-DE" dirty="0"/>
              <a:t> </a:t>
            </a:r>
            <a:r>
              <a:rPr lang="de-DE" dirty="0" err="1"/>
              <a:t>społeczni</a:t>
            </a:r>
            <a:r>
              <a:rPr lang="de-DE" dirty="0"/>
              <a:t>, MŚP)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Współtworzenie</a:t>
            </a:r>
            <a:r>
              <a:rPr lang="de-DE" dirty="0"/>
              <a:t> </a:t>
            </a:r>
            <a:r>
              <a:rPr lang="de-DE" dirty="0" err="1"/>
              <a:t>systemu</a:t>
            </a:r>
            <a:r>
              <a:rPr lang="de-DE" dirty="0"/>
              <a:t> </a:t>
            </a:r>
            <a:r>
              <a:rPr lang="de-DE" dirty="0" err="1"/>
              <a:t>przez</a:t>
            </a:r>
            <a:r>
              <a:rPr lang="de-DE" dirty="0"/>
              <a:t> </a:t>
            </a:r>
            <a:r>
              <a:rPr lang="de-DE" dirty="0" err="1"/>
              <a:t>wszystkich</a:t>
            </a:r>
            <a:r>
              <a:rPr lang="de-DE" dirty="0"/>
              <a:t> </a:t>
            </a:r>
            <a:r>
              <a:rPr lang="de-DE" dirty="0" err="1"/>
              <a:t>zainteresowanych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Wysoka</a:t>
            </a:r>
            <a:r>
              <a:rPr lang="de-DE" dirty="0"/>
              <a:t> </a:t>
            </a:r>
            <a:r>
              <a:rPr lang="de-DE" dirty="0" err="1"/>
              <a:t>elastyczność</a:t>
            </a:r>
            <a:r>
              <a:rPr lang="de-DE" dirty="0"/>
              <a:t> i </a:t>
            </a:r>
            <a:r>
              <a:rPr lang="de-DE" dirty="0" err="1"/>
              <a:t>zdolność</a:t>
            </a:r>
            <a:r>
              <a:rPr lang="de-DE" dirty="0"/>
              <a:t> </a:t>
            </a:r>
            <a:r>
              <a:rPr lang="de-DE" dirty="0" err="1"/>
              <a:t>adaptacji</a:t>
            </a:r>
            <a:r>
              <a:rPr lang="de-DE" dirty="0"/>
              <a:t> </a:t>
            </a:r>
            <a:r>
              <a:rPr lang="de-DE" dirty="0" err="1"/>
              <a:t>systemu</a:t>
            </a:r>
            <a:endParaRPr dirty="0"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Pięć filarów kształcenia zawodowego</a:t>
            </a:r>
            <a:endParaRPr/>
          </a:p>
        </p:txBody>
      </p:sp>
      <p:sp>
        <p:nvSpPr>
          <p:cNvPr id="412" name="Google Shape;412;p2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Filary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Współpraca między państwem, gospodarką i partnerami społecznymi</a:t>
            </a:r>
            <a:endParaRPr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Uczenie się w procesie pracy</a:t>
            </a: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Ogólnie uznane standardy krajowe</a:t>
            </a: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Wykwalifikowana kadra zajmująca się kształceniem zawodowym</a:t>
            </a:r>
            <a:endParaRPr b="1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b="1"/>
              <a:t>Zinstytucjonalizowane badania i doradztwo</a:t>
            </a:r>
            <a:endParaRPr b="1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479425" y="830223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de-DE"/>
              <a:t>Dualne kształcenie zawodowe: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b="1">
                <a:solidFill>
                  <a:srgbClr val="7F7F7F"/>
                </a:solidFill>
              </a:rPr>
              <a:t>Podstawy i warunki ramowe</a:t>
            </a:r>
            <a:endParaRPr sz="2800" b="1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/>
          </a:p>
        </p:txBody>
      </p:sp>
      <p:sp>
        <p:nvSpPr>
          <p:cNvPr id="192" name="Google Shape;192;p3"/>
          <p:cNvSpPr txBox="1">
            <a:spLocks noGrp="1"/>
          </p:cNvSpPr>
          <p:nvPr>
            <p:ph type="ctrTitle"/>
          </p:nvPr>
        </p:nvSpPr>
        <p:spPr>
          <a:xfrm>
            <a:off x="0" y="296863"/>
            <a:ext cx="90011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Zalety</a:t>
            </a:r>
            <a:endParaRPr/>
          </a:p>
        </p:txBody>
      </p:sp>
      <p:sp>
        <p:nvSpPr>
          <p:cNvPr id="419" name="Google Shape;419;p3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Zalety dla uczniów zawodu: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/>
              <a:t>Dualne kształcenie zawodowe jest idealnym przygotowaniem do rozpoczęcia życia zawodowego: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kompetencje i kwalifikacje specyficzne dla danego zawodu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rzeczywiste warunki pracy (maszyny, procesy, środowisko pracy)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świadczenie z tytułu szkoleń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Zalety</a:t>
            </a:r>
            <a:endParaRPr/>
          </a:p>
        </p:txBody>
      </p:sp>
      <p:sp>
        <p:nvSpPr>
          <p:cNvPr id="426" name="Google Shape;426;p3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 dirty="0" err="1"/>
              <a:t>Korzyści</a:t>
            </a:r>
            <a:r>
              <a:rPr lang="de-DE" b="1" dirty="0"/>
              <a:t> </a:t>
            </a:r>
            <a:r>
              <a:rPr lang="de-DE" b="1" dirty="0" err="1"/>
              <a:t>dla</a:t>
            </a:r>
            <a:r>
              <a:rPr lang="de-DE" b="1" dirty="0"/>
              <a:t> firm:</a:t>
            </a:r>
            <a:endParaRPr sz="37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rPr lang="de-DE" dirty="0" err="1"/>
              <a:t>Dualne</a:t>
            </a:r>
            <a:r>
              <a:rPr lang="de-DE" dirty="0"/>
              <a:t> </a:t>
            </a:r>
            <a:r>
              <a:rPr lang="de-DE" dirty="0" err="1"/>
              <a:t>kształcenie</a:t>
            </a:r>
            <a:r>
              <a:rPr lang="de-DE" dirty="0"/>
              <a:t> </a:t>
            </a:r>
            <a:r>
              <a:rPr lang="de-DE" dirty="0" err="1"/>
              <a:t>zawodowe</a:t>
            </a:r>
            <a:r>
              <a:rPr lang="de-DE" dirty="0"/>
              <a:t> </a:t>
            </a:r>
            <a:r>
              <a:rPr lang="de-DE" dirty="0" err="1"/>
              <a:t>zapewnia</a:t>
            </a:r>
            <a:r>
              <a:rPr lang="de-DE" dirty="0"/>
              <a:t> </a:t>
            </a:r>
            <a:r>
              <a:rPr lang="de-DE" dirty="0" err="1"/>
              <a:t>doskonale</a:t>
            </a:r>
            <a:r>
              <a:rPr lang="de-DE" dirty="0"/>
              <a:t> </a:t>
            </a:r>
            <a:r>
              <a:rPr lang="de-DE" dirty="0" err="1"/>
              <a:t>wykwalifikowany</a:t>
            </a:r>
            <a:r>
              <a:rPr lang="de-DE" dirty="0"/>
              <a:t> </a:t>
            </a:r>
            <a:r>
              <a:rPr lang="de-DE" dirty="0" err="1"/>
              <a:t>personel</a:t>
            </a:r>
            <a:r>
              <a:rPr lang="de-DE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sz="1200" dirty="0"/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Kompetentni</a:t>
            </a:r>
            <a:r>
              <a:rPr lang="de-DE" dirty="0"/>
              <a:t> </a:t>
            </a:r>
            <a:r>
              <a:rPr lang="de-DE" dirty="0" err="1"/>
              <a:t>wykwalifikowani</a:t>
            </a:r>
            <a:r>
              <a:rPr lang="de-DE" dirty="0"/>
              <a:t> </a:t>
            </a:r>
            <a:r>
              <a:rPr lang="de-DE" dirty="0" err="1"/>
              <a:t>pracownicy</a:t>
            </a:r>
            <a:r>
              <a:rPr lang="de-DE" dirty="0"/>
              <a:t>, </a:t>
            </a:r>
            <a:r>
              <a:rPr lang="de-DE" dirty="0" err="1"/>
              <a:t>spełniający</a:t>
            </a:r>
            <a:r>
              <a:rPr lang="de-DE" dirty="0"/>
              <a:t> </a:t>
            </a:r>
            <a:r>
              <a:rPr lang="de-DE" dirty="0" err="1"/>
              <a:t>wymagania</a:t>
            </a:r>
            <a:r>
              <a:rPr lang="de-DE" dirty="0"/>
              <a:t> </a:t>
            </a:r>
            <a:r>
              <a:rPr lang="de-DE" dirty="0" err="1"/>
              <a:t>zakładu</a:t>
            </a:r>
            <a:r>
              <a:rPr lang="de-DE" dirty="0"/>
              <a:t> </a:t>
            </a:r>
            <a:r>
              <a:rPr lang="de-DE" dirty="0" err="1"/>
              <a:t>pracy</a:t>
            </a:r>
            <a:r>
              <a:rPr lang="de-DE" dirty="0"/>
              <a:t> (w </a:t>
            </a:r>
            <a:r>
              <a:rPr lang="de-DE" dirty="0" err="1"/>
              <a:t>przeciwieństwie</a:t>
            </a:r>
            <a:r>
              <a:rPr lang="de-DE" dirty="0"/>
              <a:t> do </a:t>
            </a:r>
            <a:r>
              <a:rPr lang="de-DE" dirty="0" err="1"/>
              <a:t>kandydatów</a:t>
            </a:r>
            <a:r>
              <a:rPr lang="de-DE" dirty="0"/>
              <a:t> z </a:t>
            </a:r>
            <a:r>
              <a:rPr lang="de-DE" dirty="0" err="1"/>
              <a:t>zewnątrz</a:t>
            </a:r>
            <a:r>
              <a:rPr lang="de-DE" dirty="0"/>
              <a:t>)</a:t>
            </a:r>
            <a:endParaRPr dirty="0"/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Zwiększona</a:t>
            </a:r>
            <a:r>
              <a:rPr lang="de-DE" dirty="0"/>
              <a:t> </a:t>
            </a:r>
            <a:r>
              <a:rPr lang="de-DE" dirty="0" err="1"/>
              <a:t>produktywność</a:t>
            </a:r>
            <a:r>
              <a:rPr lang="de-DE" dirty="0"/>
              <a:t> (</a:t>
            </a:r>
            <a:r>
              <a:rPr lang="de-DE" dirty="0" err="1"/>
              <a:t>szybka</a:t>
            </a:r>
            <a:r>
              <a:rPr lang="de-DE" dirty="0"/>
              <a:t> </a:t>
            </a:r>
            <a:r>
              <a:rPr lang="de-DE" dirty="0" err="1"/>
              <a:t>amortyzacja</a:t>
            </a:r>
            <a:r>
              <a:rPr lang="de-DE" dirty="0"/>
              <a:t>)</a:t>
            </a:r>
            <a:endParaRPr dirty="0"/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Aktywne</a:t>
            </a:r>
            <a:r>
              <a:rPr lang="de-DE" dirty="0"/>
              <a:t> </a:t>
            </a:r>
            <a:r>
              <a:rPr lang="de-DE" dirty="0" err="1"/>
              <a:t>zaangażowanie</a:t>
            </a:r>
            <a:r>
              <a:rPr lang="de-DE" dirty="0"/>
              <a:t> </a:t>
            </a:r>
            <a:r>
              <a:rPr lang="de-DE" dirty="0" err="1"/>
              <a:t>społeczności</a:t>
            </a:r>
            <a:r>
              <a:rPr lang="de-DE" dirty="0"/>
              <a:t> </a:t>
            </a:r>
            <a:r>
              <a:rPr lang="de-DE" dirty="0" err="1"/>
              <a:t>biznesowej</a:t>
            </a:r>
            <a:r>
              <a:rPr lang="de-DE" dirty="0"/>
              <a:t> w </a:t>
            </a:r>
            <a:r>
              <a:rPr lang="de-DE" dirty="0" err="1"/>
              <a:t>rozwój</a:t>
            </a:r>
            <a:r>
              <a:rPr lang="de-DE" dirty="0"/>
              <a:t> </a:t>
            </a:r>
            <a:r>
              <a:rPr lang="de-DE" dirty="0" err="1"/>
              <a:t>standardów</a:t>
            </a:r>
            <a:r>
              <a:rPr lang="de-DE" dirty="0"/>
              <a:t> </a:t>
            </a:r>
            <a:r>
              <a:rPr lang="de-DE" dirty="0" err="1"/>
              <a:t>szkoleniowych</a:t>
            </a:r>
            <a:endParaRPr dirty="0"/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Wkład</a:t>
            </a:r>
            <a:r>
              <a:rPr lang="de-DE" dirty="0"/>
              <a:t> w Corporate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(CSR)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Zalety</a:t>
            </a:r>
            <a:endParaRPr/>
          </a:p>
        </p:txBody>
      </p:sp>
      <p:sp>
        <p:nvSpPr>
          <p:cNvPr id="433" name="Google Shape;433;p3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Korzyści</a:t>
            </a:r>
            <a:r>
              <a:rPr lang="de-DE" b="1" dirty="0"/>
              <a:t> </a:t>
            </a:r>
            <a:r>
              <a:rPr lang="de-DE" b="1" dirty="0" err="1"/>
              <a:t>dla</a:t>
            </a:r>
            <a:r>
              <a:rPr lang="de-DE" b="1" dirty="0"/>
              <a:t> </a:t>
            </a:r>
            <a:r>
              <a:rPr lang="de-DE" b="1" dirty="0" err="1"/>
              <a:t>państwa</a:t>
            </a:r>
            <a:r>
              <a:rPr lang="de-DE" b="1" dirty="0"/>
              <a:t> i </a:t>
            </a:r>
            <a:r>
              <a:rPr lang="de-DE" b="1" dirty="0" err="1"/>
              <a:t>społeczeństwa</a:t>
            </a:r>
            <a:r>
              <a:rPr lang="de-DE" b="1" dirty="0"/>
              <a:t>:</a:t>
            </a:r>
            <a:endParaRPr sz="37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dirty="0" err="1"/>
              <a:t>Wzajemne</a:t>
            </a:r>
            <a:r>
              <a:rPr lang="de-DE" dirty="0"/>
              <a:t> </a:t>
            </a:r>
            <a:r>
              <a:rPr lang="de-DE" dirty="0" err="1"/>
              <a:t>korzyści</a:t>
            </a:r>
            <a:r>
              <a:rPr lang="de-DE" dirty="0"/>
              <a:t>, </a:t>
            </a:r>
            <a:r>
              <a:rPr lang="de-DE" dirty="0" err="1"/>
              <a:t>dobrobyt</a:t>
            </a:r>
            <a:r>
              <a:rPr lang="de-DE" dirty="0"/>
              <a:t> i </a:t>
            </a:r>
            <a:r>
              <a:rPr lang="de-DE" dirty="0" err="1"/>
              <a:t>pokój</a:t>
            </a:r>
            <a:r>
              <a:rPr lang="de-DE" dirty="0"/>
              <a:t> </a:t>
            </a:r>
            <a:r>
              <a:rPr lang="de-DE" dirty="0" err="1"/>
              <a:t>społeczny</a:t>
            </a:r>
            <a:r>
              <a:rPr lang="de-DE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sz="120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Wysokie</a:t>
            </a:r>
            <a:r>
              <a:rPr lang="de-DE" dirty="0"/>
              <a:t> </a:t>
            </a:r>
            <a:r>
              <a:rPr lang="de-DE" dirty="0" err="1"/>
              <a:t>wyniki</a:t>
            </a:r>
            <a:r>
              <a:rPr lang="de-DE" dirty="0"/>
              <a:t> </a:t>
            </a:r>
            <a:r>
              <a:rPr lang="de-DE" dirty="0" err="1"/>
              <a:t>gospodarcze</a:t>
            </a:r>
            <a:r>
              <a:rPr lang="de-DE" dirty="0"/>
              <a:t> i </a:t>
            </a:r>
            <a:r>
              <a:rPr lang="de-DE" dirty="0" err="1"/>
              <a:t>produktywność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Zharmonizowany</a:t>
            </a:r>
            <a:r>
              <a:rPr lang="de-DE" dirty="0"/>
              <a:t> </a:t>
            </a:r>
            <a:r>
              <a:rPr lang="de-DE" dirty="0" err="1"/>
              <a:t>rynek</a:t>
            </a:r>
            <a:r>
              <a:rPr lang="de-DE" dirty="0"/>
              <a:t> </a:t>
            </a:r>
            <a:r>
              <a:rPr lang="de-DE" dirty="0" err="1"/>
              <a:t>pracy</a:t>
            </a:r>
            <a:r>
              <a:rPr lang="de-DE" dirty="0"/>
              <a:t> (</a:t>
            </a:r>
            <a:r>
              <a:rPr lang="de-DE" dirty="0" err="1"/>
              <a:t>podaż</a:t>
            </a:r>
            <a:r>
              <a:rPr lang="de-DE" dirty="0"/>
              <a:t>/</a:t>
            </a:r>
            <a:r>
              <a:rPr lang="de-DE" dirty="0" err="1"/>
              <a:t>popyt</a:t>
            </a:r>
            <a:r>
              <a:rPr lang="de-DE" dirty="0"/>
              <a:t>)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Integracja</a:t>
            </a:r>
            <a:r>
              <a:rPr lang="de-DE" dirty="0"/>
              <a:t> </a:t>
            </a:r>
            <a:r>
              <a:rPr lang="de-DE" dirty="0" err="1"/>
              <a:t>społeczna</a:t>
            </a:r>
            <a:r>
              <a:rPr lang="de-DE" dirty="0"/>
              <a:t> i </a:t>
            </a:r>
            <a:r>
              <a:rPr lang="de-DE" dirty="0" err="1"/>
              <a:t>ekonomiczna</a:t>
            </a:r>
            <a:r>
              <a:rPr lang="de-DE" dirty="0"/>
              <a:t> </a:t>
            </a:r>
            <a:r>
              <a:rPr lang="de-DE" dirty="0" err="1"/>
              <a:t>młodych</a:t>
            </a:r>
            <a:r>
              <a:rPr lang="de-DE" dirty="0"/>
              <a:t> </a:t>
            </a:r>
            <a:r>
              <a:rPr lang="de-DE" dirty="0" err="1"/>
              <a:t>ludzi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Wpływ</a:t>
            </a:r>
            <a:r>
              <a:rPr lang="de-DE" dirty="0"/>
              <a:t> </a:t>
            </a:r>
            <a:r>
              <a:rPr lang="de-DE" dirty="0" err="1"/>
              <a:t>wszystkich</a:t>
            </a:r>
            <a:r>
              <a:rPr lang="de-DE" dirty="0"/>
              <a:t> </a:t>
            </a:r>
            <a:r>
              <a:rPr lang="de-DE" dirty="0" err="1"/>
              <a:t>stron</a:t>
            </a:r>
            <a:r>
              <a:rPr lang="de-DE" dirty="0"/>
              <a:t> </a:t>
            </a:r>
            <a:r>
              <a:rPr lang="de-DE" dirty="0" err="1"/>
              <a:t>zainteresowanych</a:t>
            </a:r>
            <a:r>
              <a:rPr lang="de-DE" dirty="0"/>
              <a:t> na </a:t>
            </a:r>
            <a:r>
              <a:rPr lang="de-DE" dirty="0" err="1"/>
              <a:t>proces</a:t>
            </a:r>
            <a:r>
              <a:rPr lang="de-DE" dirty="0"/>
              <a:t> </a:t>
            </a:r>
            <a:r>
              <a:rPr lang="de-DE" dirty="0" err="1"/>
              <a:t>szkolenia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Wyzwania</a:t>
            </a:r>
            <a:endParaRPr/>
          </a:p>
        </p:txBody>
      </p:sp>
      <p:sp>
        <p:nvSpPr>
          <p:cNvPr id="440" name="Google Shape;440;p3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 dirty="0" err="1"/>
              <a:t>Wyzwania</a:t>
            </a:r>
            <a:r>
              <a:rPr lang="de-DE" b="1" dirty="0"/>
              <a:t> z </a:t>
            </a:r>
            <a:r>
              <a:rPr lang="de-DE" b="1" dirty="0" err="1"/>
              <a:t>perspektywy</a:t>
            </a:r>
            <a:r>
              <a:rPr lang="de-DE" b="1" dirty="0"/>
              <a:t> </a:t>
            </a:r>
            <a:r>
              <a:rPr lang="de-DE" b="1" dirty="0" err="1"/>
              <a:t>uczniów</a:t>
            </a:r>
            <a:r>
              <a:rPr lang="de-DE" b="1" dirty="0"/>
              <a:t> </a:t>
            </a:r>
            <a:r>
              <a:rPr lang="de-DE" b="1" dirty="0" err="1"/>
              <a:t>zawodu</a:t>
            </a:r>
            <a:endParaRPr sz="37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sz="140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Rozbieżność</a:t>
            </a:r>
            <a:r>
              <a:rPr lang="de-DE" dirty="0"/>
              <a:t> </a:t>
            </a:r>
            <a:r>
              <a:rPr lang="de-DE" dirty="0" err="1"/>
              <a:t>między</a:t>
            </a:r>
            <a:r>
              <a:rPr lang="de-DE" dirty="0"/>
              <a:t> </a:t>
            </a:r>
            <a:r>
              <a:rPr lang="de-DE" dirty="0" err="1"/>
              <a:t>poszukiwanymi</a:t>
            </a:r>
            <a:r>
              <a:rPr lang="de-DE" dirty="0"/>
              <a:t> a </a:t>
            </a:r>
            <a:r>
              <a:rPr lang="de-DE" dirty="0" err="1"/>
              <a:t>otwartymi</a:t>
            </a:r>
            <a:r>
              <a:rPr lang="de-DE" dirty="0"/>
              <a:t> </a:t>
            </a:r>
            <a:r>
              <a:rPr lang="de-DE" dirty="0" err="1"/>
              <a:t>ofertami</a:t>
            </a:r>
            <a:r>
              <a:rPr lang="de-DE" dirty="0"/>
              <a:t> </a:t>
            </a:r>
            <a:r>
              <a:rPr lang="de-DE" dirty="0" err="1"/>
              <a:t>przyuczania</a:t>
            </a:r>
            <a:r>
              <a:rPr lang="de-DE" dirty="0"/>
              <a:t> do </a:t>
            </a:r>
            <a:r>
              <a:rPr lang="de-DE" dirty="0" err="1"/>
              <a:t>zawodu</a:t>
            </a:r>
            <a:r>
              <a:rPr lang="de-DE" dirty="0"/>
              <a:t> (</a:t>
            </a:r>
            <a:r>
              <a:rPr lang="de-DE" dirty="0" err="1"/>
              <a:t>brak</a:t>
            </a:r>
            <a:r>
              <a:rPr lang="de-DE" dirty="0"/>
              <a:t> </a:t>
            </a:r>
            <a:r>
              <a:rPr lang="de-DE" dirty="0" err="1"/>
              <a:t>ofert</a:t>
            </a:r>
            <a:r>
              <a:rPr lang="de-DE" dirty="0"/>
              <a:t>)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Dostęp</a:t>
            </a:r>
            <a:r>
              <a:rPr lang="de-DE" dirty="0"/>
              <a:t> do </a:t>
            </a:r>
            <a:r>
              <a:rPr lang="de-DE" dirty="0" err="1"/>
              <a:t>dualnego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r>
              <a:rPr lang="de-DE" dirty="0"/>
              <a:t> </a:t>
            </a:r>
            <a:r>
              <a:rPr lang="de-DE" dirty="0" err="1"/>
              <a:t>zawodowego</a:t>
            </a:r>
            <a:r>
              <a:rPr lang="de-DE" dirty="0"/>
              <a:t> (</a:t>
            </a:r>
            <a:r>
              <a:rPr lang="de-DE" dirty="0" err="1"/>
              <a:t>uczestnictwo</a:t>
            </a:r>
            <a:r>
              <a:rPr lang="de-DE" dirty="0"/>
              <a:t>)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Rosnące</a:t>
            </a:r>
            <a:r>
              <a:rPr lang="de-DE" dirty="0"/>
              <a:t> </a:t>
            </a:r>
            <a:r>
              <a:rPr lang="de-DE" dirty="0" err="1"/>
              <a:t>wymagania</a:t>
            </a:r>
            <a:r>
              <a:rPr lang="de-DE" dirty="0"/>
              <a:t> </a:t>
            </a:r>
            <a:r>
              <a:rPr lang="de-DE" dirty="0" err="1"/>
              <a:t>zawodowe</a:t>
            </a:r>
            <a:endParaRPr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Uczenie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</a:t>
            </a:r>
            <a:r>
              <a:rPr lang="de-DE" dirty="0" err="1"/>
              <a:t>przez</a:t>
            </a:r>
            <a:r>
              <a:rPr lang="de-DE" dirty="0"/>
              <a:t> </a:t>
            </a:r>
            <a:r>
              <a:rPr lang="de-DE" dirty="0" err="1"/>
              <a:t>całe</a:t>
            </a:r>
            <a:r>
              <a:rPr lang="de-DE" dirty="0"/>
              <a:t> </a:t>
            </a:r>
            <a:r>
              <a:rPr lang="de-DE" dirty="0" err="1"/>
              <a:t>życie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Wyzwania</a:t>
            </a:r>
            <a:endParaRPr/>
          </a:p>
        </p:txBody>
      </p:sp>
      <p:sp>
        <p:nvSpPr>
          <p:cNvPr id="447" name="Google Shape;447;p3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Wyzwania z perspektywy firm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Rozbieżność między poszukiwanymi a otwartymi ofertami przyuczania do zawodu (brak kandydatów)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„Dojrzałość do kształcenia“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Integracja osób niepełnosprawnych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Integracja migrantów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Wyzwania</a:t>
            </a:r>
            <a:endParaRPr/>
          </a:p>
        </p:txBody>
      </p:sp>
      <p:sp>
        <p:nvSpPr>
          <p:cNvPr id="454" name="Google Shape;454;p3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Wyzwania z perspektywy państwa i społeczeństwa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Zmiany demograficzne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Przewidywany niedobór wykwalifikowanych pracowników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Tendencja do akademizacji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Różnice regionalne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Integracja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Dalsze informacje</a:t>
            </a:r>
            <a:endParaRPr/>
          </a:p>
        </p:txBody>
      </p:sp>
      <p:sp>
        <p:nvSpPr>
          <p:cNvPr id="460" name="Google Shape;460;p36"/>
          <p:cNvSpPr txBox="1">
            <a:spLocks noGrp="1"/>
          </p:cNvSpPr>
          <p:nvPr>
            <p:ph type="body" idx="1"/>
          </p:nvPr>
        </p:nvSpPr>
        <p:spPr>
          <a:xfrm>
            <a:off x="658812" y="902387"/>
            <a:ext cx="445472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sz="1600" b="1" dirty="0" err="1"/>
              <a:t>Liczby</a:t>
            </a:r>
            <a:r>
              <a:rPr lang="de-DE" sz="1600" b="1" dirty="0"/>
              <a:t> i </a:t>
            </a:r>
            <a:r>
              <a:rPr lang="de-DE" sz="1600" b="1" dirty="0" err="1"/>
              <a:t>fakty</a:t>
            </a:r>
            <a:endParaRPr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 err="1"/>
              <a:t>Raport</a:t>
            </a:r>
            <a:r>
              <a:rPr lang="de-DE" sz="1600" dirty="0"/>
              <a:t> </a:t>
            </a:r>
            <a:r>
              <a:rPr lang="de-DE" sz="1600" dirty="0" err="1"/>
              <a:t>danych</a:t>
            </a:r>
            <a:r>
              <a:rPr lang="de-DE" sz="1600" dirty="0"/>
              <a:t> BIBB (</a:t>
            </a:r>
            <a:r>
              <a:rPr lang="de-DE" sz="1600" u="sng" dirty="0">
                <a:solidFill>
                  <a:schemeClr val="hlink"/>
                </a:solidFill>
                <a:hlinkClick r:id="rId3"/>
              </a:rPr>
              <a:t>link</a:t>
            </a:r>
            <a:r>
              <a:rPr lang="de-DE" sz="1600" dirty="0"/>
              <a:t>)</a:t>
            </a:r>
            <a:endParaRPr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 err="1"/>
              <a:t>Federalny</a:t>
            </a:r>
            <a:r>
              <a:rPr lang="de-DE" sz="1600" dirty="0"/>
              <a:t> </a:t>
            </a:r>
            <a:r>
              <a:rPr lang="de-DE" sz="1600" dirty="0" err="1"/>
              <a:t>Urząd</a:t>
            </a:r>
            <a:r>
              <a:rPr lang="de-DE" sz="1600" dirty="0"/>
              <a:t> </a:t>
            </a:r>
            <a:r>
              <a:rPr lang="de-DE" sz="1600" dirty="0" err="1"/>
              <a:t>Statystyczny</a:t>
            </a:r>
            <a:r>
              <a:rPr lang="de-DE" sz="1600" dirty="0"/>
              <a:t> (</a:t>
            </a:r>
            <a:r>
              <a:rPr lang="de-DE" sz="1600" u="sng" dirty="0">
                <a:solidFill>
                  <a:schemeClr val="hlink"/>
                </a:solidFill>
                <a:hlinkClick r:id="rId4"/>
              </a:rPr>
              <a:t>link</a:t>
            </a:r>
            <a:r>
              <a:rPr lang="de-DE" sz="1600" dirty="0"/>
              <a:t>)</a:t>
            </a:r>
            <a:endParaRPr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/>
              <a:t>Portal </a:t>
            </a:r>
            <a:r>
              <a:rPr lang="de-DE" sz="1600" dirty="0" err="1"/>
              <a:t>danych</a:t>
            </a:r>
            <a:r>
              <a:rPr lang="de-DE" sz="1600" dirty="0"/>
              <a:t> BMBF (</a:t>
            </a:r>
            <a:r>
              <a:rPr lang="de-DE" sz="1600" u="sng" dirty="0">
                <a:solidFill>
                  <a:schemeClr val="hlink"/>
                </a:solidFill>
                <a:hlinkClick r:id="rId5"/>
              </a:rPr>
              <a:t>link</a:t>
            </a:r>
            <a:r>
              <a:rPr lang="de-DE" sz="1600" dirty="0"/>
              <a:t>)</a:t>
            </a:r>
            <a:endParaRPr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 err="1"/>
              <a:t>Raport</a:t>
            </a:r>
            <a:r>
              <a:rPr lang="de-DE" sz="1600" dirty="0"/>
              <a:t> </a:t>
            </a:r>
            <a:r>
              <a:rPr lang="de-DE" sz="1600" dirty="0" err="1"/>
              <a:t>dotyczący</a:t>
            </a:r>
            <a:r>
              <a:rPr lang="de-DE" sz="1600" dirty="0"/>
              <a:t> </a:t>
            </a:r>
            <a:r>
              <a:rPr lang="de-DE" sz="1600" dirty="0" err="1"/>
              <a:t>szkoleń</a:t>
            </a:r>
            <a:r>
              <a:rPr lang="de-DE" sz="1600" dirty="0"/>
              <a:t> </a:t>
            </a:r>
            <a:r>
              <a:rPr lang="de-DE" sz="1600" dirty="0" err="1"/>
              <a:t>zawodowych</a:t>
            </a:r>
            <a:r>
              <a:rPr lang="de-DE" sz="1600" dirty="0"/>
              <a:t> (</a:t>
            </a:r>
            <a:r>
              <a:rPr lang="de-DE" sz="1600" u="sng" dirty="0">
                <a:solidFill>
                  <a:schemeClr val="hlink"/>
                </a:solidFill>
                <a:hlinkClick r:id="rId6"/>
              </a:rPr>
              <a:t>link</a:t>
            </a:r>
            <a:r>
              <a:rPr lang="de-DE" sz="1600" dirty="0"/>
              <a:t>)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sz="1600" b="1" dirty="0" err="1"/>
              <a:t>Standardy</a:t>
            </a:r>
            <a:r>
              <a:rPr lang="de-DE" sz="1600" b="1" dirty="0"/>
              <a:t> </a:t>
            </a:r>
            <a:r>
              <a:rPr lang="de-DE" sz="1600" b="1" dirty="0" err="1"/>
              <a:t>szkoleniowe</a:t>
            </a:r>
            <a:endParaRPr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 err="1"/>
              <a:t>Broszura</a:t>
            </a:r>
            <a:r>
              <a:rPr lang="de-DE" sz="1600" dirty="0"/>
              <a:t> BIBB: </a:t>
            </a:r>
            <a:r>
              <a:rPr lang="de-DE" sz="1600" dirty="0" err="1"/>
              <a:t>regulaminy</a:t>
            </a:r>
            <a:r>
              <a:rPr lang="de-DE" sz="1600" dirty="0"/>
              <a:t> </a:t>
            </a:r>
            <a:r>
              <a:rPr lang="de-DE" sz="1600" dirty="0" err="1"/>
              <a:t>szkoleń</a:t>
            </a:r>
            <a:r>
              <a:rPr lang="de-DE" sz="1600" dirty="0"/>
              <a:t> i </a:t>
            </a:r>
            <a:r>
              <a:rPr lang="de-DE" sz="1600" dirty="0" err="1"/>
              <a:t>sposób</a:t>
            </a:r>
            <a:r>
              <a:rPr lang="de-DE" sz="1600" dirty="0"/>
              <a:t> ich </a:t>
            </a:r>
            <a:r>
              <a:rPr lang="de-DE" sz="1600" dirty="0" err="1"/>
              <a:t>tworzenia</a:t>
            </a:r>
            <a:r>
              <a:rPr lang="de-DE" sz="1600" dirty="0"/>
              <a:t> (</a:t>
            </a:r>
            <a:r>
              <a:rPr lang="de-DE" sz="1600" u="sng" dirty="0">
                <a:solidFill>
                  <a:schemeClr val="hlink"/>
                </a:solidFill>
                <a:hlinkClick r:id="rId7"/>
              </a:rPr>
              <a:t>link</a:t>
            </a:r>
            <a:r>
              <a:rPr lang="de-DE" sz="1600" dirty="0"/>
              <a:t>)</a:t>
            </a:r>
            <a:endParaRPr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 err="1"/>
              <a:t>Przykłady</a:t>
            </a:r>
            <a:r>
              <a:rPr lang="de-DE" sz="1600" dirty="0"/>
              <a:t> </a:t>
            </a:r>
            <a:r>
              <a:rPr lang="de-DE" sz="1600" dirty="0" err="1"/>
              <a:t>regulaminów</a:t>
            </a:r>
            <a:r>
              <a:rPr lang="de-DE" sz="1600" dirty="0"/>
              <a:t> </a:t>
            </a:r>
            <a:r>
              <a:rPr lang="de-DE" sz="1600" dirty="0" err="1"/>
              <a:t>szkoleniowych</a:t>
            </a:r>
            <a:r>
              <a:rPr lang="de-DE" sz="1600" dirty="0"/>
              <a:t> i </a:t>
            </a:r>
            <a:r>
              <a:rPr lang="de-DE" sz="1600" dirty="0" err="1"/>
              <a:t>ramowych</a:t>
            </a:r>
            <a:r>
              <a:rPr lang="de-DE" sz="1600" dirty="0"/>
              <a:t> </a:t>
            </a:r>
            <a:r>
              <a:rPr lang="de-DE" sz="1600" dirty="0" err="1"/>
              <a:t>programów</a:t>
            </a:r>
            <a:r>
              <a:rPr lang="de-DE" sz="1600" dirty="0"/>
              <a:t> </a:t>
            </a:r>
            <a:r>
              <a:rPr lang="de-DE" sz="1600" dirty="0" err="1"/>
              <a:t>nauczania</a:t>
            </a:r>
            <a:r>
              <a:rPr lang="de-DE" sz="1600" dirty="0"/>
              <a:t> (BIBB) (</a:t>
            </a:r>
            <a:r>
              <a:rPr lang="de-DE" sz="1600" u="sng" dirty="0">
                <a:solidFill>
                  <a:schemeClr val="hlink"/>
                </a:solidFill>
                <a:hlinkClick r:id="rId8"/>
              </a:rPr>
              <a:t>link</a:t>
            </a:r>
            <a:r>
              <a:rPr lang="de-DE" sz="1600" dirty="0"/>
              <a:t>)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sz="1600" dirty="0"/>
          </a:p>
          <a:p>
            <a:pPr marL="357187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4800" dirty="0"/>
          </a:p>
        </p:txBody>
      </p:sp>
      <p:sp>
        <p:nvSpPr>
          <p:cNvPr id="2" name="Google Shape;460;p36">
            <a:extLst>
              <a:ext uri="{FF2B5EF4-FFF2-40B4-BE49-F238E27FC236}">
                <a16:creationId xmlns:a16="http://schemas.microsoft.com/office/drawing/2014/main" id="{676A250E-8A8E-CC05-51C8-331E5321F060}"/>
              </a:ext>
            </a:extLst>
          </p:cNvPr>
          <p:cNvSpPr txBox="1">
            <a:spLocks/>
          </p:cNvSpPr>
          <p:nvPr/>
        </p:nvSpPr>
        <p:spPr>
          <a:xfrm>
            <a:off x="5449464" y="902387"/>
            <a:ext cx="4454725" cy="55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de-DE" sz="1600" b="1" dirty="0" err="1"/>
              <a:t>Dokumenty</a:t>
            </a:r>
            <a:r>
              <a:rPr lang="de-DE" sz="1600" b="1" dirty="0"/>
              <a:t> </a:t>
            </a:r>
            <a:r>
              <a:rPr lang="de-DE" sz="1600" b="1" dirty="0" err="1"/>
              <a:t>prawne</a:t>
            </a:r>
            <a:endParaRPr lang="pl-PL" sz="1600" dirty="0"/>
          </a:p>
          <a:p>
            <a:pPr marL="714375" lvl="1" indent="-302260">
              <a:buSzPts val="800"/>
            </a:pPr>
            <a:r>
              <a:rPr lang="de-DE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Ustawa</a:t>
            </a:r>
            <a:r>
              <a:rPr lang="de-DE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de-DE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szkoleniu</a:t>
            </a:r>
            <a:r>
              <a:rPr lang="de-DE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zawodowym</a:t>
            </a:r>
            <a:r>
              <a:rPr lang="de-DE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link</a:t>
            </a:r>
            <a:r>
              <a:rPr lang="de-DE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Ustawa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zatrudnianiu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młodzieży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0"/>
              </a:rPr>
              <a:t>link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Ustawa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izbach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1"/>
              </a:rPr>
              <a:t>link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Ustawa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negocjacjach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zbiorowych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2"/>
              </a:rPr>
              <a:t>link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Ustawa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konstytucji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zawodowej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3"/>
              </a:rPr>
              <a:t>link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 typeface="Noto Sans Symbols"/>
              <a:buNone/>
            </a:pPr>
            <a:endParaRPr lang="pl-PL" sz="1600" dirty="0"/>
          </a:p>
          <a:p>
            <a:pPr marL="0" indent="0">
              <a:buFont typeface="Noto Sans Symbols"/>
              <a:buNone/>
            </a:pPr>
            <a:r>
              <a:rPr lang="pl-PL" sz="1600" b="1" dirty="0"/>
              <a:t>Strony internetowe</a:t>
            </a:r>
            <a:endParaRPr lang="de-DE" sz="1600" b="1" dirty="0"/>
          </a:p>
          <a:p>
            <a:pPr marL="714375" lvl="1" indent="-302260">
              <a:buSzPts val="800"/>
            </a:pPr>
            <a:r>
              <a:rPr lang="de-DE" sz="1600" dirty="0">
                <a:hlinkClick r:id="rId14"/>
              </a:rPr>
              <a:t>GOVET</a:t>
            </a:r>
            <a:endParaRPr lang="de-DE" sz="1600" dirty="0"/>
          </a:p>
          <a:p>
            <a:pPr marL="714375" lvl="1" indent="-302260">
              <a:buSzPts val="800"/>
            </a:pPr>
            <a:r>
              <a:rPr lang="de-DE" sz="1600" dirty="0">
                <a:hlinkClick r:id="rId15"/>
              </a:rPr>
              <a:t>BMBF</a:t>
            </a:r>
            <a:endParaRPr lang="de-DE" sz="1600" dirty="0"/>
          </a:p>
          <a:p>
            <a:pPr marL="714375" lvl="1" indent="-302260">
              <a:buSzPts val="800"/>
            </a:pPr>
            <a:r>
              <a:rPr lang="de-DE" sz="1600" dirty="0">
                <a:hlinkClick r:id="rId16"/>
              </a:rPr>
              <a:t>BIBB</a:t>
            </a:r>
            <a:endParaRPr lang="de-DE" sz="1600" dirty="0"/>
          </a:p>
          <a:p>
            <a:pPr marL="714375" lvl="1" indent="-302260">
              <a:buSzPts val="800"/>
            </a:pPr>
            <a:endParaRPr lang="de-DE" sz="1600" dirty="0"/>
          </a:p>
          <a:p>
            <a:pPr marL="0" indent="0">
              <a:buFont typeface="Noto Sans Symbols"/>
              <a:buNone/>
            </a:pPr>
            <a:r>
              <a:rPr lang="de-DE" sz="1600" b="1" dirty="0"/>
              <a:t>Kontakt w </a:t>
            </a:r>
            <a:r>
              <a:rPr lang="de-DE" sz="1600" b="1" dirty="0" err="1"/>
              <a:t>przypadku</a:t>
            </a:r>
            <a:r>
              <a:rPr lang="de-DE" sz="1600" b="1" dirty="0"/>
              <a:t> </a:t>
            </a:r>
            <a:r>
              <a:rPr lang="de-DE" sz="1600" b="1" dirty="0" err="1"/>
              <a:t>dalszych</a:t>
            </a:r>
            <a:r>
              <a:rPr lang="de-DE" sz="1600" b="1" dirty="0"/>
              <a:t> </a:t>
            </a:r>
            <a:r>
              <a:rPr lang="de-DE" sz="1600" b="1" dirty="0" err="1"/>
              <a:t>pytán</a:t>
            </a:r>
            <a:endParaRPr lang="de-DE" sz="1600" b="1" dirty="0"/>
          </a:p>
          <a:p>
            <a:pPr marL="714375" lvl="1" indent="-302260">
              <a:buSzPts val="800"/>
            </a:pPr>
            <a:r>
              <a:rPr lang="de-DE" sz="1600" dirty="0">
                <a:hlinkClick r:id="rId17"/>
              </a:rPr>
              <a:t>govet@bibb.de</a:t>
            </a:r>
            <a:endParaRPr lang="pl-PL" sz="1600" dirty="0"/>
          </a:p>
          <a:p>
            <a:pPr marL="412115" lvl="1" indent="0">
              <a:buSzPts val="800"/>
              <a:buNone/>
            </a:pPr>
            <a:endParaRPr lang="pl-PL" sz="1600" dirty="0"/>
          </a:p>
          <a:p>
            <a:pPr marL="357187" lvl="1" indent="0">
              <a:buFont typeface="Noto Sans Symbols"/>
              <a:buNone/>
            </a:pPr>
            <a:endParaRPr lang="pl-PL" sz="4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 b="1"/>
              <a:t>GOVET w BIBB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 </a:t>
            </a:r>
            <a:endParaRPr/>
          </a:p>
        </p:txBody>
      </p:sp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Dualne kształcenie zawodowe w niemieckim systemie szkoleniowym - przegląd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grpSp>
        <p:nvGrpSpPr>
          <p:cNvPr id="199" name="Google Shape;199;p4"/>
          <p:cNvGrpSpPr/>
          <p:nvPr/>
        </p:nvGrpSpPr>
        <p:grpSpPr>
          <a:xfrm>
            <a:off x="561488" y="1653988"/>
            <a:ext cx="11151133" cy="4007037"/>
            <a:chOff x="561488" y="1653988"/>
            <a:chExt cx="11151133" cy="4007037"/>
          </a:xfrm>
        </p:grpSpPr>
        <p:sp>
          <p:nvSpPr>
            <p:cNvPr id="200" name="Google Shape;200;p4"/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4"/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Rynek pracy</a:t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ogólne</a:t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8021121" y="3501964"/>
              <a:ext cx="3691500" cy="10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Szkolnictwo</a:t>
              </a:r>
              <a:r>
                <a:rPr lang="de-DE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wyższe</a:t>
              </a: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120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>
                <a:gd name="adj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3659061" y="3511013"/>
              <a:ext cx="33044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Dual</a:t>
              </a:r>
              <a:r>
                <a:rPr lang="de-DE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</a:t>
              </a:r>
              <a:r>
                <a:rPr lang="de-DE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</a:t>
              </a:r>
              <a:r>
                <a:rPr lang="de-DE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zawodowe</a:t>
              </a:r>
              <a:endParaRPr dirty="0"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zawodowe</a:t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561488" y="3575665"/>
              <a:ext cx="280055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Szkoła</a:t>
              </a:r>
              <a:r>
                <a:rPr lang="de-DE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zawodowa</a:t>
              </a:r>
              <a:r>
                <a:rPr lang="de-DE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w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pełnym</a:t>
              </a:r>
              <a:r>
                <a:rPr lang="de-DE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wymiarze</a:t>
              </a:r>
              <a:r>
                <a:rPr lang="de-DE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godzin</a:t>
              </a:r>
              <a:endParaRPr sz="9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24" name="Google Shape;224;p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/>
              <a:t>Uczestnicy: uczniowie zawodu (praktykanci)</a:t>
            </a:r>
            <a:endParaRPr sz="37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1,22 miliona praktykantów rocznie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w 327 uznanych zawodach</a:t>
            </a: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/>
              <a:t>Oznacza to: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5 % wszystkich obecnie zatrudnionych osób </a:t>
            </a:r>
            <a:br>
              <a:rPr lang="de-DE"/>
            </a:br>
            <a:r>
              <a:rPr lang="de-DE"/>
              <a:t>to uczniowie zawodu</a:t>
            </a: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Około 91 % z nich pomyślnie kończy kształcenie.</a:t>
            </a: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"/>
          <p:cNvCxnSpPr/>
          <p:nvPr/>
        </p:nvCxnSpPr>
        <p:spPr>
          <a:xfrm>
            <a:off x="8124183" y="4644844"/>
            <a:ext cx="406781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33" name="Google Shape;233;p6"/>
          <p:cNvSpPr txBox="1">
            <a:spLocks noGrp="1"/>
          </p:cNvSpPr>
          <p:nvPr>
            <p:ph type="body" idx="1"/>
          </p:nvPr>
        </p:nvSpPr>
        <p:spPr>
          <a:xfrm>
            <a:off x="658814" y="1052513"/>
            <a:ext cx="607144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 dirty="0" err="1"/>
              <a:t>Uczestnicy</a:t>
            </a:r>
            <a:r>
              <a:rPr lang="de-DE" b="1" dirty="0"/>
              <a:t>: </a:t>
            </a:r>
            <a:r>
              <a:rPr lang="de-DE" b="1" dirty="0" err="1"/>
              <a:t>pracodawcy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 dirty="0"/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około</a:t>
            </a:r>
            <a:r>
              <a:rPr lang="de-DE" dirty="0"/>
              <a:t> 19% </a:t>
            </a:r>
            <a:r>
              <a:rPr lang="de-DE" dirty="0" err="1"/>
              <a:t>wszystkich</a:t>
            </a:r>
            <a:r>
              <a:rPr lang="de-DE" dirty="0"/>
              <a:t> </a:t>
            </a:r>
            <a:r>
              <a:rPr lang="de-DE" dirty="0" err="1"/>
              <a:t>zakładów</a:t>
            </a:r>
            <a:r>
              <a:rPr lang="de-DE" dirty="0"/>
              <a:t> </a:t>
            </a:r>
            <a:r>
              <a:rPr lang="de-DE" dirty="0" err="1"/>
              <a:t>pracy</a:t>
            </a:r>
            <a:r>
              <a:rPr lang="de-DE" dirty="0"/>
              <a:t> </a:t>
            </a:r>
            <a:r>
              <a:rPr lang="de-DE" dirty="0" err="1"/>
              <a:t>zatrudniających</a:t>
            </a:r>
            <a:r>
              <a:rPr lang="de-DE" dirty="0"/>
              <a:t> </a:t>
            </a:r>
            <a:r>
              <a:rPr lang="de-DE" dirty="0" err="1"/>
              <a:t>pracowników</a:t>
            </a:r>
            <a:r>
              <a:rPr lang="de-DE" dirty="0"/>
              <a:t> </a:t>
            </a:r>
            <a:r>
              <a:rPr lang="de-DE" dirty="0" err="1"/>
              <a:t>podlegających</a:t>
            </a:r>
            <a:r>
              <a:rPr lang="de-DE" dirty="0"/>
              <a:t> </a:t>
            </a:r>
            <a:r>
              <a:rPr lang="de-DE" dirty="0" err="1"/>
              <a:t>składkom</a:t>
            </a:r>
            <a:r>
              <a:rPr lang="de-DE" dirty="0"/>
              <a:t> na </a:t>
            </a:r>
            <a:r>
              <a:rPr lang="de-DE" dirty="0" err="1"/>
              <a:t>ubezpieczenie</a:t>
            </a:r>
            <a:r>
              <a:rPr lang="de-DE" dirty="0"/>
              <a:t> </a:t>
            </a:r>
            <a:r>
              <a:rPr lang="de-DE" dirty="0" err="1"/>
              <a:t>społeczne</a:t>
            </a:r>
            <a:r>
              <a:rPr lang="de-DE" dirty="0"/>
              <a:t> </a:t>
            </a:r>
            <a:r>
              <a:rPr lang="de-DE" dirty="0" err="1"/>
              <a:t>zapewnia</a:t>
            </a:r>
            <a:r>
              <a:rPr lang="de-DE" dirty="0"/>
              <a:t>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roku</a:t>
            </a:r>
            <a:r>
              <a:rPr lang="de-DE" dirty="0"/>
              <a:t> </a:t>
            </a:r>
            <a:r>
              <a:rPr lang="de-DE" dirty="0" err="1"/>
              <a:t>kształcenie</a:t>
            </a:r>
            <a:br>
              <a:rPr lang="de-DE" dirty="0"/>
            </a:br>
            <a:r>
              <a:rPr lang="de-DE" dirty="0"/>
              <a:t>(ok. 408 700 z 2,2 </a:t>
            </a:r>
            <a:r>
              <a:rPr lang="de-DE" dirty="0" err="1"/>
              <a:t>miliona</a:t>
            </a:r>
            <a:r>
              <a:rPr lang="de-DE" dirty="0"/>
              <a:t>)</a:t>
            </a:r>
            <a:endParaRPr dirty="0"/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 err="1"/>
              <a:t>czyli</a:t>
            </a:r>
            <a:r>
              <a:rPr lang="de-DE" dirty="0"/>
              <a:t> </a:t>
            </a:r>
            <a:r>
              <a:rPr lang="de-DE" dirty="0" err="1"/>
              <a:t>około</a:t>
            </a:r>
            <a:r>
              <a:rPr lang="de-DE" dirty="0"/>
              <a:t> 489 200 </a:t>
            </a:r>
            <a:r>
              <a:rPr lang="de-DE" dirty="0" err="1"/>
              <a:t>nowych</a:t>
            </a:r>
            <a:r>
              <a:rPr lang="de-DE" dirty="0"/>
              <a:t> </a:t>
            </a:r>
            <a:r>
              <a:rPr lang="de-DE" dirty="0" err="1"/>
              <a:t>praktykantów</a:t>
            </a:r>
            <a:r>
              <a:rPr lang="de-DE" dirty="0"/>
              <a:t> </a:t>
            </a:r>
            <a:r>
              <a:rPr lang="de-DE" dirty="0" err="1"/>
              <a:t>rocznie</a:t>
            </a:r>
            <a:endParaRPr dirty="0"/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 dirty="0"/>
              <a:t>77% </a:t>
            </a:r>
            <a:r>
              <a:rPr lang="de-DE" dirty="0" err="1"/>
              <a:t>praktykantów</a:t>
            </a:r>
            <a:r>
              <a:rPr lang="de-DE" dirty="0"/>
              <a:t> </a:t>
            </a:r>
            <a:r>
              <a:rPr lang="de-DE" dirty="0" err="1"/>
              <a:t>jest</a:t>
            </a:r>
            <a:r>
              <a:rPr lang="de-DE" dirty="0"/>
              <a:t> </a:t>
            </a:r>
            <a:r>
              <a:rPr lang="de-DE" dirty="0" err="1"/>
              <a:t>zatrudnianych</a:t>
            </a:r>
            <a:r>
              <a:rPr lang="de-DE" dirty="0"/>
              <a:t> </a:t>
            </a:r>
            <a:r>
              <a:rPr lang="de-DE" dirty="0" err="1"/>
              <a:t>natychmiast</a:t>
            </a:r>
            <a:r>
              <a:rPr lang="de-DE" dirty="0"/>
              <a:t> </a:t>
            </a:r>
            <a:r>
              <a:rPr lang="de-DE" dirty="0" err="1"/>
              <a:t>po</a:t>
            </a:r>
            <a:r>
              <a:rPr lang="de-DE" dirty="0"/>
              <a:t> </a:t>
            </a:r>
            <a:r>
              <a:rPr lang="de-DE" dirty="0" err="1"/>
              <a:t>zakończeniu</a:t>
            </a:r>
            <a:r>
              <a:rPr lang="de-DE" dirty="0"/>
              <a:t> </a:t>
            </a:r>
            <a:r>
              <a:rPr lang="de-DE" dirty="0" err="1"/>
              <a:t>kształcenia</a:t>
            </a:r>
            <a:endParaRPr dirty="0"/>
          </a:p>
        </p:txBody>
      </p:sp>
      <p:pic>
        <p:nvPicPr>
          <p:cNvPr id="234" name="Google Shape;234;p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7436" y="1682925"/>
            <a:ext cx="4985928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64865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Kooperatywne zarządzanie:</a:t>
            </a:r>
            <a:r>
              <a:rPr lang="de-DE"/>
              <a:t> </a:t>
            </a:r>
            <a:r>
              <a:rPr lang="de-DE" b="1"/>
              <a:t>Przemysł, partnerzy społeczni i państwo zapewniają warunki ramowe dla dualnego kształcenia zawodowego</a:t>
            </a:r>
            <a:endParaRPr sz="37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Izby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Partnerzy społeczni (organizacje pracowników i pracodawców)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Państwo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de-DE" b="1"/>
              <a:t>Izby i partnerzy społeczni: </a:t>
            </a:r>
            <a:r>
              <a:rPr lang="de-DE"/>
              <a:t>definiują i weryfikują treści szkoleniowe w przedsiębiorstwie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b="1"/>
              <a:t>Państwo: </a:t>
            </a:r>
            <a:r>
              <a:rPr lang="de-DE"/>
              <a:t>tworzy ramy prawne i zapewnia zasoby dla edukacji szkolnej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b="1"/>
              <a:t>Podmioty: izby - właściwy organ</a:t>
            </a:r>
            <a:endParaRPr b="1"/>
          </a:p>
          <a:p>
            <a:pPr marL="1588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b="1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weryfikują i rejestrują zakłady, w których odbywa się kształcenie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nadzorują i monitorują kształcenie w zakładach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kwalifikują personel szkoleniowy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organizują egzaminy </a:t>
            </a:r>
            <a:r>
              <a:rPr lang="de-DE">
                <a:solidFill>
                  <a:srgbClr val="FF0000"/>
                </a:solidFill>
              </a:rPr>
              <a:t> </a:t>
            </a:r>
            <a:endParaRPr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de-DE"/>
              <a:t>organizują wydarzenia informacyjne i udzielają porad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de-DE"/>
              <a:t>Podstawy</a:t>
            </a:r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"/>
              <a:buNone/>
            </a:pPr>
            <a:r>
              <a:rPr lang="de-DE" sz="9600" b="1"/>
              <a:t>Podmioty: partnerzy społeczni</a:t>
            </a:r>
            <a:endParaRPr sz="9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r>
              <a:rPr lang="de-DE" sz="9600"/>
              <a:t>Związki zawodowe i organizacje pracodawców negocjują między sobą i z państwem odpowiednie </a:t>
            </a:r>
            <a:r>
              <a:rPr lang="de-DE" sz="9600" u="sng"/>
              <a:t>standardy dla zakładowej części kształcenia</a:t>
            </a:r>
            <a:r>
              <a:rPr lang="de-DE" sz="9600"/>
              <a:t>.</a:t>
            </a:r>
            <a:endParaRPr sz="9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sz="9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sz="9600" u="sng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sz="9600">
              <a:solidFill>
                <a:srgbClr val="FF0000"/>
              </a:solidFill>
            </a:endParaRP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de-DE" sz="9600"/>
              <a:t>Treść kształcenia</a:t>
            </a:r>
            <a:endParaRPr sz="960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de-DE" sz="9600"/>
              <a:t>Dodatek z tytułu kształcenia</a:t>
            </a:r>
            <a:endParaRPr sz="960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de-DE" sz="9600"/>
              <a:t>Nadzór nad kształceniem w zakładzie pracy</a:t>
            </a:r>
            <a:endParaRPr sz="960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de-DE" sz="9600"/>
              <a:t>Udział w komisji egzaminacyjnej</a:t>
            </a:r>
            <a:endParaRPr sz="9600"/>
          </a:p>
          <a:p>
            <a:pPr marL="125095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960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3642" y="2393199"/>
            <a:ext cx="4497067" cy="307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IBB">
      <a:dk1>
        <a:srgbClr val="000000"/>
      </a:dk1>
      <a:lt1>
        <a:srgbClr val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2785</Words>
  <Application>Microsoft Office PowerPoint</Application>
  <PresentationFormat>Breitbild</PresentationFormat>
  <Paragraphs>585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Aptos</vt:lpstr>
      <vt:lpstr>Arial</vt:lpstr>
      <vt:lpstr>Calibri</vt:lpstr>
      <vt:lpstr>Noto Sans Symbols</vt:lpstr>
      <vt:lpstr>Wingdings 3</vt:lpstr>
      <vt:lpstr>1_Office</vt:lpstr>
      <vt:lpstr>Office</vt:lpstr>
      <vt:lpstr> </vt:lpstr>
      <vt:lpstr>Treść</vt:lpstr>
      <vt:lpstr> </vt:lpstr>
      <vt:lpstr>Podstawy 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PowerPoint-Präsentation</vt:lpstr>
      <vt:lpstr>Rozpoczęcie</vt:lpstr>
      <vt:lpstr>Rozpoczęcie</vt:lpstr>
      <vt:lpstr>Rozpoczęcie</vt:lpstr>
      <vt:lpstr>Przebieg</vt:lpstr>
      <vt:lpstr>Przebieg</vt:lpstr>
      <vt:lpstr>Przebieg</vt:lpstr>
      <vt:lpstr>Przebieg</vt:lpstr>
      <vt:lpstr>Przebieg</vt:lpstr>
      <vt:lpstr>PowerPoint-Präsentation</vt:lpstr>
      <vt:lpstr>Jak działa dualne kształcenie zawodowe?</vt:lpstr>
      <vt:lpstr>Jak działa dualne kształcenie zawodowe?</vt:lpstr>
      <vt:lpstr>Dlaczego dualne kształcenie zawodowe cieszy się w Niemczech takim powodzeniem?</vt:lpstr>
      <vt:lpstr>Pięć filarów kształcenia zawodowego</vt:lpstr>
      <vt:lpstr>Zalety</vt:lpstr>
      <vt:lpstr>Zalety</vt:lpstr>
      <vt:lpstr>Zalety</vt:lpstr>
      <vt:lpstr>Wyzwania</vt:lpstr>
      <vt:lpstr>Wyzwania</vt:lpstr>
      <vt:lpstr>Wyzwania</vt:lpstr>
      <vt:lpstr>Dalsze informacje</vt:lpstr>
      <vt:lpstr>GOVET w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danyel</dc:creator>
  <cp:lastModifiedBy>Wilkes, Maria</cp:lastModifiedBy>
  <cp:revision>9</cp:revision>
  <dcterms:created xsi:type="dcterms:W3CDTF">2020-12-18T10:19:10Z</dcterms:created>
  <dcterms:modified xsi:type="dcterms:W3CDTF">2024-11-14T08:39:27Z</dcterms:modified>
</cp:coreProperties>
</file>