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PuMvDeepVr0/BEsWoy3yp9Rm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F1C"/>
    <a:srgbClr val="D3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619" autoAdjust="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37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267" name="Google Shape;2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contents of the framework curriculum are defined by ‘learning fields’.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necessary, explain the topic of ‘learning fields’ at this point.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323" name="Google Shape;3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331" name="Google Shape;33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182" name="Google Shape;1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339" name="Google Shape;33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347" name="Google Shape;34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Important: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 involvement of the respective teaching and training staff!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395" name="Google Shape;39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02" name="Google Shape;40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09" name="Google Shape;4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16" name="Google Shape;41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23" name="Google Shape;42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30" name="Google Shape;4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37" name="Google Shape;4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44" name="Google Shape;44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51" name="Google Shape;45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245" name="Google Shape;2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252" name="Google Shape;2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et.international/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govet@bibb.de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DE">
  <p:cSld name="Titelfolie BuReg 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9" descr="O:\Zentralstelle\05 Kommunikation\07 Corporate Design\Logo\BReg_Foerderzusatz\BReg_Office_Farbe_de_WBZ.jpg"/>
          <p:cNvPicPr preferRelativeResize="0"/>
          <p:nvPr/>
        </p:nvPicPr>
        <p:blipFill rotWithShape="1">
          <a:blip r:embed="rId2">
            <a:alphaModFix/>
          </a:blip>
          <a:srcRect b="6852"/>
          <a:stretch/>
        </p:blipFill>
        <p:spPr>
          <a:xfrm>
            <a:off x="264386" y="5506915"/>
            <a:ext cx="1750394" cy="13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3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841" y="5790398"/>
            <a:ext cx="1974230" cy="65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nutzerdefiniertes Layout">
  <p:cSld name="1_Benutzerdefiniertes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4" y="1768507"/>
            <a:ext cx="12205434" cy="333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2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EN">
  <p:cSld name="Titelfolie BuReg E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1"/>
          <p:cNvPicPr preferRelativeResize="0"/>
          <p:nvPr/>
        </p:nvPicPr>
        <p:blipFill rotWithShape="1">
          <a:blip r:embed="rId2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1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 Office for international Cooperation </a:t>
            </a:r>
            <a:b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Vocational Education and Training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726" y="5676892"/>
            <a:ext cx="210767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349" y="5769210"/>
            <a:ext cx="231851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fzählung">
  <p:cSld name="Aufzählun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5"/>
          <p:cNvSpPr txBox="1">
            <a:spLocks noGrp="1"/>
          </p:cNvSpPr>
          <p:nvPr>
            <p:ph type="body" idx="3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851B"/>
              </a:buClr>
              <a:buSzPts val="2000"/>
              <a:buFont typeface="Noto Sans Symbols"/>
              <a:buChar char="▶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3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body" idx="4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8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gerück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1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5" name="Google Shape;1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657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fach">
  <p:cSld name="Titel und Inhalt einfach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3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1" name="Google Shape;12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4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8" name="Google Shape;1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Orange">
  <p:cSld name="1_Titelfolie Orange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5"/>
          <p:cNvPicPr preferRelativeResize="0"/>
          <p:nvPr/>
        </p:nvPicPr>
        <p:blipFill rotWithShape="1">
          <a:blip r:embed="rId2">
            <a:alphaModFix/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5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956" y="2816645"/>
            <a:ext cx="454995" cy="5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766" y="3608533"/>
            <a:ext cx="467374" cy="4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086" y="4252783"/>
            <a:ext cx="416735" cy="51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423" y="4945053"/>
            <a:ext cx="278061" cy="39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5"/>
          <p:cNvSpPr txBox="1"/>
          <p:nvPr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Friedrich-Ebert-Allee 114-116</a:t>
            </a:r>
            <a:b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53113 Bonn, Germany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+49 228 107 1818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/>
          <p:cNvPicPr preferRelativeResize="0"/>
          <p:nvPr/>
        </p:nvPicPr>
        <p:blipFill rotWithShape="1">
          <a:blip r:embed="rId7">
            <a:alphaModFix/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/>
          <p:nvPr/>
        </p:nvSpPr>
        <p:spPr>
          <a:xfrm>
            <a:off x="9161092" y="2868212"/>
            <a:ext cx="2683380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566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iab-forum.de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EN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bmbfsfj.bund.de/bmbfsfj/meta/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govet.international/en/index.php" TargetMode="External"/><Relationship Id="rId10" Type="http://schemas.openxmlformats.org/officeDocument/2006/relationships/hyperlink" Target="https://www.govet.international/de/54887.php" TargetMode="External"/><Relationship Id="rId19" Type="http://schemas.openxmlformats.org/officeDocument/2006/relationships/hyperlink" Target="mailto:govet@bibb.de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de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>
          <a:xfrm>
            <a:off x="875488" y="3025224"/>
            <a:ext cx="6153382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500" b="1" noProof="0" dirty="0"/>
              <a:t>Dualne kształcenie zawodowe </a:t>
            </a:r>
            <a:br>
              <a:rPr lang="pl-PL" sz="2500" b="1" noProof="0" dirty="0"/>
            </a:br>
            <a:r>
              <a:rPr lang="pl-PL" sz="2500" b="1" noProof="0" dirty="0"/>
              <a:t>w Niemczech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pl-PL" sz="2800" noProof="0" dirty="0"/>
          </a:p>
        </p:txBody>
      </p:sp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l-PL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Podmioty: państwo - dostawca usług ramowych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pl-PL" noProof="0" dirty="0"/>
              <a:t>negocjuje </a:t>
            </a:r>
            <a:r>
              <a:rPr lang="pl-PL" u="sng" noProof="0" dirty="0"/>
              <a:t>przepisy dotyczące kształcenia</a:t>
            </a:r>
            <a:r>
              <a:rPr lang="pl-PL" noProof="0" dirty="0"/>
              <a:t> z partnerami społecznymi (kształcenie w zakładzie pracy)</a:t>
            </a:r>
            <a:endParaRPr lang="pl-PL" sz="3700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pl-PL" noProof="0" dirty="0"/>
              <a:t>definiuje kształcenie w szkołach zawodowych: </a:t>
            </a:r>
            <a:r>
              <a:rPr lang="pl-PL" u="sng" noProof="0" dirty="0"/>
              <a:t>ramowy program nauczania</a:t>
            </a:r>
            <a:endParaRPr lang="pl-PL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finansuje, organizuje i monitoruje system publicznych szkół zawodowych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prowadzi i umożliwia badania w zakresie kształcenia zawodowego </a:t>
            </a:r>
            <a:r>
              <a:rPr lang="pl-PL" noProof="0" dirty="0">
                <a:solidFill>
                  <a:srgbClr val="D37230"/>
                </a:solidFill>
                <a:sym typeface="Wingdings 3" panose="05040102010807070707" pitchFamily="18" charset="2"/>
              </a:rPr>
              <a:t></a:t>
            </a:r>
            <a:r>
              <a:rPr lang="pl-PL" noProof="0" dirty="0"/>
              <a:t> BIBB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wspiera poszukiwanie miejsca kształcenia (np. młodzież, bezrobotni, osoby znajdujące się w niekorzystnej sytuacji)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70" name="Google Shape;270;p1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Ramy: standardy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określają wdrażanie dualnego kształcenia zawodowego w zakładach pracy i szkołach zawodowych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zapewniają kontrolę jakości i promocję dualnego kształcenia zawodowego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są ważne i wiążące w całym kraju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77" name="Google Shape;277;p1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b="1" noProof="0" dirty="0"/>
              <a:t>Ramy: standardy – powstawanie 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1. pracodawcy </a:t>
            </a:r>
            <a:r>
              <a:rPr lang="pl-PL" noProof="0" dirty="0"/>
              <a:t>identyfikują nowe obszary odpowiedzialności i kwalifikacji </a:t>
            </a:r>
            <a:br>
              <a:rPr lang="pl-PL" noProof="0" dirty="0"/>
            </a:br>
            <a:r>
              <a:rPr lang="pl-PL" noProof="0" dirty="0"/>
              <a:t>w zakładzie pracy </a:t>
            </a:r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2. partnerzy społeczni i państwo </a:t>
            </a:r>
            <a:r>
              <a:rPr lang="pl-PL" noProof="0" dirty="0"/>
              <a:t>negocjują i przyjmują nowe </a:t>
            </a:r>
            <a:br>
              <a:rPr lang="pl-PL" noProof="0" dirty="0"/>
            </a:br>
            <a:r>
              <a:rPr lang="pl-PL" noProof="0" dirty="0"/>
              <a:t>zakładowe standardy kształcenia moderowane przez BIBB </a:t>
            </a:r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3. państwo </a:t>
            </a:r>
            <a:r>
              <a:rPr lang="pl-PL" noProof="0" dirty="0"/>
              <a:t>dostosowuje ramowe programy nauczania do nowo </a:t>
            </a:r>
            <a:br>
              <a:rPr lang="pl-PL" noProof="0" dirty="0"/>
            </a:br>
            <a:r>
              <a:rPr lang="pl-PL" noProof="0" dirty="0"/>
              <a:t>zdefiniowanych przepisów kształcenia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1914"/>
              <a:buNone/>
            </a:pPr>
            <a:r>
              <a:rPr lang="pl-PL" sz="2350" b="1" noProof="0" dirty="0"/>
              <a:t>Przyjęte standardy są określone w przepisach kształcenia (zakłady pracy) i ramowych programach nauczania (szkoły zawodowe).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705"/>
              <a:buNone/>
            </a:pPr>
            <a:r>
              <a:rPr lang="pl-PL" b="1" noProof="0" dirty="0"/>
              <a:t>Ramy: standardy – </a:t>
            </a:r>
            <a:r>
              <a:rPr lang="pl-PL" sz="2550" b="1" noProof="0" dirty="0"/>
              <a:t>regulamin dotyczący kształcenia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sz="1600" b="1" noProof="0" dirty="0"/>
              <a:t> </a:t>
            </a:r>
            <a:endParaRPr lang="pl-PL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</a:pPr>
            <a:r>
              <a:rPr lang="pl-PL" noProof="0" dirty="0"/>
              <a:t>Wspólny cel wynika z ‚</a:t>
            </a:r>
            <a:r>
              <a:rPr lang="pl-PL" sz="2350" b="1" noProof="0" dirty="0"/>
              <a:t>zasady zawodowej</a:t>
            </a:r>
            <a:r>
              <a:rPr lang="pl-PL" noProof="0" dirty="0"/>
              <a:t>‘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6808"/>
              <a:buNone/>
            </a:pPr>
            <a:r>
              <a:rPr lang="pl-PL" sz="2350" noProof="0" dirty="0"/>
              <a:t>Standardy </a:t>
            </a:r>
            <a:r>
              <a:rPr lang="pl-PL" sz="2350" u="sng" noProof="0" dirty="0"/>
              <a:t>kształcenia w zakresie szkoleń wewnątrzzakładowych</a:t>
            </a:r>
            <a:r>
              <a:rPr lang="pl-PL" sz="2350" noProof="0" dirty="0"/>
              <a:t> są określone w </a:t>
            </a:r>
            <a:r>
              <a:rPr lang="pl-PL" sz="2350" u="sng" noProof="0" dirty="0"/>
              <a:t>regulaminie dotyczącym kształcenia</a:t>
            </a:r>
            <a:r>
              <a:rPr lang="pl-PL" sz="2350" noProof="0" dirty="0"/>
              <a:t>:</a:t>
            </a:r>
          </a:p>
          <a:p>
            <a:pPr marL="1250950" lvl="1" indent="-22872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lang="pl-PL" sz="1200" noProof="0"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Nazwa zawodu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Profil zawodowy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Treści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Ramy czasowe i struktura czasowa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Wymagania egzaminacyjne</a:t>
            </a:r>
          </a:p>
          <a:p>
            <a:pPr marL="357188" lvl="0" indent="-2303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Ramy: standardy – ramowy program nauczania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8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Kształcenie </a:t>
            </a:r>
            <a:r>
              <a:rPr lang="pl-PL" u="sng" noProof="0" dirty="0"/>
              <a:t>w szkole zawodowej</a:t>
            </a:r>
            <a:r>
              <a:rPr lang="pl-PL" noProof="0" dirty="0"/>
              <a:t> zapewnia niezbędną teoretyczną wiedzę zawodową i poszerza kształcenie ogólne.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Standardy kształcenia są określone w </a:t>
            </a:r>
            <a:r>
              <a:rPr lang="pl-PL" u="sng" noProof="0" dirty="0"/>
              <a:t>ramowym programie nauczania</a:t>
            </a:r>
            <a:r>
              <a:rPr lang="pl-PL" noProof="0" dirty="0"/>
              <a:t>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Cel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Treści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Obszary kształcenia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529"/>
              <a:buNone/>
            </a:pPr>
            <a:r>
              <a:rPr lang="pl-PL" sz="3400" noProof="0" dirty="0"/>
              <a:t>Ramy prawne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2352"/>
              <a:buNone/>
            </a:pPr>
            <a:r>
              <a:rPr lang="pl-PL" sz="3400" b="1" noProof="0" dirty="0"/>
              <a:t>Wolność wykonywania zawodu ma zastosowanie zgodnie z art. 12 niemieckiej ustawy zasadniczej.</a:t>
            </a:r>
            <a:endParaRPr lang="pl-PL" sz="3400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sp>
        <p:nvSpPr>
          <p:cNvPr id="298" name="Google Shape;298;p1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99" name="Google Shape;299;p15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Ustawodawstwo przedsiębiorstwa</a:t>
            </a:r>
          </a:p>
        </p:txBody>
      </p:sp>
      <p:sp>
        <p:nvSpPr>
          <p:cNvPr id="300" name="Google Shape;300;p15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pl-PL" sz="1900" b="1" noProof="0" dirty="0"/>
              <a:t>Ustawa o kształceniu zawodowym</a:t>
            </a:r>
          </a:p>
          <a:p>
            <a:pPr marL="357187" lvl="0" indent="-3635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pl-PL" sz="1900" b="1" noProof="0" dirty="0"/>
              <a:t>Kodeks rzemiosła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ochronie pracy młodzieży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układach zbiorowych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tymczasowym uregulowaniu prawa izby przemysłowo-handlowej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konstytucji zakładowej</a:t>
            </a:r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noProof="0" dirty="0"/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noProof="0" dirty="0"/>
          </a:p>
        </p:txBody>
      </p:sp>
      <p:sp>
        <p:nvSpPr>
          <p:cNvPr id="301" name="Google Shape;301;p15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Ustawodawstwo szkolne</a:t>
            </a:r>
          </a:p>
        </p:txBody>
      </p:sp>
      <p:sp>
        <p:nvSpPr>
          <p:cNvPr id="302" name="Google Shape;302;p15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Powszechny obowiązek szkolny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Ustawy szkolne krajów związkowych</a:t>
            </a:r>
          </a:p>
        </p:txBody>
      </p:sp>
      <p:sp>
        <p:nvSpPr>
          <p:cNvPr id="303" name="Google Shape;303;p15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15"/>
          <p:cNvCxnSpPr/>
          <p:nvPr/>
        </p:nvCxnSpPr>
        <p:spPr>
          <a:xfrm>
            <a:off x="6619815" y="2141489"/>
            <a:ext cx="0" cy="193612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5"/>
          <p:cNvCxnSpPr/>
          <p:nvPr/>
        </p:nvCxnSpPr>
        <p:spPr>
          <a:xfrm>
            <a:off x="687397" y="2141489"/>
            <a:ext cx="0" cy="30237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479425" y="769841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sz="2800" noProof="0" dirty="0">
                <a:solidFill>
                  <a:srgbClr val="7F7F7F"/>
                </a:solidFill>
              </a:rPr>
              <a:t>Motywacje, interesy i proces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sz="2800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18" name="Google Shape;318;p1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Motywacja i środki - państwo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b="1" noProof="0" dirty="0"/>
              <a:t>Motywacja</a:t>
            </a:r>
            <a:r>
              <a:rPr lang="pl-PL" noProof="0" dirty="0"/>
              <a:t>: Niemcy potrzebują wykwalifikowanej siły roboczej,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aby zapewnić wzrost i rozwój.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Spostrzeżenie: </a:t>
            </a:r>
            <a:r>
              <a:rPr lang="pl-PL" noProof="0" dirty="0"/>
              <a:t>Musimy wzmocnić dualny system kształcenia zawodowego </a:t>
            </a:r>
            <a:br>
              <a:rPr lang="pl-PL" noProof="0" dirty="0"/>
            </a:br>
            <a:r>
              <a:rPr lang="pl-PL" noProof="0" dirty="0"/>
              <a:t>i odpowiednio nim zarządzać.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Środki: 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Stworzenie i aktualizacja ram prawnych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Zlecenie innym podmiotom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Przegląd i rozwój systemu (np. przez BIBB)</a:t>
            </a:r>
          </a:p>
        </p:txBody>
      </p:sp>
      <p:pic>
        <p:nvPicPr>
          <p:cNvPr id="319" name="Google Shape;319;p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8799" y="1435491"/>
            <a:ext cx="2128270" cy="247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 i rozpoczęcie – młodzież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20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Motywacja: </a:t>
            </a:r>
            <a:r>
              <a:rPr lang="pl-PL" noProof="0" dirty="0"/>
              <a:t>„Chcę zostać …!“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Rozpoczęcie:</a:t>
            </a:r>
            <a:endParaRPr lang="pl-PL" noProof="0"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Wyszukiwanie potencjalnych firm i przeglądanie ofert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Pisanie aplikacji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 poszczególnych przypadkach rekrutacja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Wybór zakładu, w którym odbywa się kształcenie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Zawarcie umowy dotyczącej przyuczania do zawodu</a:t>
            </a:r>
          </a:p>
        </p:txBody>
      </p:sp>
      <p:pic>
        <p:nvPicPr>
          <p:cNvPr id="327" name="Google Shape;327;p1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799" y="1123717"/>
            <a:ext cx="3788150" cy="423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34" name="Google Shape;334;p1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 i rozpoczęcie – przedsiębiorstwo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Motywacja: </a:t>
            </a:r>
            <a:r>
              <a:rPr lang="pl-PL" noProof="0" dirty="0"/>
              <a:t>„Chcę mieć pewność przy obsadzaniu wakatów“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Rozpoczęcie:</a:t>
            </a:r>
            <a:endParaRPr lang="pl-PL" noProof="0"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Uzyskanie uprawnień jako zakład kształcenia </a:t>
            </a:r>
            <a:br>
              <a:rPr lang="pl-PL" noProof="0" dirty="0"/>
            </a:br>
            <a:r>
              <a:rPr lang="pl-PL" noProof="0" dirty="0"/>
              <a:t>zawodowego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Oferowanie miejsc szkoleniowych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Ocenianie aplikacji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Wybór uczniów zawodu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Zawarcie umowy dotyczącej przyuczania do zawodu</a:t>
            </a:r>
          </a:p>
        </p:txBody>
      </p:sp>
      <p:pic>
        <p:nvPicPr>
          <p:cNvPr id="335" name="Google Shape;335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043" y="2393125"/>
            <a:ext cx="4526731" cy="33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Treść</a:t>
            </a:r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Dualne kształcenie zawodowe w Niemczech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Podstawy i warunki ramowe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Motywacje, interesy i proces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Model sukcesu</a:t>
            </a: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42" name="Google Shape;342;p2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69656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b="1" noProof="0" dirty="0"/>
              <a:t>Umowa dotycząca przyuczania do zawodu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r>
              <a:rPr lang="pl-PL" noProof="0" dirty="0"/>
              <a:t>Kształcenie zawodowe rozpoczyna się wraz z zawarciem umowy między pracodawcą a uczniem zawodu.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5833"/>
              <a:buNone/>
            </a:pPr>
            <a:r>
              <a:rPr lang="pl-PL" noProof="0" dirty="0"/>
              <a:t>Umowa reguluje: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Czas trwania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Treści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Okres próbny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Strukturę merytoryczną i czasową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Wynagrodzenie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Prawa i obowiązki obu stron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  <a:p>
            <a:pPr marL="1250950" lvl="1" indent="-2287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l="52939" t="40907" r="15488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body" idx="2"/>
          </p:nvPr>
        </p:nvSpPr>
        <p:spPr>
          <a:xfrm>
            <a:off x="920158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70 % czasu kształcenia w </a:t>
            </a:r>
            <a:r>
              <a:rPr lang="pl-PL" b="1" noProof="0" dirty="0"/>
              <a:t>zakładzie</a:t>
            </a:r>
            <a:endParaRPr lang="pl-PL" noProof="0" dirty="0"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4"/>
          </p:nvPr>
        </p:nvSpPr>
        <p:spPr>
          <a:xfrm>
            <a:off x="6852575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30 % czasu kształcenie w </a:t>
            </a:r>
            <a:r>
              <a:rPr lang="pl-PL" b="1" noProof="0" dirty="0"/>
              <a:t>szkole zawodowej</a:t>
            </a:r>
            <a:endParaRPr lang="pl-PL" noProof="0" dirty="0"/>
          </a:p>
        </p:txBody>
      </p:sp>
      <p:cxnSp>
        <p:nvCxnSpPr>
          <p:cNvPr id="351" name="Google Shape;351;p21"/>
          <p:cNvCxnSpPr/>
          <p:nvPr/>
        </p:nvCxnSpPr>
        <p:spPr>
          <a:xfrm>
            <a:off x="6619815" y="1711183"/>
            <a:ext cx="0" cy="161586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687397" y="1711183"/>
            <a:ext cx="0" cy="251364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54" name="Google Shape;354;p21"/>
          <p:cNvSpPr txBox="1">
            <a:spLocks noGrp="1"/>
          </p:cNvSpPr>
          <p:nvPr>
            <p:ph type="body" idx="3"/>
          </p:nvPr>
        </p:nvSpPr>
        <p:spPr>
          <a:xfrm>
            <a:off x="920158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ustrukturyzowane kształcenie w rzeczywistych warunkach pracy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uczniowie zawodu pracują w konkretnych procesach operacyjnych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uczniowie otrzymują </a:t>
            </a:r>
            <a:br>
              <a:rPr lang="pl-PL" noProof="0" dirty="0"/>
            </a:br>
            <a:r>
              <a:rPr lang="pl-PL" noProof="0" dirty="0"/>
              <a:t>wynagrodzenie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  <p:sp>
        <p:nvSpPr>
          <p:cNvPr id="355" name="Google Shape;355;p21"/>
          <p:cNvSpPr txBox="1">
            <a:spLocks noGrp="1"/>
          </p:cNvSpPr>
          <p:nvPr>
            <p:ph type="body" idx="5"/>
          </p:nvPr>
        </p:nvSpPr>
        <p:spPr>
          <a:xfrm>
            <a:off x="6852575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lekcje w klasie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przedmioty zawodowe (2/3) i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przedmioty ogólnokształcące (1/3)</a:t>
            </a:r>
          </a:p>
        </p:txBody>
      </p:sp>
      <p:sp>
        <p:nvSpPr>
          <p:cNvPr id="356" name="Google Shape;356;p21"/>
          <p:cNvSpPr txBox="1">
            <a:spLocks noGrp="1"/>
          </p:cNvSpPr>
          <p:nvPr>
            <p:ph type="body" idx="1"/>
          </p:nvPr>
        </p:nvSpPr>
        <p:spPr>
          <a:xfrm>
            <a:off x="658825" y="1052521"/>
            <a:ext cx="11053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Dualne kształcenie w dwóch miejscach szkoleniowych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  <p:sp>
        <p:nvSpPr>
          <p:cNvPr id="357" name="Google Shape;357;p21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rPr lang="de-D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Dualne kształcenie zawodowe trwa od dwóch do trzech i pół roku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2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633" y="3338696"/>
            <a:ext cx="7241948" cy="202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65" name="Google Shape;365;p2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Egzamin końcowy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noProof="0" dirty="0"/>
              <a:t>Egzamin końcowy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Organizowany przez izby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Część teoretyczna i praktyczna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Komisja egzaminacyjna złożona z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Pracodawcy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Pracowników (przedstawiciele związków zawodowych)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Nauczyciele szkół zawodowych (reprezentujący państwo)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Egzamin końcowy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Świadectwo ukończenia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wydane przez izbę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kwalifikacje uznawane przez państwo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Ukończenie kształcenia z wynikiem pozytywnym finalizuje kształcenie.</a:t>
            </a:r>
            <a:br>
              <a:rPr lang="pl-PL" b="1" noProof="0" dirty="0"/>
            </a:br>
            <a:r>
              <a:rPr lang="pl-PL" b="1" noProof="0" dirty="0"/>
              <a:t>Rozpoczyna się kariera zawodowa.</a:t>
            </a:r>
            <a:endParaRPr lang="pl-PL" noProof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78" name="Google Shape;378;p2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89087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Rozpoczęcie kariery: możliwości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b="1" noProof="0" dirty="0"/>
              <a:t>Na rynku pracy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Umowa o pracę bezpośrednio z zakładem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Umowa o pracę w innym zakładzie pracy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Zatrudnienie w innym obszarze zawodowym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Kontynuacja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Dalsze i zaawansowane szkolenia  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Studia („sektor szkolnictwa wyższego”)</a:t>
            </a:r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pic>
        <p:nvPicPr>
          <p:cNvPr id="379" name="Google Shape;3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17" y="2131359"/>
            <a:ext cx="3112201" cy="333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body" idx="1"/>
          </p:nvPr>
        </p:nvSpPr>
        <p:spPr>
          <a:xfrm>
            <a:off x="479425" y="76860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noProof="0" dirty="0"/>
          </a:p>
        </p:txBody>
      </p:sp>
      <p:sp>
        <p:nvSpPr>
          <p:cNvPr id="385" name="Google Shape;385;p25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sz="2800" noProof="0" dirty="0"/>
              <a:t>Dobra praktyka</a:t>
            </a:r>
            <a:endParaRPr lang="pl-PL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Jak działa dualne kształcenie zawodowe?</a:t>
            </a:r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9240561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Podsumowanie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Przebieg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równoległe w zakładzie pracy (70%) i w szkole zawodowej (30%): „dualne”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o określonej treści i czasie trwania (umowa dotycząca przyuczania do zawodu)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w rzeczywistym procesie pracy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Egzamin końcowy przed niezależną komisją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Jak działa dualne kształcenie zawodowe?</a:t>
            </a:r>
          </a:p>
        </p:txBody>
      </p:sp>
      <p:sp>
        <p:nvSpPr>
          <p:cNvPr id="398" name="Google Shape;398;p2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Podsumowanie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Ramy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 gwarantuje ramy prawne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 organizuje szkolną część szkolenia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 i partnerzy społeczni określają zakres i treści szkolenia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 nadzorują szkolenie w firmie jako organ odpowiedzialny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pl-PL" noProof="0" dirty="0"/>
              <a:t>Dlaczego dualne kształcenie zawodowe cieszy się w Niemczech takim powodzeniem?</a:t>
            </a:r>
          </a:p>
        </p:txBody>
      </p:sp>
      <p:sp>
        <p:nvSpPr>
          <p:cNvPr id="405" name="Google Shape;405;p2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Czynniki decydujące o sukcesie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Historycznie rozwinięty system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Wysoki poziom akceptacji społecznej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Obustronne korzyści dla uczniów zawodu i przedsiębiorstw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zgodne z zapotrzebowaniem na wykwalifikowaną siłę roboczą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Silne instytucje (izby, partnerzy społeczni, MŚP)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Współtworzenie systemu przez wszystkich zainteresowanych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Wysoka elastyczność i zdolność adaptacji systemu</a:t>
            </a:r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Pięć filarów kształcenia zawodowego</a:t>
            </a:r>
          </a:p>
        </p:txBody>
      </p:sp>
      <p:sp>
        <p:nvSpPr>
          <p:cNvPr id="412" name="Google Shape;412;p2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Filary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Współpraca między państwem, gospodarką i partnerami społecznymi</a:t>
            </a:r>
            <a:endParaRPr lang="pl-PL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Uczenie się w procesie pracy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Ogólnie uznane standardy krajowe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Wykwalifikowana kadra zajmująca się kształceniem zawodowym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Zinstytucjonalizowane badania i doradztwo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479425" y="83022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noProof="0" dirty="0"/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800" b="1" noProof="0" dirty="0">
                <a:solidFill>
                  <a:srgbClr val="7F7F7F"/>
                </a:solidFill>
              </a:rPr>
              <a:t>Podstawy i warunki ramowe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sz="2800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  <p:sp>
        <p:nvSpPr>
          <p:cNvPr id="192" name="Google Shape;192;p3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l-PL" noProof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19" name="Google Shape;419;p3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Zalety dla uczniów zawodu:</a:t>
            </a:r>
            <a:endParaRPr lang="pl-PL" noProof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Dualne kształcenie zawodowe jest idealnym przygotowaniem do rozpoczęcia życia zawodowego: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kompetencje i kwalifikacje specyficzne dla danego zawodu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rzeczywiste warunki pracy (maszyny, procesy, środowisko pracy)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świadczenie z tytułu szkoleń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26" name="Google Shape;426;p3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Korzyści dla firm: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Dualne kształcenie zawodowe zapewnia doskonale wykwalifikowany personel: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200" noProof="0"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Kompetentni wykwalifikowani pracownicy, spełniający wymagania zakładu pracy (w przeciwieństwie do kandydatów z zewnątrz)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Zwiększona produktywność (szybka amortyzacja)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Aktywne zaangażowanie społeczności biznesowej w rozwój standardów szkoleniowych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Wkład w Corporate Social Responsibility (CSR)</a:t>
            </a:r>
            <a:endParaRPr lang="pl-PL" noProof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33" name="Google Shape;433;p3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Korzyści dla państwa i społeczeństwa: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Wzajemne korzyści, dobrobyt i pokój społeczny: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200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Wysokie wyniki gospodarcze i produktywność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Zharmonizowany rynek pracy (podaż/popyt)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społeczna i ekonomiczna młodych ludzi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Wpływ wszystkich stron zainteresowanych na proces szkolenia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40" name="Google Shape;440;p3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Wyzwania z perspektywy uczniów zawodu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sz="1400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Rozbieżność między poszukiwanymi a otwartymi ofertami przyuczania do zawodu (brak ofert)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Dostęp do dualnego kształcenia zawodowego (uczestnictwo)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Rosnące wymagania zawodowe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Uczenie się przez całe życie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47" name="Google Shape;447;p3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Wyzwania z perspektywy firm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Rozbieżność między poszukiwanymi a otwartymi ofertami przyuczania do zawodu (brak kandydatów)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„Dojrzałość do kształcenia“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osób niepełnosprawnych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migrantów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54" name="Google Shape;454;p3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Wyzwania z perspektywy państwa i społeczeństwa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Zmiany demograficzne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Przewidywany niedobór wykwalifikowanych pracowników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Tendencja do akademizacji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Różnice regionalne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Dalsze informacje</a:t>
            </a:r>
          </a:p>
        </p:txBody>
      </p:sp>
      <p:sp>
        <p:nvSpPr>
          <p:cNvPr id="460" name="Google Shape;460;p36"/>
          <p:cNvSpPr txBox="1">
            <a:spLocks noGrp="1"/>
          </p:cNvSpPr>
          <p:nvPr>
            <p:ph type="body" idx="1"/>
          </p:nvPr>
        </p:nvSpPr>
        <p:spPr>
          <a:xfrm>
            <a:off x="658812" y="902387"/>
            <a:ext cx="445472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sz="1700" b="1" noProof="0" dirty="0"/>
              <a:t>Liczby i fakty</a:t>
            </a:r>
            <a:endParaRPr lang="pl-PL" sz="1700" noProof="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pl-PL" sz="1600" noProof="0" dirty="0"/>
              <a:t>Raport danych BIBB (</a:t>
            </a:r>
            <a:r>
              <a:rPr lang="pl-PL" sz="1600" u="sng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pl-PL" sz="1600" noProof="0" dirty="0"/>
              <a:t>Federalny Urząd Statystyczny (</a:t>
            </a:r>
            <a:r>
              <a:rPr lang="pl-PL" sz="1600" u="sng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pl-PL" sz="1600" noProof="0" dirty="0"/>
              <a:t>Portal danych BMBF</a:t>
            </a:r>
            <a:r>
              <a:rPr lang="de-DE" sz="1600" noProof="0" dirty="0"/>
              <a:t>TR</a:t>
            </a:r>
            <a:r>
              <a:rPr lang="pl-PL" sz="1600" noProof="0" dirty="0"/>
              <a:t> (</a:t>
            </a:r>
            <a:r>
              <a:rPr lang="pl-PL" sz="1600" u="sng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/>
              <a:t>BIBB Report 2/2025 (</a:t>
            </a:r>
            <a:r>
              <a:rPr lang="de-DE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de-DE" sz="1600" dirty="0"/>
              <a:t>IAB-Forum (</a:t>
            </a:r>
            <a:r>
              <a:rPr lang="de-DE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  <a:br>
              <a:rPr lang="de-DE" sz="1600" dirty="0"/>
            </a:br>
            <a:endParaRPr lang="pl-PL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sz="1700" b="1" noProof="0" dirty="0"/>
              <a:t>Standardy szkoleniowe</a:t>
            </a:r>
            <a:endParaRPr lang="pl-PL" sz="1700" noProof="0" dirty="0"/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pl-PL" sz="1600" noProof="0" dirty="0"/>
              <a:t>Broszura BIBB: regulaminy szkoleń i sposób ich tworzenia (</a:t>
            </a:r>
            <a:r>
              <a:rPr lang="pl-PL" sz="1600" u="sng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</a:p>
          <a:p>
            <a:pPr marL="714375" lvl="1" indent="-3022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►"/>
            </a:pPr>
            <a:r>
              <a:rPr lang="pl-PL" sz="1600" noProof="0" dirty="0"/>
              <a:t>Przykłady regulaminów szkoleniowych i ramowych programów nauczania (BIBB) (</a:t>
            </a:r>
            <a:r>
              <a:rPr lang="pl-PL" sz="1600" u="sng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600" noProof="0" dirty="0"/>
          </a:p>
          <a:p>
            <a:pPr marL="357187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sz="4800" noProof="0" dirty="0"/>
          </a:p>
        </p:txBody>
      </p:sp>
      <p:sp>
        <p:nvSpPr>
          <p:cNvPr id="2" name="Google Shape;460;p36">
            <a:extLst>
              <a:ext uri="{FF2B5EF4-FFF2-40B4-BE49-F238E27FC236}">
                <a16:creationId xmlns:a16="http://schemas.microsoft.com/office/drawing/2014/main" id="{676A250E-8A8E-CC05-51C8-331E5321F060}"/>
              </a:ext>
            </a:extLst>
          </p:cNvPr>
          <p:cNvSpPr txBox="1">
            <a:spLocks/>
          </p:cNvSpPr>
          <p:nvPr/>
        </p:nvSpPr>
        <p:spPr>
          <a:xfrm>
            <a:off x="5449464" y="902387"/>
            <a:ext cx="4454725" cy="55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Dokumenty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prawne</a:t>
            </a:r>
            <a:endParaRPr lang="pl-P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302260">
              <a:buSzPts val="800"/>
            </a:pP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szkoleniu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zawodowym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zatrudnianiu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młodzieży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izbach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negocjacjach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zbiorowych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konstytucji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zawodowej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Noto Sans Symbols"/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Noto Sans Symbols"/>
              <a:buNone/>
            </a:pP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Strony internetowe</a:t>
            </a: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GOVET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BMBFSFJ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BMFTR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14375" lvl="1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BIBB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12115" lvl="1" indent="0">
              <a:buSzPts val="800"/>
              <a:buNone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Noto Sans Symbols"/>
              <a:buNone/>
            </a:pP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Kontakt w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przypadku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dalszych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pytán</a:t>
            </a: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302260">
              <a:buSzPts val="800"/>
            </a:pPr>
            <a:r>
              <a:rPr lang="de-DE" sz="160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pl-PL" sz="1600" dirty="0">
              <a:solidFill>
                <a:srgbClr val="E27F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2115" lvl="1" indent="0">
              <a:buSzPts val="800"/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7" lvl="1" indent="0">
              <a:buFont typeface="Noto Sans Symbols"/>
              <a:buNone/>
            </a:pPr>
            <a:endParaRPr lang="pl-PL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b="1" noProof="0" dirty="0"/>
              <a:t>GOVET w BIBB</a:t>
            </a:r>
            <a:endParaRPr lang="pl-PL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 </a:t>
            </a:r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Dualne kształcenie zawodowe w niemieckim systemie szkoleniowym - przegląd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grpSp>
        <p:nvGrpSpPr>
          <p:cNvPr id="199" name="Google Shape;199;p4"/>
          <p:cNvGrpSpPr/>
          <p:nvPr/>
        </p:nvGrpSpPr>
        <p:grpSpPr>
          <a:xfrm>
            <a:off x="561488" y="1653988"/>
            <a:ext cx="11151133" cy="4007037"/>
            <a:chOff x="561488" y="1653988"/>
            <a:chExt cx="11151133" cy="4007037"/>
          </a:xfrm>
        </p:grpSpPr>
        <p:sp>
          <p:nvSpPr>
            <p:cNvPr id="200" name="Google Shape;200;p4"/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4"/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Rynek pracy</a:t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ogólne</a:t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8021121" y="3501964"/>
              <a:ext cx="3691500" cy="1194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Szkolnictwo wyższe</a:t>
              </a:r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>
                <a:gd name="adj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3659061" y="3511013"/>
              <a:ext cx="33044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Dual</a:t>
              </a: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r>
                <a:rPr lang="pl-PL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pl-PL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zawodowe</a:t>
              </a:r>
              <a:endParaRPr lang="pl-PL" dirty="0"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zawodowe</a:t>
              </a:r>
              <a:endParaRPr lang="pl-PL" dirty="0"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61488" y="3575665"/>
              <a:ext cx="280055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Szkoła zawodowa w pełnym wymiarze godzin</a:t>
              </a:r>
              <a:endParaRPr lang="pl-PL" sz="9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Uczestnicy: uczniowie zawodu (praktykanci)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1,22 miliona praktykantów rocznie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 327 uznanych zawodach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Oznacza to: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5 % wszystkich obecnie zatrudnionych osób </a:t>
            </a:r>
            <a:br>
              <a:rPr lang="pl-PL" noProof="0" dirty="0"/>
            </a:br>
            <a:r>
              <a:rPr lang="pl-PL" noProof="0" dirty="0"/>
              <a:t>to uczniowie zawodu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"/>
          <p:cNvCxnSpPr/>
          <p:nvPr/>
        </p:nvCxnSpPr>
        <p:spPr>
          <a:xfrm>
            <a:off x="8124183" y="4644844"/>
            <a:ext cx="406781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33" name="Google Shape;233;p6"/>
          <p:cNvSpPr txBox="1">
            <a:spLocks noGrp="1"/>
          </p:cNvSpPr>
          <p:nvPr>
            <p:ph type="body" idx="1"/>
          </p:nvPr>
        </p:nvSpPr>
        <p:spPr>
          <a:xfrm>
            <a:off x="658814" y="1052513"/>
            <a:ext cx="607144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Uczestnicy: pracodawcy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około 1</a:t>
            </a:r>
            <a:r>
              <a:rPr lang="de-DE" noProof="0"/>
              <a:t>8,8</a:t>
            </a:r>
            <a:r>
              <a:rPr lang="pl-PL" noProof="0"/>
              <a:t>% </a:t>
            </a:r>
            <a:r>
              <a:rPr lang="pl-PL" noProof="0" dirty="0"/>
              <a:t>wszystkich zakładów pracy zatrudniających pracowników podlegających składkom na ubezpieczenie społeczne zapewnia co roku kształcenie</a:t>
            </a:r>
            <a:br>
              <a:rPr lang="pl-PL" noProof="0" dirty="0"/>
            </a:br>
            <a:r>
              <a:rPr lang="pl-PL" noProof="0" dirty="0"/>
              <a:t>(ok. 40</a:t>
            </a:r>
            <a:r>
              <a:rPr lang="de-DE" noProof="0" dirty="0"/>
              <a:t>2</a:t>
            </a:r>
            <a:r>
              <a:rPr lang="pl-PL" noProof="0" dirty="0"/>
              <a:t> </a:t>
            </a:r>
            <a:r>
              <a:rPr lang="de-DE" dirty="0"/>
              <a:t>8</a:t>
            </a:r>
            <a:r>
              <a:rPr lang="pl-PL" noProof="0" dirty="0"/>
              <a:t>00 z 2,</a:t>
            </a:r>
            <a:r>
              <a:rPr lang="de-DE" noProof="0" dirty="0"/>
              <a:t>1</a:t>
            </a:r>
            <a:r>
              <a:rPr lang="pl-PL" noProof="0" dirty="0"/>
              <a:t> miliona)</a:t>
            </a:r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czyli około 48</a:t>
            </a:r>
            <a:r>
              <a:rPr lang="de-DE" noProof="0" dirty="0"/>
              <a:t>6</a:t>
            </a:r>
            <a:r>
              <a:rPr lang="pl-PL" noProof="0" dirty="0"/>
              <a:t> </a:t>
            </a:r>
            <a:r>
              <a:rPr lang="de-DE" dirty="0"/>
              <a:t>7</a:t>
            </a:r>
            <a:r>
              <a:rPr lang="pl-PL" noProof="0" dirty="0"/>
              <a:t>00 nowych praktykantów rocznie</a:t>
            </a:r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77% praktykantów jest zatrudnianych natychmiast po zakończeniu kształcenia</a:t>
            </a:r>
          </a:p>
        </p:txBody>
      </p:sp>
      <p:pic>
        <p:nvPicPr>
          <p:cNvPr id="234" name="Google Shape;234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436" y="1682925"/>
            <a:ext cx="4985928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64865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Kooperatywne zarządzanie:</a:t>
            </a:r>
            <a:r>
              <a:rPr lang="pl-PL" noProof="0" dirty="0"/>
              <a:t> </a:t>
            </a:r>
            <a:r>
              <a:rPr lang="pl-PL" b="1" noProof="0" dirty="0"/>
              <a:t>Przemysł, partnerzy społeczni i państwo zapewniają warunki ramowe dla dualnego kształcenia zawodowego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Partnerzy społeczni (organizacje pracowników i pracodawców)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Izby i partnerzy społeczni: </a:t>
            </a:r>
            <a:r>
              <a:rPr lang="pl-PL" noProof="0" dirty="0"/>
              <a:t>definiują i weryfikują treści szkoleniowe w przedsiębiorstwie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b="1" noProof="0" dirty="0"/>
              <a:t>Państwo: </a:t>
            </a:r>
            <a:r>
              <a:rPr lang="pl-PL" noProof="0" dirty="0"/>
              <a:t>tworzy ramy prawne i zapewnia zasoby dla edukacji szkolnej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48" name="Google Shape;248;p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Podmioty: izby - właściwy organ</a:t>
            </a:r>
          </a:p>
          <a:p>
            <a:pPr marL="1588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weryfikują i rejestrują zakłady, w których odbywa się kształcenie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nadzorują i monitorują kształcenie w zakładach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kwalifikują personel szkoleniowy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organizują egzaminy </a:t>
            </a:r>
            <a:r>
              <a:rPr lang="pl-PL" noProof="0" dirty="0">
                <a:solidFill>
                  <a:srgbClr val="FF0000"/>
                </a:solidFill>
              </a:rPr>
              <a:t> 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organizują wydarzenia informacyjne i udzielają porad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"/>
              <a:buNone/>
            </a:pPr>
            <a:r>
              <a:rPr lang="pl-PL" sz="9600" b="1" noProof="0" dirty="0"/>
              <a:t>Podmioty: partnerzy społeczni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r>
              <a:rPr lang="pl-PL" sz="9600" noProof="0" dirty="0"/>
              <a:t>Związki zawodowe i organizacje pracodawców negocjują między sobą i z państwem odpowiednie </a:t>
            </a:r>
            <a:r>
              <a:rPr lang="pl-PL" sz="9600" u="sng" noProof="0" dirty="0"/>
              <a:t>standardy dla zakładowej części kształcenia</a:t>
            </a:r>
            <a:r>
              <a:rPr lang="pl-PL" sz="9600" noProof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noProof="0" dirty="0">
              <a:solidFill>
                <a:srgbClr val="FF0000"/>
              </a:solidFill>
            </a:endParaRP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Treść kształcenia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Dodatek z tytułu kształcenia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Nadzór nad kształceniem w zakładzie pracy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Udział w komisji egzaminacyjnej</a:t>
            </a:r>
          </a:p>
          <a:p>
            <a:pPr marL="125095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sz="9600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642" y="2393199"/>
            <a:ext cx="4497067" cy="307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IBB">
      <a:dk1>
        <a:srgbClr val="000000"/>
      </a:dk1>
      <a:lt1>
        <a:srgbClr val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2704</Words>
  <Application>Microsoft Office PowerPoint</Application>
  <PresentationFormat>Breitbild</PresentationFormat>
  <Paragraphs>528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Noto Sans Symbols</vt:lpstr>
      <vt:lpstr>Wingdings 3</vt:lpstr>
      <vt:lpstr>1_Office</vt:lpstr>
      <vt:lpstr>Office</vt:lpstr>
      <vt:lpstr> </vt:lpstr>
      <vt:lpstr>Treść</vt:lpstr>
      <vt:lpstr> </vt:lpstr>
      <vt:lpstr>Podstawy 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PowerPoint-Präsentation</vt:lpstr>
      <vt:lpstr>Rozpoczęcie</vt:lpstr>
      <vt:lpstr>Rozpoczęcie</vt:lpstr>
      <vt:lpstr>Rozpoczęcie</vt:lpstr>
      <vt:lpstr>Przebieg</vt:lpstr>
      <vt:lpstr>Przebieg</vt:lpstr>
      <vt:lpstr>Przebieg</vt:lpstr>
      <vt:lpstr>Przebieg</vt:lpstr>
      <vt:lpstr>Przebieg</vt:lpstr>
      <vt:lpstr>PowerPoint-Präsentation</vt:lpstr>
      <vt:lpstr>Jak działa dualne kształcenie zawodowe?</vt:lpstr>
      <vt:lpstr>Jak działa dualne kształcenie zawodowe?</vt:lpstr>
      <vt:lpstr>Dlaczego dualne kształcenie zawodowe cieszy się w Niemczech takim powodzeniem?</vt:lpstr>
      <vt:lpstr>Pięć filarów kształcenia zawodowego</vt:lpstr>
      <vt:lpstr>Zalety</vt:lpstr>
      <vt:lpstr>Zalety</vt:lpstr>
      <vt:lpstr>Zalety</vt:lpstr>
      <vt:lpstr>Wyzwania</vt:lpstr>
      <vt:lpstr>Wyzwania</vt:lpstr>
      <vt:lpstr>Wyzwania</vt:lpstr>
      <vt:lpstr>Dalsze informacje</vt:lpstr>
      <vt:lpstr>GOVET w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danyel</dc:creator>
  <cp:lastModifiedBy>Wilkes, Maria</cp:lastModifiedBy>
  <cp:revision>15</cp:revision>
  <dcterms:created xsi:type="dcterms:W3CDTF">2020-12-18T10:19:10Z</dcterms:created>
  <dcterms:modified xsi:type="dcterms:W3CDTF">2025-09-25T06:42:35Z</dcterms:modified>
</cp:coreProperties>
</file>