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52" autoAdjust="0"/>
    <p:restoredTop sz="69164" autoAdjust="0"/>
  </p:normalViewPr>
  <p:slideViewPr>
    <p:cSldViewPr snapToGrid="0" showGuides="1">
      <p:cViewPr varScale="1">
        <p:scale>
          <a:sx n="77" d="100"/>
          <a:sy n="77" d="100"/>
        </p:scale>
        <p:origin x="11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Prüfungsausschüsse,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Berufsprofil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Kompetenzen müssen vermittelt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konkreten Fähigkeiten und Verrichtungen müssen beherrscht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Prüfungskenntnisse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Welches Wissen bereitet die Auszubildenden optimal auf ihre Abschlussprüfung vor?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Inhalte des Rahmenlehrplans definieren sich über "Lernfelder".</a:t>
            </a:r>
          </a:p>
          <a:p>
            <a:endParaRPr lang="de-DE" dirty="0"/>
          </a:p>
          <a:p>
            <a:r>
              <a:rPr lang="de-DE" dirty="0"/>
              <a:t>ggf. an dieser Stelle die Thematik "Lernfelder" erläutern.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Dynamik des Berufsbildungssystem erläutern anhand BBiG-Novellen, zuletzt 2020: Prinzip der Gleichwertigkeit von beruflicher und akademischer Bildung kodifiziert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28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Motivation: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Berufsausbildung sichert den sozialen Status junger Menschen als Bürger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Staat kann berufliche Ausbildung nicht alleine gewährleisten: Kosten und Kompetenzen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Maßnahmen: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Gewährleistung von Durchlässigkeit: Hochschulzugang für Azubis mit Abschluss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Öffnung der Dualen Berufsausbildung unabhängig von vorherigen Abschlüssen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Erwartungen und Ziele von Jugendlichen an eine Ausbildungsstelle sind vielfältig: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etwas Praktisches lernen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eigenes Geld verdienen (Selbstständigkeit)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Traum verwirklichen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soziales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Pflichterfüllung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hier gibt es einige weitere Beweggründe: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suchen loyale Mitarbeiter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wissen selbst am besten, welche Qualifikationen bei uns gebraucht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möchten sozial verantwortlich handeln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suchen den Input und das innovative Potenzial von jungen Leuten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sparen Einarbeitungs- und Umschulungskosten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regelt außerdem: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Urlaubsanspruch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evtl. Voraussetzung für eine Beendigung des Ausbildungsverhältnisses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ähnelt einem Arbeitsvertrag. Er ist die Grundlage für das Lernen im Betrieb während der Ausbildung.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wird von den Kammern registriert.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Gesetzliche Grundlagen: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... für die Ausbildung im Betrieb &gt; Ausbildungsvertrag</a:t>
            </a:r>
          </a:p>
          <a:p>
            <a:r>
              <a:rPr lang="de-DE" dirty="0"/>
              <a:t>... für die Berufsschule &gt; Schulpflicht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Zeitliche Aufteilung: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beispielsweise:</a:t>
            </a: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Montags bis Mittwoch: im Betrieb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Donnerstag und Freitag: in der Berufsschule</a:t>
            </a:r>
          </a:p>
          <a:p>
            <a:endParaRPr lang="de-DE" dirty="0"/>
          </a:p>
          <a:p>
            <a:r>
              <a:rPr lang="de-DE" dirty="0"/>
              <a:t>alternativ: Blockunterricht</a:t>
            </a:r>
          </a:p>
          <a:p>
            <a:endParaRPr lang="de-DE" dirty="0"/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Betriebliche Ausbildung und der Berufsschulunterricht folgen den Ausbildungsstandards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Beteiligung der jeweiligen Lehr- und Ausbildungskräfte!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laut IAB-Forum waren 85 % der Absolventinnen und Absolventen des Jahres 2020 in sozialversicherungspflichtiger Beschäftigung</a:t>
            </a:r>
            <a:endParaRPr lang="de-DE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Rund 77 % aller Auszubildenden werden vom ausbildenden Betrieb übernommen.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haben ca. 52 % der Bevölkerung in ihrem Leben eine duale Berufsausbildung begonnen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Laut IAB-Forum waren 85 % der Absolventinnen und Absolventen des Jahres 2020 in sozialversicherungspflichtiger Beschäftigung.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bei nur rund 4,8 % 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Kammern sind die Vertreter der Wirtschaft, Gewerkschaften/Arbeitnehmervertreter und Verbände/Arbeitgebervertreter sind die Sozialpartner.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erzielen einen Konsens.</a:t>
            </a: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Duale Berufsausbildung wird im Wesentlichen von denjenigen gestaltet, die unmittelbar betroffen sind und die den Bedarf am Arbeitsmarkt am besten kennen.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Entscheidungen zur Berufsausbildung werden im Konsensprinzip getroffen.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Standards gelten bundesweit. Sie werden regelmäßig aktualisiert.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Nachfrage nach Fachkräften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Deutschland ist eine entwickelte Industrienation mit einem starken Mittelstand.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-Situation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Auszubildende lernen „on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sind in den Arbeitsprozess integriert. Unternehmen bilden ihre eigene zukünftige Belegschaft nach eigenem Bedarf aus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Qualifiziertes Ausbildungspersonal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Ausbilder sind „vom Fach“ und haben selbst eine Ausbildung durchlaufen, kennen auch das Unternehmen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Staat steuert zwar als Gesetzgeber den Prozess und setzt den Rahmen, er überlässt aber wesentliche Entscheidungen den unmittelbaren Stakeholdern.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Prüfungsausschüsse,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Vorteile: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höhere Identifikation mit dem Ausbildungsbetrieb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Ausbildung als Grundlage für weiterführende Maßnahmen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Rekrutierungs- und Umschulungskosten werden reduziert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Frühindikator für die Entwicklungen in Wirtschaft und auf dem Arbeitsmarkt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ca. 70.000 Bewerber/innen ohne Ausbildungsplatz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Zugang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Mangel an informellen Kompetenzen: Disziplin, Verlässlichkeit, grundlegende Kenntnisse (Lesen, Schreiben, Rechnen)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Anforderungen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Bspw.: IT-Kenntnisse, Fremdsprachenkenntnisse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Lebensbegleitendes Lernen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 für ältere 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Bewerber</a:t>
            </a: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/innen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Unbesetzte Ausbildungsstellen 2010: 19.800 / 2024: 69.405 = 3,5-fach höherer Wert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„Ausbildungsreife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Fehlende soziale Kompetenzen, Grundkenntnisse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Hoher personeller und zeitlicher Extraaufwand, besondere Qualifikationen des ausbildenden Personals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Demografischer Wandel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 junge Menschen, die in eine Ausbildung gehen können, Bedarf des Arbeitsmarktes kann nicht mehr bedient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zur Akademisierung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Ausbildung ist tendenziell Out, Universität ist In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 Unterschiede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Angebot und Nachfrage von Ausbildungsplätzen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gesellschaftliche Aufgabe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44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Azubis sind im Durchschnitt 19,9 Jahre alt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Investition pro Auszubildenden pro Jahr beträgt im Durchschnitt 26.210 Euro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davon (ca. 18.124 Euro) amortisieren sich (Produktivbeitrag der Auszubildenden)</a:t>
            </a: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bedeutet: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internationaler Wettbewerbsvorteil für deutsche KMUs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zukünftiges Personal nach eigenem Bedarf ausgebildet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geringe Investitionen auf dem Personalmarkt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drei Akteure sichern durch eine ausdifferenzierte Rollenverteilung die Rahmenbedingungen der Berufsbildung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„Ownership“ liegt bei allen drei Akteuren; Sie alle tragen es zugleich und übernehmen Verantwortung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gewährleisten die ständige Innovationsfähigkeit des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stellen Qualitätsstandards sicher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Impuls für die Entwicklung und Aktualisierung von Ausbildungsstandards kommt aus den Unternehmen und Kammern. Sie wissen am besten, welche Kenntnisse gebraucht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Aufgaben: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Betriebe bei der Suche nach Azubis unterstützen, Ausbildungsverträge registrieren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Mediation bei Uneinigkeiten zwischen Azubis und Betrieben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Wirtschaft investiert jährlich 9,7 Mrd. € in Berufsbildung (2024)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Prozess von Abstimmung und Verabschiedung neuer Ausbildungsordnungen wird durch das Bundesinstitut für Berufsbildung geleitet.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Wirtschafts- und Sozialpartner sind im gesamten Prozess einbezogen.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Detailinformation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Finanzierung durch den Staat beläuft sich auf rund 4,4 Mrd. €, davon über 3,4 Mrd. € für 1.550 Berufsschulen und ca. 0,9 Mrd. € für Steuerungs-, Monitoring- und Fördermaßnahmen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Staat verabschiedet das Berufsbildungsgesetz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ggf. vorangegangene Folien nochmals zusammenfassen: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 Hauptakteure einigen sich gleichberechtigt auf die grundlegenden Standards für die Duale Berufsausbildung.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 Standards folgen den konkreten Anforderungen aus der Arbeitswelt.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Dauer der Weiterentwicklung und Durchsetzung von Standards beträgt max. 1 Jahr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werden an beiden Lernorten dynamisch an die Anforderungen der Arbeitswelt angepasst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63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2745"/>
          <a:stretch/>
        </p:blipFill>
        <p:spPr>
          <a:xfrm>
            <a:off x="0" y="823959"/>
            <a:ext cx="12192000" cy="6029010"/>
          </a:xfrm>
          <a:prstGeom prst="rect">
            <a:avLst/>
          </a:prstGeom>
        </p:spPr>
      </p:pic>
      <p:sp>
        <p:nvSpPr>
          <p:cNvPr id="4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468687" y="2644967"/>
            <a:ext cx="5254625" cy="30418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ienst/publikationen/de/19200" TargetMode="External"/><Relationship Id="rId13" Type="http://schemas.openxmlformats.org/officeDocument/2006/relationships/hyperlink" Target="http://www.gesetze-im-internet.de/tvg/index.html" TargetMode="External"/><Relationship Id="rId18" Type="http://schemas.openxmlformats.org/officeDocument/2006/relationships/hyperlink" Target="https://www.bibb.de/" TargetMode="External"/><Relationship Id="rId3" Type="http://schemas.openxmlformats.org/officeDocument/2006/relationships/hyperlink" Target="https://www.bibb.de/datenreport/de/index.php" TargetMode="External"/><Relationship Id="rId7" Type="http://schemas.openxmlformats.org/officeDocument/2006/relationships/hyperlink" Target="https://iab-forum.de/" TargetMode="External"/><Relationship Id="rId12" Type="http://schemas.openxmlformats.org/officeDocument/2006/relationships/hyperlink" Target="http://www.gesetze-im-internet.de/ihkg/index.html" TargetMode="External"/><Relationship Id="rId17" Type="http://schemas.openxmlformats.org/officeDocument/2006/relationships/hyperlink" Target="https://www.bmftr.bund.de/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www.bmbfsfj.bund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b.de/dienst/publikationen/de/20504" TargetMode="External"/><Relationship Id="rId11" Type="http://schemas.openxmlformats.org/officeDocument/2006/relationships/hyperlink" Target="http://www.gesetze-im-internet.de/jarbschg/index.html" TargetMode="External"/><Relationship Id="rId5" Type="http://schemas.openxmlformats.org/officeDocument/2006/relationships/hyperlink" Target="https://www.datenportal.bmbf.de/portal/de/index.html" TargetMode="External"/><Relationship Id="rId15" Type="http://schemas.openxmlformats.org/officeDocument/2006/relationships/hyperlink" Target="https://www.govet.international/" TargetMode="External"/><Relationship Id="rId10" Type="http://schemas.openxmlformats.org/officeDocument/2006/relationships/hyperlink" Target="https://www.gesetze-im-internet.de/bbig_2005/" TargetMode="External"/><Relationship Id="rId19" Type="http://schemas.openxmlformats.org/officeDocument/2006/relationships/hyperlink" Target="mailto:govet@bibb.de" TargetMode="External"/><Relationship Id="rId4" Type="http://schemas.openxmlformats.org/officeDocument/2006/relationships/hyperlink" Target="https://www.destatis.de/DE/Home/_inhalt.html" TargetMode="External"/><Relationship Id="rId9" Type="http://schemas.openxmlformats.org/officeDocument/2006/relationships/hyperlink" Target="https://www.govet.international/de/54899.php" TargetMode="External"/><Relationship Id="rId14" Type="http://schemas.openxmlformats.org/officeDocument/2006/relationships/hyperlink" Target="http://www.gesetze-im-internet.de/betrvg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r>
              <a:rPr lang="de-DE" sz="2800" dirty="0"/>
              <a:t>Duale Berufsausbildung in Deutschland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01A860A-4653-42E8-B13B-1EEAE972E5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Akteure: Staat – der Rahmengeber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verhandelt die </a:t>
            </a:r>
            <a:r>
              <a:rPr lang="de-DE" u="sng" dirty="0"/>
              <a:t>Ausbildungsordnung</a:t>
            </a:r>
            <a:r>
              <a:rPr lang="de-DE" dirty="0"/>
              <a:t> mit den Sozialpartnern (betriebliche Ausbildung)</a:t>
            </a:r>
          </a:p>
          <a:p>
            <a:pPr lvl="1"/>
            <a:r>
              <a:rPr lang="de-DE" dirty="0"/>
              <a:t>definiert die Ausbildung in den Berufsschulen: </a:t>
            </a:r>
            <a:r>
              <a:rPr lang="de-DE" u="sng" dirty="0"/>
              <a:t>Rahmenlehrplan</a:t>
            </a:r>
          </a:p>
          <a:p>
            <a:pPr lvl="1"/>
            <a:r>
              <a:rPr lang="de-DE" dirty="0"/>
              <a:t>Finanziert, organisiert und überprüft das öffentliche Berufsschulsystem</a:t>
            </a:r>
          </a:p>
          <a:p>
            <a:pPr lvl="1"/>
            <a:r>
              <a:rPr lang="de-DE" dirty="0"/>
              <a:t>betreibt und ermöglicht Berufsbildungsforschung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BIBB</a:t>
            </a:r>
          </a:p>
          <a:p>
            <a:pPr lvl="1"/>
            <a:r>
              <a:rPr lang="de-DE" dirty="0"/>
              <a:t>unterstützt die Suche nach einem Ausbildungsplatz (bspw. Jugendliche, Arbeitslose, benachteiligte Menschen)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Der Rahmen: Standards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definieren die Umsetzung Dualer Berufsausbildung in Betrieben und Berufsschulen</a:t>
            </a:r>
          </a:p>
          <a:p>
            <a:pPr lvl="1"/>
            <a:r>
              <a:rPr lang="de-DE" dirty="0"/>
              <a:t>sichern die Qualitätskontrolle und Förderung der Dualen Berufsausbildung</a:t>
            </a:r>
          </a:p>
          <a:p>
            <a:pPr lvl="1"/>
            <a:r>
              <a:rPr lang="de-DE" dirty="0"/>
              <a:t>sind bundesweit gültig und verbindlich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Der Rahmen: Standards – Entstehung 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b="1" dirty="0"/>
              <a:t>1. Arbeitgeber </a:t>
            </a:r>
            <a:r>
              <a:rPr lang="de-DE" dirty="0"/>
              <a:t>identifizieren im Betrieb neue Aufgabengebiete und Qualifikationen </a:t>
            </a:r>
          </a:p>
          <a:p>
            <a:pPr lvl="1"/>
            <a:r>
              <a:rPr lang="de-DE" b="1" dirty="0"/>
              <a:t>2. Sozialpartner und Staat </a:t>
            </a:r>
            <a:r>
              <a:rPr lang="de-DE" dirty="0"/>
              <a:t>verhandeln und verabschieden vom BIBB </a:t>
            </a:r>
            <a:br>
              <a:rPr lang="de-DE" dirty="0"/>
            </a:br>
            <a:r>
              <a:rPr lang="de-DE" dirty="0"/>
              <a:t>moderiert neue betriebliche Ausbildungsstandards </a:t>
            </a:r>
          </a:p>
          <a:p>
            <a:pPr lvl="1"/>
            <a:r>
              <a:rPr lang="de-DE" b="1" dirty="0"/>
              <a:t>3. Staat </a:t>
            </a:r>
            <a:r>
              <a:rPr lang="de-DE" dirty="0"/>
              <a:t>stimmt die Rahmenlehrpläne auf die neu definierten Ausbildungsordnungen ab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Die verabschiedeten Standards werden in Ausbildungsordnungen (Betriebe) und Rahmenlehrplänen (Berufsschule) fixiert.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087167"/>
            <a:ext cx="11053762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/>
              <a:t>Der Rahmen: Standards – Ausbildungsordnung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Das gemeinsame Ziel folgt dem ‚</a:t>
            </a:r>
            <a:r>
              <a:rPr lang="de-DE" b="1" dirty="0"/>
              <a:t>Berufsprinzip</a:t>
            </a:r>
            <a:r>
              <a:rPr lang="de-DE" dirty="0"/>
              <a:t>‘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Ausbildungsstandards für die </a:t>
            </a:r>
            <a:r>
              <a:rPr lang="de-DE" u="sng" dirty="0"/>
              <a:t>betriebliche Ausbildung</a:t>
            </a:r>
            <a:r>
              <a:rPr lang="de-DE" dirty="0"/>
              <a:t> werden in der </a:t>
            </a:r>
            <a:r>
              <a:rPr lang="de-DE" u="sng" dirty="0"/>
              <a:t>Ausbildungsordnung</a:t>
            </a:r>
            <a:r>
              <a:rPr lang="de-DE" dirty="0"/>
              <a:t> festgehalten: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Berufsbezeichnung </a:t>
            </a:r>
          </a:p>
          <a:p>
            <a:pPr lvl="1"/>
            <a:r>
              <a:rPr lang="de-DE" dirty="0"/>
              <a:t>Berufsprofil</a:t>
            </a:r>
          </a:p>
          <a:p>
            <a:pPr lvl="1"/>
            <a:r>
              <a:rPr lang="de-DE" dirty="0"/>
              <a:t>Inhalte</a:t>
            </a:r>
          </a:p>
          <a:p>
            <a:pPr lvl="1"/>
            <a:r>
              <a:rPr lang="de-DE" dirty="0"/>
              <a:t>Zeitrahmen und zeitliche Gliederung</a:t>
            </a:r>
          </a:p>
          <a:p>
            <a:pPr lvl="1"/>
            <a:r>
              <a:rPr lang="de-DE" dirty="0"/>
              <a:t>Prüfungsanforderungen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Der Rahmen: Standards – Rahmenlehrplan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Die Ausbildung in der </a:t>
            </a:r>
            <a:r>
              <a:rPr lang="de-DE" u="sng" dirty="0"/>
              <a:t>Berufsschule</a:t>
            </a:r>
            <a:r>
              <a:rPr lang="de-DE" dirty="0"/>
              <a:t> vermittelt die erforderlichen berufstheoretischen Kenntnisse und erweitert die Allgemeinbildung. </a:t>
            </a:r>
          </a:p>
          <a:p>
            <a:pPr marL="0" indent="0">
              <a:buNone/>
            </a:pPr>
            <a:r>
              <a:rPr lang="de-DE" dirty="0"/>
              <a:t>Diese Ausbildungsstandards werden im </a:t>
            </a:r>
            <a:r>
              <a:rPr lang="de-DE" u="sng" dirty="0"/>
              <a:t>Rahmenlehrplan</a:t>
            </a:r>
            <a:r>
              <a:rPr lang="de-DE" dirty="0"/>
              <a:t> definiert:</a:t>
            </a:r>
          </a:p>
          <a:p>
            <a:pPr lvl="1"/>
            <a:r>
              <a:rPr lang="de-DE" dirty="0"/>
              <a:t>Lernziel</a:t>
            </a:r>
          </a:p>
          <a:p>
            <a:pPr lvl="1"/>
            <a:r>
              <a:rPr lang="de-DE" dirty="0"/>
              <a:t>Inhalte</a:t>
            </a:r>
          </a:p>
          <a:p>
            <a:pPr lvl="1"/>
            <a:r>
              <a:rPr lang="de-DE" dirty="0"/>
              <a:t>Lernfelder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Der gesetzliche Rahmen</a:t>
            </a:r>
          </a:p>
          <a:p>
            <a:r>
              <a:rPr lang="de-DE" b="1" dirty="0"/>
              <a:t>Es gilt Berufsfreiheit gemäß Artikel 12, Grundgesetz.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Grundlagen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Betriebliche Gesetzgebung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Berufsbildungsgesetz</a:t>
            </a:r>
          </a:p>
          <a:p>
            <a:r>
              <a:rPr lang="de-DE" b="1" dirty="0"/>
              <a:t>Handwerksordnung</a:t>
            </a:r>
          </a:p>
          <a:p>
            <a:r>
              <a:rPr lang="de-DE" dirty="0"/>
              <a:t>Jugendarbeitsschutzgesetz</a:t>
            </a:r>
          </a:p>
          <a:p>
            <a:r>
              <a:rPr lang="de-DE" dirty="0"/>
              <a:t>Tarifvertragsgesetz</a:t>
            </a:r>
          </a:p>
          <a:p>
            <a:r>
              <a:rPr lang="de-DE" dirty="0"/>
              <a:t>Gesetz zur vorläufigen Regelung des Rechts     der Industrie- und Handelskammer</a:t>
            </a:r>
          </a:p>
          <a:p>
            <a:r>
              <a:rPr lang="de-DE" dirty="0"/>
              <a:t>Betriebsverfassungsgesetz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Schulgesetzgebung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allgemeine Schulpflicht</a:t>
            </a:r>
          </a:p>
          <a:p>
            <a:r>
              <a:rPr lang="de-DE" dirty="0"/>
              <a:t>Schulgesetze der Länder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de-DE" dirty="0"/>
              <a:t>Duale Berufsausbildung: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/>
              <a:t>Motivationen, Interessen und Ablauf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Motivation und Maßnahmen – der Staat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Motivation</a:t>
            </a:r>
            <a:r>
              <a:rPr lang="de-DE" dirty="0"/>
              <a:t>: Deutschland braucht qualifizierte Fachkräfte, </a:t>
            </a:r>
            <a:br>
              <a:rPr lang="de-DE" dirty="0"/>
            </a:br>
            <a:r>
              <a:rPr lang="de-DE" dirty="0"/>
              <a:t>um Wachstum und Entwicklung zu sichern.</a:t>
            </a:r>
          </a:p>
          <a:p>
            <a:pPr marL="0" indent="0">
              <a:buNone/>
            </a:pPr>
            <a:r>
              <a:rPr lang="de-DE" b="1" dirty="0"/>
              <a:t>Erkenntnis: </a:t>
            </a:r>
            <a:r>
              <a:rPr lang="de-DE" dirty="0"/>
              <a:t>Wir müssen das Duale Berufsbildungssystem </a:t>
            </a:r>
            <a:br>
              <a:rPr lang="de-DE" dirty="0"/>
            </a:br>
            <a:r>
              <a:rPr lang="de-DE" dirty="0"/>
              <a:t>stärken und steuern.</a:t>
            </a:r>
          </a:p>
          <a:p>
            <a:pPr marL="0" indent="0">
              <a:buNone/>
            </a:pPr>
            <a:r>
              <a:rPr lang="de-DE" b="1" dirty="0"/>
              <a:t>Maßnahmen: </a:t>
            </a:r>
          </a:p>
          <a:p>
            <a:pPr lvl="1"/>
            <a:r>
              <a:rPr lang="de-DE" dirty="0"/>
              <a:t>gesetzlichen Rahmen schaffen und aktualisieren</a:t>
            </a:r>
          </a:p>
          <a:p>
            <a:pPr lvl="1"/>
            <a:r>
              <a:rPr lang="de-DE" dirty="0"/>
              <a:t>Beauftragung der weiteren Akteure</a:t>
            </a:r>
          </a:p>
          <a:p>
            <a:pPr lvl="1"/>
            <a:r>
              <a:rPr lang="de-DE" dirty="0"/>
              <a:t>Überprüfung und Entwicklung des Systems (u. a. durch das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Motivation und Einstieg – Jugendliche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Motivation: </a:t>
            </a:r>
            <a:r>
              <a:rPr lang="de-DE" dirty="0"/>
              <a:t>„Ich möchte … werden!“ </a:t>
            </a:r>
          </a:p>
          <a:p>
            <a:pPr marL="0" indent="0">
              <a:buNone/>
            </a:pPr>
            <a:r>
              <a:rPr lang="de-DE" b="1" dirty="0"/>
              <a:t>Einstieg:</a:t>
            </a:r>
          </a:p>
          <a:p>
            <a:pPr lvl="1"/>
            <a:r>
              <a:rPr lang="de-DE" dirty="0"/>
              <a:t>potenzielle Betriebe suchen </a:t>
            </a:r>
            <a:br>
              <a:rPr lang="de-DE" dirty="0"/>
            </a:br>
            <a:r>
              <a:rPr lang="de-DE" dirty="0"/>
              <a:t>und Angebote sichten</a:t>
            </a:r>
          </a:p>
          <a:p>
            <a:pPr lvl="1"/>
            <a:r>
              <a:rPr lang="de-DE" dirty="0"/>
              <a:t>Bewerbungen schreiben</a:t>
            </a:r>
          </a:p>
          <a:p>
            <a:pPr lvl="1"/>
            <a:r>
              <a:rPr lang="de-DE" dirty="0"/>
              <a:t>ggf. Auswahlverfahren</a:t>
            </a:r>
          </a:p>
          <a:p>
            <a:pPr lvl="1"/>
            <a:r>
              <a:rPr lang="de-DE" dirty="0"/>
              <a:t>Ausbildungsbetrieb wählen</a:t>
            </a:r>
          </a:p>
          <a:p>
            <a:pPr lvl="1"/>
            <a:r>
              <a:rPr lang="de-DE" dirty="0"/>
              <a:t>Ausbildungsvertrag abschließen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Motivation und Einstieg – Unternehmen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Motivation: </a:t>
            </a:r>
            <a:r>
              <a:rPr lang="de-DE" dirty="0"/>
              <a:t>„Ich möchte Sicherheit für die Besetzung von Stellen“ </a:t>
            </a:r>
          </a:p>
          <a:p>
            <a:pPr marL="0" indent="0">
              <a:buNone/>
            </a:pPr>
            <a:r>
              <a:rPr lang="de-DE" b="1" dirty="0"/>
              <a:t>Einstieg:</a:t>
            </a:r>
          </a:p>
          <a:p>
            <a:pPr lvl="1"/>
            <a:r>
              <a:rPr lang="de-DE" dirty="0"/>
              <a:t>als Ausbildungsbetrieb zugelassen werden</a:t>
            </a:r>
          </a:p>
          <a:p>
            <a:pPr lvl="1"/>
            <a:r>
              <a:rPr lang="de-DE" dirty="0"/>
              <a:t>Ausbildungsplätze anbieten</a:t>
            </a:r>
          </a:p>
          <a:p>
            <a:pPr lvl="1"/>
            <a:r>
              <a:rPr lang="de-DE" dirty="0"/>
              <a:t>Bewerbungen auswerten</a:t>
            </a:r>
          </a:p>
          <a:p>
            <a:pPr lvl="1"/>
            <a:r>
              <a:rPr lang="de-DE" dirty="0"/>
              <a:t>Auszubildende auswählen</a:t>
            </a:r>
          </a:p>
          <a:p>
            <a:pPr lvl="1"/>
            <a:r>
              <a:rPr lang="de-DE" dirty="0"/>
              <a:t>Ausbildungsvertrag abschließen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Die Duale Berufsausbildung in Deutschland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de-DE" b="1" dirty="0"/>
              <a:t>Grundlagen und Rahmenbedingungen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Motivationen, Interessen und Ablauf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Das Erfolgsmodell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Der Ausbildungsvertrag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Die berufliche Ausbildung beginnt mit dem Abschluss des Ausbildungsvertrages zwischen Arbeitgeber und Auszubildenden.</a:t>
            </a:r>
          </a:p>
          <a:p>
            <a:pPr marL="0" indent="0">
              <a:buNone/>
            </a:pPr>
            <a:r>
              <a:rPr lang="de-DE" dirty="0"/>
              <a:t>Der Ausbildungsvertrag regelt:</a:t>
            </a:r>
          </a:p>
          <a:p>
            <a:pPr lvl="1"/>
            <a:r>
              <a:rPr lang="de-DE" dirty="0"/>
              <a:t>Dauer</a:t>
            </a:r>
          </a:p>
          <a:p>
            <a:pPr lvl="1"/>
            <a:r>
              <a:rPr lang="de-DE" dirty="0"/>
              <a:t>Inhalte</a:t>
            </a:r>
          </a:p>
          <a:p>
            <a:pPr lvl="1"/>
            <a:r>
              <a:rPr lang="de-DE" dirty="0"/>
              <a:t>Probezeit</a:t>
            </a:r>
          </a:p>
          <a:p>
            <a:pPr lvl="1"/>
            <a:r>
              <a:rPr lang="de-DE" dirty="0"/>
              <a:t>Sachliche und zeitliche Gliederung</a:t>
            </a:r>
          </a:p>
          <a:p>
            <a:pPr lvl="1"/>
            <a:r>
              <a:rPr lang="de-DE" dirty="0"/>
              <a:t>Vergütung</a:t>
            </a:r>
          </a:p>
          <a:p>
            <a:pPr lvl="1"/>
            <a:r>
              <a:rPr lang="de-DE" dirty="0"/>
              <a:t>Rechte und Pflichten beider Seiten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de-DE" dirty="0"/>
              <a:t>70 % Ausbildung im </a:t>
            </a:r>
            <a:r>
              <a:rPr lang="de-DE" b="1" dirty="0"/>
              <a:t>Betrieb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de-DE" dirty="0"/>
              <a:t>30 % Unterricht in der </a:t>
            </a:r>
            <a:r>
              <a:rPr lang="de-DE" b="1" dirty="0"/>
              <a:t>Berufsschule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de-DE" dirty="0"/>
              <a:t>strukturierte Ausbildung unter realen Arbeitsbedingungen</a:t>
            </a:r>
          </a:p>
          <a:p>
            <a:r>
              <a:rPr lang="de-DE" dirty="0"/>
              <a:t>die Auszubildenden arbeiten in konkreten betrieblichen Prozessen mit</a:t>
            </a:r>
          </a:p>
          <a:p>
            <a:r>
              <a:rPr lang="de-DE" dirty="0"/>
              <a:t>die Auszubildenden erhalten </a:t>
            </a:r>
            <a:br>
              <a:rPr lang="de-DE" dirty="0"/>
            </a:br>
            <a:r>
              <a:rPr lang="de-DE" dirty="0"/>
              <a:t>eine Vergütung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de-DE" dirty="0"/>
              <a:t>Unterricht im Klassenverband</a:t>
            </a:r>
          </a:p>
          <a:p>
            <a:r>
              <a:rPr lang="de-DE" dirty="0"/>
              <a:t>berufsbezogene (2/3) und</a:t>
            </a:r>
          </a:p>
          <a:p>
            <a:r>
              <a:rPr lang="de-DE" dirty="0"/>
              <a:t>allgemeinbildende (1/3) Fächer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de-DE" b="1" dirty="0"/>
              <a:t>Duales Lernen an zwei Ausbildungsorten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Eine Duale Berufsausbildung dauert zwei bis dreieinhalb Jahre.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Abschlussprüfung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Abschlussprüfung</a:t>
            </a:r>
          </a:p>
          <a:p>
            <a:pPr lvl="1"/>
            <a:r>
              <a:rPr lang="de-DE" dirty="0"/>
              <a:t>Organisiert durch die Kammern</a:t>
            </a:r>
          </a:p>
          <a:p>
            <a:pPr lvl="1"/>
            <a:r>
              <a:rPr lang="de-DE" dirty="0"/>
              <a:t>Theoretischer und praktischer Teil</a:t>
            </a:r>
          </a:p>
          <a:p>
            <a:pPr lvl="1"/>
            <a:r>
              <a:rPr lang="de-DE" dirty="0"/>
              <a:t>Prüfungsausschuss besetzt durch</a:t>
            </a:r>
          </a:p>
          <a:p>
            <a:pPr lvl="2"/>
            <a:r>
              <a:rPr lang="de-DE" dirty="0"/>
              <a:t>Arbeitgeber</a:t>
            </a:r>
          </a:p>
          <a:p>
            <a:pPr lvl="2"/>
            <a:r>
              <a:rPr lang="de-DE" dirty="0"/>
              <a:t>Arbeitnehmer (gewerkschaftliche Vertreter)</a:t>
            </a:r>
          </a:p>
          <a:p>
            <a:pPr lvl="2"/>
            <a:r>
              <a:rPr lang="de-DE" dirty="0"/>
              <a:t>Berufsschullehrer (vertreten den Staat)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Abschlussprüfung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Ausbildungszeugnis</a:t>
            </a:r>
          </a:p>
          <a:p>
            <a:pPr lvl="1"/>
            <a:r>
              <a:rPr lang="de-DE" dirty="0"/>
              <a:t>ausgestellt von der Kammer</a:t>
            </a:r>
          </a:p>
          <a:p>
            <a:pPr lvl="1"/>
            <a:r>
              <a:rPr lang="de-DE" dirty="0"/>
              <a:t>staatlich anerkannter Abschluss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Der erfolgreiche Abschluss beendet die Ausbildung.</a:t>
            </a:r>
            <a:br>
              <a:rPr lang="de-DE" b="1" dirty="0"/>
            </a:br>
            <a:r>
              <a:rPr lang="de-DE" b="1" dirty="0"/>
              <a:t>Die berufliche Karriere beginnt.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Beginn der beruflichen Karriere: Chancen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Auf dem Arbeitsmarkt </a:t>
            </a:r>
          </a:p>
          <a:p>
            <a:pPr lvl="1"/>
            <a:r>
              <a:rPr lang="de-DE" dirty="0"/>
              <a:t>Arbeitsvertrag unmittelbar mit dem ausbildenden Betrieb</a:t>
            </a:r>
          </a:p>
          <a:p>
            <a:pPr lvl="1"/>
            <a:r>
              <a:rPr lang="de-DE" dirty="0"/>
              <a:t>Arbeitsvertrag in einem anderen Unternehmen</a:t>
            </a:r>
          </a:p>
          <a:p>
            <a:pPr lvl="1"/>
            <a:r>
              <a:rPr lang="de-DE" dirty="0"/>
              <a:t>Anstellung in einem anderen Berufsfeld</a:t>
            </a:r>
          </a:p>
          <a:p>
            <a:pPr marL="0" indent="0">
              <a:buNone/>
            </a:pPr>
            <a:r>
              <a:rPr lang="de-DE" b="1" dirty="0"/>
              <a:t>Fortsetzung der Ausbildung</a:t>
            </a:r>
          </a:p>
          <a:p>
            <a:pPr lvl="1"/>
            <a:r>
              <a:rPr lang="de-DE" dirty="0"/>
              <a:t>Fort- und Weiterbildungsmaßnahmen  </a:t>
            </a:r>
          </a:p>
          <a:p>
            <a:pPr lvl="1"/>
            <a:r>
              <a:rPr lang="de-DE" dirty="0"/>
              <a:t>Studium („tertiärer Bereich“)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de-DE" dirty="0"/>
              <a:t>Duale Berufsausbildung: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/>
              <a:t>Das Erfolgsmodell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die Duale Berufsausbildung?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Zusammenfassung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Ablauf</a:t>
            </a:r>
          </a:p>
          <a:p>
            <a:pPr lvl="1"/>
            <a:r>
              <a:rPr lang="de-DE" dirty="0"/>
              <a:t>Ausbildung parallel in Betrieb (70 %) und Berufsschule (30 %): „Dual“</a:t>
            </a:r>
          </a:p>
          <a:p>
            <a:pPr lvl="1"/>
            <a:r>
              <a:rPr lang="de-DE" dirty="0"/>
              <a:t>Ausbildung mit definierten Inhalten und Dauer (Ausbildungsvertrag)</a:t>
            </a:r>
          </a:p>
          <a:p>
            <a:pPr lvl="1"/>
            <a:r>
              <a:rPr lang="de-DE" dirty="0"/>
              <a:t>Ausbildung im konkreten Arbeitsprozess</a:t>
            </a:r>
          </a:p>
          <a:p>
            <a:pPr lvl="1"/>
            <a:r>
              <a:rPr lang="de-DE" dirty="0"/>
              <a:t>Abschlussprüfung vor unabhängiger Kommission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die Duale Berufsausbildung?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Zusammenfassung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Rahmen</a:t>
            </a:r>
          </a:p>
          <a:p>
            <a:pPr lvl="1"/>
            <a:r>
              <a:rPr lang="de-DE" dirty="0"/>
              <a:t>Staat gewährleistet den gesetzlichen Rahmen</a:t>
            </a:r>
          </a:p>
          <a:p>
            <a:pPr lvl="1"/>
            <a:r>
              <a:rPr lang="de-DE" dirty="0"/>
              <a:t>Staat organisiert den schulischen Teil der Ausbildung</a:t>
            </a:r>
          </a:p>
          <a:p>
            <a:pPr lvl="1"/>
            <a:r>
              <a:rPr lang="de-DE" dirty="0"/>
              <a:t>Kammern und Sozialpartner definieren Umfang und Inhalte der Ausbildung</a:t>
            </a:r>
          </a:p>
          <a:p>
            <a:pPr lvl="1"/>
            <a:r>
              <a:rPr lang="de-DE" dirty="0"/>
              <a:t>Kammern beaufsichtigen als zuständige Stelle die Ausbildung im Betrieb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ist die Duale Berufsausbildung in Deutschland erfolgreich?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Erfolgsfaktoren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Historisch gewachsenes System</a:t>
            </a:r>
          </a:p>
          <a:p>
            <a:pPr lvl="1"/>
            <a:r>
              <a:rPr lang="de-DE" dirty="0"/>
              <a:t>Hohe gesellschaftliche Akzeptanz</a:t>
            </a:r>
          </a:p>
          <a:p>
            <a:pPr lvl="1"/>
            <a:r>
              <a:rPr lang="de-DE" dirty="0" err="1"/>
              <a:t>Win</a:t>
            </a:r>
            <a:r>
              <a:rPr lang="de-DE" dirty="0"/>
              <a:t>-</a:t>
            </a:r>
            <a:r>
              <a:rPr lang="de-DE" dirty="0" err="1"/>
              <a:t>Win</a:t>
            </a:r>
            <a:r>
              <a:rPr lang="de-DE" dirty="0"/>
              <a:t>-Situation für Auszubildende und Unternehmen</a:t>
            </a:r>
          </a:p>
          <a:p>
            <a:pPr lvl="1"/>
            <a:r>
              <a:rPr lang="de-DE" dirty="0"/>
              <a:t>Ausbildung gemäß Fachkräftebedarf</a:t>
            </a:r>
          </a:p>
          <a:p>
            <a:pPr lvl="1"/>
            <a:r>
              <a:rPr lang="de-DE" dirty="0"/>
              <a:t>Starke Institutionen (Kammern, Sozialpartner, KMU)</a:t>
            </a:r>
          </a:p>
          <a:p>
            <a:pPr lvl="1"/>
            <a:r>
              <a:rPr lang="de-DE" dirty="0"/>
              <a:t>Mitgestaltung des Systems durch alle Beteiligten</a:t>
            </a:r>
          </a:p>
          <a:p>
            <a:pPr lvl="1"/>
            <a:r>
              <a:rPr lang="de-DE" dirty="0"/>
              <a:t>Hohe Flexibilität und Anpassungsfähigkeit des Systems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Fünf Grundpfeiler der Berufsausbildung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Die Grundpfeiler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de-DE" b="1" dirty="0"/>
              <a:t>Kooperation zwischen Staat, Wirtschaft und Sozialpartnern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Lernen im Arbeitsprozess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Allgemein anerkannte nationale Standards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Qualifiziertes Berufsbildungspersonal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/>
              <a:t>Institutionalisierte Forschung und Beratung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de-DE" dirty="0"/>
              <a:t>Duale Berufsausbildung: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/>
              <a:t>Grundlagen und Rahmenbedingungen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Vorteile für Auszubildende:</a:t>
            </a:r>
          </a:p>
          <a:p>
            <a:pPr marL="0" indent="0">
              <a:buNone/>
            </a:pPr>
            <a:r>
              <a:rPr lang="de-DE" dirty="0"/>
              <a:t>Die Duale Berufsausbildung ist die ideale Vorbereitung für den Einstieg ins</a:t>
            </a:r>
          </a:p>
          <a:p>
            <a:pPr marL="0" indent="0">
              <a:buNone/>
            </a:pPr>
            <a:r>
              <a:rPr lang="de-DE" dirty="0"/>
              <a:t>Berufsleben: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fachspezifische Kompetenzen und Qualifikationen für den Beruf</a:t>
            </a:r>
          </a:p>
          <a:p>
            <a:pPr lvl="1"/>
            <a:r>
              <a:rPr lang="de-DE" dirty="0"/>
              <a:t>reale Arbeitsbedingung (Maschinen, Abläufe, Arbeitsklima)</a:t>
            </a:r>
          </a:p>
          <a:p>
            <a:pPr lvl="1"/>
            <a:r>
              <a:rPr lang="de-DE" dirty="0"/>
              <a:t>Ausbildungsvergütung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Vorteile für Unternehmen:</a:t>
            </a:r>
          </a:p>
          <a:p>
            <a:pPr marL="0" indent="0">
              <a:buNone/>
            </a:pPr>
            <a:r>
              <a:rPr lang="de-DE" dirty="0"/>
              <a:t>Die duale Berufsausbildung sichert ausgezeichnet qualifiziertes Personal: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kompetente Fachkräfte, entsprechend den Anforderungen des Betriebs (im Gegensatz zu externen Bewerbern)</a:t>
            </a:r>
          </a:p>
          <a:p>
            <a:pPr lvl="1"/>
            <a:r>
              <a:rPr lang="de-DE" dirty="0"/>
              <a:t>erhöhte Produktivität (schnelle Amortisierung)</a:t>
            </a:r>
          </a:p>
          <a:p>
            <a:pPr lvl="1"/>
            <a:r>
              <a:rPr lang="de-DE" dirty="0"/>
              <a:t>aktive Beteiligung der Wirtschaft an der Entwicklung von Ausbildungsstandards</a:t>
            </a:r>
          </a:p>
          <a:p>
            <a:pPr lvl="1"/>
            <a:r>
              <a:rPr lang="de-DE" dirty="0"/>
              <a:t>Beitrag zur Corporate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Responsibility</a:t>
            </a:r>
            <a:r>
              <a:rPr lang="de-DE" dirty="0"/>
              <a:t> (CSR)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Vorteile für Staat und Gesellschaft:</a:t>
            </a:r>
          </a:p>
          <a:p>
            <a:pPr marL="0" indent="0">
              <a:buNone/>
            </a:pPr>
            <a:r>
              <a:rPr lang="de-DE" dirty="0"/>
              <a:t>Gegenseitiger Nutzen, Wohlstand und sozialer Frieden: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hohe Wirtschaftsleistung und Produktivität</a:t>
            </a:r>
          </a:p>
          <a:p>
            <a:pPr lvl="1"/>
            <a:r>
              <a:rPr lang="de-DE" dirty="0"/>
              <a:t>harmonisierter Arbeitsmarkt (Angebot/Nachfrage)</a:t>
            </a:r>
          </a:p>
          <a:p>
            <a:pPr lvl="1"/>
            <a:r>
              <a:rPr lang="de-DE" dirty="0"/>
              <a:t>soziale und wirtschaftliche Integration junger Menschen</a:t>
            </a:r>
          </a:p>
          <a:p>
            <a:pPr lvl="1"/>
            <a:r>
              <a:rPr lang="de-DE" dirty="0"/>
              <a:t>Einflussnahme aller Beteiligten auf den Ausbildungsprozess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Herausforderungen aus Sicht der Auszubildenden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Diskrepanz zwischen gesuchten und offenen Ausbildungsstellen </a:t>
            </a:r>
            <a:br>
              <a:rPr lang="de-DE" dirty="0"/>
            </a:br>
            <a:r>
              <a:rPr lang="de-DE" dirty="0"/>
              <a:t>(fehlende Stellen)</a:t>
            </a:r>
          </a:p>
          <a:p>
            <a:pPr lvl="1"/>
            <a:r>
              <a:rPr lang="de-DE" dirty="0"/>
              <a:t>Zugang zur Dualen Berufsausbildung (Beteiligung)</a:t>
            </a:r>
          </a:p>
          <a:p>
            <a:pPr lvl="1"/>
            <a:r>
              <a:rPr lang="de-DE" dirty="0"/>
              <a:t>steigende berufliche Anforderungen</a:t>
            </a:r>
          </a:p>
          <a:p>
            <a:pPr lvl="1"/>
            <a:r>
              <a:rPr lang="de-DE" dirty="0"/>
              <a:t>lebensbegleitendes Lernen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Herausforderungen aus Sicht der Unternehmen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Diskrepanz zwischen gesuchten und offenen Ausbildungsstellen </a:t>
            </a:r>
            <a:br>
              <a:rPr lang="de-DE" dirty="0"/>
            </a:br>
            <a:r>
              <a:rPr lang="de-DE" dirty="0"/>
              <a:t>(fehlende Bewerberinnen und Bewerber)</a:t>
            </a:r>
          </a:p>
          <a:p>
            <a:pPr lvl="1"/>
            <a:r>
              <a:rPr lang="de-DE" dirty="0"/>
              <a:t>„Ausbildungsreife“</a:t>
            </a:r>
          </a:p>
          <a:p>
            <a:pPr lvl="1"/>
            <a:r>
              <a:rPr lang="de-DE" dirty="0"/>
              <a:t>Inklusion von Menschen mit Behinderung</a:t>
            </a:r>
          </a:p>
          <a:p>
            <a:pPr lvl="1"/>
            <a:r>
              <a:rPr lang="de-DE" dirty="0"/>
              <a:t>Inklusion von Migrantinnen und Migranten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Herausforderungen aus Sicht von Staat und Gesellschaft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Demografischer Wandel</a:t>
            </a:r>
          </a:p>
          <a:p>
            <a:pPr lvl="1"/>
            <a:r>
              <a:rPr lang="de-DE" dirty="0"/>
              <a:t>absehbarer Fachkräftemangel</a:t>
            </a:r>
          </a:p>
          <a:p>
            <a:pPr lvl="1"/>
            <a:r>
              <a:rPr lang="de-DE" dirty="0"/>
              <a:t>Trend zur Akademisierung</a:t>
            </a:r>
          </a:p>
          <a:p>
            <a:pPr lvl="1"/>
            <a:r>
              <a:rPr lang="de-DE" dirty="0"/>
              <a:t>regionale Unterschiede</a:t>
            </a:r>
          </a:p>
          <a:p>
            <a:pPr lvl="1"/>
            <a:r>
              <a:rPr lang="de-DE" dirty="0"/>
              <a:t>Inklusion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Informationen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Zahlen und Fakten</a:t>
            </a:r>
          </a:p>
          <a:p>
            <a:pPr lvl="1"/>
            <a:r>
              <a:rPr lang="de-DE" dirty="0"/>
              <a:t>BIBB Datenreport (</a:t>
            </a:r>
            <a:r>
              <a:rPr lang="de-DE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Statistisches Bundesamt (</a:t>
            </a:r>
            <a:r>
              <a:rPr lang="de-DE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BMFTR Datenportal (</a:t>
            </a:r>
            <a:r>
              <a:rPr lang="de-DE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BIBB Report 2/2025 (</a:t>
            </a:r>
            <a:r>
              <a:rPr lang="de-DE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IAB-Forum (</a:t>
            </a:r>
            <a:r>
              <a:rPr lang="de-DE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Ausbildungsstandards</a:t>
            </a:r>
          </a:p>
          <a:p>
            <a:pPr lvl="1"/>
            <a:r>
              <a:rPr lang="de-DE" dirty="0"/>
              <a:t>BIBB Broschüre: Ausbildungsordnungen und wie sie entstehen (</a:t>
            </a:r>
            <a:r>
              <a:rPr lang="de-DE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Beispiele für die Ausbildungsordnungen und Rahmenlehrpläne (</a:t>
            </a:r>
            <a:r>
              <a:rPr lang="de-DE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0" indent="0">
              <a:buNone/>
            </a:pPr>
            <a:br>
              <a:rPr lang="de-DE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Rechtliche Dokumente</a:t>
            </a:r>
          </a:p>
          <a:p>
            <a:pPr lvl="1"/>
            <a:r>
              <a:rPr lang="de-DE" dirty="0"/>
              <a:t>Berufsbildungsgesetz (</a:t>
            </a:r>
            <a:r>
              <a:rPr lang="de-DE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Jugendbeschäftigungsgesetz (</a:t>
            </a:r>
            <a:r>
              <a:rPr lang="de-DE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Kammergesetz (</a:t>
            </a:r>
            <a:r>
              <a:rPr lang="de-DE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Tarifvertragsgesetz (</a:t>
            </a:r>
            <a:r>
              <a:rPr lang="de-DE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Betriebsverfassungsgesetz (</a:t>
            </a:r>
            <a:r>
              <a:rPr lang="de-DE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Internetseiten</a:t>
            </a:r>
          </a:p>
          <a:p>
            <a:pPr lvl="1"/>
            <a:r>
              <a:rPr lang="de-DE" dirty="0"/>
              <a:t>GOVET (</a:t>
            </a:r>
            <a:r>
              <a:rPr lang="de-DE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BMBFSFJ (</a:t>
            </a:r>
            <a:r>
              <a:rPr lang="de-DE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BMFTR (</a:t>
            </a:r>
            <a:r>
              <a:rPr lang="de-DE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BIBB (</a:t>
            </a:r>
            <a:r>
              <a:rPr lang="de-DE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Kontakt bei weiteren Fragen</a:t>
            </a:r>
          </a:p>
          <a:p>
            <a:pPr lvl="1"/>
            <a:r>
              <a:rPr lang="de-DE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lang="de-DE" dirty="0">
              <a:solidFill>
                <a:srgbClr val="E27F1C"/>
              </a:solidFill>
            </a:endParaRPr>
          </a:p>
          <a:p>
            <a:pPr marL="357187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/>
              <a:t>GOVET im </a:t>
            </a:r>
            <a:r>
              <a:rPr lang="de-DE" b="1" dirty="0"/>
              <a:t>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Duale Berufsausbildung im deutschen Ausbildungssystem Im Überblick</a:t>
            </a:r>
          </a:p>
          <a:p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Arbeitsmarkt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Allgemeine Schulbildung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Hochschulbildung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Duale </a:t>
              </a:r>
            </a:p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Berufsausbildung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Berufsausbildung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Vollzeit</a:t>
              </a:r>
            </a:p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Berufsschule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Die Beteiligten: Auszubildende (Azubis)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jährlich 1,22 Mio. Azubis</a:t>
            </a:r>
          </a:p>
          <a:p>
            <a:pPr lvl="1"/>
            <a:r>
              <a:rPr lang="de-DE" dirty="0"/>
              <a:t>in 327 anerkannten Ausbildungsberufen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Das bedeutet:</a:t>
            </a:r>
          </a:p>
          <a:p>
            <a:pPr lvl="1"/>
            <a:r>
              <a:rPr lang="de-DE" dirty="0"/>
              <a:t>5 % aller aktuell Beschäftigten </a:t>
            </a:r>
            <a:br>
              <a:rPr lang="de-DE" dirty="0"/>
            </a:br>
            <a:r>
              <a:rPr lang="de-DE" dirty="0"/>
              <a:t>sind Auszubildende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Die Beteiligten: Arbeitgeber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jährlich bilden etwa 18,8 % aller Betriebe mit sozialversicherungs-pflichtigen Beschäftigten aus </a:t>
            </a:r>
            <a:br>
              <a:rPr lang="de-DE" dirty="0"/>
            </a:br>
            <a:r>
              <a:rPr lang="de-DE" dirty="0"/>
              <a:t>(ca. 402.800 von 2,1 Mio.)</a:t>
            </a:r>
          </a:p>
          <a:p>
            <a:pPr lvl="1"/>
            <a:r>
              <a:rPr lang="de-DE" dirty="0"/>
              <a:t>das sind rund 486.700 neue Azubis </a:t>
            </a:r>
            <a:br>
              <a:rPr lang="de-DE" dirty="0"/>
            </a:br>
            <a:r>
              <a:rPr lang="de-DE" dirty="0"/>
              <a:t>pro Jahr</a:t>
            </a:r>
          </a:p>
          <a:p>
            <a:pPr lvl="1"/>
            <a:r>
              <a:rPr lang="de-DE" dirty="0"/>
              <a:t>77 % von ihnen werden nach der Ausbildung unmittelbar übernommen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53" y="1052513"/>
            <a:ext cx="11053762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Kooperative Steuerung:</a:t>
            </a:r>
            <a:r>
              <a:rPr lang="de-DE" dirty="0"/>
              <a:t> </a:t>
            </a:r>
            <a:r>
              <a:rPr lang="de-DE" b="1" dirty="0"/>
              <a:t>Wirtschaft, Sozialpartner und Staat sichern die Rahmenbedingungen der Dualen Berufsausbildung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de-DE" dirty="0"/>
              <a:t>Kammern</a:t>
            </a:r>
          </a:p>
          <a:p>
            <a:pPr lvl="1"/>
            <a:r>
              <a:rPr lang="de-DE" dirty="0"/>
              <a:t>Sozialpartner (Arbeitnehmer- und Arbeitgeberverbände)</a:t>
            </a:r>
          </a:p>
          <a:p>
            <a:pPr lvl="1"/>
            <a:r>
              <a:rPr lang="de-DE" dirty="0"/>
              <a:t>Staat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Kammern und Sozialpartner: </a:t>
            </a:r>
            <a:r>
              <a:rPr lang="de-DE" dirty="0"/>
              <a:t>definieren und überprüfen Ausbildungsinhalte im Betrieb</a:t>
            </a:r>
          </a:p>
          <a:p>
            <a:pPr marL="0" indent="0">
              <a:buNone/>
            </a:pPr>
            <a:r>
              <a:rPr lang="de-DE" b="1" dirty="0"/>
              <a:t>Staat: </a:t>
            </a:r>
            <a:r>
              <a:rPr lang="de-DE" dirty="0"/>
              <a:t>gestaltet die gesetzlichen Rahmenbedingungen und stellt die Ressourcen für die Schulausbildung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de-DE" b="1" dirty="0"/>
              <a:t>Die Akteure: Kammern – die zuständige Stelle</a:t>
            </a:r>
          </a:p>
          <a:p>
            <a:pPr marL="1588" indent="0">
              <a:buNone/>
            </a:pPr>
            <a:endParaRPr lang="de-DE" b="1" dirty="0"/>
          </a:p>
          <a:p>
            <a:pPr lvl="1"/>
            <a:r>
              <a:rPr lang="de-DE" dirty="0"/>
              <a:t>prüfen und registrieren Ausbildungsbetriebe</a:t>
            </a:r>
          </a:p>
          <a:p>
            <a:pPr lvl="1"/>
            <a:r>
              <a:rPr lang="de-DE" dirty="0"/>
              <a:t>beaufsichtigen und überprüfen betriebliche Ausbildung</a:t>
            </a:r>
          </a:p>
          <a:p>
            <a:pPr lvl="1"/>
            <a:r>
              <a:rPr lang="de-DE" dirty="0"/>
              <a:t>qualifizieren das Ausbildungspersonal</a:t>
            </a:r>
          </a:p>
          <a:p>
            <a:pPr lvl="1"/>
            <a:r>
              <a:rPr lang="de-DE" dirty="0"/>
              <a:t>organisieren Prüfungen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de-DE" dirty="0"/>
              <a:t>führen Info-Veranstaltungen und Beratung durch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Akteure: Sozialpartner</a:t>
            </a:r>
          </a:p>
          <a:p>
            <a:pPr marL="0" indent="0">
              <a:buNone/>
            </a:pPr>
            <a:r>
              <a:rPr lang="de-DE" dirty="0"/>
              <a:t>Gewerkschaften und Arbeitgeberverbände verhandeln untereinander und mit dem Staat die jeweiligen </a:t>
            </a:r>
            <a:r>
              <a:rPr lang="de-DE" u="sng" dirty="0"/>
              <a:t>Standards für den betrieblichen Teil der Ausbildung</a:t>
            </a:r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Ausbildungsinhalte</a:t>
            </a:r>
          </a:p>
          <a:p>
            <a:pPr lvl="1"/>
            <a:r>
              <a:rPr lang="de-DE" dirty="0"/>
              <a:t>Ausbildungsvergütung</a:t>
            </a:r>
          </a:p>
          <a:p>
            <a:pPr lvl="1"/>
            <a:r>
              <a:rPr lang="de-DE" dirty="0"/>
              <a:t>Überwachung der Ausbildung im Betrieb</a:t>
            </a:r>
          </a:p>
          <a:p>
            <a:pPr lvl="1"/>
            <a:r>
              <a:rPr lang="de-DE" dirty="0"/>
              <a:t>Beteiligung am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Prüfungsausschuss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2404</Words>
  <Application>Microsoft Office PowerPoint</Application>
  <PresentationFormat>Breitbild</PresentationFormat>
  <Paragraphs>546</Paragraphs>
  <Slides>37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Wingdings</vt:lpstr>
      <vt:lpstr>Wingdings 3</vt:lpstr>
      <vt:lpstr>Office</vt:lpstr>
      <vt:lpstr>1_Office</vt:lpstr>
      <vt:lpstr> </vt:lpstr>
      <vt:lpstr>Inhalt</vt:lpstr>
      <vt:lpstr> 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PowerPoint-Präsentation</vt:lpstr>
      <vt:lpstr>Einstieg</vt:lpstr>
      <vt:lpstr>Einstieg</vt:lpstr>
      <vt:lpstr>Einstieg</vt:lpstr>
      <vt:lpstr>Ablauf</vt:lpstr>
      <vt:lpstr>Ablauf</vt:lpstr>
      <vt:lpstr>Ablauf</vt:lpstr>
      <vt:lpstr>Ablauf</vt:lpstr>
      <vt:lpstr>Ablauf</vt:lpstr>
      <vt:lpstr>PowerPoint-Präsentation</vt:lpstr>
      <vt:lpstr>Wie funktioniert die Duale Berufsausbildung?</vt:lpstr>
      <vt:lpstr>Wie funktioniert die Duale Berufsausbildung?</vt:lpstr>
      <vt:lpstr>Warum ist die Duale Berufsausbildung in Deutschland erfolgreich?</vt:lpstr>
      <vt:lpstr>Fünf Grundpfeiler der Berufsausbildung</vt:lpstr>
      <vt:lpstr>Vorteile</vt:lpstr>
      <vt:lpstr>Vorteile</vt:lpstr>
      <vt:lpstr>Vorteile</vt:lpstr>
      <vt:lpstr>Herausforderungen</vt:lpstr>
      <vt:lpstr>Herausforderungen</vt:lpstr>
      <vt:lpstr>Herausforderungen</vt:lpstr>
      <vt:lpstr>Weitere Informationen</vt:lpstr>
      <vt:lpstr>GOVET im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96</cp:revision>
  <dcterms:created xsi:type="dcterms:W3CDTF">2020-12-18T10:19:10Z</dcterms:created>
  <dcterms:modified xsi:type="dcterms:W3CDTF">2025-09-25T06:38:43Z</dcterms:modified>
</cp:coreProperties>
</file>