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9"/>
  </p:notesMasterIdLst>
  <p:sldIdLst>
    <p:sldId id="257" r:id="rId3"/>
    <p:sldId id="292" r:id="rId4"/>
    <p:sldId id="256" r:id="rId5"/>
    <p:sldId id="258" r:id="rId6"/>
    <p:sldId id="259" r:id="rId7"/>
    <p:sldId id="293" r:id="rId8"/>
    <p:sldId id="294" r:id="rId9"/>
    <p:sldId id="296" r:id="rId10"/>
    <p:sldId id="297" r:id="rId11"/>
    <p:sldId id="298" r:id="rId12"/>
    <p:sldId id="262" r:id="rId13"/>
    <p:sldId id="302" r:id="rId14"/>
    <p:sldId id="299" r:id="rId15"/>
    <p:sldId id="263" r:id="rId16"/>
    <p:sldId id="300" r:id="rId17"/>
    <p:sldId id="331" r:id="rId18"/>
    <p:sldId id="264" r:id="rId19"/>
    <p:sldId id="265" r:id="rId20"/>
    <p:sldId id="336" r:id="rId21"/>
    <p:sldId id="266" r:id="rId22"/>
    <p:sldId id="338" r:id="rId23"/>
    <p:sldId id="304" r:id="rId24"/>
    <p:sldId id="305" r:id="rId25"/>
    <p:sldId id="333" r:id="rId26"/>
    <p:sldId id="339" r:id="rId27"/>
    <p:sldId id="308" r:id="rId28"/>
    <p:sldId id="309" r:id="rId29"/>
    <p:sldId id="334" r:id="rId30"/>
    <p:sldId id="340" r:id="rId31"/>
    <p:sldId id="316" r:id="rId32"/>
    <p:sldId id="317" r:id="rId33"/>
    <p:sldId id="341" r:id="rId34"/>
    <p:sldId id="319" r:id="rId35"/>
    <p:sldId id="320" r:id="rId36"/>
    <p:sldId id="321" r:id="rId37"/>
    <p:sldId id="322" r:id="rId38"/>
    <p:sldId id="323" r:id="rId39"/>
    <p:sldId id="335" r:id="rId40"/>
    <p:sldId id="342" r:id="rId41"/>
    <p:sldId id="326" r:id="rId42"/>
    <p:sldId id="327" r:id="rId43"/>
    <p:sldId id="332" r:id="rId44"/>
    <p:sldId id="329" r:id="rId45"/>
    <p:sldId id="330" r:id="rId46"/>
    <p:sldId id="290" r:id="rId47"/>
    <p:sldId id="29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  <p15:guide id="4" orient="horz" pos="3317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pos="5858" userDrawn="1">
          <p15:clr>
            <a:srgbClr val="A4A3A4"/>
          </p15:clr>
        </p15:guide>
        <p15:guide id="7" pos="6063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orient="horz" pos="20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4" autoAdjust="0"/>
    <p:restoredTop sz="77218" autoAdjust="0"/>
  </p:normalViewPr>
  <p:slideViewPr>
    <p:cSldViewPr snapToGrid="0" showGuides="1">
      <p:cViewPr varScale="1">
        <p:scale>
          <a:sx n="50" d="100"/>
          <a:sy n="50" d="100"/>
        </p:scale>
        <p:origin x="1128" y="24"/>
      </p:cViewPr>
      <p:guideLst>
        <p:guide orient="horz" pos="1344"/>
        <p:guide pos="3953"/>
        <p:guide orient="horz" pos="2840"/>
        <p:guide orient="horz" pos="3317"/>
        <p:guide orient="horz" pos="3521"/>
        <p:guide pos="5858"/>
        <p:guide pos="6063"/>
        <p:guide orient="horz" pos="2137"/>
        <p:guide orient="horz" pos="200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Betriebe bei der Suche nach Azubis unterstützen, Ausbildungsverträge registrieren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Mediation bei Uneinigkeiten zwischen Azubis und Betrieben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Wirtschaft investiert jährlich rund </a:t>
            </a:r>
            <a:r>
              <a:rPr lang="de-DE" dirty="0"/>
              <a:t>9,7 Milliarden Euro in die betriebliche Ausbildung.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6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Betriebe bei der Suche nach Azubis unterstützen, Ausbildungsverträge registrieren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Mediation bei Uneinigkeiten zwischen Azubis und Betrieben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Wirtschaft investiert jährlich 9,7 Mrd. € in Berufsbildung (2024)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82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ggf. vorangegangene Folien nochmals zusammenfassen: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Hauptakteure einigen sich gleichberechtigt auf die grundlegenden Standards für die Duale Berufsausbildung.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Standards folgen den konkreten Anforderungen aus der Arbeitswelt.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02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88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8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haben ca. 51 % der Bevölkerung in ihrem Leben eine duale Berufsausbildung begonnen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 IAB-Forum (2023) waren 85 % der Absolventinnen und Absolventen des Jahres 2020 in sozialversicherungspflichtiger Beschäftigung.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bei nur rund 5,7 % (2025)  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laut IAB-Forum bei 4,8 Prozent.</a:t>
            </a:r>
          </a:p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23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641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50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21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83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05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781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70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73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24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2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30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425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64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970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16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33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85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667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89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13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79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2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68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0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Betriebe bei der Suche nach Azubis unterstützen, Ausbildungsverträge registrieren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Mediation bei Uneinigkeiten zwischen Azubis und Betrieben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&gt;Die Wirtschaft investiert jährlich 9,7 Mrd. € in Berufsbildung (im Jahr 2024, Quelle: Datenreport 2025)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00E7926-226D-4987-B9DE-A933E0AD4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F97C7-FD58-4F5D-B6A7-523CDE2D6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15010"/>
          <a:stretch/>
        </p:blipFill>
        <p:spPr>
          <a:xfrm>
            <a:off x="0" y="1052514"/>
            <a:ext cx="12192000" cy="4105274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080E086B-B287-4241-9962-A953E7A22D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8813" y="3274541"/>
            <a:ext cx="10066338" cy="650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Zusammenfassung –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E8F1EBE-7A88-4B07-A9FF-8C01825336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50710"/>
            <a:ext cx="10066338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Motor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34126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2" r:id="rId2"/>
    <p:sldLayoutId id="2147483683" r:id="rId3"/>
    <p:sldLayoutId id="2147483663" r:id="rId4"/>
    <p:sldLayoutId id="2147483650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2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1.png"/><Relationship Id="rId10" Type="http://schemas.openxmlformats.org/officeDocument/2006/relationships/image" Target="../media/image59.png"/><Relationship Id="rId19" Type="http://schemas.microsoft.com/office/2007/relationships/hdphoto" Target="../media/hdphoto2.wdp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2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2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svg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0" Type="http://schemas.openxmlformats.org/officeDocument/2006/relationships/image" Target="../media/image27.svg"/><Relationship Id="rId4" Type="http://schemas.openxmlformats.org/officeDocument/2006/relationships/image" Target="../media/image76.sv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8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10" Type="http://schemas.openxmlformats.org/officeDocument/2006/relationships/image" Target="../media/image88.svg"/><Relationship Id="rId4" Type="http://schemas.openxmlformats.org/officeDocument/2006/relationships/image" Target="../media/image84.sv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88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101.png"/><Relationship Id="rId18" Type="http://schemas.openxmlformats.org/officeDocument/2006/relationships/image" Target="../media/image106.svg"/><Relationship Id="rId3" Type="http://schemas.openxmlformats.org/officeDocument/2006/relationships/image" Target="../media/image93.png"/><Relationship Id="rId7" Type="http://schemas.openxmlformats.org/officeDocument/2006/relationships/image" Target="../media/image91.png"/><Relationship Id="rId12" Type="http://schemas.openxmlformats.org/officeDocument/2006/relationships/image" Target="../media/image100.sv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4.svg"/><Relationship Id="rId20" Type="http://schemas.openxmlformats.org/officeDocument/2006/relationships/image" Target="../media/image108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sv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5" Type="http://schemas.openxmlformats.org/officeDocument/2006/relationships/image" Target="../media/image103.png"/><Relationship Id="rId10" Type="http://schemas.openxmlformats.org/officeDocument/2006/relationships/image" Target="../media/image98.svg"/><Relationship Id="rId19" Type="http://schemas.openxmlformats.org/officeDocument/2006/relationships/image" Target="../media/image107.png"/><Relationship Id="rId4" Type="http://schemas.openxmlformats.org/officeDocument/2006/relationships/image" Target="../media/image94.svg"/><Relationship Id="rId9" Type="http://schemas.openxmlformats.org/officeDocument/2006/relationships/image" Target="../media/image97.png"/><Relationship Id="rId14" Type="http://schemas.openxmlformats.org/officeDocument/2006/relationships/image" Target="../media/image10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115.png"/><Relationship Id="rId3" Type="http://schemas.openxmlformats.org/officeDocument/2006/relationships/image" Target="../media/image91.png"/><Relationship Id="rId7" Type="http://schemas.openxmlformats.org/officeDocument/2006/relationships/image" Target="../media/image109.png"/><Relationship Id="rId12" Type="http://schemas.openxmlformats.org/officeDocument/2006/relationships/image" Target="../media/image11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svg"/><Relationship Id="rId11" Type="http://schemas.openxmlformats.org/officeDocument/2006/relationships/image" Target="../media/image113.png"/><Relationship Id="rId5" Type="http://schemas.openxmlformats.org/officeDocument/2006/relationships/image" Target="../media/image93.png"/><Relationship Id="rId10" Type="http://schemas.openxmlformats.org/officeDocument/2006/relationships/image" Target="../media/image112.svg"/><Relationship Id="rId4" Type="http://schemas.openxmlformats.org/officeDocument/2006/relationships/image" Target="../media/image92.svg"/><Relationship Id="rId9" Type="http://schemas.openxmlformats.org/officeDocument/2006/relationships/image" Target="../media/image111.png"/><Relationship Id="rId14" Type="http://schemas.openxmlformats.org/officeDocument/2006/relationships/image" Target="../media/image1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123.png"/><Relationship Id="rId18" Type="http://schemas.openxmlformats.org/officeDocument/2006/relationships/image" Target="../media/image128.svg"/><Relationship Id="rId3" Type="http://schemas.openxmlformats.org/officeDocument/2006/relationships/image" Target="../media/image91.png"/><Relationship Id="rId7" Type="http://schemas.openxmlformats.org/officeDocument/2006/relationships/image" Target="../media/image117.png"/><Relationship Id="rId12" Type="http://schemas.openxmlformats.org/officeDocument/2006/relationships/image" Target="../media/image122.svg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6.svg"/><Relationship Id="rId20" Type="http://schemas.openxmlformats.org/officeDocument/2006/relationships/image" Target="../media/image130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svg"/><Relationship Id="rId11" Type="http://schemas.openxmlformats.org/officeDocument/2006/relationships/image" Target="../media/image121.png"/><Relationship Id="rId5" Type="http://schemas.openxmlformats.org/officeDocument/2006/relationships/image" Target="../media/image113.png"/><Relationship Id="rId15" Type="http://schemas.openxmlformats.org/officeDocument/2006/relationships/image" Target="../media/image125.png"/><Relationship Id="rId10" Type="http://schemas.openxmlformats.org/officeDocument/2006/relationships/image" Target="../media/image120.svg"/><Relationship Id="rId19" Type="http://schemas.openxmlformats.org/officeDocument/2006/relationships/image" Target="../media/image129.png"/><Relationship Id="rId4" Type="http://schemas.openxmlformats.org/officeDocument/2006/relationships/image" Target="../media/image92.svg"/><Relationship Id="rId9" Type="http://schemas.openxmlformats.org/officeDocument/2006/relationships/image" Target="../media/image119.png"/><Relationship Id="rId14" Type="http://schemas.openxmlformats.org/officeDocument/2006/relationships/image" Target="../media/image12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svg"/><Relationship Id="rId13" Type="http://schemas.openxmlformats.org/officeDocument/2006/relationships/image" Target="../media/image131.png"/><Relationship Id="rId3" Type="http://schemas.openxmlformats.org/officeDocument/2006/relationships/image" Target="../media/image91.png"/><Relationship Id="rId7" Type="http://schemas.openxmlformats.org/officeDocument/2006/relationships/image" Target="../media/image119.png"/><Relationship Id="rId12" Type="http://schemas.openxmlformats.org/officeDocument/2006/relationships/image" Target="../media/image126.sv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30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8.svg"/><Relationship Id="rId11" Type="http://schemas.openxmlformats.org/officeDocument/2006/relationships/image" Target="../media/image125.png"/><Relationship Id="rId5" Type="http://schemas.openxmlformats.org/officeDocument/2006/relationships/image" Target="../media/image127.png"/><Relationship Id="rId15" Type="http://schemas.openxmlformats.org/officeDocument/2006/relationships/image" Target="../media/image129.png"/><Relationship Id="rId10" Type="http://schemas.openxmlformats.org/officeDocument/2006/relationships/image" Target="../media/image122.svg"/><Relationship Id="rId4" Type="http://schemas.openxmlformats.org/officeDocument/2006/relationships/image" Target="../media/image92.svg"/><Relationship Id="rId9" Type="http://schemas.openxmlformats.org/officeDocument/2006/relationships/image" Target="../media/image121.png"/><Relationship Id="rId14" Type="http://schemas.openxmlformats.org/officeDocument/2006/relationships/image" Target="../media/image13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svg"/><Relationship Id="rId13" Type="http://schemas.openxmlformats.org/officeDocument/2006/relationships/image" Target="../media/image137.png"/><Relationship Id="rId3" Type="http://schemas.openxmlformats.org/officeDocument/2006/relationships/image" Target="../media/image91.png"/><Relationship Id="rId7" Type="http://schemas.openxmlformats.org/officeDocument/2006/relationships/image" Target="../media/image125.png"/><Relationship Id="rId12" Type="http://schemas.openxmlformats.org/officeDocument/2006/relationships/image" Target="../media/image136.sv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40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svg"/><Relationship Id="rId11" Type="http://schemas.openxmlformats.org/officeDocument/2006/relationships/image" Target="../media/image135.png"/><Relationship Id="rId5" Type="http://schemas.openxmlformats.org/officeDocument/2006/relationships/image" Target="../media/image119.png"/><Relationship Id="rId15" Type="http://schemas.openxmlformats.org/officeDocument/2006/relationships/image" Target="../media/image139.png"/><Relationship Id="rId10" Type="http://schemas.openxmlformats.org/officeDocument/2006/relationships/image" Target="../media/image134.svg"/><Relationship Id="rId4" Type="http://schemas.openxmlformats.org/officeDocument/2006/relationships/image" Target="../media/image92.svg"/><Relationship Id="rId9" Type="http://schemas.openxmlformats.org/officeDocument/2006/relationships/image" Target="../media/image133.png"/><Relationship Id="rId14" Type="http://schemas.openxmlformats.org/officeDocument/2006/relationships/image" Target="../media/image1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75.png"/><Relationship Id="rId7" Type="http://schemas.openxmlformats.org/officeDocument/2006/relationships/image" Target="../media/image141.png"/><Relationship Id="rId12" Type="http://schemas.openxmlformats.org/officeDocument/2006/relationships/image" Target="../media/image144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svg"/><Relationship Id="rId11" Type="http://schemas.openxmlformats.org/officeDocument/2006/relationships/image" Target="../media/image143.png"/><Relationship Id="rId5" Type="http://schemas.openxmlformats.org/officeDocument/2006/relationships/image" Target="../media/image77.png"/><Relationship Id="rId10" Type="http://schemas.openxmlformats.org/officeDocument/2006/relationships/image" Target="../media/image27.svg"/><Relationship Id="rId4" Type="http://schemas.openxmlformats.org/officeDocument/2006/relationships/image" Target="../media/image76.svg"/><Relationship Id="rId9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s://www.gesetze-im-internet.de/tvg/index.html" TargetMode="External"/><Relationship Id="rId18" Type="http://schemas.openxmlformats.org/officeDocument/2006/relationships/hyperlink" Target="https://www.govet.international/de/54879.php" TargetMode="External"/><Relationship Id="rId3" Type="http://schemas.openxmlformats.org/officeDocument/2006/relationships/hyperlink" Target="https://www.bibb.de/de/210294.php" TargetMode="External"/><Relationship Id="rId7" Type="http://schemas.openxmlformats.org/officeDocument/2006/relationships/hyperlink" Target="https://www.bibb.de/dokumente/pdf/final_BIBB%20Report%2002_2025.pdf" TargetMode="External"/><Relationship Id="rId12" Type="http://schemas.openxmlformats.org/officeDocument/2006/relationships/hyperlink" Target="https://www.gesetze-im-internet.de/ihkg/index.html" TargetMode="External"/><Relationship Id="rId17" Type="http://schemas.openxmlformats.org/officeDocument/2006/relationships/hyperlink" Target="https://www.bibb.de/" TargetMode="External"/><Relationship Id="rId2" Type="http://schemas.openxmlformats.org/officeDocument/2006/relationships/hyperlink" Target="https://www.bmbfsfj.bund.de/bmbfsfj/service/publikationen/berufsbildungsbericht-2026-285646" TargetMode="External"/><Relationship Id="rId16" Type="http://schemas.openxmlformats.org/officeDocument/2006/relationships/hyperlink" Target="https://www.bmbfsfj.bund.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ab.de/" TargetMode="External"/><Relationship Id="rId11" Type="http://schemas.openxmlformats.org/officeDocument/2006/relationships/hyperlink" Target="https://www.gesetze-im-internet.de/jarbschg/index.html" TargetMode="External"/><Relationship Id="rId5" Type="http://schemas.openxmlformats.org/officeDocument/2006/relationships/hyperlink" Target="https://www.datenportal.bmftr.bund.de/portal/de/index.html" TargetMode="External"/><Relationship Id="rId15" Type="http://schemas.openxmlformats.org/officeDocument/2006/relationships/hyperlink" Target="https://www.govet.international/" TargetMode="External"/><Relationship Id="rId10" Type="http://schemas.openxmlformats.org/officeDocument/2006/relationships/hyperlink" Target="https://www.gesetze-im-internet.de/bbig_2005/index.html" TargetMode="External"/><Relationship Id="rId19" Type="http://schemas.openxmlformats.org/officeDocument/2006/relationships/hyperlink" Target="mailto:govet@bibb.de" TargetMode="External"/><Relationship Id="rId4" Type="http://schemas.openxmlformats.org/officeDocument/2006/relationships/hyperlink" Target="https://www.destatis.de/DE/Home/_inhalt.html" TargetMode="External"/><Relationship Id="rId9" Type="http://schemas.openxmlformats.org/officeDocument/2006/relationships/hyperlink" Target="https://www.govet.international/de/54899.php" TargetMode="External"/><Relationship Id="rId14" Type="http://schemas.openxmlformats.org/officeDocument/2006/relationships/hyperlink" Target="https://www.gesetze-im-internet.de/betrvg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22044" y="2935804"/>
            <a:ext cx="2493994" cy="650120"/>
          </a:xfrm>
        </p:spPr>
        <p:txBody>
          <a:bodyPr>
            <a:normAutofit/>
          </a:bodyPr>
          <a:lstStyle/>
          <a:p>
            <a:r>
              <a:rPr lang="de-DE" dirty="0"/>
              <a:t>Berufsausbildung </a:t>
            </a:r>
            <a:br>
              <a:rPr lang="de-DE" dirty="0"/>
            </a:br>
            <a:r>
              <a:rPr lang="de-DE" dirty="0"/>
              <a:t>in Deutschland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883760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2600" b="1" dirty="0">
                <a:latin typeface="+mj-lt"/>
              </a:rPr>
              <a:t>Motor der Dualen Berufsausbildung </a:t>
            </a:r>
          </a:p>
          <a:p>
            <a:pPr>
              <a:spcBef>
                <a:spcPts val="600"/>
              </a:spcBef>
            </a:pPr>
            <a:r>
              <a:rPr lang="de-DE" sz="2200" dirty="0"/>
              <a:t>Kooperation von Akteuren aus</a:t>
            </a:r>
            <a:br>
              <a:rPr lang="de-DE" sz="2200" dirty="0"/>
            </a:br>
            <a:r>
              <a:rPr lang="de-DE" sz="2200" dirty="0"/>
              <a:t>Wirtschaft, Staat und Gesellschaft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18B462-D90A-4FCE-AB4B-EBEF340D85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8" y="4039020"/>
            <a:ext cx="3926074" cy="13086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4B7C53-5F40-4EE6-B8EA-39FB13B58F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176" y1="41461" x2="75176" y2="41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0" y="3832855"/>
            <a:ext cx="1483663" cy="20769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Arbeitnehmer*innen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Interessen werden artikuliert durch</a:t>
            </a:r>
          </a:p>
          <a:p>
            <a:pPr marL="342900" lvl="1" indent="-3429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Gewerkschaftsdachverband</a:t>
            </a:r>
          </a:p>
          <a:p>
            <a:pPr marL="342900" lvl="1" indent="-3429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Branchengewerkschaften</a:t>
            </a:r>
          </a:p>
          <a:p>
            <a:pPr marL="342900" lvl="1" indent="-3429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Betriebsräte</a:t>
            </a:r>
          </a:p>
          <a:p>
            <a:pPr marL="342900" lvl="1" indent="-3429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(berufliche Fachverbände)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76B3ED-ABA7-42A5-B294-8E3E17BB3C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3" y="989841"/>
            <a:ext cx="1676425" cy="1045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E42911-5253-4218-91F9-F3607569CB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05" y="2444298"/>
            <a:ext cx="1471420" cy="521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539DCB-5048-42BD-B5A8-4A29382DAF7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8" y="4039020"/>
            <a:ext cx="1259189" cy="12591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2CC526D-D6E3-4553-B829-B24227F7D7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7" y="2632231"/>
            <a:ext cx="865006" cy="8650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73FA2B-4F1C-4C59-9397-C8200A2AB3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83" y="1086111"/>
            <a:ext cx="1055402" cy="1050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D760A1A-B677-4654-AFBC-396D0FFE9C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33" y="1086110"/>
            <a:ext cx="918577" cy="9185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7ABCB6-1EC3-4296-BDD5-392E22E924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94" y="2444298"/>
            <a:ext cx="1009561" cy="112612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00DF8E-A000-4BE5-966F-308EA12CDDA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1713" y="3331164"/>
            <a:ext cx="2015340" cy="5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Öffentlichkeit und Staat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Einstellungen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„Qualifizierte Arbeitskräfte sind </a:t>
            </a:r>
            <a:r>
              <a:rPr lang="de-DE" sz="2200" dirty="0">
                <a:solidFill>
                  <a:srgbClr val="BF5A08"/>
                </a:solidFill>
              </a:rPr>
              <a:t>wichtig für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Wirtschaft und Gesellschaft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„Wir schaffen den </a:t>
            </a:r>
            <a:r>
              <a:rPr lang="de-DE" sz="2200" dirty="0">
                <a:solidFill>
                  <a:srgbClr val="BF5A08"/>
                </a:solidFill>
              </a:rPr>
              <a:t>Rahmen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das Engagement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von Arbeitgeber*innen und Arbeitnehmer*innen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der Berufsbildung und </a:t>
            </a:r>
            <a:r>
              <a:rPr lang="de-DE" sz="2200" dirty="0">
                <a:solidFill>
                  <a:srgbClr val="BF5A08"/>
                </a:solidFill>
              </a:rPr>
              <a:t>moderieren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.“ 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„Wir fördern das Berufsbildungssystem durch Steuerungs-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strukturen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Forschung, Innovation und Beratung.“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 Durch eine starke BB erhalten Jugendliche eine gute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Perspektive sich in der Gesellschaft zu entwickeln.“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„Betriebliche Ausbildung gehört zum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>
                <a:solidFill>
                  <a:srgbClr val="BF5A08"/>
                </a:solidFill>
              </a:rPr>
              <a:t>Bildungssystem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„Wir stellen die </a:t>
            </a:r>
            <a:r>
              <a:rPr lang="de-DE" sz="2200" dirty="0">
                <a:solidFill>
                  <a:srgbClr val="BF5A08"/>
                </a:solidFill>
              </a:rPr>
              <a:t>berufsschulische Ausbildung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bereit.“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5F645C-B25B-44EA-8D77-7441B3E6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819" y="1542776"/>
            <a:ext cx="3409500" cy="2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Öffentlichkeit und Staat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342187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Forderungen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„Arbeitgeber*innen und Arbeitnehmer*innen sollten </a:t>
            </a:r>
            <a:r>
              <a:rPr lang="de-DE" sz="2200" dirty="0">
                <a:solidFill>
                  <a:srgbClr val="BF5A08"/>
                </a:solidFill>
              </a:rPr>
              <a:t>aktiv Berufsbildung gemeinsam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gestalten.“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„Arbeitgeber*innen sollten </a:t>
            </a:r>
            <a:r>
              <a:rPr lang="de-DE" sz="2200" dirty="0">
                <a:solidFill>
                  <a:srgbClr val="BF5A08"/>
                </a:solidFill>
              </a:rPr>
              <a:t>Ausbildungsmöglichkeiten anbieten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F859E-C4BD-46C2-9EDC-D33C30DE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603" y="1542776"/>
            <a:ext cx="2792716" cy="23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1">
            <a:extLst>
              <a:ext uri="{FF2B5EF4-FFF2-40B4-BE49-F238E27FC236}">
                <a16:creationId xmlns:a16="http://schemas.microsoft.com/office/drawing/2014/main" id="{4D659C4D-0A6D-FAFF-2CA7-21CA892A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Öffentlichkeit und Staat</a:t>
            </a:r>
          </a:p>
        </p:txBody>
      </p:sp>
      <p:sp>
        <p:nvSpPr>
          <p:cNvPr id="51" name="Inhaltsplatzhalter 2">
            <a:extLst>
              <a:ext uri="{FF2B5EF4-FFF2-40B4-BE49-F238E27FC236}">
                <a16:creationId xmlns:a16="http://schemas.microsoft.com/office/drawing/2014/main" id="{A9B273EC-A38D-D632-4D2A-7748DB0A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Interessen werden artikuliert durch</a:t>
            </a:r>
          </a:p>
          <a:p>
            <a:pPr marL="342900" lvl="1" indent="-3429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Bundesregierung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(Bundesministerien) </a:t>
            </a:r>
          </a:p>
          <a:p>
            <a:pPr marL="342900" lvl="1" indent="-3429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Bundesländer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(Landesregierungen)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B6470BF2-3198-F2AC-A5C6-008E8EB285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5AB62EB2-8520-C01F-02AB-5CCAFD57A5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1" y="1121141"/>
            <a:ext cx="594270" cy="799415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36E7DE84-DB93-9EFB-96A5-856B5D4417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9" y="1121141"/>
            <a:ext cx="487126" cy="79941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A267CFD2-9946-3B05-6AD3-85F27797D9F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02" y="1121141"/>
            <a:ext cx="668970" cy="799415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B95E044-0A33-3B8B-E094-5D2354F02E2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6A81EDED-6A78-6BB9-1BC0-82FBAEE774B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22" y="2283628"/>
            <a:ext cx="571009" cy="799415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D066591B-EA47-1A44-60A5-D6775E0AE21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58" y="2283628"/>
            <a:ext cx="663289" cy="799415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0B32924-E0E5-B5AA-76C1-175A832DF5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8" y="2283628"/>
            <a:ext cx="739478" cy="799415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8643BC4-A547-03CC-0A3B-848F372D83E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6E11425-6507-1C38-E6AB-F512ED5BA3B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3" y="3501714"/>
            <a:ext cx="692886" cy="799415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139D0BF9-DF64-8FC2-33DC-498A10DE13B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23" y="3501714"/>
            <a:ext cx="661359" cy="799415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4F0B731D-847C-76A2-B9B6-FE7AAD4C5A3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23" y="3501714"/>
            <a:ext cx="649929" cy="799415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7ECD0009-738F-3547-A504-7E0F084DD18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7F247A41-64C4-E8DE-4693-2DF4E018A5F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4" y="4717148"/>
            <a:ext cx="662044" cy="799415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BEF2917F-B0BA-EE73-4BB6-4A65BCC7E4B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54" y="4717148"/>
            <a:ext cx="695896" cy="799415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0F120F07-0BAC-9D7A-C609-8361A66EF13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00" b="94700" l="10000" r="90000">
                        <a14:foregroundMark x1="31333" y1="3500" x2="31333" y2="3500"/>
                        <a14:foregroundMark x1="41867" y1="94700" x2="41867" y2="9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26" y="4717148"/>
            <a:ext cx="1199123" cy="799415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74F217A7-27AF-00D8-C6DE-F9EF2FDEAED7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/>
          <a:stretch/>
        </p:blipFill>
        <p:spPr>
          <a:xfrm>
            <a:off x="5696185" y="3259678"/>
            <a:ext cx="2052677" cy="1301164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1E3190E0-09F6-6780-AB4F-857F4428A80F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62824" y="2411425"/>
            <a:ext cx="1662315" cy="826181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37ADFC8-7479-BFE0-3D2F-EA68A927710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6632"/>
          <a:stretch/>
        </p:blipFill>
        <p:spPr>
          <a:xfrm>
            <a:off x="5662824" y="1019726"/>
            <a:ext cx="2310988" cy="135891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A973CE92-6101-F68A-0E75-0494D641368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3"/>
          <a:stretch/>
        </p:blipFill>
        <p:spPr>
          <a:xfrm>
            <a:off x="5638009" y="4478110"/>
            <a:ext cx="2040822" cy="9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Arbeitgeber*innen, Arbeitnehmer*innen und Staat </a:t>
            </a:r>
            <a:r>
              <a:rPr lang="de-DE" sz="2000" b="1" dirty="0">
                <a:solidFill>
                  <a:srgbClr val="BF5A08"/>
                </a:solidFill>
              </a:rPr>
              <a:t>vertreten unterschiedliche kollektive Interessen </a:t>
            </a:r>
            <a:br>
              <a:rPr lang="de-DE" sz="2000" b="1" dirty="0">
                <a:solidFill>
                  <a:srgbClr val="BF5A08"/>
                </a:solidFill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der Berufsbildung </a:t>
            </a:r>
            <a:r>
              <a:rPr lang="de-DE" sz="2000" b="1" dirty="0">
                <a:solidFill>
                  <a:srgbClr val="BF5A08"/>
                </a:solidFill>
              </a:rPr>
              <a:t>hochgradig organisiert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</a:t>
            </a: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b="1" dirty="0">
                <a:solidFill>
                  <a:srgbClr val="BF5A08"/>
                </a:solidFill>
              </a:rPr>
              <a:t>kompetent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1D5120-44B2-4860-9ABF-715B13BC6B18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Starke Akteure </a:t>
            </a:r>
            <a:r>
              <a:rPr lang="de-DE" sz="2000" dirty="0">
                <a:solidFill>
                  <a:srgbClr val="BF5A08"/>
                </a:solidFill>
              </a:rPr>
              <a:t>engagieren sich </a:t>
            </a:r>
            <a:br>
              <a:rPr lang="de-DE" sz="2000" dirty="0">
                <a:solidFill>
                  <a:srgbClr val="BF5A08"/>
                </a:solidFill>
              </a:rPr>
            </a:br>
            <a:r>
              <a:rPr lang="de-DE" sz="2000" dirty="0">
                <a:solidFill>
                  <a:srgbClr val="BF5A08"/>
                </a:solidFill>
              </a:rPr>
              <a:t>gemeinsam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Berufsbildung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C42D24D-DBCD-4432-B2BA-39747DF7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BBAA30A-4038-4A77-9E74-0595F64EC63C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114EB6-A6D4-4C9B-912B-8DD494FA21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DD0C2B-D3C4-4D34-AFA3-06EB270A0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Engagement basiert auf </a:t>
            </a:r>
            <a:r>
              <a:rPr lang="de-DE" sz="2000" b="1" dirty="0">
                <a:solidFill>
                  <a:srgbClr val="BF5A08"/>
                </a:solidFill>
              </a:rPr>
              <a:t>gemeinsamen Prinzipien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„Wir wollen die Berufsbildung </a:t>
            </a:r>
            <a:r>
              <a:rPr lang="de-DE" sz="2000" dirty="0">
                <a:solidFill>
                  <a:srgbClr val="BF5A08"/>
                </a:solidFill>
              </a:rPr>
              <a:t>gemeinsam steuern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.“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„Wir </a:t>
            </a:r>
            <a:r>
              <a:rPr lang="de-DE" sz="2000" dirty="0">
                <a:solidFill>
                  <a:srgbClr val="BF5A08"/>
                </a:solidFill>
              </a:rPr>
              <a:t>teilen Verantwortung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Berufsbildung.“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„Berufsbildung sollte </a:t>
            </a:r>
            <a:r>
              <a:rPr lang="de-DE" sz="2000" dirty="0">
                <a:solidFill>
                  <a:srgbClr val="BF5A08"/>
                </a:solidFill>
              </a:rPr>
              <a:t>praxisnah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de-DE" sz="2000" dirty="0">
                <a:solidFill>
                  <a:srgbClr val="BF5A08"/>
                </a:solidFill>
              </a:rPr>
              <a:t>qualitativ hochwertig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rgbClr val="BF5A08"/>
                </a:solidFill>
              </a:rPr>
              <a:t>einheitlich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sein.“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2000" dirty="0">
                <a:solidFill>
                  <a:srgbClr val="BF5A08"/>
                </a:solidFill>
              </a:rPr>
              <a:t>Standards der Berufsbildung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müssen </a:t>
            </a:r>
            <a:r>
              <a:rPr lang="de-DE" sz="2000" dirty="0">
                <a:solidFill>
                  <a:srgbClr val="BF5A08"/>
                </a:solidFill>
              </a:rPr>
              <a:t>bedarfsorientiert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rgbClr val="BF5A08"/>
                </a:solidFill>
              </a:rPr>
              <a:t>aktuell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sein.“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„Berufsbildung ist </a:t>
            </a:r>
            <a:r>
              <a:rPr lang="de-DE" sz="2000" dirty="0">
                <a:solidFill>
                  <a:srgbClr val="BF5A08"/>
                </a:solidFill>
              </a:rPr>
              <a:t>Voraussetzung für Wettbewerbsfähigkeit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auf dem Weltmarkt.“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FB76D8-869A-4195-B1AD-BAFAD7257645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Starke Akteure </a:t>
            </a:r>
            <a:r>
              <a:rPr lang="de-DE" sz="2000" dirty="0">
                <a:solidFill>
                  <a:srgbClr val="BF5A08"/>
                </a:solidFill>
              </a:rPr>
              <a:t>engagieren sich </a:t>
            </a:r>
            <a:br>
              <a:rPr lang="de-DE" sz="2000" dirty="0">
                <a:solidFill>
                  <a:srgbClr val="BF5A08"/>
                </a:solidFill>
              </a:rPr>
            </a:br>
            <a:r>
              <a:rPr lang="de-DE" sz="2000" dirty="0">
                <a:solidFill>
                  <a:srgbClr val="BF5A08"/>
                </a:solidFill>
              </a:rPr>
              <a:t>gemeinsam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Berufsbildung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FC23D41B-F21D-428A-94F0-F7FFC4C483F8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9C9FE-D946-4E54-8236-8227449F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EDE6E4-0539-4CFC-99C1-71301589EB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37302-CD97-4996-9C1A-C5992D26A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chemeClr val="bg1"/>
                </a:solidFill>
              </a:rPr>
              <a:t>Akteure gestalten gemeinsam 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Duale Berufsausbildung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D542C01-68C6-4E5E-8E8B-2A37B13DCB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1515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2899626"/>
            <a:ext cx="2827337" cy="1173306"/>
          </a:xfrm>
        </p:spPr>
        <p:txBody>
          <a:bodyPr>
            <a:normAutofit/>
          </a:bodyPr>
          <a:lstStyle/>
          <a:p>
            <a:pPr marL="360000" indent="-360000">
              <a:buClr>
                <a:srgbClr val="BF5A08"/>
              </a:buClr>
              <a:buSzPct val="100000"/>
              <a:buFont typeface="+mj-lt"/>
              <a:buAutoNum type="arabicPeriod"/>
            </a:pPr>
            <a:r>
              <a:rPr lang="de-DE" sz="2000" dirty="0">
                <a:solidFill>
                  <a:srgbClr val="BF5A08"/>
                </a:solidFill>
              </a:rPr>
              <a:t>Starkes Engagement 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 Rahmen der </a:t>
            </a:r>
            <a:r>
              <a:rPr lang="de-DE" sz="2000" dirty="0">
                <a:solidFill>
                  <a:srgbClr val="BF5A08"/>
                </a:solidFill>
              </a:rPr>
              <a:t>Dualen </a:t>
            </a:r>
            <a:br>
              <a:rPr lang="de-DE" sz="2000" dirty="0">
                <a:solidFill>
                  <a:srgbClr val="BF5A08"/>
                </a:solidFill>
              </a:rPr>
            </a:br>
            <a:r>
              <a:rPr lang="de-DE" sz="2000" dirty="0">
                <a:solidFill>
                  <a:srgbClr val="BF5A08"/>
                </a:solidFill>
              </a:rPr>
              <a:t>Berufsausbildung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577982" y="2899626"/>
            <a:ext cx="3121739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de-DE" sz="2000" dirty="0">
                <a:solidFill>
                  <a:srgbClr val="BF5A08"/>
                </a:solidFill>
              </a:rPr>
              <a:t>Mitbestimmung und Kooperation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wird durch </a:t>
            </a:r>
            <a:r>
              <a:rPr lang="de-DE" sz="2000" dirty="0">
                <a:solidFill>
                  <a:srgbClr val="BF5A08"/>
                </a:solidFill>
              </a:rPr>
              <a:t>formale Mechanismen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befördert (Integration 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 Interessen)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Gesetze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Institutionen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Ausschüsse/Gremien</a:t>
            </a:r>
          </a:p>
          <a:p>
            <a:pPr marL="360000" indent="-342900">
              <a:buFont typeface="+mj-lt"/>
              <a:buAutoNum type="arabicPeriod" startAt="2"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8B9439BB-FD75-41F8-B36F-2FB7B1FEC038}"/>
              </a:ext>
            </a:extLst>
          </p:cNvPr>
          <p:cNvSpPr/>
          <p:nvPr/>
        </p:nvSpPr>
        <p:spPr>
          <a:xfrm>
            <a:off x="2464916" y="1682689"/>
            <a:ext cx="1387873" cy="4281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978537" y="2899626"/>
            <a:ext cx="2393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00"/>
            <a:r>
              <a:rPr lang="de-DE" sz="2000" dirty="0">
                <a:solidFill>
                  <a:srgbClr val="BF5A08"/>
                </a:solidFill>
              </a:rPr>
              <a:t>Motor der Dualen Berufsausbildung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8812" y="1052513"/>
            <a:ext cx="1641197" cy="1641197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2908791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8067256" y="2908790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EBC1E5-0001-48BD-9D06-22FAE5907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3156" y="1052513"/>
            <a:ext cx="1875992" cy="17397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6C4AB7F-D42F-44DF-A794-D1487AB86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354306"/>
            <a:ext cx="418244" cy="13060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7A44B9-7F0E-42E9-9058-04E30132B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4465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23" y="982828"/>
            <a:ext cx="10631918" cy="667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        Entwicklung des Dualen</a:t>
            </a:r>
            <a:b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Berufsbildungssystems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45BE8B9-9232-40FA-A875-C11FC444E811}"/>
              </a:ext>
            </a:extLst>
          </p:cNvPr>
          <p:cNvSpPr txBox="1">
            <a:spLocks/>
          </p:cNvSpPr>
          <p:nvPr/>
        </p:nvSpPr>
        <p:spPr>
          <a:xfrm>
            <a:off x="4602017" y="5172603"/>
            <a:ext cx="2786443" cy="8894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        Umsetzung der    </a:t>
            </a:r>
            <a:b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Ausbildung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7F4B8D6-C3BE-4F17-A388-04207255886D}"/>
              </a:ext>
            </a:extLst>
          </p:cNvPr>
          <p:cNvCxnSpPr>
            <a:cxnSpLocks/>
          </p:cNvCxnSpPr>
          <p:nvPr/>
        </p:nvCxnSpPr>
        <p:spPr>
          <a:xfrm rot="2700000">
            <a:off x="79855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CFEBDA6-48E9-42E7-BE9B-F2A92DE04556}"/>
              </a:ext>
            </a:extLst>
          </p:cNvPr>
          <p:cNvCxnSpPr>
            <a:cxnSpLocks/>
          </p:cNvCxnSpPr>
          <p:nvPr/>
        </p:nvCxnSpPr>
        <p:spPr>
          <a:xfrm rot="-2700000">
            <a:off x="30651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CD175D8-869F-4E3D-AF2A-6235010268E6}"/>
              </a:ext>
            </a:extLst>
          </p:cNvPr>
          <p:cNvCxnSpPr>
            <a:cxnSpLocks/>
          </p:cNvCxnSpPr>
          <p:nvPr/>
        </p:nvCxnSpPr>
        <p:spPr>
          <a:xfrm rot="8100000">
            <a:off x="79855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BB2D9BB-D32A-4D68-9E71-E95CAC423E87}"/>
              </a:ext>
            </a:extLst>
          </p:cNvPr>
          <p:cNvCxnSpPr>
            <a:cxnSpLocks/>
          </p:cNvCxnSpPr>
          <p:nvPr/>
        </p:nvCxnSpPr>
        <p:spPr>
          <a:xfrm rot="-8100000">
            <a:off x="30651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7574E85-45CA-4FC6-A511-B7A70F7A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3316" y="681478"/>
            <a:ext cx="937260" cy="93726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7B1DDD7-7D31-4B3A-B97C-4E9D362034D9}"/>
              </a:ext>
            </a:extLst>
          </p:cNvPr>
          <p:cNvGrpSpPr/>
          <p:nvPr/>
        </p:nvGrpSpPr>
        <p:grpSpPr>
          <a:xfrm>
            <a:off x="8514298" y="2717943"/>
            <a:ext cx="2786443" cy="1206845"/>
            <a:chOff x="8822407" y="2847150"/>
            <a:chExt cx="2786443" cy="1206845"/>
          </a:xfrm>
        </p:grpSpPr>
        <p:sp>
          <p:nvSpPr>
            <p:cNvPr id="4" name="Inhaltsplatzhalter 2">
              <a:extLst>
                <a:ext uri="{FF2B5EF4-FFF2-40B4-BE49-F238E27FC236}">
                  <a16:creationId xmlns:a16="http://schemas.microsoft.com/office/drawing/2014/main" id="{8A5A6631-6720-4B61-A0CF-7392832301E9}"/>
                </a:ext>
              </a:extLst>
            </p:cNvPr>
            <p:cNvSpPr txBox="1">
              <a:spLocks/>
            </p:cNvSpPr>
            <p:nvPr/>
          </p:nvSpPr>
          <p:spPr>
            <a:xfrm>
              <a:off x="8822407" y="3164497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2.         Standard-</a:t>
              </a:r>
              <a:b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   </a:t>
              </a:r>
              <a:r>
                <a:rPr lang="de-DE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entwicklung</a:t>
              </a:r>
              <a:endPara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C5E811-9E38-43F9-9761-A928D709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567516">
              <a:off x="8952983" y="2847150"/>
              <a:ext cx="937260" cy="937260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CA3B35F-A9ED-4E40-A208-2FEBD20A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72793">
            <a:off x="4440340" y="4879591"/>
            <a:ext cx="937260" cy="93726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B32B0FD-E618-404D-827C-DB31E0287284}"/>
              </a:ext>
            </a:extLst>
          </p:cNvPr>
          <p:cNvGrpSpPr/>
          <p:nvPr/>
        </p:nvGrpSpPr>
        <p:grpSpPr>
          <a:xfrm>
            <a:off x="689251" y="2717943"/>
            <a:ext cx="2786443" cy="1176305"/>
            <a:chOff x="719068" y="2876986"/>
            <a:chExt cx="2786443" cy="117630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0A6B6BB-3934-4130-AE7A-66975058861B}"/>
                </a:ext>
              </a:extLst>
            </p:cNvPr>
            <p:cNvSpPr txBox="1">
              <a:spLocks/>
            </p:cNvSpPr>
            <p:nvPr/>
          </p:nvSpPr>
          <p:spPr>
            <a:xfrm>
              <a:off x="719068" y="3163793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4.         Prüfung und </a:t>
              </a:r>
              <a:b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Zertifizierung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42500B6-11B7-4427-A9CC-7E919F2B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613635">
              <a:off x="721099" y="2876986"/>
              <a:ext cx="937260" cy="937260"/>
            </a:xfrm>
            <a:prstGeom prst="rect">
              <a:avLst/>
            </a:prstGeom>
          </p:spPr>
        </p:pic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CADBF11B-F0BF-4735-9D3D-558702882889}"/>
              </a:ext>
            </a:extLst>
          </p:cNvPr>
          <p:cNvSpPr/>
          <p:nvPr/>
        </p:nvSpPr>
        <p:spPr>
          <a:xfrm>
            <a:off x="4483708" y="241617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19F2AD46-949D-4F0D-B989-62DB2DD4CA4B}"/>
              </a:ext>
            </a:extLst>
          </p:cNvPr>
          <p:cNvSpPr/>
          <p:nvPr/>
        </p:nvSpPr>
        <p:spPr>
          <a:xfrm rot="5400000">
            <a:off x="7135656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CB0D7A2E-32E3-4EA6-87EA-EFE34ED7EB50}"/>
              </a:ext>
            </a:extLst>
          </p:cNvPr>
          <p:cNvSpPr/>
          <p:nvPr/>
        </p:nvSpPr>
        <p:spPr>
          <a:xfrm>
            <a:off x="5549218" y="2051776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A8F2F62A-3582-43A5-82F8-C883461E5B99}"/>
              </a:ext>
            </a:extLst>
          </p:cNvPr>
          <p:cNvSpPr/>
          <p:nvPr/>
        </p:nvSpPr>
        <p:spPr>
          <a:xfrm rot="10800000">
            <a:off x="5549219" y="4279925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473673E3-6CDF-427A-B823-F02525446300}"/>
              </a:ext>
            </a:extLst>
          </p:cNvPr>
          <p:cNvSpPr/>
          <p:nvPr/>
        </p:nvSpPr>
        <p:spPr>
          <a:xfrm rot="16200000">
            <a:off x="3992617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0A03684-D4CA-444D-B0FD-E9FFFCDA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9205" y="2471537"/>
            <a:ext cx="1730744" cy="11172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C5E2F1-2ADE-4F6A-90C8-CA0610300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2264" y="2770730"/>
            <a:ext cx="336836" cy="10518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8621442-63E7-460A-80F9-C4C56459C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3582" y="270463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63-118C-4385-84BE-28EEC95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Leitlinien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4736-7767-4C9E-A8CF-484B2D58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3065509"/>
            <a:ext cx="11053762" cy="2595516"/>
          </a:xfrm>
        </p:spPr>
        <p:txBody>
          <a:bodyPr>
            <a:normAutofit/>
          </a:bodyPr>
          <a:lstStyle/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Lernorte koordinieren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Kooperation der Akteure unterstützen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Einheitlichkeit der BB bundesweit sichern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594AA14-79F5-44AF-A85A-9DECE5B06B00}"/>
              </a:ext>
            </a:extLst>
          </p:cNvPr>
          <p:cNvSpPr txBox="1">
            <a:spLocks/>
          </p:cNvSpPr>
          <p:nvPr/>
        </p:nvSpPr>
        <p:spPr>
          <a:xfrm>
            <a:off x="658812" y="2136269"/>
            <a:ext cx="2485713" cy="1374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00ED5D8-7560-4325-8D3C-6B213DBF5486}"/>
              </a:ext>
            </a:extLst>
          </p:cNvPr>
          <p:cNvSpPr/>
          <p:nvPr/>
        </p:nvSpPr>
        <p:spPr>
          <a:xfrm>
            <a:off x="658812" y="94371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4A20AF-4513-4820-B29B-BCEFECA6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09" y="999077"/>
            <a:ext cx="1730744" cy="1117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735505-B0C2-44E5-95A9-D48A07D56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368" y="1298270"/>
            <a:ext cx="336836" cy="1051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B97284-66B7-4904-AB0A-099B24CB2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8686" y="123217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Motor der Dualen Berufsausbildung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e-DE" sz="2000" dirty="0"/>
              <a:t>Berufsbildung: Akteure und ihre Interessen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de-DE" dirty="0"/>
              <a:t>Arbeitgeber*innen und Wirtschaftsorganisationen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de-DE" dirty="0"/>
              <a:t>Arbeitnehmer*innen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de-DE" dirty="0"/>
              <a:t>Öffentlichkeit und Staat</a:t>
            </a:r>
          </a:p>
          <a:p>
            <a:pPr>
              <a:buFont typeface="+mj-lt"/>
              <a:buAutoNum type="arabicPeriod"/>
            </a:pPr>
            <a:r>
              <a:rPr lang="de-DE" sz="2000" dirty="0"/>
              <a:t>Akteure gestalten gemeinsam Duale Berufsausbildung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de-DE" dirty="0"/>
              <a:t>Entwicklung des Dualen Berufsbildungssystems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de-DE" dirty="0"/>
              <a:t>Standardentwicklung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de-DE" dirty="0"/>
              <a:t>Überwachung der Ausbildung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de-DE" dirty="0"/>
              <a:t>Prüfung und Zertifizierung</a:t>
            </a:r>
          </a:p>
          <a:p>
            <a:pPr>
              <a:buFont typeface="+mj-lt"/>
              <a:buAutoNum type="arabicPeriod"/>
            </a:pPr>
            <a:r>
              <a:rPr lang="de-DE" sz="2000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des Dualen Berufsbildungssystems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1204859"/>
            <a:ext cx="2147378" cy="547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200" b="1" dirty="0"/>
              <a:t>Arbeitgeber*innen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441" y="4473075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017" y="1653352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429913" y="5450326"/>
            <a:ext cx="2254061" cy="54768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sz="2200" b="1" dirty="0"/>
              <a:t>Arbeitnehmer*innen</a:t>
            </a:r>
            <a:endParaRPr lang="de-DE" sz="220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9721951" y="1182436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Staat</a:t>
            </a:r>
            <a:endParaRPr lang="de-DE" sz="22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1800" b="1" dirty="0"/>
              <a:t>Verzahnung durch</a:t>
            </a:r>
            <a:endParaRPr lang="de-DE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33802" y="1994060"/>
            <a:ext cx="2108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Arbeitgeber*innen-/ Wirtschafts-organisationen wollen Rahmenbedingungen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Berufsbildung</a:t>
            </a:r>
          </a:p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mitgestalten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663109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rgbClr val="BF5A08"/>
                </a:solidFill>
              </a:rPr>
              <a:t>Bundesweiter</a:t>
            </a:r>
          </a:p>
          <a:p>
            <a:pPr algn="ctr"/>
            <a:r>
              <a:rPr lang="de-DE" sz="1600" b="1" dirty="0">
                <a:solidFill>
                  <a:srgbClr val="BF5A08"/>
                </a:solidFill>
              </a:rPr>
              <a:t>Ausschuss</a:t>
            </a:r>
          </a:p>
          <a:p>
            <a:pPr algn="ctr"/>
            <a:r>
              <a:rPr lang="de-DE" sz="1600" b="1" dirty="0">
                <a:solidFill>
                  <a:srgbClr val="BF5A08"/>
                </a:solidFill>
              </a:rPr>
              <a:t>(Haupt-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 err="1">
                <a:solidFill>
                  <a:srgbClr val="BF5A08"/>
                </a:solidFill>
              </a:rPr>
              <a:t>ausschuss</a:t>
            </a:r>
            <a:r>
              <a:rPr lang="de-DE" sz="1600" b="1" dirty="0">
                <a:solidFill>
                  <a:srgbClr val="BF5A08"/>
                </a:solidFill>
              </a:rPr>
              <a:t>)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32990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Staat definiert Rahmen und verfolgt ordnungspolitische Interessen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4112207"/>
            <a:ext cx="2338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Gewerkschaften wollen Rahmenbedingungen</a:t>
            </a:r>
          </a:p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Berufsbildung mitgestalten 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160617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Rechtliche Grundlage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 § 92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Handwerksordnung § 38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BFB977-A117-48DB-AE2D-F6ABF6EE5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9474" y="1594152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43D198-5BB6-4D37-8695-B4FDE58A8107}"/>
              </a:ext>
            </a:extLst>
          </p:cNvPr>
          <p:cNvGrpSpPr/>
          <p:nvPr/>
        </p:nvGrpSpPr>
        <p:grpSpPr>
          <a:xfrm>
            <a:off x="3860065" y="3312623"/>
            <a:ext cx="2133600" cy="1735338"/>
            <a:chOff x="4526868" y="3381977"/>
            <a:chExt cx="1593301" cy="1295892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C5A4054-317D-4268-B618-FBBDE88C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07662" y="3381977"/>
              <a:ext cx="1312507" cy="129589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C0B3418-3520-4C3F-BFCD-0D63C80B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408619">
              <a:off x="4526868" y="3389761"/>
              <a:ext cx="294170" cy="51479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des Dualen Berufsbildungssystems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972F1F-4D8B-4485-A088-A468C3B48E9D}"/>
              </a:ext>
            </a:extLst>
          </p:cNvPr>
          <p:cNvSpPr txBox="1"/>
          <p:nvPr/>
        </p:nvSpPr>
        <p:spPr>
          <a:xfrm>
            <a:off x="5200643" y="1724977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Haupt-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 err="1">
                <a:solidFill>
                  <a:srgbClr val="BF5A08"/>
                </a:solidFill>
              </a:rPr>
              <a:t>ausschuss</a:t>
            </a:r>
            <a:r>
              <a:rPr lang="de-DE" b="1" dirty="0">
                <a:solidFill>
                  <a:srgbClr val="BF5A08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rgbClr val="BF5A08"/>
                </a:solidFill>
              </a:rPr>
              <a:t>des BIBB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1493905" y="1861835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Jahre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77468" y="2927160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Konsensprinzip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9420374" y="2930419"/>
            <a:ext cx="138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>
              <a:spcBef>
                <a:spcPts val="100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Regelmäßige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Tagungen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9522551" y="1861087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hrenamtlich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841191" y="4867509"/>
            <a:ext cx="47075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 Arbeitgebern*innen, Arbeitnehmer*innen,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Bundesregierung und Landesregierungen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(sog. „vier Bänke“)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433403E-9133-4B1F-87D4-F03DB0E930E6}"/>
              </a:ext>
            </a:extLst>
          </p:cNvPr>
          <p:cNvSpPr txBox="1"/>
          <p:nvPr/>
        </p:nvSpPr>
        <p:spPr>
          <a:xfrm>
            <a:off x="4393440" y="4436057"/>
            <a:ext cx="141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Mitglieder</a:t>
            </a:r>
            <a:endParaRPr lang="de-DE" dirty="0"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F1E5B274-EE48-40AD-BF6E-6112CA6FD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5465" y="2853946"/>
            <a:ext cx="528674" cy="628693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A984C55-5745-46C9-8A60-4910DAD3D9B2}"/>
              </a:ext>
            </a:extLst>
          </p:cNvPr>
          <p:cNvGrpSpPr/>
          <p:nvPr/>
        </p:nvGrpSpPr>
        <p:grpSpPr>
          <a:xfrm>
            <a:off x="6389583" y="3494556"/>
            <a:ext cx="1695884" cy="1394984"/>
            <a:chOff x="6343072" y="3523313"/>
            <a:chExt cx="1303345" cy="107209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664DCCF-8819-4A31-9068-05925520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72400" y="3534984"/>
              <a:ext cx="1074017" cy="1060422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7811245-6A3D-49EC-829D-19463939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E27F1C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1432774">
              <a:off x="6343072" y="3523313"/>
              <a:ext cx="244148" cy="427258"/>
            </a:xfrm>
            <a:prstGeom prst="rect">
              <a:avLst/>
            </a:prstGeom>
          </p:spPr>
        </p:pic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D156801-203D-48CA-98EE-C5CBA762D599}"/>
              </a:ext>
            </a:extLst>
          </p:cNvPr>
          <p:cNvSpPr txBox="1"/>
          <p:nvPr/>
        </p:nvSpPr>
        <p:spPr>
          <a:xfrm>
            <a:off x="6459077" y="4434048"/>
            <a:ext cx="1768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Stellv. Mitglieder</a:t>
            </a:r>
            <a:endParaRPr lang="de-DE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7CCAAA69-AA15-4C3E-8E3C-7ADC58673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91768">
            <a:off x="8807850" y="1648769"/>
            <a:ext cx="646397" cy="6542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2797EB3-4AD7-424A-A6EE-5E4289AFB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1425" y="2836930"/>
            <a:ext cx="481446" cy="45956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618019D-45F8-430E-8315-E1B172F2FF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34209" y="1629804"/>
            <a:ext cx="735877" cy="6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des Dualen Berufsbildungssystems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Aufgaben u. a.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Berät Bundesregierung in Fragen der Berufsbildung 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Gibt Empfehlungen für die Praxis ab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(z. B. zur einheitlichen Umsetzung des Berufsbildungsgesetzes)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Nimmt zu Rechtsverordnungen des Bundes Stellung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(z. B. Ausbildungsverordnung) </a:t>
            </a:r>
          </a:p>
          <a:p>
            <a:pPr>
              <a:defRPr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Gibt Stellungnahmen zur Politik der Bundesregierung ab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Beschließt über Angelegenheiten des BIBB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(z. B. Haushalt, Forschung)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6CFA1-FEC8-478D-BF0B-6760CC88089E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Haupt-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 err="1">
                <a:solidFill>
                  <a:srgbClr val="BF5A08"/>
                </a:solidFill>
              </a:rPr>
              <a:t>ausschuss</a:t>
            </a:r>
            <a:r>
              <a:rPr lang="de-DE" b="1" dirty="0">
                <a:solidFill>
                  <a:srgbClr val="BF5A08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rgbClr val="BF5A08"/>
                </a:solidFill>
              </a:rPr>
              <a:t>des BIBB</a:t>
            </a:r>
          </a:p>
        </p:txBody>
      </p:sp>
    </p:spTree>
    <p:extLst>
      <p:ext uri="{BB962C8B-B14F-4D97-AF65-F5344CB8AC3E}">
        <p14:creationId xmlns:p14="http://schemas.microsoft.com/office/powerpoint/2010/main" val="12759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des Dualen Berufsbildungssystems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Relevanz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Artikuliert </a:t>
            </a:r>
            <a:r>
              <a:rPr lang="de-DE" sz="2200" dirty="0">
                <a:solidFill>
                  <a:srgbClr val="BF5A08"/>
                </a:solidFill>
              </a:rPr>
              <a:t>abgestimmte Positionen der Berufsbildungsakteure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Zentraler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200" dirty="0">
                <a:solidFill>
                  <a:srgbClr val="BF5A08"/>
                </a:solidFill>
              </a:rPr>
              <a:t>Koordinierungsmechanismus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von Dualer Berufsbildung auf Bundesebene </a:t>
            </a:r>
            <a:r>
              <a:rPr lang="de-DE" sz="2200" dirty="0">
                <a:solidFill>
                  <a:srgbClr val="BF5A08"/>
                </a:solidFill>
              </a:rPr>
              <a:t>(„Parlament der Berufsbildung“) 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Forum, auf dem Akteure </a:t>
            </a:r>
            <a:r>
              <a:rPr lang="de-DE" sz="2200" dirty="0">
                <a:solidFill>
                  <a:srgbClr val="BF5A08"/>
                </a:solidFill>
              </a:rPr>
              <a:t>gemeinsam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Berufsbildungssystem steuern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10FDA-87D9-404C-8FF5-3903F5FDCCB1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Haupt-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 err="1">
                <a:solidFill>
                  <a:srgbClr val="BF5A08"/>
                </a:solidFill>
              </a:rPr>
              <a:t>ausschuss</a:t>
            </a:r>
            <a:r>
              <a:rPr lang="de-DE" b="1" dirty="0">
                <a:solidFill>
                  <a:srgbClr val="BF5A08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rgbClr val="BF5A08"/>
                </a:solidFill>
              </a:rPr>
              <a:t>des BIBB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4" y="997660"/>
            <a:ext cx="2072760" cy="547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200" b="1" dirty="0"/>
              <a:t>Arbeitgeber*innen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319406"/>
            <a:ext cx="1668776" cy="1179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Staat</a:t>
            </a:r>
            <a:endParaRPr lang="de-DE" sz="22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1800" b="1" dirty="0"/>
              <a:t>Verzahnung durch</a:t>
            </a:r>
            <a:endParaRPr lang="de-DE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52322" y="2009306"/>
            <a:ext cx="2245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Organisationen  artikulieren Bedarfe der Arbeitgeber*innen/ Wirtschaft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rgbClr val="BF5A08"/>
                </a:solidFill>
              </a:rPr>
              <a:t>Sach-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>
                <a:solidFill>
                  <a:srgbClr val="BF5A08"/>
                </a:solidFill>
              </a:rPr>
              <a:t>verständigen-</a:t>
            </a:r>
          </a:p>
          <a:p>
            <a:pPr algn="ctr"/>
            <a:r>
              <a:rPr lang="de-DE" sz="1600" b="1" dirty="0">
                <a:solidFill>
                  <a:srgbClr val="BF5A08"/>
                </a:solidFill>
              </a:rPr>
              <a:t>gruppen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141550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Regierung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artikuliert Bedarf </a:t>
            </a:r>
          </a:p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erlässt</a:t>
            </a:r>
          </a:p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4172589"/>
            <a:ext cx="2338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Gewerkschaften artikulieren Bedarfe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Arbeitnehmer*innen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255503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Rechtliche Grundlage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 §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530FF3-F99A-47AF-A1C5-C107D7E4E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7635" y="1465493"/>
            <a:ext cx="432980" cy="1352113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6275D78-6581-41E3-B334-614BB3E009EB}"/>
              </a:ext>
            </a:extLst>
          </p:cNvPr>
          <p:cNvSpPr txBox="1">
            <a:spLocks/>
          </p:cNvSpPr>
          <p:nvPr/>
        </p:nvSpPr>
        <p:spPr>
          <a:xfrm>
            <a:off x="2087592" y="5396432"/>
            <a:ext cx="2331699" cy="54768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sz="2200" b="1" dirty="0"/>
              <a:t>Arbeitnehmer*innen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95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C5A4054-317D-4268-B618-FBBDE88C5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4884" y="3542548"/>
            <a:ext cx="1724896" cy="1703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Standardentwicklung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9100252" y="1331964"/>
            <a:ext cx="319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Gremium für neuen/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 aktualisierenden Ausbildungsberuf gebildet (temporär, nicht dauerhaft)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707580" y="1322599"/>
            <a:ext cx="4443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BIBB Vertreter*in leitet;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organisiert und moderiert Prozess;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leistet fachlichen Input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(„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Berufsexpert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*in“)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8697667" y="3541851"/>
            <a:ext cx="3034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Bund und Länder</a:t>
            </a: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bringen sich ein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703599" y="3705751"/>
            <a:ext cx="3672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Wirtschaft und Arbeitnehmer*innen entsenden eigene Sachverständige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63266" y="4733932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 Sachverständigen mit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Praxis- und Theorieerfahrung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rgbClr val="BF5A08"/>
                </a:solidFill>
              </a:rPr>
              <a:t>Sach-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>
                <a:solidFill>
                  <a:srgbClr val="BF5A08"/>
                </a:solidFill>
              </a:rPr>
              <a:t>verständigen-</a:t>
            </a:r>
          </a:p>
          <a:p>
            <a:pPr algn="ctr"/>
            <a:r>
              <a:rPr lang="de-DE" sz="1600" b="1" dirty="0">
                <a:solidFill>
                  <a:srgbClr val="BF5A08"/>
                </a:solidFill>
              </a:rPr>
              <a:t>gruppen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8FA6CAC-25E9-4FC7-AE7E-D6A3671DCBFA}"/>
              </a:ext>
            </a:extLst>
          </p:cNvPr>
          <p:cNvGrpSpPr/>
          <p:nvPr/>
        </p:nvGrpSpPr>
        <p:grpSpPr>
          <a:xfrm>
            <a:off x="4188969" y="913739"/>
            <a:ext cx="513834" cy="1198378"/>
            <a:chOff x="4482743" y="2897108"/>
            <a:chExt cx="590527" cy="13772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49330F8-1DCA-4B11-B660-6D3C29CE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82743" y="2897108"/>
              <a:ext cx="561098" cy="137724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C171D12-A53D-4FD8-BAEE-17B28E1FB4BB}"/>
                </a:ext>
              </a:extLst>
            </p:cNvPr>
            <p:cNvSpPr txBox="1"/>
            <p:nvPr/>
          </p:nvSpPr>
          <p:spPr>
            <a:xfrm>
              <a:off x="4517605" y="3390782"/>
              <a:ext cx="555665" cy="3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BIBB</a:t>
              </a:r>
              <a:endParaRPr lang="de-DE" sz="11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8A98E220-1D39-49BF-8AE3-E1EEC1D62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2528" y="1343299"/>
            <a:ext cx="816797" cy="7790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6AF1E0A-1E97-4B78-880A-ED8064974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6224" y="2727807"/>
            <a:ext cx="401774" cy="9861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C1BDE12-CFDA-4FB4-AC53-00334042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333" y="2830350"/>
            <a:ext cx="426123" cy="10459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9442" y="3199378"/>
            <a:ext cx="745698" cy="98446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EF9D63B-EA27-4121-AB31-FDF9F5EF0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4545" y="2829957"/>
            <a:ext cx="69217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Standardentwicklung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Aufgaben u. a.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Entwickeln und modernisieren Ausbildungsordnungen für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betriebliche Ausbildung 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Beraten Akteure in der Umsetzung der Ausbildungsordnungen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ihrer Abstimmung mit der Entwicklung von Rahmenlehrplänen (Berufsschule)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4818E3-B1EC-4737-B34B-384BAFF81BB6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Sach-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verständigen-</a:t>
            </a:r>
          </a:p>
          <a:p>
            <a:pPr algn="ctr"/>
            <a:r>
              <a:rPr lang="de-DE" b="1" dirty="0">
                <a:solidFill>
                  <a:srgbClr val="BF5A08"/>
                </a:solidFill>
              </a:rPr>
              <a:t>gruppen</a:t>
            </a:r>
          </a:p>
        </p:txBody>
      </p:sp>
    </p:spTree>
    <p:extLst>
      <p:ext uri="{BB962C8B-B14F-4D97-AF65-F5344CB8AC3E}">
        <p14:creationId xmlns:p14="http://schemas.microsoft.com/office/powerpoint/2010/main" val="21742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Standardentwicklung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Relevanz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Mechanismus, durch den </a:t>
            </a:r>
            <a:r>
              <a:rPr lang="de-DE" sz="2200" dirty="0">
                <a:solidFill>
                  <a:srgbClr val="BF5A08"/>
                </a:solidFill>
              </a:rPr>
              <a:t>Akteure gemeinsam Standards entwickeln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die den Bedarf in der Arbeitswelt reflektieren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Entwickelte Standards sind </a:t>
            </a:r>
            <a:r>
              <a:rPr lang="de-DE" sz="2200" dirty="0">
                <a:solidFill>
                  <a:srgbClr val="BF5A08"/>
                </a:solidFill>
              </a:rPr>
              <a:t>akzeptiert und anerkannt bei Umsetzern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 Standards (Betriebe, Ausbilder*innen, Auszubildende)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26B613-9320-42E7-BD85-6F9025D75F98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Sach-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verständigen-</a:t>
            </a:r>
          </a:p>
          <a:p>
            <a:pPr algn="ctr"/>
            <a:r>
              <a:rPr lang="de-DE" b="1" dirty="0">
                <a:solidFill>
                  <a:srgbClr val="BF5A08"/>
                </a:solidFill>
              </a:rPr>
              <a:t>gruppen</a:t>
            </a:r>
          </a:p>
        </p:txBody>
      </p:sp>
    </p:spTree>
    <p:extLst>
      <p:ext uri="{BB962C8B-B14F-4D97-AF65-F5344CB8AC3E}">
        <p14:creationId xmlns:p14="http://schemas.microsoft.com/office/powerpoint/2010/main" val="965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7" y="997660"/>
            <a:ext cx="2064134" cy="547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200" b="1" dirty="0"/>
              <a:t>Arbeitgeber*innen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896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8034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006968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Staat</a:t>
            </a:r>
            <a:endParaRPr lang="de-DE" sz="22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1800" b="1" dirty="0"/>
              <a:t>Verzahnung durch</a:t>
            </a:r>
            <a:endParaRPr lang="de-DE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66732" y="2030522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Arbeitgeber*innen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bilden im Betrieb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 Grundlage staat-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licher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Ausbildungs-standards aus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605220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600" b="1" dirty="0">
                <a:solidFill>
                  <a:srgbClr val="BF5A08"/>
                </a:solidFill>
              </a:rPr>
              <a:t>Ausschüsse 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>
                <a:solidFill>
                  <a:srgbClr val="BF5A08"/>
                </a:solidFill>
              </a:rPr>
              <a:t>und Zuständige Stellen im 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>
                <a:solidFill>
                  <a:srgbClr val="BF5A08"/>
                </a:solidFill>
              </a:rPr>
              <a:t>ganzen Land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Staat überwacht,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finanziert und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implementiert schulische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Berufsbildung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835161" y="4013797"/>
            <a:ext cx="1942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Betriebsräte in großen Betrieben überwachen die Ausbildung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462513" y="4580015"/>
            <a:ext cx="2889347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Rechtliche Grundlage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 § 77 ff.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Gesetze der Bundesländer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B0510BD-6821-4A78-8FD9-926F19C8E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7550" y="1445869"/>
            <a:ext cx="396459" cy="1238065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4459235-B8BF-4052-8352-733E2B69F6CB}"/>
              </a:ext>
            </a:extLst>
          </p:cNvPr>
          <p:cNvSpPr txBox="1">
            <a:spLocks/>
          </p:cNvSpPr>
          <p:nvPr/>
        </p:nvSpPr>
        <p:spPr>
          <a:xfrm>
            <a:off x="2234230" y="5396432"/>
            <a:ext cx="2285588" cy="54768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sz="2200" b="1" dirty="0"/>
              <a:t>Arbeitnehmer*innen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021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40673" y="1862305"/>
            <a:ext cx="2243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Landesregierung </a:t>
            </a: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angesiedelt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586161"/>
            <a:ext cx="1963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Landes-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 err="1">
                <a:solidFill>
                  <a:srgbClr val="BF5A08"/>
                </a:solidFill>
              </a:rPr>
              <a:t>ausschuss</a:t>
            </a:r>
            <a:endParaRPr lang="de-DE" b="1" dirty="0">
              <a:solidFill>
                <a:srgbClr val="BF5A08"/>
              </a:solidFill>
            </a:endParaRPr>
          </a:p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für Berufs-</a:t>
            </a:r>
          </a:p>
          <a:p>
            <a:pPr marL="0" lvl="1" algn="ctr"/>
            <a:r>
              <a:rPr lang="de-DE" b="1" dirty="0" err="1">
                <a:solidFill>
                  <a:srgbClr val="BF5A08"/>
                </a:solidFill>
              </a:rPr>
              <a:t>bildung</a:t>
            </a:r>
            <a:endParaRPr lang="de-DE" b="1" dirty="0">
              <a:solidFill>
                <a:srgbClr val="BF5A08"/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2336" y="1622251"/>
            <a:ext cx="745698" cy="9844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4BFDB0-C896-410A-9C70-CFE9A7FC6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065" y="1518313"/>
            <a:ext cx="78696" cy="25424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1841645" y="3375954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Jahre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557298" y="1908917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hrenamtlich</a:t>
            </a:r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91768">
            <a:off x="8750700" y="1648769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4861" y="3124324"/>
            <a:ext cx="906315" cy="8519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6C37B5-F126-4663-896A-631FDD13EDD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2828" y="1376876"/>
            <a:ext cx="611077" cy="3472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Mehrheitsprinzip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01E93AD-53D7-4A8F-9BB5-A1B3A284B1D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10C636-B25B-40F4-AC84-1DAAEB79C6B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3EB20C2-52D0-4EEA-85CD-D7FEE64734A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13E945-AD46-4B6D-BB17-E9364A09EAE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5D8A48B-0E33-4610-99C3-3BEF389C2494}"/>
              </a:ext>
            </a:extLst>
          </p:cNvPr>
          <p:cNvSpPr txBox="1"/>
          <p:nvPr/>
        </p:nvSpPr>
        <p:spPr>
          <a:xfrm>
            <a:off x="4021891" y="4750511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Vertreter von Arbeitgeber*innen, Arbeitnehmer*innen und Landesregierung </a:t>
            </a:r>
          </a:p>
        </p:txBody>
      </p:sp>
    </p:spTree>
    <p:extLst>
      <p:ext uri="{BB962C8B-B14F-4D97-AF65-F5344CB8AC3E}">
        <p14:creationId xmlns:p14="http://schemas.microsoft.com/office/powerpoint/2010/main" val="2956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58813" y="3284537"/>
            <a:ext cx="10066338" cy="640691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solidFill>
                  <a:schemeClr val="bg1"/>
                </a:solidFill>
              </a:rPr>
              <a:t>Berufsbildung: Akteure und ihre Interessen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690782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</a:rPr>
              <a:t>Motor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Aufgaben u. a.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Berät Landesregierung in Fragen der Berufsbildung 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Wirkt auf stetige Qualitätsentwicklung der Berufsbildung hin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184F0E-2C66-4216-835E-CE4B4C659A68}"/>
              </a:ext>
            </a:extLst>
          </p:cNvPr>
          <p:cNvSpPr txBox="1"/>
          <p:nvPr/>
        </p:nvSpPr>
        <p:spPr>
          <a:xfrm>
            <a:off x="677469" y="1516045"/>
            <a:ext cx="1965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800" b="1" dirty="0">
                <a:solidFill>
                  <a:srgbClr val="BF5A08"/>
                </a:solidFill>
              </a:rPr>
              <a:t>Landes-</a:t>
            </a:r>
            <a:br>
              <a:rPr lang="de-DE" sz="1800" b="1" dirty="0">
                <a:solidFill>
                  <a:srgbClr val="BF5A08"/>
                </a:solidFill>
              </a:rPr>
            </a:br>
            <a:r>
              <a:rPr lang="de-DE" sz="1800" b="1" dirty="0" err="1">
                <a:solidFill>
                  <a:srgbClr val="BF5A08"/>
                </a:solidFill>
              </a:rPr>
              <a:t>ausschuss</a:t>
            </a:r>
            <a:endParaRPr lang="de-DE" sz="1800" b="1" dirty="0">
              <a:solidFill>
                <a:srgbClr val="BF5A08"/>
              </a:solidFill>
            </a:endParaRPr>
          </a:p>
          <a:p>
            <a:pPr marL="0" lvl="1" algn="ctr"/>
            <a:r>
              <a:rPr lang="de-DE" sz="1800" b="1" dirty="0">
                <a:solidFill>
                  <a:srgbClr val="BF5A08"/>
                </a:solidFill>
              </a:rPr>
              <a:t>für Berufs-</a:t>
            </a:r>
          </a:p>
          <a:p>
            <a:pPr marL="0" lvl="1" algn="ctr"/>
            <a:r>
              <a:rPr lang="de-DE" sz="1800" b="1" dirty="0" err="1">
                <a:solidFill>
                  <a:srgbClr val="BF5A08"/>
                </a:solidFill>
              </a:rPr>
              <a:t>bildung</a:t>
            </a:r>
            <a:endParaRPr lang="de-DE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Relevanz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Artikuliert </a:t>
            </a:r>
            <a:r>
              <a:rPr lang="de-DE" sz="2200" dirty="0">
                <a:solidFill>
                  <a:srgbClr val="BF5A08"/>
                </a:solidFill>
              </a:rPr>
              <a:t>abgestimmte Positionen der Akteure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insbesondere für Entwicklung und Umsetzung der schulischen Berufsbildung in der Region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Mechanismus, durch den Akteure </a:t>
            </a:r>
            <a:r>
              <a:rPr lang="de-DE" sz="2200" dirty="0">
                <a:solidFill>
                  <a:srgbClr val="BF5A08"/>
                </a:solidFill>
              </a:rPr>
              <a:t>gemeinsam Berufsbildungspolitik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Bundeslandes mitgestalten und die </a:t>
            </a:r>
            <a:r>
              <a:rPr lang="de-DE" sz="2200" dirty="0">
                <a:solidFill>
                  <a:srgbClr val="BF5A08"/>
                </a:solidFill>
              </a:rPr>
              <a:t>Umsetzung berufsschulischer mit betrieblicher Ausbildung koordinieren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87C782-6AAD-458C-B26B-4E87F29BB630}"/>
              </a:ext>
            </a:extLst>
          </p:cNvPr>
          <p:cNvSpPr txBox="1"/>
          <p:nvPr/>
        </p:nvSpPr>
        <p:spPr>
          <a:xfrm>
            <a:off x="677469" y="1516045"/>
            <a:ext cx="1965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800" b="1" dirty="0">
                <a:solidFill>
                  <a:srgbClr val="BF5A08"/>
                </a:solidFill>
              </a:rPr>
              <a:t>Landes-</a:t>
            </a:r>
            <a:br>
              <a:rPr lang="de-DE" sz="1800" b="1" dirty="0">
                <a:solidFill>
                  <a:srgbClr val="BF5A08"/>
                </a:solidFill>
              </a:rPr>
            </a:br>
            <a:r>
              <a:rPr lang="de-DE" sz="1800" b="1" dirty="0" err="1">
                <a:solidFill>
                  <a:srgbClr val="BF5A08"/>
                </a:solidFill>
              </a:rPr>
              <a:t>ausschuss</a:t>
            </a:r>
            <a:endParaRPr lang="de-DE" sz="1800" b="1" dirty="0">
              <a:solidFill>
                <a:srgbClr val="BF5A08"/>
              </a:solidFill>
            </a:endParaRPr>
          </a:p>
          <a:p>
            <a:pPr marL="0" lvl="1" algn="ctr"/>
            <a:r>
              <a:rPr lang="de-DE" sz="1800" b="1" dirty="0">
                <a:solidFill>
                  <a:srgbClr val="BF5A08"/>
                </a:solidFill>
              </a:rPr>
              <a:t>für Berufs-</a:t>
            </a:r>
          </a:p>
          <a:p>
            <a:pPr marL="0" lvl="1" algn="ctr"/>
            <a:r>
              <a:rPr lang="de-DE" sz="1800" b="1" dirty="0" err="1">
                <a:solidFill>
                  <a:srgbClr val="BF5A08"/>
                </a:solidFill>
              </a:rPr>
              <a:t>bildung</a:t>
            </a:r>
            <a:endParaRPr lang="de-DE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67562" y="1604820"/>
            <a:ext cx="3646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zuständigen Stellen </a:t>
            </a:r>
          </a:p>
          <a:p>
            <a:pPr marL="0" lvl="1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angesiedelt (Kammern, </a:t>
            </a:r>
          </a:p>
          <a:p>
            <a:pPr marL="0" lvl="1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Ministerien etc.)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21891" y="4744403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Vertreter von Arbeitgeber*innen, Arbeitnehmer*innen und Berufsschulen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690936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Berufs-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bildungs-ausschüsse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8E41D8-2EC1-42EC-9001-62053BD9B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Jahre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300721" y="1881665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hrenamtlich</a:t>
            </a:r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91768">
            <a:off x="8560201" y="1648571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4566" y="2953755"/>
            <a:ext cx="906315" cy="8519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Mehrheitsprinzip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7968F6-3305-4277-A34A-710385C09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322" y="1435613"/>
            <a:ext cx="896507" cy="8862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70E29D4-1CF7-4E13-B28F-1107E174DBB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AB1F7D-E583-444A-AC8C-D1C2EB1610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14F871-4A59-4431-B592-21520DBC7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Aufgaben u. a.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allen wichtigen Berufsbildungsfragen zu konsultieren und zu informieren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Beschließt Rechtsvorschriften zur Durchführung der Berufsbildung 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 auf stetige Qualitätsentwicklung der Berufsbildung hinzuwirken 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Sichert Umsetzung der Empfehlungen des Landesausschusses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312507-4F55-4DD9-91F3-FAEFFB40F38F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800" b="1" dirty="0">
                <a:solidFill>
                  <a:srgbClr val="BF5A08"/>
                </a:solidFill>
              </a:rPr>
              <a:t>Berufs-</a:t>
            </a:r>
            <a:br>
              <a:rPr lang="de-DE" sz="1800" b="1" dirty="0">
                <a:solidFill>
                  <a:srgbClr val="BF5A08"/>
                </a:solidFill>
              </a:rPr>
            </a:br>
            <a:r>
              <a:rPr lang="de-DE" sz="1800" b="1" dirty="0">
                <a:solidFill>
                  <a:srgbClr val="BF5A08"/>
                </a:solidFill>
              </a:rPr>
              <a:t>bildungs-ausschüsse</a:t>
            </a:r>
          </a:p>
        </p:txBody>
      </p:sp>
    </p:spTree>
    <p:extLst>
      <p:ext uri="{BB962C8B-B14F-4D97-AF65-F5344CB8AC3E}">
        <p14:creationId xmlns:p14="http://schemas.microsoft.com/office/powerpoint/2010/main" val="26086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Relevanz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Artikuliert abgestimmte Positionen, insbesondere zur </a:t>
            </a:r>
            <a:r>
              <a:rPr lang="de-DE" sz="2200" dirty="0">
                <a:solidFill>
                  <a:srgbClr val="BF5A08"/>
                </a:solidFill>
              </a:rPr>
              <a:t>Regulierung der betrieblichen Berufsausbildung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(Eignung Ausbildungsstätten, Prüfung, etc.)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Mechanismus, durch den Akteure </a:t>
            </a:r>
            <a:r>
              <a:rPr lang="de-DE" sz="2200" dirty="0">
                <a:solidFill>
                  <a:srgbClr val="BF5A08"/>
                </a:solidFill>
              </a:rPr>
              <a:t>gemeinsam Qualität der Dualen Berufsausbildung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für bestimmte Branchen (Handwerk, Industrie und Handel, Landwirtschaft, etc.) in der Region sichern und entwickeln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B61C75-AA04-4BFF-8EE5-A1B044D9AB6E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800" b="1" dirty="0">
                <a:solidFill>
                  <a:srgbClr val="BF5A08"/>
                </a:solidFill>
              </a:rPr>
              <a:t>Berufs-</a:t>
            </a:r>
            <a:br>
              <a:rPr lang="de-DE" sz="1800" b="1" dirty="0">
                <a:solidFill>
                  <a:srgbClr val="BF5A08"/>
                </a:solidFill>
              </a:rPr>
            </a:br>
            <a:r>
              <a:rPr lang="de-DE" sz="1800" b="1" dirty="0">
                <a:solidFill>
                  <a:srgbClr val="BF5A08"/>
                </a:solidFill>
              </a:rPr>
              <a:t>bildungs-ausschüsse</a:t>
            </a:r>
          </a:p>
        </p:txBody>
      </p:sp>
    </p:spTree>
    <p:extLst>
      <p:ext uri="{BB962C8B-B14F-4D97-AF65-F5344CB8AC3E}">
        <p14:creationId xmlns:p14="http://schemas.microsoft.com/office/powerpoint/2010/main" val="2141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Zuständige Stellen (zumeist Kammern)</a:t>
            </a:r>
          </a:p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ist das?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Gesetz geregelt (Berufsbildungsgesetz/Handwerksordnung)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Übernahme öffentlicher/hoheitlicher Aufgaben im Zusammenhang mit der dualen Berufsausbildung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Zahlreiche zuständige Stellen in jedem Bundesland (auf regionaler Ebene etabliert)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Ansiedlung der zuständigen Stellen bei Organisationen,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eine Branche vertreten </a:t>
            </a:r>
            <a:endParaRPr lang="en-GB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3643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Aufgaben der zust. Stellen/ Kammern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Überwachen betriebliche Ausbildung, z. B. die Eignung der Betriebe und der betrieblichen Ausbilder*innen für Ausbildungsdurchführung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Führen Verzeichnis der Ausbildungsverhältnisse (Ausbildungsverträge)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Errichten Berufsbildungsausschuss und Prüfungsausschüsse und erlassen die von den Ausschüssen getroffenen Beschlüsse 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Stellen die Abschlusszeugnisse aus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Anerkennung von im Ausland erworbenen Qualifikationen 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Beraten Betriebe (in der Regel durch „Ausbildungsberater*innen”)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Sicherstellung der Qualität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Relevanz der zust. </a:t>
            </a:r>
            <a:r>
              <a:rPr lang="de-DE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Stellen/ Kammern</a:t>
            </a: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Zuständige Stellen </a:t>
            </a:r>
            <a:r>
              <a:rPr lang="de-DE" sz="2200" dirty="0">
                <a:solidFill>
                  <a:srgbClr val="BF5A08"/>
                </a:solidFill>
              </a:rPr>
              <a:t>überwachen und fördern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Durchführung von Berufsausbildung in der Region und </a:t>
            </a:r>
            <a:r>
              <a:rPr lang="de-DE" sz="2200" dirty="0">
                <a:solidFill>
                  <a:srgbClr val="BF5A08"/>
                </a:solidFill>
              </a:rPr>
              <a:t>sichern damit ihre Qualität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rgbClr val="BF5A08"/>
                </a:solidFill>
              </a:rPr>
              <a:t>Institutionelle Grundlage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die Arbeit von Berufsbildungs- und Prüfungsausschuss </a:t>
            </a: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der Berufsbildung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 und Zertifizierung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62" y="997660"/>
            <a:ext cx="1999095" cy="547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200" b="1" dirty="0"/>
              <a:t>Arbeitgeber*innen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035834" y="5395207"/>
            <a:ext cx="2233091" cy="54768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sz="2200" b="1" dirty="0"/>
              <a:t>Arbeitnehmer*innen</a:t>
            </a:r>
            <a:endParaRPr lang="de-DE" sz="220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Staat</a:t>
            </a:r>
            <a:endParaRPr lang="de-DE" sz="22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1800" b="1" dirty="0"/>
              <a:t>Verzahnung durch</a:t>
            </a:r>
            <a:endParaRPr lang="de-DE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55302" y="2018664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Arbeitgeber*innen suchen Arbeitskräfte, die nachweisen können, dass sie ihren Beruf beherrschen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895861"/>
            <a:ext cx="196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600" b="1" dirty="0">
                <a:solidFill>
                  <a:srgbClr val="BF5A08"/>
                </a:solidFill>
              </a:rPr>
              <a:t>Prüfungs-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 err="1">
                <a:solidFill>
                  <a:srgbClr val="BF5A08"/>
                </a:solidFill>
              </a:rPr>
              <a:t>ausschuss</a:t>
            </a:r>
            <a:endParaRPr lang="de-DE" sz="1600" b="1" dirty="0">
              <a:solidFill>
                <a:srgbClr val="BF5A08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Staat definiert </a:t>
            </a:r>
          </a:p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Prüfungsordnung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 Eckpfeiler der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Dualen Berufs-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ausbildung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24562" y="3912847"/>
            <a:ext cx="2131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Arbeiternehmer*innen benötigen Zertifikat erworbener Kompetenzen für beruflichen Werdegang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988725" y="4351939"/>
            <a:ext cx="295656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Rechtliche Grundlage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 § 37 ff.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Gesetze der Bundesländer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A4C552-1FBF-4F0E-BE63-9689D63BA7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533" y="1445869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Überwachung der Ausbildung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-374899" y="1604666"/>
            <a:ext cx="3646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Prüfungsgremium für </a:t>
            </a: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Duale Berufsbildungsgänge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942725" y="4733939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Mind. 3 Vertreter von Arbeitgeber*innen, Arbeitnehmer*innen und Berufsschulen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93239" y="1832633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Prüfungs-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 err="1">
                <a:solidFill>
                  <a:srgbClr val="BF5A08"/>
                </a:solidFill>
              </a:rPr>
              <a:t>ausschuss</a:t>
            </a:r>
            <a:endParaRPr lang="de-DE" b="1" dirty="0">
              <a:solidFill>
                <a:srgbClr val="BF5A08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Jahre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201568" y="1881665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hrenamtlich</a:t>
            </a:r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91768">
            <a:off x="8268486" y="1644021"/>
            <a:ext cx="646397" cy="654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382" y="3121232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8845958" y="3324218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Mehrheitsprinzip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D347E-9F1B-44C9-9D95-0A9043753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8714" y="3684541"/>
            <a:ext cx="264898" cy="421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4C8A34-D6E7-479A-AA6A-208982C73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2961"/>
          <a:stretch/>
        </p:blipFill>
        <p:spPr>
          <a:xfrm>
            <a:off x="5621147" y="3782892"/>
            <a:ext cx="1091981" cy="7205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33FB98-CFE5-4F10-971B-1ECE8ACEB5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1731" y="2952750"/>
            <a:ext cx="1019175" cy="952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8010B0-C0C7-45DD-BCCD-1EEBD5A08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12955" y="1670936"/>
            <a:ext cx="861773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9F4331-F230-4EF4-9805-A0C96ABE9F86}"/>
              </a:ext>
            </a:extLst>
          </p:cNvPr>
          <p:cNvSpPr/>
          <p:nvPr/>
        </p:nvSpPr>
        <p:spPr>
          <a:xfrm>
            <a:off x="658813" y="2507124"/>
            <a:ext cx="2393246" cy="1656000"/>
          </a:xfrm>
          <a:prstGeom prst="roundRect">
            <a:avLst>
              <a:gd name="adj" fmla="val 5294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bg1"/>
                </a:solidFill>
              </a:rPr>
              <a:t>Interessen der Arbeitgeber*innen und Wirtschafts-organisationen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D6BD2DA-8B78-4C81-841E-84D53CD511FD}"/>
              </a:ext>
            </a:extLst>
          </p:cNvPr>
          <p:cNvSpPr/>
          <p:nvPr/>
        </p:nvSpPr>
        <p:spPr>
          <a:xfrm>
            <a:off x="4831774" y="4760259"/>
            <a:ext cx="2653141" cy="900766"/>
          </a:xfrm>
          <a:prstGeom prst="roundRect">
            <a:avLst>
              <a:gd name="adj" fmla="val 6061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bg1"/>
                </a:solidFill>
              </a:rPr>
              <a:t>Interessen der Arbeitnehmer*innen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6BA2B5F-6584-400B-83C0-8B4B257F4091}"/>
              </a:ext>
            </a:extLst>
          </p:cNvPr>
          <p:cNvSpPr/>
          <p:nvPr/>
        </p:nvSpPr>
        <p:spPr>
          <a:xfrm>
            <a:off x="9203031" y="2507124"/>
            <a:ext cx="2340000" cy="1620000"/>
          </a:xfrm>
          <a:prstGeom prst="roundRect">
            <a:avLst>
              <a:gd name="adj" fmla="val 4372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Öffentliche </a:t>
            </a:r>
          </a:p>
          <a:p>
            <a:pPr algn="ctr"/>
            <a:r>
              <a:rPr lang="de-DE" sz="2200" dirty="0"/>
              <a:t>Interessen/</a:t>
            </a:r>
            <a:br>
              <a:rPr lang="de-DE" sz="2200" dirty="0"/>
            </a:br>
            <a:r>
              <a:rPr lang="de-DE" sz="2200" dirty="0"/>
              <a:t>Staat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2991766-A616-440E-822C-EF4FD3E2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438" y="1096494"/>
            <a:ext cx="800477" cy="83566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D80FB44-7594-4ACA-8041-D8667AAF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6316" y="1069842"/>
            <a:ext cx="836886" cy="84696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85A08FB-8571-44D6-AA68-61ADA47CDE6E}"/>
              </a:ext>
            </a:extLst>
          </p:cNvPr>
          <p:cNvSpPr/>
          <p:nvPr/>
        </p:nvSpPr>
        <p:spPr>
          <a:xfrm rot="21540000">
            <a:off x="9716518" y="2208911"/>
            <a:ext cx="1324565" cy="423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CC86976-D663-4649-953E-ED3ECD12D5BA}"/>
              </a:ext>
            </a:extLst>
          </p:cNvPr>
          <p:cNvCxnSpPr>
            <a:cxnSpLocks/>
          </p:cNvCxnSpPr>
          <p:nvPr/>
        </p:nvCxnSpPr>
        <p:spPr>
          <a:xfrm flipV="1">
            <a:off x="7684150" y="4075524"/>
            <a:ext cx="1319646" cy="777838"/>
          </a:xfrm>
          <a:prstGeom prst="straightConnector1">
            <a:avLst/>
          </a:prstGeom>
          <a:ln w="63500" cap="rnd" cmpd="sng">
            <a:solidFill>
              <a:srgbClr val="BF5A08"/>
            </a:solidFill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5C0F6E4-00DD-4786-9A07-94025F45C13A}"/>
              </a:ext>
            </a:extLst>
          </p:cNvPr>
          <p:cNvCxnSpPr>
            <a:cxnSpLocks/>
          </p:cNvCxnSpPr>
          <p:nvPr/>
        </p:nvCxnSpPr>
        <p:spPr>
          <a:xfrm>
            <a:off x="3283952" y="4086450"/>
            <a:ext cx="1348587" cy="755987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84573AB-9309-47B7-988A-62F69FCB7718}"/>
              </a:ext>
            </a:extLst>
          </p:cNvPr>
          <p:cNvCxnSpPr>
            <a:cxnSpLocks/>
          </p:cNvCxnSpPr>
          <p:nvPr/>
        </p:nvCxnSpPr>
        <p:spPr>
          <a:xfrm>
            <a:off x="4242080" y="2587925"/>
            <a:ext cx="3707841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4693545" y="2048024"/>
            <a:ext cx="2778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00" dirty="0">
                <a:solidFill>
                  <a:srgbClr val="BF5A08"/>
                </a:solidFill>
              </a:rPr>
              <a:t>„Zuständige Stellen“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97587E-E4FE-49E2-9B5E-0F1CB3340437}"/>
              </a:ext>
            </a:extLst>
          </p:cNvPr>
          <p:cNvSpPr/>
          <p:nvPr/>
        </p:nvSpPr>
        <p:spPr>
          <a:xfrm rot="1050264">
            <a:off x="99284" y="2968507"/>
            <a:ext cx="7408719" cy="2537141"/>
          </a:xfrm>
          <a:prstGeom prst="ellipse">
            <a:avLst/>
          </a:prstGeom>
          <a:noFill/>
          <a:ln w="25400">
            <a:solidFill>
              <a:srgbClr val="BF5A08">
                <a:alpha val="5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4" y="4460974"/>
            <a:ext cx="1716218" cy="11720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88CA82B-302C-4B14-933D-46174568E124}"/>
              </a:ext>
            </a:extLst>
          </p:cNvPr>
          <p:cNvSpPr txBox="1"/>
          <p:nvPr/>
        </p:nvSpPr>
        <p:spPr>
          <a:xfrm>
            <a:off x="331586" y="5228763"/>
            <a:ext cx="2778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00" dirty="0">
                <a:solidFill>
                  <a:srgbClr val="BF5A08"/>
                </a:solidFill>
              </a:rPr>
              <a:t>„Sozialpartner“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0019AD-EA6D-4E54-97B9-458414312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1877" y="1141658"/>
            <a:ext cx="937938" cy="7914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5200E7-447A-4129-8242-4EAC8C0C0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0375" y="1254184"/>
            <a:ext cx="1656000" cy="13974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5AC03D-B720-40BA-A32E-1D978B18B3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1023" y="1140170"/>
            <a:ext cx="460253" cy="1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 und Zertifizierung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Aufgaben u. a.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Entwickeln und Erlassen Prüfungsfragen und Aufgaben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Führen Prüfungen durch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Evaluieren Prüfungsergebnisse</a:t>
            </a:r>
          </a:p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Vergeben Abschlusszertifikate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0455A8-2CAE-4006-86F6-E7808C1DDCB5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700" b="1" dirty="0">
                <a:solidFill>
                  <a:srgbClr val="BF5A08"/>
                </a:solidFill>
              </a:rPr>
              <a:t>Prüfungs-</a:t>
            </a:r>
            <a:br>
              <a:rPr lang="de-DE" sz="1700" b="1" dirty="0">
                <a:solidFill>
                  <a:srgbClr val="BF5A08"/>
                </a:solidFill>
              </a:rPr>
            </a:br>
            <a:r>
              <a:rPr lang="de-DE" sz="1700" b="1" dirty="0" err="1">
                <a:solidFill>
                  <a:srgbClr val="BF5A08"/>
                </a:solidFill>
              </a:rPr>
              <a:t>ausschuss</a:t>
            </a:r>
            <a:endParaRPr lang="de-DE" sz="17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 und Zertifizierung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Relevanz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Mechanismus, durch den Akteure </a:t>
            </a:r>
            <a:r>
              <a:rPr lang="de-DE" sz="2200" dirty="0">
                <a:solidFill>
                  <a:srgbClr val="BF5A08"/>
                </a:solidFill>
              </a:rPr>
              <a:t>gemeinsam unabhängige Prüfungen durchführen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Abschlüsse vergeben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Abschlüsse sind durch Arbeitgeber*innen, Arbeitnehmer*innen und im formalen Bildungssystem </a:t>
            </a:r>
            <a:r>
              <a:rPr lang="de-DE" sz="2200" dirty="0">
                <a:solidFill>
                  <a:srgbClr val="BF5A08"/>
                </a:solidFill>
              </a:rPr>
              <a:t>anerkannt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5BD711-09C1-4F9B-9643-F9956506BB49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700" b="1" dirty="0">
                <a:solidFill>
                  <a:srgbClr val="BF5A08"/>
                </a:solidFill>
              </a:rPr>
              <a:t>Prüfungs-</a:t>
            </a:r>
            <a:br>
              <a:rPr lang="de-DE" sz="1700" b="1" dirty="0">
                <a:solidFill>
                  <a:srgbClr val="BF5A08"/>
                </a:solidFill>
              </a:rPr>
            </a:br>
            <a:r>
              <a:rPr lang="de-DE" sz="1700" b="1" dirty="0" err="1">
                <a:solidFill>
                  <a:srgbClr val="BF5A08"/>
                </a:solidFill>
              </a:rPr>
              <a:t>ausschuss</a:t>
            </a:r>
            <a:endParaRPr lang="de-DE" sz="17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chemeClr val="bg1"/>
                </a:solidFill>
              </a:rPr>
              <a:t>Zusammenfassung – Motor der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Dualen Berufsausbildung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CC8C8912-E797-4FDD-A686-8B2E29DE0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4656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Zusammenfassung – Motor der Dualen Berufsausbildung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4" y="3207737"/>
            <a:ext cx="2659404" cy="117330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BF5A08"/>
              </a:buClr>
              <a:buSzPct val="100000"/>
              <a:buNone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Starkes Engagement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Berufsausbildung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478592" y="3207737"/>
            <a:ext cx="3121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Mitbestimmung und Kooperation der Akteure auf allen Ebenen und in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allen Kernbereichen der Berufsbildung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805702" y="3192767"/>
            <a:ext cx="2734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Koordiniert, einheitlich, qualitätsgesichert und von Akteuren anerkannt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3031" y="1634226"/>
            <a:ext cx="1319452" cy="1319452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7911580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BF7156-066E-4843-8F62-890C2E6F89BB}"/>
              </a:ext>
            </a:extLst>
          </p:cNvPr>
          <p:cNvSpPr txBox="1">
            <a:spLocks/>
          </p:cNvSpPr>
          <p:nvPr/>
        </p:nvSpPr>
        <p:spPr>
          <a:xfrm>
            <a:off x="1226867" y="1052512"/>
            <a:ext cx="1783051" cy="511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Akteure</a:t>
            </a:r>
            <a:endParaRPr lang="de-DE" sz="2200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A0C6567-3BAC-4EFF-ACFA-A281131A0B06}"/>
              </a:ext>
            </a:extLst>
          </p:cNvPr>
          <p:cNvSpPr txBox="1">
            <a:spLocks/>
          </p:cNvSpPr>
          <p:nvPr/>
        </p:nvSpPr>
        <p:spPr>
          <a:xfrm>
            <a:off x="5060601" y="1052512"/>
            <a:ext cx="1971408" cy="646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Mechanismen</a:t>
            </a:r>
            <a:endParaRPr lang="de-DE" sz="2200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FA9C5EB-49A2-40B6-A71F-CD7A7E318510}"/>
              </a:ext>
            </a:extLst>
          </p:cNvPr>
          <p:cNvSpPr txBox="1">
            <a:spLocks/>
          </p:cNvSpPr>
          <p:nvPr/>
        </p:nvSpPr>
        <p:spPr>
          <a:xfrm>
            <a:off x="8696739" y="1052512"/>
            <a:ext cx="3015835" cy="67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Duale Berufsausbildung</a:t>
            </a:r>
            <a:endParaRPr lang="de-DE" sz="22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3B54C0-868C-4801-85F2-DCEE08A2F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6432" y="1555637"/>
            <a:ext cx="1683461" cy="1586071"/>
          </a:xfrm>
          <a:prstGeom prst="rect">
            <a:avLst/>
          </a:prstGeom>
        </p:spPr>
      </p:pic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9970E3A7-F9C6-4FB6-B6CE-0159BD6FF096}"/>
              </a:ext>
            </a:extLst>
          </p:cNvPr>
          <p:cNvSpPr/>
          <p:nvPr/>
        </p:nvSpPr>
        <p:spPr>
          <a:xfrm>
            <a:off x="2592493" y="1989343"/>
            <a:ext cx="1135338" cy="35598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0217945-C2BD-472E-87F9-5E5756423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668406"/>
            <a:ext cx="418244" cy="13060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7C898A6-14C5-4F11-86ED-3AB8616CE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7606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Zusammenfassung – Motor der Dualen Berufsausbildung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566935" cy="660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BF5A08"/>
                </a:solidFill>
              </a:rPr>
              <a:t>Qualitäts-Merkmale Deutscher Berufsbildung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562572" y="1852808"/>
            <a:ext cx="87020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Zusammenarbeit von Staat und Sozialpartner*innen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Anerkannte Standards in der Berufsbildung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Lernen im Arbeitsprozess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Qualifizierung von Berufsbildungspersonal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Institutionalisierte Forschung und Beratung</a:t>
            </a:r>
          </a:p>
        </p:txBody>
      </p:sp>
    </p:spTree>
    <p:extLst>
      <p:ext uri="{BB962C8B-B14F-4D97-AF65-F5344CB8AC3E}">
        <p14:creationId xmlns:p14="http://schemas.microsoft.com/office/powerpoint/2010/main" val="8018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/>
              <a:t>Zahlen und Fakten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2400" dirty="0"/>
              <a:t>Berufsbildungsbericht BMBFSFJ (</a:t>
            </a:r>
            <a:r>
              <a:rPr lang="de-DE" sz="240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400" dirty="0"/>
              <a:t>)</a:t>
            </a:r>
          </a:p>
          <a:p>
            <a:r>
              <a:rPr lang="de-DE" dirty="0"/>
              <a:t>Datenreport zum Berufsbildungsbericht BIBB (</a:t>
            </a:r>
            <a:r>
              <a:rPr lang="de-DE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Statistisches Bundesamt (</a:t>
            </a:r>
            <a:r>
              <a:rPr lang="de-DE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BMFTR Datenportal (</a:t>
            </a:r>
            <a:r>
              <a:rPr lang="de-DE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IAB-Website (</a:t>
            </a:r>
            <a:r>
              <a:rPr lang="de-DE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BIBB-Report 2/2025 (</a:t>
            </a:r>
            <a:r>
              <a:rPr lang="de-DE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Ausbildungsstandards</a:t>
            </a:r>
          </a:p>
          <a:p>
            <a:r>
              <a:rPr lang="de-DE" dirty="0"/>
              <a:t>BIBB Broschüre: Ausbildungsordnungen und wie sie entstehen (</a:t>
            </a:r>
            <a:r>
              <a:rPr lang="de-DE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Beispiele für die Ausbildungsordnungen und Rahmenlehrpläne (BIBB) (</a:t>
            </a:r>
            <a:r>
              <a:rPr lang="de-DE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Rechtliche Dokumente</a:t>
            </a:r>
          </a:p>
          <a:p>
            <a:r>
              <a:rPr lang="de-DE" dirty="0"/>
              <a:t>Berufsbildungsgesetz (</a:t>
            </a:r>
            <a:r>
              <a:rPr lang="de-DE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Jugendbeschäftigungsgesetz (</a:t>
            </a:r>
            <a:r>
              <a:rPr lang="de-DE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Kammergesetz (</a:t>
            </a:r>
            <a:r>
              <a:rPr lang="de-DE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Tarifverhandlungsgesetz (</a:t>
            </a:r>
            <a:r>
              <a:rPr lang="de-DE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Betriebsverfassungsgesetz (</a:t>
            </a:r>
            <a:r>
              <a:rPr lang="de-DE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Internetseiten</a:t>
            </a:r>
          </a:p>
          <a:p>
            <a:r>
              <a:rPr lang="de-DE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</a:t>
            </a:r>
            <a:endParaRPr lang="de-DE" dirty="0">
              <a:solidFill>
                <a:srgbClr val="E27F1C"/>
              </a:solidFill>
            </a:endParaRPr>
          </a:p>
          <a:p>
            <a:r>
              <a:rPr lang="de-DE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BMBFSFJ</a:t>
            </a:r>
            <a:endParaRPr lang="de-DE" dirty="0">
              <a:solidFill>
                <a:srgbClr val="E27F1C"/>
              </a:solidFill>
            </a:endParaRPr>
          </a:p>
          <a:p>
            <a:r>
              <a:rPr lang="de-DE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</a:t>
            </a:r>
            <a:endParaRPr lang="de-DE" dirty="0">
              <a:solidFill>
                <a:srgbClr val="E27F1C"/>
              </a:solidFill>
            </a:endParaRP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Präsentationen</a:t>
            </a:r>
            <a:r>
              <a:rPr lang="de-DE" dirty="0"/>
              <a:t> </a:t>
            </a:r>
          </a:p>
          <a:p>
            <a:r>
              <a:rPr lang="en-GB" dirty="0"/>
              <a:t>GOVET Standardpräsentationen (</a:t>
            </a:r>
            <a:r>
              <a:rPr lang="en-GB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Kontakt bei weiteren Fragen</a:t>
            </a:r>
          </a:p>
          <a:p>
            <a:r>
              <a:rPr lang="de-DE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de-DE" dirty="0">
                <a:solidFill>
                  <a:srgbClr val="E27F1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Arbeitgeber*innen und Wirtschaftsorganisationen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Einstellungen</a:t>
            </a:r>
          </a:p>
          <a:p>
            <a:pPr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„Qualifizierte Arbeitskräfte sind entscheidend für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Produktivität und Wettbewerbsfähigkeit</a:t>
            </a:r>
            <a:r>
              <a:rPr lang="de-DE" sz="2200" dirty="0"/>
              <a:t>.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</a:p>
          <a:p>
            <a:pPr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„Berufsbildung ist uns wichtig, um </a:t>
            </a:r>
            <a:r>
              <a:rPr lang="de-DE" sz="2200" dirty="0">
                <a:solidFill>
                  <a:srgbClr val="BF5A08"/>
                </a:solidFill>
              </a:rPr>
              <a:t>qualifizierte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und loyale Mitarbeiter*innen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 finden.“</a:t>
            </a:r>
          </a:p>
          <a:p>
            <a:pPr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„Wir sind bereit </a:t>
            </a:r>
            <a:r>
              <a:rPr lang="de-DE" sz="2200" dirty="0">
                <a:solidFill>
                  <a:srgbClr val="BF5A08"/>
                </a:solidFill>
              </a:rPr>
              <a:t>selbst auszubilden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.“</a:t>
            </a:r>
          </a:p>
          <a:p>
            <a:pPr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„Wir wollen die Regulierung </a:t>
            </a:r>
            <a:r>
              <a:rPr lang="de-DE" sz="2200" dirty="0">
                <a:solidFill>
                  <a:srgbClr val="BF5A08"/>
                </a:solidFill>
              </a:rPr>
              <a:t>betrieblicher Ausbildung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mitgestalten</a:t>
            </a:r>
            <a:r>
              <a:rPr lang="de-DE" sz="2200" dirty="0"/>
              <a:t>.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0C13A-E3FB-4317-A656-16B7FC2C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Arbeitgeber*innen und Wirtschaftsorganisationen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Forderungen</a:t>
            </a:r>
          </a:p>
          <a:p>
            <a:pPr marL="3600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„Berufsbildung muss am </a:t>
            </a:r>
            <a:r>
              <a:rPr lang="de-DE" sz="2200" dirty="0">
                <a:solidFill>
                  <a:srgbClr val="BF5A08"/>
                </a:solidFill>
              </a:rPr>
              <a:t>Bedarf des Betriebs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orientiert sein.“</a:t>
            </a:r>
          </a:p>
          <a:p>
            <a:pPr marL="3600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„Wir benötigen </a:t>
            </a:r>
            <a:r>
              <a:rPr lang="de-DE" sz="2200" dirty="0">
                <a:solidFill>
                  <a:srgbClr val="BF5A08"/>
                </a:solidFill>
              </a:rPr>
              <a:t>ausbildungsreife Jugendliche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die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Ausbildung im Betrieb.“</a:t>
            </a:r>
          </a:p>
          <a:p>
            <a:pPr marL="3600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2200" dirty="0">
                <a:solidFill>
                  <a:srgbClr val="BF5A08"/>
                </a:solidFill>
              </a:rPr>
              <a:t>Ausbildungsvergütungen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sollten signifikant niedriger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 die Gehälter von Facharbeiter*innen sein.“</a:t>
            </a:r>
          </a:p>
          <a:p>
            <a:pPr marL="360000"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„Berufsschulen sollten </a:t>
            </a:r>
            <a:r>
              <a:rPr lang="de-DE" sz="2200" dirty="0">
                <a:solidFill>
                  <a:srgbClr val="BF5A08"/>
                </a:solidFill>
              </a:rPr>
              <a:t>berufliche Theorie und Praxis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entsprechend unserer Bedarfe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vermitteln.“ 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B7E12D-D9B4-4747-9455-903CD401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Arbeitgeber*innen und Wirtschaftsorganisationen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Interessen werden artikuliert durch</a:t>
            </a:r>
          </a:p>
          <a:p>
            <a:pPr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Dachverband </a:t>
            </a:r>
          </a:p>
          <a:p>
            <a:pPr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Arbeitgeberverbände </a:t>
            </a:r>
          </a:p>
          <a:p>
            <a:pPr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Branchenverbände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(z. B. Industrie und Handwerk) </a:t>
            </a:r>
          </a:p>
          <a:p>
            <a:pPr>
              <a:spcAft>
                <a:spcPts val="5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Kammern</a:t>
            </a:r>
          </a:p>
          <a:p>
            <a:pPr marL="0" indent="0">
              <a:spcAft>
                <a:spcPts val="500"/>
              </a:spcAft>
              <a:buNone/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DEB420-A6AE-4AE6-8765-DBFA9B781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1" y="1048040"/>
            <a:ext cx="1077779" cy="7392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2D28D1-706A-4A8A-B4EF-818E76CF0B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3" y="3150960"/>
            <a:ext cx="1709607" cy="949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F9B150-0E78-4BD1-ADB7-7698672D9E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9" y="4285324"/>
            <a:ext cx="1067232" cy="10672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EA59A5-41F8-4399-AF3D-3A3A61F00F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74" y="3279129"/>
            <a:ext cx="1544654" cy="6934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016336-D627-4168-9CF3-369667C8980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0" y="1029507"/>
            <a:ext cx="1482544" cy="9922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B8F1DD-82C2-42FC-B0B2-D28C9DDCFB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2306357"/>
            <a:ext cx="2279649" cy="4019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C3440A6-D0E2-415E-999C-B432CD8B25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03" y="3162266"/>
            <a:ext cx="1774328" cy="7929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3618488-9E24-4243-AEBF-BDE6A2F3B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85" y="4507712"/>
            <a:ext cx="920846" cy="79295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59B0448-9CB4-45D7-B621-A794C3E55E9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9" y="2269873"/>
            <a:ext cx="2279651" cy="4106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43FDD4-3FCF-4749-B524-4BF3351666D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4204839"/>
            <a:ext cx="2226252" cy="12529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BF5D2C-7DC9-74F0-041D-782872CDEC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24" y="933266"/>
            <a:ext cx="2311417" cy="10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Arbeitnehmer*innen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Einstellungen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„Berufsbildung ist wichtig für </a:t>
            </a:r>
            <a:r>
              <a:rPr lang="de-DE" sz="2200" dirty="0">
                <a:solidFill>
                  <a:srgbClr val="BF5A08"/>
                </a:solidFill>
              </a:rPr>
              <a:t>Beschäftigung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und Einkommen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von Arbeitnehmer*innen.“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„Ziel von Berufsbildung: </a:t>
            </a:r>
            <a:r>
              <a:rPr lang="de-DE" sz="2200" dirty="0">
                <a:solidFill>
                  <a:srgbClr val="BF5A08"/>
                </a:solidFill>
              </a:rPr>
              <a:t>umfassende berufliche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Handlungskompetenz erlangen</a:t>
            </a:r>
            <a:r>
              <a:rPr lang="de-DE" sz="2200" dirty="0"/>
              <a:t>.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„Berufsbildung muss </a:t>
            </a:r>
            <a:r>
              <a:rPr lang="de-DE" sz="2200" dirty="0">
                <a:solidFill>
                  <a:srgbClr val="BF5A08"/>
                </a:solidFill>
              </a:rPr>
              <a:t>hohe Qualität haben und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Berufspraxis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sowie </a:t>
            </a:r>
            <a:r>
              <a:rPr lang="de-DE" sz="2200" dirty="0">
                <a:solidFill>
                  <a:srgbClr val="BF5A08"/>
                </a:solidFill>
              </a:rPr>
              <a:t>„soft </a:t>
            </a:r>
            <a:r>
              <a:rPr lang="de-DE" sz="2200" dirty="0" err="1">
                <a:solidFill>
                  <a:srgbClr val="BF5A08"/>
                </a:solidFill>
              </a:rPr>
              <a:t>skills</a:t>
            </a:r>
            <a:r>
              <a:rPr lang="de-DE" sz="2200" dirty="0">
                <a:solidFill>
                  <a:srgbClr val="BF5A08"/>
                </a:solidFill>
              </a:rPr>
              <a:t>“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vermitteln“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„Die </a:t>
            </a:r>
            <a:r>
              <a:rPr lang="de-DE" sz="2200" dirty="0">
                <a:solidFill>
                  <a:srgbClr val="BF5A08"/>
                </a:solidFill>
              </a:rPr>
              <a:t>Rechte der Auszubildenden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der Firma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sind zu schützen.“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03" y="1395162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Arbeitnehmer*innen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Forderungen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„Betriebe sollten nachfolgenden Generationen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Ausbildungsmöglichkeiten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bieten.“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„Betriebe dürfen Auszubildende </a:t>
            </a:r>
            <a:r>
              <a:rPr lang="de-DE" sz="2200" dirty="0">
                <a:solidFill>
                  <a:srgbClr val="BF5A08"/>
                </a:solidFill>
              </a:rPr>
              <a:t>nicht als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billige Arbeitskräfte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einsetzen.“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„Betriebliche Ausbildung ist durch </a:t>
            </a:r>
            <a:r>
              <a:rPr lang="de-DE" sz="2200" dirty="0">
                <a:solidFill>
                  <a:srgbClr val="BF5A08"/>
                </a:solidFill>
              </a:rPr>
              <a:t>unabhängige </a:t>
            </a:r>
            <a:br>
              <a:rPr lang="de-DE" sz="2200" dirty="0">
                <a:solidFill>
                  <a:srgbClr val="BF5A08"/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Einrichtungen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 überprüfen.“</a:t>
            </a:r>
          </a:p>
          <a:p>
            <a:pPr marL="360000" lvl="1">
              <a:spcAft>
                <a:spcPts val="1000"/>
              </a:spcAft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„Berufsbildung sollte </a:t>
            </a:r>
            <a:r>
              <a:rPr lang="de-DE" sz="2200" dirty="0">
                <a:solidFill>
                  <a:srgbClr val="BF5A08"/>
                </a:solidFill>
              </a:rPr>
              <a:t>ganzheitlich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sein und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rgbClr val="BF5A08"/>
                </a:solidFill>
              </a:rPr>
              <a:t>Karrierechancen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eröffnen.“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03" y="1395162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2610</Words>
  <Application>Microsoft Office PowerPoint</Application>
  <PresentationFormat>Breitbild</PresentationFormat>
  <Paragraphs>488</Paragraphs>
  <Slides>46</Slides>
  <Notes>39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Calibri</vt:lpstr>
      <vt:lpstr>Wingdings</vt:lpstr>
      <vt:lpstr>Wingdings 3</vt:lpstr>
      <vt:lpstr>Office</vt:lpstr>
      <vt:lpstr>1_Office</vt:lpstr>
      <vt:lpstr> </vt:lpstr>
      <vt:lpstr>Inhalt</vt:lpstr>
      <vt:lpstr>PowerPoint-Präsentation</vt:lpstr>
      <vt:lpstr>Überblick</vt:lpstr>
      <vt:lpstr>Arbeitgeber*innen und Wirtschaftsorganisationen</vt:lpstr>
      <vt:lpstr>Arbeitgeber*innen und Wirtschaftsorganisationen</vt:lpstr>
      <vt:lpstr>Arbeitgeber*innen und Wirtschaftsorganisationen</vt:lpstr>
      <vt:lpstr>Arbeitnehmer*innen</vt:lpstr>
      <vt:lpstr>Arbeitnehmer*innen</vt:lpstr>
      <vt:lpstr>Arbeitnehmer*innen</vt:lpstr>
      <vt:lpstr>Öffentlichkeit und Staat</vt:lpstr>
      <vt:lpstr>Öffentlichkeit und Staat</vt:lpstr>
      <vt:lpstr>Öffentlichkeit und Staat</vt:lpstr>
      <vt:lpstr>Fazit</vt:lpstr>
      <vt:lpstr>Fazit</vt:lpstr>
      <vt:lpstr>PowerPoint-Präsentation</vt:lpstr>
      <vt:lpstr>Überblick</vt:lpstr>
      <vt:lpstr>Überblick</vt:lpstr>
      <vt:lpstr>Leitlinien</vt:lpstr>
      <vt:lpstr>Entwicklung des Dualen Berufsbildungssystems</vt:lpstr>
      <vt:lpstr>Entwicklung des Dualen Berufsbildungssystems</vt:lpstr>
      <vt:lpstr>Entwicklung des Dualen Berufsbildungssystems</vt:lpstr>
      <vt:lpstr>Entwicklung des Dualen Berufsbildungssystems</vt:lpstr>
      <vt:lpstr>Standardentwicklung</vt:lpstr>
      <vt:lpstr>Standardentwicklung</vt:lpstr>
      <vt:lpstr>Standardentwicklung</vt:lpstr>
      <vt:lpstr>Standardentwicklung</vt:lpstr>
      <vt:lpstr>Sicherstellung der Qualität</vt:lpstr>
      <vt:lpstr>Sicherstellung der Qualität</vt:lpstr>
      <vt:lpstr>Sicherstellung der Qualität</vt:lpstr>
      <vt:lpstr>Sicherstellung der Qualität</vt:lpstr>
      <vt:lpstr>Sicherstellung der Qualität</vt:lpstr>
      <vt:lpstr>Sicherstellung der Qualität</vt:lpstr>
      <vt:lpstr>Sicherstellung der Qualität</vt:lpstr>
      <vt:lpstr>Sicherstellung der Qualität</vt:lpstr>
      <vt:lpstr>Sicherstellung der Qualität</vt:lpstr>
      <vt:lpstr>Sicherstellung der Qualität</vt:lpstr>
      <vt:lpstr>Prüfung und Zertifizierung</vt:lpstr>
      <vt:lpstr>Überwachung der Ausbildung</vt:lpstr>
      <vt:lpstr>Prüfung und Zertifizierung</vt:lpstr>
      <vt:lpstr>Prüfung und Zertifizierung</vt:lpstr>
      <vt:lpstr>PowerPoint-Präsentation</vt:lpstr>
      <vt:lpstr>Zusammenfassung – Motor der Dualen Berufsausbildung</vt:lpstr>
      <vt:lpstr>Zusammenfassung – Motor der Dualen Berufsausbildung</vt:lpstr>
      <vt:lpstr>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129</cp:revision>
  <dcterms:created xsi:type="dcterms:W3CDTF">2020-12-18T10:19:10Z</dcterms:created>
  <dcterms:modified xsi:type="dcterms:W3CDTF">2026-06-16T07:45:04Z</dcterms:modified>
</cp:coreProperties>
</file>