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251" userDrawn="1">
          <p15:clr>
            <a:srgbClr val="A4A3A4"/>
          </p15:clr>
        </p15:guide>
        <p15:guide id="9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75210" autoAdjust="0"/>
  </p:normalViewPr>
  <p:slideViewPr>
    <p:cSldViewPr snapToGrid="0" showGuides="1">
      <p:cViewPr varScale="1">
        <p:scale>
          <a:sx n="48" d="100"/>
          <a:sy n="48" d="100"/>
        </p:scale>
        <p:origin x="1208" y="40"/>
      </p:cViewPr>
      <p:guideLst>
        <p:guide orient="horz" pos="1344"/>
        <p:guide pos="3953"/>
        <p:guide orient="horz" pos="2704"/>
        <p:guide orient="horz" pos="3317"/>
        <p:guide orient="horz" pos="3521"/>
        <p:guide pos="5858"/>
        <p:guide pos="6063"/>
        <p:guide orient="horz" pos="2251"/>
        <p:guide orient="horz" pos="9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33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economy invests €9.7 billion annually in vocational training (in 2024, source: Data Report 2025).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economy invests €9.7 billion annually in vocational training (in 2024, source: Data Report 2025).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public expenditure on the dual system: €4.403 billion€3.497 billion for around 1,550 part-time vocational schools (federal states), €0.906 billion for management, monitoring, etc.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(Federal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overnment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– decreased, coronavirus measures from 2022 (securing training) have been discontinued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Summarise the preceding slides once more if necessary.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main stakeholders participate equally in agreeing on the fundamental standards underlying vocational education and training.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standards accord to specific requirements from the world of work.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Examination boards with equal representation, jointly adopted training standards, joint governance of the system at all levels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70% of training is company based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VET standards, certificate issued by the chamber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&gt;&gt;&gt;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and from the companies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state-employed teachers at the vocational schools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Reports, Report on Vocational Education and Training, training standards (BIBB)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information: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Overall, approximately 52% of the population has started dual vocational training at some point in their lives. (Reporting year 2023, source: Data Report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employment rate is high: according to the IAB Forum, 85% of 2020 graduates were in employment subject to social insurance contributions one year after completing their training.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positive effect: According to the IAB Forum, youth unemployment in Germany stands at 4.8%.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information: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Overall, approximately 52% of the population has started dual vocational training at some point in their lives. (Reporting year 2023, source: Data Report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employment rate is high: according to the IAB Forum, 85% of 2020 graduates were in employment subject to social insurance contributions one year after completing their training.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positive effect: According to the IAB Forum, youth unemployment in Germany stands at 4.8%.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information: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Overall, approximately 52% of the population has started dual vocational training at some point in their lives. (Reporting year 2023, source: Data Report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employment rate is high: according to the IAB Forum, 85% of 2020 graduates were in employment subject to social insurance contributions one year after completing their training.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positive effect: According to the IAB Forum, youth unemployment in Germany stands at 4.8%.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information: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Overall, approximately 52% of the population has started dual vocational training at some point in their lives. (Reporting year 2023, source: Data Report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employment rate is high: according to the IAB Forum, 85% of 2020 graduates were in employment subject to social insurance contributions one year after completing their training.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positive effect: According to the IAB Forum, youth unemployment in Germany stands at 4.8%.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information: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Overall, approximately 52% of the population has started dual vocational training at some point in their lives. (Reporting year 2023, source: Data Report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employment rate is high: according to the IAB Forum, 85% of 2020 graduates were in employment subject to social insurance contributions one year after completing their training.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positive effect: According to the IAB Forum, youth unemployment in Germany stands at 4.8%.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information: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Overall, approximately 52% of the population has started dual vocational training at some point in their lives. (Reporting year 2023, source: Data Report 2025)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employment rate is high: according to the IAB Forum, 85% of 2020 graduates were in employment subject to social insurance contributions one year after completing their training.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positive effect: According to the IAB Forum, youth unemployment in Germany stands at 4.8%.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economy invests €9.7 billion annually in vocational training (in 2024, source: Data Report 2025).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4005"/>
          <a:stretch/>
        </p:blipFill>
        <p:spPr>
          <a:xfrm>
            <a:off x="0" y="1052514"/>
            <a:ext cx="12192000" cy="39638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62947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1914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4" y="5300668"/>
            <a:ext cx="263458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68DA8C0-45DA-4B4D-80C3-040587D289E0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2" r:id="rId2"/>
    <p:sldLayoutId id="2147483683" r:id="rId3"/>
    <p:sldLayoutId id="2147483679" r:id="rId4"/>
    <p:sldLayoutId id="2147483663" r:id="rId5"/>
    <p:sldLayoutId id="2147483650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7.pn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33.svg"/><Relationship Id="rId4" Type="http://schemas.openxmlformats.org/officeDocument/2006/relationships/image" Target="../media/image81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3" Type="http://schemas.openxmlformats.org/officeDocument/2006/relationships/image" Target="../media/image98.png"/><Relationship Id="rId7" Type="http://schemas.openxmlformats.org/officeDocument/2006/relationships/image" Target="../media/image96.png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9.svg"/><Relationship Id="rId20" Type="http://schemas.openxmlformats.org/officeDocument/2006/relationships/image" Target="../media/image11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sv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108.pn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4" Type="http://schemas.openxmlformats.org/officeDocument/2006/relationships/image" Target="../media/image99.sv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image" Target="../media/image96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sv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7.svg"/><Relationship Id="rId4" Type="http://schemas.openxmlformats.org/officeDocument/2006/relationships/image" Target="../media/image97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18" Type="http://schemas.openxmlformats.org/officeDocument/2006/relationships/image" Target="../media/image133.svg"/><Relationship Id="rId3" Type="http://schemas.openxmlformats.org/officeDocument/2006/relationships/image" Target="../media/image96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1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svg"/><Relationship Id="rId11" Type="http://schemas.openxmlformats.org/officeDocument/2006/relationships/image" Target="../media/image126.png"/><Relationship Id="rId5" Type="http://schemas.openxmlformats.org/officeDocument/2006/relationships/image" Target="../media/image118.png"/><Relationship Id="rId15" Type="http://schemas.openxmlformats.org/officeDocument/2006/relationships/image" Target="../media/image130.png"/><Relationship Id="rId10" Type="http://schemas.openxmlformats.org/officeDocument/2006/relationships/image" Target="../media/image125.svg"/><Relationship Id="rId19" Type="http://schemas.openxmlformats.org/officeDocument/2006/relationships/image" Target="../media/image134.png"/><Relationship Id="rId4" Type="http://schemas.openxmlformats.org/officeDocument/2006/relationships/image" Target="../media/image97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136.png"/><Relationship Id="rId3" Type="http://schemas.openxmlformats.org/officeDocument/2006/relationships/image" Target="../media/image96.png"/><Relationship Id="rId7" Type="http://schemas.openxmlformats.org/officeDocument/2006/relationships/image" Target="../media/image124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svg"/><Relationship Id="rId11" Type="http://schemas.openxmlformats.org/officeDocument/2006/relationships/image" Target="../media/image130.png"/><Relationship Id="rId5" Type="http://schemas.openxmlformats.org/officeDocument/2006/relationships/image" Target="../media/image132.png"/><Relationship Id="rId15" Type="http://schemas.openxmlformats.org/officeDocument/2006/relationships/image" Target="../media/image134.png"/><Relationship Id="rId10" Type="http://schemas.openxmlformats.org/officeDocument/2006/relationships/image" Target="../media/image127.svg"/><Relationship Id="rId4" Type="http://schemas.openxmlformats.org/officeDocument/2006/relationships/image" Target="../media/image97.svg"/><Relationship Id="rId9" Type="http://schemas.openxmlformats.org/officeDocument/2006/relationships/image" Target="../media/image126.png"/><Relationship Id="rId14" Type="http://schemas.openxmlformats.org/officeDocument/2006/relationships/image" Target="../media/image13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42.png"/><Relationship Id="rId3" Type="http://schemas.openxmlformats.org/officeDocument/2006/relationships/image" Target="../media/image96.png"/><Relationship Id="rId7" Type="http://schemas.openxmlformats.org/officeDocument/2006/relationships/image" Target="../media/image130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svg"/><Relationship Id="rId11" Type="http://schemas.openxmlformats.org/officeDocument/2006/relationships/image" Target="../media/image140.png"/><Relationship Id="rId5" Type="http://schemas.openxmlformats.org/officeDocument/2006/relationships/image" Target="../media/image124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4" Type="http://schemas.openxmlformats.org/officeDocument/2006/relationships/image" Target="../media/image97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3" Type="http://schemas.openxmlformats.org/officeDocument/2006/relationships/image" Target="../media/image80.png"/><Relationship Id="rId7" Type="http://schemas.openxmlformats.org/officeDocument/2006/relationships/image" Target="../media/image146.png"/><Relationship Id="rId12" Type="http://schemas.openxmlformats.org/officeDocument/2006/relationships/image" Target="../media/image149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11" Type="http://schemas.openxmlformats.org/officeDocument/2006/relationships/image" Target="../media/image148.png"/><Relationship Id="rId5" Type="http://schemas.openxmlformats.org/officeDocument/2006/relationships/image" Target="../media/image82.png"/><Relationship Id="rId10" Type="http://schemas.openxmlformats.org/officeDocument/2006/relationships/image" Target="../media/image33.svg"/><Relationship Id="rId4" Type="http://schemas.openxmlformats.org/officeDocument/2006/relationships/image" Target="../media/image81.sv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dienst/publikationen/de/19200" TargetMode="External"/><Relationship Id="rId13" Type="http://schemas.openxmlformats.org/officeDocument/2006/relationships/hyperlink" Target="https://www.gesetze-im-internet.de/tvg/index.html" TargetMode="External"/><Relationship Id="rId18" Type="http://schemas.openxmlformats.org/officeDocument/2006/relationships/hyperlink" Target="https://www.bibb.de/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bibb.de/dokumente/pdf/final_BIBB%20Report%2002_2025.pdf" TargetMode="External"/><Relationship Id="rId12" Type="http://schemas.openxmlformats.org/officeDocument/2006/relationships/hyperlink" Target="https://www.gesetze-im-internet.de/ihkg/index.html" TargetMode="External"/><Relationship Id="rId17" Type="http://schemas.openxmlformats.org/officeDocument/2006/relationships/hyperlink" Target="https://www.bmbf.de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https://www.govet.international/de/54887.php" TargetMode="External"/><Relationship Id="rId20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ab.de/" TargetMode="External"/><Relationship Id="rId11" Type="http://schemas.openxmlformats.org/officeDocument/2006/relationships/hyperlink" Target="https://www.gesetze-im-internet.de/jarbsch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en" TargetMode="External"/><Relationship Id="rId10" Type="http://schemas.openxmlformats.org/officeDocument/2006/relationships/hyperlink" Target="https://www.govet.international/en/54887.php" TargetMode="External"/><Relationship Id="rId19" Type="http://schemas.openxmlformats.org/officeDocument/2006/relationships/hyperlink" Target="https://www.govet.international/en/54879.php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s://www.govet.international/en/54899.php" TargetMode="External"/><Relationship Id="rId14" Type="http://schemas.openxmlformats.org/officeDocument/2006/relationships/hyperlink" Target="https://www.gesetze-im-internet.de/betrvg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6508" y="2935804"/>
            <a:ext cx="2239529" cy="6501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Vocational education </a:t>
            </a:r>
            <a:br>
              <a:rPr lang="en-GB" dirty="0"/>
            </a:br>
            <a:r>
              <a:rPr lang="en-GB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 b="1" dirty="0">
                <a:latin typeface="+mj-lt"/>
              </a:rPr>
              <a:t>The engine of dual VET </a:t>
            </a:r>
          </a:p>
          <a:p>
            <a:pPr>
              <a:spcBef>
                <a:spcPts val="600"/>
              </a:spcBef>
            </a:pPr>
            <a:r>
              <a:rPr lang="en-GB" sz="2200" dirty="0"/>
              <a:t>Cooperation between stakeholders from</a:t>
            </a:r>
            <a:br>
              <a:rPr lang="en-GB" sz="2200" dirty="0"/>
            </a:br>
            <a:r>
              <a:rPr lang="en-GB" sz="2200" dirty="0"/>
              <a:t>trade and industry, the state and society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45AD30-06D0-4A00-B9F6-EA052CD4E0B8}"/>
              </a:ext>
            </a:extLst>
          </p:cNvPr>
          <p:cNvSpPr txBox="1"/>
          <p:nvPr/>
        </p:nvSpPr>
        <p:spPr>
          <a:xfrm>
            <a:off x="3758541" y="5512589"/>
            <a:ext cx="5047861" cy="935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German Office for International Cooperation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German Trade Union Confederation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trade unions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(Professional associations)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291223" cy="460851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skilled workers are </a:t>
            </a:r>
            <a:r>
              <a:rPr lang="en-GB" sz="2200" dirty="0">
                <a:solidFill>
                  <a:srgbClr val="BF5A08"/>
                </a:solidFill>
              </a:rPr>
              <a:t>important for the economy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and for society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GB" sz="2200" dirty="0"/>
              <a:t>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create a </a:t>
            </a:r>
            <a:r>
              <a:rPr lang="en-GB" sz="2200" dirty="0">
                <a:solidFill>
                  <a:srgbClr val="BF5A08"/>
                </a:solidFill>
              </a:rPr>
              <a:t>framework and platform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employers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to commit to vocational education and training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 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foster the vocational education and training system via governance structures, research, innovation and guidance.”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“Strong VET enables young people to obtain good development prospects within society.”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forms part of the </a:t>
            </a:r>
            <a:r>
              <a:rPr lang="en-GB" sz="2200" dirty="0">
                <a:solidFill>
                  <a:srgbClr val="BF5A08"/>
                </a:solidFill>
              </a:rPr>
              <a:t>education system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make </a:t>
            </a:r>
            <a:r>
              <a:rPr lang="en-GB" sz="2200" dirty="0">
                <a:solidFill>
                  <a:srgbClr val="BF5A08"/>
                </a:solidFill>
              </a:rPr>
              <a:t>vocational school-based training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available.”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3237" y="1496594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and employees should </a:t>
            </a:r>
            <a:r>
              <a:rPr lang="en-GB" sz="2200" dirty="0">
                <a:solidFill>
                  <a:srgbClr val="BF5A08"/>
                </a:solidFill>
              </a:rPr>
              <a:t>work together to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actively shape vocational education and training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should </a:t>
            </a:r>
            <a:r>
              <a:rPr lang="en-GB" sz="2200" dirty="0">
                <a:solidFill>
                  <a:srgbClr val="BF5A08"/>
                </a:solidFill>
              </a:rPr>
              <a:t>offer training opportunities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86230"/>
            <a:ext cx="9000000" cy="446715"/>
          </a:xfrm>
        </p:spPr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64800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(federal ministries) 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federal states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(state governments)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85499" y="3339215"/>
            <a:ext cx="2520000" cy="11844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8548" y="2322380"/>
            <a:ext cx="1476000" cy="7219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C53B69-A057-9100-D0AD-13202BE04B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99" y="4496152"/>
            <a:ext cx="2039400" cy="119974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148A43E-7967-4BB4-9A11-5D9DF0C218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19" y="953344"/>
            <a:ext cx="3280615" cy="12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Employers, employees and the state </a:t>
            </a:r>
            <a:r>
              <a:rPr lang="en-GB" sz="2000" b="1" dirty="0">
                <a:solidFill>
                  <a:srgbClr val="BF5A08"/>
                </a:solidFill>
              </a:rPr>
              <a:t>represent different collective interests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vocational education </a:t>
            </a:r>
            <a:b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 in a manner which is </a:t>
            </a:r>
            <a:r>
              <a:rPr lang="en-GB" sz="2000" b="1" dirty="0">
                <a:solidFill>
                  <a:srgbClr val="BF5A08"/>
                </a:solidFill>
              </a:rPr>
              <a:t>highly organised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rgbClr val="BF5A08"/>
                </a:solidFill>
              </a:rPr>
              <a:t>competent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434446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Commitment is based on </a:t>
            </a:r>
            <a:r>
              <a:rPr lang="en-GB" sz="2000" b="1" dirty="0">
                <a:solidFill>
                  <a:srgbClr val="BF5A08"/>
                </a:solidFill>
              </a:rPr>
              <a:t>joint principles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“We wish to </a:t>
            </a:r>
            <a:r>
              <a:rPr lang="en-GB" sz="2000" dirty="0">
                <a:solidFill>
                  <a:srgbClr val="BF5A08"/>
                </a:solidFill>
              </a:rPr>
              <a:t>govern VET collectively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</a:t>
            </a:r>
            <a:r>
              <a:rPr lang="en-GB" sz="2000" dirty="0">
                <a:solidFill>
                  <a:srgbClr val="BF5A08"/>
                </a:solidFill>
              </a:rPr>
              <a:t>share responsibility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vocational education and training.”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should be </a:t>
            </a:r>
            <a:r>
              <a:rPr lang="en-GB" sz="2000" dirty="0">
                <a:solidFill>
                  <a:srgbClr val="BF5A08"/>
                </a:solidFill>
              </a:rPr>
              <a:t>practice-related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2000" dirty="0">
                <a:solidFill>
                  <a:srgbClr val="BF5A08"/>
                </a:solidFill>
              </a:rPr>
              <a:t>of high quality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standardised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</a:t>
            </a:r>
            <a:r>
              <a:rPr lang="en-GB" sz="2000" dirty="0">
                <a:solidFill>
                  <a:srgbClr val="BF5A08"/>
                </a:solidFill>
              </a:rPr>
              <a:t>Standards in VET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be </a:t>
            </a:r>
            <a:r>
              <a:rPr lang="en-GB" sz="2000" dirty="0">
                <a:solidFill>
                  <a:srgbClr val="BF5A08"/>
                </a:solidFill>
              </a:rPr>
              <a:t>requirements oriented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current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is a </a:t>
            </a:r>
            <a:r>
              <a:rPr lang="en-GB" sz="2000" dirty="0">
                <a:solidFill>
                  <a:srgbClr val="BF5A08"/>
                </a:solidFill>
              </a:rPr>
              <a:t>prerequisite for competitiveness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the global market.”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443971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Stakeholders act together to shape 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fontScale="925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n-GB" sz="2000">
                <a:solidFill>
                  <a:srgbClr val="BF5A08"/>
                </a:solidFill>
              </a:rPr>
              <a:t>Strong commitment </a:t>
            </a:r>
            <a:b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within the scope of </a:t>
            </a:r>
            <a:r>
              <a:rPr lang="en-GB" sz="2000">
                <a:solidFill>
                  <a:srgbClr val="BF5A08"/>
                </a:solidFill>
              </a:rPr>
              <a:t>dual </a:t>
            </a:r>
            <a:br>
              <a:rPr lang="en-GB" sz="2000">
                <a:solidFill>
                  <a:srgbClr val="BF5A08"/>
                </a:solidFill>
              </a:rPr>
            </a:br>
            <a:r>
              <a:rPr lang="en-GB" sz="2000">
                <a:solidFill>
                  <a:srgbClr val="BF5A08"/>
                </a:solidFill>
              </a:rPr>
              <a:t>vocational education and training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n-GB" sz="2000">
                <a:solidFill>
                  <a:srgbClr val="BF5A08"/>
                </a:solidFill>
              </a:rPr>
              <a:t>Co-determination and cooperation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is conveyed by </a:t>
            </a:r>
            <a:r>
              <a:rPr lang="en-GB" sz="2000">
                <a:solidFill>
                  <a:srgbClr val="BF5A08"/>
                </a:solidFill>
              </a:rPr>
              <a:t>formal mechanisms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(integration of interests)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Laws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Committees/panels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n-GB" sz="2000">
                <a:solidFill>
                  <a:srgbClr val="BF5A08"/>
                </a:solidFill>
              </a:rPr>
              <a:t>The engine of dual VET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Development of the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dual VET system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Implementation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training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152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363148" y="2737575"/>
            <a:ext cx="2992753" cy="1206845"/>
            <a:chOff x="8616097" y="2847150"/>
            <a:chExt cx="299275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Development of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standards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616097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392212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501881" y="2710840"/>
            <a:ext cx="3022038" cy="1173980"/>
            <a:chOff x="483473" y="2879311"/>
            <a:chExt cx="3022038" cy="117398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Examination and 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483473" y="2879311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 learning venues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Support cooperation between stakeholders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Ensure the uniformity of VET nationwide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/>
              <a:t>The engine of dual VET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2000"/>
              <a:t>Vocational education and training – stakeholders and their interests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Employers and organisations of trade and industry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Public sphere and the state</a:t>
            </a:r>
          </a:p>
          <a:p>
            <a:pPr>
              <a:buFont typeface="+mj-lt"/>
              <a:buAutoNum type="arabicPeriod"/>
            </a:pPr>
            <a:r>
              <a:rPr lang="en-GB" sz="2000"/>
              <a:t>Stakeholders act together to shape vocational education and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the dual VET system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standards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Supervision of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Examination and certification</a:t>
            </a:r>
          </a:p>
          <a:p>
            <a:pPr>
              <a:buFont typeface="+mj-lt"/>
              <a:buAutoNum type="arabicPeriod"/>
            </a:pPr>
            <a:r>
              <a:rPr lang="en-GB" sz="200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6039" y="4373108"/>
            <a:ext cx="1669048" cy="11799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2130" y="1203025"/>
            <a:ext cx="2805508" cy="290918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05631" y="1921459"/>
            <a:ext cx="2278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Employers/organisations of trade 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wish to help shape the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National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Committee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(Board)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state defines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framework and pursues regulatory policy interests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wish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help shape the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 VET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GB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92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Crafts and Trades Regulation Code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6850" y="1594152"/>
            <a:ext cx="459083" cy="14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393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Principle of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2201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meetings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600321" y="1723335"/>
            <a:ext cx="2021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olunteers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(Unpaid)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9692" y="4969123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employers, employees, Federal Government and federal state governments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(so-called ‘four benches’)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Members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209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Deputy members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72457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Government on issues relating to VET 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Submits recommendations for practice (e.g. with regard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standardised implementation of the Vocational Training Act)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an official response to legal ordinances promulgated by the Federal Government (e.g. training regulations) </a:t>
            </a:r>
          </a:p>
          <a:p>
            <a:pPr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official responses to policies adopted by the Federal Government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Adopts resolutions regarding the affairs of BIBB (e.g. budget, research)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/>
              <a:t>Sets out </a:t>
            </a:r>
            <a:r>
              <a:rPr lang="en-GB" sz="2200">
                <a:solidFill>
                  <a:srgbClr val="BF5A08"/>
                </a:solidFill>
              </a:rPr>
              <a:t>agreed positions of the VET stakeholders</a:t>
            </a:r>
          </a:p>
          <a:p>
            <a:r>
              <a:rPr lang="en-GB" sz="2200"/>
              <a:t>Central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rgbClr val="BF5A08"/>
                </a:solidFill>
              </a:rPr>
              <a:t>coordinating mechanism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of dual VET at federal level </a:t>
            </a:r>
            <a:r>
              <a:rPr lang="en-GB" sz="2200">
                <a:solidFill>
                  <a:srgbClr val="BF5A08"/>
                </a:solidFill>
              </a:rPr>
              <a:t>(“Parliament of Vocational Education and Training”) 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Forum in which stakeholders govern the VET system </a:t>
            </a:r>
            <a:r>
              <a:rPr lang="en-GB" sz="2200">
                <a:solidFill>
                  <a:srgbClr val="BF5A08"/>
                </a:solidFill>
              </a:rPr>
              <a:t>jointly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3258" y="4299350"/>
            <a:ext cx="1697146" cy="11998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2199182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set out the needs of employers/trade and industry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sets out needs 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and enacts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set out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needs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employees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93553" y="4466239"/>
            <a:ext cx="289494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3291" y="1386953"/>
            <a:ext cx="455984" cy="142395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formed for new training occupation/training occupation to be updated (temporary, not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BIBB representative manages,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organises and chairs the process; 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provides technical input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(“occupational expert”)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and federal states become involved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1074669" y="3617734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and industry and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delegate own experts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experts with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experience of practice and theory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update training regulations for company-based training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stakeholders on the implementation of the training regulations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on coordinating them with development of the framework curricula (vocational school)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</a:t>
            </a:r>
            <a:r>
              <a:rPr lang="en-GB" sz="2200" dirty="0">
                <a:solidFill>
                  <a:srgbClr val="BF5A08"/>
                </a:solidFill>
              </a:rPr>
              <a:t>stakeholders jointly develop standards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reflect requirements of the world of work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developed are </a:t>
            </a:r>
            <a:r>
              <a:rPr lang="en-GB" sz="2200" dirty="0">
                <a:solidFill>
                  <a:srgbClr val="BF5A08"/>
                </a:solidFill>
              </a:rPr>
              <a:t>accepted and recognised by those implementing them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(companies, trainers, trainees)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5849" y="4292600"/>
            <a:ext cx="1706693" cy="12065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provide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at the company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standards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Committees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and competent bodies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across the entire country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State supervises,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finances and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implements school-based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VET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 monitor training at large companies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576813" y="4580015"/>
            <a:ext cx="311988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77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475050" cy="148349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</a:t>
            </a:r>
            <a:b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with federal state government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Federal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Committee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729865"/>
            <a:ext cx="2155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the federal state government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Vocational education and training –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stakeholders and their interests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state government on issues relating to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towards achieving constant quality development in VET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Sets out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agreed positions of the stakeholders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particularly with regard to development and implementation of school-based VET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help </a:t>
            </a:r>
            <a:r>
              <a:rPr lang="en-GB" sz="2200" dirty="0">
                <a:solidFill>
                  <a:srgbClr val="BF5A08"/>
                </a:solidFill>
              </a:rPr>
              <a:t>jointly to shape VET policy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federal state and to </a:t>
            </a:r>
            <a:r>
              <a:rPr lang="en-GB" sz="2200" dirty="0">
                <a:solidFill>
                  <a:srgbClr val="BF5A08"/>
                </a:solidFill>
              </a:rPr>
              <a:t>coordinate implementation of vocational school-based and company-based training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284393" y="164812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 with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(chambers,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ministries etc.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Committees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462646" y="1767365"/>
            <a:ext cx="217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 and provide information on all important issues relating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vocational education and training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 legal ordinances for the implementation of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to work towards achieving constant quality development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Ensures implementation of the recommendations made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State Committee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26102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/>
              <a:t>Sets out agreed positions, in particular with regard 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regulation of company-based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(suitability of training centres, examination etc.)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ensure the quality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of dual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certain sectors (craft trades, trade and industry, agriculture etc.) in the region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(mostly chambers)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competent bodies?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Regulated by law (Vocational Training Act/Crafts and Trades Regulation Code)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Assumption of public/sovereign tasks in connection with dual vocational education and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Numerous competent bodies in each federal state (established at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regional level)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based at organisations which represent a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Tasks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 company-based training, e.g. suitability of company and aptitude of trainers for execution of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the register of vocational education and training contracts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up VET Committee and examination boards and enact the resolutions adopted by the committees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Recognition of qualifications acquired abroad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companies (usually via “training advisors”)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Competent bodies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monitor and support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execution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vocational education and training in the regions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thus </a:t>
            </a:r>
            <a:r>
              <a:rPr lang="en-GB" sz="2200" dirty="0">
                <a:solidFill>
                  <a:srgbClr val="BF5A08"/>
                </a:solidFill>
              </a:rPr>
              <a:t>ensure its quality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rgbClr val="BF5A08"/>
                </a:solidFill>
              </a:rPr>
              <a:t>Institutional foundation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work conducted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Committee and examination board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vocational </a:t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and training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162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seek out staff able to demonstrate mastery of their occupation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Examination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1963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defines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regulations,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act as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cornerstones of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require certificate of competencies acquired for their occupational development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07750" y="44662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37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3358" y="1445869"/>
            <a:ext cx="451142" cy="14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Supervision of training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84424" y="173801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Committee for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programmes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At least 3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Examination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5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738790"/>
            <a:ext cx="2161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employers and of</a:t>
            </a:r>
            <a:br>
              <a:rPr lang="en-GB" sz="2200">
                <a:solidFill>
                  <a:schemeClr val="bg1"/>
                </a:solidFill>
              </a:rPr>
            </a:br>
            <a:r>
              <a:rPr lang="en-GB" sz="2200">
                <a:solidFill>
                  <a:schemeClr val="bg1"/>
                </a:solidFill>
              </a:rPr>
              <a:t>organisations of trade and industry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employees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/>
              <a:t>Public </a:t>
            </a:r>
          </a:p>
          <a:p>
            <a:pPr algn="ctr"/>
            <a:r>
              <a:rPr lang="en-GB" sz="2200"/>
              <a:t>interests/</a:t>
            </a:r>
            <a:br>
              <a:rPr lang="en-GB" sz="2200"/>
            </a:br>
            <a:r>
              <a:rPr lang="en-GB" sz="2200"/>
              <a:t>state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“Competent bodies”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211528" y="528694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“Social partners”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enact examination questions and assignments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Conduct examinations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Evaluate examination results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implement independent examinations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issue qualifications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Employers, employees and the formal education system all </a:t>
            </a:r>
            <a:r>
              <a:rPr lang="en-GB" sz="2200" dirty="0">
                <a:solidFill>
                  <a:srgbClr val="BF5A08"/>
                </a:solidFill>
              </a:rPr>
              <a:t>recognise qualifications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Summary – the engine of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331562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commitment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839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Co-determination and cooperation of stakeholders at all levels and in all core areas of vocational education and training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23362" y="3289996"/>
            <a:ext cx="27340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Coordinated, standardised, quality-assured and recognised by stakeholders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38835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378827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Stakeholders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Mechanisms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Dual vocational education 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3811" y="1693250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F5A08"/>
                </a:solidFill>
              </a:rPr>
              <a:t>Quality characteristics of German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Cooperation between the state and the social partners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Recognised standards in vocational education and training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On-the-job learning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Training of VET staff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Institutionalised research and advisory services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information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Facts and figures</a:t>
            </a:r>
          </a:p>
          <a:p>
            <a:r>
              <a:rPr lang="en-GB"/>
              <a:t>Report </a:t>
            </a:r>
            <a:r>
              <a:rPr lang="en-GB" dirty="0"/>
              <a:t>on Vocational Education and Training (</a:t>
            </a:r>
            <a:r>
              <a:rPr lang="en-GB" dirty="0">
                <a:hlinkClick r:id="rId2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Data Report to accompany the 2024 Report on Vocational Education and Training (</a:t>
            </a:r>
            <a:r>
              <a:rPr lang="en-GB" dirty="0">
                <a:hlinkClick r:id="rId3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Federal Statistical Office (</a:t>
            </a:r>
            <a:r>
              <a:rPr lang="en-GB" dirty="0">
                <a:hlinkClick r:id="rId4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BMFTR Data Portal (</a:t>
            </a:r>
            <a:r>
              <a:rPr lang="en-GB" dirty="0">
                <a:hlinkClick r:id="rId5"/>
              </a:rPr>
              <a:t>link</a:t>
            </a:r>
            <a:r>
              <a:rPr lang="en-GB" dirty="0"/>
              <a:t>)</a:t>
            </a:r>
          </a:p>
          <a:p>
            <a:r>
              <a:rPr lang="de-DE" dirty="0"/>
              <a:t>IAB-Website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BIBB-Report 2/2025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  <a:endParaRPr lang="en-GB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Training standards</a:t>
            </a:r>
          </a:p>
          <a:p>
            <a:r>
              <a:rPr lang="en-GB" dirty="0"/>
              <a:t>BIBB brochure: </a:t>
            </a:r>
            <a:r>
              <a:rPr lang="en-US" dirty="0"/>
              <a:t>Training regulations and how they come about </a:t>
            </a:r>
            <a:r>
              <a:rPr lang="en-GB" dirty="0"/>
              <a:t>(</a:t>
            </a:r>
            <a:r>
              <a:rPr lang="en-GB" dirty="0">
                <a:hlinkClick r:id="rId8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Examples of training regulations and skeleton curricula (BIBB) (</a:t>
            </a:r>
            <a:r>
              <a:rPr lang="en-GB" dirty="0">
                <a:hlinkClick r:id="rId9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Legal documents</a:t>
            </a:r>
          </a:p>
          <a:p>
            <a:r>
              <a:rPr lang="en-GB" dirty="0"/>
              <a:t>Vocational Training Act (</a:t>
            </a:r>
            <a:r>
              <a:rPr lang="en-GB" dirty="0">
                <a:hlinkClick r:id="rId10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Youth Employment Act (</a:t>
            </a:r>
            <a:r>
              <a:rPr lang="en-GB" dirty="0">
                <a:hlinkClick r:id="rId11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Chambers Act (</a:t>
            </a:r>
            <a:r>
              <a:rPr lang="en-GB" dirty="0">
                <a:hlinkClick r:id="rId12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Collective Agreements Act (</a:t>
            </a:r>
            <a:r>
              <a:rPr lang="en-GB" dirty="0">
                <a:hlinkClick r:id="rId13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Labour Management Relations Act (</a:t>
            </a:r>
            <a:r>
              <a:rPr lang="en-GB" dirty="0">
                <a:hlinkClick r:id="rId14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Internet sites</a:t>
            </a:r>
          </a:p>
          <a:p>
            <a:r>
              <a:rPr lang="en-GB" dirty="0">
                <a:hlinkClick r:id="rId15"/>
              </a:rPr>
              <a:t>GOVET</a:t>
            </a:r>
            <a:endParaRPr lang="en-GB" dirty="0">
              <a:hlinkClick r:id="rId16"/>
            </a:endParaRPr>
          </a:p>
          <a:p>
            <a:r>
              <a:rPr lang="en-GB" dirty="0">
                <a:hlinkClick r:id="rId17"/>
              </a:rPr>
              <a:t>BMBF</a:t>
            </a:r>
          </a:p>
          <a:p>
            <a:r>
              <a:rPr lang="en-GB" dirty="0">
                <a:hlinkClick r:id="rId18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Presentations</a:t>
            </a:r>
            <a:r>
              <a:rPr lang="en-GB" dirty="0"/>
              <a:t> </a:t>
            </a:r>
          </a:p>
          <a:p>
            <a:r>
              <a:rPr lang="en-GB" dirty="0"/>
              <a:t>GOVET standard presentations (</a:t>
            </a:r>
            <a:r>
              <a:rPr lang="en-GB" dirty="0">
                <a:hlinkClick r:id="rId19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Point of contact for further questions</a:t>
            </a:r>
          </a:p>
          <a:p>
            <a:r>
              <a:rPr lang="en-GB" dirty="0">
                <a:hlinkClick r:id="rId20"/>
              </a:rPr>
              <a:t>govet@bibb.de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9999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workers are crucial for </a:t>
            </a:r>
            <a:r>
              <a:rPr lang="en-GB" sz="2200" dirty="0">
                <a:solidFill>
                  <a:srgbClr val="BF5A08"/>
                </a:solidFill>
              </a:rPr>
              <a:t>productivity and competitiveness</a:t>
            </a:r>
            <a:r>
              <a:rPr lang="en-GB" sz="2200" dirty="0"/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is an important way for us to find </a:t>
            </a:r>
            <a:r>
              <a:rPr lang="en-GB" sz="2200" dirty="0">
                <a:solidFill>
                  <a:srgbClr val="BF5A08"/>
                </a:solidFill>
              </a:rPr>
              <a:t>qualified and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loyal staff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are prepared </a:t>
            </a:r>
            <a:r>
              <a:rPr lang="en-GB" sz="2200" dirty="0">
                <a:solidFill>
                  <a:srgbClr val="BF5A08"/>
                </a:solidFill>
              </a:rPr>
              <a:t>to provide training ourselves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want to </a:t>
            </a:r>
            <a:r>
              <a:rPr lang="en-GB" sz="2200" dirty="0">
                <a:solidFill>
                  <a:srgbClr val="BF5A08"/>
                </a:solidFill>
              </a:rPr>
              <a:t>help shape the regulation of company-based training</a:t>
            </a:r>
            <a:r>
              <a:rPr lang="en-GB" sz="2200" dirty="0"/>
              <a:t>.”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467" y="13289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73456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must be aligned to the </a:t>
            </a:r>
            <a:r>
              <a:rPr lang="en-GB" sz="2200" dirty="0">
                <a:solidFill>
                  <a:srgbClr val="BF5A08"/>
                </a:solidFill>
              </a:rPr>
              <a:t>needs of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the company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require </a:t>
            </a:r>
            <a:r>
              <a:rPr lang="en-GB" sz="2200" dirty="0">
                <a:solidFill>
                  <a:srgbClr val="BF5A08"/>
                </a:solidFill>
              </a:rPr>
              <a:t>young people to display the necessary apprenticeship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entry maturity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company-based training.”</a:t>
            </a:r>
          </a:p>
          <a:p>
            <a:pPr marL="360000">
              <a:spcAft>
                <a:spcPts val="500"/>
              </a:spcAft>
            </a:pPr>
            <a:r>
              <a:rPr lang="en-GB" sz="2200" dirty="0"/>
              <a:t>“</a:t>
            </a:r>
            <a:r>
              <a:rPr lang="en-GB" sz="2200" dirty="0">
                <a:solidFill>
                  <a:srgbClr val="BF5A08"/>
                </a:solidFill>
              </a:rPr>
              <a:t>Training allowances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significantly lower than the salaries of skilled workers.”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schools should impart </a:t>
            </a:r>
            <a:r>
              <a:rPr lang="en-GB" sz="2200" dirty="0">
                <a:solidFill>
                  <a:srgbClr val="BF5A08"/>
                </a:solidFill>
              </a:rPr>
              <a:t>occupational theory and practice in line with our needs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680" y="16337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Umbrella association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Employer associations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associations </a:t>
            </a:r>
            <a:b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(e.g. industry and the craft trades)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Chambers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6E71961-09D3-2AC4-1ADC-F666303FDA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812" y="912511"/>
            <a:ext cx="2311417" cy="10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is important for the </a:t>
            </a:r>
            <a:r>
              <a:rPr lang="en-GB" sz="2200" dirty="0">
                <a:solidFill>
                  <a:srgbClr val="BF5A08"/>
                </a:solidFill>
              </a:rPr>
              <a:t>employment and income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workers.”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aim of VET is the </a:t>
            </a:r>
            <a:r>
              <a:rPr lang="en-GB" sz="2200" dirty="0">
                <a:solidFill>
                  <a:srgbClr val="BF5A08"/>
                </a:solidFill>
              </a:rPr>
              <a:t>acquisition of comprehensive employability skills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“VET must </a:t>
            </a:r>
            <a:r>
              <a:rPr lang="en-GB" sz="2200" dirty="0">
                <a:solidFill>
                  <a:srgbClr val="BF5A08"/>
                </a:solidFill>
              </a:rPr>
              <a:t>be of high quality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must impart both </a:t>
            </a:r>
            <a:r>
              <a:rPr lang="en-GB" sz="2200" dirty="0">
                <a:solidFill>
                  <a:srgbClr val="BF5A08"/>
                </a:solidFill>
              </a:rPr>
              <a:t>professional practice and ‘soft skills’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</a:t>
            </a:r>
            <a:r>
              <a:rPr lang="en-GB" sz="2200" dirty="0">
                <a:solidFill>
                  <a:srgbClr val="BF5A08"/>
                </a:solidFill>
              </a:rPr>
              <a:t>rights of trainees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company must be protected.”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9955" y="3060678"/>
            <a:ext cx="4441634" cy="31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offer </a:t>
            </a:r>
            <a:r>
              <a:rPr lang="en-GB" sz="2200" dirty="0">
                <a:solidFill>
                  <a:srgbClr val="BF5A08"/>
                </a:solidFill>
              </a:rPr>
              <a:t>training opportunities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subsequent generations.”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not be permitted to deploy trainees </a:t>
            </a:r>
            <a:r>
              <a:rPr lang="en-GB" sz="2200" dirty="0">
                <a:solidFill>
                  <a:srgbClr val="BF5A08"/>
                </a:solidFill>
              </a:rPr>
              <a:t>as cheap labour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should be inspected by </a:t>
            </a:r>
            <a:r>
              <a:rPr lang="en-GB" sz="2200" dirty="0">
                <a:solidFill>
                  <a:srgbClr val="BF5A08"/>
                </a:solidFill>
              </a:rPr>
              <a:t>independent institutions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should be </a:t>
            </a:r>
            <a:r>
              <a:rPr lang="en-GB" sz="2200" dirty="0">
                <a:solidFill>
                  <a:srgbClr val="BF5A08"/>
                </a:solidFill>
              </a:rPr>
              <a:t>holistic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should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up </a:t>
            </a:r>
            <a:r>
              <a:rPr lang="en-GB" sz="2200" dirty="0">
                <a:solidFill>
                  <a:srgbClr val="BF5A08"/>
                </a:solidFill>
              </a:rPr>
              <a:t>career opportunities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3429000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4373</Words>
  <Application>Microsoft Office PowerPoint</Application>
  <PresentationFormat>Breitbild</PresentationFormat>
  <Paragraphs>553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Contents</vt:lpstr>
      <vt:lpstr>PowerPoint-Präsentation</vt:lpstr>
      <vt:lpstr>Summary</vt:lpstr>
      <vt:lpstr>Employers and organisations of trade and industry</vt:lpstr>
      <vt:lpstr>Employers and organisations of trade and industry</vt:lpstr>
      <vt:lpstr>Employers and organisations of trade and industry</vt:lpstr>
      <vt:lpstr>Employees</vt:lpstr>
      <vt:lpstr>Employees</vt:lpstr>
      <vt:lpstr>Employees</vt:lpstr>
      <vt:lpstr>Public sphere and the state</vt:lpstr>
      <vt:lpstr>Public sphere and the state</vt:lpstr>
      <vt:lpstr>Public sphere and the state</vt:lpstr>
      <vt:lpstr>Conclusion</vt:lpstr>
      <vt:lpstr>Conclusion</vt:lpstr>
      <vt:lpstr>PowerPoint-Präsentation</vt:lpstr>
      <vt:lpstr>Summary</vt:lpstr>
      <vt:lpstr>Summary</vt:lpstr>
      <vt:lpstr>Guidelines</vt:lpstr>
      <vt:lpstr>Development of the dual VET system</vt:lpstr>
      <vt:lpstr>Development of the dual VET system</vt:lpstr>
      <vt:lpstr>Development of the dual VET system</vt:lpstr>
      <vt:lpstr>Development of the dual VET system</vt:lpstr>
      <vt:lpstr>Development of standards</vt:lpstr>
      <vt:lpstr>Development of standards</vt:lpstr>
      <vt:lpstr>Development of standards</vt:lpstr>
      <vt:lpstr>Development of standards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Examination and certification</vt:lpstr>
      <vt:lpstr>Supervision of training</vt:lpstr>
      <vt:lpstr>Examination and certification</vt:lpstr>
      <vt:lpstr>Examination and certification</vt:lpstr>
      <vt:lpstr>PowerPoint-Präsentation</vt:lpstr>
      <vt:lpstr>Summary – the engine of dual VET</vt:lpstr>
      <vt:lpstr>Summary – the engine of dual VET</vt:lpstr>
      <vt:lpstr>Further information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127</cp:revision>
  <dcterms:created xsi:type="dcterms:W3CDTF">2020-12-18T10:19:10Z</dcterms:created>
  <dcterms:modified xsi:type="dcterms:W3CDTF">2025-11-07T12:11:24Z</dcterms:modified>
</cp:coreProperties>
</file>