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9"/>
  </p:notesMasterIdLst>
  <p:sldIdLst>
    <p:sldId id="257" r:id="rId3"/>
    <p:sldId id="292" r:id="rId4"/>
    <p:sldId id="256" r:id="rId5"/>
    <p:sldId id="258" r:id="rId6"/>
    <p:sldId id="259" r:id="rId7"/>
    <p:sldId id="293" r:id="rId8"/>
    <p:sldId id="294" r:id="rId9"/>
    <p:sldId id="296" r:id="rId10"/>
    <p:sldId id="297" r:id="rId11"/>
    <p:sldId id="298" r:id="rId12"/>
    <p:sldId id="262" r:id="rId13"/>
    <p:sldId id="302" r:id="rId14"/>
    <p:sldId id="299" r:id="rId15"/>
    <p:sldId id="263" r:id="rId16"/>
    <p:sldId id="300" r:id="rId17"/>
    <p:sldId id="331" r:id="rId18"/>
    <p:sldId id="264" r:id="rId19"/>
    <p:sldId id="265" r:id="rId20"/>
    <p:sldId id="336" r:id="rId21"/>
    <p:sldId id="266" r:id="rId22"/>
    <p:sldId id="338" r:id="rId23"/>
    <p:sldId id="304" r:id="rId24"/>
    <p:sldId id="305" r:id="rId25"/>
    <p:sldId id="333" r:id="rId26"/>
    <p:sldId id="339" r:id="rId27"/>
    <p:sldId id="308" r:id="rId28"/>
    <p:sldId id="309" r:id="rId29"/>
    <p:sldId id="334" r:id="rId30"/>
    <p:sldId id="340" r:id="rId31"/>
    <p:sldId id="316" r:id="rId32"/>
    <p:sldId id="317" r:id="rId33"/>
    <p:sldId id="341" r:id="rId34"/>
    <p:sldId id="319" r:id="rId35"/>
    <p:sldId id="320" r:id="rId36"/>
    <p:sldId id="321" r:id="rId37"/>
    <p:sldId id="322" r:id="rId38"/>
    <p:sldId id="323" r:id="rId39"/>
    <p:sldId id="335" r:id="rId40"/>
    <p:sldId id="342" r:id="rId41"/>
    <p:sldId id="326" r:id="rId42"/>
    <p:sldId id="327" r:id="rId43"/>
    <p:sldId id="332" r:id="rId44"/>
    <p:sldId id="329" r:id="rId45"/>
    <p:sldId id="330" r:id="rId46"/>
    <p:sldId id="290" r:id="rId47"/>
    <p:sldId id="29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2704" userDrawn="1">
          <p15:clr>
            <a:srgbClr val="A4A3A4"/>
          </p15:clr>
        </p15:guide>
        <p15:guide id="4" orient="horz" pos="3317" userDrawn="1">
          <p15:clr>
            <a:srgbClr val="A4A3A4"/>
          </p15:clr>
        </p15:guide>
        <p15:guide id="5" orient="horz" pos="3521" userDrawn="1">
          <p15:clr>
            <a:srgbClr val="A4A3A4"/>
          </p15:clr>
        </p15:guide>
        <p15:guide id="6" pos="5858" userDrawn="1">
          <p15:clr>
            <a:srgbClr val="A4A3A4"/>
          </p15:clr>
        </p15:guide>
        <p15:guide id="7" pos="6063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4" autoAdjust="0"/>
    <p:restoredTop sz="75210" autoAdjust="0"/>
  </p:normalViewPr>
  <p:slideViewPr>
    <p:cSldViewPr snapToGrid="0" showGuides="1">
      <p:cViewPr varScale="1">
        <p:scale>
          <a:sx n="48" d="100"/>
          <a:sy n="48" d="100"/>
        </p:scale>
        <p:origin x="1208" y="40"/>
      </p:cViewPr>
      <p:guideLst>
        <p:guide orient="horz" pos="1344"/>
        <p:guide pos="3953"/>
        <p:guide orient="horz" pos="2704"/>
        <p:guide orient="horz" pos="3317"/>
        <p:guide orient="horz" pos="3521"/>
        <p:guide pos="5858"/>
        <p:guide pos="6063"/>
        <p:guide orient="horz" pos="2251"/>
        <p:guide orient="horz" pos="9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33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impetus for development and updating of training standards emerges from the companies and chambers. They are best placed to understand what new knowledge is required.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tasks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Support companies in their endeavours to recruit trainees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Mediation in the event of disagreements between trainees and companies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economy invests €9.7 billion annually in vocational training (in 2024, source: Data Report 2025).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impetus for development and updating of training standards emerges from the companies and chambers. They are best placed to understand what new knowledge is required.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tasks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Support companies in their endeavours to recruit trainees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Mediation in the event of disagreements between trainees and companies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economy invests €9.7 billion annually in vocational training (in 2024, source: Data Report 2025).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464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impetus for development and updating of training standards emerges from the companies and chambers. They are best placed to understand what new knowledge is required.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tasks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Support companies in their endeavours to recruit trainees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Mediation in the event of disagreements between trainees and companies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economy invests €9.7 billion annually in vocational training (in 2024, source: Data Report 2025).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823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information: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process of agreement and adoption of new training regulations takes place under the lead management of the Federal Institute for Vocational Education and Training.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Trade and industry and the social partners are involved across the entire procedure.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information: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process of agreement and adoption of new training regulations takes place under the lead management of the Federal Institute for Vocational Education and Training.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Trade and industry and the social partners are involved across the entire procedure.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4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Detailed information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public expenditure on the dual system: €4.403 billion€3.497 billion for around 1,550 part-time vocational schools (federal states), €0.906 billion for management, monitoring, etc.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(Federal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overnment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– decreased, coronavirus measures from 2022 (securing training) have been discontinued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The state passes the Vocational Training Act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Summarise the preceding slides once more if necessary.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 main stakeholders participate equally in agreeing on the fundamental standards underlying vocational education and training.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standards accord to specific requirements from the world of work.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information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Maximum duration of further development and implementation of standards is 1 year.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Standards are dynamically adjusted to the requirements of the world of work at both learning venues.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BIBB conducts continuous research into the shift of work and training. The findings of this research inform the process.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information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Maximum duration of further development and implementation of standards is 1 year.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Standards are dynamically adjusted to the requirements of the world of work at both learning venues.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BIBB conducts continuous research into the shift of work and training. The findings of this research inform the process.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020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information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Maximum duration of further development and implementation of standards is 1 year.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Standards are dynamically adjusted to the requirements of the world of work at both learning venues.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BIBB conducts continuous research into the shift of work and training. The findings of this research inform the process.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98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information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Maximum duration of further development and implementation of standards is 1 year.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Standards are dynamically adjusted to the requirements of the world of work at both learning venues.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BIBB conducts continuous research into the shift of work and training. The findings of this research inform the process.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180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information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Maximum duration of further development and implementation of standards is 1 year.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Standards are dynamically adjusted to the requirements of the world of work at both learning venues.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BIBB conducts continuous research into the shift of work and training. The findings of this research inform the process.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641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information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Maximum duration of further development and implementation of standards is 1 year.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Standards are dynamically adjusted to the requirements of the world of work at both learning venues.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BIBB conducts continuous research into the shift of work and training. The findings of this research inform the process.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550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information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Maximum duration of further development and implementation of standards is 1 year.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Standards are dynamically adjusted to the requirements of the world of work at both learning venues.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BIBB conducts continuous research into the shift of work and training. The findings of this research inform the process.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21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information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Maximum duration of further development and implementation of standards is 1 year.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Standards are dynamically adjusted to the requirements of the world of work at both learning venues.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BIBB conducts continuous research into the shift of work and training. The findings of this research inform the process.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832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005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781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70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73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92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51 % of the population have started a dual vocational training programme in their lifetime (2024)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 (2023),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5,7 % (2025)</a:t>
            </a:r>
            <a:endParaRPr lang="de-DE" dirty="0"/>
          </a:p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502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827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030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425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649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970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616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335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2856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6672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98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13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79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2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4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68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50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2141" b="14005"/>
          <a:stretch/>
        </p:blipFill>
        <p:spPr>
          <a:xfrm>
            <a:off x="0" y="1052514"/>
            <a:ext cx="12192000" cy="39638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62947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1914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4" y="5300668"/>
            <a:ext cx="263458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00E7926-226D-4987-B9DE-A933E0AD4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BF97C7-FD58-4F5D-B6A7-523CDE2D6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15010"/>
          <a:stretch/>
        </p:blipFill>
        <p:spPr>
          <a:xfrm>
            <a:off x="0" y="1052514"/>
            <a:ext cx="12192000" cy="4105274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080E086B-B287-4241-9962-A953E7A22D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8813" y="3274541"/>
            <a:ext cx="10066338" cy="6506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Zusammenfassung –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Motor der Dualen Berufsausbildung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7E8F1EBE-7A88-4B07-A9FF-8C01825336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50710"/>
            <a:ext cx="10066338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Motor der Dualen Berufsausbildung</a:t>
            </a:r>
          </a:p>
        </p:txBody>
      </p:sp>
    </p:spTree>
    <p:extLst>
      <p:ext uri="{BB962C8B-B14F-4D97-AF65-F5344CB8AC3E}">
        <p14:creationId xmlns:p14="http://schemas.microsoft.com/office/powerpoint/2010/main" val="34126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68DA8C0-45DA-4B4D-80C3-040587D289E0}"/>
              </a:ext>
            </a:extLst>
          </p:cNvPr>
          <p:cNvSpPr txBox="1"/>
          <p:nvPr userDrawn="1"/>
        </p:nvSpPr>
        <p:spPr>
          <a:xfrm>
            <a:off x="1406545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2" r:id="rId2"/>
    <p:sldLayoutId id="2147483683" r:id="rId3"/>
    <p:sldLayoutId id="2147483663" r:id="rId4"/>
    <p:sldLayoutId id="2147483650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microsoft.com/office/2007/relationships/hdphoto" Target="../media/hdphoto1.wdp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1.png"/><Relationship Id="rId10" Type="http://schemas.openxmlformats.org/officeDocument/2006/relationships/image" Target="../media/image59.png"/><Relationship Id="rId19" Type="http://schemas.microsoft.com/office/2007/relationships/hdphoto" Target="../media/hdphoto2.wdp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2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2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svg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0" Type="http://schemas.openxmlformats.org/officeDocument/2006/relationships/image" Target="../media/image27.svg"/><Relationship Id="rId4" Type="http://schemas.openxmlformats.org/officeDocument/2006/relationships/image" Target="../media/image75.sv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8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7.svg"/><Relationship Id="rId4" Type="http://schemas.openxmlformats.org/officeDocument/2006/relationships/image" Target="../media/image83.sv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87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image" Target="../media/image100.png"/><Relationship Id="rId18" Type="http://schemas.openxmlformats.org/officeDocument/2006/relationships/image" Target="../media/image105.svg"/><Relationship Id="rId3" Type="http://schemas.openxmlformats.org/officeDocument/2006/relationships/image" Target="../media/image92.png"/><Relationship Id="rId7" Type="http://schemas.openxmlformats.org/officeDocument/2006/relationships/image" Target="../media/image90.png"/><Relationship Id="rId12" Type="http://schemas.openxmlformats.org/officeDocument/2006/relationships/image" Target="../media/image99.sv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3.svg"/><Relationship Id="rId20" Type="http://schemas.openxmlformats.org/officeDocument/2006/relationships/image" Target="../media/image107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svg"/><Relationship Id="rId11" Type="http://schemas.openxmlformats.org/officeDocument/2006/relationships/image" Target="../media/image98.png"/><Relationship Id="rId5" Type="http://schemas.openxmlformats.org/officeDocument/2006/relationships/image" Target="../media/image94.png"/><Relationship Id="rId15" Type="http://schemas.openxmlformats.org/officeDocument/2006/relationships/image" Target="../media/image102.png"/><Relationship Id="rId10" Type="http://schemas.openxmlformats.org/officeDocument/2006/relationships/image" Target="../media/image97.svg"/><Relationship Id="rId19" Type="http://schemas.openxmlformats.org/officeDocument/2006/relationships/image" Target="../media/image106.png"/><Relationship Id="rId4" Type="http://schemas.openxmlformats.org/officeDocument/2006/relationships/image" Target="../media/image93.svg"/><Relationship Id="rId9" Type="http://schemas.openxmlformats.org/officeDocument/2006/relationships/image" Target="../media/image96.png"/><Relationship Id="rId14" Type="http://schemas.openxmlformats.org/officeDocument/2006/relationships/image" Target="../media/image10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114.png"/><Relationship Id="rId3" Type="http://schemas.openxmlformats.org/officeDocument/2006/relationships/image" Target="../media/image90.png"/><Relationship Id="rId7" Type="http://schemas.openxmlformats.org/officeDocument/2006/relationships/image" Target="../media/image108.png"/><Relationship Id="rId12" Type="http://schemas.openxmlformats.org/officeDocument/2006/relationships/image" Target="../media/image113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svg"/><Relationship Id="rId11" Type="http://schemas.openxmlformats.org/officeDocument/2006/relationships/image" Target="../media/image112.png"/><Relationship Id="rId5" Type="http://schemas.openxmlformats.org/officeDocument/2006/relationships/image" Target="../media/image92.png"/><Relationship Id="rId10" Type="http://schemas.openxmlformats.org/officeDocument/2006/relationships/image" Target="../media/image111.svg"/><Relationship Id="rId4" Type="http://schemas.openxmlformats.org/officeDocument/2006/relationships/image" Target="../media/image91.svg"/><Relationship Id="rId9" Type="http://schemas.openxmlformats.org/officeDocument/2006/relationships/image" Target="../media/image110.png"/><Relationship Id="rId14" Type="http://schemas.openxmlformats.org/officeDocument/2006/relationships/image" Target="../media/image11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13" Type="http://schemas.openxmlformats.org/officeDocument/2006/relationships/image" Target="../media/image122.png"/><Relationship Id="rId18" Type="http://schemas.openxmlformats.org/officeDocument/2006/relationships/image" Target="../media/image127.svg"/><Relationship Id="rId3" Type="http://schemas.openxmlformats.org/officeDocument/2006/relationships/image" Target="../media/image90.png"/><Relationship Id="rId7" Type="http://schemas.openxmlformats.org/officeDocument/2006/relationships/image" Target="../media/image116.png"/><Relationship Id="rId12" Type="http://schemas.openxmlformats.org/officeDocument/2006/relationships/image" Target="../media/image121.sv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25.svg"/><Relationship Id="rId20" Type="http://schemas.openxmlformats.org/officeDocument/2006/relationships/image" Target="../media/image12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svg"/><Relationship Id="rId11" Type="http://schemas.openxmlformats.org/officeDocument/2006/relationships/image" Target="../media/image120.png"/><Relationship Id="rId5" Type="http://schemas.openxmlformats.org/officeDocument/2006/relationships/image" Target="../media/image112.png"/><Relationship Id="rId15" Type="http://schemas.openxmlformats.org/officeDocument/2006/relationships/image" Target="../media/image124.png"/><Relationship Id="rId10" Type="http://schemas.openxmlformats.org/officeDocument/2006/relationships/image" Target="../media/image119.svg"/><Relationship Id="rId19" Type="http://schemas.openxmlformats.org/officeDocument/2006/relationships/image" Target="../media/image128.png"/><Relationship Id="rId4" Type="http://schemas.openxmlformats.org/officeDocument/2006/relationships/image" Target="../media/image91.svg"/><Relationship Id="rId9" Type="http://schemas.openxmlformats.org/officeDocument/2006/relationships/image" Target="../media/image118.png"/><Relationship Id="rId14" Type="http://schemas.openxmlformats.org/officeDocument/2006/relationships/image" Target="../media/image1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svg"/><Relationship Id="rId13" Type="http://schemas.openxmlformats.org/officeDocument/2006/relationships/image" Target="../media/image130.png"/><Relationship Id="rId3" Type="http://schemas.openxmlformats.org/officeDocument/2006/relationships/image" Target="../media/image90.png"/><Relationship Id="rId7" Type="http://schemas.openxmlformats.org/officeDocument/2006/relationships/image" Target="../media/image118.png"/><Relationship Id="rId12" Type="http://schemas.openxmlformats.org/officeDocument/2006/relationships/image" Target="../media/image125.sv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2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svg"/><Relationship Id="rId11" Type="http://schemas.openxmlformats.org/officeDocument/2006/relationships/image" Target="../media/image124.png"/><Relationship Id="rId5" Type="http://schemas.openxmlformats.org/officeDocument/2006/relationships/image" Target="../media/image126.png"/><Relationship Id="rId15" Type="http://schemas.openxmlformats.org/officeDocument/2006/relationships/image" Target="../media/image128.png"/><Relationship Id="rId10" Type="http://schemas.openxmlformats.org/officeDocument/2006/relationships/image" Target="../media/image121.svg"/><Relationship Id="rId4" Type="http://schemas.openxmlformats.org/officeDocument/2006/relationships/image" Target="../media/image91.svg"/><Relationship Id="rId9" Type="http://schemas.openxmlformats.org/officeDocument/2006/relationships/image" Target="../media/image120.png"/><Relationship Id="rId14" Type="http://schemas.openxmlformats.org/officeDocument/2006/relationships/image" Target="../media/image13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13" Type="http://schemas.openxmlformats.org/officeDocument/2006/relationships/image" Target="../media/image136.png"/><Relationship Id="rId3" Type="http://schemas.openxmlformats.org/officeDocument/2006/relationships/image" Target="../media/image90.png"/><Relationship Id="rId7" Type="http://schemas.openxmlformats.org/officeDocument/2006/relationships/image" Target="../media/image124.png"/><Relationship Id="rId12" Type="http://schemas.openxmlformats.org/officeDocument/2006/relationships/image" Target="../media/image135.sv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3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svg"/><Relationship Id="rId11" Type="http://schemas.openxmlformats.org/officeDocument/2006/relationships/image" Target="../media/image134.png"/><Relationship Id="rId5" Type="http://schemas.openxmlformats.org/officeDocument/2006/relationships/image" Target="../media/image118.png"/><Relationship Id="rId15" Type="http://schemas.openxmlformats.org/officeDocument/2006/relationships/image" Target="../media/image138.png"/><Relationship Id="rId10" Type="http://schemas.openxmlformats.org/officeDocument/2006/relationships/image" Target="../media/image133.svg"/><Relationship Id="rId4" Type="http://schemas.openxmlformats.org/officeDocument/2006/relationships/image" Target="../media/image91.svg"/><Relationship Id="rId9" Type="http://schemas.openxmlformats.org/officeDocument/2006/relationships/image" Target="../media/image132.png"/><Relationship Id="rId14" Type="http://schemas.openxmlformats.org/officeDocument/2006/relationships/image" Target="../media/image1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svg"/><Relationship Id="rId3" Type="http://schemas.openxmlformats.org/officeDocument/2006/relationships/image" Target="../media/image74.png"/><Relationship Id="rId7" Type="http://schemas.openxmlformats.org/officeDocument/2006/relationships/image" Target="../media/image140.png"/><Relationship Id="rId12" Type="http://schemas.openxmlformats.org/officeDocument/2006/relationships/image" Target="../media/image143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svg"/><Relationship Id="rId11" Type="http://schemas.openxmlformats.org/officeDocument/2006/relationships/image" Target="../media/image142.png"/><Relationship Id="rId5" Type="http://schemas.openxmlformats.org/officeDocument/2006/relationships/image" Target="../media/image76.png"/><Relationship Id="rId10" Type="http://schemas.openxmlformats.org/officeDocument/2006/relationships/image" Target="../media/image27.svg"/><Relationship Id="rId4" Type="http://schemas.openxmlformats.org/officeDocument/2006/relationships/image" Target="../media/image75.svg"/><Relationship Id="rId9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ienst/publikationen/en/19200" TargetMode="External"/><Relationship Id="rId13" Type="http://schemas.openxmlformats.org/officeDocument/2006/relationships/hyperlink" Target="https://www.gesetze-im-internet.de/tvg/index.html" TargetMode="External"/><Relationship Id="rId18" Type="http://schemas.openxmlformats.org/officeDocument/2006/relationships/hyperlink" Target="https://www.bibb.de/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www.bibb.de/dokumente/pdf/final_BIBB%20Report%2002_2025.pdf" TargetMode="External"/><Relationship Id="rId12" Type="http://schemas.openxmlformats.org/officeDocument/2006/relationships/hyperlink" Target="https://www.gesetze-im-internet.de/ihkg/index.html" TargetMode="External"/><Relationship Id="rId17" Type="http://schemas.openxmlformats.org/officeDocument/2006/relationships/hyperlink" Target="https://www.bmbfsfj.bund.de/bmbfsfj/meta/en" TargetMode="External"/><Relationship Id="rId2" Type="http://schemas.openxmlformats.org/officeDocument/2006/relationships/hyperlink" Target="https://www.bmbfsfj.bund.de/bmbfsfj/service/publikationen/berufsbildungsbericht-2026-285646" TargetMode="External"/><Relationship Id="rId16" Type="http://schemas.openxmlformats.org/officeDocument/2006/relationships/hyperlink" Target="https://www.govet.international/de/54887.php" TargetMode="External"/><Relationship Id="rId20" Type="http://schemas.openxmlformats.org/officeDocument/2006/relationships/hyperlink" Target="mailto:govet@govet.internationa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ab.de/en/home-2/" TargetMode="External"/><Relationship Id="rId11" Type="http://schemas.openxmlformats.org/officeDocument/2006/relationships/hyperlink" Target="https://www.gesetze-im-internet.de/jarbschg/index.html" TargetMode="External"/><Relationship Id="rId5" Type="http://schemas.openxmlformats.org/officeDocument/2006/relationships/hyperlink" Target="https://www.datenportal.bmftr.bund.de/portal/en/index.html" TargetMode="External"/><Relationship Id="rId15" Type="http://schemas.openxmlformats.org/officeDocument/2006/relationships/hyperlink" Target="https://www.govet.international/en" TargetMode="External"/><Relationship Id="rId10" Type="http://schemas.openxmlformats.org/officeDocument/2006/relationships/hyperlink" Target="https://www.govet.international/en/54887.php" TargetMode="External"/><Relationship Id="rId19" Type="http://schemas.openxmlformats.org/officeDocument/2006/relationships/hyperlink" Target="https://www.govet.international/en/54879.php" TargetMode="External"/><Relationship Id="rId4" Type="http://schemas.openxmlformats.org/officeDocument/2006/relationships/hyperlink" Target="https://www.destatis.de/EN/Home/_node.html" TargetMode="External"/><Relationship Id="rId9" Type="http://schemas.openxmlformats.org/officeDocument/2006/relationships/hyperlink" Target="https://www.govet.international/en/54899.php" TargetMode="External"/><Relationship Id="rId14" Type="http://schemas.openxmlformats.org/officeDocument/2006/relationships/hyperlink" Target="https://www.gesetze-im-internet.de/betrvg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476508" y="2935804"/>
            <a:ext cx="2239529" cy="65012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Vocational education </a:t>
            </a:r>
            <a:br>
              <a:rPr lang="en-GB" dirty="0"/>
            </a:br>
            <a:r>
              <a:rPr lang="en-GB" dirty="0"/>
              <a:t>and training in Germany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2" y="2883760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2600" b="1" dirty="0">
                <a:latin typeface="+mj-lt"/>
              </a:rPr>
              <a:t>The engine of dual VET </a:t>
            </a:r>
          </a:p>
          <a:p>
            <a:pPr>
              <a:spcBef>
                <a:spcPts val="600"/>
              </a:spcBef>
            </a:pPr>
            <a:r>
              <a:rPr lang="en-GB" sz="2200" dirty="0"/>
              <a:t>Cooperation between stakeholders from</a:t>
            </a:r>
            <a:br>
              <a:rPr lang="en-GB" sz="2200" dirty="0"/>
            </a:br>
            <a:r>
              <a:rPr lang="en-GB" sz="2200" dirty="0"/>
              <a:t>trade and industry, the state and society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45AD30-06D0-4A00-B9F6-EA052CD4E0B8}"/>
              </a:ext>
            </a:extLst>
          </p:cNvPr>
          <p:cNvSpPr txBox="1"/>
          <p:nvPr/>
        </p:nvSpPr>
        <p:spPr>
          <a:xfrm>
            <a:off x="3758541" y="5512589"/>
            <a:ext cx="5047861" cy="9353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 Office for International Cooperation in Vocational Education and Training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18B462-D90A-4FCE-AB4B-EBEF340D85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28" y="4039020"/>
            <a:ext cx="3926074" cy="13086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4B7C53-5F40-4EE6-B8EA-39FB13B58F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5176" y1="41461" x2="75176" y2="41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0" y="3832855"/>
            <a:ext cx="1483663" cy="20769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Employees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n-GB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Interests are articulated via</a:t>
            </a:r>
          </a:p>
          <a:p>
            <a:pPr marL="342900" lvl="1" indent="-342900">
              <a:spcAft>
                <a:spcPts val="500"/>
              </a:spcAft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German Trade Union Confederation</a:t>
            </a:r>
          </a:p>
          <a:p>
            <a:pPr marL="342900" lvl="1" indent="-342900">
              <a:spcAft>
                <a:spcPts val="500"/>
              </a:spcAft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Sectoral trade unions</a:t>
            </a:r>
          </a:p>
          <a:p>
            <a:pPr marL="342900" lvl="1" indent="-342900">
              <a:spcAft>
                <a:spcPts val="500"/>
              </a:spcAft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Works councils</a:t>
            </a:r>
          </a:p>
          <a:p>
            <a:pPr marL="342900" lvl="1" indent="-342900">
              <a:spcAft>
                <a:spcPts val="500"/>
              </a:spcAft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(Professional associations)</a:t>
            </a:r>
          </a:p>
          <a:p>
            <a:pPr>
              <a:spcAft>
                <a:spcPts val="500"/>
              </a:spcAft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76B3ED-ABA7-42A5-B294-8E3E17BB3C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3" y="989841"/>
            <a:ext cx="1676425" cy="10456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E42911-5253-4218-91F9-F3607569CBA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05" y="2444298"/>
            <a:ext cx="1471420" cy="5214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539DCB-5048-42BD-B5A8-4A29382DAF7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08" y="4039020"/>
            <a:ext cx="1259189" cy="125918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2CC526D-D6E3-4553-B829-B24227F7D7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87" y="2632231"/>
            <a:ext cx="865006" cy="8650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073FA2B-4F1C-4C59-9397-C8200A2AB30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83" y="1086111"/>
            <a:ext cx="1055402" cy="1050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D760A1A-B677-4654-AFBC-396D0FFE9CD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33" y="1086110"/>
            <a:ext cx="918577" cy="91857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47ABCB6-1EC3-4296-BDD5-392E22E9244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94" y="2444298"/>
            <a:ext cx="1009561" cy="112612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00DF8E-A000-4BE5-966F-308EA12CDDA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11713" y="3331164"/>
            <a:ext cx="2015340" cy="5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Public sphere and the state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291223" cy="460851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Attitudes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“Qualified skilled workers are </a:t>
            </a:r>
            <a:r>
              <a:rPr lang="en-GB" sz="2200" dirty="0">
                <a:solidFill>
                  <a:srgbClr val="BF5A08"/>
                </a:solidFill>
              </a:rPr>
              <a:t>important for the economy </a:t>
            </a:r>
            <a:br>
              <a:rPr lang="en-GB" sz="2200" dirty="0">
                <a:solidFill>
                  <a:srgbClr val="BF5A08"/>
                </a:solidFill>
              </a:rPr>
            </a:br>
            <a:r>
              <a:rPr lang="en-GB" sz="2200" dirty="0">
                <a:solidFill>
                  <a:srgbClr val="BF5A08"/>
                </a:solidFill>
              </a:rPr>
              <a:t>and for society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GB" sz="2200" dirty="0"/>
              <a:t>”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 create a </a:t>
            </a:r>
            <a:r>
              <a:rPr lang="en-GB" sz="2200" dirty="0">
                <a:solidFill>
                  <a:srgbClr val="BF5A08"/>
                </a:solidFill>
              </a:rPr>
              <a:t>framework and platform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employers and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to commit to vocational education and training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 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 foster the vocational education and training system via governance structures, research, innovation and guidance.”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“Strong VET enables young people to obtain good development prospects within society.”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“Company-based training forms part of the </a:t>
            </a:r>
            <a:r>
              <a:rPr lang="en-GB" sz="2200" dirty="0">
                <a:solidFill>
                  <a:srgbClr val="BF5A08"/>
                </a:solidFill>
              </a:rPr>
              <a:t>education system</a:t>
            </a:r>
            <a:r>
              <a:rPr lang="en-GB" sz="2200" dirty="0"/>
              <a:t>.”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 make </a:t>
            </a:r>
            <a:r>
              <a:rPr lang="en-GB" sz="2200" dirty="0">
                <a:solidFill>
                  <a:srgbClr val="BF5A08"/>
                </a:solidFill>
              </a:rPr>
              <a:t>vocational school-based training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available.”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D5F645C-B25B-44EA-8D77-7441B3E6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3237" y="1496594"/>
            <a:ext cx="3409500" cy="28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Public sphere and the state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7342187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Demands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“Employers and employees should </a:t>
            </a:r>
            <a:r>
              <a:rPr lang="en-GB" sz="2200" dirty="0">
                <a:solidFill>
                  <a:srgbClr val="BF5A08"/>
                </a:solidFill>
              </a:rPr>
              <a:t>work together to </a:t>
            </a:r>
            <a:br>
              <a:rPr lang="en-GB" sz="2200" dirty="0">
                <a:solidFill>
                  <a:srgbClr val="BF5A08"/>
                </a:solidFill>
              </a:rPr>
            </a:br>
            <a:r>
              <a:rPr lang="en-GB" sz="2200" dirty="0">
                <a:solidFill>
                  <a:srgbClr val="BF5A08"/>
                </a:solidFill>
              </a:rPr>
              <a:t>actively shape vocational education and training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“Employers should </a:t>
            </a:r>
            <a:r>
              <a:rPr lang="en-GB" sz="2200" dirty="0">
                <a:solidFill>
                  <a:srgbClr val="BF5A08"/>
                </a:solidFill>
              </a:rPr>
              <a:t>offer training opportunities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6F859E-C4BD-46C2-9EDC-D33C30DEF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603" y="1542776"/>
            <a:ext cx="2792716" cy="23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86230"/>
            <a:ext cx="9000000" cy="446715"/>
          </a:xfrm>
        </p:spPr>
        <p:txBody>
          <a:bodyPr/>
          <a:lstStyle/>
          <a:p>
            <a:r>
              <a:rPr lang="en-GB"/>
              <a:t>Public sphere and the state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64800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Interests are articulated via</a:t>
            </a:r>
          </a:p>
          <a:p>
            <a:pPr marL="342900" lvl="1" indent="-342900">
              <a:spcAft>
                <a:spcPts val="5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Government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(federal ministries) </a:t>
            </a:r>
          </a:p>
          <a:p>
            <a:pPr marL="342900" lvl="1" indent="-342900">
              <a:spcAft>
                <a:spcPts val="5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federal states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(state governments)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FC3537-BA2F-4E03-9195-2B8D38856C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8" y="1121141"/>
            <a:ext cx="572914" cy="7994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A3F43DD-217F-47DA-9BBA-009C12276A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91" y="1121141"/>
            <a:ext cx="594270" cy="7994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A2DF078-2114-4A04-8EE1-13B70A47F2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9" y="1121141"/>
            <a:ext cx="487126" cy="79941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1D2F917-C257-4517-976A-7A73675938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902" y="1121141"/>
            <a:ext cx="668970" cy="79941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8021DD3-86C4-455A-9633-5DA0BEB9E8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2" y="2283628"/>
            <a:ext cx="548486" cy="799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8C3E3C0-4532-495F-A819-3978BE8CE8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22" y="2283628"/>
            <a:ext cx="571009" cy="79941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BC778A3-DD60-4D94-B60F-6D839A9CEFD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58" y="2283628"/>
            <a:ext cx="663289" cy="79941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6FBF592-4B95-48F1-9179-B482E960944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48" y="2283628"/>
            <a:ext cx="739478" cy="79941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4785961-B6DD-4F7E-BA1D-B825C44551E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96" y="3501714"/>
            <a:ext cx="697419" cy="79941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A76F272-4D91-474B-8DAC-9FB14E69B6B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83" y="3501714"/>
            <a:ext cx="692886" cy="79941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8CE732A-4373-4B02-B2C9-C366880F372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023" y="3501714"/>
            <a:ext cx="661359" cy="79941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6474691-5693-4BA9-AF63-98CD6114A4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23" y="3501714"/>
            <a:ext cx="649929" cy="79941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A056B19-8527-45F9-9448-3042152A5EE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7" y="4717148"/>
            <a:ext cx="710417" cy="79941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012D100-9B6A-4818-9D29-228827AAD97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04" y="4717148"/>
            <a:ext cx="662044" cy="79941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B7AC5C9F-03B8-470C-A136-04981F343CE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54" y="4717148"/>
            <a:ext cx="695896" cy="799415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4634F2C8-ECBC-44F9-A82A-8DA118F3097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00" b="94700" l="10000" r="90000">
                        <a14:foregroundMark x1="31333" y1="3500" x2="31333" y2="3500"/>
                        <a14:foregroundMark x1="41867" y1="94700" x2="41867" y2="9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26" y="4717148"/>
            <a:ext cx="1199123" cy="79941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85499" y="3339215"/>
            <a:ext cx="2520000" cy="11844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88548" y="2322380"/>
            <a:ext cx="1476000" cy="7219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9C53B69-A057-9100-D0AD-13202BE04B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99" y="4496152"/>
            <a:ext cx="2039400" cy="119974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148A43E-7967-4BB4-9A11-5D9DF0C218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19" y="953344"/>
            <a:ext cx="3280615" cy="12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Employers, employees and the state </a:t>
            </a:r>
            <a:r>
              <a:rPr lang="en-GB" sz="2000" b="1" dirty="0">
                <a:solidFill>
                  <a:srgbClr val="BF5A08"/>
                </a:solidFill>
              </a:rPr>
              <a:t>represent different collective interests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vocational education </a:t>
            </a:r>
            <a:b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training in a manner which is </a:t>
            </a:r>
            <a:r>
              <a:rPr lang="en-GB" sz="2000" b="1" dirty="0">
                <a:solidFill>
                  <a:srgbClr val="BF5A08"/>
                </a:solidFill>
              </a:rPr>
              <a:t>highly organised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rgbClr val="BF5A08"/>
                </a:solidFill>
              </a:rPr>
              <a:t>competent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1D5120-44B2-4860-9ABF-715B13BC6B18}"/>
              </a:ext>
            </a:extLst>
          </p:cNvPr>
          <p:cNvSpPr txBox="1"/>
          <p:nvPr/>
        </p:nvSpPr>
        <p:spPr>
          <a:xfrm>
            <a:off x="6513678" y="1434446"/>
            <a:ext cx="6290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Strong stakeholders </a:t>
            </a:r>
            <a:r>
              <a:rPr lang="en-GB" sz="2000" dirty="0">
                <a:solidFill>
                  <a:srgbClr val="BF5A08"/>
                </a:solidFill>
              </a:rPr>
              <a:t>assume a joint </a:t>
            </a:r>
            <a:br>
              <a:rPr lang="en-GB" sz="2000" dirty="0">
                <a:solidFill>
                  <a:srgbClr val="BF5A08"/>
                </a:solidFill>
              </a:rPr>
            </a:br>
            <a:r>
              <a:rPr lang="en-GB" sz="2000" dirty="0">
                <a:solidFill>
                  <a:srgbClr val="BF5A08"/>
                </a:solidFill>
              </a:rPr>
              <a:t>commitment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vocational education 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training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C42D24D-DBCD-4432-B2BA-39747DF74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BBBAA30A-4038-4A77-9E74-0595F64EC63C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114EB6-A6D4-4C9B-912B-8DD494FA21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DD0C2B-D3C4-4D34-AFA3-06EB270A0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Commitment is based on </a:t>
            </a:r>
            <a:r>
              <a:rPr lang="en-GB" sz="2000" b="1" dirty="0">
                <a:solidFill>
                  <a:srgbClr val="BF5A08"/>
                </a:solidFill>
              </a:rPr>
              <a:t>joint principles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“We wish to </a:t>
            </a:r>
            <a:r>
              <a:rPr lang="en-GB" sz="2000" dirty="0">
                <a:solidFill>
                  <a:srgbClr val="BF5A08"/>
                </a:solidFill>
              </a:rPr>
              <a:t>govern VET collectively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“We </a:t>
            </a:r>
            <a:r>
              <a:rPr lang="en-GB" sz="2000" dirty="0">
                <a:solidFill>
                  <a:srgbClr val="BF5A08"/>
                </a:solidFill>
              </a:rPr>
              <a:t>share responsibility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vocational education and training.”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“Vocational education and training should be </a:t>
            </a:r>
            <a:r>
              <a:rPr lang="en-GB" sz="2000" dirty="0">
                <a:solidFill>
                  <a:srgbClr val="BF5A08"/>
                </a:solidFill>
              </a:rPr>
              <a:t>practice-related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>
                <a:solidFill>
                  <a:srgbClr val="BF5A08"/>
                </a:solidFill>
              </a:rPr>
              <a:t>of high quality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rgbClr val="BF5A08"/>
                </a:solidFill>
              </a:rPr>
              <a:t>standardised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“</a:t>
            </a:r>
            <a:r>
              <a:rPr lang="en-GB" sz="2000" dirty="0">
                <a:solidFill>
                  <a:srgbClr val="BF5A08"/>
                </a:solidFill>
              </a:rPr>
              <a:t>Standards in VET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must be </a:t>
            </a:r>
            <a:r>
              <a:rPr lang="en-GB" sz="2000" dirty="0">
                <a:solidFill>
                  <a:srgbClr val="BF5A08"/>
                </a:solidFill>
              </a:rPr>
              <a:t>requirements oriented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rgbClr val="BF5A08"/>
                </a:solidFill>
              </a:rPr>
              <a:t>current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“Vocational education and training is a </a:t>
            </a:r>
            <a:r>
              <a:rPr lang="en-GB" sz="2000" dirty="0">
                <a:solidFill>
                  <a:srgbClr val="BF5A08"/>
                </a:solidFill>
              </a:rPr>
              <a:t>prerequisite for competitiveness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global market.”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FB76D8-869A-4195-B1AD-BAFAD7257645}"/>
              </a:ext>
            </a:extLst>
          </p:cNvPr>
          <p:cNvSpPr txBox="1"/>
          <p:nvPr/>
        </p:nvSpPr>
        <p:spPr>
          <a:xfrm>
            <a:off x="6513678" y="1443971"/>
            <a:ext cx="6290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Strong stakeholders </a:t>
            </a:r>
            <a:r>
              <a:rPr lang="en-GB" sz="2000" dirty="0">
                <a:solidFill>
                  <a:srgbClr val="BF5A08"/>
                </a:solidFill>
              </a:rPr>
              <a:t>assume a joint </a:t>
            </a:r>
            <a:br>
              <a:rPr lang="en-GB" sz="2000" dirty="0">
                <a:solidFill>
                  <a:srgbClr val="BF5A08"/>
                </a:solidFill>
              </a:rPr>
            </a:br>
            <a:r>
              <a:rPr lang="en-GB" sz="2000" dirty="0">
                <a:solidFill>
                  <a:srgbClr val="BF5A08"/>
                </a:solidFill>
              </a:rPr>
              <a:t>commitment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vocational education 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training.</a:t>
            </a: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FC23D41B-F21D-428A-94F0-F7FFC4C483F8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D9C9FE-D946-4E54-8236-8227449F7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EDE6E4-0539-4CFC-99C1-71301589EB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37302-CD97-4996-9C1A-C5992D26A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engine of dual VET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290715"/>
            <a:ext cx="10066338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chemeClr val="bg1"/>
                </a:solidFill>
              </a:rPr>
              <a:t>Stakeholders act together to shape </a:t>
            </a:r>
            <a:br>
              <a:rPr lang="en-GB" sz="2800" b="1">
                <a:solidFill>
                  <a:schemeClr val="bg1"/>
                </a:solidFill>
              </a:rPr>
            </a:br>
            <a:r>
              <a:rPr lang="en-GB" sz="2800" b="1">
                <a:solidFill>
                  <a:schemeClr val="bg1"/>
                </a:solidFill>
              </a:rPr>
              <a:t>dual vocational education and training</a:t>
            </a:r>
          </a:p>
          <a:p>
            <a:pPr marL="0" indent="0">
              <a:buNone/>
            </a:pP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D542C01-68C6-4E5E-8E8B-2A37B13DCB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1515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2" y="2899626"/>
            <a:ext cx="2827337" cy="1173306"/>
          </a:xfrm>
        </p:spPr>
        <p:txBody>
          <a:bodyPr>
            <a:normAutofit fontScale="92500"/>
          </a:bodyPr>
          <a:lstStyle/>
          <a:p>
            <a:pPr marL="360000" indent="-360000">
              <a:buClr>
                <a:srgbClr val="BF5A08"/>
              </a:buClr>
              <a:buSzPct val="100000"/>
              <a:buFont typeface="+mj-lt"/>
              <a:buAutoNum type="arabicPeriod"/>
            </a:pPr>
            <a:r>
              <a:rPr lang="en-GB" sz="2000">
                <a:solidFill>
                  <a:srgbClr val="BF5A08"/>
                </a:solidFill>
              </a:rPr>
              <a:t>Strong commitment </a:t>
            </a:r>
            <a:b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within the scope of </a:t>
            </a:r>
            <a:r>
              <a:rPr lang="en-GB" sz="2000">
                <a:solidFill>
                  <a:srgbClr val="BF5A08"/>
                </a:solidFill>
              </a:rPr>
              <a:t>dual </a:t>
            </a:r>
            <a:br>
              <a:rPr lang="en-GB" sz="2000">
                <a:solidFill>
                  <a:srgbClr val="BF5A08"/>
                </a:solidFill>
              </a:rPr>
            </a:br>
            <a:r>
              <a:rPr lang="en-GB" sz="2000">
                <a:solidFill>
                  <a:srgbClr val="BF5A08"/>
                </a:solidFill>
              </a:rPr>
              <a:t>vocational education and training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577982" y="2899626"/>
            <a:ext cx="3121739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n-GB" sz="2000">
                <a:solidFill>
                  <a:srgbClr val="BF5A08"/>
                </a:solidFill>
              </a:rPr>
              <a:t>Co-determination and cooperation </a:t>
            </a: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is conveyed by </a:t>
            </a:r>
            <a:r>
              <a:rPr lang="en-GB" sz="2000">
                <a:solidFill>
                  <a:srgbClr val="BF5A08"/>
                </a:solidFill>
              </a:rPr>
              <a:t>formal mechanisms</a:t>
            </a: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(integration of interests)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Laws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Institutions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Committees/panels</a:t>
            </a:r>
          </a:p>
          <a:p>
            <a:pPr marL="360000" indent="-342900">
              <a:buFont typeface="+mj-lt"/>
              <a:buAutoNum type="arabicPeriod" startAt="2"/>
            </a:pP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8B9439BB-FD75-41F8-B36F-2FB7B1FEC038}"/>
              </a:ext>
            </a:extLst>
          </p:cNvPr>
          <p:cNvSpPr/>
          <p:nvPr/>
        </p:nvSpPr>
        <p:spPr>
          <a:xfrm>
            <a:off x="2464916" y="1682689"/>
            <a:ext cx="1387873" cy="4281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978537" y="2899626"/>
            <a:ext cx="2393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00"/>
            <a:r>
              <a:rPr lang="en-GB" sz="2000">
                <a:solidFill>
                  <a:srgbClr val="BF5A08"/>
                </a:solidFill>
              </a:rPr>
              <a:t>The engine of dual VET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8812" y="1052513"/>
            <a:ext cx="1641197" cy="1641197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2908791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8067256" y="2908790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EBC1E5-0001-48BD-9D06-22FAE5907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3156" y="1052513"/>
            <a:ext cx="1875992" cy="173970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6C4AB7F-D42F-44DF-A794-D1487AB86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354306"/>
            <a:ext cx="418244" cy="13060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7A44B9-7F0E-42E9-9058-04E30132B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4465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23" y="982828"/>
            <a:ext cx="10631918" cy="667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        Development of the </a:t>
            </a:r>
            <a:b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dual VET system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45BE8B9-9232-40FA-A875-C11FC444E811}"/>
              </a:ext>
            </a:extLst>
          </p:cNvPr>
          <p:cNvSpPr txBox="1">
            <a:spLocks/>
          </p:cNvSpPr>
          <p:nvPr/>
        </p:nvSpPr>
        <p:spPr>
          <a:xfrm>
            <a:off x="4602017" y="5172603"/>
            <a:ext cx="2786443" cy="8894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        Implementation </a:t>
            </a:r>
            <a:b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training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7F4B8D6-C3BE-4F17-A388-04207255886D}"/>
              </a:ext>
            </a:extLst>
          </p:cNvPr>
          <p:cNvCxnSpPr>
            <a:cxnSpLocks/>
          </p:cNvCxnSpPr>
          <p:nvPr/>
        </p:nvCxnSpPr>
        <p:spPr>
          <a:xfrm rot="2700000">
            <a:off x="79855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CFEBDA6-48E9-42E7-BE9B-F2A92DE04556}"/>
              </a:ext>
            </a:extLst>
          </p:cNvPr>
          <p:cNvCxnSpPr>
            <a:cxnSpLocks/>
          </p:cNvCxnSpPr>
          <p:nvPr/>
        </p:nvCxnSpPr>
        <p:spPr>
          <a:xfrm rot="-2700000">
            <a:off x="30651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CD175D8-869F-4E3D-AF2A-6235010268E6}"/>
              </a:ext>
            </a:extLst>
          </p:cNvPr>
          <p:cNvCxnSpPr>
            <a:cxnSpLocks/>
          </p:cNvCxnSpPr>
          <p:nvPr/>
        </p:nvCxnSpPr>
        <p:spPr>
          <a:xfrm rot="8100000">
            <a:off x="79855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BB2D9BB-D32A-4D68-9E71-E95CAC423E87}"/>
              </a:ext>
            </a:extLst>
          </p:cNvPr>
          <p:cNvCxnSpPr>
            <a:cxnSpLocks/>
          </p:cNvCxnSpPr>
          <p:nvPr/>
        </p:nvCxnSpPr>
        <p:spPr>
          <a:xfrm rot="-8100000">
            <a:off x="30651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7574E85-45CA-4FC6-A511-B7A70F7A5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4152" y="679702"/>
            <a:ext cx="937260" cy="93726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7B1DDD7-7D31-4B3A-B97C-4E9D362034D9}"/>
              </a:ext>
            </a:extLst>
          </p:cNvPr>
          <p:cNvGrpSpPr/>
          <p:nvPr/>
        </p:nvGrpSpPr>
        <p:grpSpPr>
          <a:xfrm>
            <a:off x="8363148" y="2737575"/>
            <a:ext cx="2992753" cy="1206845"/>
            <a:chOff x="8616097" y="2847150"/>
            <a:chExt cx="2992753" cy="1206845"/>
          </a:xfrm>
        </p:grpSpPr>
        <p:sp>
          <p:nvSpPr>
            <p:cNvPr id="4" name="Inhaltsplatzhalter 2">
              <a:extLst>
                <a:ext uri="{FF2B5EF4-FFF2-40B4-BE49-F238E27FC236}">
                  <a16:creationId xmlns:a16="http://schemas.microsoft.com/office/drawing/2014/main" id="{8A5A6631-6720-4B61-A0CF-7392832301E9}"/>
                </a:ext>
              </a:extLst>
            </p:cNvPr>
            <p:cNvSpPr txBox="1">
              <a:spLocks/>
            </p:cNvSpPr>
            <p:nvPr/>
          </p:nvSpPr>
          <p:spPr>
            <a:xfrm>
              <a:off x="8822407" y="3164497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en-GB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2.         Development of</a:t>
              </a:r>
              <a:br>
                <a:rPr lang="en-GB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GB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standards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2C5E811-9E38-43F9-9761-A928D709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567516">
              <a:off x="8616097" y="2847150"/>
              <a:ext cx="937260" cy="937260"/>
            </a:xfrm>
            <a:prstGeom prst="rect">
              <a:avLst/>
            </a:prstGeom>
          </p:spPr>
        </p:pic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DCA3B35F-A9ED-4E40-A208-2FEBD20A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72793">
            <a:off x="4392212" y="4879591"/>
            <a:ext cx="937260" cy="93726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B32B0FD-E618-404D-827C-DB31E0287284}"/>
              </a:ext>
            </a:extLst>
          </p:cNvPr>
          <p:cNvGrpSpPr/>
          <p:nvPr/>
        </p:nvGrpSpPr>
        <p:grpSpPr>
          <a:xfrm>
            <a:off x="501881" y="2710840"/>
            <a:ext cx="3022038" cy="1173980"/>
            <a:chOff x="483473" y="2879311"/>
            <a:chExt cx="3022038" cy="1173980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0A6B6BB-3934-4130-AE7A-66975058861B}"/>
                </a:ext>
              </a:extLst>
            </p:cNvPr>
            <p:cNvSpPr txBox="1">
              <a:spLocks/>
            </p:cNvSpPr>
            <p:nvPr/>
          </p:nvSpPr>
          <p:spPr>
            <a:xfrm>
              <a:off x="719068" y="3163793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en-GB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4.         Examination and </a:t>
              </a:r>
              <a:br>
                <a:rPr lang="en-GB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GB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certification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42500B6-11B7-4427-A9CC-7E919F2B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6613635">
              <a:off x="483473" y="2879311"/>
              <a:ext cx="937260" cy="937260"/>
            </a:xfrm>
            <a:prstGeom prst="rect">
              <a:avLst/>
            </a:prstGeom>
          </p:spPr>
        </p:pic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CADBF11B-F0BF-4735-9D3D-558702882889}"/>
              </a:ext>
            </a:extLst>
          </p:cNvPr>
          <p:cNvSpPr/>
          <p:nvPr/>
        </p:nvSpPr>
        <p:spPr>
          <a:xfrm>
            <a:off x="4483708" y="241617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19F2AD46-949D-4F0D-B989-62DB2DD4CA4B}"/>
              </a:ext>
            </a:extLst>
          </p:cNvPr>
          <p:cNvSpPr/>
          <p:nvPr/>
        </p:nvSpPr>
        <p:spPr>
          <a:xfrm rot="5400000">
            <a:off x="7135656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CB0D7A2E-32E3-4EA6-87EA-EFE34ED7EB50}"/>
              </a:ext>
            </a:extLst>
          </p:cNvPr>
          <p:cNvSpPr/>
          <p:nvPr/>
        </p:nvSpPr>
        <p:spPr>
          <a:xfrm>
            <a:off x="5549218" y="2051776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A8F2F62A-3582-43A5-82F8-C883461E5B99}"/>
              </a:ext>
            </a:extLst>
          </p:cNvPr>
          <p:cNvSpPr/>
          <p:nvPr/>
        </p:nvSpPr>
        <p:spPr>
          <a:xfrm rot="10800000">
            <a:off x="5549219" y="4279925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473673E3-6CDF-427A-B823-F02525446300}"/>
              </a:ext>
            </a:extLst>
          </p:cNvPr>
          <p:cNvSpPr/>
          <p:nvPr/>
        </p:nvSpPr>
        <p:spPr>
          <a:xfrm rot="16200000">
            <a:off x="3992617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0A03684-D4CA-444D-B0FD-E9FFFCDAA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9205" y="2471537"/>
            <a:ext cx="1730744" cy="11172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C5E2F1-2ADE-4F6A-90C8-CA0610300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32264" y="2770730"/>
            <a:ext cx="336836" cy="105187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8621442-63E7-460A-80F9-C4C56459C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3582" y="270463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DD63-118C-4385-84BE-28EEC955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Guidelines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84736-7767-4C9E-A8CF-484B2D58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3065509"/>
            <a:ext cx="11053762" cy="2595516"/>
          </a:xfrm>
        </p:spPr>
        <p:txBody>
          <a:bodyPr>
            <a:normAutofit/>
          </a:bodyPr>
          <a:lstStyle/>
          <a:p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 learning venues</a:t>
            </a:r>
          </a:p>
          <a:p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Support cooperation between stakeholders</a:t>
            </a:r>
          </a:p>
          <a:p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Ensure the uniformity of VET nationwide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594AA14-79F5-44AF-A85A-9DECE5B06B00}"/>
              </a:ext>
            </a:extLst>
          </p:cNvPr>
          <p:cNvSpPr txBox="1">
            <a:spLocks/>
          </p:cNvSpPr>
          <p:nvPr/>
        </p:nvSpPr>
        <p:spPr>
          <a:xfrm>
            <a:off x="658812" y="2136269"/>
            <a:ext cx="2485713" cy="1374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00ED5D8-7560-4325-8D3C-6B213DBF5486}"/>
              </a:ext>
            </a:extLst>
          </p:cNvPr>
          <p:cNvSpPr/>
          <p:nvPr/>
        </p:nvSpPr>
        <p:spPr>
          <a:xfrm>
            <a:off x="658812" y="94371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4A20AF-4513-4820-B29B-BCEFECA64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09" y="999077"/>
            <a:ext cx="1730744" cy="11172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735505-B0C2-44E5-95A9-D48A07D56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368" y="1298270"/>
            <a:ext cx="336836" cy="10518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B97284-66B7-4904-AB0A-099B24CB2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8686" y="123217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/>
              <a:t>The engine of dual VET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2000"/>
              <a:t>Vocational education and training – stakeholders and their interests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/>
              <a:t>Employers and organisations of trade and industry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/>
              <a:t>Employees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/>
              <a:t>Public sphere and the state</a:t>
            </a:r>
          </a:p>
          <a:p>
            <a:pPr>
              <a:buFont typeface="+mj-lt"/>
              <a:buAutoNum type="arabicPeriod"/>
            </a:pPr>
            <a:r>
              <a:rPr lang="en-GB" sz="2000"/>
              <a:t>Stakeholders act together to shape vocational education and training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/>
              <a:t>Development of the dual VET system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/>
              <a:t>Development of standards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/>
              <a:t>Supervision of training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/>
              <a:t>Examination and certification</a:t>
            </a:r>
          </a:p>
          <a:p>
            <a:pPr>
              <a:buFont typeface="+mj-lt"/>
              <a:buAutoNum type="arabicPeriod"/>
            </a:pPr>
            <a:r>
              <a:rPr lang="en-GB" sz="200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 of the dual VET 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4" y="1204859"/>
            <a:ext cx="2147378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/>
              <a:t>Employers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6039" y="4373108"/>
            <a:ext cx="1669048" cy="11799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3017" y="1653352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429913" y="5450326"/>
            <a:ext cx="225406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GB" sz="2200" b="1"/>
              <a:t>Employees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9721951" y="1182436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2200" b="1"/>
              <a:t>The state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1800" b="1"/>
              <a:t>Interlinked by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2130" y="1203025"/>
            <a:ext cx="2805508" cy="290918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405631" y="1921459"/>
            <a:ext cx="22783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Employers/organisations of trade and</a:t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industry wish to help shape the</a:t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conditions governing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VET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663109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rgbClr val="BF5A08"/>
                </a:solidFill>
              </a:rPr>
              <a:t>National</a:t>
            </a:r>
          </a:p>
          <a:p>
            <a:pPr algn="ctr"/>
            <a:r>
              <a:rPr lang="en-GB" sz="1600" b="1">
                <a:solidFill>
                  <a:srgbClr val="BF5A08"/>
                </a:solidFill>
              </a:rPr>
              <a:t>Committee</a:t>
            </a:r>
          </a:p>
          <a:p>
            <a:pPr algn="ctr"/>
            <a:r>
              <a:rPr lang="en-GB" sz="1600" b="1">
                <a:solidFill>
                  <a:srgbClr val="BF5A08"/>
                </a:solidFill>
              </a:rPr>
              <a:t>(Board)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232990"/>
            <a:ext cx="2202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state defines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framework and pursues regulatory policy interests 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27499" y="4112207"/>
            <a:ext cx="23385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Trade unions wish 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help shape the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conditions governing VET 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9160617" y="4351939"/>
            <a:ext cx="2591384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n-GB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Legal basis</a:t>
            </a:r>
          </a:p>
          <a:p>
            <a:pPr>
              <a:spcBef>
                <a:spcPts val="0"/>
              </a:spcBef>
            </a:pPr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</a:rPr>
              <a:t>Vocational Training Act § 92</a:t>
            </a:r>
          </a:p>
          <a:p>
            <a:pPr>
              <a:spcBef>
                <a:spcPts val="0"/>
              </a:spcBef>
            </a:pPr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</a:rPr>
              <a:t>Crafts and Trades Regulation Code § 38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3BFB977-A117-48DB-AE2D-F6ABF6EE56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6850" y="1594152"/>
            <a:ext cx="459083" cy="14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A43D198-5BB6-4D37-8695-B4FDE58A8107}"/>
              </a:ext>
            </a:extLst>
          </p:cNvPr>
          <p:cNvGrpSpPr/>
          <p:nvPr/>
        </p:nvGrpSpPr>
        <p:grpSpPr>
          <a:xfrm>
            <a:off x="3860065" y="3312623"/>
            <a:ext cx="2133600" cy="1735338"/>
            <a:chOff x="4526868" y="3381977"/>
            <a:chExt cx="1593301" cy="1295892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C5A4054-317D-4268-B618-FBBDE88C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07662" y="3381977"/>
              <a:ext cx="1312507" cy="129589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C0B3418-3520-4C3F-BFCD-0D63C80B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408619">
              <a:off x="4526868" y="3389761"/>
              <a:ext cx="294170" cy="514797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 of the dual VET system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B972F1F-4D8B-4485-A088-A468C3B48E9D}"/>
              </a:ext>
            </a:extLst>
          </p:cNvPr>
          <p:cNvSpPr txBox="1"/>
          <p:nvPr/>
        </p:nvSpPr>
        <p:spPr>
          <a:xfrm>
            <a:off x="5200643" y="1724977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BF5A08"/>
                </a:solidFill>
              </a:rPr>
              <a:t>BIBB </a:t>
            </a:r>
          </a:p>
          <a:p>
            <a:pPr algn="ctr"/>
            <a:r>
              <a:rPr lang="en-GB" b="1">
                <a:solidFill>
                  <a:srgbClr val="BF5A08"/>
                </a:solidFill>
              </a:rPr>
              <a:t>Board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1493905" y="1861835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4 years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939368" y="2927160"/>
            <a:ext cx="1604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r">
              <a:spcBef>
                <a:spcPts val="1000"/>
              </a:spcBef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Principle of consensus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9420374" y="2930419"/>
            <a:ext cx="22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>
              <a:spcBef>
                <a:spcPts val="1000"/>
              </a:spcBef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meetings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9600321" y="1723335"/>
            <a:ext cx="2021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Honorary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olunteers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(Unpaid)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849692" y="4969123"/>
            <a:ext cx="47075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comprising employers, employees, Federal Government and federal state governments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(so-called ‘four benches’)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433403E-9133-4B1F-87D4-F03DB0E930E6}"/>
              </a:ext>
            </a:extLst>
          </p:cNvPr>
          <p:cNvSpPr txBox="1"/>
          <p:nvPr/>
        </p:nvSpPr>
        <p:spPr>
          <a:xfrm>
            <a:off x="4393440" y="4436057"/>
            <a:ext cx="1414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F1E5B274-EE48-40AD-BF6E-6112CA6FD8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05465" y="2853946"/>
            <a:ext cx="528674" cy="628693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8A984C55-5745-46C9-8A60-4910DAD3D9B2}"/>
              </a:ext>
            </a:extLst>
          </p:cNvPr>
          <p:cNvGrpSpPr/>
          <p:nvPr/>
        </p:nvGrpSpPr>
        <p:grpSpPr>
          <a:xfrm>
            <a:off x="6389583" y="3494556"/>
            <a:ext cx="1695884" cy="1394984"/>
            <a:chOff x="6343072" y="3523313"/>
            <a:chExt cx="1303345" cy="1072093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664DCCF-8819-4A31-9068-05925520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72400" y="3534984"/>
              <a:ext cx="1074017" cy="1060422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77811245-6A3D-49EC-829D-19463939F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E27F1C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21432774">
              <a:off x="6343072" y="3523313"/>
              <a:ext cx="244148" cy="427258"/>
            </a:xfrm>
            <a:prstGeom prst="rect">
              <a:avLst/>
            </a:prstGeom>
          </p:spPr>
        </p:pic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9D156801-203D-48CA-98EE-C5CBA762D599}"/>
              </a:ext>
            </a:extLst>
          </p:cNvPr>
          <p:cNvSpPr txBox="1"/>
          <p:nvPr/>
        </p:nvSpPr>
        <p:spPr>
          <a:xfrm>
            <a:off x="6459077" y="4434048"/>
            <a:ext cx="209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Deputy members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7CCAAA69-AA15-4C3E-8E3C-7ADC586737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91768">
            <a:off x="8807850" y="1648769"/>
            <a:ext cx="646397" cy="65428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52797EB3-4AD7-424A-A6EE-5E4289AFB9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1425" y="2836930"/>
            <a:ext cx="481446" cy="459562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0618019D-45F8-430E-8315-E1B172F2FF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34209" y="1629804"/>
            <a:ext cx="735877" cy="6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 of the dual VET system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72457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of tasks</a:t>
            </a: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Advises the Federal Government on issues relating to VET  </a:t>
            </a: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Submits recommendations for practice (e.g. with regard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standardised implementation of the Vocational Training Act)</a:t>
            </a: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an official response to legal ordinances promulgated by the Federal Government (e.g. training regulations) </a:t>
            </a:r>
          </a:p>
          <a:p>
            <a:pPr>
              <a:defRPr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Gives official responses to policies adopted by the Federal Government</a:t>
            </a: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Adopts resolutions regarding the affairs of BIBB (e.g. budget, research)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6CFA1-FEC8-478D-BF0B-6760CC88089E}"/>
              </a:ext>
            </a:extLst>
          </p:cNvPr>
          <p:cNvSpPr txBox="1"/>
          <p:nvPr/>
        </p:nvSpPr>
        <p:spPr>
          <a:xfrm>
            <a:off x="677469" y="1700265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BF5A08"/>
                </a:solidFill>
              </a:rPr>
              <a:t>BIBB </a:t>
            </a:r>
          </a:p>
          <a:p>
            <a:pPr algn="ctr"/>
            <a:r>
              <a:rPr lang="en-GB" b="1">
                <a:solidFill>
                  <a:srgbClr val="BF5A08"/>
                </a:solidFill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2759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 of the dual VET system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Relevance</a:t>
            </a:r>
          </a:p>
          <a:p>
            <a:r>
              <a:rPr lang="en-GB" sz="2200"/>
              <a:t>Sets out </a:t>
            </a:r>
            <a:r>
              <a:rPr lang="en-GB" sz="2200">
                <a:solidFill>
                  <a:srgbClr val="BF5A08"/>
                </a:solidFill>
              </a:rPr>
              <a:t>agreed positions of the VET stakeholders</a:t>
            </a:r>
          </a:p>
          <a:p>
            <a:r>
              <a:rPr lang="en-GB" sz="2200"/>
              <a:t>Central</a:t>
            </a:r>
            <a:r>
              <a:rPr lang="en-GB" sz="2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200">
                <a:solidFill>
                  <a:srgbClr val="BF5A08"/>
                </a:solidFill>
              </a:rPr>
              <a:t>coordinating mechanism</a:t>
            </a:r>
            <a:r>
              <a:rPr lang="en-GB" sz="2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of dual VET at federal level </a:t>
            </a:r>
            <a:r>
              <a:rPr lang="en-GB" sz="2200">
                <a:solidFill>
                  <a:srgbClr val="BF5A08"/>
                </a:solidFill>
              </a:rPr>
              <a:t>(“Parliament of Vocational Education and Training”) </a:t>
            </a:r>
          </a:p>
          <a:p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Forum in which stakeholders govern the VET system </a:t>
            </a:r>
            <a:r>
              <a:rPr lang="en-GB" sz="2200">
                <a:solidFill>
                  <a:srgbClr val="BF5A08"/>
                </a:solidFill>
              </a:rPr>
              <a:t>jointly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9310FDA-87D9-404C-8FF5-3903F5FDCCB1}"/>
              </a:ext>
            </a:extLst>
          </p:cNvPr>
          <p:cNvSpPr txBox="1"/>
          <p:nvPr/>
        </p:nvSpPr>
        <p:spPr>
          <a:xfrm>
            <a:off x="677469" y="1700265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BF5A08"/>
                </a:solidFill>
              </a:rPr>
              <a:t>BIBB </a:t>
            </a:r>
          </a:p>
          <a:p>
            <a:pPr algn="ctr"/>
            <a:r>
              <a:rPr lang="en-GB" b="1">
                <a:solidFill>
                  <a:srgbClr val="BF5A08"/>
                </a:solidFill>
              </a:rPr>
              <a:t>Board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 of standards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4" y="997660"/>
            <a:ext cx="2072760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/>
              <a:t>Employers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53258" y="4299350"/>
            <a:ext cx="1697146" cy="11998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2200" b="1"/>
              <a:t>The state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1800" b="1"/>
              <a:t>Interlinked by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426444" y="2199182"/>
            <a:ext cx="2245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Organisations set out the needs of employers/trade and industry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729036"/>
            <a:ext cx="196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rgbClr val="BF5A08"/>
                </a:solidFill>
              </a:rPr>
              <a:t>Expert</a:t>
            </a:r>
          </a:p>
          <a:p>
            <a:pPr algn="ctr"/>
            <a:r>
              <a:rPr lang="en-GB" sz="1600" b="1">
                <a:solidFill>
                  <a:srgbClr val="BF5A08"/>
                </a:solidFill>
              </a:rPr>
              <a:t>groups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141550"/>
            <a:ext cx="2202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 </a:t>
            </a:r>
            <a:b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sets out needs </a:t>
            </a:r>
          </a:p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and enacts</a:t>
            </a:r>
          </a:p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standards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27499" y="4172589"/>
            <a:ext cx="2338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Trade unions set out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needs </a:t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employees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893553" y="4466239"/>
            <a:ext cx="2894942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Legal basis</a:t>
            </a: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Vocational Training Act § 4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4530FF3-F99A-47AF-A1C5-C107D7E4E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63291" y="1386953"/>
            <a:ext cx="455984" cy="1423950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6275D78-6581-41E3-B334-614BB3E009EB}"/>
              </a:ext>
            </a:extLst>
          </p:cNvPr>
          <p:cNvSpPr txBox="1">
            <a:spLocks/>
          </p:cNvSpPr>
          <p:nvPr/>
        </p:nvSpPr>
        <p:spPr>
          <a:xfrm>
            <a:off x="2087592" y="5396432"/>
            <a:ext cx="2331699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GB" sz="2200" b="1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28959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C5A4054-317D-4268-B618-FBBDE88C5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4884" y="3542548"/>
            <a:ext cx="1724896" cy="17030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 of standards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9100252" y="1331964"/>
            <a:ext cx="319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Committee formed for new training occupation/training occupation to be updated (temporary, not permanent)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586816" y="1322599"/>
            <a:ext cx="4443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BIBB representative manages, </a:t>
            </a:r>
          </a:p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organises and chairs the process; </a:t>
            </a:r>
            <a:b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provides technical input </a:t>
            </a:r>
          </a:p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(“occupational expert”)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8697667" y="3541851"/>
            <a:ext cx="3034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Government and federal states become involved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1074669" y="3617734"/>
            <a:ext cx="3672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Trade and industry and </a:t>
            </a:r>
            <a:b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delegate own experts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63266" y="4733932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Comprising experts with</a:t>
            </a:r>
            <a:b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experience of practice and theory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202381" y="1729036"/>
            <a:ext cx="196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rgbClr val="BF5A08"/>
                </a:solidFill>
              </a:rPr>
              <a:t>Expert</a:t>
            </a:r>
          </a:p>
          <a:p>
            <a:pPr algn="ctr"/>
            <a:r>
              <a:rPr lang="en-GB" sz="1600" b="1">
                <a:solidFill>
                  <a:srgbClr val="BF5A08"/>
                </a:solidFill>
              </a:rPr>
              <a:t>groups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8FA6CAC-25E9-4FC7-AE7E-D6A3671DCBFA}"/>
              </a:ext>
            </a:extLst>
          </p:cNvPr>
          <p:cNvGrpSpPr/>
          <p:nvPr/>
        </p:nvGrpSpPr>
        <p:grpSpPr>
          <a:xfrm>
            <a:off x="4188969" y="913739"/>
            <a:ext cx="513834" cy="1198378"/>
            <a:chOff x="4482743" y="2897108"/>
            <a:chExt cx="590527" cy="137724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49330F8-1DCA-4B11-B660-6D3C29CE0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82743" y="2897108"/>
              <a:ext cx="561098" cy="1377243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C171D12-A53D-4FD8-BAEE-17B28E1FB4BB}"/>
                </a:ext>
              </a:extLst>
            </p:cNvPr>
            <p:cNvSpPr txBox="1"/>
            <p:nvPr/>
          </p:nvSpPr>
          <p:spPr>
            <a:xfrm>
              <a:off x="4517605" y="3390782"/>
              <a:ext cx="555665" cy="3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BIBB</a:t>
              </a:r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8A98E220-1D39-49BF-8AE3-E1EEC1D62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2528" y="1343299"/>
            <a:ext cx="816797" cy="77909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6AF1E0A-1E97-4B78-880A-ED8064974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6224" y="2727807"/>
            <a:ext cx="401774" cy="98617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C1BDE12-CFDA-4FB4-AC53-00334042C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9333" y="2830350"/>
            <a:ext cx="426123" cy="10459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19442" y="3199378"/>
            <a:ext cx="745698" cy="984469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EF9D63B-EA27-4121-AB31-FDF9F5EF0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54545" y="2829957"/>
            <a:ext cx="692170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 of standards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of tasks</a:t>
            </a: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and update training regulations for company-based training </a:t>
            </a: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Advise stakeholders on the implementation of the training regulations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on coordinating them with development of the framework curricula (vocational school)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4818E3-B1EC-4737-B34B-384BAFF81BB6}"/>
              </a:ext>
            </a:extLst>
          </p:cNvPr>
          <p:cNvSpPr txBox="1"/>
          <p:nvPr/>
        </p:nvSpPr>
        <p:spPr>
          <a:xfrm>
            <a:off x="677469" y="1640631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BF5A08"/>
                </a:solidFill>
              </a:rPr>
              <a:t>Expert</a:t>
            </a:r>
          </a:p>
          <a:p>
            <a:pPr algn="ctr"/>
            <a:r>
              <a:rPr lang="en-GB" b="1">
                <a:solidFill>
                  <a:srgbClr val="BF5A08"/>
                </a:solidFill>
              </a:rPr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21742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 of standards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Relevance</a:t>
            </a: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 via which </a:t>
            </a:r>
            <a:r>
              <a:rPr lang="en-GB" sz="2200" dirty="0">
                <a:solidFill>
                  <a:srgbClr val="BF5A08"/>
                </a:solidFill>
              </a:rPr>
              <a:t>stakeholders jointly develop standards </a:t>
            </a:r>
            <a:br>
              <a:rPr lang="en-GB" sz="2200" dirty="0">
                <a:solidFill>
                  <a:srgbClr val="BF5A08"/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reflect requirements of the world of work</a:t>
            </a: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Standards developed are </a:t>
            </a:r>
            <a:r>
              <a:rPr lang="en-GB" sz="2200" dirty="0">
                <a:solidFill>
                  <a:srgbClr val="BF5A08"/>
                </a:solidFill>
              </a:rPr>
              <a:t>accepted and recognised by those implementing them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(companies, trainers, trainees)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26B613-9320-42E7-BD85-6F9025D75F98}"/>
              </a:ext>
            </a:extLst>
          </p:cNvPr>
          <p:cNvSpPr txBox="1"/>
          <p:nvPr/>
        </p:nvSpPr>
        <p:spPr>
          <a:xfrm>
            <a:off x="677469" y="1640631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rgbClr val="BF5A08"/>
                </a:solidFill>
              </a:rPr>
              <a:t>Expert</a:t>
            </a:r>
          </a:p>
          <a:p>
            <a:pPr algn="ctr"/>
            <a:r>
              <a:rPr lang="en-GB" b="1">
                <a:solidFill>
                  <a:srgbClr val="BF5A08"/>
                </a:solidFill>
              </a:rPr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9653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assurance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7" y="997660"/>
            <a:ext cx="2064134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/>
              <a:t>Employers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849" y="4292600"/>
            <a:ext cx="1706693" cy="120658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8034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006968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2200" b="1"/>
              <a:t>The state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1800" b="1"/>
              <a:t>Interlinked by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66732" y="2030522"/>
            <a:ext cx="2108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Employers provide </a:t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at the company </a:t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</a:t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standards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605220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sz="1600" b="1">
                <a:solidFill>
                  <a:srgbClr val="BF5A08"/>
                </a:solidFill>
              </a:rPr>
              <a:t>Committees </a:t>
            </a:r>
            <a:br>
              <a:rPr lang="en-GB" sz="1600" b="1">
                <a:solidFill>
                  <a:srgbClr val="BF5A08"/>
                </a:solidFill>
              </a:rPr>
            </a:br>
            <a:r>
              <a:rPr lang="en-GB" sz="1600" b="1">
                <a:solidFill>
                  <a:srgbClr val="BF5A08"/>
                </a:solidFill>
              </a:rPr>
              <a:t>and competent bodies </a:t>
            </a:r>
            <a:br>
              <a:rPr lang="en-GB" sz="1600" b="1">
                <a:solidFill>
                  <a:srgbClr val="BF5A08"/>
                </a:solidFill>
              </a:rPr>
            </a:br>
            <a:r>
              <a:rPr lang="en-GB" sz="1600" b="1">
                <a:solidFill>
                  <a:srgbClr val="BF5A08"/>
                </a:solidFill>
              </a:rPr>
              <a:t>across the entire country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38680"/>
            <a:ext cx="220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State supervises, </a:t>
            </a:r>
            <a:b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finances and </a:t>
            </a:r>
            <a:b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implements school-based</a:t>
            </a:r>
            <a:b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VET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835161" y="4013797"/>
            <a:ext cx="19421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Works councils monitor training at large companies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576813" y="4580015"/>
            <a:ext cx="3119887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Legal basis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Vocational Training Act §§ 77 ff.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Laws of the federal states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B0510BD-6821-4A78-8FD9-926F19C8E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77550" y="1445869"/>
            <a:ext cx="475050" cy="1483490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34459235-B8BF-4052-8352-733E2B69F6CB}"/>
              </a:ext>
            </a:extLst>
          </p:cNvPr>
          <p:cNvSpPr txBox="1">
            <a:spLocks/>
          </p:cNvSpPr>
          <p:nvPr/>
        </p:nvSpPr>
        <p:spPr>
          <a:xfrm>
            <a:off x="2234230" y="5396432"/>
            <a:ext cx="2285588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GB" sz="2200" b="1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20218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assurance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940673" y="1862305"/>
            <a:ext cx="2243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Responsibility rests</a:t>
            </a:r>
            <a:b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</a:rPr>
              <a:t>with federal state government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73806" y="1586161"/>
            <a:ext cx="1963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b="1">
                <a:solidFill>
                  <a:srgbClr val="BF5A08"/>
                </a:solidFill>
              </a:rPr>
              <a:t>Federal</a:t>
            </a:r>
            <a:br>
              <a:rPr lang="en-GB" b="1">
                <a:solidFill>
                  <a:srgbClr val="BF5A08"/>
                </a:solidFill>
              </a:rPr>
            </a:br>
            <a:r>
              <a:rPr lang="en-GB" b="1">
                <a:solidFill>
                  <a:srgbClr val="BF5A08"/>
                </a:solidFill>
              </a:rPr>
              <a:t>State</a:t>
            </a:r>
          </a:p>
          <a:p>
            <a:pPr marL="0" lvl="1" algn="ctr"/>
            <a:r>
              <a:rPr lang="en-GB" b="1">
                <a:solidFill>
                  <a:srgbClr val="BF5A08"/>
                </a:solidFill>
              </a:rPr>
              <a:t>VET</a:t>
            </a:r>
          </a:p>
          <a:p>
            <a:pPr marL="0" lvl="1" algn="ctr"/>
            <a:r>
              <a:rPr lang="en-GB" b="1">
                <a:solidFill>
                  <a:srgbClr val="BF5A08"/>
                </a:solidFill>
              </a:rPr>
              <a:t>Committee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2336" y="1622251"/>
            <a:ext cx="745698" cy="9844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4BFDB0-C896-410A-9C70-CFE9A7FC6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6065" y="1518313"/>
            <a:ext cx="78696" cy="25424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1841645" y="3375954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4 years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557298" y="1729865"/>
            <a:ext cx="2155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Honorary volunteers (unpaid)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91768">
            <a:off x="8750700" y="1648769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4861" y="3124324"/>
            <a:ext cx="906315" cy="8519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06C37B5-F126-4663-896A-631FDD13EDD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2828" y="1376876"/>
            <a:ext cx="611077" cy="3472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002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</a:rPr>
              <a:t>Majority principle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01E93AD-53D7-4A8F-9BB5-A1B3A284B1D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10C636-B25B-40F4-AC84-1DAAEB79C6B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3EB20C2-52D0-4EEA-85CD-D7FEE64734A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613E945-AD46-4B6D-BB17-E9364A09EAE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5D8A48B-0E33-4610-99C3-3BEF389C2494}"/>
              </a:ext>
            </a:extLst>
          </p:cNvPr>
          <p:cNvSpPr txBox="1"/>
          <p:nvPr/>
        </p:nvSpPr>
        <p:spPr>
          <a:xfrm>
            <a:off x="4021891" y="4750511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6 representatives of employers, employees and the federal state government </a:t>
            </a:r>
          </a:p>
        </p:txBody>
      </p:sp>
    </p:spTree>
    <p:extLst>
      <p:ext uri="{BB962C8B-B14F-4D97-AF65-F5344CB8AC3E}">
        <p14:creationId xmlns:p14="http://schemas.microsoft.com/office/powerpoint/2010/main" val="2956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658813" y="3284537"/>
            <a:ext cx="10066338" cy="640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Vocational education and training –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stakeholders and their interests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690782"/>
            <a:ext cx="5437187" cy="295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engine of dual VET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assurance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Examples of tasks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Advises the federal state government on issues relating to VET 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Works towards achieving constant quality development in VET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184F0E-2C66-4216-835E-CE4B4C659A68}"/>
              </a:ext>
            </a:extLst>
          </p:cNvPr>
          <p:cNvSpPr txBox="1"/>
          <p:nvPr/>
        </p:nvSpPr>
        <p:spPr>
          <a:xfrm>
            <a:off x="677469" y="1516045"/>
            <a:ext cx="1965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sz="1800" b="1">
                <a:solidFill>
                  <a:srgbClr val="BF5A08"/>
                </a:solidFill>
              </a:rPr>
              <a:t>Federal</a:t>
            </a:r>
            <a:br>
              <a:rPr lang="en-GB" sz="1800" b="1">
                <a:solidFill>
                  <a:srgbClr val="BF5A08"/>
                </a:solidFill>
              </a:rPr>
            </a:br>
            <a:r>
              <a:rPr lang="en-GB" sz="1800" b="1">
                <a:solidFill>
                  <a:srgbClr val="BF5A08"/>
                </a:solidFill>
              </a:rPr>
              <a:t>State</a:t>
            </a:r>
          </a:p>
          <a:p>
            <a:pPr marL="0" lvl="1" algn="ctr"/>
            <a:r>
              <a:rPr lang="en-GB" sz="1800" b="1">
                <a:solidFill>
                  <a:srgbClr val="BF5A08"/>
                </a:solidFill>
              </a:rPr>
              <a:t>VET</a:t>
            </a:r>
          </a:p>
          <a:p>
            <a:pPr marL="0" lvl="1" algn="ctr"/>
            <a:r>
              <a:rPr lang="en-GB" sz="1800" b="1">
                <a:solidFill>
                  <a:srgbClr val="BF5A08"/>
                </a:solidFill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2123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assurance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Relevance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/>
              <a:t>Sets out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dirty="0">
                <a:solidFill>
                  <a:srgbClr val="BF5A08"/>
                </a:solidFill>
              </a:rPr>
              <a:t>agreed positions of the stakeholders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particularly with regard to development and implementation of school-based VET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region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 via which the stakeholders help </a:t>
            </a:r>
            <a:r>
              <a:rPr lang="en-GB" sz="2200" dirty="0">
                <a:solidFill>
                  <a:srgbClr val="BF5A08"/>
                </a:solidFill>
              </a:rPr>
              <a:t>jointly to shape VET policy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federal state and to </a:t>
            </a:r>
            <a:r>
              <a:rPr lang="en-GB" sz="2200" dirty="0">
                <a:solidFill>
                  <a:srgbClr val="BF5A08"/>
                </a:solidFill>
              </a:rPr>
              <a:t>coordinate implementation of vocational school-based and company-based training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87C782-6AAD-458C-B26B-4E87F29BB630}"/>
              </a:ext>
            </a:extLst>
          </p:cNvPr>
          <p:cNvSpPr txBox="1"/>
          <p:nvPr/>
        </p:nvSpPr>
        <p:spPr>
          <a:xfrm>
            <a:off x="677469" y="1516045"/>
            <a:ext cx="1965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sz="1800" b="1">
                <a:solidFill>
                  <a:srgbClr val="BF5A08"/>
                </a:solidFill>
              </a:rPr>
              <a:t>Federal</a:t>
            </a:r>
            <a:br>
              <a:rPr lang="en-GB" sz="1800" b="1">
                <a:solidFill>
                  <a:srgbClr val="BF5A08"/>
                </a:solidFill>
              </a:rPr>
            </a:br>
            <a:r>
              <a:rPr lang="en-GB" sz="1800" b="1">
                <a:solidFill>
                  <a:srgbClr val="BF5A08"/>
                </a:solidFill>
              </a:rPr>
              <a:t>State</a:t>
            </a:r>
          </a:p>
          <a:p>
            <a:pPr marL="0" lvl="1" algn="ctr"/>
            <a:r>
              <a:rPr lang="en-GB" sz="1800" b="1">
                <a:solidFill>
                  <a:srgbClr val="BF5A08"/>
                </a:solidFill>
              </a:rPr>
              <a:t>VET</a:t>
            </a:r>
          </a:p>
          <a:p>
            <a:pPr marL="0" lvl="1" algn="ctr"/>
            <a:r>
              <a:rPr lang="en-GB" sz="1800" b="1">
                <a:solidFill>
                  <a:srgbClr val="BF5A08"/>
                </a:solidFill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12257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assurance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284393" y="1648126"/>
            <a:ext cx="3646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Responsibility rests with </a:t>
            </a:r>
          </a:p>
          <a:p>
            <a:pPr marL="0" lvl="1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competent bodies (chambers, </a:t>
            </a:r>
          </a:p>
          <a:p>
            <a:pPr marL="0" lvl="1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ministries etc.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21891" y="4744403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6 representatives of employers, employees and vocational schools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73806" y="1690936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b="1">
                <a:solidFill>
                  <a:srgbClr val="BF5A08"/>
                </a:solidFill>
              </a:rPr>
              <a:t>VET</a:t>
            </a:r>
            <a:br>
              <a:rPr lang="en-GB" b="1">
                <a:solidFill>
                  <a:srgbClr val="BF5A08"/>
                </a:solidFill>
              </a:rPr>
            </a:br>
            <a:r>
              <a:rPr lang="en-GB" b="1">
                <a:solidFill>
                  <a:srgbClr val="BF5A08"/>
                </a:solidFill>
              </a:rPr>
              <a:t>Committees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8E41D8-2EC1-42EC-9001-62053BD9B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4 years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462646" y="1767365"/>
            <a:ext cx="217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Honorary volunteers (unpaid)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91768">
            <a:off x="8560201" y="1648571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4566" y="2953755"/>
            <a:ext cx="906315" cy="8519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002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</a:rPr>
              <a:t>Majority principle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7968F6-3305-4277-A34A-710385C09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20322" y="1435613"/>
            <a:ext cx="896507" cy="88620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70E29D4-1CF7-4E13-B28F-1107E174DBB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8AB1F7D-E583-444A-AC8C-D1C2EB1610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14F871-4A59-4431-B592-21520DBC71A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assurance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of tasks</a:t>
            </a: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 and provide information on all important issues relating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vocational education and training</a:t>
            </a: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Adopt legal ordinances for the implementation of VET 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 to work towards achieving constant quality development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VET 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Ensures implementation of the recommendations made by the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State Committee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312507-4F55-4DD9-91F3-FAEFFB40F38F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sz="1800" b="1">
                <a:solidFill>
                  <a:srgbClr val="BF5A08"/>
                </a:solidFill>
              </a:rPr>
              <a:t>VET</a:t>
            </a:r>
            <a:br>
              <a:rPr lang="en-GB" sz="1800" b="1">
                <a:solidFill>
                  <a:srgbClr val="BF5A08"/>
                </a:solidFill>
              </a:rPr>
            </a:br>
            <a:r>
              <a:rPr lang="en-GB" sz="1800" b="1">
                <a:solidFill>
                  <a:srgbClr val="BF5A08"/>
                </a:solidFill>
              </a:rPr>
              <a:t>Committees</a:t>
            </a:r>
          </a:p>
        </p:txBody>
      </p:sp>
    </p:spTree>
    <p:extLst>
      <p:ext uri="{BB962C8B-B14F-4D97-AF65-F5344CB8AC3E}">
        <p14:creationId xmlns:p14="http://schemas.microsoft.com/office/powerpoint/2010/main" val="26086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assurance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999" y="1052513"/>
            <a:ext cx="826102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Relevance</a:t>
            </a:r>
          </a:p>
          <a:p>
            <a:r>
              <a:rPr lang="en-GB" sz="2200" dirty="0"/>
              <a:t>Sets out agreed positions, in particular with regard to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dirty="0">
                <a:solidFill>
                  <a:srgbClr val="BF5A08"/>
                </a:solidFill>
              </a:rPr>
              <a:t>regulation of company-based VET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(suitability of training centres, examination etc.)</a:t>
            </a: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 via which the stakeholders </a:t>
            </a:r>
            <a:r>
              <a:rPr lang="en-GB" sz="2200" dirty="0">
                <a:solidFill>
                  <a:srgbClr val="BF5A08"/>
                </a:solidFill>
              </a:rPr>
              <a:t>jointly ensure the quality </a:t>
            </a:r>
            <a:br>
              <a:rPr lang="en-GB" sz="2200" dirty="0">
                <a:solidFill>
                  <a:srgbClr val="BF5A08"/>
                </a:solidFill>
              </a:rPr>
            </a:br>
            <a:r>
              <a:rPr lang="en-GB" sz="2200" dirty="0">
                <a:solidFill>
                  <a:srgbClr val="BF5A08"/>
                </a:solidFill>
              </a:rPr>
              <a:t>of dual VET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certain sectors (craft trades, trade and industry, agriculture etc.) in the region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BB61C75-AA04-4BFF-8EE5-A1B044D9AB6E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sz="1800" b="1">
                <a:solidFill>
                  <a:srgbClr val="BF5A08"/>
                </a:solidFill>
              </a:rPr>
              <a:t>VET</a:t>
            </a:r>
            <a:br>
              <a:rPr lang="en-GB" sz="1800" b="1">
                <a:solidFill>
                  <a:srgbClr val="BF5A08"/>
                </a:solidFill>
              </a:rPr>
            </a:br>
            <a:r>
              <a:rPr lang="en-GB" sz="1800" b="1">
                <a:solidFill>
                  <a:srgbClr val="BF5A08"/>
                </a:solidFill>
              </a:rPr>
              <a:t>Committees</a:t>
            </a:r>
          </a:p>
        </p:txBody>
      </p:sp>
    </p:spTree>
    <p:extLst>
      <p:ext uri="{BB962C8B-B14F-4D97-AF65-F5344CB8AC3E}">
        <p14:creationId xmlns:p14="http://schemas.microsoft.com/office/powerpoint/2010/main" val="21411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assurance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Competent bodies (mostly chambers)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competent bodies?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Regulated by law (Vocational Training Act/Crafts and Trades Regulation Code)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Assumption of public/sovereign tasks in connection with dual vocational education and training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Numerous competent bodies in each federal state (established at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regional level)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Competent bodies based at organisations which represent a sector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assurance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3643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Tasks of the competent bodies/chambers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 company-based training, e.g. suitability of company and aptitude of trainers for execution of training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the register of vocational education and training contracts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up VET Committee and examination boards and enact the resolutions adopted by the committees 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Issue final certificates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Recognition of qualifications acquired abroad 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Advise companies (usually via “training advisors”)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assurance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Relevance of the competent bodies/chambers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/>
              <a:t>Competent bodies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dirty="0">
                <a:solidFill>
                  <a:srgbClr val="BF5A08"/>
                </a:solidFill>
              </a:rPr>
              <a:t>monitor and support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execution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vocational education and training in the regions and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thus </a:t>
            </a:r>
            <a:r>
              <a:rPr lang="en-GB" sz="2200" dirty="0">
                <a:solidFill>
                  <a:srgbClr val="BF5A08"/>
                </a:solidFill>
              </a:rPr>
              <a:t>ensure its quality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rgbClr val="BF5A08"/>
                </a:solidFill>
              </a:rPr>
              <a:t>Institutional foundation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work conducted by the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VET Committee and examination board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vocational </a:t>
            </a:r>
            <a:b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and training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Examination and certification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62" y="997660"/>
            <a:ext cx="1999095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/>
              <a:t>Employers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1628" y="4319406"/>
            <a:ext cx="1668776" cy="11797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035834" y="5395207"/>
            <a:ext cx="223309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GB" sz="2200" b="1"/>
              <a:t>Employees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2200" b="1"/>
              <a:t>The state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1800" b="1"/>
              <a:t>Interlinked by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55302" y="2018664"/>
            <a:ext cx="2108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Employers seek out staff able to demonstrate mastery of their occupation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895861"/>
            <a:ext cx="1963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sz="1600" b="1">
                <a:solidFill>
                  <a:srgbClr val="BF5A08"/>
                </a:solidFill>
              </a:rPr>
              <a:t>Examination</a:t>
            </a:r>
            <a:br>
              <a:rPr lang="en-GB" sz="1600" b="1">
                <a:solidFill>
                  <a:srgbClr val="BF5A08"/>
                </a:solidFill>
              </a:rPr>
            </a:br>
            <a:r>
              <a:rPr lang="en-GB" sz="1600" b="1">
                <a:solidFill>
                  <a:srgbClr val="BF5A08"/>
                </a:solidFill>
              </a:rPr>
              <a:t>board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19630"/>
            <a:ext cx="220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defines 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examination regulations,</a:t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act as</a:t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cornerstones of</a:t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dual VET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724562" y="3912847"/>
            <a:ext cx="2131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require certificate of competencies acquired for their occupational development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807750" y="4466239"/>
            <a:ext cx="2956562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Legal basis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Vocational Training Act §§ 37 ff.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Laws of the federal states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4A4C552-1FBF-4F0E-BE63-9689D63BA7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63358" y="1445869"/>
            <a:ext cx="451142" cy="1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Supervision of training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-384424" y="1738016"/>
            <a:ext cx="3646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Examination Committee for</a:t>
            </a:r>
            <a:b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dual VET programmes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942725" y="4733939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At least 3 representatives of employers, employees and vocational schools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93239" y="1832633"/>
            <a:ext cx="196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b="1">
                <a:solidFill>
                  <a:srgbClr val="BF5A08"/>
                </a:solidFill>
              </a:rPr>
              <a:t>Examination</a:t>
            </a:r>
            <a:br>
              <a:rPr lang="en-GB" b="1">
                <a:solidFill>
                  <a:srgbClr val="BF5A08"/>
                </a:solidFill>
              </a:rPr>
            </a:br>
            <a:r>
              <a:rPr lang="en-GB" b="1">
                <a:solidFill>
                  <a:srgbClr val="BF5A08"/>
                </a:solidFill>
              </a:rPr>
              <a:t>board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5 years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201568" y="1738790"/>
            <a:ext cx="2161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Honorary volunteers (unpaid)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91768">
            <a:off x="8268486" y="1644021"/>
            <a:ext cx="646397" cy="6542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382" y="3121232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8845958" y="3324218"/>
            <a:ext cx="2002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</a:rPr>
              <a:t>Majority principle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0D347E-9F1B-44C9-9D95-0A90437534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8714" y="3684541"/>
            <a:ext cx="264898" cy="4211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4C8A34-D6E7-479A-AA6A-208982C73D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2961"/>
          <a:stretch/>
        </p:blipFill>
        <p:spPr>
          <a:xfrm>
            <a:off x="5621147" y="3782892"/>
            <a:ext cx="1091981" cy="7205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33FB98-CFE5-4F10-971B-1ECE8ACEB5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1731" y="2952750"/>
            <a:ext cx="1019175" cy="952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88010B0-C0C7-45DD-BCCD-1EEBD5A08A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12955" y="1670936"/>
            <a:ext cx="861773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9F4331-F230-4EF4-9805-A0C96ABE9F86}"/>
              </a:ext>
            </a:extLst>
          </p:cNvPr>
          <p:cNvSpPr/>
          <p:nvPr/>
        </p:nvSpPr>
        <p:spPr>
          <a:xfrm>
            <a:off x="658813" y="2507124"/>
            <a:ext cx="2393246" cy="1656000"/>
          </a:xfrm>
          <a:prstGeom prst="roundRect">
            <a:avLst>
              <a:gd name="adj" fmla="val 5294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>
                <a:solidFill>
                  <a:schemeClr val="bg1"/>
                </a:solidFill>
              </a:rPr>
              <a:t>Interests of the employers and of</a:t>
            </a:r>
            <a:br>
              <a:rPr lang="en-GB" sz="2200">
                <a:solidFill>
                  <a:schemeClr val="bg1"/>
                </a:solidFill>
              </a:rPr>
            </a:br>
            <a:r>
              <a:rPr lang="en-GB" sz="2200">
                <a:solidFill>
                  <a:schemeClr val="bg1"/>
                </a:solidFill>
              </a:rPr>
              <a:t>organisations of trade and industry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D6BD2DA-8B78-4C81-841E-84D53CD511FD}"/>
              </a:ext>
            </a:extLst>
          </p:cNvPr>
          <p:cNvSpPr/>
          <p:nvPr/>
        </p:nvSpPr>
        <p:spPr>
          <a:xfrm>
            <a:off x="4831774" y="4760259"/>
            <a:ext cx="2653141" cy="900766"/>
          </a:xfrm>
          <a:prstGeom prst="roundRect">
            <a:avLst>
              <a:gd name="adj" fmla="val 6061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>
                <a:solidFill>
                  <a:schemeClr val="bg1"/>
                </a:solidFill>
              </a:rPr>
              <a:t>Interests of the employees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6BA2B5F-6584-400B-83C0-8B4B257F4091}"/>
              </a:ext>
            </a:extLst>
          </p:cNvPr>
          <p:cNvSpPr/>
          <p:nvPr/>
        </p:nvSpPr>
        <p:spPr>
          <a:xfrm>
            <a:off x="9203031" y="2507124"/>
            <a:ext cx="2340000" cy="1620000"/>
          </a:xfrm>
          <a:prstGeom prst="roundRect">
            <a:avLst>
              <a:gd name="adj" fmla="val 4372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/>
              <a:t>Public </a:t>
            </a:r>
          </a:p>
          <a:p>
            <a:pPr algn="ctr"/>
            <a:r>
              <a:rPr lang="en-GB" sz="2200"/>
              <a:t>interests/</a:t>
            </a:r>
            <a:br>
              <a:rPr lang="en-GB" sz="2200"/>
            </a:br>
            <a:r>
              <a:rPr lang="en-GB" sz="2200"/>
              <a:t>state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02991766-A616-440E-822C-EF4FD3E23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4438" y="1096494"/>
            <a:ext cx="800477" cy="83566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D80FB44-7594-4ACA-8041-D8667AAF7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6316" y="1069842"/>
            <a:ext cx="836886" cy="846969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85A08FB-8571-44D6-AA68-61ADA47CDE6E}"/>
              </a:ext>
            </a:extLst>
          </p:cNvPr>
          <p:cNvSpPr/>
          <p:nvPr/>
        </p:nvSpPr>
        <p:spPr>
          <a:xfrm rot="21540000">
            <a:off x="9716518" y="2208911"/>
            <a:ext cx="1324565" cy="4239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CC86976-D663-4649-953E-ED3ECD12D5BA}"/>
              </a:ext>
            </a:extLst>
          </p:cNvPr>
          <p:cNvCxnSpPr>
            <a:cxnSpLocks/>
          </p:cNvCxnSpPr>
          <p:nvPr/>
        </p:nvCxnSpPr>
        <p:spPr>
          <a:xfrm flipV="1">
            <a:off x="7684150" y="4075524"/>
            <a:ext cx="1319646" cy="777838"/>
          </a:xfrm>
          <a:prstGeom prst="straightConnector1">
            <a:avLst/>
          </a:prstGeom>
          <a:ln w="63500" cap="rnd" cmpd="sng">
            <a:solidFill>
              <a:srgbClr val="BF5A08"/>
            </a:solidFill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5C0F6E4-00DD-4786-9A07-94025F45C13A}"/>
              </a:ext>
            </a:extLst>
          </p:cNvPr>
          <p:cNvCxnSpPr>
            <a:cxnSpLocks/>
          </p:cNvCxnSpPr>
          <p:nvPr/>
        </p:nvCxnSpPr>
        <p:spPr>
          <a:xfrm>
            <a:off x="3283952" y="4086450"/>
            <a:ext cx="1348587" cy="755987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84573AB-9309-47B7-988A-62F69FCB7718}"/>
              </a:ext>
            </a:extLst>
          </p:cNvPr>
          <p:cNvCxnSpPr>
            <a:cxnSpLocks/>
          </p:cNvCxnSpPr>
          <p:nvPr/>
        </p:nvCxnSpPr>
        <p:spPr>
          <a:xfrm>
            <a:off x="4242080" y="2587925"/>
            <a:ext cx="3707841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4693545" y="2048024"/>
            <a:ext cx="27789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rgbClr val="BF5A08"/>
                </a:solidFill>
              </a:rPr>
              <a:t>“Competent bodies”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197587E-E4FE-49E2-9B5E-0F1CB3340437}"/>
              </a:ext>
            </a:extLst>
          </p:cNvPr>
          <p:cNvSpPr/>
          <p:nvPr/>
        </p:nvSpPr>
        <p:spPr>
          <a:xfrm rot="1050264">
            <a:off x="99284" y="2968507"/>
            <a:ext cx="7408719" cy="2537141"/>
          </a:xfrm>
          <a:prstGeom prst="ellipse">
            <a:avLst/>
          </a:prstGeom>
          <a:noFill/>
          <a:ln w="25400">
            <a:solidFill>
              <a:srgbClr val="BF5A08">
                <a:alpha val="50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4" y="4460974"/>
            <a:ext cx="1716218" cy="117208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88CA82B-302C-4B14-933D-46174568E124}"/>
              </a:ext>
            </a:extLst>
          </p:cNvPr>
          <p:cNvSpPr txBox="1"/>
          <p:nvPr/>
        </p:nvSpPr>
        <p:spPr>
          <a:xfrm>
            <a:off x="211528" y="5286943"/>
            <a:ext cx="27789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rgbClr val="BF5A08"/>
                </a:solidFill>
              </a:rPr>
              <a:t>“Social partners”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90019AD-EA6D-4E54-97B9-458414312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1877" y="1141658"/>
            <a:ext cx="937938" cy="7914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55200E7-447A-4129-8242-4EAC8C0C0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50375" y="1254184"/>
            <a:ext cx="1656000" cy="139744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C5AC03D-B720-40BA-A32E-1D978B18B3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1023" y="1140170"/>
            <a:ext cx="460253" cy="14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Examination and certification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Examples of tasks</a:t>
            </a:r>
          </a:p>
          <a:p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Develop and enact examination questions and assignments</a:t>
            </a:r>
          </a:p>
          <a:p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Conduct examinations</a:t>
            </a:r>
          </a:p>
          <a:p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Evaluate examination results</a:t>
            </a:r>
          </a:p>
          <a:p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Issue final certificates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0455A8-2CAE-4006-86F6-E7808C1DDCB5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sz="1700" b="1">
                <a:solidFill>
                  <a:srgbClr val="BF5A08"/>
                </a:solidFill>
              </a:rPr>
              <a:t>Examination</a:t>
            </a:r>
            <a:br>
              <a:rPr lang="en-GB" sz="1700" b="1">
                <a:solidFill>
                  <a:srgbClr val="BF5A08"/>
                </a:solidFill>
              </a:rPr>
            </a:br>
            <a:r>
              <a:rPr lang="en-GB" sz="1700" b="1">
                <a:solidFill>
                  <a:srgbClr val="BF5A08"/>
                </a:solidFill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3527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Examination and certification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Relevance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Mechanism via which the stakeholders </a:t>
            </a:r>
            <a:r>
              <a:rPr lang="en-GB" sz="2200" dirty="0">
                <a:solidFill>
                  <a:srgbClr val="BF5A08"/>
                </a:solidFill>
              </a:rPr>
              <a:t>jointly implement independent examinations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issue qualifications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2200" dirty="0"/>
              <a:t>Employers, employees and the formal education system all </a:t>
            </a:r>
            <a:r>
              <a:rPr lang="en-GB" sz="2200" dirty="0">
                <a:solidFill>
                  <a:srgbClr val="BF5A08"/>
                </a:solidFill>
              </a:rPr>
              <a:t>recognise qualifications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D5BD711-09C1-4F9B-9643-F9956506BB49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sz="1700" b="1">
                <a:solidFill>
                  <a:srgbClr val="BF5A08"/>
                </a:solidFill>
              </a:rPr>
              <a:t>Examination</a:t>
            </a:r>
            <a:br>
              <a:rPr lang="en-GB" sz="1700" b="1">
                <a:solidFill>
                  <a:srgbClr val="BF5A08"/>
                </a:solidFill>
              </a:rPr>
            </a:br>
            <a:r>
              <a:rPr lang="en-GB" sz="1700" b="1">
                <a:solidFill>
                  <a:srgbClr val="BF5A08"/>
                </a:solidFill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042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engine of dual VET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290715"/>
            <a:ext cx="10066338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chemeClr val="bg1"/>
                </a:solidFill>
              </a:rPr>
              <a:t>Summary – the engine of</a:t>
            </a:r>
            <a:br>
              <a:rPr lang="en-GB" sz="2800" b="1">
                <a:solidFill>
                  <a:schemeClr val="bg1"/>
                </a:solidFill>
              </a:rPr>
            </a:br>
            <a:r>
              <a:rPr lang="en-GB" sz="2800" b="1">
                <a:solidFill>
                  <a:schemeClr val="bg1"/>
                </a:solidFill>
              </a:rPr>
              <a:t>dual vocational education and training</a:t>
            </a:r>
          </a:p>
          <a:p>
            <a:pPr marL="0" indent="0">
              <a:buNone/>
            </a:pP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CC8C8912-E797-4FDD-A686-8B2E29DE03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4656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Summary – the engine of dual VET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4" y="3331562"/>
            <a:ext cx="2659404" cy="117330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BF5A08"/>
              </a:buClr>
              <a:buSzPct val="100000"/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commitment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VET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478592" y="3283937"/>
            <a:ext cx="31217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Co-determination and cooperation of stakeholders at all levels and in all core areas of vocational education and training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923362" y="3289996"/>
            <a:ext cx="27340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Coordinated, standardised, quality-assured and recognised by stakeholders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3031" y="1634226"/>
            <a:ext cx="1319452" cy="1319452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338835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7911580" y="3378827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CBF7156-066E-4843-8F62-890C2E6F89BB}"/>
              </a:ext>
            </a:extLst>
          </p:cNvPr>
          <p:cNvSpPr txBox="1">
            <a:spLocks/>
          </p:cNvSpPr>
          <p:nvPr/>
        </p:nvSpPr>
        <p:spPr>
          <a:xfrm>
            <a:off x="1226867" y="1052512"/>
            <a:ext cx="1783051" cy="5114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2200" b="1"/>
              <a:t>Stakeholders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4A0C6567-3BAC-4EFF-ACFA-A281131A0B06}"/>
              </a:ext>
            </a:extLst>
          </p:cNvPr>
          <p:cNvSpPr txBox="1">
            <a:spLocks/>
          </p:cNvSpPr>
          <p:nvPr/>
        </p:nvSpPr>
        <p:spPr>
          <a:xfrm>
            <a:off x="5060601" y="1052512"/>
            <a:ext cx="1971408" cy="646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2200" b="1"/>
              <a:t>Mechanisms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FA9C5EB-49A2-40B6-A71F-CD7A7E318510}"/>
              </a:ext>
            </a:extLst>
          </p:cNvPr>
          <p:cNvSpPr txBox="1">
            <a:spLocks/>
          </p:cNvSpPr>
          <p:nvPr/>
        </p:nvSpPr>
        <p:spPr>
          <a:xfrm>
            <a:off x="8696739" y="1052512"/>
            <a:ext cx="3015835" cy="670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2200" b="1"/>
              <a:t>Dual vocational education and training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03B54C0-868C-4801-85F2-DCEE08A2F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3811" y="1693250"/>
            <a:ext cx="1683461" cy="1586071"/>
          </a:xfrm>
          <a:prstGeom prst="rect">
            <a:avLst/>
          </a:prstGeom>
        </p:spPr>
      </p:pic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9970E3A7-F9C6-4FB6-B6CE-0159BD6FF096}"/>
              </a:ext>
            </a:extLst>
          </p:cNvPr>
          <p:cNvSpPr/>
          <p:nvPr/>
        </p:nvSpPr>
        <p:spPr>
          <a:xfrm>
            <a:off x="2592493" y="1989343"/>
            <a:ext cx="1135338" cy="35598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0217945-C2BD-472E-87F9-5E5756423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668406"/>
            <a:ext cx="418244" cy="130609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7C898A6-14C5-4F11-86ED-3AB8616CE1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7606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Summary – the engine of dual VET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566935" cy="660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>
                <a:solidFill>
                  <a:srgbClr val="BF5A08"/>
                </a:solidFill>
              </a:rPr>
              <a:t>Quality characteristics of German VET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562572" y="1852808"/>
            <a:ext cx="87020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Cooperation between the state and the social partners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Recognised standards in vocational education and training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On-the-job learning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Training of VET staff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Institutionalised research and advisory services</a:t>
            </a:r>
          </a:p>
        </p:txBody>
      </p:sp>
    </p:spTree>
    <p:extLst>
      <p:ext uri="{BB962C8B-B14F-4D97-AF65-F5344CB8AC3E}">
        <p14:creationId xmlns:p14="http://schemas.microsoft.com/office/powerpoint/2010/main" val="8018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information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Facts and figures</a:t>
            </a:r>
          </a:p>
          <a:p>
            <a:r>
              <a:rPr lang="de-DE" sz="2400" dirty="0"/>
              <a:t>VET Report BMBFSFJ (</a:t>
            </a:r>
            <a:r>
              <a:rPr lang="de-DE" sz="240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400" dirty="0"/>
              <a:t>)</a:t>
            </a:r>
            <a:endParaRPr lang="en-GB" dirty="0"/>
          </a:p>
          <a:p>
            <a:r>
              <a:rPr lang="en-GB" dirty="0"/>
              <a:t>BIBB Data Report </a:t>
            </a:r>
            <a:r>
              <a:rPr lang="en-GB" sz="2400" noProof="0" dirty="0"/>
              <a:t>(</a:t>
            </a:r>
            <a:r>
              <a:rPr lang="en-GB" sz="2400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400" noProof="0" dirty="0"/>
              <a:t>)</a:t>
            </a:r>
          </a:p>
          <a:p>
            <a:r>
              <a:rPr lang="en-GB" dirty="0"/>
              <a:t>Federal Statistical Office (</a:t>
            </a:r>
            <a:r>
              <a:rPr lang="en-GB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dirty="0"/>
              <a:t>)</a:t>
            </a:r>
          </a:p>
          <a:p>
            <a:r>
              <a:rPr lang="en-GB" dirty="0"/>
              <a:t>BMFTR Data Portal </a:t>
            </a:r>
            <a:r>
              <a:rPr lang="en-GB" sz="2400" noProof="0" dirty="0"/>
              <a:t>(</a:t>
            </a:r>
            <a:r>
              <a:rPr lang="en-GB" sz="2400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400" noProof="0" dirty="0"/>
              <a:t>)</a:t>
            </a:r>
          </a:p>
          <a:p>
            <a:r>
              <a:rPr lang="de-DE" dirty="0"/>
              <a:t>IAB-Website (</a:t>
            </a:r>
            <a:r>
              <a:rPr lang="de-DE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BIBB-Report 2/2025 (</a:t>
            </a:r>
            <a:r>
              <a:rPr lang="de-DE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  <a:endParaRPr lang="en-GB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GB" b="1" dirty="0"/>
              <a:t>Training standards</a:t>
            </a:r>
          </a:p>
          <a:p>
            <a:r>
              <a:rPr lang="en-GB" dirty="0"/>
              <a:t>BIBB brochure: </a:t>
            </a:r>
            <a:r>
              <a:rPr lang="en-US" dirty="0"/>
              <a:t>Training regulations and how they come about </a:t>
            </a:r>
            <a:r>
              <a:rPr lang="en-GB" dirty="0"/>
              <a:t>(</a:t>
            </a:r>
            <a:r>
              <a:rPr lang="en-GB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dirty="0"/>
              <a:t>)</a:t>
            </a:r>
          </a:p>
          <a:p>
            <a:r>
              <a:rPr lang="en-GB" dirty="0"/>
              <a:t>Examples of training regulations and skeleton curricula (BIBB) (</a:t>
            </a:r>
            <a:r>
              <a:rPr lang="en-GB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GB" b="1" dirty="0"/>
              <a:t>Legal documents</a:t>
            </a:r>
          </a:p>
          <a:p>
            <a:r>
              <a:rPr lang="en-GB" dirty="0"/>
              <a:t>Vocational Training Act (</a:t>
            </a:r>
            <a:r>
              <a:rPr lang="en-GB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dirty="0"/>
              <a:t>)</a:t>
            </a:r>
          </a:p>
          <a:p>
            <a:r>
              <a:rPr lang="en-GB" dirty="0"/>
              <a:t>Youth Employment Act (</a:t>
            </a:r>
            <a:r>
              <a:rPr lang="en-GB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dirty="0"/>
              <a:t>)</a:t>
            </a:r>
          </a:p>
          <a:p>
            <a:r>
              <a:rPr lang="en-GB" dirty="0"/>
              <a:t>Chambers Act (</a:t>
            </a:r>
            <a:r>
              <a:rPr lang="en-GB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dirty="0"/>
              <a:t>)</a:t>
            </a:r>
          </a:p>
          <a:p>
            <a:r>
              <a:rPr lang="en-GB" dirty="0"/>
              <a:t>Collective Agreements Act (</a:t>
            </a:r>
            <a:r>
              <a:rPr lang="en-GB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dirty="0"/>
              <a:t>)</a:t>
            </a:r>
          </a:p>
          <a:p>
            <a:r>
              <a:rPr lang="en-GB" dirty="0"/>
              <a:t>Labour Management Relations Act (</a:t>
            </a:r>
            <a:r>
              <a:rPr lang="en-GB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GB" b="1" dirty="0"/>
              <a:t>Internet sites</a:t>
            </a:r>
          </a:p>
          <a:p>
            <a:r>
              <a:rPr lang="en-GB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</a:t>
            </a:r>
            <a:endParaRPr lang="en-GB" dirty="0">
              <a:solidFill>
                <a:srgbClr val="E27F1C"/>
              </a:solidFill>
              <a:hlinkClick r:id="rId16"/>
            </a:endParaRPr>
          </a:p>
          <a:p>
            <a:r>
              <a:rPr lang="en-GB" sz="2400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BMBFSFJ</a:t>
            </a:r>
            <a:r>
              <a:rPr lang="en-GB" sz="2400" noProof="0" dirty="0"/>
              <a:t> </a:t>
            </a:r>
          </a:p>
          <a:p>
            <a:r>
              <a:rPr lang="en-GB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BIBB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GB" b="1" dirty="0"/>
              <a:t>Presentations</a:t>
            </a:r>
            <a:r>
              <a:rPr lang="en-GB" dirty="0"/>
              <a:t> </a:t>
            </a:r>
          </a:p>
          <a:p>
            <a:r>
              <a:rPr lang="en-GB" dirty="0"/>
              <a:t>GOVET standard presentations (</a:t>
            </a:r>
            <a:r>
              <a:rPr lang="en-GB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GB" b="1" dirty="0"/>
              <a:t>Point of contact for further questions</a:t>
            </a:r>
          </a:p>
          <a:p>
            <a:r>
              <a:rPr lang="en-GB" dirty="0">
                <a:solidFill>
                  <a:srgbClr val="E27F1C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Employers and organisations of trade and industry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99999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Attitudes</a:t>
            </a:r>
          </a:p>
          <a:p>
            <a:pPr>
              <a:spcAft>
                <a:spcPts val="5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“Qualified workers are crucial for </a:t>
            </a:r>
            <a:r>
              <a:rPr lang="en-GB" sz="2200" dirty="0">
                <a:solidFill>
                  <a:srgbClr val="BF5A08"/>
                </a:solidFill>
              </a:rPr>
              <a:t>productivity and competitiveness</a:t>
            </a:r>
            <a:r>
              <a:rPr lang="en-GB" sz="2200" dirty="0"/>
              <a:t>.”</a:t>
            </a:r>
          </a:p>
          <a:p>
            <a:pPr>
              <a:spcAft>
                <a:spcPts val="5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“Vocational education is an important way for us to find </a:t>
            </a:r>
            <a:r>
              <a:rPr lang="en-GB" sz="2200" dirty="0">
                <a:solidFill>
                  <a:srgbClr val="BF5A08"/>
                </a:solidFill>
              </a:rPr>
              <a:t>qualified and </a:t>
            </a:r>
            <a:br>
              <a:rPr lang="en-GB" sz="2200" dirty="0">
                <a:solidFill>
                  <a:srgbClr val="BF5A08"/>
                </a:solidFill>
              </a:rPr>
            </a:br>
            <a:r>
              <a:rPr lang="en-GB" sz="2200" dirty="0">
                <a:solidFill>
                  <a:srgbClr val="BF5A08"/>
                </a:solidFill>
              </a:rPr>
              <a:t>loyal staff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>
              <a:spcAft>
                <a:spcPts val="5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 are prepared </a:t>
            </a:r>
            <a:r>
              <a:rPr lang="en-GB" sz="2200" dirty="0">
                <a:solidFill>
                  <a:srgbClr val="BF5A08"/>
                </a:solidFill>
              </a:rPr>
              <a:t>to provide training ourselves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>
              <a:spcAft>
                <a:spcPts val="5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 want to </a:t>
            </a:r>
            <a:r>
              <a:rPr lang="en-GB" sz="2200" dirty="0">
                <a:solidFill>
                  <a:srgbClr val="BF5A08"/>
                </a:solidFill>
              </a:rPr>
              <a:t>help shape the regulation of company-based training</a:t>
            </a:r>
            <a:r>
              <a:rPr lang="en-GB" sz="2200" dirty="0"/>
              <a:t>.”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50C13A-E3FB-4317-A656-16B7FC2C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1467" y="1328908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Employers and organisations of trade and industry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734569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Demands</a:t>
            </a:r>
          </a:p>
          <a:p>
            <a:pPr marL="360000">
              <a:spcAft>
                <a:spcPts val="5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“Vocational education and training must be aligned to the </a:t>
            </a:r>
            <a:r>
              <a:rPr lang="en-GB" sz="2200" dirty="0">
                <a:solidFill>
                  <a:srgbClr val="BF5A08"/>
                </a:solidFill>
              </a:rPr>
              <a:t>needs of </a:t>
            </a:r>
            <a:br>
              <a:rPr lang="en-GB" sz="2200" dirty="0">
                <a:solidFill>
                  <a:srgbClr val="BF5A08"/>
                </a:solidFill>
              </a:rPr>
            </a:br>
            <a:r>
              <a:rPr lang="en-GB" sz="2200" dirty="0">
                <a:solidFill>
                  <a:srgbClr val="BF5A08"/>
                </a:solidFill>
              </a:rPr>
              <a:t>the company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marL="360000">
              <a:spcAft>
                <a:spcPts val="5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 require </a:t>
            </a:r>
            <a:r>
              <a:rPr lang="en-GB" sz="2200" dirty="0">
                <a:solidFill>
                  <a:srgbClr val="BF5A08"/>
                </a:solidFill>
              </a:rPr>
              <a:t>young people to display the necessary apprenticeship </a:t>
            </a:r>
            <a:br>
              <a:rPr lang="en-GB" sz="2200" dirty="0">
                <a:solidFill>
                  <a:srgbClr val="BF5A08"/>
                </a:solidFill>
              </a:rPr>
            </a:br>
            <a:r>
              <a:rPr lang="en-GB" sz="2200" dirty="0">
                <a:solidFill>
                  <a:srgbClr val="BF5A08"/>
                </a:solidFill>
              </a:rPr>
              <a:t>entry maturity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company-based training.”</a:t>
            </a:r>
          </a:p>
          <a:p>
            <a:pPr marL="360000">
              <a:spcAft>
                <a:spcPts val="500"/>
              </a:spcAft>
            </a:pPr>
            <a:r>
              <a:rPr lang="en-GB" sz="2200" dirty="0"/>
              <a:t>“</a:t>
            </a:r>
            <a:r>
              <a:rPr lang="en-GB" sz="2200" dirty="0">
                <a:solidFill>
                  <a:srgbClr val="BF5A08"/>
                </a:solidFill>
              </a:rPr>
              <a:t>Training allowances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should be significantly lower than the salaries of skilled workers.”</a:t>
            </a:r>
          </a:p>
          <a:p>
            <a:pPr marL="360000">
              <a:spcAft>
                <a:spcPts val="5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“Vocational schools should impart </a:t>
            </a:r>
            <a:r>
              <a:rPr lang="en-GB" sz="2200" dirty="0">
                <a:solidFill>
                  <a:srgbClr val="BF5A08"/>
                </a:solidFill>
              </a:rPr>
              <a:t>occupational theory and practice in line with our needs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 </a:t>
            </a: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500"/>
              </a:spcAft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B7E12D-D9B4-4747-9455-903CD4013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4680" y="1633708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Employers and organisations of trade and industry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en-GB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Interests are articulated via</a:t>
            </a:r>
          </a:p>
          <a:p>
            <a:pPr>
              <a:spcAft>
                <a:spcPts val="500"/>
              </a:spcAft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Umbrella association </a:t>
            </a:r>
          </a:p>
          <a:p>
            <a:pPr>
              <a:spcAft>
                <a:spcPts val="500"/>
              </a:spcAft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Employer associations </a:t>
            </a:r>
          </a:p>
          <a:p>
            <a:pPr>
              <a:spcAft>
                <a:spcPts val="500"/>
              </a:spcAft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Sectoral associations </a:t>
            </a:r>
            <a:b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(e.g. industry and the craft trades) </a:t>
            </a:r>
          </a:p>
          <a:p>
            <a:pPr>
              <a:spcAft>
                <a:spcPts val="500"/>
              </a:spcAft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Chambers</a:t>
            </a:r>
          </a:p>
          <a:p>
            <a:pPr marL="0" indent="0">
              <a:spcAft>
                <a:spcPts val="500"/>
              </a:spcAft>
              <a:buNone/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DEB420-A6AE-4AE6-8765-DBFA9B7817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21" y="1048040"/>
            <a:ext cx="1077779" cy="7392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2D28D1-706A-4A8A-B4EF-818E76CF0B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3" y="3150960"/>
            <a:ext cx="1709607" cy="9497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F9B150-0E78-4BD1-ADB7-7698672D9E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49" y="4285324"/>
            <a:ext cx="1067232" cy="10672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EA59A5-41F8-4399-AF3D-3A3A61F00F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74" y="3279129"/>
            <a:ext cx="1544654" cy="6934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C016336-D627-4168-9CF3-369667C8980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80" y="1029507"/>
            <a:ext cx="1482544" cy="99222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0B8F1DD-82C2-42FC-B0B2-D28C9DDCFB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25" y="2306357"/>
            <a:ext cx="2279649" cy="4019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C3440A6-D0E2-415E-999C-B432CD8B25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03" y="3162266"/>
            <a:ext cx="1774328" cy="79295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3618488-9E24-4243-AEBF-BDE6A2F3B4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85" y="4507712"/>
            <a:ext cx="920846" cy="79295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59B0448-9CB4-45D7-B621-A794C3E55E9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79" y="2269873"/>
            <a:ext cx="2279651" cy="4106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E43FDD4-3FCF-4749-B524-4BF3351666D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71" y="4204839"/>
            <a:ext cx="2226252" cy="12529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E71961-09D3-2AC4-1ADC-F666303FDA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12" y="912511"/>
            <a:ext cx="2311417" cy="10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Employees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Attitudes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“Vocational education and training is important for the </a:t>
            </a:r>
            <a:r>
              <a:rPr lang="en-GB" sz="2200" dirty="0">
                <a:solidFill>
                  <a:srgbClr val="BF5A08"/>
                </a:solidFill>
              </a:rPr>
              <a:t>employment and income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workers.”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“The aim of VET is the </a:t>
            </a:r>
            <a:r>
              <a:rPr lang="en-GB" sz="2200" dirty="0">
                <a:solidFill>
                  <a:srgbClr val="BF5A08"/>
                </a:solidFill>
              </a:rPr>
              <a:t>acquisition of comprehensive employability skills</a:t>
            </a:r>
            <a:r>
              <a:rPr lang="en-GB" sz="2200" dirty="0"/>
              <a:t>.”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“VET must </a:t>
            </a:r>
            <a:r>
              <a:rPr lang="en-GB" sz="2200" dirty="0">
                <a:solidFill>
                  <a:srgbClr val="BF5A08"/>
                </a:solidFill>
              </a:rPr>
              <a:t>be of high quality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must impart both </a:t>
            </a:r>
            <a:r>
              <a:rPr lang="en-GB" sz="2200" dirty="0">
                <a:solidFill>
                  <a:srgbClr val="BF5A08"/>
                </a:solidFill>
              </a:rPr>
              <a:t>professional practice and ‘soft skills’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“The </a:t>
            </a:r>
            <a:r>
              <a:rPr lang="en-GB" sz="2200" dirty="0">
                <a:solidFill>
                  <a:srgbClr val="BF5A08"/>
                </a:solidFill>
              </a:rPr>
              <a:t>rights of trainees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company must be protected.”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9955" y="3060678"/>
            <a:ext cx="4441634" cy="31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Employees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Demands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“Companies should offer </a:t>
            </a:r>
            <a:r>
              <a:rPr lang="en-GB" sz="2200" dirty="0">
                <a:solidFill>
                  <a:srgbClr val="BF5A08"/>
                </a:solidFill>
              </a:rPr>
              <a:t>training opportunities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subsequent generations.”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“Companies should not be permitted to deploy trainees </a:t>
            </a:r>
            <a:r>
              <a:rPr lang="en-GB" sz="2200" dirty="0">
                <a:solidFill>
                  <a:srgbClr val="BF5A08"/>
                </a:solidFill>
              </a:rPr>
              <a:t>as cheap labour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“Company-based training should be inspected by </a:t>
            </a:r>
            <a:r>
              <a:rPr lang="en-GB" sz="2200" dirty="0">
                <a:solidFill>
                  <a:srgbClr val="BF5A08"/>
                </a:solidFill>
              </a:rPr>
              <a:t>independent institutions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marL="360000" lvl="1">
              <a:spcAft>
                <a:spcPts val="1000"/>
              </a:spcAft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“Vocational education and training should be </a:t>
            </a:r>
            <a:r>
              <a:rPr lang="en-GB" sz="2200" dirty="0">
                <a:solidFill>
                  <a:srgbClr val="BF5A08"/>
                </a:solidFill>
              </a:rPr>
              <a:t>holistic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should 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up </a:t>
            </a:r>
            <a:r>
              <a:rPr lang="en-GB" sz="2200" dirty="0">
                <a:solidFill>
                  <a:srgbClr val="BF5A08"/>
                </a:solidFill>
              </a:rPr>
              <a:t>career opportunities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0072" y="3429000"/>
            <a:ext cx="3882503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3058</Words>
  <Application>Microsoft Office PowerPoint</Application>
  <PresentationFormat>Breitbild</PresentationFormat>
  <Paragraphs>455</Paragraphs>
  <Slides>46</Slides>
  <Notes>40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2" baseType="lpstr">
      <vt:lpstr>Arial</vt:lpstr>
      <vt:lpstr>Arial Narrow</vt:lpstr>
      <vt:lpstr>Calibri</vt:lpstr>
      <vt:lpstr>Wingdings 3</vt:lpstr>
      <vt:lpstr>Office</vt:lpstr>
      <vt:lpstr>1_Office</vt:lpstr>
      <vt:lpstr> </vt:lpstr>
      <vt:lpstr>Contents</vt:lpstr>
      <vt:lpstr>PowerPoint-Präsentation</vt:lpstr>
      <vt:lpstr>Summary</vt:lpstr>
      <vt:lpstr>Employers and organisations of trade and industry</vt:lpstr>
      <vt:lpstr>Employers and organisations of trade and industry</vt:lpstr>
      <vt:lpstr>Employers and organisations of trade and industry</vt:lpstr>
      <vt:lpstr>Employees</vt:lpstr>
      <vt:lpstr>Employees</vt:lpstr>
      <vt:lpstr>Employees</vt:lpstr>
      <vt:lpstr>Public sphere and the state</vt:lpstr>
      <vt:lpstr>Public sphere and the state</vt:lpstr>
      <vt:lpstr>Public sphere and the state</vt:lpstr>
      <vt:lpstr>Conclusion</vt:lpstr>
      <vt:lpstr>Conclusion</vt:lpstr>
      <vt:lpstr>PowerPoint-Präsentation</vt:lpstr>
      <vt:lpstr>Summary</vt:lpstr>
      <vt:lpstr>Summary</vt:lpstr>
      <vt:lpstr>Guidelines</vt:lpstr>
      <vt:lpstr>Development of the dual VET system</vt:lpstr>
      <vt:lpstr>Development of the dual VET system</vt:lpstr>
      <vt:lpstr>Development of the dual VET system</vt:lpstr>
      <vt:lpstr>Development of the dual VET system</vt:lpstr>
      <vt:lpstr>Development of standards</vt:lpstr>
      <vt:lpstr>Development of standards</vt:lpstr>
      <vt:lpstr>Development of standards</vt:lpstr>
      <vt:lpstr>Development of standards</vt:lpstr>
      <vt:lpstr>Quality assurance</vt:lpstr>
      <vt:lpstr>Quality assurance</vt:lpstr>
      <vt:lpstr>Quality assurance</vt:lpstr>
      <vt:lpstr>Quality assurance</vt:lpstr>
      <vt:lpstr>Quality assurance</vt:lpstr>
      <vt:lpstr>Quality assurance</vt:lpstr>
      <vt:lpstr>Quality assurance</vt:lpstr>
      <vt:lpstr>Quality assurance</vt:lpstr>
      <vt:lpstr>Quality assurance</vt:lpstr>
      <vt:lpstr>Quality assurance</vt:lpstr>
      <vt:lpstr>Examination and certification</vt:lpstr>
      <vt:lpstr>Supervision of training</vt:lpstr>
      <vt:lpstr>Examination and certification</vt:lpstr>
      <vt:lpstr>Examination and certification</vt:lpstr>
      <vt:lpstr>PowerPoint-Präsentation</vt:lpstr>
      <vt:lpstr>Summary – the engine of dual VET</vt:lpstr>
      <vt:lpstr>Summary – the engine of dual VET</vt:lpstr>
      <vt:lpstr>Further information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131</cp:revision>
  <dcterms:created xsi:type="dcterms:W3CDTF">2020-12-18T10:19:10Z</dcterms:created>
  <dcterms:modified xsi:type="dcterms:W3CDTF">2026-06-16T09:25:43Z</dcterms:modified>
</cp:coreProperties>
</file>