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  <p15:guide id="9" orient="horz" pos="19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Olesen, Julia" initials="OJ" lastIdx="27" clrIdx="1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71394" autoAdjust="0"/>
  </p:normalViewPr>
  <p:slideViewPr>
    <p:cSldViewPr snapToGrid="0" showGuides="1">
      <p:cViewPr varScale="1">
        <p:scale>
          <a:sx n="79" d="100"/>
          <a:sy n="79" d="100"/>
        </p:scale>
        <p:origin x="1602" y="96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387"/>
        <p:guide orient="horz" pos="19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impulso para desarrollar y actualizar las normas de formación profesional proviene de las empresas y las cámaras. Estos organismos son los que mejor saben qué conocimientos se necesitan.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funciones: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Apoyar a las empresas en su búsqueda de aprendices, registrar los contratos de formación.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Mediación en caso de desavenencia entre el aprendiz y la empresa.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economía invierte anualmente 9700 millones de euros en formación profesional (en 2024, fuente: informe de datos de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impulso para desarrollar y actualizar las normas de formación profesional proviene de las empresas y las cámaras. Estos organismos son los que mejor saben qué conocimientos se necesitan.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funciones: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Apoyar a las empresas en su búsqueda de aprendices, registrar los contratos de formación.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Mediación en caso de desavenencia entre el aprendiz y la empresa.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&gt;La economía invierte anualmente 9700 millones de euros en formación profesional (en 2024, fuente: informe de datos de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r>
              <a:rPr lang="es-ES" sz="120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proceso de negociación y aprobación de nuevos reglamentos de formación profesional dual está dirigido por el Instituto Federal de Formación Profesional.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interlocutores económicos y los interlocutores sociales participan en todo el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r>
              <a:rPr lang="es-ES" sz="120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proceso de negociación y aprobación de nuevos reglamentos de formación profesional dual está dirigido por el Instituto Federal de Formación Profesional.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interlocutores económicos y los interlocutores sociales participan en todo el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Hacer una recapitulación de las diapositivas anteriores si es necesario:</a:t>
            </a: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Tres agentes principales acuerdan en igualdad de condiciones las normas básicas de la formación profesional dual.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Estas normas siguen los requisitos concretos del mundo laboral.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en la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en la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en la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en la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total, aproximadamente el 51 % de la población ha iniciado una formación profesional dual a lo largo de su vida. (Año de referencia 2024, fuente: informe de datos de 2026)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tasa de empleo es alta: según el foro IAB (2023), el 85 % de los graduados de 2020 tenían un empleo sujeto a la seguridad social un año después de completar su formación.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s-E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efecto positivo: Según el foro IAB, el desempleo juvenil en Alemania es del 5,7 % (2025).</a:t>
            </a:r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78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en la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 adicional: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duración del perfeccionamiento y la aplicación de las normas es de un año como máximo.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Las normas se adaptan de forma dinámica a las exigencias del mundo laboral en ambos lugares de aprendizaje.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El BIBB investiga continuamente los cambios en el trabajo y la formación; los resultados se incorporan al proceso.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90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impulso para desarrollar y actualizar las normas de formación profesional proviene de las empresas y las cámaras. Estos organismos son los que mejor saben qué conocimientos se necesitan.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funciones: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Apoyar a las empresas en su búsqueda de aprendices, registrar los contratos de formación.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Mediación en caso de desavenencia entre el aprendiz y la empresa.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La economía invierte anualmente 9700 millones de euros en formación profesional (en 2024, fuente: informe de datos de 2025).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7912" y="5712301"/>
            <a:ext cx="1908000" cy="40006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3" y="5385782"/>
            <a:ext cx="2236484" cy="12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4" y="5403220"/>
            <a:ext cx="2520000" cy="13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F5FF86D-EF6D-4544-8AD7-F792D76E6811}"/>
              </a:ext>
            </a:extLst>
          </p:cNvPr>
          <p:cNvSpPr txBox="1"/>
          <p:nvPr userDrawn="1"/>
        </p:nvSpPr>
        <p:spPr>
          <a:xfrm>
            <a:off x="1403276" y="277698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2" r:id="rId3"/>
    <p:sldLayoutId id="2147483683" r:id="rId4"/>
    <p:sldLayoutId id="2147483663" r:id="rId5"/>
    <p:sldLayoutId id="2147483650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2.png"/><Relationship Id="rId10" Type="http://schemas.openxmlformats.org/officeDocument/2006/relationships/image" Target="../media/image60.png"/><Relationship Id="rId19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25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25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sv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0" Type="http://schemas.openxmlformats.org/officeDocument/2006/relationships/image" Target="../media/image28.svg"/><Relationship Id="rId4" Type="http://schemas.openxmlformats.org/officeDocument/2006/relationships/image" Target="../media/image76.sv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8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88.svg"/><Relationship Id="rId4" Type="http://schemas.openxmlformats.org/officeDocument/2006/relationships/image" Target="../media/image84.sv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88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13" Type="http://schemas.openxmlformats.org/officeDocument/2006/relationships/image" Target="../media/image101.png"/><Relationship Id="rId18" Type="http://schemas.openxmlformats.org/officeDocument/2006/relationships/image" Target="../media/image10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sv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sv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svg"/><Relationship Id="rId19" Type="http://schemas.openxmlformats.org/officeDocument/2006/relationships/image" Target="../media/image107.png"/><Relationship Id="rId4" Type="http://schemas.openxmlformats.org/officeDocument/2006/relationships/image" Target="../media/image92.svg"/><Relationship Id="rId9" Type="http://schemas.openxmlformats.org/officeDocument/2006/relationships/image" Target="../media/image97.png"/><Relationship Id="rId14" Type="http://schemas.openxmlformats.org/officeDocument/2006/relationships/image" Target="../media/image10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115.png"/><Relationship Id="rId3" Type="http://schemas.openxmlformats.org/officeDocument/2006/relationships/image" Target="../media/image91.png"/><Relationship Id="rId7" Type="http://schemas.openxmlformats.org/officeDocument/2006/relationships/image" Target="../media/image109.png"/><Relationship Id="rId12" Type="http://schemas.openxmlformats.org/officeDocument/2006/relationships/image" Target="../media/image11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svg"/><Relationship Id="rId11" Type="http://schemas.openxmlformats.org/officeDocument/2006/relationships/image" Target="../media/image113.png"/><Relationship Id="rId5" Type="http://schemas.openxmlformats.org/officeDocument/2006/relationships/image" Target="../media/image93.png"/><Relationship Id="rId10" Type="http://schemas.openxmlformats.org/officeDocument/2006/relationships/image" Target="../media/image112.svg"/><Relationship Id="rId4" Type="http://schemas.openxmlformats.org/officeDocument/2006/relationships/image" Target="../media/image92.svg"/><Relationship Id="rId9" Type="http://schemas.openxmlformats.org/officeDocument/2006/relationships/image" Target="../media/image111.png"/><Relationship Id="rId14" Type="http://schemas.openxmlformats.org/officeDocument/2006/relationships/image" Target="../media/image1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23.png"/><Relationship Id="rId18" Type="http://schemas.openxmlformats.org/officeDocument/2006/relationships/image" Target="../media/image128.svg"/><Relationship Id="rId3" Type="http://schemas.openxmlformats.org/officeDocument/2006/relationships/image" Target="../media/image91.png"/><Relationship Id="rId7" Type="http://schemas.openxmlformats.org/officeDocument/2006/relationships/image" Target="../media/image117.png"/><Relationship Id="rId12" Type="http://schemas.openxmlformats.org/officeDocument/2006/relationships/image" Target="../media/image122.svg"/><Relationship Id="rId17" Type="http://schemas.openxmlformats.org/officeDocument/2006/relationships/image" Target="../media/image12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6.svg"/><Relationship Id="rId20" Type="http://schemas.openxmlformats.org/officeDocument/2006/relationships/image" Target="../media/image13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sv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20.svg"/><Relationship Id="rId19" Type="http://schemas.openxmlformats.org/officeDocument/2006/relationships/image" Target="../media/image129.png"/><Relationship Id="rId4" Type="http://schemas.openxmlformats.org/officeDocument/2006/relationships/image" Target="../media/image92.svg"/><Relationship Id="rId9" Type="http://schemas.openxmlformats.org/officeDocument/2006/relationships/image" Target="../media/image119.png"/><Relationship Id="rId14" Type="http://schemas.openxmlformats.org/officeDocument/2006/relationships/image" Target="../media/image12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13" Type="http://schemas.openxmlformats.org/officeDocument/2006/relationships/image" Target="../media/image131.png"/><Relationship Id="rId3" Type="http://schemas.openxmlformats.org/officeDocument/2006/relationships/image" Target="../media/image91.png"/><Relationship Id="rId7" Type="http://schemas.openxmlformats.org/officeDocument/2006/relationships/image" Target="../media/image119.png"/><Relationship Id="rId12" Type="http://schemas.openxmlformats.org/officeDocument/2006/relationships/image" Target="../media/image126.sv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3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svg"/><Relationship Id="rId11" Type="http://schemas.openxmlformats.org/officeDocument/2006/relationships/image" Target="../media/image125.png"/><Relationship Id="rId5" Type="http://schemas.openxmlformats.org/officeDocument/2006/relationships/image" Target="../media/image127.png"/><Relationship Id="rId15" Type="http://schemas.openxmlformats.org/officeDocument/2006/relationships/image" Target="../media/image129.png"/><Relationship Id="rId10" Type="http://schemas.openxmlformats.org/officeDocument/2006/relationships/image" Target="../media/image122.svg"/><Relationship Id="rId4" Type="http://schemas.openxmlformats.org/officeDocument/2006/relationships/image" Target="../media/image92.svg"/><Relationship Id="rId9" Type="http://schemas.openxmlformats.org/officeDocument/2006/relationships/image" Target="../media/image121.png"/><Relationship Id="rId14" Type="http://schemas.openxmlformats.org/officeDocument/2006/relationships/image" Target="../media/image13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27.png"/><Relationship Id="rId5" Type="http://schemas.openxmlformats.org/officeDocument/2006/relationships/image" Target="../media/image40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svg"/><Relationship Id="rId13" Type="http://schemas.openxmlformats.org/officeDocument/2006/relationships/image" Target="../media/image137.png"/><Relationship Id="rId3" Type="http://schemas.openxmlformats.org/officeDocument/2006/relationships/image" Target="../media/image91.png"/><Relationship Id="rId7" Type="http://schemas.openxmlformats.org/officeDocument/2006/relationships/image" Target="../media/image125.png"/><Relationship Id="rId12" Type="http://schemas.openxmlformats.org/officeDocument/2006/relationships/image" Target="../media/image136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svg"/><Relationship Id="rId11" Type="http://schemas.openxmlformats.org/officeDocument/2006/relationships/image" Target="../media/image135.png"/><Relationship Id="rId5" Type="http://schemas.openxmlformats.org/officeDocument/2006/relationships/image" Target="../media/image119.png"/><Relationship Id="rId15" Type="http://schemas.openxmlformats.org/officeDocument/2006/relationships/image" Target="../media/image139.png"/><Relationship Id="rId10" Type="http://schemas.openxmlformats.org/officeDocument/2006/relationships/image" Target="../media/image134.svg"/><Relationship Id="rId4" Type="http://schemas.openxmlformats.org/officeDocument/2006/relationships/image" Target="../media/image92.svg"/><Relationship Id="rId9" Type="http://schemas.openxmlformats.org/officeDocument/2006/relationships/image" Target="../media/image133.png"/><Relationship Id="rId14" Type="http://schemas.openxmlformats.org/officeDocument/2006/relationships/image" Target="../media/image1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75.png"/><Relationship Id="rId7" Type="http://schemas.openxmlformats.org/officeDocument/2006/relationships/image" Target="../media/image141.png"/><Relationship Id="rId12" Type="http://schemas.openxmlformats.org/officeDocument/2006/relationships/image" Target="../media/image144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svg"/><Relationship Id="rId11" Type="http://schemas.openxmlformats.org/officeDocument/2006/relationships/image" Target="../media/image143.png"/><Relationship Id="rId5" Type="http://schemas.openxmlformats.org/officeDocument/2006/relationships/image" Target="../media/image77.png"/><Relationship Id="rId10" Type="http://schemas.openxmlformats.org/officeDocument/2006/relationships/image" Target="../media/image28.svg"/><Relationship Id="rId4" Type="http://schemas.openxmlformats.org/officeDocument/2006/relationships/image" Target="../media/image76.svg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okumente/pdf/final_BIBB%20Report%2002_2025.pdf" TargetMode="External"/><Relationship Id="rId13" Type="http://schemas.openxmlformats.org/officeDocument/2006/relationships/hyperlink" Target="https://www.gesetze-im-internet.de/ihkg/index.html" TargetMode="External"/><Relationship Id="rId18" Type="http://schemas.openxmlformats.org/officeDocument/2006/relationships/hyperlink" Target="https://www.bmbf.de/" TargetMode="External"/><Relationship Id="rId3" Type="http://schemas.openxmlformats.org/officeDocument/2006/relationships/hyperlink" Target="https://www.bmbfsfj.bund.de/bmbfsfj/service/publikationen/berufsbildungsbericht-2026-285646" TargetMode="External"/><Relationship Id="rId21" Type="http://schemas.openxmlformats.org/officeDocument/2006/relationships/hyperlink" Target="mailto:govet@govet.international" TargetMode="External"/><Relationship Id="rId7" Type="http://schemas.openxmlformats.org/officeDocument/2006/relationships/hyperlink" Target="https://iab.de/" TargetMode="External"/><Relationship Id="rId12" Type="http://schemas.openxmlformats.org/officeDocument/2006/relationships/hyperlink" Target="https://www.gesetze-im-internet.de/jarbsch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notesSlide" Target="../notesSlides/notesSlide40.xml"/><Relationship Id="rId16" Type="http://schemas.openxmlformats.org/officeDocument/2006/relationships/hyperlink" Target="https://www.govet.international/languages/es/index.php" TargetMode="External"/><Relationship Id="rId20" Type="http://schemas.openxmlformats.org/officeDocument/2006/relationships/hyperlink" Target="https://www.govet.international/de/54879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tenportal.bmftr.bund.de/portal/de/index.html" TargetMode="External"/><Relationship Id="rId11" Type="http://schemas.openxmlformats.org/officeDocument/2006/relationships/hyperlink" Target="https://www.govet.international/de/54887.php" TargetMode="External"/><Relationship Id="rId5" Type="http://schemas.openxmlformats.org/officeDocument/2006/relationships/hyperlink" Target="https://www.destatis.de/DE/Home/_inhalt.html" TargetMode="External"/><Relationship Id="rId15" Type="http://schemas.openxmlformats.org/officeDocument/2006/relationships/hyperlink" Target="https://www.gesetze-im-internet.de/betrvg/" TargetMode="External"/><Relationship Id="rId10" Type="http://schemas.openxmlformats.org/officeDocument/2006/relationships/hyperlink" Target="https://www.govet.international/de/54899.php" TargetMode="External"/><Relationship Id="rId19" Type="http://schemas.openxmlformats.org/officeDocument/2006/relationships/hyperlink" Target="https://www.bibb.de/" TargetMode="External"/><Relationship Id="rId4" Type="http://schemas.openxmlformats.org/officeDocument/2006/relationships/hyperlink" Target="https://www.bibb.de/datenreport/de/index.php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esetze-im-internet.de/tvg/index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Formación </a:t>
            </a:r>
          </a:p>
          <a:p>
            <a:r>
              <a:rPr lang="es-ES" dirty="0"/>
              <a:t>Profesional</a:t>
            </a:r>
          </a:p>
          <a:p>
            <a:r>
              <a:rPr lang="es-ES" dirty="0"/>
              <a:t> en Alemania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600" b="1" dirty="0">
                <a:latin typeface="+mj-lt"/>
              </a:rPr>
              <a:t>Motor de la formación profesional dual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Cooperación de actores de la economía, </a:t>
            </a:r>
            <a:br>
              <a:rPr lang="es-ES" sz="2200" dirty="0"/>
            </a:br>
            <a:r>
              <a:rPr lang="es-ES" sz="2200" dirty="0"/>
              <a:t>el Estado y la sociedad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Trabajadores y trabajadoras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Los intereses se articulan mediante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Central sindical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Sindicatos sectoriales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Comités de empresa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(asociaciones profesionales)</a:t>
            </a: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ciudadanía y el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Criterios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«Los trabajadores y las trabajadoras cualificadas </a:t>
            </a:r>
            <a:r>
              <a:rPr lang="es-ES" sz="2200" dirty="0"/>
              <a:t>son </a:t>
            </a:r>
            <a:r>
              <a:rPr lang="es-ES" sz="2200" dirty="0">
                <a:solidFill>
                  <a:srgbClr val="BF5A08"/>
                </a:solidFill>
              </a:rPr>
              <a:t>importantes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rgbClr val="BF5A08"/>
                </a:solidFill>
              </a:rPr>
              <a:t>para la economía y la sociedad</a:t>
            </a:r>
            <a:r>
              <a:rPr lang="es-ES" sz="2200" dirty="0"/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«Creamos el </a:t>
            </a:r>
            <a:r>
              <a:rPr lang="es-ES" sz="2200" dirty="0">
                <a:solidFill>
                  <a:srgbClr val="BF5A08"/>
                </a:solidFill>
              </a:rPr>
              <a:t>marco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participación de empresas y personas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trabajadoras en la formación profesional y </a:t>
            </a:r>
            <a:r>
              <a:rPr lang="es-ES" sz="2200" dirty="0">
                <a:solidFill>
                  <a:srgbClr val="BF5A08"/>
                </a:solidFill>
              </a:rPr>
              <a:t>moderamos</a:t>
            </a:r>
            <a:r>
              <a:rPr lang="es-ES" sz="2200" dirty="0"/>
              <a:t>».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«Promovemos el sistema de formación profesional a través de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estructuras de control, investigación, innovación y asesoramiento».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«Una sólida formación profesional ofrece a los jóvenes una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buena perspectiva para desarrollarse en la sociedad».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 formación en la empresa forma parte del</a:t>
            </a:r>
            <a:r>
              <a:rPr lang="es-ES" sz="2200" dirty="0"/>
              <a:t> </a:t>
            </a:r>
            <a:r>
              <a:rPr lang="es-ES" sz="2200" dirty="0">
                <a:solidFill>
                  <a:srgbClr val="BF5A08"/>
                </a:solidFill>
              </a:rPr>
              <a:t>sistema educativo</a:t>
            </a:r>
            <a:r>
              <a:rPr lang="es-ES" sz="2200" dirty="0"/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«Proporcionamos la </a:t>
            </a:r>
            <a:r>
              <a:rPr lang="es-ES" sz="2200" dirty="0">
                <a:solidFill>
                  <a:srgbClr val="BF5A08"/>
                </a:solidFill>
              </a:rPr>
              <a:t>formación en la escuela profesional</a:t>
            </a:r>
            <a:r>
              <a:rPr lang="es-ES" sz="2200" dirty="0"/>
              <a:t>».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9852" y="1551653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ciudadanía y el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609698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Requisitos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«Los empresarios y los trabajadores o las trabjadoras deberían diseñar </a:t>
            </a:r>
            <a:r>
              <a:rPr lang="es-ES" sz="2200" dirty="0">
                <a:solidFill>
                  <a:srgbClr val="BF5A08"/>
                </a:solidFill>
              </a:rPr>
              <a:t>juntos la formación profesional de forma activa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/>
              <a:t>«Las empresarias deberían ofrecer </a:t>
            </a:r>
            <a:r>
              <a:rPr lang="es-ES" sz="2200" dirty="0">
                <a:solidFill>
                  <a:srgbClr val="BF5A08"/>
                </a:solidFill>
              </a:rPr>
              <a:t>posibilidades de formación profesional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ciudadanía y el Estado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intereses se articulan mediante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Gobierno Federal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(ministerios federales) </a:t>
            </a:r>
          </a:p>
          <a:p>
            <a:pPr marL="342900" lvl="1" indent="-342900"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es-E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Länder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(gobiernos regionales)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428CC06-83FB-0CFA-0DD3-C8B58AF4DBC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62592" y="3339215"/>
            <a:ext cx="2520000" cy="1184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0DCCD7-9EE7-53AF-4E32-9BA2269065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65641" y="2322380"/>
            <a:ext cx="1476000" cy="7219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3D5FBC-FF95-E48B-7487-70744FCCAB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92" y="4496152"/>
            <a:ext cx="2039400" cy="1199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6C6174-B061-D9A3-A0FB-C34F762E90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"/>
          <a:stretch/>
        </p:blipFill>
        <p:spPr>
          <a:xfrm>
            <a:off x="4882913" y="953344"/>
            <a:ext cx="3162432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Conclusión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empresarias y los empresarios, los trabajadores y trabajadoras y el Estado </a:t>
            </a:r>
            <a:r>
              <a:rPr lang="es-ES" sz="2000" b="1" dirty="0">
                <a:solidFill>
                  <a:srgbClr val="BF5A08"/>
                </a:solidFill>
              </a:rPr>
              <a:t>presentan diferentes intereses colectivos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la formación profesional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BF5A08"/>
                </a:solidFill>
              </a:rPr>
              <a:t>de forma muy organizada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rgbClr val="BF5A08"/>
                </a:solidFill>
              </a:rPr>
              <a:t>competente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actores fuertes </a:t>
            </a:r>
            <a:r>
              <a:rPr lang="es-ES" sz="2000" dirty="0">
                <a:solidFill>
                  <a:srgbClr val="BF5A08"/>
                </a:solidFill>
              </a:rPr>
              <a:t>se comprometen juntos </a:t>
            </a:r>
            <a:br>
              <a:rPr lang="es-ES" sz="2000" dirty="0">
                <a:solidFill>
                  <a:srgbClr val="BF5A08"/>
                </a:solidFill>
              </a:rPr>
            </a:b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formación profesional.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Conclusión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 compromiso se basa en </a:t>
            </a:r>
            <a:r>
              <a:rPr lang="es-ES" sz="2000" b="1" dirty="0">
                <a:solidFill>
                  <a:srgbClr val="BF5A08"/>
                </a:solidFill>
              </a:rPr>
              <a:t>principios comunes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«Queremos </a:t>
            </a:r>
            <a:r>
              <a:rPr lang="es-ES" sz="2000" dirty="0">
                <a:solidFill>
                  <a:srgbClr val="BF5A08"/>
                </a:solidFill>
              </a:rPr>
              <a:t>dirigir juntos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formación profesional».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es-ES" sz="2000" dirty="0">
                <a:solidFill>
                  <a:srgbClr val="BF5A08"/>
                </a:solidFill>
              </a:rPr>
              <a:t>Compartimos la responsabilidad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formación profesional».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«La formación profesional debería ser </a:t>
            </a:r>
            <a:r>
              <a:rPr lang="es-ES" sz="2000" dirty="0">
                <a:solidFill>
                  <a:srgbClr val="BF5A08"/>
                </a:solidFill>
              </a:rPr>
              <a:t>práctica, de alta calidad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rgbClr val="BF5A08"/>
                </a:solidFill>
              </a:rPr>
              <a:t>homogénea».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/>
              <a:t>«</a:t>
            </a:r>
            <a:r>
              <a:rPr lang="es-ES" sz="2000" dirty="0">
                <a:solidFill>
                  <a:srgbClr val="BF5A08"/>
                </a:solidFill>
              </a:rPr>
              <a:t>Las normas de la formación profesional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deben estar </a:t>
            </a:r>
            <a:r>
              <a:rPr lang="es-ES" sz="2000" dirty="0">
                <a:solidFill>
                  <a:srgbClr val="BF5A08"/>
                </a:solidFill>
              </a:rPr>
              <a:t>orientadas a las necesidades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" sz="2000" dirty="0">
                <a:solidFill>
                  <a:srgbClr val="BF5A08"/>
                </a:solidFill>
              </a:rPr>
              <a:t>actualizadas</a:t>
            </a:r>
            <a:r>
              <a:rPr lang="es-ES" sz="2000" dirty="0"/>
              <a:t>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«La formación profesional es </a:t>
            </a:r>
            <a:r>
              <a:rPr lang="es-ES" sz="2000" dirty="0">
                <a:solidFill>
                  <a:srgbClr val="BF5A08"/>
                </a:solidFill>
              </a:rPr>
              <a:t>un requisito previo para la competitividad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mercado internacional».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actores fuertes </a:t>
            </a:r>
            <a:r>
              <a:rPr lang="es-ES" sz="2000" dirty="0">
                <a:solidFill>
                  <a:srgbClr val="BF5A08"/>
                </a:solidFill>
              </a:rPr>
              <a:t>se comprometen juntos</a:t>
            </a:r>
            <a:r>
              <a:rPr lang="es-ES" sz="2000" dirty="0"/>
              <a:t> </a:t>
            </a:r>
            <a:br>
              <a:rPr lang="es-ES" sz="2000" dirty="0"/>
            </a:b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formación profesional.</a:t>
            </a: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Motor de la formación profesional dual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Los actores diseñan conjuntamente </a:t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la formación profesional dual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Sinopsis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948266"/>
            <a:ext cx="2827337" cy="1173306"/>
          </a:xfrm>
        </p:spPr>
        <p:txBody>
          <a:bodyPr>
            <a:normAutofit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es-ES" sz="2000" dirty="0">
                <a:solidFill>
                  <a:srgbClr val="BF5A08"/>
                </a:solidFill>
              </a:rPr>
              <a:t>Fuerte compromiso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</a:t>
            </a:r>
            <a:r>
              <a:rPr lang="es-ES" sz="2000" dirty="0">
                <a:solidFill>
                  <a:srgbClr val="BF5A08"/>
                </a:solidFill>
              </a:rPr>
              <a:t>la formación profesional dual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77982" y="2899626"/>
            <a:ext cx="312173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s-ES" sz="2000">
                <a:solidFill>
                  <a:srgbClr val="BF5A08"/>
                </a:solidFill>
              </a:rPr>
              <a:t>La participación y la cooperación </a:t>
            </a:r>
            <a:r>
              <a:rPr lang="es-ES" sz="2000"/>
              <a:t>se promueven a través de los </a:t>
            </a:r>
            <a:r>
              <a:rPr lang="es-ES" sz="2000">
                <a:solidFill>
                  <a:srgbClr val="BF5A08"/>
                </a:solidFill>
              </a:rPr>
              <a:t>mecanismos formales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(integración de los intereses).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Leyes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Instituciones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Comités/Organismos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559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es-ES" sz="2000" dirty="0">
                <a:solidFill>
                  <a:srgbClr val="BF5A08"/>
                </a:solidFill>
              </a:rPr>
              <a:t>Motor de la formación profesional dual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Sinopsis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06" y="853171"/>
            <a:ext cx="9921439" cy="667501"/>
          </a:xfrm>
        </p:spPr>
        <p:txBody>
          <a:bodyPr>
            <a:normAutofit/>
          </a:bodyPr>
          <a:lstStyle/>
          <a:p>
            <a:pPr marL="808038" indent="-719138" algn="ctr">
              <a:buNone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del sistema </a:t>
            </a:r>
            <a:b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de formación profesional dual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837229" y="5178182"/>
            <a:ext cx="3248521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       Implementación de la 		formación profesional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316" y="681478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644874" y="2717943"/>
            <a:ext cx="3041027" cy="1190504"/>
            <a:chOff x="8952983" y="2847150"/>
            <a:chExt cx="3041027" cy="1190504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9207567" y="3148156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2.         Desarrollo de las normas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952983" y="2847150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40340" y="4879591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691282" y="2717943"/>
            <a:ext cx="2841417" cy="1172200"/>
            <a:chOff x="721099" y="2876986"/>
            <a:chExt cx="2841417" cy="1172200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776073" y="3159688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es-E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4.         Examen y 			certificación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721099" y="2876986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534777" y="955246"/>
            <a:ext cx="39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Directrices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Coordinar los lugares de aprendizaje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Apoyar la cooperación entre los actores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Garantizar la homogeneidad de la formación profesional en todo el país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b="1"/>
              <a:t>Motor de la formación profesional dual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sz="2000" dirty="0"/>
              <a:t>Formación profesional: los actores y sus intereses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Empresarios y organizaciones empresariales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Trabajadores y trabajadoras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La ciudadanía y el Estado</a:t>
            </a:r>
          </a:p>
          <a:p>
            <a:pPr>
              <a:buFont typeface="+mj-lt"/>
              <a:buAutoNum type="arabicPeriod"/>
            </a:pPr>
            <a:r>
              <a:rPr lang="es-ES" sz="2000" dirty="0"/>
              <a:t>Los actores diseñan conjuntamente la formación profesional dual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Desarrollo del sistema de formación profesional dual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Desarrollo de las normas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Supervisión de la formación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dirty="0"/>
              <a:t>Examen y certificación</a:t>
            </a:r>
          </a:p>
          <a:p>
            <a:pPr>
              <a:buFont typeface="+mj-lt"/>
              <a:buAutoNum type="arabicPeriod"/>
            </a:pPr>
            <a:r>
              <a:rPr lang="es-ES" sz="2000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del sistema de formación profesional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863595"/>
            <a:ext cx="2147378" cy="88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/>
              <a:t>Empresarios y empresarias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S" sz="2200" b="1"/>
              <a:t>Trabajadores y trabajadoras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/>
              <a:t>Estado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4540209" y="833983"/>
            <a:ext cx="311158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1800" b="1" dirty="0"/>
              <a:t>Estrecha vinculación a través de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62672" y="1691211"/>
            <a:ext cx="22899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empre-</a:t>
            </a:r>
            <a:b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sarios y las empresarias , las organizaciones empresariales quieren contribuir a definir las condiciones marco de la formación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profesional.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181101" y="183407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BF5A08"/>
                </a:solidFill>
              </a:rPr>
              <a:t>Comité Nacional (Comité Central)</a:t>
            </a:r>
          </a:p>
          <a:p>
            <a:pPr algn="ctr"/>
            <a:endParaRPr lang="es-ES" sz="1600" b="1" dirty="0">
              <a:solidFill>
                <a:srgbClr val="BF5A08"/>
              </a:solidFill>
            </a:endParaRPr>
          </a:p>
          <a:p>
            <a:pPr algn="ctr"/>
            <a:endParaRPr lang="es-ES" sz="1600" b="1" dirty="0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El Estado define el marco y persigue los intereses reguladores.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063567"/>
            <a:ext cx="2338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sindicatos quieren contribuir a definir las condiciones marco de la formación profesional.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160617" y="4351939"/>
            <a:ext cx="268767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jurídica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Formación Profesional, art. 92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Código de artesanía, art. 38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del sistema de formación profesional dual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00643" y="1802801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BF5A08"/>
                </a:solidFill>
              </a:rPr>
              <a:t>Comité Central </a:t>
            </a:r>
          </a:p>
          <a:p>
            <a:pPr algn="ctr"/>
            <a:r>
              <a:rPr lang="es-ES" b="1" dirty="0">
                <a:solidFill>
                  <a:srgbClr val="BF5A08"/>
                </a:solidFill>
              </a:rPr>
              <a:t>del BIBB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años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 consenso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Reuniones periódicas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96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Voluntariamente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098739" y="5089054"/>
            <a:ext cx="6025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empresarios y las empresarias, los trabajadores y las trabajadoras, el Gobierno Federal y los gobiernos regionales (los llamados «cuatro pilares»)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Miembros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459077" y="4434048"/>
            <a:ext cx="1768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Miembros suplentes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del sistema de formación profesional dual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funciones: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Asesorar al Gobierno Federal en cuestiones de la formación profesional 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Hacer recomendaciones para la práctica (p. ej., sobre la aplicación uniforme de la Ley de Formación Profesional)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Pronunciarse acerca de las normativas federales (p. ej., la ordenanza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formación) </a:t>
            </a:r>
          </a:p>
          <a:p>
            <a:pPr>
              <a:defRPr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 su opinión sobre la política del Gobierno Federal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Decidir sobre los asuntos del BIBB (p. ej. presupuesto, investigación)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BF5A08"/>
                </a:solidFill>
              </a:rPr>
              <a:t>Comité Central </a:t>
            </a:r>
            <a:br>
              <a:rPr lang="es-ES" b="1" dirty="0">
                <a:solidFill>
                  <a:srgbClr val="BF5A08"/>
                </a:solidFill>
              </a:rPr>
            </a:br>
            <a:r>
              <a:rPr lang="es-ES" b="1" dirty="0">
                <a:solidFill>
                  <a:srgbClr val="BF5A08"/>
                </a:solidFill>
              </a:rPr>
              <a:t>del BIBB </a:t>
            </a:r>
          </a:p>
          <a:p>
            <a:pPr algn="ctr"/>
            <a:endParaRPr lang="es-ES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del sistema de formación profesional dual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 </a:t>
            </a:r>
            <a:r>
              <a:rPr lang="es-ES" sz="2200" dirty="0"/>
              <a:t>las </a:t>
            </a:r>
            <a:r>
              <a:rPr lang="es-ES" sz="2200" dirty="0">
                <a:solidFill>
                  <a:srgbClr val="BF5A08"/>
                </a:solidFill>
              </a:rPr>
              <a:t>posiciones consensuadas de los actores de la formación profesional.</a:t>
            </a:r>
          </a:p>
          <a:p>
            <a:r>
              <a:rPr lang="es-ES" sz="2200" dirty="0">
                <a:solidFill>
                  <a:srgbClr val="BF5A08"/>
                </a:solidFill>
              </a:rPr>
              <a:t>Mecanismo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200" dirty="0">
                <a:solidFill>
                  <a:srgbClr val="BF5A08"/>
                </a:solidFill>
              </a:rPr>
              <a:t>de coordinación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formación profesional dual a nivel federal </a:t>
            </a:r>
            <a:r>
              <a:rPr lang="es-ES" sz="2200" dirty="0">
                <a:solidFill>
                  <a:srgbClr val="BF5A08"/>
                </a:solidFill>
              </a:rPr>
              <a:t>(«Parlamento de la formación profesional»). 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Foro en el que los actores dirigen</a:t>
            </a:r>
            <a:r>
              <a:rPr lang="es-ES" sz="2200" dirty="0">
                <a:solidFill>
                  <a:srgbClr val="BF5A08"/>
                </a:solidFill>
              </a:rPr>
              <a:t> juntos</a:t>
            </a:r>
            <a:r>
              <a:rPr lang="es-ES" sz="2200" dirty="0"/>
              <a:t>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sistema de formación profesional.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BF5A08"/>
                </a:solidFill>
              </a:rPr>
              <a:t>Comité Central </a:t>
            </a:r>
            <a:br>
              <a:rPr lang="es-ES" b="1" dirty="0">
                <a:solidFill>
                  <a:srgbClr val="BF5A08"/>
                </a:solidFill>
              </a:rPr>
            </a:br>
            <a:r>
              <a:rPr lang="es-ES" b="1" dirty="0">
                <a:solidFill>
                  <a:srgbClr val="BF5A08"/>
                </a:solidFill>
              </a:rPr>
              <a:t>del BIBB </a:t>
            </a:r>
          </a:p>
          <a:p>
            <a:pPr algn="ctr"/>
            <a:endParaRPr lang="es-ES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 las normas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897886"/>
            <a:ext cx="2072760" cy="647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200" b="1" dirty="0"/>
              <a:t>Empresarios y empresarias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6444" y="4351090"/>
            <a:ext cx="1623960" cy="11480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/>
              <a:t>Estado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4571468" y="825576"/>
            <a:ext cx="3043487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1800" b="1" dirty="0"/>
              <a:t>Estrecha vinculación a través de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55933" y="2045040"/>
            <a:ext cx="22454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organizaciones articulan las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necesidades de las empresarias/la economía.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BF5A08"/>
                </a:solidFill>
              </a:rPr>
              <a:t>Grupos de </a:t>
            </a:r>
            <a:br>
              <a:rPr lang="es-ES" sz="1600" b="1" dirty="0">
                <a:solidFill>
                  <a:srgbClr val="BF5A08"/>
                </a:solidFill>
              </a:rPr>
            </a:br>
            <a:r>
              <a:rPr lang="es-ES" sz="1600" b="1" dirty="0">
                <a:solidFill>
                  <a:srgbClr val="BF5A08"/>
                </a:solidFill>
              </a:rPr>
              <a:t>expertas y </a:t>
            </a:r>
          </a:p>
          <a:p>
            <a:pPr algn="ctr"/>
            <a:r>
              <a:rPr lang="es-ES" sz="1600" b="1" dirty="0">
                <a:solidFill>
                  <a:srgbClr val="BF5A08"/>
                </a:solidFill>
              </a:rPr>
              <a:t>expertos</a:t>
            </a:r>
          </a:p>
          <a:p>
            <a:pPr algn="ctr"/>
            <a:endParaRPr lang="es-ES" sz="1600" b="1" dirty="0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63726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gobierno articula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necesidades y promulga las normas. </a:t>
            </a:r>
          </a:p>
          <a:p>
            <a:pPr algn="ctr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52250" y="3960988"/>
            <a:ext cx="2201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sindicatos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articulan las necesidades de los trabajadores y las trabajadoras.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jurídica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Formación Profesional, art. 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8016" y="1455049"/>
            <a:ext cx="459227" cy="1434077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S" sz="2200" b="1"/>
              <a:t>Trabajadores y trabajadoras</a:t>
            </a:r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 las normas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9100252" y="1331964"/>
            <a:ext cx="30204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formado para la nueva/actualizada profesión de formación profesional dual (temporal, no permanente)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86816" y="1322599"/>
            <a:ext cx="4443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El/la representante del BIBB dirige, </a:t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 y modera el proceso, facilita información especializada </a:t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(«Experto/a profesional»)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 el Gobierno Federal y los gobiernos regionales.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sector empresarial y los trabajadores y las trabjadoras </a:t>
            </a:r>
          </a:p>
          <a:p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envían a sus propios expertos.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formados por expertos y expertas con experiencia práctica y teórica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BF5A08"/>
                </a:solidFill>
              </a:rPr>
              <a:t>Grupos de </a:t>
            </a:r>
          </a:p>
          <a:p>
            <a:pPr algn="ctr"/>
            <a:r>
              <a:rPr lang="es-ES" sz="1600" b="1" dirty="0">
                <a:solidFill>
                  <a:srgbClr val="BF5A08"/>
                </a:solidFill>
              </a:rPr>
              <a:t>expertos</a:t>
            </a:r>
          </a:p>
          <a:p>
            <a:pPr algn="ctr"/>
            <a:endParaRPr lang="es-ES" sz="1600" b="1" dirty="0">
              <a:solidFill>
                <a:srgbClr val="BF5A08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1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 las normas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funciones: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Desarrollar y actualizar los reglamentos de formación profesional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para la formación en la empresa 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Asesorar a los actores sobre la aplicación de los reglamentos de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formación profesional dual y su coordinación con el desarrollo de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marcos curriculares (centro de formación profesional)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79543"/>
            <a:ext cx="196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BF5A08"/>
                </a:solidFill>
              </a:rPr>
              <a:t>Grupos de expertos y expertas</a:t>
            </a:r>
          </a:p>
          <a:p>
            <a:pPr algn="ctr"/>
            <a:endParaRPr lang="es-ES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Desarrollo de las normas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Mecanismo, a través del cual </a:t>
            </a:r>
            <a:r>
              <a:rPr lang="es-ES" sz="2200" dirty="0">
                <a:solidFill>
                  <a:srgbClr val="BF5A08"/>
                </a:solidFill>
              </a:rPr>
              <a:t>los actores desarrollan conjuntamente normas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reflejan la demanda del mundo laboral.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normas desarrolladas son </a:t>
            </a:r>
            <a:r>
              <a:rPr lang="es-ES" sz="2200" dirty="0">
                <a:solidFill>
                  <a:srgbClr val="BF5A08"/>
                </a:solidFill>
              </a:rPr>
              <a:t>aceptadas y reconocidas por las organizaciones y personas que las aplican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(empresas, personas formadoras, aprendices).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BF5A08"/>
                </a:solidFill>
              </a:rPr>
              <a:t>Grupos de expertos y expertas</a:t>
            </a:r>
          </a:p>
          <a:p>
            <a:pPr algn="ctr"/>
            <a:endParaRPr lang="es-ES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863596"/>
            <a:ext cx="2064134" cy="68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/>
              <a:t>Empresarias y empresarios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7677" y="4322171"/>
            <a:ext cx="1664865" cy="11770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/>
              <a:t>Estado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080453" y="629942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1800" b="1" dirty="0"/>
              <a:t>Estrecha vinculación a través de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1991610"/>
            <a:ext cx="2108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empresarias y los empresarios imparten la formación en la empresa basándose en las normas estatales de formación.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605220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600" b="1">
                <a:solidFill>
                  <a:srgbClr val="BF5A08"/>
                </a:solidFill>
              </a:rPr>
              <a:t>Comités y organismos competentes en todo el país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97300" y="2009496"/>
            <a:ext cx="21474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Estado supervisa, financia e implementa la formación profesional en los centros de formación profesional.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Los comités de empresa de las grandes compañías supervisan la formación.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462513" y="4580015"/>
            <a:ext cx="3006398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jurídica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Formación Profesional, art. 77 y siguientes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Leyes de los Estados federados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504237"/>
            <a:ext cx="444246" cy="138729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S" sz="2200" b="1"/>
              <a:t>Trabajadores y trabajadoras</a:t>
            </a:r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802" y="1060431"/>
            <a:ext cx="2337621" cy="23376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40673" y="1862305"/>
            <a:ext cx="224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Establecido en el gobierno regional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586161"/>
            <a:ext cx="196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b="1" dirty="0">
                <a:solidFill>
                  <a:srgbClr val="BF5A08"/>
                </a:solidFill>
              </a:rPr>
              <a:t>Comisión del Estado Federado para la Formación Profesional</a:t>
            </a:r>
          </a:p>
          <a:p>
            <a:pPr marL="0" lvl="1" algn="ctr"/>
            <a:endParaRPr lang="es-ES" b="1" dirty="0">
              <a:solidFill>
                <a:srgbClr val="BF5A08"/>
              </a:solidFill>
            </a:endParaRPr>
          </a:p>
          <a:p>
            <a:pPr marL="0" lvl="1" algn="ctr"/>
            <a:endParaRPr lang="es-ES" b="1" dirty="0">
              <a:solidFill>
                <a:srgbClr val="BF5A08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4 años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83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Voluntariamente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 mayoría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3846787" y="4750511"/>
            <a:ext cx="470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representantes de empresas, los trabajadores y trabajadoras y del gobierno regional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284537"/>
            <a:ext cx="10066338" cy="640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Formación profesional: </a:t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los actores y sus intereses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Motor de la formación profesional dual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2" y="1076815"/>
            <a:ext cx="2113570" cy="21135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funciones: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Asesorar al gobierno regional en cuestiones de la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formación profesional 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Trabajar por el desarrollo continuo de la calidad de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formación profesional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707452" y="1664901"/>
            <a:ext cx="1965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600" b="1" dirty="0">
                <a:solidFill>
                  <a:srgbClr val="BF5A08"/>
                </a:solidFill>
              </a:rPr>
              <a:t>Comisión del Estado Federado para la Formación Profesional</a:t>
            </a:r>
          </a:p>
          <a:p>
            <a:pPr marL="0" lvl="1" algn="ctr"/>
            <a:endParaRPr lang="es-ES" sz="1600" b="1" dirty="0">
              <a:solidFill>
                <a:srgbClr val="BF5A08"/>
              </a:solidFill>
            </a:endParaRPr>
          </a:p>
          <a:p>
            <a:pPr marL="0" lvl="1" algn="ctr"/>
            <a:endParaRPr lang="es-ES" sz="16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050212"/>
            <a:ext cx="2103842" cy="21038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 </a:t>
            </a:r>
            <a:r>
              <a:rPr lang="es-ES" sz="2200" dirty="0">
                <a:solidFill>
                  <a:srgbClr val="BF5A08"/>
                </a:solidFill>
              </a:rPr>
              <a:t>las posiciones consensuadas de los actores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en particular para el desarrollo y la aplicación de la formación profesional en los centros de formación profesional de la región.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 a través del cual los actores contribuyen </a:t>
            </a:r>
            <a:r>
              <a:rPr lang="es-ES" sz="2200" dirty="0">
                <a:solidFill>
                  <a:srgbClr val="BF5A08"/>
                </a:solidFill>
              </a:rPr>
              <a:t>conjuntamente a definir la política de formación profesional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Estado federado y </a:t>
            </a:r>
            <a:r>
              <a:rPr lang="es-ES" sz="2200" dirty="0">
                <a:solidFill>
                  <a:srgbClr val="BF5A08"/>
                </a:solidFill>
              </a:rPr>
              <a:t>coordinan la aplicación de la formación profesional en los centros de formación profesional con la formación en la empresa.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696925" y="1635720"/>
            <a:ext cx="1965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600" b="1" dirty="0">
                <a:solidFill>
                  <a:srgbClr val="BF5A08"/>
                </a:solidFill>
              </a:rPr>
              <a:t>Comisión del Estado Federado para la Formación Profesional </a:t>
            </a:r>
          </a:p>
          <a:p>
            <a:pPr marL="0" lvl="1" algn="ctr"/>
            <a:endParaRPr lang="es-ES" sz="1600" b="1" dirty="0">
              <a:solidFill>
                <a:srgbClr val="BF5A08"/>
              </a:solidFill>
            </a:endParaRPr>
          </a:p>
          <a:p>
            <a:pPr marL="0" lvl="1" algn="ctr"/>
            <a:endParaRPr lang="es-ES" sz="16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353043" y="1593338"/>
            <a:ext cx="3343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Establecidos en los </a:t>
            </a:r>
            <a:b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organismos competentes (cámaras, ministerios, etc.) </a:t>
            </a:r>
          </a:p>
          <a:p>
            <a:pPr marL="0" lvl="1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21891" y="4744403"/>
            <a:ext cx="4306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representantes de empresas, los trabajadores y las trabajadoras y de los centros de formación profesional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b="1">
                <a:solidFill>
                  <a:srgbClr val="BF5A08"/>
                </a:solidFill>
              </a:rPr>
              <a:t>Comités de formación profesional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4 años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98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Voluntariamente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 mayoría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funciones: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Consultar e informar sobre todas las cuestiones importantes acerca de la formación profesional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Adoptar la legislación para la aplicación de la formación profesional 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Trabajar por el desarollo continuo de la calidad de la formación profesional 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Garantizar la aplicación de las recomendaciones de la Comisión del Estado Federado para la Formación Profesional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800" b="1">
                <a:solidFill>
                  <a:srgbClr val="BF5A08"/>
                </a:solidFill>
              </a:rPr>
              <a:t>Comités de 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 posiciones consensuadas, en particular sobre la </a:t>
            </a:r>
            <a:r>
              <a:rPr lang="es-ES" sz="2200" dirty="0">
                <a:solidFill>
                  <a:srgbClr val="BF5A08"/>
                </a:solidFill>
              </a:rPr>
              <a:t>regulación de la formación profesional en la empresa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(idoneidad de los centros de formación, exámenes, etc.)</a:t>
            </a:r>
            <a:r>
              <a:rPr lang="es-ES" sz="2200" dirty="0">
                <a:solidFill>
                  <a:srgbClr val="BF5A08"/>
                </a:solidFill>
              </a:rPr>
              <a:t>.</a:t>
            </a:r>
          </a:p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 a través del cual los actores garantizan y desarrollan </a:t>
            </a:r>
            <a:r>
              <a:rPr lang="es-ES" sz="2200" dirty="0">
                <a:solidFill>
                  <a:srgbClr val="BF5A08"/>
                </a:solidFill>
              </a:rPr>
              <a:t>de forma conjunta la calidad de la formación profesional dual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sectores específicos (artesanía, industria y comercio, agricultura, etc.) en la región.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800" b="1">
                <a:solidFill>
                  <a:srgbClr val="BF5A08"/>
                </a:solidFill>
              </a:rPr>
              <a:t>Comités de 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999" y="1052513"/>
            <a:ext cx="846145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Organismos competentes (generalmente las cámaras)</a:t>
            </a:r>
          </a:p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es esto?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Regulado por ley (Ley de Formación Profesional/Código de la Artesanía)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Asume tareas públicas/soberanas relacionadas con la formación profesional dual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Numerosos organismos competentes en cada Estado federado (establecidos a nivel regional)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Establecimiento de los organismos competentes en organizaciones representativas de un sector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643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Funciones de los organismos competentes/ cámaras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Supervisar la formación en la empresa, p. ej., la idoneidad de las empresas y de los formadores en la empresa para llevar a cabo la formación.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Llevar un registro de las relaciones contractuales de formación (contratos de formación).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Establecer comités de formación profesional y comisiones examinadoras y adoptar las decisiones tomadas por los comités. 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Expedir los certificado de graduación.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Convalidar las cualificaciones adquiridas en el extranjero. 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Asesorar a las empresas (normalmente a través de «asesores de formación»).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Garantía de calidad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 de los organismos competentes/ cámaras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organismos competentes </a:t>
            </a:r>
            <a:r>
              <a:rPr lang="es-ES" sz="2200" dirty="0">
                <a:solidFill>
                  <a:srgbClr val="BF5A08"/>
                </a:solidFill>
              </a:rPr>
              <a:t>supervisan y promueven </a:t>
            </a:r>
            <a:r>
              <a:rPr lang="es-ES" sz="2200" dirty="0"/>
              <a:t>la aplicación de la formación profesional en la región, </a:t>
            </a:r>
            <a:r>
              <a:rPr lang="es-ES" sz="2200" dirty="0">
                <a:solidFill>
                  <a:srgbClr val="BF5A08"/>
                </a:solidFill>
              </a:rPr>
              <a:t>garantizando así su calidad.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rgbClr val="BF5A08"/>
                </a:solidFill>
              </a:rPr>
              <a:t>Base institucional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el trabajo de la comisión de formación profesional y la comisión examinadora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 formación profesional.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Examen y certificación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864820"/>
            <a:ext cx="1999095" cy="68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/>
              <a:t>Empresarias y empresarios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7645" y="4351939"/>
            <a:ext cx="1622759" cy="11472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s-ES" sz="2200" b="1"/>
              <a:t>Trabajadores y trabajadoras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/>
              <a:t>Estado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4532629" y="827763"/>
            <a:ext cx="312674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1800" b="1" dirty="0"/>
              <a:t>Estrecha vinculación a través de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1999208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empresarios y las empresarias buscan personal que puedan demostrar que dominan su profesión.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600" b="1">
                <a:solidFill>
                  <a:srgbClr val="BF5A08"/>
                </a:solidFill>
              </a:rPr>
              <a:t>Comisión examinadora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Estado define el reglamento de examen como piedra angular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formación profesional dual. </a:t>
            </a:r>
          </a:p>
          <a:p>
            <a:pPr algn="ctr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79020" y="3718736"/>
            <a:ext cx="2227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trabajadores </a:t>
            </a:r>
          </a:p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las trabajadoras necesitan un certificado de competencias adquiridas para su carrera profesional.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jurídica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de Formación Profesional, art. 37 y siguientes</a:t>
            </a:r>
          </a:p>
          <a:p>
            <a:pPr>
              <a:spcBef>
                <a:spcPts val="0"/>
              </a:spcBef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Leyes de los Estados federados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94509"/>
            <a:ext cx="436348" cy="13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Supervisión de la formación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-374899" y="1604666"/>
            <a:ext cx="364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Tribunal de exámenes para </a:t>
            </a:r>
            <a:b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programas de formación </a:t>
            </a:r>
            <a:b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profesional dual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745152" y="4733939"/>
            <a:ext cx="4718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menos 3 representantes del sector empresarial, los trabajadores y las trabajadoras y de los centros de formación profesional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b="1">
                <a:solidFill>
                  <a:srgbClr val="BF5A08"/>
                </a:solidFill>
              </a:rPr>
              <a:t>Comisión examinadora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5 años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2203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Voluntariamente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002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 mayoría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Sinopsis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1"/>
                </a:solidFill>
              </a:rPr>
              <a:t>Intereses de las empresarias y los empresarios y organizaciones empresariales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69332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bg1"/>
                </a:solidFill>
              </a:rPr>
              <a:t>Intereses de los trabajadores y las trabajadoras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/>
              <a:t>Intereses públicos/Estado </a:t>
            </a:r>
          </a:p>
          <a:p>
            <a:pPr algn="ctr"/>
            <a:endParaRPr lang="es-ES" sz="220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693545" y="2048024"/>
            <a:ext cx="33718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rgbClr val="BF5A08"/>
                </a:solidFill>
              </a:rPr>
              <a:t>«Organismos competentes»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331586" y="5228763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rgbClr val="BF5A08"/>
                </a:solidFill>
              </a:rPr>
              <a:t>«Interlocutores sociales»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40170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Examen y certificación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Algunas de las funciones: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Desarrollar y aprobar las preguntas y ejercicios de los exámenes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Realizar los exámenes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Evaluar los resultados de los exámenes</a:t>
            </a:r>
          </a:p>
          <a:p>
            <a:r>
              <a:rPr lang="es-E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Otorgar los certificados de graduación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700" b="1">
                <a:solidFill>
                  <a:srgbClr val="BF5A08"/>
                </a:solidFill>
              </a:rPr>
              <a:t>Comisión examinadora</a:t>
            </a: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Examen y certificación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Relevancia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 a través del cual los actores </a:t>
            </a:r>
            <a:r>
              <a:rPr lang="es-ES" sz="2200" dirty="0">
                <a:solidFill>
                  <a:srgbClr val="BF5A08"/>
                </a:solidFill>
              </a:rPr>
              <a:t>realizan conjuntamente exámenes independientes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otorgan títulos.</a:t>
            </a:r>
          </a:p>
          <a:p>
            <a:pPr marL="342900" lvl="1" indent="-342900">
              <a:spcBef>
                <a:spcPts val="1000"/>
              </a:spcBef>
            </a:pPr>
            <a:r>
              <a:rPr lang="es-ES" sz="2200" dirty="0"/>
              <a:t>Los títulos son </a:t>
            </a:r>
            <a:r>
              <a:rPr lang="es-ES" sz="2200" dirty="0">
                <a:solidFill>
                  <a:srgbClr val="BF5A08"/>
                </a:solidFill>
              </a:rPr>
              <a:t>reconocidos</a:t>
            </a:r>
            <a:r>
              <a:rPr lang="es-ES" sz="2200" dirty="0"/>
              <a:t> por las empresas, los trabajadores y </a:t>
            </a:r>
            <a:br>
              <a:rPr lang="es-ES" sz="2200" dirty="0"/>
            </a:br>
            <a:r>
              <a:rPr lang="es-ES" sz="2200" dirty="0"/>
              <a:t>las trabajadoras y en el sistema de formación reglada.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s-ES" sz="1700" b="1">
                <a:solidFill>
                  <a:srgbClr val="BF5A08"/>
                </a:solidFill>
              </a:rPr>
              <a:t>Comisión examinadora</a:t>
            </a: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528810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Motor de la formación profesional dual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105883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Resumen – </a:t>
            </a:r>
          </a:p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Motor de la formación profesional dual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Resumen – Motor de la formación profesional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es-E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Fuerte compromiso con la formación profesional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Participación y cooperación de los actores a todos los niveles y en todos los ámbitos clave de la formación profesional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Coordinada, homogénea, de calidad garantizada y reconocida por los actores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1052512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 dirty="0"/>
              <a:t>Actores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1052512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/>
              <a:t>Mecanismos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506821" y="1052512"/>
            <a:ext cx="3205753" cy="67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s-ES" sz="2200" b="1" dirty="0"/>
              <a:t>Formación profesional dual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Resumen – Motor de la formación profesional 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640762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BF5A08"/>
                </a:solidFill>
              </a:rPr>
              <a:t>Características de calidad de la formación profesional en Alemania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Cooperación entre el Estado y los interlocutores sociales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Normas reconocidas en materia de formación profesional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Aprendizaje durante el proceso de trabajo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Cualificación del personal de formación profesional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Investigación y asesoramiento institucionalizados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Más información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/>
              <a:t>Cifras y hechos</a:t>
            </a:r>
          </a:p>
          <a:p>
            <a:r>
              <a:rPr lang="es-ES" sz="2400" dirty="0"/>
              <a:t>Informe de formación profesional (</a:t>
            </a:r>
            <a:r>
              <a:rPr lang="es-ES" sz="24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2400" dirty="0"/>
              <a:t>) </a:t>
            </a:r>
          </a:p>
          <a:p>
            <a:r>
              <a:rPr lang="es-ES" dirty="0"/>
              <a:t>Informe de datos de BIBB (</a:t>
            </a:r>
            <a:r>
              <a:rPr lang="es-ES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Instituto Federal de Estadística (</a:t>
            </a:r>
            <a:r>
              <a:rPr lang="es-ES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Portal de datos del BMFTR (</a:t>
            </a:r>
            <a:r>
              <a:rPr lang="es-ES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Instituto de Investigación sobre el Mercado Laboral y Profesional (IAB) (</a:t>
            </a:r>
            <a:r>
              <a:rPr lang="es-ES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de-DE" dirty="0"/>
              <a:t>Reporte del BIBB 2/2025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Normas de formación</a:t>
            </a:r>
          </a:p>
          <a:p>
            <a:r>
              <a:rPr lang="es-ES" dirty="0"/>
              <a:t>Folleto de BIBB: Reglamentos de formación profesional dual y su creación (</a:t>
            </a:r>
            <a:r>
              <a:rPr lang="es-ES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Ejemplos de los reglamentos de formación profesional dual y marcos curriculares (BIBB) (</a:t>
            </a:r>
            <a:r>
              <a:rPr lang="es-ES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es-ES" b="1" dirty="0"/>
              <a:t>Documentos jurídicos</a:t>
            </a:r>
          </a:p>
          <a:p>
            <a:r>
              <a:rPr lang="es-ES" dirty="0"/>
              <a:t>Ley de Formación Profesional (</a:t>
            </a:r>
            <a:r>
              <a:rPr lang="es-ES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Ley del Empleo Juvenil (</a:t>
            </a:r>
            <a:r>
              <a:rPr lang="es-ES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Ley de las Cámaras (</a:t>
            </a:r>
            <a:r>
              <a:rPr lang="es-ES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Ley de Convenios Colectivos (</a:t>
            </a:r>
            <a:r>
              <a:rPr lang="es-ES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r>
              <a:rPr lang="es-ES" dirty="0"/>
              <a:t>Ley de Comités de Empresa (</a:t>
            </a:r>
            <a:r>
              <a:rPr lang="es-ES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Páginas de Internet</a:t>
            </a:r>
          </a:p>
          <a:p>
            <a:r>
              <a:rPr lang="es-ES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es-ES" dirty="0">
              <a:solidFill>
                <a:srgbClr val="E27F1C"/>
              </a:solidFill>
              <a:hlinkClick r:id="rId11"/>
            </a:endParaRPr>
          </a:p>
          <a:p>
            <a:r>
              <a:rPr lang="es-ES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endParaRPr lang="es-ES" dirty="0">
              <a:solidFill>
                <a:srgbClr val="E27F1C"/>
              </a:solidFill>
              <a:hlinkClick r:id="rId18"/>
            </a:endParaRPr>
          </a:p>
          <a:p>
            <a:r>
              <a:rPr lang="es-ES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Presentaciones</a:t>
            </a:r>
            <a:r>
              <a:rPr lang="es-ES" dirty="0"/>
              <a:t> </a:t>
            </a:r>
          </a:p>
          <a:p>
            <a:r>
              <a:rPr lang="es-ES" dirty="0"/>
              <a:t>Presentaciones estándar de GOVET (</a:t>
            </a:r>
            <a:r>
              <a:rPr lang="es-ES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es-ES" b="1" dirty="0"/>
              <a:t>Contacto para más preguntas</a:t>
            </a:r>
          </a:p>
          <a:p>
            <a:r>
              <a:rPr lang="es-ES" dirty="0">
                <a:solidFill>
                  <a:srgbClr val="E27F1C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Empresarias y empresarios y organizaciones empresariales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Criterios</a:t>
            </a:r>
          </a:p>
          <a:p>
            <a:pPr>
              <a:spcAft>
                <a:spcPts val="500"/>
              </a:spcAft>
            </a:pPr>
            <a:r>
              <a:rPr lang="es-ES" sz="2200" dirty="0"/>
              <a:t>«Los trabajadores cualificados son esenciales para </a:t>
            </a:r>
            <a:r>
              <a:rPr lang="es-ES" sz="2200" dirty="0">
                <a:solidFill>
                  <a:srgbClr val="BF5A08"/>
                </a:solidFill>
              </a:rPr>
              <a:t>la productividad y la competitividad</a:t>
            </a:r>
            <a:r>
              <a:rPr lang="es-ES" sz="2200" dirty="0"/>
              <a:t>».</a:t>
            </a:r>
          </a:p>
          <a:p>
            <a:pPr>
              <a:spcAft>
                <a:spcPts val="500"/>
              </a:spcAft>
            </a:pPr>
            <a:r>
              <a:rPr lang="es-ES" sz="2200" dirty="0"/>
              <a:t>«La formación profesional es importante para encontrar </a:t>
            </a:r>
            <a:r>
              <a:rPr lang="es-ES" sz="2200" dirty="0">
                <a:solidFill>
                  <a:srgbClr val="BF5A08"/>
                </a:solidFill>
              </a:rPr>
              <a:t>empleadas cualificadas y leales</a:t>
            </a:r>
            <a:r>
              <a:rPr lang="es-ES" sz="2200" dirty="0"/>
              <a:t>».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«Estamos dispuestos </a:t>
            </a:r>
            <a:r>
              <a:rPr lang="es-ES" sz="2200" dirty="0">
                <a:solidFill>
                  <a:srgbClr val="BF5A08"/>
                </a:solidFill>
              </a:rPr>
              <a:t>a impartir la formación nosotros mismos</a:t>
            </a:r>
            <a:r>
              <a:rPr lang="es-ES" sz="2200" dirty="0"/>
              <a:t>».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«Queremos </a:t>
            </a:r>
            <a:r>
              <a:rPr lang="es-ES" sz="2200" dirty="0">
                <a:solidFill>
                  <a:srgbClr val="BF5A08"/>
                </a:solidFill>
              </a:rPr>
              <a:t>contribuir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regulación </a:t>
            </a:r>
            <a:r>
              <a:rPr lang="es-ES" sz="2200" dirty="0">
                <a:solidFill>
                  <a:srgbClr val="BF5A08"/>
                </a:solidFill>
              </a:rPr>
              <a:t>de la formación en la empresa</a:t>
            </a:r>
            <a:r>
              <a:rPr lang="es-ES" sz="2200" dirty="0"/>
              <a:t>».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9687" y="2640364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Empresarias y empresarios y organizaciones empresariales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Requisitos</a:t>
            </a:r>
          </a:p>
          <a:p>
            <a:pPr marL="360000">
              <a:spcAft>
                <a:spcPts val="500"/>
              </a:spcAft>
            </a:pPr>
            <a:r>
              <a:rPr lang="es-ES" sz="2200" dirty="0"/>
              <a:t>«La formación profesional debe estar orientada a las </a:t>
            </a:r>
            <a:br>
              <a:rPr lang="es-ES" sz="2200" dirty="0"/>
            </a:br>
            <a:r>
              <a:rPr lang="es-ES" sz="2200" dirty="0">
                <a:solidFill>
                  <a:srgbClr val="BF5A08"/>
                </a:solidFill>
              </a:rPr>
              <a:t>necesidades de la empresa</a:t>
            </a:r>
            <a:r>
              <a:rPr lang="es-ES" sz="2200" dirty="0"/>
              <a:t>».</a:t>
            </a:r>
          </a:p>
          <a:p>
            <a:pPr marL="360000"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«Necesitamos </a:t>
            </a:r>
            <a:r>
              <a:rPr lang="es-ES" sz="2200" dirty="0">
                <a:solidFill>
                  <a:srgbClr val="BF5A08"/>
                </a:solidFill>
              </a:rPr>
              <a:t>jóvenes con un grado de madurez suficiente</a:t>
            </a:r>
            <a:r>
              <a:rPr lang="es-ES" sz="2200" dirty="0"/>
              <a:t> </a:t>
            </a:r>
            <a:br>
              <a:rPr lang="es-ES" sz="2200" dirty="0"/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formación en la empresa».</a:t>
            </a:r>
          </a:p>
          <a:p>
            <a:pPr marL="360000">
              <a:spcAft>
                <a:spcPts val="500"/>
              </a:spcAft>
            </a:pPr>
            <a:r>
              <a:rPr lang="es-ES" sz="2200" dirty="0"/>
              <a:t>«La </a:t>
            </a:r>
            <a:r>
              <a:rPr lang="es-ES" sz="2200" dirty="0">
                <a:solidFill>
                  <a:srgbClr val="BF5A08"/>
                </a:solidFill>
              </a:rPr>
              <a:t>remuneración durante la formación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debería ser considerablemente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inferior al salario de los trabajadores y trabajadoras con cualificación».</a:t>
            </a:r>
          </a:p>
          <a:p>
            <a:pPr marL="360000">
              <a:spcAft>
                <a:spcPts val="500"/>
              </a:spcAft>
            </a:pPr>
            <a:r>
              <a:rPr lang="es-ES" sz="2200" dirty="0"/>
              <a:t>«Los centros de formación profesional deberían </a:t>
            </a:r>
            <a:r>
              <a:rPr lang="es-ES" sz="2200" dirty="0">
                <a:solidFill>
                  <a:srgbClr val="BF5A08"/>
                </a:solidFill>
              </a:rPr>
              <a:t>enseñar la teoría y la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rgbClr val="BF5A08"/>
                </a:solidFill>
              </a:rPr>
              <a:t>práctica profesional en función de nuestras necesidades</a:t>
            </a:r>
            <a:r>
              <a:rPr lang="es-ES" sz="2200" dirty="0"/>
              <a:t>».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Empresarias y empresarios y organizaciones empresariales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intereses se articulan mediante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 paraguas 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Asociaciones de empresarios 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Asociaciones sectoriales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(p. ej. industria y artesanía) </a:t>
            </a:r>
          </a:p>
          <a:p>
            <a:pPr>
              <a:spcAft>
                <a:spcPts val="5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Cámaras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9B7513-C159-9F41-B304-E4C7086E1D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31" y="830264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Trabajadores y trabajadoras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Criterios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 formación profesional es importante para </a:t>
            </a:r>
            <a:r>
              <a:rPr lang="es-ES" sz="2200" dirty="0">
                <a:solidFill>
                  <a:srgbClr val="BF5A08"/>
                </a:solidFill>
              </a:rPr>
              <a:t>el empleo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rgbClr val="BF5A08"/>
                </a:solidFill>
              </a:rPr>
              <a:t>y los ingresos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trabajadores y trabajadoras».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«Objetivo de la formación profesional: </a:t>
            </a:r>
            <a:r>
              <a:rPr lang="es-ES" sz="2200" dirty="0">
                <a:solidFill>
                  <a:srgbClr val="BF5A08"/>
                </a:solidFill>
              </a:rPr>
              <a:t>adquirir una amplia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rgbClr val="BF5A08"/>
                </a:solidFill>
              </a:rPr>
              <a:t>competencia de acción profesional».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 formación profesional debe </a:t>
            </a:r>
            <a:r>
              <a:rPr lang="es-ES" sz="2200" dirty="0">
                <a:solidFill>
                  <a:srgbClr val="BF5A08"/>
                </a:solidFill>
              </a:rPr>
              <a:t>ser de gran calidad e impartir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rgbClr val="BF5A08"/>
                </a:solidFill>
              </a:rPr>
              <a:t>práctica profesional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s-ES" sz="2200" dirty="0">
                <a:solidFill>
                  <a:srgbClr val="BF5A08"/>
                </a:solidFill>
              </a:rPr>
              <a:t>“</a:t>
            </a:r>
            <a:r>
              <a:rPr lang="es-ES" sz="2200" dirty="0" err="1">
                <a:solidFill>
                  <a:srgbClr val="BF5A08"/>
                </a:solidFill>
              </a:rPr>
              <a:t>soft</a:t>
            </a:r>
            <a:r>
              <a:rPr lang="es-ES" sz="2200" dirty="0">
                <a:solidFill>
                  <a:srgbClr val="BF5A08"/>
                </a:solidFill>
              </a:rPr>
              <a:t> </a:t>
            </a:r>
            <a:r>
              <a:rPr lang="es-ES" sz="2200" dirty="0" err="1">
                <a:solidFill>
                  <a:srgbClr val="BF5A08"/>
                </a:solidFill>
              </a:rPr>
              <a:t>skills</a:t>
            </a:r>
            <a:r>
              <a:rPr lang="es-ES" sz="2200" dirty="0">
                <a:solidFill>
                  <a:srgbClr val="BF5A08"/>
                </a:solidFill>
              </a:rPr>
              <a:t>“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«Se deben proteger </a:t>
            </a:r>
            <a:r>
              <a:rPr lang="es-ES" sz="2200" dirty="0">
                <a:solidFill>
                  <a:srgbClr val="BF5A08"/>
                </a:solidFill>
              </a:rPr>
              <a:t>los derechos de las y los aprendices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 empresa».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Trabajadores y trabajadoras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Requisitos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«Las empresas deberían ofrecer </a:t>
            </a:r>
            <a:r>
              <a:rPr lang="es-ES" sz="2200" dirty="0">
                <a:solidFill>
                  <a:srgbClr val="BF5A08"/>
                </a:solidFill>
              </a:rPr>
              <a:t>oportunidades de formación </a:t>
            </a:r>
            <a:br>
              <a:rPr lang="es-ES" sz="2200" dirty="0">
                <a:solidFill>
                  <a:srgbClr val="BF5A08"/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las futuras generaciones».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«Las empresas no deben utilizar a las y los aprendices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s-ES" sz="2200" dirty="0">
                <a:solidFill>
                  <a:srgbClr val="BF5A08"/>
                </a:solidFill>
              </a:rPr>
              <a:t>mano de obra barata</a:t>
            </a:r>
            <a:r>
              <a:rPr lang="es-ES" sz="2200" dirty="0"/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 formación en la empresa debe ser supervisada </a:t>
            </a:r>
            <a:b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es-ES" sz="2200" dirty="0">
                <a:solidFill>
                  <a:srgbClr val="BF5A08"/>
                </a:solidFill>
              </a:rPr>
              <a:t>instituciones independientes</a:t>
            </a:r>
            <a:r>
              <a:rPr lang="es-ES" sz="2200" dirty="0"/>
              <a:t>».</a:t>
            </a:r>
          </a:p>
          <a:p>
            <a:pPr marL="360000" lvl="1">
              <a:spcAft>
                <a:spcPts val="1000"/>
              </a:spcAft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«La formación profesional debería ser </a:t>
            </a:r>
            <a:r>
              <a:rPr lang="es-ES" sz="2200" dirty="0">
                <a:solidFill>
                  <a:srgbClr val="BF5A08"/>
                </a:solidFill>
              </a:rPr>
              <a:t>integral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ofrecer </a:t>
            </a:r>
            <a:r>
              <a:rPr lang="es-ES" sz="2200" dirty="0">
                <a:solidFill>
                  <a:srgbClr val="BF5A08"/>
                </a:solidFill>
              </a:rPr>
              <a:t>oportunidades profesionales</a:t>
            </a:r>
            <a:r>
              <a:rPr lang="es-ES" sz="2200" dirty="0"/>
              <a:t>».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Microsoft Office PowerPoint</Application>
  <PresentationFormat>Breitbild</PresentationFormat>
  <Paragraphs>474</Paragraphs>
  <Slides>46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Wingdings</vt:lpstr>
      <vt:lpstr>Wingdings 3</vt:lpstr>
      <vt:lpstr>Office</vt:lpstr>
      <vt:lpstr>1_Office</vt:lpstr>
      <vt:lpstr> </vt:lpstr>
      <vt:lpstr>Índice</vt:lpstr>
      <vt:lpstr>PowerPoint-Präsentation</vt:lpstr>
      <vt:lpstr>Sinopsis</vt:lpstr>
      <vt:lpstr>Empresarias y empresarios y organizaciones empresariales</vt:lpstr>
      <vt:lpstr>Empresarias y empresarios y organizaciones empresariales</vt:lpstr>
      <vt:lpstr>Empresarias y empresarios y organizaciones empresariales</vt:lpstr>
      <vt:lpstr>Trabajadores y trabajadoras</vt:lpstr>
      <vt:lpstr>Trabajadores y trabajadoras</vt:lpstr>
      <vt:lpstr>Trabajadores y trabajadoras</vt:lpstr>
      <vt:lpstr>La ciudadanía y el Estado</vt:lpstr>
      <vt:lpstr>La ciudadanía y el Estado</vt:lpstr>
      <vt:lpstr>La ciudadanía y el Estado</vt:lpstr>
      <vt:lpstr>Conclusión</vt:lpstr>
      <vt:lpstr>Conclusión</vt:lpstr>
      <vt:lpstr>PowerPoint-Präsentation</vt:lpstr>
      <vt:lpstr>Sinopsis</vt:lpstr>
      <vt:lpstr>Sinopsis</vt:lpstr>
      <vt:lpstr>Directrices</vt:lpstr>
      <vt:lpstr>Desarrollo del sistema de formación profesional dual</vt:lpstr>
      <vt:lpstr>Desarrollo del sistema de formación profesional dual</vt:lpstr>
      <vt:lpstr>Desarrollo del sistema de formación profesional dual</vt:lpstr>
      <vt:lpstr>Desarrollo del sistema de formación profesional dual</vt:lpstr>
      <vt:lpstr>Desarrollo de las normas</vt:lpstr>
      <vt:lpstr>Desarrollo de las normas</vt:lpstr>
      <vt:lpstr>Desarrollo de las normas</vt:lpstr>
      <vt:lpstr>Desarrollo de las normas</vt:lpstr>
      <vt:lpstr>Garantía de calidad</vt:lpstr>
      <vt:lpstr>Garantía de calidad</vt:lpstr>
      <vt:lpstr>Garantía de calidad</vt:lpstr>
      <vt:lpstr>Garantía de calidad</vt:lpstr>
      <vt:lpstr>Garantía de calidad</vt:lpstr>
      <vt:lpstr>Garantía de calidad</vt:lpstr>
      <vt:lpstr>Garantía de calidad</vt:lpstr>
      <vt:lpstr>Garantía de calidad</vt:lpstr>
      <vt:lpstr>Garantía de calidad</vt:lpstr>
      <vt:lpstr>Garantía de calidad</vt:lpstr>
      <vt:lpstr>Examen y certificación</vt:lpstr>
      <vt:lpstr>Supervisión de la formación</vt:lpstr>
      <vt:lpstr>Examen y certificación</vt:lpstr>
      <vt:lpstr>Examen y certificación</vt:lpstr>
      <vt:lpstr>PowerPoint-Präsentation</vt:lpstr>
      <vt:lpstr>Resumen – Motor de la formación profesional dual</vt:lpstr>
      <vt:lpstr>Resumen – Motor de la formación profesional dual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137</cp:revision>
  <dcterms:created xsi:type="dcterms:W3CDTF">2020-12-18T10:19:10Z</dcterms:created>
  <dcterms:modified xsi:type="dcterms:W3CDTF">2026-06-16T07:57:24Z</dcterms:modified>
</cp:coreProperties>
</file>