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257" r:id="rId3"/>
    <p:sldId id="292" r:id="rId4"/>
    <p:sldId id="256" r:id="rId5"/>
    <p:sldId id="258" r:id="rId6"/>
    <p:sldId id="259" r:id="rId7"/>
    <p:sldId id="293" r:id="rId8"/>
    <p:sldId id="294" r:id="rId9"/>
    <p:sldId id="296" r:id="rId10"/>
    <p:sldId id="297" r:id="rId11"/>
    <p:sldId id="298" r:id="rId12"/>
    <p:sldId id="262" r:id="rId13"/>
    <p:sldId id="302" r:id="rId14"/>
    <p:sldId id="299" r:id="rId15"/>
    <p:sldId id="263" r:id="rId16"/>
    <p:sldId id="300" r:id="rId17"/>
    <p:sldId id="331" r:id="rId18"/>
    <p:sldId id="264" r:id="rId19"/>
    <p:sldId id="265" r:id="rId20"/>
    <p:sldId id="336" r:id="rId21"/>
    <p:sldId id="266" r:id="rId22"/>
    <p:sldId id="338" r:id="rId23"/>
    <p:sldId id="304" r:id="rId24"/>
    <p:sldId id="305" r:id="rId25"/>
    <p:sldId id="333" r:id="rId26"/>
    <p:sldId id="339" r:id="rId27"/>
    <p:sldId id="308" r:id="rId28"/>
    <p:sldId id="309" r:id="rId29"/>
    <p:sldId id="334" r:id="rId30"/>
    <p:sldId id="340" r:id="rId31"/>
    <p:sldId id="316" r:id="rId32"/>
    <p:sldId id="317" r:id="rId33"/>
    <p:sldId id="341" r:id="rId34"/>
    <p:sldId id="319" r:id="rId35"/>
    <p:sldId id="320" r:id="rId36"/>
    <p:sldId id="321" r:id="rId37"/>
    <p:sldId id="322" r:id="rId38"/>
    <p:sldId id="323" r:id="rId39"/>
    <p:sldId id="335" r:id="rId40"/>
    <p:sldId id="342" r:id="rId41"/>
    <p:sldId id="326" r:id="rId42"/>
    <p:sldId id="327" r:id="rId43"/>
    <p:sldId id="332" r:id="rId44"/>
    <p:sldId id="329" r:id="rId45"/>
    <p:sldId id="330" r:id="rId46"/>
    <p:sldId id="290" r:id="rId47"/>
    <p:sldId id="29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840" userDrawn="1">
          <p15:clr>
            <a:srgbClr val="A4A3A4"/>
          </p15:clr>
        </p15:guide>
        <p15:guide id="4" orient="horz" pos="3317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5858" userDrawn="1">
          <p15:clr>
            <a:srgbClr val="A4A3A4"/>
          </p15:clr>
        </p15:guide>
        <p15:guide id="7" pos="6063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orient="horz" pos="20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A08"/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4" autoAdjust="0"/>
    <p:restoredTop sz="58788" autoAdjust="0"/>
  </p:normalViewPr>
  <p:slideViewPr>
    <p:cSldViewPr snapToGrid="0" showGuides="1">
      <p:cViewPr varScale="1">
        <p:scale>
          <a:sx n="38" d="100"/>
          <a:sy n="38" d="100"/>
        </p:scale>
        <p:origin x="1608" y="32"/>
      </p:cViewPr>
      <p:guideLst>
        <p:guide orient="horz" pos="1344"/>
        <p:guide pos="3953"/>
        <p:guide orient="horz" pos="2840"/>
        <p:guide orient="horz" pos="3317"/>
        <p:guide orient="horz" pos="3521"/>
        <p:guide pos="5858"/>
        <p:guide pos="6063"/>
        <p:guide orient="horz" pos="2137"/>
        <p:guide orient="horz" pos="200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 Jurys d’examen paritaires, normes de formation décidées en commun, pilotage commun du système à tous les niveaux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 À environ 70 % en entreprise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 Normes de formation professionnelle, diplôme délivré par la chambre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 Dans les entreprises et à l’extérieur des entreprises, enseignants d’État dans les écoles professionnelles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&gt;&gt;&gt; Rapport de données, rapport sur la formation professionnelle, normes de formation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L’impulsion pour le développement et la mise à jour des normes de formation vient des entreprises et des chambres. Ce sont elles qui savent le mieux quelles sont les connaissances requises.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missions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Soutenir les entreprises lors de la recherche d’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enregistrer les contrats de formation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Médiation lors de désaccords entre les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entreprises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&gt; Chaque année, l'économie investit environ 9,7 milliards d'euros dans la formation en entreprise.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82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r>
              <a:rPr lang="fr-FR" sz="120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processus de concertation et d’adoption des nouveaux règlements de formation a lieu sous l’égide de l’Institut fédéral pour la formation professionnelle.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partenaires économiques et sociaux sont impliqués au cours de la totalité du processus.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r>
              <a:rPr lang="fr-FR" sz="1200" u="none" strike="noStrik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processus de concertation et d’adoption des nouveaux règlements de formation a lieu sous l’égide de l’Institut fédéral pour la formation professionnelle.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partenaires économiques et sociaux sont impliqués au cours de la totalité du processus.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4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Précisions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4,403 milliards d'euros de dépenses publiques pour le système dual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3,497 milliards d'euros pour les quelque 1 550 écoles professionnelles à temps partiel (Länder)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0,906 milliard d'euros pour la gestion, le suivi, etc. (État fédéral) – en baisse, les mesures liées au coronavirus de 2022 (garantie de la formation) ont été supprimées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loi pour la formation professionnelle est promulguée par l’État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Résumer une nouvelle fois les diapositives précédentes, le cas échéant :</a:t>
            </a: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trois acteurs principaux s’accordent à égalité de droits sur les normes fondamentales pour la formation professionnelle en alternance.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normes reflètent les exigences concrètes du monde du travail.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20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988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80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64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52 % de la population a commencé une formation professionnelle en alternance au cours de sa vie. (Année de référence 2023, source : rapport de données 2025)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4,8 %.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50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21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3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005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781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70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73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24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827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3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52 % de la population a commencé une formation professionnelle en alternance au cours de sa vie. (Année de référence 2023, source : rapport de données 2025)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4,8 %.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798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425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64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970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16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335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85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développement et la mise en œuvre des normes s’étendent sur une année au maximum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Dans les deux lieux de formation, les normes sont ajustées de façon dynamique aux exigences du monde du travail.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Le BIBB sonde en continu l’évolution du travail et de la formation ; les connaissances obtenues sont versées au compte du processus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667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89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3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52 % de la population a commencé une formation professionnelle en alternance au cours de sa vie. (Année de référence 2023, source : rapport de données 2025)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4,8 %.</a:t>
            </a:r>
            <a:endParaRPr lang="de-DE" dirty="0"/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2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52 % de la population a commencé une formation professionnelle en alternance au cours de sa vie. (Année de référence 2023, source : rapport de données 2025)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4,8 %.</a:t>
            </a:r>
            <a:endParaRPr lang="de-DE" dirty="0"/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4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52 % de la population a commencé une formation professionnelle en alternance au cours de sa vie. (Année de référence 2023, source : rapport de données 2025)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4,8 %.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68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 complémentaires :</a:t>
            </a:r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total, environ 52 % de la population a commencé une formation professionnelle en alternance au cours de sa vie. (Année de référence 2023, source : rapport de données 2025)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taux d'emploi est élevé : selon le forum IAB, 85 % des diplômés de l'année 2020 occupaient un emploi soumis à l'assurance sociale obligatoire un an après la fin de leur formation.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L'effet positif: selon le forum IAB, le taux de chômage des jeunes en Allemagne est de 4,8 %.</a:t>
            </a:r>
            <a:endParaRPr lang="de-DE" dirty="0"/>
          </a:p>
          <a:p>
            <a:endParaRPr lang="fr-FR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50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L’impulsion pour le développement et la mise à jour des normes de formation vient des entreprises et des chambres. Ce sont elles qui savent le mieux quelles sont les connaissances requises.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missions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Soutenir les entreprises lors de la recherche d’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enregistrer les contrats de formation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Médiation lors de désaccords entre les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entreprises</a:t>
            </a:r>
          </a:p>
          <a:p>
            <a:endParaRPr lang="de-DE" dirty="0"/>
          </a:p>
          <a:p>
            <a:r>
              <a:rPr lang="fr-FR" dirty="0"/>
              <a:t>&gt; Chaque année, l'économie investit environ 9,7 milliards d'euros dans la formation en entreprise.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L’impulsion pour le développement et la mise à jour des normes de formation vient des entreprises et des chambres. Ce sont elles qui savent le mieux quelles sont les connaissances requises.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 missions 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Soutenir les entreprises lors de la recherche d’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enregistrer les contrats de formation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Médiation lors de désaccords entre les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apprenti·e·s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entreprises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&gt; Chaque année, l'économie investit environ 9,7 milliards d'euros dans la formation en entreprise.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6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00E7926-226D-4987-B9DE-A933E0AD4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BF97C7-FD58-4F5D-B6A7-523CDE2D6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r="15010"/>
          <a:stretch/>
        </p:blipFill>
        <p:spPr>
          <a:xfrm>
            <a:off x="0" y="1052514"/>
            <a:ext cx="12192000" cy="4105274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080E086B-B287-4241-9962-A953E7A22DA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8813" y="3274541"/>
            <a:ext cx="10066338" cy="6506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Zusammenfassung –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Motor der Dualen Berufsausbildung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7E8F1EBE-7A88-4B07-A9FF-8C01825336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50710"/>
            <a:ext cx="10066338" cy="295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Motor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34126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9D495DA-2CD8-4E0E-AFB8-444A3BE7AFCF}"/>
              </a:ext>
            </a:extLst>
          </p:cNvPr>
          <p:cNvSpPr txBox="1"/>
          <p:nvPr userDrawn="1"/>
        </p:nvSpPr>
        <p:spPr>
          <a:xfrm>
            <a:off x="1406545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17502" r="10621" b="20890"/>
          <a:stretch/>
        </p:blipFill>
        <p:spPr>
          <a:xfrm>
            <a:off x="0" y="692210"/>
            <a:ext cx="12206954" cy="490528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9" r:id="rId3"/>
    <p:sldLayoutId id="2147483663" r:id="rId4"/>
    <p:sldLayoutId id="2147483650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microsoft.com/office/2007/relationships/hdphoto" Target="../media/hdphoto1.wdp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3.png"/><Relationship Id="rId10" Type="http://schemas.openxmlformats.org/officeDocument/2006/relationships/image" Target="../media/image61.png"/><Relationship Id="rId19" Type="http://schemas.microsoft.com/office/2007/relationships/hdphoto" Target="../media/hdphoto2.wdp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2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2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sv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29.svg"/><Relationship Id="rId4" Type="http://schemas.openxmlformats.org/officeDocument/2006/relationships/image" Target="../media/image77.sv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8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89.svg"/><Relationship Id="rId4" Type="http://schemas.openxmlformats.org/officeDocument/2006/relationships/image" Target="../media/image85.sv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89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11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13" Type="http://schemas.openxmlformats.org/officeDocument/2006/relationships/image" Target="../media/image102.png"/><Relationship Id="rId18" Type="http://schemas.openxmlformats.org/officeDocument/2006/relationships/image" Target="../media/image107.svg"/><Relationship Id="rId3" Type="http://schemas.openxmlformats.org/officeDocument/2006/relationships/image" Target="../media/image94.png"/><Relationship Id="rId7" Type="http://schemas.openxmlformats.org/officeDocument/2006/relationships/image" Target="../media/image92.png"/><Relationship Id="rId12" Type="http://schemas.openxmlformats.org/officeDocument/2006/relationships/image" Target="../media/image101.sv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5.svg"/><Relationship Id="rId20" Type="http://schemas.openxmlformats.org/officeDocument/2006/relationships/image" Target="../media/image10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svg"/><Relationship Id="rId11" Type="http://schemas.openxmlformats.org/officeDocument/2006/relationships/image" Target="../media/image100.png"/><Relationship Id="rId5" Type="http://schemas.openxmlformats.org/officeDocument/2006/relationships/image" Target="../media/image96.png"/><Relationship Id="rId15" Type="http://schemas.openxmlformats.org/officeDocument/2006/relationships/image" Target="../media/image104.png"/><Relationship Id="rId10" Type="http://schemas.openxmlformats.org/officeDocument/2006/relationships/image" Target="../media/image99.svg"/><Relationship Id="rId19" Type="http://schemas.openxmlformats.org/officeDocument/2006/relationships/image" Target="../media/image108.png"/><Relationship Id="rId4" Type="http://schemas.openxmlformats.org/officeDocument/2006/relationships/image" Target="../media/image95.svg"/><Relationship Id="rId9" Type="http://schemas.openxmlformats.org/officeDocument/2006/relationships/image" Target="../media/image98.png"/><Relationship Id="rId14" Type="http://schemas.openxmlformats.org/officeDocument/2006/relationships/image" Target="../media/image10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11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13" Type="http://schemas.openxmlformats.org/officeDocument/2006/relationships/image" Target="../media/image116.png"/><Relationship Id="rId3" Type="http://schemas.openxmlformats.org/officeDocument/2006/relationships/image" Target="../media/image92.png"/><Relationship Id="rId7" Type="http://schemas.openxmlformats.org/officeDocument/2006/relationships/image" Target="../media/image110.png"/><Relationship Id="rId12" Type="http://schemas.openxmlformats.org/officeDocument/2006/relationships/image" Target="../media/image11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svg"/><Relationship Id="rId11" Type="http://schemas.openxmlformats.org/officeDocument/2006/relationships/image" Target="../media/image114.png"/><Relationship Id="rId5" Type="http://schemas.openxmlformats.org/officeDocument/2006/relationships/image" Target="../media/image94.png"/><Relationship Id="rId10" Type="http://schemas.openxmlformats.org/officeDocument/2006/relationships/image" Target="../media/image113.svg"/><Relationship Id="rId4" Type="http://schemas.openxmlformats.org/officeDocument/2006/relationships/image" Target="../media/image93.svg"/><Relationship Id="rId9" Type="http://schemas.openxmlformats.org/officeDocument/2006/relationships/image" Target="../media/image112.png"/><Relationship Id="rId14" Type="http://schemas.openxmlformats.org/officeDocument/2006/relationships/image" Target="../media/image1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11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svg"/><Relationship Id="rId13" Type="http://schemas.openxmlformats.org/officeDocument/2006/relationships/image" Target="../media/image124.png"/><Relationship Id="rId18" Type="http://schemas.openxmlformats.org/officeDocument/2006/relationships/image" Target="../media/image129.svg"/><Relationship Id="rId3" Type="http://schemas.openxmlformats.org/officeDocument/2006/relationships/image" Target="../media/image92.png"/><Relationship Id="rId7" Type="http://schemas.openxmlformats.org/officeDocument/2006/relationships/image" Target="../media/image118.png"/><Relationship Id="rId12" Type="http://schemas.openxmlformats.org/officeDocument/2006/relationships/image" Target="../media/image123.sv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7.svg"/><Relationship Id="rId20" Type="http://schemas.openxmlformats.org/officeDocument/2006/relationships/image" Target="../media/image1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svg"/><Relationship Id="rId11" Type="http://schemas.openxmlformats.org/officeDocument/2006/relationships/image" Target="../media/image122.png"/><Relationship Id="rId5" Type="http://schemas.openxmlformats.org/officeDocument/2006/relationships/image" Target="../media/image114.png"/><Relationship Id="rId15" Type="http://schemas.openxmlformats.org/officeDocument/2006/relationships/image" Target="../media/image126.png"/><Relationship Id="rId10" Type="http://schemas.openxmlformats.org/officeDocument/2006/relationships/image" Target="../media/image121.svg"/><Relationship Id="rId19" Type="http://schemas.openxmlformats.org/officeDocument/2006/relationships/image" Target="../media/image130.png"/><Relationship Id="rId4" Type="http://schemas.openxmlformats.org/officeDocument/2006/relationships/image" Target="../media/image93.svg"/><Relationship Id="rId9" Type="http://schemas.openxmlformats.org/officeDocument/2006/relationships/image" Target="../media/image120.png"/><Relationship Id="rId14" Type="http://schemas.openxmlformats.org/officeDocument/2006/relationships/image" Target="../media/image12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13" Type="http://schemas.openxmlformats.org/officeDocument/2006/relationships/image" Target="../media/image132.png"/><Relationship Id="rId3" Type="http://schemas.openxmlformats.org/officeDocument/2006/relationships/image" Target="../media/image92.png"/><Relationship Id="rId7" Type="http://schemas.openxmlformats.org/officeDocument/2006/relationships/image" Target="../media/image120.png"/><Relationship Id="rId12" Type="http://schemas.openxmlformats.org/officeDocument/2006/relationships/image" Target="../media/image127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9.svg"/><Relationship Id="rId11" Type="http://schemas.openxmlformats.org/officeDocument/2006/relationships/image" Target="../media/image126.png"/><Relationship Id="rId5" Type="http://schemas.openxmlformats.org/officeDocument/2006/relationships/image" Target="../media/image128.png"/><Relationship Id="rId15" Type="http://schemas.openxmlformats.org/officeDocument/2006/relationships/image" Target="../media/image130.png"/><Relationship Id="rId10" Type="http://schemas.openxmlformats.org/officeDocument/2006/relationships/image" Target="../media/image123.svg"/><Relationship Id="rId4" Type="http://schemas.openxmlformats.org/officeDocument/2006/relationships/image" Target="../media/image93.svg"/><Relationship Id="rId9" Type="http://schemas.openxmlformats.org/officeDocument/2006/relationships/image" Target="../media/image122.png"/><Relationship Id="rId14" Type="http://schemas.openxmlformats.org/officeDocument/2006/relationships/image" Target="../media/image13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90.png"/><Relationship Id="rId7" Type="http://schemas.openxmlformats.org/officeDocument/2006/relationships/image" Target="../media/image88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11" Type="http://schemas.openxmlformats.org/officeDocument/2006/relationships/image" Target="../media/image28.png"/><Relationship Id="rId5" Type="http://schemas.openxmlformats.org/officeDocument/2006/relationships/image" Target="../media/image41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38.png"/><Relationship Id="rId3" Type="http://schemas.openxmlformats.org/officeDocument/2006/relationships/image" Target="../media/image92.png"/><Relationship Id="rId7" Type="http://schemas.openxmlformats.org/officeDocument/2006/relationships/image" Target="../media/image126.png"/><Relationship Id="rId12" Type="http://schemas.openxmlformats.org/officeDocument/2006/relationships/image" Target="../media/image137.sv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4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svg"/><Relationship Id="rId11" Type="http://schemas.openxmlformats.org/officeDocument/2006/relationships/image" Target="../media/image136.png"/><Relationship Id="rId5" Type="http://schemas.openxmlformats.org/officeDocument/2006/relationships/image" Target="../media/image120.png"/><Relationship Id="rId15" Type="http://schemas.openxmlformats.org/officeDocument/2006/relationships/image" Target="../media/image140.png"/><Relationship Id="rId10" Type="http://schemas.openxmlformats.org/officeDocument/2006/relationships/image" Target="../media/image135.svg"/><Relationship Id="rId4" Type="http://schemas.openxmlformats.org/officeDocument/2006/relationships/image" Target="../media/image93.svg"/><Relationship Id="rId9" Type="http://schemas.openxmlformats.org/officeDocument/2006/relationships/image" Target="../media/image134.png"/><Relationship Id="rId14" Type="http://schemas.openxmlformats.org/officeDocument/2006/relationships/image" Target="../media/image1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svg"/><Relationship Id="rId3" Type="http://schemas.openxmlformats.org/officeDocument/2006/relationships/image" Target="../media/image76.png"/><Relationship Id="rId7" Type="http://schemas.openxmlformats.org/officeDocument/2006/relationships/image" Target="../media/image142.png"/><Relationship Id="rId12" Type="http://schemas.openxmlformats.org/officeDocument/2006/relationships/image" Target="../media/image145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svg"/><Relationship Id="rId11" Type="http://schemas.openxmlformats.org/officeDocument/2006/relationships/image" Target="../media/image144.png"/><Relationship Id="rId5" Type="http://schemas.openxmlformats.org/officeDocument/2006/relationships/image" Target="../media/image78.png"/><Relationship Id="rId10" Type="http://schemas.openxmlformats.org/officeDocument/2006/relationships/image" Target="../media/image29.svg"/><Relationship Id="rId4" Type="http://schemas.openxmlformats.org/officeDocument/2006/relationships/image" Target="../media/image77.svg"/><Relationship Id="rId9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s://www.gesetze-im-internet.de/tvg/index.html" TargetMode="External"/><Relationship Id="rId18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ibb.de/datenreport/de/189191.php" TargetMode="External"/><Relationship Id="rId21" Type="http://schemas.openxmlformats.org/officeDocument/2006/relationships/hyperlink" Target="mailto:govet@govet.international" TargetMode="External"/><Relationship Id="rId7" Type="http://schemas.openxmlformats.org/officeDocument/2006/relationships/hyperlink" Target="https://www.bibb.de/dokumente/pdf/final_BIBB%20Report%2002_2025.pdf" TargetMode="External"/><Relationship Id="rId12" Type="http://schemas.openxmlformats.org/officeDocument/2006/relationships/hyperlink" Target="https://www.gesetze-im-internet.de/ihkg/index.html" TargetMode="External"/><Relationship Id="rId17" Type="http://schemas.openxmlformats.org/officeDocument/2006/relationships/hyperlink" Target="https://www.bmbf.de/" TargetMode="External"/><Relationship Id="rId2" Type="http://schemas.openxmlformats.org/officeDocument/2006/relationships/hyperlink" Target="https://www.bibb.de/datenreport/de/index.php" TargetMode="External"/><Relationship Id="rId16" Type="http://schemas.openxmlformats.org/officeDocument/2006/relationships/hyperlink" Target="https://www.govet.international/de/54887.php" TargetMode="External"/><Relationship Id="rId20" Type="http://schemas.openxmlformats.org/officeDocument/2006/relationships/hyperlink" Target="https://www.govet.international/en/54879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ab.de/" TargetMode="External"/><Relationship Id="rId11" Type="http://schemas.openxmlformats.org/officeDocument/2006/relationships/hyperlink" Target="https://www.gesetze-im-internet.de/jarbschg/index.html" TargetMode="External"/><Relationship Id="rId5" Type="http://schemas.openxmlformats.org/officeDocument/2006/relationships/hyperlink" Target="https://www.datenportal.bmbf.de/portal/de/index.html" TargetMode="External"/><Relationship Id="rId15" Type="http://schemas.openxmlformats.org/officeDocument/2006/relationships/hyperlink" Target="https://www.govet.international/languages/fr/index.php" TargetMode="External"/><Relationship Id="rId10" Type="http://schemas.openxmlformats.org/officeDocument/2006/relationships/hyperlink" Target="https://www.govet.international/en/54887.php" TargetMode="External"/><Relationship Id="rId19" Type="http://schemas.openxmlformats.org/officeDocument/2006/relationships/hyperlink" Target="https://www.bibb.de/" TargetMode="External"/><Relationship Id="rId4" Type="http://schemas.openxmlformats.org/officeDocument/2006/relationships/hyperlink" Target="https://www.destatis.de/DE/Home/_inhalt.html" TargetMode="External"/><Relationship Id="rId9" Type="http://schemas.openxmlformats.org/officeDocument/2006/relationships/hyperlink" Target="https://www.govet.international/en/54899.php" TargetMode="External"/><Relationship Id="rId14" Type="http://schemas.openxmlformats.org/officeDocument/2006/relationships/hyperlink" Target="https://www.gesetze-im-internet.de/betrvg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367233" y="2799162"/>
            <a:ext cx="2493994" cy="935352"/>
          </a:xfrm>
        </p:spPr>
        <p:txBody>
          <a:bodyPr>
            <a:normAutofit/>
          </a:bodyPr>
          <a:lstStyle/>
          <a:p>
            <a:r>
              <a:rPr lang="fr-FR" dirty="0"/>
              <a:t>Formation professionnelle </a:t>
            </a:r>
            <a:br>
              <a:rPr lang="fr-FR" dirty="0"/>
            </a:br>
            <a:r>
              <a:rPr lang="fr-FR" dirty="0"/>
              <a:t>en Allemagne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479425" y="2646524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fr-FR" b="1" dirty="0">
                <a:latin typeface="+mj-lt"/>
              </a:rPr>
              <a:t>Moteur de la formation </a:t>
            </a:r>
            <a:br>
              <a:rPr lang="fr-FR" b="1" dirty="0">
                <a:latin typeface="+mj-lt"/>
              </a:rPr>
            </a:br>
            <a:r>
              <a:rPr lang="fr-FR" b="1" dirty="0">
                <a:latin typeface="+mj-lt"/>
              </a:rPr>
              <a:t>professionnelle en alternance </a:t>
            </a:r>
          </a:p>
          <a:p>
            <a:pPr>
              <a:spcBef>
                <a:spcPts val="600"/>
              </a:spcBef>
            </a:pPr>
            <a:r>
              <a:rPr lang="fr-FR" sz="1800" b="1" dirty="0"/>
              <a:t>Une coopération d’acteurs issus des entreprises, de l’État et de la société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E62237-6013-4F7E-A110-B71849EAAF4A}"/>
              </a:ext>
            </a:extLst>
          </p:cNvPr>
          <p:cNvSpPr txBox="1"/>
          <p:nvPr/>
        </p:nvSpPr>
        <p:spPr>
          <a:xfrm>
            <a:off x="3855128" y="5836545"/>
            <a:ext cx="444549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" panose="02020603050405020304" pitchFamily="18" charset="0"/>
              </a:rPr>
              <a:t>Office central du gouvernement fédéral pour la coopération internationale dans le domaine de la formation professionnelle</a:t>
            </a:r>
            <a:endParaRPr lang="de-DE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18B462-D90A-4FCE-AB4B-EBEF340D8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28" y="4039020"/>
            <a:ext cx="3926074" cy="130869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B7C53-5F40-4EE6-B8EA-39FB13B58F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75176" y1="41461" x2="75176" y2="41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90" y="3832855"/>
            <a:ext cx="1483663" cy="20769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employé·e·s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Les intérêts sont exprimés par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Confédération syndicale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Syndicats sectoriels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Conseils sociaux et économiques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(Groupements professionnels)</a:t>
            </a:r>
          </a:p>
          <a:p>
            <a:pPr>
              <a:spcAft>
                <a:spcPts val="500"/>
              </a:spcAft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76B3ED-ABA7-42A5-B294-8E3E17BB3C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3" y="989841"/>
            <a:ext cx="1676425" cy="104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E42911-5253-4218-91F9-F3607569CB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05" y="2444298"/>
            <a:ext cx="1471420" cy="5214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539DCB-5048-42BD-B5A8-4A29382DAF7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08" y="4039020"/>
            <a:ext cx="1259189" cy="125918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2CC526D-D6E3-4553-B829-B24227F7D7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87" y="2632231"/>
            <a:ext cx="865006" cy="8650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073FA2B-4F1C-4C59-9397-C8200A2AB30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83" y="1086111"/>
            <a:ext cx="1055402" cy="1050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D760A1A-B677-4654-AFBC-396D0FFE9CD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33" y="1086110"/>
            <a:ext cx="918577" cy="91857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7ABCB6-1EC3-4296-BDD5-392E22E9244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4" y="2444298"/>
            <a:ext cx="1009561" cy="112612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00DF8E-A000-4BE5-966F-308EA12CDDA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11713" y="3331164"/>
            <a:ext cx="2015340" cy="5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Sphère publique et État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personnels qualifiés sont </a:t>
            </a:r>
            <a:r>
              <a:rPr lang="fr-FR" sz="2200" dirty="0">
                <a:solidFill>
                  <a:srgbClr val="BF5A08"/>
                </a:solidFill>
              </a:rPr>
              <a:t>importants pour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l’économie et pour la société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mettons en place le </a:t>
            </a:r>
            <a:r>
              <a:rPr lang="fr-FR" sz="2200" dirty="0">
                <a:solidFill>
                  <a:srgbClr val="BF5A08"/>
                </a:solidFill>
              </a:rPr>
              <a:t>cadre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permettant l’engagement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dans la formation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professionnelle et nous jouons un rôle de </a:t>
            </a:r>
            <a:r>
              <a:rPr lang="fr-FR" sz="2200" dirty="0">
                <a:solidFill>
                  <a:srgbClr val="BF5A08"/>
                </a:solidFill>
              </a:rPr>
              <a:t>médiateurs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promouvons le système de formation professionnelle par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structures de pilotage, la recherche, l’innovation et le conseil.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Une formation professionnelle solide donne aux jeunes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possibilité de se développer au sein de la société.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en entreprise relève du </a:t>
            </a:r>
            <a:r>
              <a:rPr lang="fr-FR" sz="2200" dirty="0">
                <a:solidFill>
                  <a:srgbClr val="BF5A08"/>
                </a:solidFill>
              </a:rPr>
              <a:t>système éducatif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mettons en place l’</a:t>
            </a:r>
            <a:r>
              <a:rPr lang="fr-FR" sz="2200" dirty="0">
                <a:solidFill>
                  <a:srgbClr val="BF5A08"/>
                </a:solidFill>
              </a:rPr>
              <a:t>enseignement professionnel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5F645C-B25B-44EA-8D77-7441B3E6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819" y="1542776"/>
            <a:ext cx="3409500" cy="287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Sphère publique et État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342187" cy="4608512"/>
          </a:xfr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les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doivent concevoir</a:t>
            </a:r>
            <a:r>
              <a:rPr lang="fr-FR" sz="2200" dirty="0">
                <a:solidFill>
                  <a:srgbClr val="BF5A08"/>
                </a:solidFill>
              </a:rPr>
              <a:t> ensemble et activement la formation professionnelle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doivent </a:t>
            </a:r>
            <a:r>
              <a:rPr lang="fr-FR" sz="2200" dirty="0">
                <a:solidFill>
                  <a:srgbClr val="BF5A08"/>
                </a:solidFill>
              </a:rPr>
              <a:t>offrir des possibilités de formation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F859E-C4BD-46C2-9EDC-D33C30DE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6603" y="1542776"/>
            <a:ext cx="2792716" cy="23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Sphère publique et État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intérêts sont exprimés par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gouvernement fédéral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(ministères fédéraux) </a:t>
            </a:r>
          </a:p>
          <a:p>
            <a:pPr marL="342900" lvl="1" indent="-3429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16 Länder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(gouvernements des Länder)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3F43DD-217F-47DA-9BBA-009C12276A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291" y="1121141"/>
            <a:ext cx="594270" cy="7994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A2DF078-2114-4A04-8EE1-13B70A47F2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39" y="1121141"/>
            <a:ext cx="487126" cy="79941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D2F917-C257-4517-976A-7A73675938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902" y="1121141"/>
            <a:ext cx="668970" cy="79941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8C3E3C0-4532-495F-A819-3978BE8CE8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2" y="2283628"/>
            <a:ext cx="571009" cy="7994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8BC778A3-DD60-4D94-B60F-6D839A9CEF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58" y="2283628"/>
            <a:ext cx="663289" cy="7994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6FBF592-4B95-48F1-9179-B482E960944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48" y="2283628"/>
            <a:ext cx="739478" cy="7994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1A76F272-4D91-474B-8DAC-9FB14E69B6B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83" y="3501714"/>
            <a:ext cx="692886" cy="79941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CE732A-4373-4B02-B2C9-C366880F372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023" y="3501714"/>
            <a:ext cx="661359" cy="79941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6474691-5693-4BA9-AF63-98CD6114A4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23" y="3501714"/>
            <a:ext cx="649929" cy="79941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12D100-9B6A-4818-9D29-228827AAD97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4" y="4717148"/>
            <a:ext cx="662044" cy="7994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7AC5C9F-03B8-470C-A136-04981F343CE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54" y="4717148"/>
            <a:ext cx="695896" cy="799415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634F2C8-ECBC-44F9-A82A-8DA118F3097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00" b="94700" l="10000" r="90000">
                        <a14:foregroundMark x1="31333" y1="3500" x2="31333" y2="3500"/>
                        <a14:foregroundMark x1="41867" y1="94700" x2="41867" y2="9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26" y="4717148"/>
            <a:ext cx="1199123" cy="79941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2FC3537-BA2F-4E03-9195-2B8D38856C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48" y="1121141"/>
            <a:ext cx="572914" cy="79941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8021DD3-86C4-455A-9633-5DA0BEB9E8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962" y="2283628"/>
            <a:ext cx="548486" cy="79941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4785961-B6DD-4F7E-BA1D-B825C44551E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96" y="3501714"/>
            <a:ext cx="697419" cy="79941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A056B19-8527-45F9-9448-3042152A5EE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97" y="4717148"/>
            <a:ext cx="710417" cy="7994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1CABEBD-0EA5-6CCC-288B-CDB3D25A1B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05628" y="3339215"/>
            <a:ext cx="2520000" cy="1184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E947F9-B9CC-DB7F-5CA0-6FF1311E200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8677" y="2322380"/>
            <a:ext cx="1476000" cy="7219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73EC518-C9AB-FD98-8328-52FAA7B21A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28" y="4496152"/>
            <a:ext cx="2039400" cy="11997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E158E7-771D-B93C-02C2-4BD9AB3680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48" y="953344"/>
            <a:ext cx="3280615" cy="12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999470"/>
            <a:ext cx="11053762" cy="259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employeur·euse·s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les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employé·e·s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l’État </a:t>
            </a:r>
            <a:r>
              <a:rPr lang="fr-FR" sz="2000" b="1" dirty="0">
                <a:solidFill>
                  <a:srgbClr val="BF5A08"/>
                </a:solidFill>
              </a:rPr>
              <a:t>représentent des intérêts collectifs différents </a:t>
            </a:r>
            <a:br>
              <a:rPr lang="fr-FR" sz="2000" b="1" dirty="0">
                <a:solidFill>
                  <a:srgbClr val="BF5A08"/>
                </a:solidFill>
              </a:rPr>
            </a:b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dans la formation professionnelle, </a:t>
            </a:r>
            <a:r>
              <a:rPr lang="fr-FR" sz="2000" b="1" dirty="0">
                <a:solidFill>
                  <a:srgbClr val="BF5A08"/>
                </a:solidFill>
              </a:rPr>
              <a:t>avec un niveau élevé d’organisation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de </a:t>
            </a:r>
            <a:r>
              <a:rPr lang="fr-FR" sz="2000" b="1" dirty="0">
                <a:solidFill>
                  <a:srgbClr val="BF5A08"/>
                </a:solidFill>
              </a:rPr>
              <a:t>compétence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1D5120-44B2-4860-9ABF-715B13BC6B18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acteurs forts </a:t>
            </a:r>
            <a:r>
              <a:rPr lang="fr-FR" sz="2000" dirty="0">
                <a:solidFill>
                  <a:srgbClr val="BF5A08"/>
                </a:solidFill>
              </a:rPr>
              <a:t>s’engagent ensemble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formation professionnelle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C42D24D-DBCD-4432-B2BA-39747D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BAA30A-4038-4A77-9E74-0595F64EC63C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114EB6-A6D4-4C9B-912B-8DD494FA21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DD0C2B-D3C4-4D34-AFA3-06EB270A0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2809698"/>
            <a:ext cx="11053762" cy="25948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Cet engagement s’appuie sur des </a:t>
            </a:r>
            <a:r>
              <a:rPr lang="fr-FR" sz="2000" b="1" dirty="0">
                <a:solidFill>
                  <a:srgbClr val="BF5A08"/>
                </a:solidFill>
              </a:rPr>
              <a:t>principes communs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Nous voulons </a:t>
            </a:r>
            <a:r>
              <a:rPr lang="fr-FR" sz="2000" dirty="0">
                <a:solidFill>
                  <a:srgbClr val="BF5A08"/>
                </a:solidFill>
              </a:rPr>
              <a:t>gérer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formation professionnelle </a:t>
            </a:r>
            <a:r>
              <a:rPr lang="fr-FR" sz="2000" dirty="0">
                <a:solidFill>
                  <a:srgbClr val="BF5A08"/>
                </a:solidFill>
              </a:rPr>
              <a:t>ensemble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Nous </a:t>
            </a:r>
            <a:r>
              <a:rPr lang="fr-FR" sz="2000" dirty="0">
                <a:solidFill>
                  <a:srgbClr val="BF5A08"/>
                </a:solidFill>
              </a:rPr>
              <a:t>partageons la responsabilité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concernant la formation professionnelle. »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La formation professionnelle doit être </a:t>
            </a:r>
            <a:r>
              <a:rPr lang="fr-FR" sz="2000" dirty="0">
                <a:solidFill>
                  <a:srgbClr val="BF5A08"/>
                </a:solidFill>
              </a:rPr>
              <a:t>proche de la pratique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avoir une </a:t>
            </a:r>
            <a:r>
              <a:rPr lang="fr-FR" sz="2000" dirty="0">
                <a:solidFill>
                  <a:srgbClr val="BF5A08"/>
                </a:solidFill>
              </a:rPr>
              <a:t>valeur élevée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</a:t>
            </a:r>
            <a:b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000" dirty="0">
                <a:solidFill>
                  <a:srgbClr val="BF5A08"/>
                </a:solidFill>
              </a:rPr>
              <a:t>homogène sur le plan qualitatif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FR" sz="2000" dirty="0">
                <a:solidFill>
                  <a:srgbClr val="BF5A08"/>
                </a:solidFill>
              </a:rPr>
              <a:t>Les normes de formation professionnelle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doivent être </a:t>
            </a:r>
            <a:r>
              <a:rPr lang="fr-FR" sz="2000" dirty="0">
                <a:solidFill>
                  <a:srgbClr val="BF5A08"/>
                </a:solidFill>
              </a:rPr>
              <a:t>basées sur les besoins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BF5A08"/>
                </a:solidFill>
              </a:rPr>
              <a:t>actuelles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La formation professionnelle est </a:t>
            </a:r>
            <a:r>
              <a:rPr lang="fr-FR" sz="2000" dirty="0">
                <a:solidFill>
                  <a:srgbClr val="BF5A08"/>
                </a:solidFill>
              </a:rPr>
              <a:t>nécessaire à la compétitivité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 marché international. »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FB76D8-869A-4195-B1AD-BAFAD7257645}"/>
              </a:ext>
            </a:extLst>
          </p:cNvPr>
          <p:cNvSpPr txBox="1"/>
          <p:nvPr/>
        </p:nvSpPr>
        <p:spPr>
          <a:xfrm>
            <a:off x="6513678" y="1586846"/>
            <a:ext cx="629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acteurs forts </a:t>
            </a:r>
            <a:r>
              <a:rPr lang="fr-FR" sz="2000" dirty="0">
                <a:solidFill>
                  <a:srgbClr val="BF5A08"/>
                </a:solidFill>
              </a:rPr>
              <a:t>s’engagent ensemble</a:t>
            </a:r>
          </a:p>
          <a:p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la formation professionnelle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FC23D41B-F21D-428A-94F0-F7FFC4C483F8}"/>
              </a:ext>
            </a:extLst>
          </p:cNvPr>
          <p:cNvSpPr/>
          <p:nvPr/>
        </p:nvSpPr>
        <p:spPr>
          <a:xfrm rot="5400000">
            <a:off x="5623922" y="1755988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D9C9FE-D946-4E54-8236-8227449F7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667" y="1086128"/>
            <a:ext cx="1547751" cy="13060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DE6E4-0539-4CFC-99C1-71301589EB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332" y="973411"/>
            <a:ext cx="2316181" cy="16374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37302-CD97-4996-9C1A-C5992D26A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347" y="1226515"/>
            <a:ext cx="418244" cy="13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Moteur de la formation professionnelle en alternance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187195"/>
            <a:ext cx="6745164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Les acteurs élaborent ensemble la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formation professionnelle en alternance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542C01-68C6-4E5E-8E8B-2A37B13DCB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1515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générale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2" y="2899626"/>
            <a:ext cx="2827337" cy="1173306"/>
          </a:xfrm>
        </p:spPr>
        <p:txBody>
          <a:bodyPr>
            <a:normAutofit lnSpcReduction="10000"/>
          </a:bodyPr>
          <a:lstStyle/>
          <a:p>
            <a:pPr marL="360000" indent="-360000">
              <a:buClr>
                <a:srgbClr val="BF5A08"/>
              </a:buClr>
              <a:buSzPct val="100000"/>
              <a:buFont typeface="+mj-lt"/>
              <a:buAutoNum type="arabicPeriod"/>
            </a:pPr>
            <a:r>
              <a:rPr lang="fr-FR" sz="2000" dirty="0">
                <a:solidFill>
                  <a:srgbClr val="BF5A08"/>
                </a:solidFill>
              </a:rPr>
              <a:t>Engagement fort </a:t>
            </a:r>
            <a:r>
              <a:rPr lang="fr-FR" sz="2000" dirty="0"/>
              <a:t>dans le cadre de la </a:t>
            </a:r>
            <a:r>
              <a:rPr lang="fr-FR" sz="2000" dirty="0">
                <a:solidFill>
                  <a:srgbClr val="BF5A08"/>
                </a:solidFill>
              </a:rPr>
              <a:t>formation professionnelle en alternance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518734" y="2899626"/>
            <a:ext cx="3220114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fr-FR" sz="2000" dirty="0">
                <a:solidFill>
                  <a:srgbClr val="BF5A08"/>
                </a:solidFill>
              </a:rPr>
              <a:t>La participation et la coopération </a:t>
            </a:r>
            <a:r>
              <a:rPr lang="fr-FR" sz="2000" dirty="0"/>
              <a:t>sont encouragées par </a:t>
            </a:r>
            <a:r>
              <a:rPr lang="fr-FR" sz="2000" dirty="0">
                <a:solidFill>
                  <a:srgbClr val="BF5A08"/>
                </a:solidFill>
              </a:rPr>
              <a:t>des mécanismes formels </a:t>
            </a:r>
            <a:r>
              <a:rPr lang="fr-FR" sz="2000" dirty="0"/>
              <a:t>(intégration des intérêts)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Lois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Institutions</a:t>
            </a:r>
          </a:p>
          <a:p>
            <a:pPr marL="720000" lvl="1" indent="-360000" defTabSz="357188">
              <a:spcAft>
                <a:spcPts val="3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Comités/commissions</a:t>
            </a:r>
          </a:p>
          <a:p>
            <a:pPr marL="360000" indent="-342900">
              <a:buFont typeface="+mj-lt"/>
              <a:buAutoNum type="arabicPeriod" startAt="2"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8B9439BB-FD75-41F8-B36F-2FB7B1FEC038}"/>
              </a:ext>
            </a:extLst>
          </p:cNvPr>
          <p:cNvSpPr/>
          <p:nvPr/>
        </p:nvSpPr>
        <p:spPr>
          <a:xfrm>
            <a:off x="2464916" y="1682689"/>
            <a:ext cx="1387873" cy="4281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978537" y="2899626"/>
            <a:ext cx="2393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00"/>
            <a:r>
              <a:rPr lang="fr-FR" sz="2000">
                <a:solidFill>
                  <a:srgbClr val="BF5A08"/>
                </a:solidFill>
              </a:rPr>
              <a:t>Moteur de la formation professionnelle en alternance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8812" y="1052513"/>
            <a:ext cx="1641197" cy="1641197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2908791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8067256" y="2908790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EBC1E5-0001-48BD-9D06-22FAE5907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3156" y="1052513"/>
            <a:ext cx="1875992" cy="17397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6C4AB7F-D42F-44DF-A794-D1487AB86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354306"/>
            <a:ext cx="418244" cy="13060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7A44B9-7F0E-42E9-9058-04E30132B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4465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générale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023" y="982828"/>
            <a:ext cx="9000000" cy="667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1.         Développement du système de la formation 								professionnelle en alternance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45BE8B9-9232-40FA-A875-C11FC444E811}"/>
              </a:ext>
            </a:extLst>
          </p:cNvPr>
          <p:cNvSpPr txBox="1">
            <a:spLocks/>
          </p:cNvSpPr>
          <p:nvPr/>
        </p:nvSpPr>
        <p:spPr>
          <a:xfrm>
            <a:off x="4602017" y="5172603"/>
            <a:ext cx="2786443" cy="8894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3.        Mise en œuvre 		   de la formation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F4B8D6-C3BE-4F17-A388-04207255886D}"/>
              </a:ext>
            </a:extLst>
          </p:cNvPr>
          <p:cNvCxnSpPr>
            <a:cxnSpLocks/>
          </p:cNvCxnSpPr>
          <p:nvPr/>
        </p:nvCxnSpPr>
        <p:spPr>
          <a:xfrm rot="2700000">
            <a:off x="79855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CFEBDA6-48E9-42E7-BE9B-F2A92DE04556}"/>
              </a:ext>
            </a:extLst>
          </p:cNvPr>
          <p:cNvCxnSpPr>
            <a:cxnSpLocks/>
          </p:cNvCxnSpPr>
          <p:nvPr/>
        </p:nvCxnSpPr>
        <p:spPr>
          <a:xfrm rot="-2700000">
            <a:off x="3065172" y="2226167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CD175D8-869F-4E3D-AF2A-6235010268E6}"/>
              </a:ext>
            </a:extLst>
          </p:cNvPr>
          <p:cNvCxnSpPr>
            <a:cxnSpLocks/>
          </p:cNvCxnSpPr>
          <p:nvPr/>
        </p:nvCxnSpPr>
        <p:spPr>
          <a:xfrm rot="8100000">
            <a:off x="79855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BB2D9BB-D32A-4D68-9E71-E95CAC423E87}"/>
              </a:ext>
            </a:extLst>
          </p:cNvPr>
          <p:cNvCxnSpPr>
            <a:cxnSpLocks/>
          </p:cNvCxnSpPr>
          <p:nvPr/>
        </p:nvCxnSpPr>
        <p:spPr>
          <a:xfrm rot="-8100000">
            <a:off x="3065172" y="4400544"/>
            <a:ext cx="684064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77574E85-45CA-4FC6-A511-B7A70F7A5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5433" y="689545"/>
            <a:ext cx="937260" cy="93726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7B1DDD7-7D31-4B3A-B97C-4E9D362034D9}"/>
              </a:ext>
            </a:extLst>
          </p:cNvPr>
          <p:cNvGrpSpPr/>
          <p:nvPr/>
        </p:nvGrpSpPr>
        <p:grpSpPr>
          <a:xfrm>
            <a:off x="8514298" y="2717942"/>
            <a:ext cx="2786443" cy="1206846"/>
            <a:chOff x="8822407" y="2847149"/>
            <a:chExt cx="2786443" cy="1206846"/>
          </a:xfrm>
        </p:grpSpPr>
        <p:sp>
          <p:nvSpPr>
            <p:cNvPr id="4" name="Inhaltsplatzhalter 2">
              <a:extLst>
                <a:ext uri="{FF2B5EF4-FFF2-40B4-BE49-F238E27FC236}">
                  <a16:creationId xmlns:a16="http://schemas.microsoft.com/office/drawing/2014/main" id="{8A5A6631-6720-4B61-A0CF-7392832301E9}"/>
                </a:ext>
              </a:extLst>
            </p:cNvPr>
            <p:cNvSpPr txBox="1">
              <a:spLocks/>
            </p:cNvSpPr>
            <p:nvPr/>
          </p:nvSpPr>
          <p:spPr>
            <a:xfrm>
              <a:off x="8822407" y="3164497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3" panose="05040102010807070707" pitchFamily="18" charset="2"/>
                <a:buNone/>
              </a:pPr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2.       Élaboration des            		      normes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2C5E811-9E38-43F9-9761-A928D709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67516">
              <a:off x="8869736" y="2847149"/>
              <a:ext cx="937260" cy="937260"/>
            </a:xfrm>
            <a:prstGeom prst="rect">
              <a:avLst/>
            </a:prstGeom>
          </p:spPr>
        </p:pic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CA3B35F-A9ED-4E40-A208-2FEBD20A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72793">
            <a:off x="4439521" y="4870670"/>
            <a:ext cx="937260" cy="9372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32B0FD-E618-404D-827C-DB31E0287284}"/>
              </a:ext>
            </a:extLst>
          </p:cNvPr>
          <p:cNvGrpSpPr/>
          <p:nvPr/>
        </p:nvGrpSpPr>
        <p:grpSpPr>
          <a:xfrm>
            <a:off x="689251" y="2717943"/>
            <a:ext cx="2786443" cy="1176305"/>
            <a:chOff x="719068" y="2876986"/>
            <a:chExt cx="2786443" cy="1176305"/>
          </a:xfrm>
        </p:grpSpPr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0A6B6BB-3934-4130-AE7A-66975058861B}"/>
                </a:ext>
              </a:extLst>
            </p:cNvPr>
            <p:cNvSpPr txBox="1">
              <a:spLocks/>
            </p:cNvSpPr>
            <p:nvPr/>
          </p:nvSpPr>
          <p:spPr>
            <a:xfrm>
              <a:off x="719068" y="3163793"/>
              <a:ext cx="2786443" cy="88949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57188" indent="-357188" algn="l" defTabSz="357188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250950" indent="-355600" algn="l" defTabSz="53657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70000"/>
                <a:buFont typeface="Wingdings 3" panose="05040102010807070707" pitchFamily="18" charset="2"/>
                <a:buChar char=""/>
                <a:tabLst/>
                <a:defRPr sz="24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790700" indent="-269875" algn="l" defTabSz="479425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60000"/>
                <a:buFont typeface="Wingdings 3" panose="05040102010807070707" pitchFamily="18" charset="2"/>
                <a:buChar char=""/>
                <a:tabLst/>
                <a:defRPr sz="2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2155825" indent="-269875" algn="l" defTabSz="357188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598738" indent="-269875" algn="l" defTabSz="360363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"/>
                <a:tabLst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3" panose="05040102010807070707" pitchFamily="18" charset="2"/>
                <a:buNone/>
              </a:pPr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4. 		</a:t>
              </a: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Examen et </a:t>
              </a:r>
              <a:b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de-DE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	</a:t>
              </a:r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certification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42500B6-11B7-4427-A9CC-7E919F2B8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613635">
              <a:off x="721099" y="2876986"/>
              <a:ext cx="937260" cy="937260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CADBF11B-F0BF-4735-9D3D-558702882889}"/>
              </a:ext>
            </a:extLst>
          </p:cNvPr>
          <p:cNvSpPr/>
          <p:nvPr/>
        </p:nvSpPr>
        <p:spPr>
          <a:xfrm>
            <a:off x="4483708" y="241617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2" name="Gleichschenkliges Dreieck 31">
            <a:extLst>
              <a:ext uri="{FF2B5EF4-FFF2-40B4-BE49-F238E27FC236}">
                <a16:creationId xmlns:a16="http://schemas.microsoft.com/office/drawing/2014/main" id="{19F2AD46-949D-4F0D-B989-62DB2DD4CA4B}"/>
              </a:ext>
            </a:extLst>
          </p:cNvPr>
          <p:cNvSpPr/>
          <p:nvPr/>
        </p:nvSpPr>
        <p:spPr>
          <a:xfrm rot="5400000">
            <a:off x="7135656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>
            <a:extLst>
              <a:ext uri="{FF2B5EF4-FFF2-40B4-BE49-F238E27FC236}">
                <a16:creationId xmlns:a16="http://schemas.microsoft.com/office/drawing/2014/main" id="{CB0D7A2E-32E3-4EA6-87EA-EFE34ED7EB50}"/>
              </a:ext>
            </a:extLst>
          </p:cNvPr>
          <p:cNvSpPr/>
          <p:nvPr/>
        </p:nvSpPr>
        <p:spPr>
          <a:xfrm>
            <a:off x="5549218" y="2051776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A8F2F62A-3582-43A5-82F8-C883461E5B99}"/>
              </a:ext>
            </a:extLst>
          </p:cNvPr>
          <p:cNvSpPr/>
          <p:nvPr/>
        </p:nvSpPr>
        <p:spPr>
          <a:xfrm rot="10800000">
            <a:off x="5549219" y="4279925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473673E3-6CDF-427A-B823-F02525446300}"/>
              </a:ext>
            </a:extLst>
          </p:cNvPr>
          <p:cNvSpPr/>
          <p:nvPr/>
        </p:nvSpPr>
        <p:spPr>
          <a:xfrm rot="16200000">
            <a:off x="3992617" y="3164843"/>
            <a:ext cx="576768" cy="271135"/>
          </a:xfrm>
          <a:prstGeom prst="triangle">
            <a:avLst>
              <a:gd name="adj" fmla="val 50000"/>
            </a:avLst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0A03684-D4CA-444D-B0FD-E9FFFCDA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9205" y="2471537"/>
            <a:ext cx="1730744" cy="1117257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8C5E2F1-2ADE-4F6A-90C8-CA0610300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2264" y="2770730"/>
            <a:ext cx="336836" cy="10518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8621442-63E7-460A-80F9-C4C56459C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33582" y="270463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63-118C-4385-84BE-28EEC95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Lignes directrices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B84736-7767-4C9E-A8CF-484B2D58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3065509"/>
            <a:ext cx="11053762" cy="2595516"/>
          </a:xfrm>
        </p:spPr>
        <p:txBody>
          <a:bodyPr>
            <a:normAutofit/>
          </a:bodyPr>
          <a:lstStyle/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 des lieux d’apprentissage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Soutien à la coopération entre les acteurs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Garantir l’homogénéité de la formation professionnelle au niveau fédéral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594AA14-79F5-44AF-A85A-9DECE5B06B00}"/>
              </a:ext>
            </a:extLst>
          </p:cNvPr>
          <p:cNvSpPr txBox="1">
            <a:spLocks/>
          </p:cNvSpPr>
          <p:nvPr/>
        </p:nvSpPr>
        <p:spPr>
          <a:xfrm>
            <a:off x="658812" y="2136269"/>
            <a:ext cx="2485713" cy="1374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00ED5D8-7560-4325-8D3C-6B213DBF5486}"/>
              </a:ext>
            </a:extLst>
          </p:cNvPr>
          <p:cNvSpPr/>
          <p:nvPr/>
        </p:nvSpPr>
        <p:spPr>
          <a:xfrm>
            <a:off x="658812" y="943714"/>
            <a:ext cx="2707755" cy="1767239"/>
          </a:xfrm>
          <a:prstGeom prst="ellipse">
            <a:avLst/>
          </a:prstGeom>
          <a:solidFill>
            <a:srgbClr val="BF5A08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4A20AF-4513-4820-B29B-BCEFECA6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09" y="999077"/>
            <a:ext cx="1730744" cy="1117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B735505-B0C2-44E5-95A9-D48A07D5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368" y="1298270"/>
            <a:ext cx="336836" cy="10518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0B97284-66B7-4904-AB0A-099B24CB2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08686" y="1232178"/>
            <a:ext cx="1324113" cy="11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/>
              <a:t>Moteur de la formation professionnelle en alternance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sz="2000"/>
              <a:t>Formation professionnelle : les acteurs et leurs intérêts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Les employeur·euse·s et les organisations économiques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Les employé·e·s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Sphère publique et État</a:t>
            </a:r>
          </a:p>
          <a:p>
            <a:pPr>
              <a:buFont typeface="+mj-lt"/>
              <a:buAutoNum type="arabicPeriod"/>
            </a:pPr>
            <a:r>
              <a:rPr lang="fr-FR" sz="2000"/>
              <a:t>Les acteurs élaborent ensemble la formation professionnelle en alternance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Développement du système de la formation professionnelle en alternance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Élaboration des normes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Contrôle de l’apprentissage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/>
              <a:t>Examen et certification</a:t>
            </a:r>
          </a:p>
          <a:p>
            <a:pPr>
              <a:buFont typeface="+mj-lt"/>
              <a:buAutoNum type="arabicPeriod"/>
            </a:pPr>
            <a:r>
              <a:rPr lang="fr-FR" sz="2000"/>
              <a:t>Résumé</a:t>
            </a: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84" y="1204859"/>
            <a:ext cx="2147378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441" y="4473075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03017" y="1653352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429913" y="5450326"/>
            <a:ext cx="225406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 dirty="0"/>
              <a:t>Les </a:t>
            </a:r>
            <a:r>
              <a:rPr lang="fr-FR" sz="2200" b="1" dirty="0" err="1"/>
              <a:t>employé·e·s</a:t>
            </a:r>
            <a:endParaRPr lang="fr-FR" sz="2200" b="1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9721951" y="1182436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028417" y="810180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b="1" dirty="0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3856" y="1308532"/>
            <a:ext cx="2853739" cy="279304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80007" y="1651564"/>
            <a:ext cx="2023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b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organisations économiques veulent participer à l’élaboration du cadre de la formation professionnelle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663109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>
                <a:solidFill>
                  <a:srgbClr val="BF5A08"/>
                </a:solidFill>
              </a:rPr>
              <a:t>Commission fédérale (commission principale)</a:t>
            </a:r>
          </a:p>
          <a:p>
            <a:pPr algn="ctr"/>
            <a:endParaRPr lang="fr-FR" sz="1600" b="1">
              <a:solidFill>
                <a:srgbClr val="BF5A08"/>
              </a:solidFill>
            </a:endParaRPr>
          </a:p>
          <a:p>
            <a:pPr algn="ctr"/>
            <a:endParaRPr lang="fr-FR" sz="1600" b="1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32990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définit le cadre et a des objectifs en matière réglementaire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38147" y="3880666"/>
            <a:ext cx="2204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syndicats veulent participer à l’élaboration du cadre de la formation professionnelle 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160617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92</a:t>
            </a:r>
          </a:p>
          <a:p>
            <a:pPr>
              <a:spcBef>
                <a:spcPts val="0"/>
              </a:spcBef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Code de l’artisanat art. 38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BFB977-A117-48DB-AE2D-F6ABF6EE56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474" y="1594152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A43D198-5BB6-4D37-8695-B4FDE58A8107}"/>
              </a:ext>
            </a:extLst>
          </p:cNvPr>
          <p:cNvGrpSpPr/>
          <p:nvPr/>
        </p:nvGrpSpPr>
        <p:grpSpPr>
          <a:xfrm>
            <a:off x="3860065" y="3312623"/>
            <a:ext cx="2133600" cy="1735338"/>
            <a:chOff x="4526868" y="3381977"/>
            <a:chExt cx="1593301" cy="1295892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AC5A4054-317D-4268-B618-FBBDE88C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07662" y="3381977"/>
              <a:ext cx="1312507" cy="129589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C0B3418-3520-4C3F-BFCD-0D63C80B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408619">
              <a:off x="4526868" y="3389761"/>
              <a:ext cx="294170" cy="51479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B972F1F-4D8B-4485-A088-A468C3B48E9D}"/>
              </a:ext>
            </a:extLst>
          </p:cNvPr>
          <p:cNvSpPr txBox="1"/>
          <p:nvPr/>
        </p:nvSpPr>
        <p:spPr>
          <a:xfrm>
            <a:off x="5299969" y="1748901"/>
            <a:ext cx="1864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Commission principale du BIBB 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0680" y="1145827"/>
            <a:ext cx="2028605" cy="2028605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1493905" y="1861835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4 ans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977468" y="2927160"/>
            <a:ext cx="160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r">
              <a:spcBef>
                <a:spcPts val="1000"/>
              </a:spcBef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du consensus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9420374" y="2930419"/>
            <a:ext cx="1383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342900">
              <a:spcBef>
                <a:spcPts val="1000"/>
              </a:spcBef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Rencontres régulières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9522551" y="1861087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841189" y="5045816"/>
            <a:ext cx="4707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compose de :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gouvernement fédéral et gouvernements des Länder (« quatre bancs »)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433403E-9133-4B1F-87D4-F03DB0E930E6}"/>
              </a:ext>
            </a:extLst>
          </p:cNvPr>
          <p:cNvSpPr txBox="1"/>
          <p:nvPr/>
        </p:nvSpPr>
        <p:spPr>
          <a:xfrm>
            <a:off x="4393440" y="4436057"/>
            <a:ext cx="1414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Membres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F1E5B274-EE48-40AD-BF6E-6112CA6FD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5465" y="2853946"/>
            <a:ext cx="528674" cy="628693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8A984C55-5745-46C9-8A60-4910DAD3D9B2}"/>
              </a:ext>
            </a:extLst>
          </p:cNvPr>
          <p:cNvGrpSpPr/>
          <p:nvPr/>
        </p:nvGrpSpPr>
        <p:grpSpPr>
          <a:xfrm>
            <a:off x="6389583" y="3494556"/>
            <a:ext cx="1695884" cy="1394984"/>
            <a:chOff x="6343072" y="3523313"/>
            <a:chExt cx="1303345" cy="107209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7664DCCF-8819-4A31-9068-059255201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72400" y="3534984"/>
              <a:ext cx="1074017" cy="1060422"/>
            </a:xfrm>
            <a:prstGeom prst="rect">
              <a:avLst/>
            </a:prstGeom>
          </p:spPr>
        </p:pic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77811245-6A3D-49EC-829D-19463939F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E27F1C">
                  <a:tint val="45000"/>
                  <a:satMod val="400000"/>
                </a:srgbClr>
              </a:duotone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1432774">
              <a:off x="6343072" y="3523313"/>
              <a:ext cx="244148" cy="427258"/>
            </a:xfrm>
            <a:prstGeom prst="rect">
              <a:avLst/>
            </a:prstGeom>
          </p:spPr>
        </p:pic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9D156801-203D-48CA-98EE-C5CBA762D599}"/>
              </a:ext>
            </a:extLst>
          </p:cNvPr>
          <p:cNvSpPr txBox="1"/>
          <p:nvPr/>
        </p:nvSpPr>
        <p:spPr>
          <a:xfrm>
            <a:off x="6208918" y="4434048"/>
            <a:ext cx="2246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Membres suppléants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7CCAAA69-AA15-4C3E-8E3C-7ADC58673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91768">
            <a:off x="8807850" y="1648769"/>
            <a:ext cx="646397" cy="6542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2797EB3-4AD7-424A-A6EE-5E4289AFB9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61425" y="2836930"/>
            <a:ext cx="481446" cy="459562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618019D-45F8-430E-8315-E1B172F2FF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4209" y="1629804"/>
            <a:ext cx="735877" cy="6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 le gouvernement fédéral sur les questions de formation professionnelle 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Émet des recommandations pour la pratique (pour une mise en œuvre harmonisée de la loi sur la formation professionnelle, par ex.)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Émet un avis sur les règlements édictés par le gouvernement fédéral (règlement d’apprentissage, par ex.) </a:t>
            </a:r>
          </a:p>
          <a:p>
            <a:pPr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Émet des avis sur la politique du gouvernement fédéral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Prend des décisions relatives aux affaires du BIBB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(budget, recherche, par ex.)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6CFA1-FEC8-478D-BF0B-6760CC88089E}"/>
              </a:ext>
            </a:extLst>
          </p:cNvPr>
          <p:cNvSpPr txBox="1"/>
          <p:nvPr/>
        </p:nvSpPr>
        <p:spPr>
          <a:xfrm>
            <a:off x="798989" y="1700265"/>
            <a:ext cx="1842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Commission principale du BIBB 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Développement du système de la formation professionnelle en alternance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r>
              <a:rPr lang="fr-FR" sz="2200" dirty="0"/>
              <a:t>Expression des </a:t>
            </a:r>
            <a:r>
              <a:rPr lang="fr-FR" sz="2200" dirty="0">
                <a:solidFill>
                  <a:srgbClr val="BF5A08"/>
                </a:solidFill>
              </a:rPr>
              <a:t>positions concertées des acteurs de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la formation professionnelle</a:t>
            </a:r>
          </a:p>
          <a:p>
            <a:r>
              <a:rPr lang="fr-FR" sz="2200" dirty="0">
                <a:solidFill>
                  <a:srgbClr val="BF5A08"/>
                </a:solidFill>
              </a:rPr>
              <a:t>Mécanisme de coordination </a:t>
            </a:r>
            <a:r>
              <a:rPr lang="fr-FR" sz="2200" dirty="0"/>
              <a:t>central pour la formation professionnelle en alternance au niveau fédéral </a:t>
            </a:r>
            <a:br>
              <a:rPr lang="fr-FR" sz="2200" dirty="0"/>
            </a:br>
            <a:r>
              <a:rPr lang="fr-FR" sz="2200" dirty="0">
                <a:solidFill>
                  <a:srgbClr val="BF5A08"/>
                </a:solidFill>
              </a:rPr>
              <a:t>(« parlement de la formation professionnelle ») </a:t>
            </a:r>
          </a:p>
          <a:p>
            <a:r>
              <a:rPr lang="fr-FR" sz="2200" dirty="0"/>
              <a:t>Forum où les acteurs gèrent </a:t>
            </a:r>
            <a:r>
              <a:rPr lang="fr-FR" sz="2200" dirty="0">
                <a:solidFill>
                  <a:srgbClr val="BF5A08"/>
                </a:solidFill>
              </a:rPr>
              <a:t>ensemble</a:t>
            </a:r>
            <a:r>
              <a:rPr lang="fr-FR" sz="2200" dirty="0"/>
              <a:t> le système de </a:t>
            </a:r>
            <a:br>
              <a:rPr lang="fr-FR" sz="2200" dirty="0"/>
            </a:br>
            <a:r>
              <a:rPr lang="fr-FR" sz="2200" dirty="0"/>
              <a:t>formation professionnelle.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10FDA-87D9-404C-8FF5-3903F5FDCCB1}"/>
              </a:ext>
            </a:extLst>
          </p:cNvPr>
          <p:cNvSpPr txBox="1"/>
          <p:nvPr/>
        </p:nvSpPr>
        <p:spPr>
          <a:xfrm>
            <a:off x="914399" y="1700265"/>
            <a:ext cx="17269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Commission principale du BIBB 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869" y="1169806"/>
            <a:ext cx="2006794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Élaboration des normes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997660"/>
            <a:ext cx="2072760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800" b="1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426444" y="1974801"/>
            <a:ext cx="2245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organisations articulent les besoins des employeur·euse·s/du monde économique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BF5A08"/>
                </a:solidFill>
              </a:rPr>
              <a:t>Groupes </a:t>
            </a:r>
            <a:br>
              <a:rPr lang="fr-FR" sz="1600" b="1" dirty="0">
                <a:solidFill>
                  <a:srgbClr val="BF5A08"/>
                </a:solidFill>
              </a:rPr>
            </a:br>
            <a:r>
              <a:rPr lang="fr-FR" sz="1600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sz="1600" b="1" dirty="0">
              <a:solidFill>
                <a:srgbClr val="BF5A08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245062"/>
            <a:ext cx="2202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gouvernement exprime les besoins et adopte des normes </a:t>
            </a:r>
          </a:p>
          <a:p>
            <a:pPr algn="ctr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627499" y="3982811"/>
            <a:ext cx="23385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syndicats 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expriment les </a:t>
            </a: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besoins des </a:t>
            </a:r>
          </a:p>
          <a:p>
            <a:pPr algn="ctr"/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9255503" y="4351939"/>
            <a:ext cx="2591384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4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4530FF3-F99A-47AF-A1C5-C107D7E4E5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8016" y="1386953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6275D78-6581-41E3-B334-614BB3E009EB}"/>
              </a:ext>
            </a:extLst>
          </p:cNvPr>
          <p:cNvSpPr txBox="1">
            <a:spLocks/>
          </p:cNvSpPr>
          <p:nvPr/>
        </p:nvSpPr>
        <p:spPr>
          <a:xfrm>
            <a:off x="2087592" y="5396432"/>
            <a:ext cx="2331699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/>
              <a:t>Les employé·e·s</a:t>
            </a:r>
          </a:p>
        </p:txBody>
      </p:sp>
    </p:spTree>
    <p:extLst>
      <p:ext uri="{BB962C8B-B14F-4D97-AF65-F5344CB8AC3E}">
        <p14:creationId xmlns:p14="http://schemas.microsoft.com/office/powerpoint/2010/main" val="28959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C5A4054-317D-4268-B618-FBBDE88C5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4884" y="3542548"/>
            <a:ext cx="1724896" cy="17030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Élaboration des normes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CF635F3-F382-4BD6-9A91-774841ADE48B}"/>
              </a:ext>
            </a:extLst>
          </p:cNvPr>
          <p:cNvSpPr txBox="1"/>
          <p:nvPr/>
        </p:nvSpPr>
        <p:spPr>
          <a:xfrm>
            <a:off x="8839325" y="1215240"/>
            <a:ext cx="319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formé pour un nouveau métier d’apprentissage ou la mise à jour d’un métier existant (temporaire, non permanent)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866310" y="1099282"/>
            <a:ext cx="34696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représentant/la représentante du BIBB préside ;
organise et anime le processus ; apporte une contribution experte («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expert·e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professionnel·le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») 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924E293-C588-4D2D-B06B-B32A7ED9D1F5}"/>
              </a:ext>
            </a:extLst>
          </p:cNvPr>
          <p:cNvSpPr txBox="1"/>
          <p:nvPr/>
        </p:nvSpPr>
        <p:spPr>
          <a:xfrm>
            <a:off x="8697667" y="3541851"/>
            <a:ext cx="303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et les Länder participent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A905B7C-9FD9-412F-A7B7-313235AF72BC}"/>
              </a:ext>
            </a:extLst>
          </p:cNvPr>
          <p:cNvSpPr txBox="1"/>
          <p:nvPr/>
        </p:nvSpPr>
        <p:spPr>
          <a:xfrm>
            <a:off x="703599" y="3705751"/>
            <a:ext cx="3672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solidFill>
                  <a:schemeClr val="tx1">
                    <a:lumMod val="75000"/>
                    <a:lumOff val="25000"/>
                  </a:schemeClr>
                </a:solidFill>
              </a:rPr>
              <a:t>Les entreprises et les employeur·euse·s envoient leurs propres expert·e·s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4063266" y="4733932"/>
            <a:ext cx="4306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compose de :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avec expérience pratique et théorique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02381" y="1729036"/>
            <a:ext cx="1963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BF5A08"/>
                </a:solidFill>
              </a:rPr>
              <a:t>Groupes </a:t>
            </a:r>
          </a:p>
          <a:p>
            <a:pPr algn="ctr"/>
            <a:r>
              <a:rPr lang="fr-FR" sz="1600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sz="1600" b="1" dirty="0">
              <a:solidFill>
                <a:srgbClr val="BF5A08"/>
              </a:solidFill>
            </a:endParaRP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68FA6CAC-25E9-4FC7-AE7E-D6A3671DCBFA}"/>
              </a:ext>
            </a:extLst>
          </p:cNvPr>
          <p:cNvGrpSpPr/>
          <p:nvPr/>
        </p:nvGrpSpPr>
        <p:grpSpPr>
          <a:xfrm>
            <a:off x="4188969" y="913739"/>
            <a:ext cx="513834" cy="1198378"/>
            <a:chOff x="4482743" y="2897108"/>
            <a:chExt cx="590527" cy="137724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49330F8-1DCA-4B11-B660-6D3C29CE0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82743" y="2897108"/>
              <a:ext cx="561098" cy="137724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C171D12-A53D-4FD8-BAEE-17B28E1FB4BB}"/>
                </a:ext>
              </a:extLst>
            </p:cNvPr>
            <p:cNvSpPr txBox="1"/>
            <p:nvPr/>
          </p:nvSpPr>
          <p:spPr>
            <a:xfrm>
              <a:off x="4517605" y="3390782"/>
              <a:ext cx="555665" cy="3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1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BIBB</a:t>
              </a: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8A98E220-1D39-49BF-8AE3-E1EEC1D62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2528" y="1343299"/>
            <a:ext cx="816797" cy="77909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A6AF1E0A-1E97-4B78-880A-ED8064974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16224" y="2727807"/>
            <a:ext cx="401774" cy="9861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C1BDE12-CFDA-4FB4-AC53-00334042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9333" y="2830350"/>
            <a:ext cx="426123" cy="10459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19442" y="3199378"/>
            <a:ext cx="745698" cy="98446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EF9D63B-EA27-4121-AB31-FDF9F5EF0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54545" y="2829957"/>
            <a:ext cx="69217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03514871-33D7-4A8A-860B-30785FDE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Élaboration des normes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123" y="1124744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et modernisation de règlements d’apprentissage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la formation en entreprise 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des acteurs pour l’implémentation des règlements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d’apprentissage et pour leur adaptation à l’élaboration 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cursus d’enseignement (école professionnelle)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4818E3-B1EC-4737-B34B-384BAFF81BB6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Groupes </a:t>
            </a:r>
            <a:br>
              <a:rPr lang="fr-FR" b="1" dirty="0">
                <a:solidFill>
                  <a:srgbClr val="BF5A08"/>
                </a:solidFill>
              </a:rPr>
            </a:br>
            <a:r>
              <a:rPr lang="fr-FR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Élaboration des normes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  <a:r>
              <a:rPr lang="de-DE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fr-FR" sz="2200" dirty="0"/>
              <a:t>Mécanisme par lequel </a:t>
            </a:r>
            <a:r>
              <a:rPr lang="fr-FR" sz="2200" dirty="0">
                <a:solidFill>
                  <a:srgbClr val="BF5A08"/>
                </a:solidFill>
              </a:rPr>
              <a:t>les acteurs développent ensemble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des normes </a:t>
            </a:r>
            <a:r>
              <a:rPr lang="fr-FR" sz="2200" dirty="0"/>
              <a:t>qui reflètent les besoins du monde du travail</a:t>
            </a:r>
          </a:p>
          <a:p>
            <a:r>
              <a:rPr lang="fr-FR" sz="2200" dirty="0"/>
              <a:t>Les normes développées sont </a:t>
            </a:r>
            <a:r>
              <a:rPr lang="fr-FR" sz="2200" dirty="0">
                <a:solidFill>
                  <a:srgbClr val="BF5A08"/>
                </a:solidFill>
              </a:rPr>
              <a:t>acceptées et reconnues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par les acteurs les mettant en œuvre </a:t>
            </a:r>
            <a:r>
              <a:rPr lang="fr-FR" sz="2200" dirty="0"/>
              <a:t>(entreprises, </a:t>
            </a:r>
            <a:br>
              <a:rPr lang="fr-FR" sz="2200" dirty="0"/>
            </a:br>
            <a:r>
              <a:rPr lang="fr-FR" sz="2200" dirty="0" err="1"/>
              <a:t>formateur·rice·s</a:t>
            </a:r>
            <a:r>
              <a:rPr lang="fr-FR" sz="2200" dirty="0"/>
              <a:t>, </a:t>
            </a:r>
            <a:r>
              <a:rPr lang="fr-FR" sz="2200" dirty="0" err="1"/>
              <a:t>apprenti·e·s</a:t>
            </a:r>
            <a:r>
              <a:rPr lang="fr-FR" sz="2200" dirty="0"/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426B613-9320-42E7-BD85-6F9025D75F98}"/>
              </a:ext>
            </a:extLst>
          </p:cNvPr>
          <p:cNvSpPr txBox="1"/>
          <p:nvPr/>
        </p:nvSpPr>
        <p:spPr>
          <a:xfrm>
            <a:off x="677469" y="1640631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BF5A08"/>
                </a:solidFill>
              </a:rPr>
              <a:t>Groupes </a:t>
            </a:r>
          </a:p>
          <a:p>
            <a:pPr algn="ctr"/>
            <a:r>
              <a:rPr lang="fr-FR" b="1" dirty="0">
                <a:solidFill>
                  <a:srgbClr val="BF5A08"/>
                </a:solidFill>
              </a:rPr>
              <a:t>d’experts</a:t>
            </a:r>
          </a:p>
          <a:p>
            <a:pPr algn="ctr"/>
            <a:endParaRPr lang="fr-FR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997660"/>
            <a:ext cx="2064134" cy="547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896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8034" y="1463958"/>
            <a:ext cx="1373768" cy="115927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006968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800" b="1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66732" y="2030522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employeur·euse·s forment en entreprise sur la base des normes de formation de l’État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184719" y="1691480"/>
            <a:ext cx="19638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Commissions et instances compétentes dans tout le pays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contrôle, finance et implémente la formation professionnelle en école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835161" y="4013797"/>
            <a:ext cx="19421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comités sociaux et économiques contrôlent la formation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462513" y="4580015"/>
            <a:ext cx="2889347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77 et suiv.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Lois des 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0510BD-6821-4A78-8FD9-926F19C8E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77550" y="1445869"/>
            <a:ext cx="396459" cy="1238065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34459235-B8BF-4052-8352-733E2B69F6CB}"/>
              </a:ext>
            </a:extLst>
          </p:cNvPr>
          <p:cNvSpPr txBox="1">
            <a:spLocks/>
          </p:cNvSpPr>
          <p:nvPr/>
        </p:nvSpPr>
        <p:spPr>
          <a:xfrm>
            <a:off x="2234230" y="5396432"/>
            <a:ext cx="2285588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/>
              <a:t>Les employé·e·s</a:t>
            </a:r>
          </a:p>
        </p:txBody>
      </p:sp>
    </p:spTree>
    <p:extLst>
      <p:ext uri="{BB962C8B-B14F-4D97-AF65-F5344CB8AC3E}">
        <p14:creationId xmlns:p14="http://schemas.microsoft.com/office/powerpoint/2010/main" val="2021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77442" y="1842234"/>
            <a:ext cx="2760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Auprès des gouvernements des Länder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238291" y="1648129"/>
            <a:ext cx="186618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 du Land pour la formation professionnelle</a:t>
            </a:r>
          </a:p>
          <a:p>
            <a:pPr marL="0" lvl="1" algn="ctr"/>
            <a:endParaRPr lang="fr-FR" b="1" dirty="0">
              <a:solidFill>
                <a:srgbClr val="BF5A08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21F8B210-6011-4081-B9F5-63D39EA6B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2336" y="1622251"/>
            <a:ext cx="745698" cy="9844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4BFDB0-C896-410A-9C70-CFE9A7FC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6065" y="1518313"/>
            <a:ext cx="78696" cy="254247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1841645" y="3375954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4 ans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557298" y="1908917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91768">
            <a:off x="8750700" y="1648769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4861" y="3124324"/>
            <a:ext cx="906315" cy="85193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06C37B5-F126-4663-896A-631FDD13E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2828" y="1376876"/>
            <a:ext cx="611077" cy="3472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111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de majorité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01E93AD-53D7-4A8F-9BB5-A1B3A284B1D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10C636-B25B-40F4-AC84-1DAAEB79C6B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3EB20C2-52D0-4EEA-85CD-D7FEE64734A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613E945-AD46-4B6D-BB17-E9364A09EAE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5D8A48B-0E33-4610-99C3-3BEF389C2494}"/>
              </a:ext>
            </a:extLst>
          </p:cNvPr>
          <p:cNvSpPr txBox="1"/>
          <p:nvPr/>
        </p:nvSpPr>
        <p:spPr>
          <a:xfrm>
            <a:off x="3897297" y="4750511"/>
            <a:ext cx="4431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représentant·e·s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du gouvernement du Land </a:t>
            </a:r>
          </a:p>
        </p:txBody>
      </p:sp>
    </p:spTree>
    <p:extLst>
      <p:ext uri="{BB962C8B-B14F-4D97-AF65-F5344CB8AC3E}">
        <p14:creationId xmlns:p14="http://schemas.microsoft.com/office/powerpoint/2010/main" val="295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658813" y="3137895"/>
            <a:ext cx="6842818" cy="6406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Formation professionnelle : </a:t>
            </a:r>
            <a:br>
              <a:rPr lang="fr-FR" sz="2800" b="1" dirty="0">
                <a:solidFill>
                  <a:schemeClr val="bg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les acteurs et leurs intérêts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690782"/>
            <a:ext cx="5437187" cy="295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Moteur de la formation professionnelle en alternance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 le gouvernement du Land sur les questions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formation professionnelle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Vise une amélioration constante de la qualité de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professionnelle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184F0E-2C66-4216-835E-CE4B4C659A68}"/>
              </a:ext>
            </a:extLst>
          </p:cNvPr>
          <p:cNvSpPr txBox="1"/>
          <p:nvPr/>
        </p:nvSpPr>
        <p:spPr>
          <a:xfrm>
            <a:off x="774872" y="1613448"/>
            <a:ext cx="1763890" cy="107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 du Land pour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123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D5BF7844-F4B9-4B04-8C41-21090DF41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Exprime </a:t>
            </a:r>
            <a:r>
              <a:rPr lang="fr-FR" sz="2200" dirty="0">
                <a:solidFill>
                  <a:srgbClr val="BF5A08"/>
                </a:solidFill>
              </a:rPr>
              <a:t>des positions concertées des acteurs</a:t>
            </a:r>
            <a:r>
              <a:rPr lang="fr-FR" sz="2200" dirty="0"/>
              <a:t>, notamment </a:t>
            </a:r>
            <a:br>
              <a:rPr lang="fr-FR" sz="2200" dirty="0"/>
            </a:br>
            <a:r>
              <a:rPr lang="fr-FR" sz="2200" dirty="0"/>
              <a:t>pour le développement et la mise en œuvre de la formation professionnelle en école dans la région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Mécanisme par lequel les acteurs </a:t>
            </a:r>
            <a:r>
              <a:rPr lang="fr-FR" sz="2200" dirty="0">
                <a:solidFill>
                  <a:srgbClr val="BF5A08"/>
                </a:solidFill>
              </a:rPr>
              <a:t>élaborent ensemble la politique de formation professionnelle </a:t>
            </a:r>
            <a:r>
              <a:rPr lang="fr-FR" sz="2200" dirty="0"/>
              <a:t>du Land et coordonnent </a:t>
            </a:r>
            <a:r>
              <a:rPr lang="fr-FR" sz="2200" dirty="0">
                <a:solidFill>
                  <a:srgbClr val="BF5A08"/>
                </a:solidFill>
              </a:rPr>
              <a:t>la mise en œuvre de la formation professionnelle en école et en entreprise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87C782-6AAD-458C-B26B-4E87F29BB630}"/>
              </a:ext>
            </a:extLst>
          </p:cNvPr>
          <p:cNvSpPr txBox="1"/>
          <p:nvPr/>
        </p:nvSpPr>
        <p:spPr>
          <a:xfrm>
            <a:off x="742359" y="1622576"/>
            <a:ext cx="181715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Commission du Land pour la formation professionnelle</a:t>
            </a:r>
          </a:p>
          <a:p>
            <a:pPr marL="0" lvl="1" algn="ctr"/>
            <a:endParaRPr lang="fr-FR" sz="1800" b="1" dirty="0">
              <a:solidFill>
                <a:srgbClr val="BF5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567562" y="1604820"/>
            <a:ext cx="30503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Auprès d’instances compétentes (chambres, ministères, etc.)  </a:t>
            </a:r>
          </a:p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lvl="1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30881" y="4744403"/>
            <a:ext cx="439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représentant·e·s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écoles professionnelles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73806" y="1690936"/>
            <a:ext cx="1963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b="1">
                <a:solidFill>
                  <a:srgbClr val="BF5A08"/>
                </a:solidFill>
              </a:rPr>
              <a:t>Commissions pour la formation professionnelle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8E41D8-2EC1-42EC-9001-62053BD9B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5605" y="3725269"/>
            <a:ext cx="452862" cy="38930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4 ans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300721" y="1881665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91768">
            <a:off x="8560201" y="1648571"/>
            <a:ext cx="646397" cy="6542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E5C3C5-6D4F-4E43-BF14-5E28D960F3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4566" y="2953755"/>
            <a:ext cx="906315" cy="8519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28441" y="3124448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9073898" y="3366429"/>
            <a:ext cx="2176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de majorité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7968F6-3305-4277-A34A-710385C09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20322" y="1435613"/>
            <a:ext cx="896507" cy="88620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70E29D4-1CF7-4E13-B28F-1107E174DBB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6635792" y="3740637"/>
            <a:ext cx="1034425" cy="78525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AB1F7D-E583-444A-AC8C-D1C2EB1610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33820"/>
          <a:stretch/>
        </p:blipFill>
        <p:spPr>
          <a:xfrm flipH="1">
            <a:off x="4727259" y="3747543"/>
            <a:ext cx="1034425" cy="7852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14F871-4A59-4431-B592-21520DBC71A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40463"/>
          <a:stretch/>
        </p:blipFill>
        <p:spPr>
          <a:xfrm>
            <a:off x="5673585" y="3804097"/>
            <a:ext cx="1034425" cy="7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Conseillent et informent sur toutes les questions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importantes relatives à la formation professionnelle</a:t>
            </a:r>
          </a:p>
          <a:p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Arrêtent des règlements en vue de la mise en œuvre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formation professionnelle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viser l’amélioration continue de la qualité de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professionnelle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Garantit l’implémentation des recommandations de la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 du Land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312507-4F55-4DD9-91F3-FAEFFB40F38F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800" b="1">
                <a:solidFill>
                  <a:srgbClr val="BF5A08"/>
                </a:solidFill>
              </a:rPr>
              <a:t>Commissions pour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6086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r>
              <a:rPr lang="fr-FR" sz="2200" dirty="0"/>
              <a:t>Exprime des positions concertées, notamment sur la </a:t>
            </a:r>
            <a:r>
              <a:rPr lang="fr-FR" sz="2200" dirty="0">
                <a:solidFill>
                  <a:srgbClr val="BF5A08"/>
                </a:solidFill>
              </a:rPr>
              <a:t>réglementation de la formation professionnelle en entreprise </a:t>
            </a:r>
            <a:r>
              <a:rPr lang="fr-FR" sz="2200" dirty="0"/>
              <a:t>(aptitude des sites de formation, examen, etc.)</a:t>
            </a:r>
          </a:p>
          <a:p>
            <a:r>
              <a:rPr lang="fr-FR" sz="2200" dirty="0"/>
              <a:t>Mécanisme par lequel les acteurs </a:t>
            </a:r>
            <a:r>
              <a:rPr lang="fr-FR" sz="2200" dirty="0">
                <a:solidFill>
                  <a:srgbClr val="BF5A08"/>
                </a:solidFill>
              </a:rPr>
              <a:t>garantissent et développent ensemble la qualité de la formation professionnelle en alternance </a:t>
            </a:r>
            <a:r>
              <a:rPr lang="fr-FR" sz="2200" dirty="0"/>
              <a:t>pour différentes branches dans la région (artisanat, industrie et commerce)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BB61C75-AA04-4BFF-8EE5-A1B044D9AB6E}"/>
              </a:ext>
            </a:extLst>
          </p:cNvPr>
          <p:cNvSpPr txBox="1"/>
          <p:nvPr/>
        </p:nvSpPr>
        <p:spPr>
          <a:xfrm>
            <a:off x="677469" y="1660509"/>
            <a:ext cx="1965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800" b="1">
                <a:solidFill>
                  <a:srgbClr val="BF5A08"/>
                </a:solidFill>
              </a:rPr>
              <a:t>Commissions pour la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2141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734644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Instances compétentes (chambres, la plupart du temps)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quoi s’agit-il ?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Régi par des lois (loi sur la formation professionnelle/code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l’artisanat)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Prise en charge de missions publiques/régaliennes en lien avec la formation professionnelle en alternance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Nombreuses instances compétentes dans chaque Land (établies au niveau régional)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Implantation des instances compétentes auprès d’organismes qui représentent un secteur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39024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 des instances compétentes/des chambres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 de la formation en entreprise, par ex. l’aptitude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entreprises et des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formateur·rice·s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vue de la mise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œuvre de l’apprentissage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Tenue d’un registre des contrats de formation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Mise en place d’une commission pour la formation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professionnelle et de jurys d’examen, et adoption des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décisions prises par les commissions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Délivrance des diplômes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Reconnaissance de qualifications obtenues à l’étranger 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Conseil aux entreprises (en général par le biais de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conseiller·ère·s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pour la formation »)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Garantie de la qualité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999" y="1052513"/>
            <a:ext cx="7389577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 des instances compétentes/des chambres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Les instances compétentes </a:t>
            </a:r>
            <a:r>
              <a:rPr lang="fr-FR" sz="2200" dirty="0">
                <a:solidFill>
                  <a:srgbClr val="BF5A08"/>
                </a:solidFill>
              </a:rPr>
              <a:t>promeuvent et soutiennent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/>
              <a:t>la mise en œuvre de la formation professionnelle dans la région, </a:t>
            </a:r>
            <a:r>
              <a:rPr lang="fr-FR" sz="2200" dirty="0">
                <a:solidFill>
                  <a:srgbClr val="BF5A08"/>
                </a:solidFill>
              </a:rPr>
              <a:t>garantissant ainsi sa qualité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>
                <a:solidFill>
                  <a:srgbClr val="BF5A08"/>
                </a:solidFill>
              </a:rPr>
              <a:t>Base institutionnelle </a:t>
            </a:r>
            <a:r>
              <a:rPr lang="fr-FR" sz="2200" dirty="0"/>
              <a:t>pour le travail de la commission pour </a:t>
            </a:r>
            <a:br>
              <a:rPr lang="fr-FR" sz="2200" dirty="0"/>
            </a:br>
            <a:r>
              <a:rPr lang="fr-FR" sz="2200" dirty="0"/>
              <a:t>la formation professionnelle et du jury d’examen </a:t>
            </a:r>
            <a:r>
              <a:rPr lang="fr-FR" sz="2200" b="1" dirty="0"/>
              <a:t>dans la formation professionnelle</a:t>
            </a: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318652-18D6-4720-A4BA-B25523AD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77603">
            <a:off x="1608898" y="1461084"/>
            <a:ext cx="910517" cy="9505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CDFBC8A-FD00-47DC-B567-3C7BABCE8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36685">
            <a:off x="643341" y="1070889"/>
            <a:ext cx="887663" cy="8983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C4919D-38C7-42F3-A97B-E9B95F1E7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70" y="1793355"/>
            <a:ext cx="1105269" cy="9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BBE650AF-0ACF-4C9F-A1CC-2E4CE8966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380" y="3199774"/>
            <a:ext cx="2700001" cy="2700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Examen et certification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62" y="997660"/>
            <a:ext cx="1999095" cy="547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200" b="1"/>
              <a:t>Employeur·euse·s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7619F-103F-4C1B-9050-379AD83AD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758" y="4419181"/>
            <a:ext cx="1527646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57191E-5DC8-4FCB-9AF7-B4647EACD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43302" y="1463958"/>
            <a:ext cx="1373768" cy="11592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085CD7C-9209-4CD0-AE4F-313DFBD454D7}"/>
              </a:ext>
            </a:extLst>
          </p:cNvPr>
          <p:cNvSpPr txBox="1">
            <a:spLocks/>
          </p:cNvSpPr>
          <p:nvPr/>
        </p:nvSpPr>
        <p:spPr>
          <a:xfrm>
            <a:off x="2035834" y="5395207"/>
            <a:ext cx="223309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fr-FR" sz="2200" b="1"/>
              <a:t>Les employé·e·s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1D0E6AD-759F-4BDE-B430-94C847727508}"/>
              </a:ext>
            </a:extLst>
          </p:cNvPr>
          <p:cNvSpPr txBox="1">
            <a:spLocks/>
          </p:cNvSpPr>
          <p:nvPr/>
        </p:nvSpPr>
        <p:spPr>
          <a:xfrm>
            <a:off x="10162236" y="993042"/>
            <a:ext cx="1783051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/>
              <a:t>État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11D83C9-7753-4E3E-9655-6A0410DB2FF4}"/>
              </a:ext>
            </a:extLst>
          </p:cNvPr>
          <p:cNvSpPr txBox="1">
            <a:spLocks/>
          </p:cNvSpPr>
          <p:nvPr/>
        </p:nvSpPr>
        <p:spPr>
          <a:xfrm>
            <a:off x="5120555" y="839266"/>
            <a:ext cx="2189426" cy="547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1800" b="1"/>
              <a:t>Liens entre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D7B6717-F7F4-42F1-8D97-69FA6746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7638" y="1308533"/>
            <a:ext cx="2700000" cy="270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80F20F6-063E-4128-988E-9BF2D6A290B1}"/>
              </a:ext>
            </a:extLst>
          </p:cNvPr>
          <p:cNvSpPr txBox="1"/>
          <p:nvPr/>
        </p:nvSpPr>
        <p:spPr>
          <a:xfrm>
            <a:off x="2555302" y="2018664"/>
            <a:ext cx="21088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employeur·euse·s recherchent des personnels pouvant certifier qu’ils·elles maîtrisent leur métier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E4836C5-4A44-44D4-B62E-22098725D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15681FA-C38B-4518-B9BE-389ADD97D63B}"/>
              </a:ext>
            </a:extLst>
          </p:cNvPr>
          <p:cNvSpPr txBox="1"/>
          <p:nvPr/>
        </p:nvSpPr>
        <p:spPr>
          <a:xfrm>
            <a:off x="5201971" y="1895861"/>
            <a:ext cx="1963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sz="1600" b="1" dirty="0">
                <a:solidFill>
                  <a:srgbClr val="BF5A08"/>
                </a:solidFill>
              </a:rPr>
              <a:t>d’examen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F008DB8-2633-4B54-B8D2-A1CCD8B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737" y="1333934"/>
            <a:ext cx="2700000" cy="2700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6063A1C-0A29-4BC5-9596-AFC6A9043A33}"/>
              </a:ext>
            </a:extLst>
          </p:cNvPr>
          <p:cNvSpPr txBox="1"/>
          <p:nvPr/>
        </p:nvSpPr>
        <p:spPr>
          <a:xfrm>
            <a:off x="7561594" y="2038680"/>
            <a:ext cx="22025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L’État définit un règlement d’examen comme pierre angulaire de la formation professionnelle en alternance </a:t>
            </a:r>
          </a:p>
          <a:p>
            <a:pPr algn="ctr"/>
            <a:endParaRPr lang="fr-FR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1AF85-462B-4FE4-873B-522B6248EE2E}"/>
              </a:ext>
            </a:extLst>
          </p:cNvPr>
          <p:cNvSpPr txBox="1"/>
          <p:nvPr/>
        </p:nvSpPr>
        <p:spPr>
          <a:xfrm>
            <a:off x="4724562" y="3912847"/>
            <a:ext cx="2131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>
                <a:solidFill>
                  <a:schemeClr val="tx1">
                    <a:lumMod val="75000"/>
                    <a:lumOff val="25000"/>
                  </a:schemeClr>
                </a:solidFill>
              </a:rPr>
              <a:t>Les employé·e·s ont besoin d’un certificat relatif aux compétences acquises pour leur parcours professionnel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115F262-8203-4183-8CE7-B19538B32C74}"/>
              </a:ext>
            </a:extLst>
          </p:cNvPr>
          <p:cNvSpPr txBox="1">
            <a:spLocks/>
          </p:cNvSpPr>
          <p:nvPr/>
        </p:nvSpPr>
        <p:spPr>
          <a:xfrm>
            <a:off x="8988725" y="4351939"/>
            <a:ext cx="2956562" cy="758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Fondements juridiques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 sur la formation professionnelle art. 37 et suiv.</a:t>
            </a:r>
          </a:p>
          <a:p>
            <a:pPr>
              <a:spcBef>
                <a:spcPts val="0"/>
              </a:spcBef>
            </a:pPr>
            <a:r>
              <a:rPr lang="fr-F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Lois des Länder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A4C552-1FBF-4F0E-BE63-9689D63BA7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533" y="1445869"/>
            <a:ext cx="396459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AE1EDA55-DE7F-4C88-A0C6-E89E1195D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864" y="1171169"/>
            <a:ext cx="2028605" cy="2028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Contrôle de l’apprentissage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0162BC-8E9F-4172-9A26-310123DF83DC}"/>
              </a:ext>
            </a:extLst>
          </p:cNvPr>
          <p:cNvSpPr txBox="1"/>
          <p:nvPr/>
        </p:nvSpPr>
        <p:spPr>
          <a:xfrm>
            <a:off x="71021" y="1604666"/>
            <a:ext cx="3200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Comité d’examen pour les cursus de formation professionnelle en alternance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766855-4ECB-41B5-8441-6398DE03C2AA}"/>
              </a:ext>
            </a:extLst>
          </p:cNvPr>
          <p:cNvSpPr txBox="1"/>
          <p:nvPr/>
        </p:nvSpPr>
        <p:spPr>
          <a:xfrm>
            <a:off x="3932809" y="4733939"/>
            <a:ext cx="4021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 moins 3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représentant·e·s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employeur·euse·s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des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employé·e·s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écoles professionnelles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8081E4-A38E-4040-B57E-24DA5421BD80}"/>
              </a:ext>
            </a:extLst>
          </p:cNvPr>
          <p:cNvSpPr txBox="1"/>
          <p:nvPr/>
        </p:nvSpPr>
        <p:spPr>
          <a:xfrm>
            <a:off x="5193239" y="1832633"/>
            <a:ext cx="196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b="1" dirty="0">
                <a:solidFill>
                  <a:srgbClr val="BF5A08"/>
                </a:solidFill>
              </a:rPr>
              <a:t>d’examen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DDD81CF-C3A0-4F2C-A10B-AD297B4D21CC}"/>
              </a:ext>
            </a:extLst>
          </p:cNvPr>
          <p:cNvSpPr txBox="1"/>
          <p:nvPr/>
        </p:nvSpPr>
        <p:spPr>
          <a:xfrm>
            <a:off x="2013095" y="3328329"/>
            <a:ext cx="160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5 ans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B87A93F-08A1-4873-A73C-CEB0F097413D}"/>
              </a:ext>
            </a:extLst>
          </p:cNvPr>
          <p:cNvSpPr txBox="1"/>
          <p:nvPr/>
        </p:nvSpPr>
        <p:spPr>
          <a:xfrm>
            <a:off x="9201568" y="1881665"/>
            <a:ext cx="15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Volontariat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A7DEBC6-4BAE-490C-A14A-FEB26488F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91768">
            <a:off x="8268486" y="1644021"/>
            <a:ext cx="646397" cy="6542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88A918-8B69-4F3A-B497-726A6212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4382" y="3121232"/>
            <a:ext cx="720560" cy="720560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2E755A7-093C-49D2-B3E2-AA863620C08B}"/>
              </a:ext>
            </a:extLst>
          </p:cNvPr>
          <p:cNvSpPr txBox="1"/>
          <p:nvPr/>
        </p:nvSpPr>
        <p:spPr>
          <a:xfrm>
            <a:off x="8845958" y="3324218"/>
            <a:ext cx="2189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Principe de majorité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0D347E-9F1B-44C9-9D95-0A9043753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8714" y="3684541"/>
            <a:ext cx="264898" cy="421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4C8A34-D6E7-479A-AA6A-208982C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42961"/>
          <a:stretch/>
        </p:blipFill>
        <p:spPr>
          <a:xfrm>
            <a:off x="5621147" y="3782892"/>
            <a:ext cx="1091981" cy="7205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33FB98-CFE5-4F10-971B-1ECE8ACEB5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1731" y="2952750"/>
            <a:ext cx="1019175" cy="952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88010B0-C0C7-45DD-BCCD-1EEBD5A08A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12955" y="1670936"/>
            <a:ext cx="861773" cy="6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générale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D9F4331-F230-4EF4-9805-A0C96ABE9F86}"/>
              </a:ext>
            </a:extLst>
          </p:cNvPr>
          <p:cNvSpPr/>
          <p:nvPr/>
        </p:nvSpPr>
        <p:spPr>
          <a:xfrm>
            <a:off x="658813" y="2507124"/>
            <a:ext cx="2393246" cy="1656000"/>
          </a:xfrm>
          <a:prstGeom prst="roundRect">
            <a:avLst>
              <a:gd name="adj" fmla="val 5294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</a:rPr>
              <a:t>Intérêts des </a:t>
            </a:r>
            <a:r>
              <a:rPr lang="fr-FR" sz="2200" dirty="0" err="1">
                <a:solidFill>
                  <a:schemeClr val="bg1"/>
                </a:solidFill>
              </a:rPr>
              <a:t>employeur·euse·s</a:t>
            </a:r>
            <a:r>
              <a:rPr lang="fr-FR" sz="2200" dirty="0">
                <a:solidFill>
                  <a:schemeClr val="bg1"/>
                </a:solidFill>
              </a:rPr>
              <a:t> et des organisations économiques 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D6BD2DA-8B78-4C81-841E-84D53CD511FD}"/>
              </a:ext>
            </a:extLst>
          </p:cNvPr>
          <p:cNvSpPr/>
          <p:nvPr/>
        </p:nvSpPr>
        <p:spPr>
          <a:xfrm>
            <a:off x="4831774" y="4760259"/>
            <a:ext cx="2653141" cy="900766"/>
          </a:xfrm>
          <a:prstGeom prst="roundRect">
            <a:avLst>
              <a:gd name="adj" fmla="val 6061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>
                <a:solidFill>
                  <a:schemeClr val="bg1"/>
                </a:solidFill>
              </a:rPr>
              <a:t>Intérêts des employé·e·s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6BA2B5F-6584-400B-83C0-8B4B257F4091}"/>
              </a:ext>
            </a:extLst>
          </p:cNvPr>
          <p:cNvSpPr/>
          <p:nvPr/>
        </p:nvSpPr>
        <p:spPr>
          <a:xfrm>
            <a:off x="9203031" y="2507124"/>
            <a:ext cx="2340000" cy="1620000"/>
          </a:xfrm>
          <a:prstGeom prst="roundRect">
            <a:avLst>
              <a:gd name="adj" fmla="val 4372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/>
              <a:t>Intérêts publics/État </a:t>
            </a:r>
          </a:p>
          <a:p>
            <a:pPr algn="ctr"/>
            <a:endParaRPr lang="fr-FR" sz="2200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2991766-A616-440E-822C-EF4FD3E2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4438" y="1096494"/>
            <a:ext cx="800477" cy="83566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D80FB44-7594-4ACA-8041-D8667AAF7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6316" y="1069842"/>
            <a:ext cx="836886" cy="84696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85A08FB-8571-44D6-AA68-61ADA47CDE6E}"/>
              </a:ext>
            </a:extLst>
          </p:cNvPr>
          <p:cNvSpPr/>
          <p:nvPr/>
        </p:nvSpPr>
        <p:spPr>
          <a:xfrm rot="21540000">
            <a:off x="9716518" y="2208911"/>
            <a:ext cx="1324565" cy="4239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CC86976-D663-4649-953E-ED3ECD12D5BA}"/>
              </a:ext>
            </a:extLst>
          </p:cNvPr>
          <p:cNvCxnSpPr>
            <a:cxnSpLocks/>
          </p:cNvCxnSpPr>
          <p:nvPr/>
        </p:nvCxnSpPr>
        <p:spPr>
          <a:xfrm flipV="1">
            <a:off x="7684150" y="4075524"/>
            <a:ext cx="1319646" cy="777838"/>
          </a:xfrm>
          <a:prstGeom prst="straightConnector1">
            <a:avLst/>
          </a:prstGeom>
          <a:ln w="63500" cap="rnd" cmpd="sng">
            <a:solidFill>
              <a:srgbClr val="BF5A08"/>
            </a:solidFill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C0F6E4-00DD-4786-9A07-94025F45C13A}"/>
              </a:ext>
            </a:extLst>
          </p:cNvPr>
          <p:cNvCxnSpPr>
            <a:cxnSpLocks/>
          </p:cNvCxnSpPr>
          <p:nvPr/>
        </p:nvCxnSpPr>
        <p:spPr>
          <a:xfrm>
            <a:off x="3283952" y="4086450"/>
            <a:ext cx="1348587" cy="755987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84573AB-9309-47B7-988A-62F69FCB7718}"/>
              </a:ext>
            </a:extLst>
          </p:cNvPr>
          <p:cNvCxnSpPr>
            <a:cxnSpLocks/>
          </p:cNvCxnSpPr>
          <p:nvPr/>
        </p:nvCxnSpPr>
        <p:spPr>
          <a:xfrm>
            <a:off x="4242080" y="2587925"/>
            <a:ext cx="3707841" cy="0"/>
          </a:xfrm>
          <a:prstGeom prst="straightConnector1">
            <a:avLst/>
          </a:prstGeom>
          <a:ln w="63500" cmpd="sng">
            <a:solidFill>
              <a:srgbClr val="BF5A08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4395268" y="2063362"/>
            <a:ext cx="33789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solidFill>
                  <a:srgbClr val="BF5A08"/>
                </a:solidFill>
              </a:rPr>
              <a:t>« Instances compétentes »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97587E-E4FE-49E2-9B5E-0F1CB3340437}"/>
              </a:ext>
            </a:extLst>
          </p:cNvPr>
          <p:cNvSpPr/>
          <p:nvPr/>
        </p:nvSpPr>
        <p:spPr>
          <a:xfrm rot="1050264">
            <a:off x="99284" y="2968507"/>
            <a:ext cx="7408719" cy="2537141"/>
          </a:xfrm>
          <a:prstGeom prst="ellipse">
            <a:avLst/>
          </a:prstGeom>
          <a:noFill/>
          <a:ln w="25400">
            <a:solidFill>
              <a:srgbClr val="BF5A08">
                <a:alpha val="50000"/>
              </a:srgb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4" y="4460974"/>
            <a:ext cx="1716218" cy="117208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988CA82B-302C-4B14-933D-46174568E124}"/>
              </a:ext>
            </a:extLst>
          </p:cNvPr>
          <p:cNvSpPr txBox="1"/>
          <p:nvPr/>
        </p:nvSpPr>
        <p:spPr>
          <a:xfrm>
            <a:off x="331586" y="5228763"/>
            <a:ext cx="27789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>
                <a:solidFill>
                  <a:srgbClr val="BF5A08"/>
                </a:solidFill>
              </a:rPr>
              <a:t>« Partenaires sociaux »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90019AD-EA6D-4E54-97B9-458414312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1877" y="1141658"/>
            <a:ext cx="937938" cy="7914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5200E7-447A-4129-8242-4EAC8C0C0E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0375" y="1254184"/>
            <a:ext cx="1656000" cy="13974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5AC03D-B720-40BA-A32E-1D978B18B3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01023" y="1105666"/>
            <a:ext cx="460253" cy="1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9CC24FC-052B-4DC9-972D-758EDFAE0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Examen et certification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869983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>
                <a:solidFill>
                  <a:schemeClr val="tx1">
                    <a:lumMod val="75000"/>
                    <a:lumOff val="25000"/>
                  </a:schemeClr>
                </a:solidFill>
              </a:rPr>
              <a:t>Missions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Élaboration et adoption de questions et de tâches pour l’examen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Fait passer les examens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Évaluation des résultats des examens</a:t>
            </a:r>
          </a:p>
          <a:p>
            <a:r>
              <a:rPr lang="fr-FR" sz="2200">
                <a:solidFill>
                  <a:schemeClr val="tx1">
                    <a:lumMod val="75000"/>
                    <a:lumOff val="25000"/>
                  </a:schemeClr>
                </a:solidFill>
              </a:rPr>
              <a:t>Délivrance des certificats de fin de formation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0455A8-2CAE-4006-86F6-E7808C1DDCB5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d’examen</a:t>
            </a:r>
          </a:p>
        </p:txBody>
      </p:sp>
    </p:spTree>
    <p:extLst>
      <p:ext uri="{BB962C8B-B14F-4D97-AF65-F5344CB8AC3E}">
        <p14:creationId xmlns:p14="http://schemas.microsoft.com/office/powerpoint/2010/main" val="13527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Examen et certification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9D8327-06E0-4669-B79A-8A44E5A7A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000" y="1052513"/>
            <a:ext cx="807437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Rôle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Mécanisme par lequel les acteurs </a:t>
            </a:r>
            <a:r>
              <a:rPr lang="fr-FR" sz="2200" dirty="0">
                <a:solidFill>
                  <a:srgbClr val="BF5A08"/>
                </a:solidFill>
              </a:rPr>
              <a:t>font passer des examens indépendants ensemble </a:t>
            </a:r>
            <a:r>
              <a:rPr lang="fr-FR" sz="2200" dirty="0"/>
              <a:t>et délivrent des diplômes</a:t>
            </a:r>
          </a:p>
          <a:p>
            <a:pPr marL="342900" lvl="1" indent="-342900">
              <a:spcBef>
                <a:spcPts val="1000"/>
              </a:spcBef>
            </a:pPr>
            <a:r>
              <a:rPr lang="fr-FR" sz="2200" dirty="0"/>
              <a:t>Les diplômes sont </a:t>
            </a:r>
            <a:r>
              <a:rPr lang="fr-FR" sz="2200" dirty="0">
                <a:solidFill>
                  <a:srgbClr val="BF5A08"/>
                </a:solidFill>
              </a:rPr>
              <a:t>reconnus</a:t>
            </a:r>
            <a:r>
              <a:rPr lang="fr-FR" sz="2200" dirty="0"/>
              <a:t> par les </a:t>
            </a:r>
            <a:r>
              <a:rPr lang="fr-FR" sz="2200" dirty="0" err="1"/>
              <a:t>employeur·euse·s</a:t>
            </a:r>
            <a:r>
              <a:rPr lang="fr-FR" sz="2200" dirty="0"/>
              <a:t>, </a:t>
            </a:r>
            <a:br>
              <a:rPr lang="fr-FR" sz="2200" dirty="0"/>
            </a:br>
            <a:r>
              <a:rPr lang="fr-FR" sz="2200" dirty="0"/>
              <a:t>les </a:t>
            </a:r>
            <a:r>
              <a:rPr lang="fr-FR" sz="2200" dirty="0" err="1"/>
              <a:t>employé·e·s</a:t>
            </a:r>
            <a:r>
              <a:rPr lang="fr-FR" sz="2200" dirty="0"/>
              <a:t> et dans le système éducatif formel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C78244-7189-4DF8-9559-5DE0375A7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13" y="1169806"/>
            <a:ext cx="1984248" cy="198424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5BD711-09C1-4F9B-9643-F9956506BB49}"/>
              </a:ext>
            </a:extLst>
          </p:cNvPr>
          <p:cNvSpPr txBox="1"/>
          <p:nvPr/>
        </p:nvSpPr>
        <p:spPr>
          <a:xfrm>
            <a:off x="702730" y="1814397"/>
            <a:ext cx="1903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Jury </a:t>
            </a:r>
          </a:p>
          <a:p>
            <a:pPr marL="0" lvl="1" algn="ctr"/>
            <a:r>
              <a:rPr lang="fr-FR" sz="1700" b="1" dirty="0">
                <a:solidFill>
                  <a:srgbClr val="BF5A08"/>
                </a:solidFill>
              </a:rPr>
              <a:t>d’examen</a:t>
            </a:r>
          </a:p>
        </p:txBody>
      </p:sp>
    </p:spTree>
    <p:extLst>
      <p:ext uri="{BB962C8B-B14F-4D97-AF65-F5344CB8AC3E}">
        <p14:creationId xmlns:p14="http://schemas.microsoft.com/office/powerpoint/2010/main" val="1042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C8026D-DA4E-4700-9779-73217393B6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2713642"/>
            <a:ext cx="5437187" cy="295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>
                <a:solidFill>
                  <a:schemeClr val="bg1"/>
                </a:solidFill>
              </a:rPr>
              <a:t>Moteur de la formation professionnelle en alternance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D74E71C-5B07-4E3C-A9B2-1DF17EDD80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3" y="3152699"/>
            <a:ext cx="5156061" cy="110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Résumé – Moteur de la formation professionnelle en alternance</a:t>
            </a:r>
          </a:p>
          <a:p>
            <a:pPr marL="0" indent="0">
              <a:buNone/>
            </a:pP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CC8C8912-E797-4FDD-A686-8B2E29DE03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479" y="1465689"/>
            <a:ext cx="2105619" cy="1488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Résumé – Moteur de la formation professionnelle en alternance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4" y="3207737"/>
            <a:ext cx="2659404" cy="1173306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BF5A08"/>
              </a:buClr>
              <a:buSzPct val="100000"/>
              <a:buNone/>
            </a:pPr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fort pour la formation professionnelle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4478592" y="3207737"/>
            <a:ext cx="31217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Participation et coopération des acteurs à tous les niveaux et dans tous les domaines clés de la formation professionnelle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A52451-4EBA-41A8-8B62-13845713AEFF}"/>
              </a:ext>
            </a:extLst>
          </p:cNvPr>
          <p:cNvSpPr txBox="1"/>
          <p:nvPr/>
        </p:nvSpPr>
        <p:spPr>
          <a:xfrm>
            <a:off x="8805702" y="3192767"/>
            <a:ext cx="2734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Coordonnée, harmonisée, avec garantie de la qualité, et reconnue par les acteurs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F54CAD-752E-49F7-B0CC-ED5ADE87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3031" y="1634226"/>
            <a:ext cx="1319452" cy="1319452"/>
          </a:xfrm>
          <a:prstGeom prst="rect">
            <a:avLst/>
          </a:prstGeom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E64B5F2-6ED9-4983-93DA-1DCCB2F4075A}"/>
              </a:ext>
            </a:extLst>
          </p:cNvPr>
          <p:cNvSpPr/>
          <p:nvPr/>
        </p:nvSpPr>
        <p:spPr>
          <a:xfrm rot="5400000">
            <a:off x="3878796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85707DB6-F1AF-4487-9982-428468B989A5}"/>
              </a:ext>
            </a:extLst>
          </p:cNvPr>
          <p:cNvSpPr/>
          <p:nvPr/>
        </p:nvSpPr>
        <p:spPr>
          <a:xfrm rot="5400000">
            <a:off x="7911580" y="3216902"/>
            <a:ext cx="582873" cy="349724"/>
          </a:xfrm>
          <a:prstGeom prst="triangle">
            <a:avLst>
              <a:gd name="adj" fmla="val 5000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BF7156-066E-4843-8F62-890C2E6F89BB}"/>
              </a:ext>
            </a:extLst>
          </p:cNvPr>
          <p:cNvSpPr txBox="1">
            <a:spLocks/>
          </p:cNvSpPr>
          <p:nvPr/>
        </p:nvSpPr>
        <p:spPr>
          <a:xfrm>
            <a:off x="1226867" y="983504"/>
            <a:ext cx="1783051" cy="511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000" b="1" dirty="0"/>
              <a:t>Acteurs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4A0C6567-3BAC-4EFF-ACFA-A281131A0B06}"/>
              </a:ext>
            </a:extLst>
          </p:cNvPr>
          <p:cNvSpPr txBox="1">
            <a:spLocks/>
          </p:cNvSpPr>
          <p:nvPr/>
        </p:nvSpPr>
        <p:spPr>
          <a:xfrm>
            <a:off x="5060601" y="983504"/>
            <a:ext cx="1971408" cy="646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000" b="1" dirty="0"/>
              <a:t>Mécanismes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FA9C5EB-49A2-40B6-A71F-CD7A7E318510}"/>
              </a:ext>
            </a:extLst>
          </p:cNvPr>
          <p:cNvSpPr txBox="1">
            <a:spLocks/>
          </p:cNvSpPr>
          <p:nvPr/>
        </p:nvSpPr>
        <p:spPr>
          <a:xfrm>
            <a:off x="8730244" y="974761"/>
            <a:ext cx="3015835" cy="670562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fr-FR" sz="2200" b="1" dirty="0"/>
              <a:t>Formation professionnelle en alternance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3B54C0-868C-4801-85F2-DCEE08A2F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6432" y="1555637"/>
            <a:ext cx="1683461" cy="1586071"/>
          </a:xfrm>
          <a:prstGeom prst="rect">
            <a:avLst/>
          </a:prstGeom>
        </p:spPr>
      </p:pic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9970E3A7-F9C6-4FB6-B6CE-0159BD6FF096}"/>
              </a:ext>
            </a:extLst>
          </p:cNvPr>
          <p:cNvSpPr/>
          <p:nvPr/>
        </p:nvSpPr>
        <p:spPr>
          <a:xfrm>
            <a:off x="2592493" y="1989343"/>
            <a:ext cx="1135338" cy="3559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0217945-C2BD-472E-87F9-5E5756423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437" y="1668406"/>
            <a:ext cx="418244" cy="13060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7C898A6-14C5-4F11-86ED-3AB8616CE1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33914" y="1760694"/>
            <a:ext cx="1434305" cy="12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Résumé – Moteur de la formation professionnelle en alternance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7286115" cy="660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BF5A08"/>
                </a:solidFill>
              </a:rPr>
              <a:t>Points forts de la formation professionnelle allemande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9635C0-DE35-42D4-A13C-E81007A1C1B2}"/>
              </a:ext>
            </a:extLst>
          </p:cNvPr>
          <p:cNvSpPr txBox="1"/>
          <p:nvPr/>
        </p:nvSpPr>
        <p:spPr>
          <a:xfrm>
            <a:off x="562572" y="1852808"/>
            <a:ext cx="87020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Collaboration entre l’État et les partenaires sociaux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Normes reconnues dans la formation professionnelle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Apprentissage au cours du processus de travail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Qualification de personnel de formation professionnelle</a:t>
            </a:r>
          </a:p>
          <a:p>
            <a:pPr marL="360000" indent="-360000" defTabSz="357188">
              <a:spcAft>
                <a:spcPts val="600"/>
              </a:spcAft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</a:pP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Recherche et conseil institutionnalisés</a:t>
            </a:r>
          </a:p>
        </p:txBody>
      </p:sp>
    </p:spTree>
    <p:extLst>
      <p:ext uri="{BB962C8B-B14F-4D97-AF65-F5344CB8AC3E}">
        <p14:creationId xmlns:p14="http://schemas.microsoft.com/office/powerpoint/2010/main" val="8018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Plus d'informations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/>
              <a:t>Chiffres et faits</a:t>
            </a:r>
          </a:p>
          <a:p>
            <a:r>
              <a:rPr lang="fr-FR" dirty="0"/>
              <a:t>Rapport sur la formation </a:t>
            </a:r>
            <a:r>
              <a:rPr lang="fr-FR"/>
              <a:t>professionnelle (</a:t>
            </a:r>
            <a:r>
              <a:rPr lang="de-DE">
                <a:hlinkClick r:id="rId2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Données du rapport sur la formation professionnelle 2024 (</a:t>
            </a:r>
            <a:r>
              <a:rPr lang="de-DE" dirty="0">
                <a:hlinkClick r:id="rId3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Office fédéral de la statistique (</a:t>
            </a:r>
            <a:r>
              <a:rPr lang="de-DE" dirty="0">
                <a:hlinkClick r:id="rId4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Portail des données du BMFTR) (</a:t>
            </a:r>
            <a:r>
              <a:rPr lang="de-DE" dirty="0">
                <a:hlinkClick r:id="rId5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Site web de l'Institut pour la recherche sur le marché du travail et les professions</a:t>
            </a:r>
            <a:r>
              <a:rPr lang="de-DE" dirty="0"/>
              <a:t> (</a:t>
            </a:r>
            <a:r>
              <a:rPr lang="de-DE" dirty="0">
                <a:hlinkClick r:id="rId6"/>
              </a:rPr>
              <a:t>link</a:t>
            </a:r>
            <a:r>
              <a:rPr lang="de-DE" dirty="0"/>
              <a:t>)</a:t>
            </a:r>
          </a:p>
          <a:p>
            <a:r>
              <a:rPr lang="de-DE" dirty="0"/>
              <a:t>Rapport du BIBB 2/2025 (</a:t>
            </a:r>
            <a:r>
              <a:rPr lang="de-DE" dirty="0">
                <a:hlinkClick r:id="rId7"/>
              </a:rPr>
              <a:t>link</a:t>
            </a:r>
            <a:r>
              <a:rPr lang="de-DE" dirty="0"/>
              <a:t>)</a:t>
            </a:r>
            <a:endParaRPr lang="fr-FR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fr-FR" b="1" dirty="0"/>
              <a:t>Normes de formation</a:t>
            </a:r>
          </a:p>
          <a:p>
            <a:r>
              <a:rPr lang="fr-FR" dirty="0"/>
              <a:t>Brochure du BIBB : Le processus de l’élaboration des règlements de formation (</a:t>
            </a:r>
            <a:r>
              <a:rPr lang="en-GB" dirty="0">
                <a:hlinkClick r:id="rId8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Exemples de règlements de formation et de cursus d’enseignement (BIBB) (</a:t>
            </a:r>
            <a:r>
              <a:rPr lang="en-GB" dirty="0">
                <a:hlinkClick r:id="rId9"/>
              </a:rPr>
              <a:t>link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fr-FR" b="1" dirty="0"/>
              <a:t>Textes juridiques</a:t>
            </a:r>
          </a:p>
          <a:p>
            <a:r>
              <a:rPr lang="fr-FR" dirty="0"/>
              <a:t>Loi sur la formation professionnelle (</a:t>
            </a:r>
            <a:r>
              <a:rPr lang="en-GB" dirty="0">
                <a:hlinkClick r:id="rId10"/>
              </a:rPr>
              <a:t>link</a:t>
            </a:r>
            <a:r>
              <a:rPr lang="fr-FR" dirty="0"/>
              <a:t>)</a:t>
            </a:r>
            <a:br>
              <a:rPr lang="fr-FR" dirty="0"/>
            </a:br>
            <a:endParaRPr lang="fr-FR" dirty="0"/>
          </a:p>
          <a:p>
            <a:r>
              <a:rPr lang="fr-FR" dirty="0"/>
              <a:t>Loi sur l’emploi des jeunes (</a:t>
            </a:r>
            <a:r>
              <a:rPr lang="de-DE" dirty="0">
                <a:hlinkClick r:id="rId11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Loi sur les chambres (</a:t>
            </a:r>
            <a:r>
              <a:rPr lang="de-DE" dirty="0">
                <a:hlinkClick r:id="rId12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Loi sur les conventions collectives (</a:t>
            </a:r>
            <a:r>
              <a:rPr lang="de-DE" dirty="0">
                <a:hlinkClick r:id="rId13"/>
              </a:rPr>
              <a:t>link</a:t>
            </a:r>
            <a:r>
              <a:rPr lang="fr-FR" dirty="0"/>
              <a:t>)</a:t>
            </a:r>
          </a:p>
          <a:p>
            <a:r>
              <a:rPr lang="fr-FR" dirty="0"/>
              <a:t>Loi sur l’organisation des entreprises (</a:t>
            </a:r>
            <a:r>
              <a:rPr lang="de-DE" dirty="0">
                <a:hlinkClick r:id="rId14"/>
              </a:rPr>
              <a:t>link</a:t>
            </a:r>
            <a:r>
              <a:rPr lang="fr-FR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fr-FR" b="1" dirty="0"/>
              <a:t>Sites Internet</a:t>
            </a:r>
          </a:p>
          <a:p>
            <a:r>
              <a:rPr lang="fr-FR" dirty="0">
                <a:hlinkClick r:id="rId15"/>
              </a:rPr>
              <a:t>GOVET</a:t>
            </a:r>
            <a:endParaRPr lang="fr-FR" dirty="0">
              <a:hlinkClick r:id="rId16"/>
            </a:endParaRPr>
          </a:p>
          <a:p>
            <a:r>
              <a:rPr lang="fr-FR" dirty="0">
                <a:hlinkClick r:id="rId17"/>
              </a:rPr>
              <a:t>BMBF</a:t>
            </a:r>
          </a:p>
          <a:p>
            <a:r>
              <a:rPr lang="fr-FR" dirty="0">
                <a:hlinkClick r:id="rId18"/>
              </a:rPr>
              <a:t>BIBB</a:t>
            </a:r>
            <a:endParaRPr lang="fr-FR" dirty="0">
              <a:hlinkClick r:id="rId19"/>
            </a:endParaRP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fr-FR" b="1" dirty="0"/>
              <a:t>Présentations</a:t>
            </a:r>
            <a:r>
              <a:rPr lang="fr-FR" dirty="0"/>
              <a:t> </a:t>
            </a:r>
          </a:p>
          <a:p>
            <a:r>
              <a:rPr lang="fr-FR" dirty="0"/>
              <a:t>Présentations GOVET (</a:t>
            </a:r>
            <a:r>
              <a:rPr lang="en-GB" dirty="0">
                <a:hlinkClick r:id="rId20"/>
              </a:rPr>
              <a:t>link</a:t>
            </a:r>
            <a:r>
              <a:rPr lang="fr-FR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fr-FR" b="1" dirty="0"/>
              <a:t>Contact pour toutes autres questions</a:t>
            </a:r>
          </a:p>
          <a:p>
            <a:r>
              <a:rPr lang="fr-FR" dirty="0">
                <a:hlinkClick r:id="rId21"/>
              </a:rPr>
              <a:t>govet@bibb.de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/>
              <a:t>GOVET auprès du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employeur·euse·s et les organisations économiques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Vues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personnels qualifiés revêtent une importance décisive pour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la productivité et la compétitivité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»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Pour nous, la formation professionnelle est importante afin de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trouver des </a:t>
            </a:r>
            <a:r>
              <a:rPr lang="fr-FR" sz="2200" dirty="0" err="1">
                <a:solidFill>
                  <a:srgbClr val="BF5A08"/>
                </a:solidFill>
              </a:rPr>
              <a:t>employé·e·s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r>
              <a:rPr lang="fr-FR" sz="2200" dirty="0" err="1">
                <a:solidFill>
                  <a:srgbClr val="BF5A08"/>
                </a:solidFill>
              </a:rPr>
              <a:t>qualifié·e·s</a:t>
            </a:r>
            <a:r>
              <a:rPr lang="fr-FR" sz="2200" dirty="0">
                <a:solidFill>
                  <a:srgbClr val="BF5A08"/>
                </a:solidFill>
              </a:rPr>
              <a:t> et fidèles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»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sommes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disposé·e·s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</a:t>
            </a:r>
            <a:r>
              <a:rPr lang="fr-FR" sz="2200" dirty="0">
                <a:solidFill>
                  <a:srgbClr val="BF5A08"/>
                </a:solidFill>
              </a:rPr>
              <a:t>former nous-mêmes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personnes. »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souhaitons participer à l’</a:t>
            </a:r>
            <a:r>
              <a:rPr lang="fr-FR" sz="2200" dirty="0">
                <a:solidFill>
                  <a:srgbClr val="BF5A08"/>
                </a:solidFill>
              </a:rPr>
              <a:t>élaboration de la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formation professionnelle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 »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500"/>
              </a:spcAft>
              <a:buNone/>
            </a:pPr>
            <a:endParaRPr lang="fr-FR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0C13A-E3FB-4317-A656-16B7FC2C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8812" y="1375090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employeur·euse·s et les organisations économiques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Attentes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s’appuyer sur les </a:t>
            </a:r>
            <a:r>
              <a:rPr lang="fr-FR" sz="2200" dirty="0">
                <a:solidFill>
                  <a:srgbClr val="BF5A08"/>
                </a:solidFill>
              </a:rPr>
              <a:t>besoins de l’entreprise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 “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Nous avons besoin de </a:t>
            </a:r>
            <a:r>
              <a:rPr lang="fr-FR" sz="2200" dirty="0">
                <a:solidFill>
                  <a:srgbClr val="BF5A08"/>
                </a:solidFill>
              </a:rPr>
              <a:t>jeunes </a:t>
            </a:r>
            <a:r>
              <a:rPr lang="fr-FR" sz="2200" dirty="0" err="1">
                <a:solidFill>
                  <a:srgbClr val="BF5A08"/>
                </a:solidFill>
              </a:rPr>
              <a:t>prêt·e·s</a:t>
            </a:r>
            <a:r>
              <a:rPr lang="fr-FR" sz="2200" dirty="0">
                <a:solidFill>
                  <a:srgbClr val="BF5A08"/>
                </a:solidFill>
              </a:rPr>
              <a:t> à commencer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un apprentissage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pour les former dans l’entreprise. »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</a:t>
            </a:r>
            <a:r>
              <a:rPr lang="fr-FR" sz="2200" dirty="0">
                <a:solidFill>
                  <a:srgbClr val="BF5A08"/>
                </a:solidFill>
              </a:rPr>
              <a:t>Il faut que les rémunérations de formation </a:t>
            </a:r>
            <a:r>
              <a:rPr lang="fr-FR" sz="2200" dirty="0"/>
              <a:t>soient fortement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inférieures aux salaires des personnels spécialisés. »</a:t>
            </a:r>
          </a:p>
          <a:p>
            <a:pPr marL="360000"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écoles professionnelles doivent enseigner un </a:t>
            </a:r>
            <a:r>
              <a:rPr lang="fr-FR" sz="2200" dirty="0">
                <a:solidFill>
                  <a:srgbClr val="BF5A08"/>
                </a:solidFill>
              </a:rPr>
              <a:t>contenu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théorique et pratique correspondant à nos besoins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» </a:t>
            </a:r>
          </a:p>
          <a:p>
            <a:endParaRPr lang="de-DE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500"/>
              </a:spcAft>
            </a:pPr>
            <a:endParaRPr lang="fr-FR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B7E12D-D9B4-4747-9455-903CD4013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4078" y="1765788"/>
            <a:ext cx="869677" cy="27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4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employeur·euse·s et les organisations économiques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spcAft>
                <a:spcPts val="5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intérêts sont exprimés par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faîtière 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Fédérations patronales 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 interprofessionnelles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(par ex. industrie et artisanat) </a:t>
            </a:r>
          </a:p>
          <a:p>
            <a:pPr>
              <a:spcAft>
                <a:spcPts val="5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Chambres</a:t>
            </a:r>
          </a:p>
          <a:p>
            <a:pPr marL="0" indent="0">
              <a:spcAft>
                <a:spcPts val="500"/>
              </a:spcAft>
              <a:buNone/>
            </a:pPr>
            <a:endParaRPr lang="de-DE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DEB420-A6AE-4AE6-8765-DBFA9B781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21" y="1048040"/>
            <a:ext cx="1077779" cy="7392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2D28D1-706A-4A8A-B4EF-818E76CF0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3" y="3150960"/>
            <a:ext cx="1709607" cy="94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F9B150-0E78-4BD1-ADB7-7698672D9E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49" y="4285324"/>
            <a:ext cx="1067232" cy="10672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EA59A5-41F8-4399-AF3D-3A3A61F00F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74" y="3279129"/>
            <a:ext cx="1544654" cy="6934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016336-D627-4168-9CF3-369667C8980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0" y="1029507"/>
            <a:ext cx="1482544" cy="9922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0B8F1DD-82C2-42FC-B0B2-D28C9DDCFB8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306357"/>
            <a:ext cx="2279649" cy="40192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C3440A6-D0E2-415E-999C-B432CD8B25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3" y="3162266"/>
            <a:ext cx="1774328" cy="79295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3618488-9E24-4243-AEBF-BDE6A2F3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85" y="4507712"/>
            <a:ext cx="920846" cy="79295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59B0448-9CB4-45D7-B621-A794C3E55E9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79" y="2269873"/>
            <a:ext cx="2279651" cy="4106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E43FDD4-3FCF-4749-B524-4BF3351666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1" y="4204839"/>
            <a:ext cx="2226252" cy="1252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260658-6268-1389-2BD8-E0ADD865CD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31" y="771281"/>
            <a:ext cx="2311417" cy="10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employé·e·s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est importante pour </a:t>
            </a:r>
            <a:r>
              <a:rPr lang="fr-FR" sz="2200" dirty="0">
                <a:solidFill>
                  <a:srgbClr val="BF5A08"/>
                </a:solidFill>
              </a:rPr>
              <a:t>l’emploi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et le revenu </a:t>
            </a:r>
            <a:r>
              <a:rPr lang="fr-FR" sz="2200" dirty="0"/>
              <a:t>des </a:t>
            </a:r>
            <a:r>
              <a:rPr lang="fr-FR" sz="2200" dirty="0" err="1"/>
              <a:t>employé·e·s</a:t>
            </a:r>
            <a:r>
              <a:rPr lang="fr-FR" sz="2200" dirty="0"/>
              <a:t>. »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avoir pour objectif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l’acquisition d’une capacité d’action professionnelle globale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</a:t>
            </a:r>
            <a:r>
              <a:rPr lang="fr-FR" sz="2200" dirty="0">
                <a:solidFill>
                  <a:srgbClr val="BF5A08"/>
                </a:solidFill>
              </a:rPr>
              <a:t>être de qualité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élevée </a:t>
            </a:r>
            <a:r>
              <a:rPr lang="fr-FR" sz="2200" dirty="0"/>
              <a:t>et transmettre</a:t>
            </a:r>
            <a:r>
              <a:rPr lang="fr-FR" sz="2200" dirty="0">
                <a:solidFill>
                  <a:srgbClr val="BF5A08"/>
                </a:solidFill>
              </a:rPr>
              <a:t> une expérience professionnelle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et des savoir-être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</a:t>
            </a:r>
            <a:r>
              <a:rPr lang="fr-FR" sz="2200" dirty="0">
                <a:solidFill>
                  <a:srgbClr val="BF5A08"/>
                </a:solidFill>
              </a:rPr>
              <a:t>droits des </a:t>
            </a:r>
            <a:r>
              <a:rPr lang="fr-FR" sz="2200" dirty="0" err="1">
                <a:solidFill>
                  <a:srgbClr val="BF5A08"/>
                </a:solidFill>
              </a:rPr>
              <a:t>apprenti·e·s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dans l’entreprise doivent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être protégés. »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072" y="2737065"/>
            <a:ext cx="4147669" cy="29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8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employé·e·s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500"/>
              </a:spcBef>
              <a:spcAft>
                <a:spcPts val="1000"/>
              </a:spcAft>
              <a:buNone/>
            </a:pPr>
            <a:r>
              <a:rPr lang="fr-F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Attentes</a:t>
            </a: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entreprises doivent offrir des </a:t>
            </a:r>
            <a:r>
              <a:rPr lang="fr-FR" sz="2200" dirty="0">
                <a:solidFill>
                  <a:srgbClr val="BF5A08"/>
                </a:solidFill>
              </a:rPr>
              <a:t>possibilités de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>
                <a:solidFill>
                  <a:srgbClr val="BF5A08"/>
                </a:solidFill>
              </a:rPr>
              <a:t>formation </a:t>
            </a:r>
            <a:r>
              <a:rPr lang="fr-FR" sz="2200" dirty="0"/>
              <a:t>aux générations futures.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Les entreprises ne doivent pas employer les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 err="1"/>
              <a:t>apprenti·e·s</a:t>
            </a:r>
            <a:r>
              <a:rPr lang="fr-FR" sz="2200" dirty="0"/>
              <a:t> </a:t>
            </a:r>
            <a:r>
              <a:rPr lang="fr-FR" sz="2200" dirty="0">
                <a:solidFill>
                  <a:srgbClr val="BF5A08"/>
                </a:solidFill>
              </a:rPr>
              <a:t>comme du personnel à bon marché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être contrôlée par</a:t>
            </a:r>
            <a:r>
              <a:rPr lang="fr-FR" sz="2200" dirty="0">
                <a:solidFill>
                  <a:srgbClr val="BF5A08"/>
                </a:solidFill>
              </a:rPr>
              <a:t> </a:t>
            </a:r>
            <a:br>
              <a:rPr lang="fr-FR" sz="2200" dirty="0">
                <a:solidFill>
                  <a:srgbClr val="BF5A08"/>
                </a:solidFill>
              </a:rPr>
            </a:br>
            <a:r>
              <a:rPr lang="fr-FR" sz="2200" dirty="0"/>
              <a:t>des </a:t>
            </a:r>
            <a:r>
              <a:rPr lang="fr-FR" sz="2200" dirty="0">
                <a:solidFill>
                  <a:srgbClr val="BF5A08"/>
                </a:solidFill>
              </a:rPr>
              <a:t>organismes indépendants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Aft>
                <a:spcPts val="1000"/>
              </a:spcAft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 La formation professionnelle doit être </a:t>
            </a:r>
            <a:r>
              <a:rPr lang="fr-FR" sz="2200" dirty="0">
                <a:solidFill>
                  <a:srgbClr val="BF5A08"/>
                </a:solidFill>
              </a:rPr>
              <a:t>globale 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b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200" dirty="0"/>
              <a:t>ouvrir des </a:t>
            </a:r>
            <a:r>
              <a:rPr lang="fr-FR" sz="2200" dirty="0">
                <a:solidFill>
                  <a:srgbClr val="BF5A08"/>
                </a:solidFill>
              </a:rPr>
              <a:t>perspectives de carrière</a:t>
            </a:r>
            <a:r>
              <a:rPr lang="fr-FR" sz="2200" dirty="0"/>
              <a:t>. »</a:t>
            </a:r>
            <a:endParaRPr lang="fr-FR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B79804-7C5B-4010-856E-26556BDA2E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0072" y="2096215"/>
            <a:ext cx="4281890" cy="30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5224</Words>
  <Application>Microsoft Office PowerPoint</Application>
  <PresentationFormat>Breitbild</PresentationFormat>
  <Paragraphs>617</Paragraphs>
  <Slides>46</Slides>
  <Notes>38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Calibri</vt:lpstr>
      <vt:lpstr>Times New Roman</vt:lpstr>
      <vt:lpstr>Wingdings</vt:lpstr>
      <vt:lpstr>Wingdings 3</vt:lpstr>
      <vt:lpstr>Office</vt:lpstr>
      <vt:lpstr>1_Office</vt:lpstr>
      <vt:lpstr> </vt:lpstr>
      <vt:lpstr>Sommaire</vt:lpstr>
      <vt:lpstr>PowerPoint-Präsentation</vt:lpstr>
      <vt:lpstr>Organisation générale</vt:lpstr>
      <vt:lpstr>Les employeur·euse·s et les organisations économiques</vt:lpstr>
      <vt:lpstr>Les employeur·euse·s et les organisations économiques</vt:lpstr>
      <vt:lpstr>Les employeur·euse·s et les organisations économiques</vt:lpstr>
      <vt:lpstr>Les employé·e·s</vt:lpstr>
      <vt:lpstr>Les employé·e·s</vt:lpstr>
      <vt:lpstr>Les employé·e·s</vt:lpstr>
      <vt:lpstr>Sphère publique et État</vt:lpstr>
      <vt:lpstr>Sphère publique et État</vt:lpstr>
      <vt:lpstr>Sphère publique et État</vt:lpstr>
      <vt:lpstr>Conclusion</vt:lpstr>
      <vt:lpstr>Conclusion</vt:lpstr>
      <vt:lpstr>PowerPoint-Präsentation</vt:lpstr>
      <vt:lpstr>Organisation générale</vt:lpstr>
      <vt:lpstr>Organisation générale</vt:lpstr>
      <vt:lpstr>Lignes directrices</vt:lpstr>
      <vt:lpstr>Développement du système de la formation professionnelle en alternance</vt:lpstr>
      <vt:lpstr>Développement du système de la formation professionnelle en alternance</vt:lpstr>
      <vt:lpstr>Développement du système de la formation professionnelle en alternance</vt:lpstr>
      <vt:lpstr>Développement du système de la formation professionnelle en alternance</vt:lpstr>
      <vt:lpstr>Élaboration des normes</vt:lpstr>
      <vt:lpstr>Élaboration des normes</vt:lpstr>
      <vt:lpstr>Élaboration des normes</vt:lpstr>
      <vt:lpstr>Élaboration des normes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Garantie de la qualité</vt:lpstr>
      <vt:lpstr>Examen et certification</vt:lpstr>
      <vt:lpstr>Contrôle de l’apprentissage</vt:lpstr>
      <vt:lpstr>Examen et certification</vt:lpstr>
      <vt:lpstr>Examen et certification</vt:lpstr>
      <vt:lpstr>PowerPoint-Präsentation</vt:lpstr>
      <vt:lpstr>Résumé – Moteur de la formation professionnelle en alternance</vt:lpstr>
      <vt:lpstr>Résumé – Moteur de la formation professionnelle en alternance</vt:lpstr>
      <vt:lpstr>Plus d'informations</vt:lpstr>
      <vt:lpstr>GOVET auprès du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Baaden, Lisa-Marie</cp:lastModifiedBy>
  <cp:revision>123</cp:revision>
  <dcterms:created xsi:type="dcterms:W3CDTF">2020-12-18T10:19:10Z</dcterms:created>
  <dcterms:modified xsi:type="dcterms:W3CDTF">2025-11-07T12:20:06Z</dcterms:modified>
</cp:coreProperties>
</file>