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9"/>
  </p:notesMasterIdLst>
  <p:sldIdLst>
    <p:sldId id="257" r:id="rId3"/>
    <p:sldId id="292" r:id="rId4"/>
    <p:sldId id="256" r:id="rId5"/>
    <p:sldId id="258" r:id="rId6"/>
    <p:sldId id="259" r:id="rId7"/>
    <p:sldId id="293" r:id="rId8"/>
    <p:sldId id="294" r:id="rId9"/>
    <p:sldId id="296" r:id="rId10"/>
    <p:sldId id="297" r:id="rId11"/>
    <p:sldId id="298" r:id="rId12"/>
    <p:sldId id="262" r:id="rId13"/>
    <p:sldId id="302" r:id="rId14"/>
    <p:sldId id="299" r:id="rId15"/>
    <p:sldId id="263" r:id="rId16"/>
    <p:sldId id="300" r:id="rId17"/>
    <p:sldId id="331" r:id="rId18"/>
    <p:sldId id="264" r:id="rId19"/>
    <p:sldId id="265" r:id="rId20"/>
    <p:sldId id="336" r:id="rId21"/>
    <p:sldId id="266" r:id="rId22"/>
    <p:sldId id="338" r:id="rId23"/>
    <p:sldId id="304" r:id="rId24"/>
    <p:sldId id="305" r:id="rId25"/>
    <p:sldId id="333" r:id="rId26"/>
    <p:sldId id="339" r:id="rId27"/>
    <p:sldId id="308" r:id="rId28"/>
    <p:sldId id="309" r:id="rId29"/>
    <p:sldId id="334" r:id="rId30"/>
    <p:sldId id="340" r:id="rId31"/>
    <p:sldId id="316" r:id="rId32"/>
    <p:sldId id="317" r:id="rId33"/>
    <p:sldId id="341" r:id="rId34"/>
    <p:sldId id="319" r:id="rId35"/>
    <p:sldId id="320" r:id="rId36"/>
    <p:sldId id="321" r:id="rId37"/>
    <p:sldId id="322" r:id="rId38"/>
    <p:sldId id="323" r:id="rId39"/>
    <p:sldId id="335" r:id="rId40"/>
    <p:sldId id="342" r:id="rId41"/>
    <p:sldId id="326" r:id="rId42"/>
    <p:sldId id="327" r:id="rId43"/>
    <p:sldId id="332" r:id="rId44"/>
    <p:sldId id="329" r:id="rId45"/>
    <p:sldId id="330" r:id="rId46"/>
    <p:sldId id="290" r:id="rId47"/>
    <p:sldId id="291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2840" userDrawn="1">
          <p15:clr>
            <a:srgbClr val="A4A3A4"/>
          </p15:clr>
        </p15:guide>
        <p15:guide id="4" orient="horz" pos="3317" userDrawn="1">
          <p15:clr>
            <a:srgbClr val="A4A3A4"/>
          </p15:clr>
        </p15:guide>
        <p15:guide id="5" orient="horz" pos="3521" userDrawn="1">
          <p15:clr>
            <a:srgbClr val="A4A3A4"/>
          </p15:clr>
        </p15:guide>
        <p15:guide id="6" pos="5858" userDrawn="1">
          <p15:clr>
            <a:srgbClr val="A4A3A4"/>
          </p15:clr>
        </p15:guide>
        <p15:guide id="7" pos="6063" userDrawn="1">
          <p15:clr>
            <a:srgbClr val="A4A3A4"/>
          </p15:clr>
        </p15:guide>
        <p15:guide id="8" orient="horz" pos="2137" userDrawn="1">
          <p15:clr>
            <a:srgbClr val="A4A3A4"/>
          </p15:clr>
        </p15:guide>
        <p15:guide id="9" orient="horz" pos="20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73261" autoAdjust="0"/>
  </p:normalViewPr>
  <p:slideViewPr>
    <p:cSldViewPr snapToGrid="0" showGuides="1">
      <p:cViewPr varScale="1">
        <p:scale>
          <a:sx n="82" d="100"/>
          <a:sy n="82" d="100"/>
        </p:scale>
        <p:origin x="1524" y="78"/>
      </p:cViewPr>
      <p:guideLst>
        <p:guide orient="horz" pos="1344"/>
        <p:guide pos="3953"/>
        <p:guide orient="horz" pos="2840"/>
        <p:guide orient="horz" pos="3317"/>
        <p:guide orient="horz" pos="3521"/>
        <p:guide pos="5858"/>
        <p:guide pos="6063"/>
        <p:guide orient="horz" pos="2137"/>
        <p:guide orient="horz" pos="2001"/>
      </p:guideLst>
    </p:cSldViewPr>
  </p:slideViewPr>
  <p:outlineViewPr>
    <p:cViewPr>
      <p:scale>
        <a:sx n="33" d="100"/>
        <a:sy n="33" d="100"/>
      </p:scale>
      <p:origin x="0" y="-239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16.06.2026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304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250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L‘impulso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lo sviluppo e l‘aggiornamento degli standard della formazione parte dalle aziende e dalle camere che sanno meglio di chiunque altro soggetto quali sono le conoscenze richieste.</a:t>
            </a:r>
          </a:p>
          <a:p>
            <a:endParaRPr lang="it-IT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Altri compiti: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Sostenere le aziende nella ricerca di apprendisti, registrare i contatti di apprendistato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Mediare tra gli apprendisti e le aziende in caso di disaccordo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L'economia investe ogni anno 9,7 miliardi di euro nella formazione professionale (nel 2024, fonte: rapporto dati 2025)</a:t>
            </a:r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L‘impulso per lo sviluppo e l‘aggiornamento degli standard della formazione parte dalle aziende e dalle camere che sanno meglio di chiunque altro soggetto quali sono le conoscenze richieste.</a:t>
            </a:r>
          </a:p>
          <a:p>
            <a:endParaRPr lang="it-IT" sz="1200" u="none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Altri compiti:</a:t>
            </a:r>
            <a:endParaRPr lang="it-IT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Sostenere le aziende nella ricerca di apprendisti, registrare i contatti di apprendistato</a:t>
            </a:r>
          </a:p>
          <a:p>
            <a:endParaRPr lang="it-IT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Mediare tra gli apprendisti e le aziende in caso di disaccordo</a:t>
            </a:r>
          </a:p>
          <a:p>
            <a:endParaRPr lang="it-IT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noProof="0" dirty="0"/>
              <a:t>&gt; L'economia investe ogni anno 9,7 miliardi di euro nella formazione professionale (nel 2024, fonte: rapporto dati 2025)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464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L‘impulso per lo sviluppo e l‘aggiornamento degli standard della formazione parte dalle aziende e dalle camere che sanno meglio di chiunque altro soggetto quali sono le conoscenze richieste.</a:t>
            </a:r>
          </a:p>
          <a:p>
            <a:endParaRPr lang="it-IT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Altri compiti: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Sostenere le aziende nella ricerca di apprendisti, registrare i contatti di apprendistato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Mediare tra gli apprendisti e le aziende in caso di disaccordo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dirty="0"/>
              <a:t>&gt; L'economia investe ogni anno 9,7 miliardi di euro nella formazione professionale (nel 2024, fonte: rapporto dati 2025)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823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Informazioni aggiuntive: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processo di definizione e approvazione di nuovi regolamenti della formazione è guidato dall‘Istituto Federale per la Formazione Professionale,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Bundesinstitut für Berufsbildung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parti economiche e sociali sono coinvolte nell‘intero processo.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Informazioni aggiuntive: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processo di definizione e approvazione di nuovi regolamenti della formazione è guidato dall‘Istituto Federale per la Formazione Professionale,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Bundesinstitut für Berufsbildung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parti economiche e sociali sono coinvolte nell‘intero processo.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4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571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del caso, riassumere ancora una volta le slide precedenti.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tre attori principali concordano su base paritaria gli standard fondamentali della Formazione professionale duale.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 standard sono orientati alle esigenze concrete del mercato del lavoro.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81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Informazioni aggiuntive: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L‘aggiornamento e l‘attuazione degli standard richiedono al massimo un anno di tempo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Gli standard vengono adeguati in modo dinamico alle esigenze del mercato del lavoro in entrambi i luoghi di apprendimento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Il BIBB segue e studia l‘evoluzione del lavoro e della formazione professionale; i risultati di questo lavoro di ricerca confluiscono nei processi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Informazioni aggiuntive: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L‘aggiornamento e l‘attuazione degli standard richiedono al massimo un anno di tempo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Gli standard vengono adeguati in modo dinamico alle esigenze del mercato del lavoro in entrambi i luoghi di apprendimento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Il BIBB segue e studia l‘evoluzione del lavoro e della formazione professionale; i risultati di questo lavoro di ricerca confluiscono nei processi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020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Informazioni aggiuntive: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L‘aggiornamento e l‘attuazione degli standard richiedono al massimo un anno di tempo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Gli standard vengono adeguati in modo dinamico alle esigenze del mercato del lavoro in entrambi i luoghi di apprendimento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Il BIBB segue e studia l‘evoluzione del lavoro e della formazione professionale; i risultati di questo lavoro di ricerca confluiscono nei processi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988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Informazioni aggiuntive: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L‘aggiornamento e l‘attuazione degli standard richiedono al massimo un anno di tempo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Gli standard vengono adeguati in modo dinamico alle esigenze del mercato del lavoro in entrambi i luoghi di apprendimento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Il BIBB segue e studia l‘evoluzione del lavoro e della formazione professionale; i risultati di questo lavoro di ricerca confluiscono nei processi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180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Informazioni aggiuntive: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L‘aggiornamento e l‘attuazione degli standard richiedono al massimo un anno di tempo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Gli standard vengono adeguati in modo dinamico alle esigenze del mercato del lavoro in entrambi i luoghi di apprendimento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Il BIBB segue e studia l‘evoluzione del lavoro e della formazione professionale; i risultati di questo lavoro di ricerca confluiscono nei processi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7641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Informazioni aggiuntive: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L‘aggiornamento e l‘attuazione degli standard richiedono al massimo un anno di tempo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Gli standard vengono adeguati in modo dinamico alle esigenze del mercato del lavoro in entrambi i luoghi di apprendimento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Il BIBB segue e studia l‘evoluzione del lavoro e della formazione professionale; i risultati di questo lavoro di ricerca confluiscono nei processi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6550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Informazioni aggiuntive: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L‘aggiornamento e l‘attuazione degli standard richiedono al massimo un anno di tempo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Gli standard vengono adeguati in modo dinamico alle esigenze del mercato del lavoro in entrambi i luoghi di apprendimento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Il BIBB segue e studia l‘evoluzione del lavoro e della formazione professionale; i risultati di questo lavoro di ricerca confluiscono nei processi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21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Informazioni aggiuntive: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L‘aggiornamento e l‘attuazione degli standard richiedono al massimo un anno di tempo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Gli standard vengono adeguati in modo dinamico alle esigenze del mercato del lavoro in entrambi i luoghi di apprendimento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Il BIBB segue e studia l‘evoluzione del lavoro e della formazione professionale; i risultati di questo lavoro di ricerca confluiscono nei processi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832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8005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378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1987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90701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1738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7924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827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10304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94250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2649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9701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6160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3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Informazioni aggiuntive:</a:t>
            </a:r>
          </a:p>
          <a:p>
            <a:endParaRPr lang="it-IT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/>
              <a:t>Complessivamente, circa il 51% della popolazione ha intrapreso una formazione professionale duale nel corso della propria vita. (Anno di riferimento 2024, fonte: rapporto dati 2026)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it-IT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dirty="0"/>
              <a:t>Il tasso di occupazione è elevato: secondo l'IAB-Forum (2023), l'85% dei diplomati del 2020 aveva un lavoro soggetto a contribuzione previdenziale un anno dopo il completamento della formazione. </a:t>
            </a:r>
          </a:p>
          <a:p>
            <a:br>
              <a:rPr lang="it-IT" dirty="0"/>
            </a:br>
            <a:endParaRPr lang="it-IT" dirty="0"/>
          </a:p>
          <a:p>
            <a:r>
              <a:rPr lang="it-IT" dirty="0"/>
              <a:t>L'effetto positivo:</a:t>
            </a:r>
          </a:p>
          <a:p>
            <a:endParaRPr lang="it-IT" dirty="0"/>
          </a:p>
          <a:p>
            <a:r>
              <a:rPr lang="it-IT" dirty="0"/>
              <a:t>secondo l'IAB-Forum, la disoccupazione giovanile in Germania è pari al 5,7 % (2025).</a:t>
            </a:r>
          </a:p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36874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2856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6672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2134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9890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7136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0068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084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79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624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4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868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1AEB64-A71C-4060-A978-35232E7431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6" y="5362390"/>
            <a:ext cx="2167193" cy="118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00E7926-226D-4987-B9DE-A933E0AD4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BF97C7-FD58-4F5D-B6A7-523CDE2D6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15010"/>
          <a:stretch/>
        </p:blipFill>
        <p:spPr>
          <a:xfrm>
            <a:off x="0" y="1052514"/>
            <a:ext cx="12192000" cy="4105274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080E086B-B287-4241-9962-A953E7A22D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8813" y="3274541"/>
            <a:ext cx="10066338" cy="6506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Zusammenfassung –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Motor der Dualen Berufsausbildung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7E8F1EBE-7A88-4B07-A9FF-8C01825336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50710"/>
            <a:ext cx="10066338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>
                <a:solidFill>
                  <a:schemeClr val="bg1"/>
                </a:solidFill>
              </a:rPr>
              <a:t>Motor der Dualen Berufsausbildung</a:t>
            </a:r>
          </a:p>
        </p:txBody>
      </p:sp>
    </p:spTree>
    <p:extLst>
      <p:ext uri="{BB962C8B-B14F-4D97-AF65-F5344CB8AC3E}">
        <p14:creationId xmlns:p14="http://schemas.microsoft.com/office/powerpoint/2010/main" val="34126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03E4C0A-C3AC-4B39-A7D0-CF93FE273618}"/>
              </a:ext>
            </a:extLst>
          </p:cNvPr>
          <p:cNvSpPr txBox="1"/>
          <p:nvPr userDrawn="1"/>
        </p:nvSpPr>
        <p:spPr>
          <a:xfrm>
            <a:off x="1406545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2" r:id="rId2"/>
    <p:sldLayoutId id="2147483683" r:id="rId3"/>
    <p:sldLayoutId id="2147483663" r:id="rId4"/>
    <p:sldLayoutId id="2147483650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microsoft.com/office/2007/relationships/hdphoto" Target="../media/hdphoto1.wdp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69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5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1.png"/><Relationship Id="rId10" Type="http://schemas.openxmlformats.org/officeDocument/2006/relationships/image" Target="../media/image59.png"/><Relationship Id="rId19" Type="http://schemas.microsoft.com/office/2007/relationships/hdphoto" Target="../media/hdphoto2.wdp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2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2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svg"/><Relationship Id="rId11" Type="http://schemas.openxmlformats.org/officeDocument/2006/relationships/image" Target="../media/image80.png"/><Relationship Id="rId5" Type="http://schemas.openxmlformats.org/officeDocument/2006/relationships/image" Target="../media/image76.png"/><Relationship Id="rId10" Type="http://schemas.openxmlformats.org/officeDocument/2006/relationships/image" Target="../media/image27.svg"/><Relationship Id="rId4" Type="http://schemas.openxmlformats.org/officeDocument/2006/relationships/image" Target="../media/image75.sv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8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10" Type="http://schemas.openxmlformats.org/officeDocument/2006/relationships/image" Target="../media/image87.svg"/><Relationship Id="rId4" Type="http://schemas.openxmlformats.org/officeDocument/2006/relationships/image" Target="../media/image83.sv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8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8.png"/><Relationship Id="rId7" Type="http://schemas.openxmlformats.org/officeDocument/2006/relationships/image" Target="../media/image86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1.svg"/><Relationship Id="rId4" Type="http://schemas.openxmlformats.org/officeDocument/2006/relationships/image" Target="../media/image89.sv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13" Type="http://schemas.openxmlformats.org/officeDocument/2006/relationships/image" Target="../media/image102.png"/><Relationship Id="rId18" Type="http://schemas.openxmlformats.org/officeDocument/2006/relationships/image" Target="../media/image107.sv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sv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5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sv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svg"/><Relationship Id="rId4" Type="http://schemas.openxmlformats.org/officeDocument/2006/relationships/image" Target="../media/image93.svg"/><Relationship Id="rId9" Type="http://schemas.openxmlformats.org/officeDocument/2006/relationships/image" Target="../media/image98.png"/><Relationship Id="rId14" Type="http://schemas.openxmlformats.org/officeDocument/2006/relationships/image" Target="../media/image10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8.png"/><Relationship Id="rId7" Type="http://schemas.openxmlformats.org/officeDocument/2006/relationships/image" Target="../media/image86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1.svg"/><Relationship Id="rId4" Type="http://schemas.openxmlformats.org/officeDocument/2006/relationships/image" Target="../media/image89.sv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13" Type="http://schemas.openxmlformats.org/officeDocument/2006/relationships/image" Target="../media/image114.png"/><Relationship Id="rId3" Type="http://schemas.openxmlformats.org/officeDocument/2006/relationships/image" Target="../media/image90.png"/><Relationship Id="rId7" Type="http://schemas.openxmlformats.org/officeDocument/2006/relationships/image" Target="../media/image108.png"/><Relationship Id="rId12" Type="http://schemas.openxmlformats.org/officeDocument/2006/relationships/image" Target="../media/image113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svg"/><Relationship Id="rId11" Type="http://schemas.openxmlformats.org/officeDocument/2006/relationships/image" Target="../media/image112.png"/><Relationship Id="rId5" Type="http://schemas.openxmlformats.org/officeDocument/2006/relationships/image" Target="../media/image92.png"/><Relationship Id="rId10" Type="http://schemas.openxmlformats.org/officeDocument/2006/relationships/image" Target="../media/image111.svg"/><Relationship Id="rId4" Type="http://schemas.openxmlformats.org/officeDocument/2006/relationships/image" Target="../media/image91.svg"/><Relationship Id="rId9" Type="http://schemas.openxmlformats.org/officeDocument/2006/relationships/image" Target="../media/image110.png"/><Relationship Id="rId14" Type="http://schemas.openxmlformats.org/officeDocument/2006/relationships/image" Target="../media/image11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8.png"/><Relationship Id="rId7" Type="http://schemas.openxmlformats.org/officeDocument/2006/relationships/image" Target="../media/image86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1.svg"/><Relationship Id="rId4" Type="http://schemas.openxmlformats.org/officeDocument/2006/relationships/image" Target="../media/image89.svg"/><Relationship Id="rId9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svg"/><Relationship Id="rId13" Type="http://schemas.openxmlformats.org/officeDocument/2006/relationships/image" Target="../media/image122.png"/><Relationship Id="rId18" Type="http://schemas.openxmlformats.org/officeDocument/2006/relationships/image" Target="../media/image127.svg"/><Relationship Id="rId3" Type="http://schemas.openxmlformats.org/officeDocument/2006/relationships/image" Target="../media/image90.png"/><Relationship Id="rId7" Type="http://schemas.openxmlformats.org/officeDocument/2006/relationships/image" Target="../media/image116.png"/><Relationship Id="rId12" Type="http://schemas.openxmlformats.org/officeDocument/2006/relationships/image" Target="../media/image121.sv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25.svg"/><Relationship Id="rId20" Type="http://schemas.openxmlformats.org/officeDocument/2006/relationships/image" Target="../media/image12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svg"/><Relationship Id="rId11" Type="http://schemas.openxmlformats.org/officeDocument/2006/relationships/image" Target="../media/image120.png"/><Relationship Id="rId5" Type="http://schemas.openxmlformats.org/officeDocument/2006/relationships/image" Target="../media/image112.png"/><Relationship Id="rId15" Type="http://schemas.openxmlformats.org/officeDocument/2006/relationships/image" Target="../media/image124.png"/><Relationship Id="rId10" Type="http://schemas.openxmlformats.org/officeDocument/2006/relationships/image" Target="../media/image119.svg"/><Relationship Id="rId19" Type="http://schemas.openxmlformats.org/officeDocument/2006/relationships/image" Target="../media/image128.png"/><Relationship Id="rId4" Type="http://schemas.openxmlformats.org/officeDocument/2006/relationships/image" Target="../media/image91.svg"/><Relationship Id="rId9" Type="http://schemas.openxmlformats.org/officeDocument/2006/relationships/image" Target="../media/image118.png"/><Relationship Id="rId14" Type="http://schemas.openxmlformats.org/officeDocument/2006/relationships/image" Target="../media/image12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svg"/><Relationship Id="rId13" Type="http://schemas.openxmlformats.org/officeDocument/2006/relationships/image" Target="../media/image130.png"/><Relationship Id="rId3" Type="http://schemas.openxmlformats.org/officeDocument/2006/relationships/image" Target="../media/image90.png"/><Relationship Id="rId7" Type="http://schemas.openxmlformats.org/officeDocument/2006/relationships/image" Target="../media/image118.png"/><Relationship Id="rId12" Type="http://schemas.openxmlformats.org/officeDocument/2006/relationships/image" Target="../media/image125.sv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2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svg"/><Relationship Id="rId11" Type="http://schemas.openxmlformats.org/officeDocument/2006/relationships/image" Target="../media/image124.png"/><Relationship Id="rId5" Type="http://schemas.openxmlformats.org/officeDocument/2006/relationships/image" Target="../media/image126.png"/><Relationship Id="rId15" Type="http://schemas.openxmlformats.org/officeDocument/2006/relationships/image" Target="../media/image128.png"/><Relationship Id="rId10" Type="http://schemas.openxmlformats.org/officeDocument/2006/relationships/image" Target="../media/image121.svg"/><Relationship Id="rId4" Type="http://schemas.openxmlformats.org/officeDocument/2006/relationships/image" Target="../media/image91.svg"/><Relationship Id="rId9" Type="http://schemas.openxmlformats.org/officeDocument/2006/relationships/image" Target="../media/image120.png"/><Relationship Id="rId14" Type="http://schemas.openxmlformats.org/officeDocument/2006/relationships/image" Target="../media/image13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8.png"/><Relationship Id="rId7" Type="http://schemas.openxmlformats.org/officeDocument/2006/relationships/image" Target="../media/image86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11" Type="http://schemas.openxmlformats.org/officeDocument/2006/relationships/image" Target="../media/image26.png"/><Relationship Id="rId5" Type="http://schemas.openxmlformats.org/officeDocument/2006/relationships/image" Target="../media/image39.png"/><Relationship Id="rId10" Type="http://schemas.openxmlformats.org/officeDocument/2006/relationships/image" Target="../media/image91.svg"/><Relationship Id="rId4" Type="http://schemas.openxmlformats.org/officeDocument/2006/relationships/image" Target="../media/image89.svg"/><Relationship Id="rId9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13" Type="http://schemas.openxmlformats.org/officeDocument/2006/relationships/image" Target="../media/image136.png"/><Relationship Id="rId3" Type="http://schemas.openxmlformats.org/officeDocument/2006/relationships/image" Target="../media/image90.png"/><Relationship Id="rId7" Type="http://schemas.openxmlformats.org/officeDocument/2006/relationships/image" Target="../media/image124.png"/><Relationship Id="rId12" Type="http://schemas.openxmlformats.org/officeDocument/2006/relationships/image" Target="../media/image135.sv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3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svg"/><Relationship Id="rId11" Type="http://schemas.openxmlformats.org/officeDocument/2006/relationships/image" Target="../media/image134.png"/><Relationship Id="rId5" Type="http://schemas.openxmlformats.org/officeDocument/2006/relationships/image" Target="../media/image118.png"/><Relationship Id="rId15" Type="http://schemas.openxmlformats.org/officeDocument/2006/relationships/image" Target="../media/image138.png"/><Relationship Id="rId10" Type="http://schemas.openxmlformats.org/officeDocument/2006/relationships/image" Target="../media/image133.svg"/><Relationship Id="rId4" Type="http://schemas.openxmlformats.org/officeDocument/2006/relationships/image" Target="../media/image91.svg"/><Relationship Id="rId9" Type="http://schemas.openxmlformats.org/officeDocument/2006/relationships/image" Target="../media/image132.png"/><Relationship Id="rId14" Type="http://schemas.openxmlformats.org/officeDocument/2006/relationships/image" Target="../media/image13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140.png"/><Relationship Id="rId7" Type="http://schemas.openxmlformats.org/officeDocument/2006/relationships/image" Target="../media/image76.png"/><Relationship Id="rId12" Type="http://schemas.openxmlformats.org/officeDocument/2006/relationships/image" Target="../media/image143.sv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svg"/><Relationship Id="rId11" Type="http://schemas.openxmlformats.org/officeDocument/2006/relationships/image" Target="../media/image142.png"/><Relationship Id="rId5" Type="http://schemas.openxmlformats.org/officeDocument/2006/relationships/image" Target="../media/image74.png"/><Relationship Id="rId10" Type="http://schemas.openxmlformats.org/officeDocument/2006/relationships/image" Target="../media/image27.svg"/><Relationship Id="rId4" Type="http://schemas.openxmlformats.org/officeDocument/2006/relationships/image" Target="../media/image141.svg"/><Relationship Id="rId9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okumente/pdf/final_BIBB%20Report%2002_2025.pdf" TargetMode="External"/><Relationship Id="rId13" Type="http://schemas.openxmlformats.org/officeDocument/2006/relationships/hyperlink" Target="https://www.gesetze-im-internet.de/ihkg/index.html" TargetMode="External"/><Relationship Id="rId18" Type="http://schemas.openxmlformats.org/officeDocument/2006/relationships/hyperlink" Target="https://www.bibb.de/" TargetMode="External"/><Relationship Id="rId3" Type="http://schemas.openxmlformats.org/officeDocument/2006/relationships/hyperlink" Target="https://www.bibb.de/datenreport/en/index.php" TargetMode="External"/><Relationship Id="rId7" Type="http://schemas.openxmlformats.org/officeDocument/2006/relationships/hyperlink" Target="https://iab.de/" TargetMode="External"/><Relationship Id="rId12" Type="http://schemas.openxmlformats.org/officeDocument/2006/relationships/hyperlink" Target="https://www.gesetze-im-internet.de/jarbschg/index.html" TargetMode="External"/><Relationship Id="rId17" Type="http://schemas.openxmlformats.org/officeDocument/2006/relationships/hyperlink" Target="https://www.bmbfsfj.bund.de/bmbfsfj/meta/en" TargetMode="External"/><Relationship Id="rId2" Type="http://schemas.openxmlformats.org/officeDocument/2006/relationships/notesSlide" Target="../notesSlides/notesSlide45.xml"/><Relationship Id="rId16" Type="http://schemas.openxmlformats.org/officeDocument/2006/relationships/hyperlink" Target="https://www.govet.international/it/" TargetMode="External"/><Relationship Id="rId20" Type="http://schemas.openxmlformats.org/officeDocument/2006/relationships/hyperlink" Target="mailto:govet@bibb.d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datenportal.bmftr.bund.de/portal/en/index.html" TargetMode="External"/><Relationship Id="rId11" Type="http://schemas.openxmlformats.org/officeDocument/2006/relationships/hyperlink" Target="https://www.govet.international/de/54887.php" TargetMode="External"/><Relationship Id="rId5" Type="http://schemas.openxmlformats.org/officeDocument/2006/relationships/hyperlink" Target="https://www.destatis.de/EN/Homepage.html" TargetMode="External"/><Relationship Id="rId15" Type="http://schemas.openxmlformats.org/officeDocument/2006/relationships/hyperlink" Target="https://www.gesetze-im-internet.de/betrvg/" TargetMode="External"/><Relationship Id="rId10" Type="http://schemas.openxmlformats.org/officeDocument/2006/relationships/hyperlink" Target="https://www.govet.international/de/54899.php" TargetMode="External"/><Relationship Id="rId19" Type="http://schemas.openxmlformats.org/officeDocument/2006/relationships/hyperlink" Target="https://www.govet.international/de/54879.php" TargetMode="External"/><Relationship Id="rId4" Type="http://schemas.openxmlformats.org/officeDocument/2006/relationships/hyperlink" Target="https://www.bmbfsfj.bund.de/bmbfsfj/service/publikationen/berufsbildungsbericht-2026-285646" TargetMode="External"/><Relationship Id="rId9" Type="http://schemas.openxmlformats.org/officeDocument/2006/relationships/hyperlink" Target="https://www.bibb.de/dienst/publikationen/de/19200" TargetMode="External"/><Relationship Id="rId14" Type="http://schemas.openxmlformats.org/officeDocument/2006/relationships/hyperlink" Target="https://www.gesetze-im-internet.de/tvg/index.html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84676" y="3208957"/>
            <a:ext cx="2791157" cy="935394"/>
          </a:xfrm>
        </p:spPr>
        <p:txBody>
          <a:bodyPr>
            <a:normAutofit/>
          </a:bodyPr>
          <a:lstStyle/>
          <a:p>
            <a:r>
              <a:rPr lang="it-IT" sz="1800" noProof="0" dirty="0"/>
              <a:t>Istruzione e formazione </a:t>
            </a:r>
            <a:br>
              <a:rPr lang="it-IT" sz="1800" noProof="0" dirty="0"/>
            </a:br>
            <a:r>
              <a:rPr lang="it-IT" sz="1800" noProof="0" dirty="0"/>
              <a:t>professionale in Germania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it-IT" noProof="0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2" y="2741260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2600" b="1" dirty="0"/>
              <a:t>Il motore della</a:t>
            </a:r>
            <a:br>
              <a:rPr lang="it-IT" sz="2600" b="1" dirty="0"/>
            </a:br>
            <a:r>
              <a:rPr lang="it-IT" sz="2600" b="1" dirty="0"/>
              <a:t>Formazione professionale duale</a:t>
            </a:r>
            <a:r>
              <a:rPr lang="it-IT" sz="2600" b="1" dirty="0">
                <a:latin typeface="+mj-lt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it-IT" sz="2200" dirty="0"/>
              <a:t>Cooperazione di attori di economia, Stato e società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D18B462-D90A-4FCE-AB4B-EBEF340D85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28" y="4039020"/>
            <a:ext cx="3926074" cy="13086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4B7C53-5F40-4EE6-B8EA-39FB13B58F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5176" y1="41461" x2="75176" y2="41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90" y="3832855"/>
            <a:ext cx="1483663" cy="20769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Datori di lavoro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Gli interessi vengono espressi da</a:t>
            </a:r>
          </a:p>
          <a:p>
            <a:pPr marL="342900" lvl="1" indent="-342900"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Confederazione dei sindacati</a:t>
            </a:r>
          </a:p>
          <a:p>
            <a:pPr marL="342900" lvl="1" indent="-342900"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Sindacati di categoria</a:t>
            </a:r>
          </a:p>
          <a:p>
            <a:pPr marL="342900" lvl="1" indent="-342900"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Consigli aziendali</a:t>
            </a:r>
          </a:p>
          <a:p>
            <a:pPr marL="342900" lvl="1" indent="-342900"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(Associazioni professionali)</a:t>
            </a:r>
            <a:endParaRPr lang="it-IT" sz="22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500"/>
              </a:spcAft>
            </a:pPr>
            <a:endParaRPr lang="it-IT" sz="22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76B3ED-ABA7-42A5-B294-8E3E17BB3CC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3" y="989841"/>
            <a:ext cx="1676425" cy="10456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E42911-5253-4218-91F9-F3607569CBA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05" y="2444298"/>
            <a:ext cx="1471420" cy="5214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539DCB-5048-42BD-B5A8-4A29382DAF7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08" y="4039020"/>
            <a:ext cx="1259189" cy="125918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2CC526D-D6E3-4553-B829-B24227F7D7D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87" y="2632231"/>
            <a:ext cx="865006" cy="86500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073FA2B-4F1C-4C59-9397-C8200A2AB30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383" y="1086111"/>
            <a:ext cx="1055402" cy="10502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D760A1A-B677-4654-AFBC-396D0FFE9CD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33" y="1086110"/>
            <a:ext cx="918577" cy="91857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47ABCB6-1EC3-4296-BDD5-392E22E9244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94" y="2444298"/>
            <a:ext cx="1009561" cy="112612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000DF8E-A000-4BE5-966F-308EA12CDDA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11713" y="3331164"/>
            <a:ext cx="2015340" cy="5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Società e Stato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Posizioni</a:t>
            </a: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“Una forza lavoro qualificata è </a:t>
            </a:r>
            <a:r>
              <a:rPr lang="it-IT" sz="2200" noProof="0" dirty="0">
                <a:solidFill>
                  <a:srgbClr val="BF5A08"/>
                </a:solidFill>
              </a:rPr>
              <a:t>importante per l’economia e la società</a:t>
            </a:r>
            <a:r>
              <a:rPr lang="it-IT" sz="2200" noProof="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“Definiamo la </a:t>
            </a:r>
            <a:r>
              <a:rPr lang="it-IT" sz="2200" noProof="0" dirty="0">
                <a:solidFill>
                  <a:srgbClr val="BF5A08"/>
                </a:solidFill>
              </a:rPr>
              <a:t>cornice</a:t>
            </a:r>
            <a:r>
              <a:rPr lang="it-IT" sz="2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l’impegno di datori di lavoro e 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lavoratori/lavoratrici nell’istruzione e formazione professionale 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svolgiamo una </a:t>
            </a:r>
            <a:r>
              <a:rPr lang="it-IT" sz="2200" noProof="0" dirty="0">
                <a:solidFill>
                  <a:srgbClr val="BF5A08"/>
                </a:solidFill>
              </a:rPr>
              <a:t>funzione moderatrice</a:t>
            </a:r>
            <a:r>
              <a:rPr lang="it-IT" sz="2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r>
              <a:rPr lang="it-IT" sz="2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“Promuoviamo il Sistema di istruzione e formazione professionale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attraverso strutture di gestione, ricerca, innovazione e consulenza.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“Un’istruzione e formazione professionale forte dà ai giovani 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buone opportunità di sviluppo nella società.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“La formazione in azienda fa parte del</a:t>
            </a:r>
            <a:r>
              <a:rPr lang="it-IT" sz="2200" noProof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200" noProof="0" dirty="0">
                <a:solidFill>
                  <a:srgbClr val="BF5A08"/>
                </a:solidFill>
              </a:rPr>
              <a:t>sistema dell’istruzione</a:t>
            </a:r>
            <a:r>
              <a:rPr lang="it-IT" sz="2200" noProof="0" dirty="0"/>
              <a:t>.</a:t>
            </a:r>
            <a:r>
              <a:rPr lang="it-IT" sz="2000" noProof="0" dirty="0"/>
              <a:t>”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“Provvediamo alla </a:t>
            </a:r>
            <a:r>
              <a:rPr lang="it-IT" sz="2200" noProof="0" dirty="0">
                <a:solidFill>
                  <a:srgbClr val="BF5A08"/>
                </a:solidFill>
              </a:rPr>
              <a:t>formazione nelle scuole professionali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D5F645C-B25B-44EA-8D77-7441B3E63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9848" y="1542776"/>
            <a:ext cx="3409500" cy="28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Società e Stato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7342187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Richieste</a:t>
            </a: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“Datori di lavoro e lavoratori/lavoratrici devono sviluppare </a:t>
            </a:r>
            <a:r>
              <a:rPr lang="it-IT" sz="2200" noProof="0" dirty="0">
                <a:solidFill>
                  <a:srgbClr val="BF5A08"/>
                </a:solidFill>
              </a:rPr>
              <a:t>l’istruzione e formazione professionale insieme e attivamente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datori di lavoro </a:t>
            </a:r>
            <a:r>
              <a:rPr lang="it-IT" sz="2200" noProof="0" dirty="0">
                <a:solidFill>
                  <a:srgbClr val="BF5A08"/>
                </a:solidFill>
              </a:rPr>
              <a:t>devono offrire possibilità di formazione professionale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6F859E-C4BD-46C2-9EDC-D33C30DEF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603" y="1542776"/>
            <a:ext cx="2792716" cy="23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Società e Stato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Gli interessi vengono espressi da</a:t>
            </a:r>
          </a:p>
          <a:p>
            <a:pPr marL="342900" lvl="1" indent="-342900"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Governo federale 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(ministeri federali) </a:t>
            </a:r>
          </a:p>
          <a:p>
            <a:pPr marL="342900" lvl="1" indent="-342900"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Länder 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(governi dei Länder)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FC3537-BA2F-4E03-9195-2B8D38856C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8" y="1121141"/>
            <a:ext cx="572914" cy="7994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A3F43DD-217F-47DA-9BBA-009C12276A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91" y="1121141"/>
            <a:ext cx="594270" cy="7994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A2DF078-2114-4A04-8EE1-13B70A47F2D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9" y="1121141"/>
            <a:ext cx="487126" cy="79941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1D2F917-C257-4517-976A-7A73675938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902" y="1121141"/>
            <a:ext cx="668970" cy="79941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8021DD3-86C4-455A-9633-5DA0BEB9E8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62" y="2283628"/>
            <a:ext cx="548486" cy="7994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8C3E3C0-4532-495F-A819-3978BE8CE87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22" y="2283628"/>
            <a:ext cx="571009" cy="79941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BC778A3-DD60-4D94-B60F-6D839A9CEFD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58" y="2283628"/>
            <a:ext cx="663289" cy="79941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6FBF592-4B95-48F1-9179-B482E960944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48" y="2283628"/>
            <a:ext cx="739478" cy="79941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4785961-B6DD-4F7E-BA1D-B825C44551E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96" y="3501714"/>
            <a:ext cx="697419" cy="79941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1A76F272-4D91-474B-8DAC-9FB14E69B6B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83" y="3501714"/>
            <a:ext cx="692886" cy="79941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8CE732A-4373-4B02-B2C9-C366880F372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023" y="3501714"/>
            <a:ext cx="661359" cy="79941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6474691-5693-4BA9-AF63-98CD6114A4E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23" y="3501714"/>
            <a:ext cx="649929" cy="79941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A056B19-8527-45F9-9448-3042152A5EE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97" y="4717148"/>
            <a:ext cx="710417" cy="79941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012D100-9B6A-4818-9D29-228827AAD97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04" y="4717148"/>
            <a:ext cx="662044" cy="79941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B7AC5C9F-03B8-470C-A136-04981F343CE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54" y="4717148"/>
            <a:ext cx="695896" cy="799415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4634F2C8-ECBC-44F9-A82A-8DA118F3097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500" b="94700" l="10000" r="90000">
                        <a14:foregroundMark x1="31333" y1="3500" x2="31333" y2="3500"/>
                        <a14:foregroundMark x1="41867" y1="94700" x2="41867" y2="94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26" y="4717148"/>
            <a:ext cx="1199123" cy="7994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E8C32DF-23EE-E6F0-222B-82616833AFD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9535" y="3433325"/>
            <a:ext cx="2520000" cy="1184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52559D-7DC4-EF61-29C6-915C7ED0C6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32584" y="2416490"/>
            <a:ext cx="1476000" cy="7219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CDA2926-857C-CF1C-5737-8ECB0B6D871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35" y="4590262"/>
            <a:ext cx="2039400" cy="11997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94F9CE2-D1F3-8B35-C6D5-BAABD085D5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7"/>
          <a:stretch/>
        </p:blipFill>
        <p:spPr>
          <a:xfrm>
            <a:off x="4949855" y="1047454"/>
            <a:ext cx="3063861" cy="12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Tirando le somme: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999470"/>
            <a:ext cx="11053762" cy="259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datori di lavoro, i lavoratori/le lavoratrici e lo Stato </a:t>
            </a:r>
            <a:r>
              <a:rPr lang="it-IT" sz="2000" b="1" noProof="0" dirty="0">
                <a:solidFill>
                  <a:srgbClr val="BF5A08"/>
                </a:solidFill>
              </a:rPr>
              <a:t>rappresentano interessi collettivi diversi </a:t>
            </a:r>
            <a:br>
              <a:rPr lang="it-IT" sz="2000" b="1" noProof="0" dirty="0">
                <a:solidFill>
                  <a:srgbClr val="BF5A08"/>
                </a:solidFill>
              </a:rPr>
            </a:br>
            <a:r>
              <a:rPr lang="it-IT" sz="2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nell’istruzione e formazione professionale in modo </a:t>
            </a:r>
            <a:r>
              <a:rPr lang="it-IT" sz="2000" b="1" noProof="0" dirty="0">
                <a:solidFill>
                  <a:srgbClr val="BF5A08"/>
                </a:solidFill>
              </a:rPr>
              <a:t>altamente organizzato </a:t>
            </a:r>
            <a:r>
              <a:rPr lang="it-IT" sz="2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it-IT" sz="2000" b="1" noProof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b="1" noProof="0" dirty="0">
                <a:solidFill>
                  <a:srgbClr val="BF5A08"/>
                </a:solidFill>
              </a:rPr>
              <a:t>competente</a:t>
            </a:r>
            <a:r>
              <a:rPr lang="it-IT" sz="20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t-IT" sz="20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21D5120-44B2-4860-9ABF-715B13BC6B18}"/>
              </a:ext>
            </a:extLst>
          </p:cNvPr>
          <p:cNvSpPr txBox="1"/>
          <p:nvPr/>
        </p:nvSpPr>
        <p:spPr>
          <a:xfrm>
            <a:off x="6513678" y="1586846"/>
            <a:ext cx="6290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Attori forti </a:t>
            </a:r>
            <a:r>
              <a:rPr lang="de-DE" sz="2000" dirty="0">
                <a:solidFill>
                  <a:srgbClr val="BF5A08"/>
                </a:solidFill>
              </a:rPr>
              <a:t>che si impegnano insieme </a:t>
            </a:r>
            <a:br>
              <a:rPr lang="de-DE" sz="2000" dirty="0">
                <a:solidFill>
                  <a:srgbClr val="BF5A08"/>
                </a:solidFill>
              </a:rPr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l’istruzione e la formazione professionale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C42D24D-DBCD-4432-B2BA-39747DF74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67" y="1086128"/>
            <a:ext cx="1547751" cy="1306095"/>
          </a:xfrm>
          <a:prstGeom prst="rect">
            <a:avLst/>
          </a:prstGeom>
        </p:spPr>
      </p:pic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BBBAA30A-4038-4A77-9E74-0595F64EC63C}"/>
              </a:ext>
            </a:extLst>
          </p:cNvPr>
          <p:cNvSpPr/>
          <p:nvPr/>
        </p:nvSpPr>
        <p:spPr>
          <a:xfrm rot="5400000">
            <a:off x="5623922" y="1755988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114EB6-A6D4-4C9B-912B-8DD494FA21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32" y="973411"/>
            <a:ext cx="2316181" cy="16374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DD0C2B-D3C4-4D34-AFA3-06EB270A0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47" y="1226515"/>
            <a:ext cx="418244" cy="1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Tirando le somme: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999470"/>
            <a:ext cx="11053762" cy="259487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2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L’impegno è fondato su </a:t>
            </a:r>
            <a:r>
              <a:rPr lang="it-IT" sz="2000" b="1" noProof="0" dirty="0">
                <a:solidFill>
                  <a:srgbClr val="BF5A08"/>
                </a:solidFill>
              </a:rPr>
              <a:t>principi comuni</a:t>
            </a:r>
            <a:r>
              <a:rPr lang="it-IT" sz="2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it-IT" sz="2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“Vogliamo </a:t>
            </a:r>
            <a:r>
              <a:rPr lang="it-IT" sz="2000" noProof="0" dirty="0">
                <a:solidFill>
                  <a:srgbClr val="BF5A08"/>
                </a:solidFill>
              </a:rPr>
              <a:t>gestire insieme</a:t>
            </a: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l’istruzione e formazione professionale.</a:t>
            </a:r>
            <a:r>
              <a:rPr lang="it-IT" sz="2000" noProof="0" dirty="0"/>
              <a:t>”</a:t>
            </a:r>
            <a:endParaRPr lang="it-IT" sz="2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it-IT" sz="2000" noProof="0" dirty="0">
                <a:solidFill>
                  <a:srgbClr val="BF5A08"/>
                </a:solidFill>
              </a:rPr>
              <a:t>Condividiamo la responsabilità </a:t>
            </a: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dell’istruzione e formazione professionale.</a:t>
            </a:r>
            <a:r>
              <a:rPr lang="it-IT" sz="2000" noProof="0" dirty="0"/>
              <a:t>”</a:t>
            </a:r>
            <a:endParaRPr lang="it-IT" sz="2000" noProof="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“L’istruzione e formazione professionale dovrebbe essere </a:t>
            </a:r>
            <a:r>
              <a:rPr lang="it-IT" sz="2000" noProof="0" dirty="0">
                <a:solidFill>
                  <a:srgbClr val="BF5A08"/>
                </a:solidFill>
              </a:rPr>
              <a:t>pratica</a:t>
            </a: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 </a:t>
            </a:r>
            <a:r>
              <a:rPr lang="it-IT" sz="2000" noProof="0" dirty="0">
                <a:solidFill>
                  <a:srgbClr val="BF5A08"/>
                </a:solidFill>
              </a:rPr>
              <a:t>alta qualità</a:t>
            </a:r>
            <a:r>
              <a:rPr lang="it-IT" sz="2000" noProof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it-IT" sz="2000" noProof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noProof="0" dirty="0">
                <a:solidFill>
                  <a:srgbClr val="BF5A08"/>
                </a:solidFill>
              </a:rPr>
              <a:t>omogenea</a:t>
            </a: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endParaRPr lang="it-IT" sz="2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it-IT" sz="2000" noProof="0" dirty="0">
                <a:solidFill>
                  <a:srgbClr val="BF5A08"/>
                </a:solidFill>
              </a:rPr>
              <a:t>Gli standard dell’istruzione e formazione professionale </a:t>
            </a: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devono essere </a:t>
            </a:r>
            <a:r>
              <a:rPr lang="it-IT" sz="2000" noProof="0" dirty="0">
                <a:solidFill>
                  <a:srgbClr val="BF5A08"/>
                </a:solidFill>
              </a:rPr>
              <a:t>attuali</a:t>
            </a:r>
            <a:r>
              <a:rPr lang="it-IT" sz="2000" noProof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it-IT" sz="2000" noProof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noProof="0" dirty="0">
                <a:solidFill>
                  <a:srgbClr val="BF5A08"/>
                </a:solidFill>
              </a:rPr>
              <a:t>orientati ai bisogni</a:t>
            </a: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endParaRPr lang="it-IT" sz="2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L’istruzione e formazione professionale è un </a:t>
            </a:r>
            <a:r>
              <a:rPr lang="it-IT" sz="2000" noProof="0" dirty="0">
                <a:solidFill>
                  <a:srgbClr val="BF5A08"/>
                </a:solidFill>
              </a:rPr>
              <a:t>presupposto per la competitività</a:t>
            </a:r>
            <a:r>
              <a:rPr lang="it-IT" sz="2000" noProof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sul mercato.</a:t>
            </a:r>
            <a:r>
              <a:rPr lang="it-IT" sz="2000" noProof="0" dirty="0"/>
              <a:t>”</a:t>
            </a:r>
            <a:endParaRPr lang="it-IT" sz="20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FB76D8-869A-4195-B1AD-BAFAD7257645}"/>
              </a:ext>
            </a:extLst>
          </p:cNvPr>
          <p:cNvSpPr txBox="1"/>
          <p:nvPr/>
        </p:nvSpPr>
        <p:spPr>
          <a:xfrm>
            <a:off x="6513678" y="1586846"/>
            <a:ext cx="6290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Attori forti </a:t>
            </a:r>
            <a:r>
              <a:rPr lang="de-DE" sz="2000" dirty="0">
                <a:solidFill>
                  <a:srgbClr val="BF5A08"/>
                </a:solidFill>
              </a:rPr>
              <a:t>che si impegnano insieme </a:t>
            </a:r>
            <a:br>
              <a:rPr lang="de-DE" sz="2000" dirty="0">
                <a:solidFill>
                  <a:srgbClr val="BF5A08"/>
                </a:solidFill>
              </a:rPr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l’istruzione e la formazione professionale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FC23D41B-F21D-428A-94F0-F7FFC4C483F8}"/>
              </a:ext>
            </a:extLst>
          </p:cNvPr>
          <p:cNvSpPr/>
          <p:nvPr/>
        </p:nvSpPr>
        <p:spPr>
          <a:xfrm rot="5400000">
            <a:off x="5623922" y="1755988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3D9C9FE-D946-4E54-8236-8227449F7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67" y="1086128"/>
            <a:ext cx="1547751" cy="13060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EDE6E4-0539-4CFC-99C1-71301589EBD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32" y="973411"/>
            <a:ext cx="2316181" cy="16374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37302-CD97-4996-9C1A-C5992D26AA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47" y="1226515"/>
            <a:ext cx="418244" cy="1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13642"/>
            <a:ext cx="5437187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noProof="0" dirty="0">
                <a:solidFill>
                  <a:schemeClr val="bg1"/>
                </a:solidFill>
              </a:rPr>
              <a:t>Il motore della Formazione professionale duale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D74E71C-5B07-4E3C-A9B2-1DF17EDD8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3290715"/>
            <a:ext cx="10066338" cy="1108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noProof="0" dirty="0">
                <a:solidFill>
                  <a:schemeClr val="bg1"/>
                </a:solidFill>
              </a:rPr>
              <a:t>Gli  attori definiscono insieme </a:t>
            </a:r>
            <a:br>
              <a:rPr lang="it-IT" sz="2800" b="1" noProof="0" dirty="0">
                <a:solidFill>
                  <a:schemeClr val="bg1"/>
                </a:solidFill>
              </a:rPr>
            </a:br>
            <a:r>
              <a:rPr lang="it-IT" sz="2800" b="1" noProof="0" dirty="0">
                <a:solidFill>
                  <a:schemeClr val="bg1"/>
                </a:solidFill>
              </a:rPr>
              <a:t>la Formazione professionale duale</a:t>
            </a:r>
          </a:p>
          <a:p>
            <a:pPr marL="0" indent="0">
              <a:buNone/>
            </a:pPr>
            <a:endParaRPr lang="it-IT" sz="28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D542C01-68C6-4E5E-8E8B-2A37B13DCB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79" y="1151589"/>
            <a:ext cx="2105619" cy="1488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Visione d’insieme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2" y="2899626"/>
            <a:ext cx="2827337" cy="1173306"/>
          </a:xfrm>
        </p:spPr>
        <p:txBody>
          <a:bodyPr>
            <a:normAutofit lnSpcReduction="10000"/>
          </a:bodyPr>
          <a:lstStyle/>
          <a:p>
            <a:pPr marL="360000" indent="-360000">
              <a:buClr>
                <a:srgbClr val="BF5A08"/>
              </a:buClr>
              <a:buSzPct val="100000"/>
              <a:buFont typeface="+mj-lt"/>
              <a:buAutoNum type="arabicPeriod"/>
            </a:pPr>
            <a:r>
              <a:rPr lang="it-IT" sz="2000" noProof="0" dirty="0">
                <a:solidFill>
                  <a:srgbClr val="BF5A08"/>
                </a:solidFill>
              </a:rPr>
              <a:t>Forte impegno </a:t>
            </a:r>
            <a:b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2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nell’ambito della </a:t>
            </a:r>
            <a:r>
              <a:rPr lang="it-IT" sz="2000" noProof="0" dirty="0">
                <a:solidFill>
                  <a:srgbClr val="BF5A08"/>
                </a:solidFill>
              </a:rPr>
              <a:t>Formazione professionale duale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4577982" y="2899626"/>
            <a:ext cx="3121739" cy="313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de-DE" sz="2000" dirty="0">
                <a:solidFill>
                  <a:srgbClr val="BF5A08"/>
                </a:solidFill>
              </a:rPr>
              <a:t>Partecipazione e cooperazione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promosse da </a:t>
            </a:r>
            <a:r>
              <a:rPr lang="de-DE" sz="2000" dirty="0">
                <a:solidFill>
                  <a:srgbClr val="BF5A08"/>
                </a:solidFill>
              </a:rPr>
              <a:t>meccanismi formali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(integrazione degli interessi)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Leggi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Istituzioni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Comitati / organi</a:t>
            </a:r>
          </a:p>
          <a:p>
            <a:pPr marL="360000" indent="-342900">
              <a:buFont typeface="+mj-lt"/>
              <a:buAutoNum type="arabicPeriod" startAt="2"/>
            </a:pP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8B9439BB-FD75-41F8-B36F-2FB7B1FEC038}"/>
              </a:ext>
            </a:extLst>
          </p:cNvPr>
          <p:cNvSpPr/>
          <p:nvPr/>
        </p:nvSpPr>
        <p:spPr>
          <a:xfrm>
            <a:off x="2464916" y="1682689"/>
            <a:ext cx="1387873" cy="4281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A52451-4EBA-41A8-8B62-13845713AEFF}"/>
              </a:ext>
            </a:extLst>
          </p:cNvPr>
          <p:cNvSpPr txBox="1"/>
          <p:nvPr/>
        </p:nvSpPr>
        <p:spPr>
          <a:xfrm>
            <a:off x="8978538" y="2899626"/>
            <a:ext cx="28017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00"/>
            <a:r>
              <a:rPr lang="de-DE" sz="2000" dirty="0">
                <a:solidFill>
                  <a:srgbClr val="BF5A08"/>
                </a:solidFill>
              </a:rPr>
              <a:t>Il motore della Formazione professionale duale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F54CAD-752E-49F7-B0CC-ED5ADE87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8812" y="1052513"/>
            <a:ext cx="1641197" cy="1641197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E64B5F2-6ED9-4983-93DA-1DCCB2F4075A}"/>
              </a:ext>
            </a:extLst>
          </p:cNvPr>
          <p:cNvSpPr/>
          <p:nvPr/>
        </p:nvSpPr>
        <p:spPr>
          <a:xfrm rot="5400000">
            <a:off x="3878796" y="2908791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5707DB6-F1AF-4487-9982-428468B989A5}"/>
              </a:ext>
            </a:extLst>
          </p:cNvPr>
          <p:cNvSpPr/>
          <p:nvPr/>
        </p:nvSpPr>
        <p:spPr>
          <a:xfrm rot="5400000">
            <a:off x="8067256" y="2908790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EEBC1E5-0001-48BD-9D06-22FAE5907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3156" y="1052513"/>
            <a:ext cx="1875992" cy="173970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6C4AB7F-D42F-44DF-A794-D1487AB867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37" y="1354306"/>
            <a:ext cx="418244" cy="13060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77A44B9-7F0E-42E9-9058-04E30132B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3914" y="1446594"/>
            <a:ext cx="1434305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Visione d’insieme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023" y="982828"/>
            <a:ext cx="10631918" cy="667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        Sviluppo del Sistema duale di</a:t>
            </a:r>
            <a:br>
              <a:rPr lang="it-IT" sz="2000" b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sz="2000" b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istruzione e formazione professionale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45BE8B9-9232-40FA-A875-C11FC444E811}"/>
              </a:ext>
            </a:extLst>
          </p:cNvPr>
          <p:cNvSpPr txBox="1">
            <a:spLocks/>
          </p:cNvSpPr>
          <p:nvPr/>
        </p:nvSpPr>
        <p:spPr>
          <a:xfrm>
            <a:off x="4602017" y="5172603"/>
            <a:ext cx="2786443" cy="8894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       Attuazione della    </a:t>
            </a:r>
            <a:b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formazione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7F4B8D6-C3BE-4F17-A388-04207255886D}"/>
              </a:ext>
            </a:extLst>
          </p:cNvPr>
          <p:cNvCxnSpPr>
            <a:cxnSpLocks/>
          </p:cNvCxnSpPr>
          <p:nvPr/>
        </p:nvCxnSpPr>
        <p:spPr>
          <a:xfrm rot="2700000">
            <a:off x="7985572" y="2226167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CFEBDA6-48E9-42E7-BE9B-F2A92DE04556}"/>
              </a:ext>
            </a:extLst>
          </p:cNvPr>
          <p:cNvCxnSpPr>
            <a:cxnSpLocks/>
          </p:cNvCxnSpPr>
          <p:nvPr/>
        </p:nvCxnSpPr>
        <p:spPr>
          <a:xfrm rot="-2700000">
            <a:off x="3065172" y="2226167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CD175D8-869F-4E3D-AF2A-6235010268E6}"/>
              </a:ext>
            </a:extLst>
          </p:cNvPr>
          <p:cNvCxnSpPr>
            <a:cxnSpLocks/>
          </p:cNvCxnSpPr>
          <p:nvPr/>
        </p:nvCxnSpPr>
        <p:spPr>
          <a:xfrm rot="8100000">
            <a:off x="7985572" y="4400544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BB2D9BB-D32A-4D68-9E71-E95CAC423E87}"/>
              </a:ext>
            </a:extLst>
          </p:cNvPr>
          <p:cNvCxnSpPr>
            <a:cxnSpLocks/>
          </p:cNvCxnSpPr>
          <p:nvPr/>
        </p:nvCxnSpPr>
        <p:spPr>
          <a:xfrm rot="-8100000">
            <a:off x="3065172" y="4400544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77574E85-45CA-4FC6-A511-B7A70F7A5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7939" y="679702"/>
            <a:ext cx="937260" cy="93726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7B1DDD7-7D31-4B3A-B97C-4E9D362034D9}"/>
              </a:ext>
            </a:extLst>
          </p:cNvPr>
          <p:cNvGrpSpPr/>
          <p:nvPr/>
        </p:nvGrpSpPr>
        <p:grpSpPr>
          <a:xfrm>
            <a:off x="8514298" y="2717943"/>
            <a:ext cx="2786443" cy="1206845"/>
            <a:chOff x="8822407" y="2847150"/>
            <a:chExt cx="2786443" cy="1206845"/>
          </a:xfrm>
        </p:grpSpPr>
        <p:sp>
          <p:nvSpPr>
            <p:cNvPr id="4" name="Inhaltsplatzhalter 2">
              <a:extLst>
                <a:ext uri="{FF2B5EF4-FFF2-40B4-BE49-F238E27FC236}">
                  <a16:creationId xmlns:a16="http://schemas.microsoft.com/office/drawing/2014/main" id="{8A5A6631-6720-4B61-A0CF-7392832301E9}"/>
                </a:ext>
              </a:extLst>
            </p:cNvPr>
            <p:cNvSpPr txBox="1">
              <a:spLocks/>
            </p:cNvSpPr>
            <p:nvPr/>
          </p:nvSpPr>
          <p:spPr>
            <a:xfrm>
              <a:off x="8822407" y="3164497"/>
              <a:ext cx="2786443" cy="8894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57188" indent="-357188" algn="l" defTabSz="357188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250950" indent="-355600" algn="l" defTabSz="53657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90700" indent="-269875" algn="l" defTabSz="47942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60000"/>
                <a:buFont typeface="Wingdings 3" panose="05040102010807070707" pitchFamily="18" charset="2"/>
                <a:buChar char=""/>
                <a:tabLst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2155825" indent="-269875" algn="l" defTabSz="357188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598738" indent="-26987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2.         Sviluppo</a:t>
              </a:r>
              <a:b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         degli standard</a:t>
              </a: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2C5E811-9E38-43F9-9761-A928D7095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567516">
              <a:off x="8952983" y="2847150"/>
              <a:ext cx="937260" cy="937260"/>
            </a:xfrm>
            <a:prstGeom prst="rect">
              <a:avLst/>
            </a:prstGeom>
          </p:spPr>
        </p:pic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DCA3B35F-A9ED-4E40-A208-2FEBD20A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72793">
            <a:off x="4440340" y="4879591"/>
            <a:ext cx="937260" cy="93726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F70524D-A468-629C-2ED1-CFC4C07FC155}"/>
              </a:ext>
            </a:extLst>
          </p:cNvPr>
          <p:cNvGrpSpPr/>
          <p:nvPr/>
        </p:nvGrpSpPr>
        <p:grpSpPr>
          <a:xfrm>
            <a:off x="689251" y="2717943"/>
            <a:ext cx="2786443" cy="1176305"/>
            <a:chOff x="689251" y="2717943"/>
            <a:chExt cx="2786443" cy="1176305"/>
          </a:xfrm>
        </p:grpSpPr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30A6B6BB-3934-4130-AE7A-66975058861B}"/>
                </a:ext>
              </a:extLst>
            </p:cNvPr>
            <p:cNvSpPr txBox="1">
              <a:spLocks/>
            </p:cNvSpPr>
            <p:nvPr/>
          </p:nvSpPr>
          <p:spPr>
            <a:xfrm>
              <a:off x="689251" y="3004750"/>
              <a:ext cx="2786443" cy="8894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57188" indent="-357188" algn="l" defTabSz="357188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250950" indent="-355600" algn="l" defTabSz="53657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90700" indent="-269875" algn="l" defTabSz="47942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60000"/>
                <a:buFont typeface="Wingdings 3" panose="05040102010807070707" pitchFamily="18" charset="2"/>
                <a:buChar char=""/>
                <a:tabLst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2155825" indent="-269875" algn="l" defTabSz="357188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598738" indent="-26987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3" panose="05040102010807070707" pitchFamily="18" charset="2"/>
                <a:buNone/>
              </a:pPr>
              <a: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4.               Verifica e     </a:t>
              </a:r>
              <a:b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      certificazione</a:t>
              </a: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42500B6-11B7-4427-A9CC-7E919F2B8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6613635">
              <a:off x="691282" y="2717943"/>
              <a:ext cx="937260" cy="937260"/>
            </a:xfrm>
            <a:prstGeom prst="rect">
              <a:avLst/>
            </a:prstGeom>
          </p:spPr>
        </p:pic>
      </p:grpSp>
      <p:sp>
        <p:nvSpPr>
          <p:cNvPr id="21" name="Ellipse 20">
            <a:extLst>
              <a:ext uri="{FF2B5EF4-FFF2-40B4-BE49-F238E27FC236}">
                <a16:creationId xmlns:a16="http://schemas.microsoft.com/office/drawing/2014/main" id="{CADBF11B-F0BF-4735-9D3D-558702882889}"/>
              </a:ext>
            </a:extLst>
          </p:cNvPr>
          <p:cNvSpPr/>
          <p:nvPr/>
        </p:nvSpPr>
        <p:spPr>
          <a:xfrm>
            <a:off x="4483708" y="2416174"/>
            <a:ext cx="2707755" cy="1767239"/>
          </a:xfrm>
          <a:prstGeom prst="ellipse">
            <a:avLst/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19F2AD46-949D-4F0D-B989-62DB2DD4CA4B}"/>
              </a:ext>
            </a:extLst>
          </p:cNvPr>
          <p:cNvSpPr/>
          <p:nvPr/>
        </p:nvSpPr>
        <p:spPr>
          <a:xfrm rot="5400000">
            <a:off x="7135656" y="3164843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CB0D7A2E-32E3-4EA6-87EA-EFE34ED7EB50}"/>
              </a:ext>
            </a:extLst>
          </p:cNvPr>
          <p:cNvSpPr/>
          <p:nvPr/>
        </p:nvSpPr>
        <p:spPr>
          <a:xfrm>
            <a:off x="5549218" y="2051776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A8F2F62A-3582-43A5-82F8-C883461E5B99}"/>
              </a:ext>
            </a:extLst>
          </p:cNvPr>
          <p:cNvSpPr/>
          <p:nvPr/>
        </p:nvSpPr>
        <p:spPr>
          <a:xfrm rot="10800000">
            <a:off x="5549219" y="4279925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473673E3-6CDF-427A-B823-F02525446300}"/>
              </a:ext>
            </a:extLst>
          </p:cNvPr>
          <p:cNvSpPr/>
          <p:nvPr/>
        </p:nvSpPr>
        <p:spPr>
          <a:xfrm rot="16200000">
            <a:off x="3992617" y="3164843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20A03684-D4CA-444D-B0FD-E9FFFCDAA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9205" y="2471537"/>
            <a:ext cx="1730744" cy="111725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8C5E2F1-2ADE-4F6A-90C8-CA0610300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32264" y="2770730"/>
            <a:ext cx="336836" cy="105187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8621442-63E7-460A-80F9-C4C56459C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3582" y="2704638"/>
            <a:ext cx="1324113" cy="11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2DD63-118C-4385-84BE-28EEC955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Orientamenti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B84736-7767-4C9E-A8CF-484B2D58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3065509"/>
            <a:ext cx="11053762" cy="2595516"/>
          </a:xfrm>
        </p:spPr>
        <p:txBody>
          <a:bodyPr>
            <a:normAutofit/>
          </a:bodyPr>
          <a:lstStyle/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Coordinare i luoghi di apprendimento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Supportare la cooperazione tra gli attori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Garantire l’uniformità dell’istruzione e formazione professionale su tutto il territorio nazionale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594AA14-79F5-44AF-A85A-9DECE5B06B00}"/>
              </a:ext>
            </a:extLst>
          </p:cNvPr>
          <p:cNvSpPr txBox="1">
            <a:spLocks/>
          </p:cNvSpPr>
          <p:nvPr/>
        </p:nvSpPr>
        <p:spPr>
          <a:xfrm>
            <a:off x="658812" y="2136269"/>
            <a:ext cx="2485713" cy="1374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00ED5D8-7560-4325-8D3C-6B213DBF5486}"/>
              </a:ext>
            </a:extLst>
          </p:cNvPr>
          <p:cNvSpPr/>
          <p:nvPr/>
        </p:nvSpPr>
        <p:spPr>
          <a:xfrm>
            <a:off x="658812" y="943714"/>
            <a:ext cx="2707755" cy="1767239"/>
          </a:xfrm>
          <a:prstGeom prst="ellipse">
            <a:avLst/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4A20AF-4513-4820-B29B-BCEFECA64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309" y="999077"/>
            <a:ext cx="1730744" cy="11172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735505-B0C2-44E5-95A9-D48A07D56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368" y="1298270"/>
            <a:ext cx="336836" cy="10518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0B97284-66B7-4904-AB0A-099B24CB2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08686" y="1232178"/>
            <a:ext cx="1324113" cy="11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906B0-FFE3-455C-A482-0F72FC14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Contenuto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6256A7-675D-4EBB-A91E-69C18C3C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b="1" noProof="0" dirty="0"/>
              <a:t>Il motore della formazione professionale duale</a:t>
            </a:r>
          </a:p>
          <a:p>
            <a:pPr marL="0" indent="0">
              <a:buNone/>
            </a:pPr>
            <a:endParaRPr lang="it-IT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CB8F78-711A-4799-8835-4331378687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2" y="1729112"/>
            <a:ext cx="11269662" cy="373697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it-IT" sz="2000" noProof="0" dirty="0"/>
              <a:t>Istruzione e formazione professionale (VET): gli attori e i loro interessi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noProof="0" dirty="0"/>
              <a:t>Datori di lavoro e organizzazioni imprenditoriali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noProof="0" dirty="0"/>
              <a:t>Lavoratori/lavoratrici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noProof="0" dirty="0"/>
              <a:t>Società e Stato</a:t>
            </a:r>
          </a:p>
          <a:p>
            <a:pPr>
              <a:buFont typeface="+mj-lt"/>
              <a:buAutoNum type="arabicPeriod"/>
            </a:pPr>
            <a:r>
              <a:rPr lang="it-IT" sz="2000" noProof="0" dirty="0"/>
              <a:t>Gli attori definiscono insieme la Formazione professionale duale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noProof="0" dirty="0"/>
              <a:t>Sviluppo del Sistema duale di istruzione e formazione professionale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noProof="0" dirty="0"/>
              <a:t>Sviluppo degli standard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noProof="0" dirty="0"/>
              <a:t>Monitoraggio della formazione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noProof="0" dirty="0"/>
              <a:t>Verifica e certificazione</a:t>
            </a:r>
          </a:p>
          <a:p>
            <a:pPr>
              <a:buFont typeface="+mj-lt"/>
              <a:buAutoNum type="arabicPeriod"/>
            </a:pPr>
            <a:r>
              <a:rPr lang="it-IT" sz="2000" noProof="0" dirty="0"/>
              <a:t>Sintesi</a:t>
            </a:r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Sviluppo del Sistema duale di istruzione e formazione professionale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4" y="1204859"/>
            <a:ext cx="2147378" cy="5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/>
              <a:t>Datori di lavoro</a:t>
            </a:r>
            <a:endParaRPr lang="it-IT" sz="2200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7441" y="4473075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3017" y="1653352"/>
            <a:ext cx="1373768" cy="11592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085CD7C-9209-4CD0-AE4F-313DFBD454D7}"/>
              </a:ext>
            </a:extLst>
          </p:cNvPr>
          <p:cNvSpPr txBox="1">
            <a:spLocks/>
          </p:cNvSpPr>
          <p:nvPr/>
        </p:nvSpPr>
        <p:spPr>
          <a:xfrm>
            <a:off x="2444201" y="5450326"/>
            <a:ext cx="2254061" cy="547687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sz="2200" b="1" dirty="0"/>
              <a:t>Lavoratori/lavoratrici</a:t>
            </a:r>
            <a:endParaRPr lang="de-DE" sz="2200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9721951" y="1182436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Stato</a:t>
            </a:r>
            <a:endParaRPr lang="de-DE" sz="220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732391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1800" b="1" dirty="0"/>
              <a:t>Elemento di</a:t>
            </a:r>
            <a:br>
              <a:rPr lang="de-DE" sz="1800" b="1" dirty="0"/>
            </a:br>
            <a:r>
              <a:rPr lang="de-DE" sz="1800" b="1" dirty="0"/>
              <a:t>raccordo</a:t>
            </a:r>
            <a:endParaRPr lang="de-DE" sz="180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6999" y="1308533"/>
            <a:ext cx="2750639" cy="281108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33802" y="1827810"/>
            <a:ext cx="21088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organizzazioni datoriali / imprenditoriali vogliono partecipare alla definizione delle condizioni quadro della VET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2381" y="1663109"/>
            <a:ext cx="19638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rgbClr val="BF5A08"/>
                </a:solidFill>
              </a:rPr>
              <a:t>Comitato a livello nazionale</a:t>
            </a:r>
          </a:p>
          <a:p>
            <a:pPr algn="ctr"/>
            <a:r>
              <a:rPr lang="de-DE" sz="1600" b="1" dirty="0">
                <a:solidFill>
                  <a:srgbClr val="BF5A08"/>
                </a:solidFill>
              </a:rPr>
              <a:t>(Comitato</a:t>
            </a:r>
            <a:br>
              <a:rPr lang="de-DE" sz="1600" b="1" dirty="0">
                <a:solidFill>
                  <a:srgbClr val="BF5A08"/>
                </a:solidFill>
              </a:rPr>
            </a:br>
            <a:r>
              <a:rPr lang="de-DE" sz="1600" b="1" dirty="0">
                <a:solidFill>
                  <a:srgbClr val="BF5A08"/>
                </a:solidFill>
              </a:rPr>
              <a:t> generale)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232990"/>
            <a:ext cx="22025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 Stato definisce la cornice e cura gli interessi regolatori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642680" y="4032351"/>
            <a:ext cx="23385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sindacati vogliono partecipare alla definizione delle condizioni quadro della VET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8633361" y="4351939"/>
            <a:ext cx="3118640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 normative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 92 Berufsbildungsgesetz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 38 Handwerksordnung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3BFB977-A117-48DB-AE2D-F6ABF6EE56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9474" y="1594152"/>
            <a:ext cx="396459" cy="12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A43D198-5BB6-4D37-8695-B4FDE58A8107}"/>
              </a:ext>
            </a:extLst>
          </p:cNvPr>
          <p:cNvGrpSpPr/>
          <p:nvPr/>
        </p:nvGrpSpPr>
        <p:grpSpPr>
          <a:xfrm>
            <a:off x="3860065" y="3312623"/>
            <a:ext cx="2133600" cy="1735338"/>
            <a:chOff x="4526868" y="3381977"/>
            <a:chExt cx="1593301" cy="1295892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C5A4054-317D-4268-B618-FBBDE88C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07662" y="3381977"/>
              <a:ext cx="1312507" cy="1295892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C0B3418-3520-4C3F-BFCD-0D63C80BB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408619">
              <a:off x="4526868" y="3389761"/>
              <a:ext cx="294170" cy="514797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Sviluppo del Sistema duale di istruzione e formazione professionale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B972F1F-4D8B-4485-A088-A468C3B48E9D}"/>
              </a:ext>
            </a:extLst>
          </p:cNvPr>
          <p:cNvSpPr txBox="1"/>
          <p:nvPr/>
        </p:nvSpPr>
        <p:spPr>
          <a:xfrm>
            <a:off x="5200643" y="1724977"/>
            <a:ext cx="196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BF5A08"/>
                </a:solidFill>
              </a:rPr>
              <a:t>Comitato generale del BIBB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0C01A2AE-B3BE-BC2D-E351-DA959F36A638}"/>
              </a:ext>
            </a:extLst>
          </p:cNvPr>
          <p:cNvSpPr/>
          <p:nvPr/>
        </p:nvSpPr>
        <p:spPr>
          <a:xfrm>
            <a:off x="5671941" y="2780030"/>
            <a:ext cx="654" cy="467"/>
          </a:xfrm>
          <a:custGeom>
            <a:avLst/>
            <a:gdLst>
              <a:gd name="connsiteX0" fmla="*/ -291 w 654"/>
              <a:gd name="connsiteY0" fmla="*/ 125 h 467"/>
              <a:gd name="connsiteX1" fmla="*/ -291 w 654"/>
              <a:gd name="connsiteY1" fmla="*/ 125 h 467"/>
              <a:gd name="connsiteX2" fmla="*/ -946 w 654"/>
              <a:gd name="connsiteY2" fmla="*/ -342 h 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4" h="467">
                <a:moveTo>
                  <a:pt x="-291" y="125"/>
                </a:moveTo>
                <a:lnTo>
                  <a:pt x="-291" y="125"/>
                </a:lnTo>
                <a:lnTo>
                  <a:pt x="-946" y="-342"/>
                </a:lnTo>
                <a:close/>
              </a:path>
            </a:pathLst>
          </a:custGeom>
          <a:solidFill>
            <a:srgbClr val="BF5A08"/>
          </a:solidFill>
          <a:ln w="930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B7BE1469-805E-A185-1AD7-9FB0256142EA}"/>
              </a:ext>
            </a:extLst>
          </p:cNvPr>
          <p:cNvSpPr/>
          <p:nvPr/>
        </p:nvSpPr>
        <p:spPr>
          <a:xfrm>
            <a:off x="-3680394" y="-2027015"/>
            <a:ext cx="9348" cy="9348"/>
          </a:xfrm>
          <a:custGeom>
            <a:avLst/>
            <a:gdLst/>
            <a:ahLst/>
            <a:cxnLst/>
            <a:rect l="l" t="t" r="r" b="b"/>
            <a:pathLst>
              <a:path w="9348" h="9348"/>
            </a:pathLst>
          </a:custGeom>
          <a:solidFill>
            <a:srgbClr val="BF5A08"/>
          </a:solidFill>
          <a:ln w="930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0DDEF602-62BB-DA03-BBFB-33D1E8F9EB8B}"/>
              </a:ext>
            </a:extLst>
          </p:cNvPr>
          <p:cNvSpPr/>
          <p:nvPr/>
        </p:nvSpPr>
        <p:spPr>
          <a:xfrm>
            <a:off x="5161676" y="1170795"/>
            <a:ext cx="2027231" cy="2032063"/>
          </a:xfrm>
          <a:custGeom>
            <a:avLst/>
            <a:gdLst>
              <a:gd name="connsiteX0" fmla="*/ 1775655 w 2027231"/>
              <a:gd name="connsiteY0" fmla="*/ 1105201 h 2032063"/>
              <a:gd name="connsiteX1" fmla="*/ 1856332 w 2027231"/>
              <a:gd name="connsiteY1" fmla="*/ 856066 h 2032063"/>
              <a:gd name="connsiteX2" fmla="*/ 1937475 w 2027231"/>
              <a:gd name="connsiteY2" fmla="*/ 502696 h 2032063"/>
              <a:gd name="connsiteX3" fmla="*/ 1606262 w 2027231"/>
              <a:gd name="connsiteY3" fmla="*/ 530741 h 2032063"/>
              <a:gd name="connsiteX4" fmla="*/ 1503429 w 2027231"/>
              <a:gd name="connsiteY4" fmla="*/ 422393 h 2032063"/>
              <a:gd name="connsiteX5" fmla="*/ 1482208 w 2027231"/>
              <a:gd name="connsiteY5" fmla="*/ 409212 h 2032063"/>
              <a:gd name="connsiteX6" fmla="*/ 1500905 w 2027231"/>
              <a:gd name="connsiteY6" fmla="*/ 89029 h 2032063"/>
              <a:gd name="connsiteX7" fmla="*/ 1287294 w 2027231"/>
              <a:gd name="connsiteY7" fmla="*/ -342 h 2032063"/>
              <a:gd name="connsiteX8" fmla="*/ 1090978 w 2027231"/>
              <a:gd name="connsiteY8" fmla="*/ 248326 h 2032063"/>
              <a:gd name="connsiteX9" fmla="*/ 942150 w 2027231"/>
              <a:gd name="connsiteY9" fmla="*/ 242623 h 2032063"/>
              <a:gd name="connsiteX10" fmla="*/ 915976 w 2027231"/>
              <a:gd name="connsiteY10" fmla="*/ 248980 h 2032063"/>
              <a:gd name="connsiteX11" fmla="*/ 737888 w 2027231"/>
              <a:gd name="connsiteY11" fmla="*/ 16578 h 2032063"/>
              <a:gd name="connsiteX12" fmla="*/ 485481 w 2027231"/>
              <a:gd name="connsiteY12" fmla="*/ 96040 h 2032063"/>
              <a:gd name="connsiteX13" fmla="*/ 524371 w 2027231"/>
              <a:gd name="connsiteY13" fmla="*/ 415008 h 2032063"/>
              <a:gd name="connsiteX14" fmla="*/ 402841 w 2027231"/>
              <a:gd name="connsiteY14" fmla="*/ 537939 h 2032063"/>
              <a:gd name="connsiteX15" fmla="*/ 84995 w 2027231"/>
              <a:gd name="connsiteY15" fmla="*/ 499237 h 2032063"/>
              <a:gd name="connsiteX16" fmla="*/ 241020 w 2027231"/>
              <a:gd name="connsiteY16" fmla="*/ 933658 h 2032063"/>
              <a:gd name="connsiteX17" fmla="*/ 242048 w 2027231"/>
              <a:gd name="connsiteY17" fmla="*/ 1108192 h 2032063"/>
              <a:gd name="connsiteX18" fmla="*/ 75085 w 2027231"/>
              <a:gd name="connsiteY18" fmla="*/ 1528310 h 2032063"/>
              <a:gd name="connsiteX19" fmla="*/ 405365 w 2027231"/>
              <a:gd name="connsiteY19" fmla="*/ 1499797 h 2032063"/>
              <a:gd name="connsiteX20" fmla="*/ 510348 w 2027231"/>
              <a:gd name="connsiteY20" fmla="*/ 1608706 h 2032063"/>
              <a:gd name="connsiteX21" fmla="*/ 531849 w 2027231"/>
              <a:gd name="connsiteY21" fmla="*/ 1621887 h 2032063"/>
              <a:gd name="connsiteX22" fmla="*/ 503804 w 2027231"/>
              <a:gd name="connsiteY22" fmla="*/ 1950017 h 2032063"/>
              <a:gd name="connsiteX23" fmla="*/ 924482 w 2027231"/>
              <a:gd name="connsiteY23" fmla="*/ 1781745 h 2032063"/>
              <a:gd name="connsiteX24" fmla="*/ 1102102 w 2027231"/>
              <a:gd name="connsiteY24" fmla="*/ 1780717 h 2032063"/>
              <a:gd name="connsiteX25" fmla="*/ 1298418 w 2027231"/>
              <a:gd name="connsiteY25" fmla="*/ 2031722 h 2032063"/>
              <a:gd name="connsiteX26" fmla="*/ 1493613 w 2027231"/>
              <a:gd name="connsiteY26" fmla="*/ 1616933 h 2032063"/>
              <a:gd name="connsiteX27" fmla="*/ 1617106 w 2027231"/>
              <a:gd name="connsiteY27" fmla="*/ 1492412 h 2032063"/>
              <a:gd name="connsiteX28" fmla="*/ 1932801 w 2027231"/>
              <a:gd name="connsiteY28" fmla="*/ 1531208 h 2032063"/>
              <a:gd name="connsiteX29" fmla="*/ 2026285 w 2027231"/>
              <a:gd name="connsiteY29" fmla="*/ 1293945 h 2032063"/>
              <a:gd name="connsiteX30" fmla="*/ 1775655 w 2027231"/>
              <a:gd name="connsiteY30" fmla="*/ 1105201 h 2032063"/>
              <a:gd name="connsiteX31" fmla="*/ 1931679 w 2027231"/>
              <a:gd name="connsiteY31" fmla="*/ 1503256 h 2032063"/>
              <a:gd name="connsiteX32" fmla="*/ 1603084 w 2027231"/>
              <a:gd name="connsiteY32" fmla="*/ 1477642 h 2032063"/>
              <a:gd name="connsiteX33" fmla="*/ 1466690 w 2027231"/>
              <a:gd name="connsiteY33" fmla="*/ 1609267 h 2032063"/>
              <a:gd name="connsiteX34" fmla="*/ 1504083 w 2027231"/>
              <a:gd name="connsiteY34" fmla="*/ 1927861 h 2032063"/>
              <a:gd name="connsiteX35" fmla="*/ 1314872 w 2027231"/>
              <a:gd name="connsiteY35" fmla="*/ 2008631 h 2032063"/>
              <a:gd name="connsiteX36" fmla="*/ 1122575 w 2027231"/>
              <a:gd name="connsiteY36" fmla="*/ 1762301 h 2032063"/>
              <a:gd name="connsiteX37" fmla="*/ 976926 w 2027231"/>
              <a:gd name="connsiteY37" fmla="*/ 1762301 h 2032063"/>
              <a:gd name="connsiteX38" fmla="*/ 721435 w 2027231"/>
              <a:gd name="connsiteY38" fmla="*/ 1999750 h 2032063"/>
              <a:gd name="connsiteX39" fmla="*/ 710964 w 2027231"/>
              <a:gd name="connsiteY39" fmla="*/ 2005266 h 2032063"/>
              <a:gd name="connsiteX40" fmla="*/ 520631 w 2027231"/>
              <a:gd name="connsiteY40" fmla="*/ 1919821 h 2032063"/>
              <a:gd name="connsiteX41" fmla="*/ 551854 w 2027231"/>
              <a:gd name="connsiteY41" fmla="*/ 1620672 h 2032063"/>
              <a:gd name="connsiteX42" fmla="*/ 466223 w 2027231"/>
              <a:gd name="connsiteY42" fmla="*/ 1539154 h 2032063"/>
              <a:gd name="connsiteX43" fmla="*/ 377881 w 2027231"/>
              <a:gd name="connsiteY43" fmla="*/ 1481568 h 2032063"/>
              <a:gd name="connsiteX44" fmla="*/ 93596 w 2027231"/>
              <a:gd name="connsiteY44" fmla="*/ 1510828 h 2032063"/>
              <a:gd name="connsiteX45" fmla="*/ 13293 w 2027231"/>
              <a:gd name="connsiteY45" fmla="*/ 1322084 h 2032063"/>
              <a:gd name="connsiteX46" fmla="*/ 260091 w 2027231"/>
              <a:gd name="connsiteY46" fmla="*/ 1129694 h 2032063"/>
              <a:gd name="connsiteX47" fmla="*/ 263176 w 2027231"/>
              <a:gd name="connsiteY47" fmla="*/ 947587 h 2032063"/>
              <a:gd name="connsiteX48" fmla="*/ 13012 w 2027231"/>
              <a:gd name="connsiteY48" fmla="*/ 721635 h 2032063"/>
              <a:gd name="connsiteX49" fmla="*/ 17499 w 2027231"/>
              <a:gd name="connsiteY49" fmla="*/ 709950 h 2032063"/>
              <a:gd name="connsiteX50" fmla="*/ 98456 w 2027231"/>
              <a:gd name="connsiteY50" fmla="*/ 519710 h 2032063"/>
              <a:gd name="connsiteX51" fmla="*/ 349835 w 2027231"/>
              <a:gd name="connsiteY51" fmla="*/ 553458 h 2032063"/>
              <a:gd name="connsiteX52" fmla="*/ 476693 w 2027231"/>
              <a:gd name="connsiteY52" fmla="*/ 490636 h 2032063"/>
              <a:gd name="connsiteX53" fmla="*/ 551481 w 2027231"/>
              <a:gd name="connsiteY53" fmla="*/ 405285 h 2032063"/>
              <a:gd name="connsiteX54" fmla="*/ 503710 w 2027231"/>
              <a:gd name="connsiteY54" fmla="*/ 110810 h 2032063"/>
              <a:gd name="connsiteX55" fmla="*/ 705075 w 2027231"/>
              <a:gd name="connsiteY55" fmla="*/ 27329 h 2032063"/>
              <a:gd name="connsiteX56" fmla="*/ 894567 w 2027231"/>
              <a:gd name="connsiteY56" fmla="*/ 267022 h 2032063"/>
              <a:gd name="connsiteX57" fmla="*/ 1047227 w 2027231"/>
              <a:gd name="connsiteY57" fmla="*/ 270014 h 2032063"/>
              <a:gd name="connsiteX58" fmla="*/ 1303935 w 2027231"/>
              <a:gd name="connsiteY58" fmla="*/ 27984 h 2032063"/>
              <a:gd name="connsiteX59" fmla="*/ 1491650 w 2027231"/>
              <a:gd name="connsiteY59" fmla="*/ 105669 h 2032063"/>
              <a:gd name="connsiteX60" fmla="*/ 1483424 w 2027231"/>
              <a:gd name="connsiteY60" fmla="*/ 442212 h 2032063"/>
              <a:gd name="connsiteX61" fmla="*/ 1617386 w 2027231"/>
              <a:gd name="connsiteY61" fmla="*/ 557851 h 2032063"/>
              <a:gd name="connsiteX62" fmla="*/ 1911301 w 2027231"/>
              <a:gd name="connsiteY62" fmla="*/ 510081 h 2032063"/>
              <a:gd name="connsiteX63" fmla="*/ 1995436 w 2027231"/>
              <a:gd name="connsiteY63" fmla="*/ 710137 h 2032063"/>
              <a:gd name="connsiteX64" fmla="*/ 1996932 w 2027231"/>
              <a:gd name="connsiteY64" fmla="*/ 712007 h 2032063"/>
              <a:gd name="connsiteX65" fmla="*/ 1748638 w 2027231"/>
              <a:gd name="connsiteY65" fmla="*/ 906547 h 2032063"/>
              <a:gd name="connsiteX66" fmla="*/ 1754247 w 2027231"/>
              <a:gd name="connsiteY66" fmla="*/ 1107631 h 2032063"/>
              <a:gd name="connsiteX67" fmla="*/ 1755275 w 2027231"/>
              <a:gd name="connsiteY67" fmla="*/ 1120439 h 2032063"/>
              <a:gd name="connsiteX68" fmla="*/ 1931679 w 2027231"/>
              <a:gd name="connsiteY68" fmla="*/ 1503256 h 203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027231" h="2032063">
                <a:moveTo>
                  <a:pt x="1775655" y="1105201"/>
                </a:moveTo>
                <a:cubicBezTo>
                  <a:pt x="1792669" y="1007323"/>
                  <a:pt x="1738261" y="899068"/>
                  <a:pt x="1856332" y="856066"/>
                </a:cubicBezTo>
                <a:cubicBezTo>
                  <a:pt x="2064240" y="714718"/>
                  <a:pt x="2033952" y="720046"/>
                  <a:pt x="1937475" y="502696"/>
                </a:cubicBezTo>
                <a:cubicBezTo>
                  <a:pt x="1839972" y="481381"/>
                  <a:pt x="1712460" y="529339"/>
                  <a:pt x="1606262" y="530741"/>
                </a:cubicBezTo>
                <a:cubicBezTo>
                  <a:pt x="1581956" y="490917"/>
                  <a:pt x="1539514" y="452869"/>
                  <a:pt x="1503429" y="422393"/>
                </a:cubicBezTo>
                <a:cubicBezTo>
                  <a:pt x="1499036" y="418934"/>
                  <a:pt x="1484733" y="407716"/>
                  <a:pt x="1482208" y="409212"/>
                </a:cubicBezTo>
                <a:cubicBezTo>
                  <a:pt x="1492585" y="237762"/>
                  <a:pt x="1521379" y="98844"/>
                  <a:pt x="1500905" y="89029"/>
                </a:cubicBezTo>
                <a:cubicBezTo>
                  <a:pt x="1460146" y="70332"/>
                  <a:pt x="1413404" y="26768"/>
                  <a:pt x="1287294" y="-342"/>
                </a:cubicBezTo>
                <a:cubicBezTo>
                  <a:pt x="1221855" y="82111"/>
                  <a:pt x="1156416" y="166434"/>
                  <a:pt x="1090978" y="248326"/>
                </a:cubicBezTo>
                <a:cubicBezTo>
                  <a:pt x="1041992" y="238201"/>
                  <a:pt x="991697" y="236276"/>
                  <a:pt x="942150" y="242623"/>
                </a:cubicBezTo>
                <a:cubicBezTo>
                  <a:pt x="946544" y="241782"/>
                  <a:pt x="912983" y="247671"/>
                  <a:pt x="915976" y="248980"/>
                </a:cubicBezTo>
                <a:cubicBezTo>
                  <a:pt x="815760" y="138295"/>
                  <a:pt x="780797" y="46120"/>
                  <a:pt x="737888" y="16578"/>
                </a:cubicBezTo>
                <a:cubicBezTo>
                  <a:pt x="694979" y="-12963"/>
                  <a:pt x="616359" y="25927"/>
                  <a:pt x="485481" y="96040"/>
                </a:cubicBezTo>
                <a:cubicBezTo>
                  <a:pt x="464167" y="193731"/>
                  <a:pt x="522407" y="308529"/>
                  <a:pt x="524371" y="415008"/>
                </a:cubicBezTo>
                <a:cubicBezTo>
                  <a:pt x="477628" y="439781"/>
                  <a:pt x="430886" y="493254"/>
                  <a:pt x="402841" y="537939"/>
                </a:cubicBezTo>
                <a:cubicBezTo>
                  <a:pt x="297391" y="525693"/>
                  <a:pt x="190912" y="511764"/>
                  <a:pt x="84995" y="499237"/>
                </a:cubicBezTo>
                <a:cubicBezTo>
                  <a:pt x="-94401" y="790159"/>
                  <a:pt x="31055" y="749307"/>
                  <a:pt x="241020" y="933658"/>
                </a:cubicBezTo>
                <a:cubicBezTo>
                  <a:pt x="224754" y="984419"/>
                  <a:pt x="229241" y="1056589"/>
                  <a:pt x="242048" y="1108192"/>
                </a:cubicBezTo>
                <a:cubicBezTo>
                  <a:pt x="38346" y="1290860"/>
                  <a:pt x="-81968" y="1236827"/>
                  <a:pt x="75085" y="1528310"/>
                </a:cubicBezTo>
                <a:cubicBezTo>
                  <a:pt x="172216" y="1549624"/>
                  <a:pt x="299447" y="1501667"/>
                  <a:pt x="405365" y="1499797"/>
                </a:cubicBezTo>
                <a:cubicBezTo>
                  <a:pt x="430419" y="1539809"/>
                  <a:pt x="473234" y="1578137"/>
                  <a:pt x="510348" y="1608706"/>
                </a:cubicBezTo>
                <a:cubicBezTo>
                  <a:pt x="514929" y="1612352"/>
                  <a:pt x="529699" y="1623570"/>
                  <a:pt x="531849" y="1621887"/>
                </a:cubicBezTo>
                <a:cubicBezTo>
                  <a:pt x="529418" y="1727150"/>
                  <a:pt x="482209" y="1853635"/>
                  <a:pt x="503804" y="1950017"/>
                </a:cubicBezTo>
                <a:cubicBezTo>
                  <a:pt x="795287" y="2103891"/>
                  <a:pt x="742281" y="1984606"/>
                  <a:pt x="924482" y="1781745"/>
                </a:cubicBezTo>
                <a:cubicBezTo>
                  <a:pt x="976460" y="1798292"/>
                  <a:pt x="1049844" y="1793244"/>
                  <a:pt x="1102102" y="1780717"/>
                </a:cubicBezTo>
                <a:cubicBezTo>
                  <a:pt x="1167541" y="1863638"/>
                  <a:pt x="1232979" y="1948428"/>
                  <a:pt x="1298418" y="2031722"/>
                </a:cubicBezTo>
                <a:cubicBezTo>
                  <a:pt x="1632811" y="1951887"/>
                  <a:pt x="1510441" y="1897385"/>
                  <a:pt x="1493613" y="1616933"/>
                </a:cubicBezTo>
                <a:cubicBezTo>
                  <a:pt x="1541104" y="1591786"/>
                  <a:pt x="1588687" y="1537752"/>
                  <a:pt x="1617106" y="1492412"/>
                </a:cubicBezTo>
                <a:cubicBezTo>
                  <a:pt x="1721808" y="1504752"/>
                  <a:pt x="1827632" y="1518681"/>
                  <a:pt x="1932801" y="1531208"/>
                </a:cubicBezTo>
                <a:cubicBezTo>
                  <a:pt x="1972159" y="1471098"/>
                  <a:pt x="2024510" y="1363778"/>
                  <a:pt x="2026285" y="1293945"/>
                </a:cubicBezTo>
                <a:cubicBezTo>
                  <a:pt x="1995343" y="1281792"/>
                  <a:pt x="1835766" y="1131189"/>
                  <a:pt x="1775655" y="1105201"/>
                </a:cubicBezTo>
                <a:close/>
                <a:moveTo>
                  <a:pt x="1931679" y="1503256"/>
                </a:moveTo>
                <a:cubicBezTo>
                  <a:pt x="1831465" y="1508211"/>
                  <a:pt x="1703018" y="1442959"/>
                  <a:pt x="1603084" y="1477642"/>
                </a:cubicBezTo>
                <a:cubicBezTo>
                  <a:pt x="1572608" y="1488205"/>
                  <a:pt x="1475197" y="1576080"/>
                  <a:pt x="1466690" y="1609267"/>
                </a:cubicBezTo>
                <a:cubicBezTo>
                  <a:pt x="1444347" y="1696955"/>
                  <a:pt x="1506047" y="1833068"/>
                  <a:pt x="1504083" y="1927861"/>
                </a:cubicBezTo>
                <a:cubicBezTo>
                  <a:pt x="1478189" y="1930198"/>
                  <a:pt x="1322164" y="1995263"/>
                  <a:pt x="1314872" y="2008631"/>
                </a:cubicBezTo>
                <a:cubicBezTo>
                  <a:pt x="1256071" y="1924495"/>
                  <a:pt x="1183994" y="1845221"/>
                  <a:pt x="1122575" y="1762301"/>
                </a:cubicBezTo>
                <a:cubicBezTo>
                  <a:pt x="1079292" y="1746502"/>
                  <a:pt x="1023949" y="1771649"/>
                  <a:pt x="976926" y="1762301"/>
                </a:cubicBezTo>
                <a:cubicBezTo>
                  <a:pt x="867457" y="1727525"/>
                  <a:pt x="795100" y="1924122"/>
                  <a:pt x="721435" y="1999750"/>
                </a:cubicBezTo>
                <a:cubicBezTo>
                  <a:pt x="716013" y="2005827"/>
                  <a:pt x="712086" y="2006107"/>
                  <a:pt x="710964" y="2005266"/>
                </a:cubicBezTo>
                <a:cubicBezTo>
                  <a:pt x="665905" y="1991243"/>
                  <a:pt x="521285" y="1944221"/>
                  <a:pt x="520631" y="1919821"/>
                </a:cubicBezTo>
                <a:cubicBezTo>
                  <a:pt x="517920" y="1822598"/>
                  <a:pt x="547461" y="1696488"/>
                  <a:pt x="551854" y="1620672"/>
                </a:cubicBezTo>
                <a:cubicBezTo>
                  <a:pt x="552977" y="1603097"/>
                  <a:pt x="490249" y="1560936"/>
                  <a:pt x="466223" y="1539154"/>
                </a:cubicBezTo>
                <a:cubicBezTo>
                  <a:pt x="406487" y="1460627"/>
                  <a:pt x="403402" y="1480446"/>
                  <a:pt x="377881" y="1481568"/>
                </a:cubicBezTo>
                <a:cubicBezTo>
                  <a:pt x="303093" y="1484559"/>
                  <a:pt x="204561" y="1504752"/>
                  <a:pt x="93596" y="1510828"/>
                </a:cubicBezTo>
                <a:cubicBezTo>
                  <a:pt x="90511" y="1483344"/>
                  <a:pt x="26474" y="1329563"/>
                  <a:pt x="13293" y="1322084"/>
                </a:cubicBezTo>
                <a:cubicBezTo>
                  <a:pt x="97428" y="1263376"/>
                  <a:pt x="176983" y="1191206"/>
                  <a:pt x="260091" y="1129694"/>
                </a:cubicBezTo>
                <a:cubicBezTo>
                  <a:pt x="275702" y="1087626"/>
                  <a:pt x="245507" y="1034340"/>
                  <a:pt x="263176" y="947587"/>
                </a:cubicBezTo>
                <a:cubicBezTo>
                  <a:pt x="277199" y="899816"/>
                  <a:pt x="88734" y="795488"/>
                  <a:pt x="13012" y="721635"/>
                </a:cubicBezTo>
                <a:cubicBezTo>
                  <a:pt x="13480" y="720701"/>
                  <a:pt x="16658" y="710978"/>
                  <a:pt x="17499" y="709950"/>
                </a:cubicBezTo>
                <a:cubicBezTo>
                  <a:pt x="31522" y="664236"/>
                  <a:pt x="74712" y="514849"/>
                  <a:pt x="98456" y="519710"/>
                </a:cubicBezTo>
                <a:cubicBezTo>
                  <a:pt x="157071" y="531582"/>
                  <a:pt x="261306" y="544203"/>
                  <a:pt x="349835" y="553458"/>
                </a:cubicBezTo>
                <a:cubicBezTo>
                  <a:pt x="435934" y="562806"/>
                  <a:pt x="440515" y="538874"/>
                  <a:pt x="476693" y="490636"/>
                </a:cubicBezTo>
                <a:cubicBezTo>
                  <a:pt x="498008" y="462591"/>
                  <a:pt x="552883" y="443053"/>
                  <a:pt x="551481" y="405285"/>
                </a:cubicBezTo>
                <a:cubicBezTo>
                  <a:pt x="532129" y="326852"/>
                  <a:pt x="497073" y="151382"/>
                  <a:pt x="503710" y="110810"/>
                </a:cubicBezTo>
                <a:cubicBezTo>
                  <a:pt x="505580" y="99592"/>
                  <a:pt x="638795" y="55655"/>
                  <a:pt x="705075" y="27329"/>
                </a:cubicBezTo>
                <a:cubicBezTo>
                  <a:pt x="716667" y="14989"/>
                  <a:pt x="832213" y="185691"/>
                  <a:pt x="894567" y="267022"/>
                </a:cubicBezTo>
                <a:cubicBezTo>
                  <a:pt x="939066" y="285719"/>
                  <a:pt x="997400" y="259544"/>
                  <a:pt x="1047227" y="270014"/>
                </a:cubicBezTo>
                <a:cubicBezTo>
                  <a:pt x="1145012" y="302079"/>
                  <a:pt x="1287388" y="19009"/>
                  <a:pt x="1303935" y="27984"/>
                </a:cubicBezTo>
                <a:cubicBezTo>
                  <a:pt x="1344787" y="49952"/>
                  <a:pt x="1492212" y="102771"/>
                  <a:pt x="1491650" y="105669"/>
                </a:cubicBezTo>
                <a:cubicBezTo>
                  <a:pt x="1475478" y="201396"/>
                  <a:pt x="1414245" y="378269"/>
                  <a:pt x="1483424" y="442212"/>
                </a:cubicBezTo>
                <a:cubicBezTo>
                  <a:pt x="1533812" y="469789"/>
                  <a:pt x="1560922" y="550466"/>
                  <a:pt x="1617386" y="557851"/>
                </a:cubicBezTo>
                <a:cubicBezTo>
                  <a:pt x="1695632" y="538594"/>
                  <a:pt x="1891388" y="545885"/>
                  <a:pt x="1911301" y="510081"/>
                </a:cubicBezTo>
                <a:cubicBezTo>
                  <a:pt x="1940093" y="576174"/>
                  <a:pt x="1965708" y="644605"/>
                  <a:pt x="1995436" y="710137"/>
                </a:cubicBezTo>
                <a:lnTo>
                  <a:pt x="1996932" y="712007"/>
                </a:lnTo>
                <a:cubicBezTo>
                  <a:pt x="1914198" y="775669"/>
                  <a:pt x="1829408" y="840828"/>
                  <a:pt x="1748638" y="906547"/>
                </a:cubicBezTo>
                <a:cubicBezTo>
                  <a:pt x="1752658" y="921224"/>
                  <a:pt x="1743964" y="1060703"/>
                  <a:pt x="1754247" y="1107631"/>
                </a:cubicBezTo>
                <a:cubicBezTo>
                  <a:pt x="1753687" y="1111922"/>
                  <a:pt x="1753967" y="1116297"/>
                  <a:pt x="1755275" y="1120439"/>
                </a:cubicBezTo>
                <a:cubicBezTo>
                  <a:pt x="2001793" y="1312268"/>
                  <a:pt x="2022360" y="1262535"/>
                  <a:pt x="1931679" y="1503256"/>
                </a:cubicBezTo>
                <a:close/>
              </a:path>
            </a:pathLst>
          </a:custGeom>
          <a:solidFill>
            <a:srgbClr val="BF5A08"/>
          </a:solidFill>
          <a:ln w="930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D1D48331-5586-5316-2D1E-3A315C2D2037}"/>
              </a:ext>
            </a:extLst>
          </p:cNvPr>
          <p:cNvSpPr/>
          <p:nvPr/>
        </p:nvSpPr>
        <p:spPr>
          <a:xfrm>
            <a:off x="-3680394" y="-2027015"/>
            <a:ext cx="9348" cy="9348"/>
          </a:xfrm>
          <a:custGeom>
            <a:avLst/>
            <a:gdLst/>
            <a:ahLst/>
            <a:cxnLst/>
            <a:rect l="l" t="t" r="r" b="b"/>
            <a:pathLst>
              <a:path w="9348" h="9348"/>
            </a:pathLst>
          </a:custGeom>
          <a:solidFill>
            <a:srgbClr val="BF5A08"/>
          </a:solidFill>
          <a:ln w="930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C58EE63-28C7-8197-23AD-4352185DB449}"/>
              </a:ext>
            </a:extLst>
          </p:cNvPr>
          <p:cNvSpPr/>
          <p:nvPr/>
        </p:nvSpPr>
        <p:spPr>
          <a:xfrm>
            <a:off x="6665210" y="1593530"/>
            <a:ext cx="653" cy="560"/>
          </a:xfrm>
          <a:custGeom>
            <a:avLst/>
            <a:gdLst>
              <a:gd name="connsiteX0" fmla="*/ -946 w 653"/>
              <a:gd name="connsiteY0" fmla="*/ -342 h 560"/>
              <a:gd name="connsiteX1" fmla="*/ -946 w 653"/>
              <a:gd name="connsiteY1" fmla="*/ -342 h 560"/>
              <a:gd name="connsiteX2" fmla="*/ -292 w 653"/>
              <a:gd name="connsiteY2" fmla="*/ 219 h 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" h="560">
                <a:moveTo>
                  <a:pt x="-946" y="-342"/>
                </a:moveTo>
                <a:lnTo>
                  <a:pt x="-946" y="-342"/>
                </a:lnTo>
                <a:lnTo>
                  <a:pt x="-292" y="219"/>
                </a:lnTo>
                <a:close/>
              </a:path>
            </a:pathLst>
          </a:custGeom>
          <a:solidFill>
            <a:srgbClr val="BF5A08"/>
          </a:solidFill>
          <a:ln w="930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CF635F3-F382-4BD6-9A91-774841ADE48B}"/>
              </a:ext>
            </a:extLst>
          </p:cNvPr>
          <p:cNvSpPr txBox="1"/>
          <p:nvPr/>
        </p:nvSpPr>
        <p:spPr>
          <a:xfrm>
            <a:off x="1493905" y="1861835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anni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977468" y="2927160"/>
            <a:ext cx="1604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>
              <a:spcBef>
                <a:spcPts val="100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Principio del consenso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924E293-C588-4D2D-B06B-B32A7ED9D1F5}"/>
              </a:ext>
            </a:extLst>
          </p:cNvPr>
          <p:cNvSpPr txBox="1"/>
          <p:nvPr/>
        </p:nvSpPr>
        <p:spPr>
          <a:xfrm>
            <a:off x="9420374" y="2930419"/>
            <a:ext cx="1383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342900">
              <a:spcBef>
                <a:spcPts val="1000"/>
              </a:spcBef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Riunioni periodiche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905B7C-9FD9-412F-A7B7-313235AF72BC}"/>
              </a:ext>
            </a:extLst>
          </p:cNvPr>
          <p:cNvSpPr txBox="1"/>
          <p:nvPr/>
        </p:nvSpPr>
        <p:spPr>
          <a:xfrm>
            <a:off x="9522551" y="1861087"/>
            <a:ext cx="1549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 a titolo volontario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841191" y="4867509"/>
            <a:ext cx="47075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 datori di lavoro, lavoratori/lavoratrici,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Governo federale e governi dei Länder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(cd. “quattro banchi</a:t>
            </a:r>
            <a:r>
              <a:rPr lang="it-IT" dirty="0"/>
              <a:t>”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433403E-9133-4B1F-87D4-F03DB0E930E6}"/>
              </a:ext>
            </a:extLst>
          </p:cNvPr>
          <p:cNvSpPr txBox="1"/>
          <p:nvPr/>
        </p:nvSpPr>
        <p:spPr>
          <a:xfrm>
            <a:off x="4393440" y="4436057"/>
            <a:ext cx="1414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Membri</a:t>
            </a:r>
            <a:endParaRPr lang="de-DE" dirty="0"/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F1E5B274-EE48-40AD-BF6E-6112CA6FD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05465" y="2853946"/>
            <a:ext cx="528674" cy="628693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8A984C55-5745-46C9-8A60-4910DAD3D9B2}"/>
              </a:ext>
            </a:extLst>
          </p:cNvPr>
          <p:cNvGrpSpPr/>
          <p:nvPr/>
        </p:nvGrpSpPr>
        <p:grpSpPr>
          <a:xfrm>
            <a:off x="6389583" y="3494556"/>
            <a:ext cx="1695884" cy="1394984"/>
            <a:chOff x="6343072" y="3523313"/>
            <a:chExt cx="1303345" cy="1072093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664DCCF-8819-4A31-9068-05925520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72400" y="3534984"/>
              <a:ext cx="1074017" cy="1060422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77811245-6A3D-49EC-829D-19463939F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rgbClr val="E27F1C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21432774">
              <a:off x="6343072" y="3523313"/>
              <a:ext cx="244148" cy="427258"/>
            </a:xfrm>
            <a:prstGeom prst="rect">
              <a:avLst/>
            </a:prstGeom>
          </p:spPr>
        </p:pic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9D156801-203D-48CA-98EE-C5CBA762D599}"/>
              </a:ext>
            </a:extLst>
          </p:cNvPr>
          <p:cNvSpPr txBox="1"/>
          <p:nvPr/>
        </p:nvSpPr>
        <p:spPr>
          <a:xfrm>
            <a:off x="6459076" y="4434048"/>
            <a:ext cx="2089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Membri supplenti</a:t>
            </a:r>
            <a:endParaRPr lang="de-DE" dirty="0"/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7CCAAA69-AA15-4C3E-8E3C-7ADC586737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1391768">
            <a:off x="8807850" y="1648769"/>
            <a:ext cx="646397" cy="65428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52797EB3-4AD7-424A-A6EE-5E4289AFB9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61425" y="2836930"/>
            <a:ext cx="481446" cy="459562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0618019D-45F8-430E-8315-E1B172F2FF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634209" y="1629804"/>
            <a:ext cx="735877" cy="6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3514871-33D7-4A8A-860B-30785FDE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Sviluppo del Sistema duale di istruzione e formazione professionale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Compiti principali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Consiglia il Governo federale in materia di istruzione e formazione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professionale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Emana raccomandazioni di carattere pratico (es. per un’attuazione 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omogenea della Legge sull’istruzione e formazione professionale)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Prende posizione su interventi normativi dello Stato federale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(es. regolamenti della formazione)</a:t>
            </a:r>
          </a:p>
          <a:p>
            <a:pPr>
              <a:defRPr/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Emana pareri sulla politica del Governo federale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Decide su questioni che riguardano il BIBB 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(es. bilancio, ricerca)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6CFA1-FEC8-478D-BF0B-6760CC88089E}"/>
              </a:ext>
            </a:extLst>
          </p:cNvPr>
          <p:cNvSpPr txBox="1"/>
          <p:nvPr/>
        </p:nvSpPr>
        <p:spPr>
          <a:xfrm>
            <a:off x="677469" y="1700265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BF5A08"/>
                </a:solidFill>
              </a:rPr>
              <a:t>Comitato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>
                <a:solidFill>
                  <a:srgbClr val="BF5A08"/>
                </a:solidFill>
              </a:rPr>
              <a:t>generale </a:t>
            </a:r>
          </a:p>
          <a:p>
            <a:pPr algn="ctr"/>
            <a:r>
              <a:rPr lang="de-DE" b="1" dirty="0">
                <a:solidFill>
                  <a:srgbClr val="BF5A08"/>
                </a:solidFill>
              </a:rPr>
              <a:t>del BIBB</a:t>
            </a:r>
          </a:p>
        </p:txBody>
      </p:sp>
    </p:spTree>
    <p:extLst>
      <p:ext uri="{BB962C8B-B14F-4D97-AF65-F5344CB8AC3E}">
        <p14:creationId xmlns:p14="http://schemas.microsoft.com/office/powerpoint/2010/main" val="12759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Sviluppo del Sistema duale di istruzione e formazione professionale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Rilevanza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Esprime le </a:t>
            </a:r>
            <a:r>
              <a:rPr lang="it-IT" sz="2200" noProof="0" dirty="0">
                <a:solidFill>
                  <a:srgbClr val="BF5A08"/>
                </a:solidFill>
              </a:rPr>
              <a:t>posizioni concertate degli attori VET</a:t>
            </a:r>
          </a:p>
          <a:p>
            <a:r>
              <a:rPr lang="it-IT" sz="2200" noProof="0" dirty="0">
                <a:solidFill>
                  <a:srgbClr val="BF5A08"/>
                </a:solidFill>
              </a:rPr>
              <a:t>Meccanismo di coordinamento</a:t>
            </a:r>
            <a:r>
              <a:rPr lang="it-IT" sz="2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centrale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dell’Istruzione e formazione professionale duale a livello federale </a:t>
            </a:r>
            <a:r>
              <a:rPr lang="it-IT" sz="2200" noProof="0" dirty="0">
                <a:solidFill>
                  <a:srgbClr val="BF5A08"/>
                </a:solidFill>
              </a:rPr>
              <a:t>(“Parlamento della VET”) 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Forum di gestione </a:t>
            </a:r>
            <a:r>
              <a:rPr lang="it-IT" sz="2200" noProof="0" dirty="0">
                <a:solidFill>
                  <a:srgbClr val="BF5A08"/>
                </a:solidFill>
              </a:rPr>
              <a:t>congiunta</a:t>
            </a:r>
            <a:r>
              <a:rPr lang="it-IT" sz="2200" noProof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Sistema di istruzione e formazione professionale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9310FDA-87D9-404C-8FF5-3903F5FDCCB1}"/>
              </a:ext>
            </a:extLst>
          </p:cNvPr>
          <p:cNvSpPr txBox="1"/>
          <p:nvPr/>
        </p:nvSpPr>
        <p:spPr>
          <a:xfrm>
            <a:off x="677469" y="1700265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BF5A08"/>
                </a:solidFill>
              </a:rPr>
              <a:t>Comitato 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>
                <a:solidFill>
                  <a:srgbClr val="BF5A08"/>
                </a:solidFill>
              </a:rPr>
              <a:t>generale </a:t>
            </a:r>
          </a:p>
          <a:p>
            <a:pPr algn="ctr"/>
            <a:r>
              <a:rPr lang="de-DE" b="1" dirty="0">
                <a:solidFill>
                  <a:srgbClr val="BF5A08"/>
                </a:solidFill>
              </a:rPr>
              <a:t>del BIBB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8842104-B366-1CEF-1861-13FE7F4A6696}"/>
              </a:ext>
            </a:extLst>
          </p:cNvPr>
          <p:cNvSpPr/>
          <p:nvPr/>
        </p:nvSpPr>
        <p:spPr>
          <a:xfrm>
            <a:off x="1158715" y="2743488"/>
            <a:ext cx="640" cy="457"/>
          </a:xfrm>
          <a:custGeom>
            <a:avLst/>
            <a:gdLst>
              <a:gd name="connsiteX0" fmla="*/ -306 w 640"/>
              <a:gd name="connsiteY0" fmla="*/ 115 h 457"/>
              <a:gd name="connsiteX1" fmla="*/ -306 w 640"/>
              <a:gd name="connsiteY1" fmla="*/ 115 h 457"/>
              <a:gd name="connsiteX2" fmla="*/ -946 w 640"/>
              <a:gd name="connsiteY2" fmla="*/ -342 h 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" h="457">
                <a:moveTo>
                  <a:pt x="-306" y="115"/>
                </a:moveTo>
                <a:lnTo>
                  <a:pt x="-306" y="115"/>
                </a:lnTo>
                <a:lnTo>
                  <a:pt x="-946" y="-342"/>
                </a:lnTo>
                <a:close/>
              </a:path>
            </a:pathLst>
          </a:custGeom>
          <a:solidFill>
            <a:srgbClr val="BF5A08"/>
          </a:solidFill>
          <a:ln w="913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CB88917-9FFB-834E-E2CC-66DC305E3BE4}"/>
              </a:ext>
            </a:extLst>
          </p:cNvPr>
          <p:cNvSpPr/>
          <p:nvPr/>
        </p:nvSpPr>
        <p:spPr>
          <a:xfrm>
            <a:off x="-7989125" y="-1958447"/>
            <a:ext cx="9144" cy="9144"/>
          </a:xfrm>
          <a:custGeom>
            <a:avLst/>
            <a:gdLst/>
            <a:ahLst/>
            <a:cxnLst/>
            <a:rect l="l" t="t" r="r" b="b"/>
            <a:pathLst>
              <a:path w="9144" h="9144"/>
            </a:pathLst>
          </a:custGeom>
          <a:solidFill>
            <a:srgbClr val="BF5A08"/>
          </a:solidFill>
          <a:ln w="913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576A829F-788E-FA2F-1EFA-ADFE60987BF3}"/>
              </a:ext>
            </a:extLst>
          </p:cNvPr>
          <p:cNvSpPr/>
          <p:nvPr/>
        </p:nvSpPr>
        <p:spPr>
          <a:xfrm>
            <a:off x="659607" y="1169440"/>
            <a:ext cx="1982904" cy="1987631"/>
          </a:xfrm>
          <a:custGeom>
            <a:avLst/>
            <a:gdLst>
              <a:gd name="connsiteX0" fmla="*/ 1736808 w 1982904"/>
              <a:gd name="connsiteY0" fmla="*/ 1081027 h 1987631"/>
              <a:gd name="connsiteX1" fmla="*/ 1815721 w 1982904"/>
              <a:gd name="connsiteY1" fmla="*/ 837340 h 1987631"/>
              <a:gd name="connsiteX2" fmla="*/ 1895090 w 1982904"/>
              <a:gd name="connsiteY2" fmla="*/ 491697 h 1987631"/>
              <a:gd name="connsiteX3" fmla="*/ 1571119 w 1982904"/>
              <a:gd name="connsiteY3" fmla="*/ 519129 h 1987631"/>
              <a:gd name="connsiteX4" fmla="*/ 1470535 w 1982904"/>
              <a:gd name="connsiteY4" fmla="*/ 413150 h 1987631"/>
              <a:gd name="connsiteX5" fmla="*/ 1449778 w 1982904"/>
              <a:gd name="connsiteY5" fmla="*/ 400257 h 1987631"/>
              <a:gd name="connsiteX6" fmla="*/ 1468066 w 1982904"/>
              <a:gd name="connsiteY6" fmla="*/ 87075 h 1987631"/>
              <a:gd name="connsiteX7" fmla="*/ 1259126 w 1982904"/>
              <a:gd name="connsiteY7" fmla="*/ -342 h 1987631"/>
              <a:gd name="connsiteX8" fmla="*/ 1067102 w 1982904"/>
              <a:gd name="connsiteY8" fmla="*/ 242888 h 1987631"/>
              <a:gd name="connsiteX9" fmla="*/ 921529 w 1982904"/>
              <a:gd name="connsiteY9" fmla="*/ 237310 h 1987631"/>
              <a:gd name="connsiteX10" fmla="*/ 895926 w 1982904"/>
              <a:gd name="connsiteY10" fmla="*/ 243528 h 1987631"/>
              <a:gd name="connsiteX11" fmla="*/ 721733 w 1982904"/>
              <a:gd name="connsiteY11" fmla="*/ 16209 h 1987631"/>
              <a:gd name="connsiteX12" fmla="*/ 474845 w 1982904"/>
              <a:gd name="connsiteY12" fmla="*/ 93933 h 1987631"/>
              <a:gd name="connsiteX13" fmla="*/ 512884 w 1982904"/>
              <a:gd name="connsiteY13" fmla="*/ 405926 h 1987631"/>
              <a:gd name="connsiteX14" fmla="*/ 394012 w 1982904"/>
              <a:gd name="connsiteY14" fmla="*/ 526169 h 1987631"/>
              <a:gd name="connsiteX15" fmla="*/ 83116 w 1982904"/>
              <a:gd name="connsiteY15" fmla="*/ 488313 h 1987631"/>
              <a:gd name="connsiteX16" fmla="*/ 235729 w 1982904"/>
              <a:gd name="connsiteY16" fmla="*/ 913235 h 1987631"/>
              <a:gd name="connsiteX17" fmla="*/ 236735 w 1982904"/>
              <a:gd name="connsiteY17" fmla="*/ 1083953 h 1987631"/>
              <a:gd name="connsiteX18" fmla="*/ 73423 w 1982904"/>
              <a:gd name="connsiteY18" fmla="*/ 1494885 h 1987631"/>
              <a:gd name="connsiteX19" fmla="*/ 396481 w 1982904"/>
              <a:gd name="connsiteY19" fmla="*/ 1466996 h 1987631"/>
              <a:gd name="connsiteX20" fmla="*/ 499168 w 1982904"/>
              <a:gd name="connsiteY20" fmla="*/ 1573523 h 1987631"/>
              <a:gd name="connsiteX21" fmla="*/ 520199 w 1982904"/>
              <a:gd name="connsiteY21" fmla="*/ 1586416 h 1987631"/>
              <a:gd name="connsiteX22" fmla="*/ 492767 w 1982904"/>
              <a:gd name="connsiteY22" fmla="*/ 1907371 h 1987631"/>
              <a:gd name="connsiteX23" fmla="*/ 904247 w 1982904"/>
              <a:gd name="connsiteY23" fmla="*/ 1742779 h 1987631"/>
              <a:gd name="connsiteX24" fmla="*/ 1077983 w 1982904"/>
              <a:gd name="connsiteY24" fmla="*/ 1741773 h 1987631"/>
              <a:gd name="connsiteX25" fmla="*/ 1270007 w 1982904"/>
              <a:gd name="connsiteY25" fmla="*/ 1987289 h 1987631"/>
              <a:gd name="connsiteX26" fmla="*/ 1460933 w 1982904"/>
              <a:gd name="connsiteY26" fmla="*/ 1581570 h 1987631"/>
              <a:gd name="connsiteX27" fmla="*/ 1581726 w 1982904"/>
              <a:gd name="connsiteY27" fmla="*/ 1459772 h 1987631"/>
              <a:gd name="connsiteX28" fmla="*/ 1890518 w 1982904"/>
              <a:gd name="connsiteY28" fmla="*/ 1497719 h 1987631"/>
              <a:gd name="connsiteX29" fmla="*/ 1981958 w 1982904"/>
              <a:gd name="connsiteY29" fmla="*/ 1265645 h 1987631"/>
              <a:gd name="connsiteX30" fmla="*/ 1736808 w 1982904"/>
              <a:gd name="connsiteY30" fmla="*/ 1081027 h 1987631"/>
              <a:gd name="connsiteX31" fmla="*/ 1889421 w 1982904"/>
              <a:gd name="connsiteY31" fmla="*/ 1470379 h 1987631"/>
              <a:gd name="connsiteX32" fmla="*/ 1568010 w 1982904"/>
              <a:gd name="connsiteY32" fmla="*/ 1445324 h 1987631"/>
              <a:gd name="connsiteX33" fmla="*/ 1434599 w 1982904"/>
              <a:gd name="connsiteY33" fmla="*/ 1574072 h 1987631"/>
              <a:gd name="connsiteX34" fmla="*/ 1471175 w 1982904"/>
              <a:gd name="connsiteY34" fmla="*/ 1885699 h 1987631"/>
              <a:gd name="connsiteX35" fmla="*/ 1286100 w 1982904"/>
              <a:gd name="connsiteY35" fmla="*/ 1964703 h 1987631"/>
              <a:gd name="connsiteX36" fmla="*/ 1098009 w 1982904"/>
              <a:gd name="connsiteY36" fmla="*/ 1723759 h 1987631"/>
              <a:gd name="connsiteX37" fmla="*/ 955544 w 1982904"/>
              <a:gd name="connsiteY37" fmla="*/ 1723759 h 1987631"/>
              <a:gd name="connsiteX38" fmla="*/ 705639 w 1982904"/>
              <a:gd name="connsiteY38" fmla="*/ 1956017 h 1987631"/>
              <a:gd name="connsiteX39" fmla="*/ 695398 w 1982904"/>
              <a:gd name="connsiteY39" fmla="*/ 1961412 h 1987631"/>
              <a:gd name="connsiteX40" fmla="*/ 509226 w 1982904"/>
              <a:gd name="connsiteY40" fmla="*/ 1877835 h 1987631"/>
              <a:gd name="connsiteX41" fmla="*/ 539767 w 1982904"/>
              <a:gd name="connsiteY41" fmla="*/ 1585227 h 1987631"/>
              <a:gd name="connsiteX42" fmla="*/ 456008 w 1982904"/>
              <a:gd name="connsiteY42" fmla="*/ 1505492 h 1987631"/>
              <a:gd name="connsiteX43" fmla="*/ 369597 w 1982904"/>
              <a:gd name="connsiteY43" fmla="*/ 1449165 h 1987631"/>
              <a:gd name="connsiteX44" fmla="*/ 91528 w 1982904"/>
              <a:gd name="connsiteY44" fmla="*/ 1477785 h 1987631"/>
              <a:gd name="connsiteX45" fmla="*/ 12981 w 1982904"/>
              <a:gd name="connsiteY45" fmla="*/ 1293168 h 1987631"/>
              <a:gd name="connsiteX46" fmla="*/ 254383 w 1982904"/>
              <a:gd name="connsiteY46" fmla="*/ 1104985 h 1987631"/>
              <a:gd name="connsiteX47" fmla="*/ 257401 w 1982904"/>
              <a:gd name="connsiteY47" fmla="*/ 926859 h 1987631"/>
              <a:gd name="connsiteX48" fmla="*/ 12707 w 1982904"/>
              <a:gd name="connsiteY48" fmla="*/ 705849 h 1987631"/>
              <a:gd name="connsiteX49" fmla="*/ 17096 w 1982904"/>
              <a:gd name="connsiteY49" fmla="*/ 694419 h 1987631"/>
              <a:gd name="connsiteX50" fmla="*/ 96283 w 1982904"/>
              <a:gd name="connsiteY50" fmla="*/ 508339 h 1987631"/>
              <a:gd name="connsiteX51" fmla="*/ 342165 w 1982904"/>
              <a:gd name="connsiteY51" fmla="*/ 541348 h 1987631"/>
              <a:gd name="connsiteX52" fmla="*/ 466249 w 1982904"/>
              <a:gd name="connsiteY52" fmla="*/ 479901 h 1987631"/>
              <a:gd name="connsiteX53" fmla="*/ 539401 w 1982904"/>
              <a:gd name="connsiteY53" fmla="*/ 396416 h 1987631"/>
              <a:gd name="connsiteX54" fmla="*/ 492676 w 1982904"/>
              <a:gd name="connsiteY54" fmla="*/ 108380 h 1987631"/>
              <a:gd name="connsiteX55" fmla="*/ 689637 w 1982904"/>
              <a:gd name="connsiteY55" fmla="*/ 26724 h 1987631"/>
              <a:gd name="connsiteX56" fmla="*/ 874986 w 1982904"/>
              <a:gd name="connsiteY56" fmla="*/ 261176 h 1987631"/>
              <a:gd name="connsiteX57" fmla="*/ 1024307 w 1982904"/>
              <a:gd name="connsiteY57" fmla="*/ 264102 h 1987631"/>
              <a:gd name="connsiteX58" fmla="*/ 1275402 w 1982904"/>
              <a:gd name="connsiteY58" fmla="*/ 27364 h 1987631"/>
              <a:gd name="connsiteX59" fmla="*/ 1459014 w 1982904"/>
              <a:gd name="connsiteY59" fmla="*/ 103351 h 1987631"/>
              <a:gd name="connsiteX60" fmla="*/ 1450967 w 1982904"/>
              <a:gd name="connsiteY60" fmla="*/ 432535 h 1987631"/>
              <a:gd name="connsiteX61" fmla="*/ 1582000 w 1982904"/>
              <a:gd name="connsiteY61" fmla="*/ 545646 h 1987631"/>
              <a:gd name="connsiteX62" fmla="*/ 1869488 w 1982904"/>
              <a:gd name="connsiteY62" fmla="*/ 498920 h 1987631"/>
              <a:gd name="connsiteX63" fmla="*/ 1951784 w 1982904"/>
              <a:gd name="connsiteY63" fmla="*/ 694602 h 1987631"/>
              <a:gd name="connsiteX64" fmla="*/ 1953247 w 1982904"/>
              <a:gd name="connsiteY64" fmla="*/ 696431 h 1987631"/>
              <a:gd name="connsiteX65" fmla="*/ 1710382 w 1982904"/>
              <a:gd name="connsiteY65" fmla="*/ 886717 h 1987631"/>
              <a:gd name="connsiteX66" fmla="*/ 1715868 w 1982904"/>
              <a:gd name="connsiteY66" fmla="*/ 1083405 h 1987631"/>
              <a:gd name="connsiteX67" fmla="*/ 1716874 w 1982904"/>
              <a:gd name="connsiteY67" fmla="*/ 1095932 h 1987631"/>
              <a:gd name="connsiteX68" fmla="*/ 1889421 w 1982904"/>
              <a:gd name="connsiteY68" fmla="*/ 1470379 h 198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982904" h="1987631">
                <a:moveTo>
                  <a:pt x="1736808" y="1081027"/>
                </a:moveTo>
                <a:cubicBezTo>
                  <a:pt x="1753450" y="985289"/>
                  <a:pt x="1700232" y="879402"/>
                  <a:pt x="1815721" y="837340"/>
                </a:cubicBezTo>
                <a:cubicBezTo>
                  <a:pt x="2019084" y="699082"/>
                  <a:pt x="1989457" y="704295"/>
                  <a:pt x="1895090" y="491697"/>
                </a:cubicBezTo>
                <a:cubicBezTo>
                  <a:pt x="1799719" y="470848"/>
                  <a:pt x="1674995" y="517757"/>
                  <a:pt x="1571119" y="519129"/>
                </a:cubicBezTo>
                <a:cubicBezTo>
                  <a:pt x="1547345" y="480175"/>
                  <a:pt x="1505831" y="442959"/>
                  <a:pt x="1470535" y="413150"/>
                </a:cubicBezTo>
                <a:cubicBezTo>
                  <a:pt x="1466238" y="409766"/>
                  <a:pt x="1452247" y="398793"/>
                  <a:pt x="1449778" y="400257"/>
                </a:cubicBezTo>
                <a:cubicBezTo>
                  <a:pt x="1459928" y="232556"/>
                  <a:pt x="1488092" y="96676"/>
                  <a:pt x="1468066" y="87075"/>
                </a:cubicBezTo>
                <a:cubicBezTo>
                  <a:pt x="1428198" y="68787"/>
                  <a:pt x="1382478" y="26175"/>
                  <a:pt x="1259126" y="-342"/>
                </a:cubicBezTo>
                <a:cubicBezTo>
                  <a:pt x="1195118" y="80308"/>
                  <a:pt x="1131110" y="162787"/>
                  <a:pt x="1067102" y="242888"/>
                </a:cubicBezTo>
                <a:cubicBezTo>
                  <a:pt x="1019187" y="232985"/>
                  <a:pt x="969993" y="231102"/>
                  <a:pt x="921529" y="237310"/>
                </a:cubicBezTo>
                <a:cubicBezTo>
                  <a:pt x="925826" y="236487"/>
                  <a:pt x="893000" y="242248"/>
                  <a:pt x="895926" y="243528"/>
                </a:cubicBezTo>
                <a:cubicBezTo>
                  <a:pt x="797902" y="135263"/>
                  <a:pt x="763703" y="45104"/>
                  <a:pt x="721733" y="16209"/>
                </a:cubicBezTo>
                <a:cubicBezTo>
                  <a:pt x="679762" y="-12687"/>
                  <a:pt x="602861" y="25353"/>
                  <a:pt x="474845" y="93933"/>
                </a:cubicBezTo>
                <a:cubicBezTo>
                  <a:pt x="453997" y="189487"/>
                  <a:pt x="510964" y="301775"/>
                  <a:pt x="512884" y="405926"/>
                </a:cubicBezTo>
                <a:cubicBezTo>
                  <a:pt x="467164" y="430157"/>
                  <a:pt x="421444" y="482461"/>
                  <a:pt x="394012" y="526169"/>
                </a:cubicBezTo>
                <a:cubicBezTo>
                  <a:pt x="290868" y="514191"/>
                  <a:pt x="186717" y="500566"/>
                  <a:pt x="83116" y="488313"/>
                </a:cubicBezTo>
                <a:cubicBezTo>
                  <a:pt x="-92357" y="772875"/>
                  <a:pt x="30355" y="732915"/>
                  <a:pt x="235729" y="913235"/>
                </a:cubicBezTo>
                <a:cubicBezTo>
                  <a:pt x="219818" y="962887"/>
                  <a:pt x="224208" y="1033479"/>
                  <a:pt x="236735" y="1083953"/>
                </a:cubicBezTo>
                <a:cubicBezTo>
                  <a:pt x="37487" y="1262627"/>
                  <a:pt x="-80196" y="1209775"/>
                  <a:pt x="73423" y="1494885"/>
                </a:cubicBezTo>
                <a:cubicBezTo>
                  <a:pt x="168429" y="1515733"/>
                  <a:pt x="292879" y="1468824"/>
                  <a:pt x="396481" y="1466996"/>
                </a:cubicBezTo>
                <a:cubicBezTo>
                  <a:pt x="420986" y="1506132"/>
                  <a:pt x="462866" y="1543622"/>
                  <a:pt x="499168" y="1573523"/>
                </a:cubicBezTo>
                <a:cubicBezTo>
                  <a:pt x="503649" y="1577089"/>
                  <a:pt x="518096" y="1588062"/>
                  <a:pt x="520199" y="1586416"/>
                </a:cubicBezTo>
                <a:cubicBezTo>
                  <a:pt x="517822" y="1689378"/>
                  <a:pt x="471645" y="1813096"/>
                  <a:pt x="492767" y="1907371"/>
                </a:cubicBezTo>
                <a:cubicBezTo>
                  <a:pt x="777877" y="2057881"/>
                  <a:pt x="726030" y="1941204"/>
                  <a:pt x="904247" y="1742779"/>
                </a:cubicBezTo>
                <a:cubicBezTo>
                  <a:pt x="955088" y="1758963"/>
                  <a:pt x="1026868" y="1754026"/>
                  <a:pt x="1077983" y="1741773"/>
                </a:cubicBezTo>
                <a:cubicBezTo>
                  <a:pt x="1141991" y="1822880"/>
                  <a:pt x="1205999" y="1905816"/>
                  <a:pt x="1270007" y="1987289"/>
                </a:cubicBezTo>
                <a:cubicBezTo>
                  <a:pt x="1597088" y="1909200"/>
                  <a:pt x="1477393" y="1855890"/>
                  <a:pt x="1460933" y="1581570"/>
                </a:cubicBezTo>
                <a:cubicBezTo>
                  <a:pt x="1507386" y="1556973"/>
                  <a:pt x="1553928" y="1504120"/>
                  <a:pt x="1581726" y="1459772"/>
                </a:cubicBezTo>
                <a:cubicBezTo>
                  <a:pt x="1684139" y="1471842"/>
                  <a:pt x="1787648" y="1485466"/>
                  <a:pt x="1890518" y="1497719"/>
                </a:cubicBezTo>
                <a:cubicBezTo>
                  <a:pt x="1929015" y="1438923"/>
                  <a:pt x="1980222" y="1333950"/>
                  <a:pt x="1981958" y="1265645"/>
                </a:cubicBezTo>
                <a:cubicBezTo>
                  <a:pt x="1951692" y="1253757"/>
                  <a:pt x="1795605" y="1106448"/>
                  <a:pt x="1736808" y="1081027"/>
                </a:cubicBezTo>
                <a:close/>
                <a:moveTo>
                  <a:pt x="1889421" y="1470379"/>
                </a:moveTo>
                <a:cubicBezTo>
                  <a:pt x="1791398" y="1475225"/>
                  <a:pt x="1665759" y="1411400"/>
                  <a:pt x="1568010" y="1445324"/>
                </a:cubicBezTo>
                <a:cubicBezTo>
                  <a:pt x="1538201" y="1455657"/>
                  <a:pt x="1442920" y="1541611"/>
                  <a:pt x="1434599" y="1574072"/>
                </a:cubicBezTo>
                <a:cubicBezTo>
                  <a:pt x="1412744" y="1659843"/>
                  <a:pt x="1473096" y="1792979"/>
                  <a:pt x="1471175" y="1885699"/>
                </a:cubicBezTo>
                <a:cubicBezTo>
                  <a:pt x="1445847" y="1887985"/>
                  <a:pt x="1293233" y="1951627"/>
                  <a:pt x="1286100" y="1964703"/>
                </a:cubicBezTo>
                <a:cubicBezTo>
                  <a:pt x="1228585" y="1882407"/>
                  <a:pt x="1158084" y="1804866"/>
                  <a:pt x="1098009" y="1723759"/>
                </a:cubicBezTo>
                <a:cubicBezTo>
                  <a:pt x="1055672" y="1708306"/>
                  <a:pt x="1001539" y="1732903"/>
                  <a:pt x="955544" y="1723759"/>
                </a:cubicBezTo>
                <a:cubicBezTo>
                  <a:pt x="848468" y="1689744"/>
                  <a:pt x="777694" y="1882042"/>
                  <a:pt x="705639" y="1956017"/>
                </a:cubicBezTo>
                <a:cubicBezTo>
                  <a:pt x="700336" y="1961960"/>
                  <a:pt x="696495" y="1962235"/>
                  <a:pt x="695398" y="1961412"/>
                </a:cubicBezTo>
                <a:cubicBezTo>
                  <a:pt x="651324" y="1947696"/>
                  <a:pt x="509866" y="1901701"/>
                  <a:pt x="509226" y="1877835"/>
                </a:cubicBezTo>
                <a:cubicBezTo>
                  <a:pt x="506575" y="1782738"/>
                  <a:pt x="535470" y="1659385"/>
                  <a:pt x="539767" y="1585227"/>
                </a:cubicBezTo>
                <a:cubicBezTo>
                  <a:pt x="540865" y="1568037"/>
                  <a:pt x="479508" y="1526797"/>
                  <a:pt x="456008" y="1505492"/>
                </a:cubicBezTo>
                <a:cubicBezTo>
                  <a:pt x="397578" y="1428682"/>
                  <a:pt x="394561" y="1448067"/>
                  <a:pt x="369597" y="1449165"/>
                </a:cubicBezTo>
                <a:cubicBezTo>
                  <a:pt x="296445" y="1452091"/>
                  <a:pt x="200068" y="1471842"/>
                  <a:pt x="91528" y="1477785"/>
                </a:cubicBezTo>
                <a:cubicBezTo>
                  <a:pt x="88511" y="1450902"/>
                  <a:pt x="25875" y="1300483"/>
                  <a:pt x="12981" y="1293168"/>
                </a:cubicBezTo>
                <a:cubicBezTo>
                  <a:pt x="95277" y="1235744"/>
                  <a:pt x="173093" y="1165152"/>
                  <a:pt x="254383" y="1104985"/>
                </a:cubicBezTo>
                <a:cubicBezTo>
                  <a:pt x="269653" y="1063837"/>
                  <a:pt x="240118" y="1011716"/>
                  <a:pt x="257401" y="926859"/>
                </a:cubicBezTo>
                <a:cubicBezTo>
                  <a:pt x="271117" y="880133"/>
                  <a:pt x="86773" y="778087"/>
                  <a:pt x="12707" y="705849"/>
                </a:cubicBezTo>
                <a:cubicBezTo>
                  <a:pt x="13164" y="704935"/>
                  <a:pt x="16273" y="695425"/>
                  <a:pt x="17096" y="694419"/>
                </a:cubicBezTo>
                <a:cubicBezTo>
                  <a:pt x="30812" y="649705"/>
                  <a:pt x="73057" y="503584"/>
                  <a:pt x="96283" y="508339"/>
                </a:cubicBezTo>
                <a:cubicBezTo>
                  <a:pt x="153616" y="519951"/>
                  <a:pt x="255572" y="532296"/>
                  <a:pt x="342165" y="541348"/>
                </a:cubicBezTo>
                <a:cubicBezTo>
                  <a:pt x="426382" y="550492"/>
                  <a:pt x="430862" y="527084"/>
                  <a:pt x="466249" y="479901"/>
                </a:cubicBezTo>
                <a:cubicBezTo>
                  <a:pt x="487098" y="452469"/>
                  <a:pt x="540773" y="433358"/>
                  <a:pt x="539401" y="396416"/>
                </a:cubicBezTo>
                <a:cubicBezTo>
                  <a:pt x="520473" y="319698"/>
                  <a:pt x="486183" y="148065"/>
                  <a:pt x="492676" y="108380"/>
                </a:cubicBezTo>
                <a:cubicBezTo>
                  <a:pt x="494505" y="97407"/>
                  <a:pt x="624807" y="54430"/>
                  <a:pt x="689637" y="26724"/>
                </a:cubicBezTo>
                <a:cubicBezTo>
                  <a:pt x="700976" y="14654"/>
                  <a:pt x="813995" y="181623"/>
                  <a:pt x="874986" y="261176"/>
                </a:cubicBezTo>
                <a:cubicBezTo>
                  <a:pt x="918512" y="279464"/>
                  <a:pt x="975570" y="253861"/>
                  <a:pt x="1024307" y="264102"/>
                </a:cubicBezTo>
                <a:cubicBezTo>
                  <a:pt x="1119954" y="295466"/>
                  <a:pt x="1259217" y="18586"/>
                  <a:pt x="1275402" y="27364"/>
                </a:cubicBezTo>
                <a:cubicBezTo>
                  <a:pt x="1315362" y="48853"/>
                  <a:pt x="1459563" y="100516"/>
                  <a:pt x="1459014" y="103351"/>
                </a:cubicBezTo>
                <a:cubicBezTo>
                  <a:pt x="1443195" y="196985"/>
                  <a:pt x="1383301" y="369990"/>
                  <a:pt x="1450967" y="432535"/>
                </a:cubicBezTo>
                <a:cubicBezTo>
                  <a:pt x="1500253" y="459509"/>
                  <a:pt x="1526771" y="538422"/>
                  <a:pt x="1582000" y="545646"/>
                </a:cubicBezTo>
                <a:cubicBezTo>
                  <a:pt x="1658535" y="526809"/>
                  <a:pt x="1850011" y="533942"/>
                  <a:pt x="1869488" y="498920"/>
                </a:cubicBezTo>
                <a:cubicBezTo>
                  <a:pt x="1897651" y="563568"/>
                  <a:pt x="1922705" y="630502"/>
                  <a:pt x="1951784" y="694602"/>
                </a:cubicBezTo>
                <a:lnTo>
                  <a:pt x="1953247" y="696431"/>
                </a:lnTo>
                <a:cubicBezTo>
                  <a:pt x="1872322" y="758701"/>
                  <a:pt x="1789386" y="822435"/>
                  <a:pt x="1710382" y="886717"/>
                </a:cubicBezTo>
                <a:cubicBezTo>
                  <a:pt x="1714314" y="901073"/>
                  <a:pt x="1705810" y="1037502"/>
                  <a:pt x="1715868" y="1083405"/>
                </a:cubicBezTo>
                <a:cubicBezTo>
                  <a:pt x="1715320" y="1087602"/>
                  <a:pt x="1715595" y="1091881"/>
                  <a:pt x="1716874" y="1095932"/>
                </a:cubicBezTo>
                <a:cubicBezTo>
                  <a:pt x="1958001" y="1283567"/>
                  <a:pt x="1978119" y="1234921"/>
                  <a:pt x="1889421" y="1470379"/>
                </a:cubicBezTo>
                <a:close/>
              </a:path>
            </a:pathLst>
          </a:custGeom>
          <a:solidFill>
            <a:srgbClr val="BF5A08"/>
          </a:solidFill>
          <a:ln w="913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44CE4F47-C260-5F4B-AC59-8A6A499EA57C}"/>
              </a:ext>
            </a:extLst>
          </p:cNvPr>
          <p:cNvSpPr/>
          <p:nvPr/>
        </p:nvSpPr>
        <p:spPr>
          <a:xfrm>
            <a:off x="-7989125" y="-1958447"/>
            <a:ext cx="9144" cy="9144"/>
          </a:xfrm>
          <a:custGeom>
            <a:avLst/>
            <a:gdLst/>
            <a:ahLst/>
            <a:cxnLst/>
            <a:rect l="l" t="t" r="r" b="b"/>
            <a:pathLst>
              <a:path w="9144" h="9144"/>
            </a:pathLst>
          </a:custGeom>
          <a:solidFill>
            <a:srgbClr val="BF5A08"/>
          </a:solidFill>
          <a:ln w="913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EC6C34D3-20F7-03D1-D5F0-B927022D610C}"/>
              </a:ext>
            </a:extLst>
          </p:cNvPr>
          <p:cNvSpPr/>
          <p:nvPr/>
        </p:nvSpPr>
        <p:spPr>
          <a:xfrm>
            <a:off x="2130265" y="1582931"/>
            <a:ext cx="639" cy="548"/>
          </a:xfrm>
          <a:custGeom>
            <a:avLst/>
            <a:gdLst>
              <a:gd name="connsiteX0" fmla="*/ -946 w 639"/>
              <a:gd name="connsiteY0" fmla="*/ -342 h 548"/>
              <a:gd name="connsiteX1" fmla="*/ -946 w 639"/>
              <a:gd name="connsiteY1" fmla="*/ -342 h 548"/>
              <a:gd name="connsiteX2" fmla="*/ -306 w 639"/>
              <a:gd name="connsiteY2" fmla="*/ 207 h 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9" h="548">
                <a:moveTo>
                  <a:pt x="-946" y="-342"/>
                </a:moveTo>
                <a:lnTo>
                  <a:pt x="-946" y="-342"/>
                </a:lnTo>
                <a:lnTo>
                  <a:pt x="-306" y="207"/>
                </a:lnTo>
                <a:close/>
              </a:path>
            </a:pathLst>
          </a:custGeom>
          <a:solidFill>
            <a:srgbClr val="BF5A08"/>
          </a:solidFill>
          <a:ln w="913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0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Sviluppo degli standard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4" y="997660"/>
            <a:ext cx="2072760" cy="5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/>
              <a:t>Datori di lavoro</a:t>
            </a:r>
            <a:endParaRPr lang="it-IT" sz="2200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2758" y="4319406"/>
            <a:ext cx="1668776" cy="11797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3302" y="1463958"/>
            <a:ext cx="1373768" cy="115927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162236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Stato</a:t>
            </a:r>
            <a:endParaRPr lang="de-DE" sz="220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1800" b="1" dirty="0"/>
              <a:t>Elemento di raccordo</a:t>
            </a:r>
            <a:endParaRPr lang="de-DE" sz="180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452322" y="2009306"/>
            <a:ext cx="2245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organizzazioni esprimono i bisogni di datori di lavoro e imprese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2381" y="1729036"/>
            <a:ext cx="1963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rgbClr val="BF5A08"/>
                </a:solidFill>
              </a:rPr>
              <a:t>Gruppi </a:t>
            </a:r>
            <a:br>
              <a:rPr lang="de-DE" sz="1600" b="1" dirty="0">
                <a:solidFill>
                  <a:srgbClr val="BF5A08"/>
                </a:solidFill>
              </a:rPr>
            </a:br>
            <a:r>
              <a:rPr lang="de-DE" sz="1600" b="1" dirty="0">
                <a:solidFill>
                  <a:srgbClr val="BF5A08"/>
                </a:solidFill>
              </a:rPr>
              <a:t>di esperti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141550"/>
            <a:ext cx="22025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governo esprime il fabbisogno e stabilisce gli standard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627499" y="4172589"/>
            <a:ext cx="23385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sindacati esprimono i bisogni di lavoratori/lavoratrici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9255503" y="4351939"/>
            <a:ext cx="2591384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normativa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 4 Berufsbildungsgesetz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4530FF3-F99A-47AF-A1C5-C107D7E4E5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7635" y="1465493"/>
            <a:ext cx="432980" cy="1352113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76275D78-6581-41E3-B334-614BB3E009EB}"/>
              </a:ext>
            </a:extLst>
          </p:cNvPr>
          <p:cNvSpPr txBox="1">
            <a:spLocks/>
          </p:cNvSpPr>
          <p:nvPr/>
        </p:nvSpPr>
        <p:spPr>
          <a:xfrm>
            <a:off x="2087592" y="5396432"/>
            <a:ext cx="2331699" cy="547687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sz="2200" b="1" dirty="0"/>
              <a:t>Lavoratori/lavoratrici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8959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AC5A4054-317D-4268-B618-FBBDE88C5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4884" y="3542548"/>
            <a:ext cx="1724896" cy="17030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Sviluppo degli standard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CF635F3-F382-4BD6-9A91-774841ADE48B}"/>
              </a:ext>
            </a:extLst>
          </p:cNvPr>
          <p:cNvSpPr txBox="1"/>
          <p:nvPr/>
        </p:nvSpPr>
        <p:spPr>
          <a:xfrm>
            <a:off x="9100252" y="1331964"/>
            <a:ext cx="31987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Costituzione di commissioni ad hoc per l’aggiornamento o l’elaborazione di un nuovo profilo professionale (organi temporanei, non permanenti)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650428" y="1322599"/>
            <a:ext cx="44438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Il/la rappresentante del BIBB dirige i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lavori del gruppo di esperti, organizza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modera il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processo; fornisce input </a:t>
            </a: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tecnico (“esperto/a professionale</a:t>
            </a:r>
            <a:r>
              <a:rPr lang="it-IT" dirty="0"/>
              <a:t>”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924E293-C588-4D2D-B06B-B32A7ED9D1F5}"/>
              </a:ext>
            </a:extLst>
          </p:cNvPr>
          <p:cNvSpPr txBox="1"/>
          <p:nvPr/>
        </p:nvSpPr>
        <p:spPr>
          <a:xfrm>
            <a:off x="8697667" y="3541851"/>
            <a:ext cx="3034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 Stato federale e i Länder partecipano agli incontri degli esperti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905B7C-9FD9-412F-A7B7-313235AF72BC}"/>
              </a:ext>
            </a:extLst>
          </p:cNvPr>
          <p:cNvSpPr txBox="1"/>
          <p:nvPr/>
        </p:nvSpPr>
        <p:spPr>
          <a:xfrm>
            <a:off x="703599" y="3705751"/>
            <a:ext cx="3672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imprese e i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lavoratori/le lavoratrici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inviano i loro esperti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4063266" y="4733932"/>
            <a:ext cx="430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costituiti da esperti con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esperienza pratica e teorica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202381" y="1729036"/>
            <a:ext cx="1963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rgbClr val="BF5A08"/>
                </a:solidFill>
              </a:rPr>
              <a:t>Gruppi </a:t>
            </a:r>
            <a:br>
              <a:rPr lang="de-DE" sz="1600" b="1" dirty="0">
                <a:solidFill>
                  <a:srgbClr val="BF5A08"/>
                </a:solidFill>
              </a:rPr>
            </a:br>
            <a:r>
              <a:rPr lang="de-DE" sz="1600" b="1" dirty="0">
                <a:solidFill>
                  <a:srgbClr val="BF5A08"/>
                </a:solidFill>
              </a:rPr>
              <a:t>di esperti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8FA6CAC-25E9-4FC7-AE7E-D6A3671DCBFA}"/>
              </a:ext>
            </a:extLst>
          </p:cNvPr>
          <p:cNvGrpSpPr/>
          <p:nvPr/>
        </p:nvGrpSpPr>
        <p:grpSpPr>
          <a:xfrm>
            <a:off x="4188969" y="913739"/>
            <a:ext cx="513834" cy="1198378"/>
            <a:chOff x="4482743" y="2897108"/>
            <a:chExt cx="590527" cy="137724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249330F8-1DCA-4B11-B660-6D3C29CE0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82743" y="2897108"/>
              <a:ext cx="561098" cy="1377243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C171D12-A53D-4FD8-BAEE-17B28E1FB4BB}"/>
                </a:ext>
              </a:extLst>
            </p:cNvPr>
            <p:cNvSpPr txBox="1"/>
            <p:nvPr/>
          </p:nvSpPr>
          <p:spPr>
            <a:xfrm>
              <a:off x="4517605" y="3390782"/>
              <a:ext cx="555665" cy="3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BIBB</a:t>
              </a:r>
              <a:endParaRPr lang="de-DE" sz="1100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8A98E220-1D39-49BF-8AE3-E1EEC1D624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22528" y="1343299"/>
            <a:ext cx="816797" cy="77909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6AF1E0A-1E97-4B78-880A-ED80649744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6224" y="2727807"/>
            <a:ext cx="401774" cy="98617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FC1BDE12-CFDA-4FB4-AC53-00334042C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9333" y="2830350"/>
            <a:ext cx="426123" cy="104593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1F8B210-6011-4081-B9F5-63D39EA6B4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19442" y="3199378"/>
            <a:ext cx="745698" cy="984469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EF9D63B-EA27-4121-AB31-FDF9F5EF0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54545" y="2829957"/>
            <a:ext cx="692170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3514871-33D7-4A8A-860B-30785FDE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Sviluppo degli standard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Compiti principali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Sviluppo e aggiornamento degli ordinamenti che regolano la formazione professionale in azienda 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Consulenza ai soggetti coinvolti per l’attuazione dei regolamenti della formazione e il coordinamento con lo sviluppo dei programmi quadro d’insegnamento (scuola professionale)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4818E3-B1EC-4737-B34B-384BAFF81BB6}"/>
              </a:ext>
            </a:extLst>
          </p:cNvPr>
          <p:cNvSpPr txBox="1"/>
          <p:nvPr/>
        </p:nvSpPr>
        <p:spPr>
          <a:xfrm>
            <a:off x="677469" y="1640631"/>
            <a:ext cx="196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BF5A08"/>
                </a:solidFill>
              </a:rPr>
              <a:t>Gruppi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>
                <a:solidFill>
                  <a:srgbClr val="BF5A08"/>
                </a:solidFill>
              </a:rPr>
              <a:t>di esperti</a:t>
            </a:r>
          </a:p>
        </p:txBody>
      </p:sp>
    </p:spTree>
    <p:extLst>
      <p:ext uri="{BB962C8B-B14F-4D97-AF65-F5344CB8AC3E}">
        <p14:creationId xmlns:p14="http://schemas.microsoft.com/office/powerpoint/2010/main" val="21742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Sviluppo degli standard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Rilevanza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Meccanismo mediante il quale gli </a:t>
            </a:r>
            <a:r>
              <a:rPr lang="it-IT" sz="2200" noProof="0" dirty="0">
                <a:solidFill>
                  <a:srgbClr val="BF5A08"/>
                </a:solidFill>
              </a:rPr>
              <a:t>attori sviluppano standard comuni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 riflettono le esigenze del mondo del lavoro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Gli standard elaborati sono </a:t>
            </a:r>
            <a:r>
              <a:rPr lang="it-IT" sz="2200" noProof="0" dirty="0">
                <a:solidFill>
                  <a:srgbClr val="BF5A08"/>
                </a:solidFill>
              </a:rPr>
              <a:t>accettati e riconosciuti da tutti i soggetti responsabili della loro attuazione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(aziende, formatori/formatrici, apprendisti/e)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26B613-9320-42E7-BD85-6F9025D75F98}"/>
              </a:ext>
            </a:extLst>
          </p:cNvPr>
          <p:cNvSpPr txBox="1"/>
          <p:nvPr/>
        </p:nvSpPr>
        <p:spPr>
          <a:xfrm>
            <a:off x="677469" y="1640631"/>
            <a:ext cx="196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BF5A08"/>
                </a:solidFill>
              </a:rPr>
              <a:t>Gruppi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>
                <a:solidFill>
                  <a:srgbClr val="BF5A08"/>
                </a:solidFill>
              </a:rPr>
              <a:t> di esperti</a:t>
            </a:r>
          </a:p>
        </p:txBody>
      </p:sp>
    </p:spTree>
    <p:extLst>
      <p:ext uri="{BB962C8B-B14F-4D97-AF65-F5344CB8AC3E}">
        <p14:creationId xmlns:p14="http://schemas.microsoft.com/office/powerpoint/2010/main" val="9653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Garanzia della qualità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87" y="997660"/>
            <a:ext cx="2064134" cy="5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/>
              <a:t>Datori di lavoro</a:t>
            </a:r>
            <a:endParaRPr lang="it-IT" sz="2200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4896" y="4419181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8034" y="1463958"/>
            <a:ext cx="1373768" cy="115927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006968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Stato</a:t>
            </a:r>
            <a:endParaRPr lang="de-DE" sz="220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1800" b="1" dirty="0"/>
              <a:t>Elemento di raccordo</a:t>
            </a:r>
            <a:endParaRPr lang="de-DE" sz="180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66732" y="2030522"/>
            <a:ext cx="21088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datori di lavoro formano in azienda sulla base di standard formativi statali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1971" y="1688345"/>
            <a:ext cx="1963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sz="1600" b="1" dirty="0">
                <a:solidFill>
                  <a:srgbClr val="BF5A08"/>
                </a:solidFill>
              </a:rPr>
              <a:t>Comitati e organi competenti in </a:t>
            </a:r>
            <a:br>
              <a:rPr lang="de-DE" sz="1600" b="1" dirty="0">
                <a:solidFill>
                  <a:srgbClr val="BF5A08"/>
                </a:solidFill>
              </a:rPr>
            </a:br>
            <a:r>
              <a:rPr lang="de-DE" sz="1600" b="1" dirty="0">
                <a:solidFill>
                  <a:srgbClr val="BF5A08"/>
                </a:solidFill>
              </a:rPr>
              <a:t>tutto il Paese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1979305"/>
            <a:ext cx="2202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 Stato sorveglia, finanzia e realizza l’istruzione e formazione professionale scolastica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835161" y="4013797"/>
            <a:ext cx="19421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consigli aziendali nelle grandi aziende sorvegliano lo svolgimento della formazione 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8462513" y="4580015"/>
            <a:ext cx="2889347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 normative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 77 segg. Berufsbildungsgesetz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Leggi dei Länder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B0510BD-6821-4A78-8FD9-926F19C8ED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77550" y="1445869"/>
            <a:ext cx="396459" cy="1238065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34459235-B8BF-4052-8352-733E2B69F6CB}"/>
              </a:ext>
            </a:extLst>
          </p:cNvPr>
          <p:cNvSpPr txBox="1">
            <a:spLocks/>
          </p:cNvSpPr>
          <p:nvPr/>
        </p:nvSpPr>
        <p:spPr>
          <a:xfrm>
            <a:off x="2234230" y="5396432"/>
            <a:ext cx="2285588" cy="54768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Lavoratori/</a:t>
            </a:r>
            <a:br>
              <a:rPr lang="de-DE" sz="2200" b="1" dirty="0"/>
            </a:br>
            <a:r>
              <a:rPr lang="de-DE" sz="2200" b="1" dirty="0"/>
              <a:t>lavoratrici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0218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Garanzia della qualità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940673" y="1862305"/>
            <a:ext cx="2243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istituito presso il Governo del Land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85681" y="1704911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b="1" dirty="0">
                <a:solidFill>
                  <a:srgbClr val="BF5A08"/>
                </a:solidFill>
              </a:rPr>
              <a:t>Comitato 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>
                <a:solidFill>
                  <a:srgbClr val="BF5A08"/>
                </a:solidFill>
              </a:rPr>
              <a:t>del Land per la VET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21F8B210-6011-4081-B9F5-63D39EA6B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2336" y="1622251"/>
            <a:ext cx="745698" cy="9844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4BFDB0-C896-410A-9C70-CFE9A7FC6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6065" y="1518313"/>
            <a:ext cx="78696" cy="254247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1841645" y="3375954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anni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557298" y="1908917"/>
            <a:ext cx="1549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 a titolo volontario</a:t>
            </a:r>
            <a:endParaRPr lang="de-DE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91768">
            <a:off x="8750700" y="1648769"/>
            <a:ext cx="646397" cy="6542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E5C3C5-6D4F-4E43-BF14-5E28D960F3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24861" y="3124324"/>
            <a:ext cx="906315" cy="8519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06C37B5-F126-4663-896A-631FDD13EDD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2828" y="1376876"/>
            <a:ext cx="611077" cy="3472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28441" y="3124448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9073898" y="3366429"/>
            <a:ext cx="2002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Principio della maggioranza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01E93AD-53D7-4A8F-9BB5-A1B3A284B1D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95605" y="3725269"/>
            <a:ext cx="452862" cy="3893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410C636-B25B-40F4-AC84-1DAAEB79C6B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3820"/>
          <a:stretch/>
        </p:blipFill>
        <p:spPr>
          <a:xfrm flipH="1">
            <a:off x="6635792" y="3740637"/>
            <a:ext cx="1034425" cy="78525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3EB20C2-52D0-4EEA-85CD-D7FEE64734A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3820"/>
          <a:stretch/>
        </p:blipFill>
        <p:spPr>
          <a:xfrm flipH="1">
            <a:off x="4727259" y="3747543"/>
            <a:ext cx="1034425" cy="78525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613E945-AD46-4B6D-BB17-E9364A09EAE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40463"/>
          <a:stretch/>
        </p:blipFill>
        <p:spPr>
          <a:xfrm>
            <a:off x="5673585" y="3804097"/>
            <a:ext cx="1034425" cy="70643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5D8A48B-0E33-4610-99C3-3BEF389C2494}"/>
              </a:ext>
            </a:extLst>
          </p:cNvPr>
          <p:cNvSpPr txBox="1"/>
          <p:nvPr/>
        </p:nvSpPr>
        <p:spPr>
          <a:xfrm>
            <a:off x="4021891" y="4750511"/>
            <a:ext cx="4306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rappresentanti di ciascun gruppo: datori di lavoro, lavoratori/lavoratrici, Governo del Land </a:t>
            </a:r>
          </a:p>
        </p:txBody>
      </p:sp>
    </p:spTree>
    <p:extLst>
      <p:ext uri="{BB962C8B-B14F-4D97-AF65-F5344CB8AC3E}">
        <p14:creationId xmlns:p14="http://schemas.microsoft.com/office/powerpoint/2010/main" val="2956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658813" y="3284537"/>
            <a:ext cx="10066338" cy="6406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800" b="1" noProof="0" dirty="0">
                <a:solidFill>
                  <a:schemeClr val="bg1"/>
                </a:solidFill>
              </a:rPr>
              <a:t>Istruzione e formazione professionale (VET):</a:t>
            </a:r>
            <a:br>
              <a:rPr lang="it-IT" sz="2800" b="1" noProof="0" dirty="0">
                <a:solidFill>
                  <a:schemeClr val="bg1"/>
                </a:solidFill>
              </a:rPr>
            </a:br>
            <a:r>
              <a:rPr lang="it-IT" sz="2800" b="1" noProof="0" dirty="0">
                <a:solidFill>
                  <a:schemeClr val="bg1"/>
                </a:solidFill>
              </a:rPr>
              <a:t>gli attori e i loro interessi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690782"/>
            <a:ext cx="5437187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noProof="0" dirty="0">
                <a:solidFill>
                  <a:schemeClr val="bg1"/>
                </a:solidFill>
              </a:rPr>
              <a:t>Il motore della Formazione professionale duale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Garanzia della qualità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Funzioni principali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Consiglia il Governo del Land su questioni inerenti a istruzione e formazione professionale 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Favorisce lo sviluppo continuo della qualità dell’istruzione e formazione professionale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184F0E-2C66-4216-835E-CE4B4C659A68}"/>
              </a:ext>
            </a:extLst>
          </p:cNvPr>
          <p:cNvSpPr txBox="1"/>
          <p:nvPr/>
        </p:nvSpPr>
        <p:spPr>
          <a:xfrm>
            <a:off x="677469" y="1670420"/>
            <a:ext cx="196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b="1" dirty="0">
                <a:solidFill>
                  <a:srgbClr val="BF5A08"/>
                </a:solidFill>
              </a:rPr>
              <a:t>Comitato 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>
                <a:solidFill>
                  <a:srgbClr val="BF5A08"/>
                </a:solidFill>
              </a:rPr>
              <a:t>del Land per la VET</a:t>
            </a:r>
            <a:endParaRPr lang="de-DE" sz="1800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Garanzia della qualità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Rilevanza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Esprime le </a:t>
            </a:r>
            <a:r>
              <a:rPr lang="it-IT" sz="2200" noProof="0" dirty="0">
                <a:solidFill>
                  <a:srgbClr val="BF5A08"/>
                </a:solidFill>
              </a:rPr>
              <a:t>posizioni concertate degli attori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 particolare per la definizione e l’attuazione dell’istruzione e formazione professionale scolastica nella regione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Meccanismo attraverso il quale gli attori definiscono </a:t>
            </a:r>
            <a:r>
              <a:rPr lang="it-IT" sz="2200" noProof="0" dirty="0">
                <a:solidFill>
                  <a:srgbClr val="BF5A08"/>
                </a:solidFill>
              </a:rPr>
              <a:t>insieme la politica di istruzione e formazione professionale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Land e coordinano l’</a:t>
            </a:r>
            <a:r>
              <a:rPr lang="it-IT" sz="2200" noProof="0" dirty="0">
                <a:solidFill>
                  <a:srgbClr val="BF5A08"/>
                </a:solidFill>
              </a:rPr>
              <a:t>attuazione della formazione nella scuola professionale  e in azienda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87C782-6AAD-458C-B26B-4E87F29BB630}"/>
              </a:ext>
            </a:extLst>
          </p:cNvPr>
          <p:cNvSpPr txBox="1"/>
          <p:nvPr/>
        </p:nvSpPr>
        <p:spPr>
          <a:xfrm>
            <a:off x="677469" y="1622920"/>
            <a:ext cx="196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b="1" dirty="0">
                <a:solidFill>
                  <a:srgbClr val="BF5A08"/>
                </a:solidFill>
              </a:rPr>
              <a:t>Comitato 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>
                <a:solidFill>
                  <a:srgbClr val="BF5A08"/>
                </a:solidFill>
              </a:rPr>
              <a:t>del Land per la VET</a:t>
            </a:r>
            <a:endParaRPr lang="de-DE" sz="1800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Garanzia della qualità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567562" y="1604820"/>
            <a:ext cx="3646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Istituiti presso gli organi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competenti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(camere, </a:t>
            </a:r>
          </a:p>
          <a:p>
            <a:pPr marL="0"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ministeri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ecc.)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4021891" y="4858703"/>
            <a:ext cx="4306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rappresentanti di ciascun gruppo: datori di lavoro, lavoratori/lavoratrici e scuole professionali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73806" y="1809686"/>
            <a:ext cx="196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b="1" dirty="0">
                <a:solidFill>
                  <a:srgbClr val="BF5A08"/>
                </a:solidFill>
              </a:rPr>
              <a:t>Comitati 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>
                <a:solidFill>
                  <a:srgbClr val="BF5A08"/>
                </a:solidFill>
              </a:rPr>
              <a:t>VET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8E41D8-2EC1-42EC-9001-62053BD9B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605" y="3725269"/>
            <a:ext cx="452862" cy="38930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2013095" y="3328329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anni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300721" y="1881665"/>
            <a:ext cx="1776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operano a titolo volontario</a:t>
            </a:r>
            <a:endParaRPr lang="de-DE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91768">
            <a:off x="8560201" y="1648571"/>
            <a:ext cx="646397" cy="6542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E5C3C5-6D4F-4E43-BF14-5E28D960F3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4566" y="2953755"/>
            <a:ext cx="906315" cy="8519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28441" y="3124448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9073898" y="3366429"/>
            <a:ext cx="2002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Principio della maggioranza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7968F6-3305-4277-A34A-710385C09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20322" y="1435613"/>
            <a:ext cx="896507" cy="88620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70E29D4-1CF7-4E13-B28F-1107E174DBB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3820"/>
          <a:stretch/>
        </p:blipFill>
        <p:spPr>
          <a:xfrm flipH="1">
            <a:off x="6635792" y="3740637"/>
            <a:ext cx="1034425" cy="78525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8AB1F7D-E583-444A-AC8C-D1C2EB1610B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3820"/>
          <a:stretch/>
        </p:blipFill>
        <p:spPr>
          <a:xfrm flipH="1">
            <a:off x="4727259" y="3747543"/>
            <a:ext cx="1034425" cy="78525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14F871-4A59-4431-B592-21520DBC71A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40463"/>
          <a:stretch/>
        </p:blipFill>
        <p:spPr>
          <a:xfrm>
            <a:off x="5673585" y="3804097"/>
            <a:ext cx="1034425" cy="7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Garanzia della qualità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Funzioni principali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consultare e informare in tutte le questioni più importanti attinenti all‘istruzione e formazione professionale (VET)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Decide le normative per l’attuazione della VET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Favorire lo sviluppo continuo della qualità della VET 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Garantisce la messa in pratica delle raccomandazioni del Comitato del Land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312507-4F55-4DD9-91F3-FAEFFB40F38F}"/>
              </a:ext>
            </a:extLst>
          </p:cNvPr>
          <p:cNvSpPr txBox="1"/>
          <p:nvPr/>
        </p:nvSpPr>
        <p:spPr>
          <a:xfrm>
            <a:off x="677469" y="1755509"/>
            <a:ext cx="1965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b="1" dirty="0">
                <a:solidFill>
                  <a:srgbClr val="BF5A08"/>
                </a:solidFill>
              </a:rPr>
              <a:t>Comitati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>
                <a:solidFill>
                  <a:srgbClr val="BF5A08"/>
                </a:solidFill>
              </a:rPr>
              <a:t>VET</a:t>
            </a:r>
            <a:endParaRPr lang="de-DE" sz="1800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Garanzia della qualità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Rilevanza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Esprime posizioni concertate, in particolare sulla </a:t>
            </a:r>
            <a:r>
              <a:rPr lang="it-IT" sz="2200" noProof="0" dirty="0">
                <a:solidFill>
                  <a:srgbClr val="BF5A08"/>
                </a:solidFill>
              </a:rPr>
              <a:t>regolamentazione della formazione professionale aziendale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(idoneità dei luoghi di formazione, esame ecc.)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Meccanismo che permette agli attori di garantire e sviluppare </a:t>
            </a:r>
            <a:r>
              <a:rPr lang="it-IT" sz="2200" noProof="0" dirty="0">
                <a:solidFill>
                  <a:srgbClr val="BF5A08"/>
                </a:solidFill>
              </a:rPr>
              <a:t>insieme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nella regione la </a:t>
            </a:r>
            <a:r>
              <a:rPr lang="it-IT" sz="2200" noProof="0" dirty="0">
                <a:solidFill>
                  <a:srgbClr val="BF5A08"/>
                </a:solidFill>
              </a:rPr>
              <a:t>qualità della Formazione professionale duale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determinati settori (artigianato, industria e commercio, agricoltura ecc.)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C78244-7189-4DF8-9559-5DE0375A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BB61C75-AA04-4BFF-8EE5-A1B044D9AB6E}"/>
              </a:ext>
            </a:extLst>
          </p:cNvPr>
          <p:cNvSpPr txBox="1"/>
          <p:nvPr/>
        </p:nvSpPr>
        <p:spPr>
          <a:xfrm>
            <a:off x="677469" y="1779259"/>
            <a:ext cx="1965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b="1" dirty="0">
                <a:solidFill>
                  <a:srgbClr val="BF5A08"/>
                </a:solidFill>
              </a:rPr>
              <a:t>Comitati 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>
                <a:solidFill>
                  <a:srgbClr val="BF5A08"/>
                </a:solidFill>
              </a:rPr>
              <a:t>VET</a:t>
            </a:r>
            <a:endParaRPr lang="de-DE" sz="1800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Garanzia della qualità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 competenti (in genere le Camere)</a:t>
            </a:r>
          </a:p>
          <a:p>
            <a:pPr marL="0" indent="0"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 cosa sono?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Disciplinati dalla legge (</a:t>
            </a:r>
            <a:r>
              <a:rPr lang="it-IT" sz="2200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Berufsbildungsgesetz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Legge</a:t>
            </a:r>
            <a:r>
              <a:rPr lang="it-IT" sz="2200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tedesca sull’istruzione e formazione professionale/</a:t>
            </a:r>
            <a:r>
              <a:rPr lang="it-IT" sz="2200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Handwerksordnung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Codice</a:t>
            </a:r>
            <a:r>
              <a:rPr lang="it-IT" sz="2200" i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dell’artigianato)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Assunzione di compiti pubblici/sovrani connessi alla formazione professionale duale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Numerosi soggetti competenti in ogni Land (stabiliti a livello regionale)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Collocazione degli organi competenti presso le organizzazioni che rappresentano un determinato settore </a:t>
            </a:r>
            <a:endParaRPr lang="it-IT" sz="22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Garanzia della qualità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3643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Compiti degli organi / delle camere competenti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Monitorare la formazione in azienda, es. l’idoneità di aziende e formatori/formatrici aziendali all’erogazione della formazione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Tenere i registri dei rapporti di formazione (contratti di apprendistato)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Istituire il comitato VET e le commissioni d’esame, emanare le delibere assunte dai comitati 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Rilasciare gli attestati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Riconoscere le qualifiche conseguite all’estero 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Fornire consulenza alle aziende (generalmente tramite i/le “consulenti alla formazione”)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Garanzia della qualità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Rilevanza degli organi/delle camere competenti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Gli organi competenti </a:t>
            </a:r>
            <a:r>
              <a:rPr lang="it-IT" sz="2200" noProof="0" dirty="0">
                <a:solidFill>
                  <a:srgbClr val="BF5A08"/>
                </a:solidFill>
              </a:rPr>
              <a:t>sorvegliano e promuovono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 svolgimento della formazione professionale nella regione </a:t>
            </a:r>
            <a:r>
              <a:rPr lang="it-IT" sz="2200" noProof="0" dirty="0">
                <a:solidFill>
                  <a:srgbClr val="BF5A08"/>
                </a:solidFill>
              </a:rPr>
              <a:t>garantendone la qualità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rgbClr val="BF5A08"/>
                </a:solidFill>
              </a:rPr>
              <a:t>Base istituzionale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il lavoro dei comitati VET e delle commissioni d’esame </a:t>
            </a: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materia di istruzione e formazione professionale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Verifica e certificazione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62" y="997660"/>
            <a:ext cx="1999095" cy="5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/>
              <a:t>Datori di lavoro</a:t>
            </a:r>
            <a:endParaRPr lang="it-IT" sz="2200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2758" y="4419181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3302" y="1463958"/>
            <a:ext cx="1373768" cy="11592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085CD7C-9209-4CD0-AE4F-313DFBD454D7}"/>
              </a:ext>
            </a:extLst>
          </p:cNvPr>
          <p:cNvSpPr txBox="1">
            <a:spLocks/>
          </p:cNvSpPr>
          <p:nvPr/>
        </p:nvSpPr>
        <p:spPr>
          <a:xfrm>
            <a:off x="2035834" y="5395207"/>
            <a:ext cx="2233091" cy="54768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Lavoratori/</a:t>
            </a:r>
            <a:br>
              <a:rPr lang="de-DE" sz="2200" b="1" dirty="0"/>
            </a:br>
            <a:r>
              <a:rPr lang="de-DE" sz="2200" b="1" dirty="0"/>
              <a:t>lavoratrici</a:t>
            </a:r>
            <a:endParaRPr lang="de-DE" sz="2200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162236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Stato</a:t>
            </a:r>
            <a:endParaRPr lang="de-DE" sz="2200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1800" b="1" dirty="0"/>
              <a:t>Elemento di raccordo</a:t>
            </a:r>
            <a:endParaRPr lang="de-DE" sz="1800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55302" y="2042728"/>
            <a:ext cx="21088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datori di lavoro cercano personale in grado di dimostrare di conoscere il proprio mestiere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1971" y="1895861"/>
            <a:ext cx="1963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sz="1600" b="1" dirty="0">
                <a:solidFill>
                  <a:srgbClr val="BF5A08"/>
                </a:solidFill>
              </a:rPr>
              <a:t>Commissione d’esame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038680"/>
            <a:ext cx="2202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 Stato definisce il Regolamento d’esame come caposaldo della Formazione professionale duale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724562" y="3624089"/>
            <a:ext cx="21315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lavoratori/le lavoratrici hanno bisogno del certificato attestante le competenze acquisite per la propria carriera professionale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8988725" y="4351939"/>
            <a:ext cx="2956562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 normative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§ 37 segg. Berufsbildungsgesetz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Leggi dei Länder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4A4C552-1FBF-4F0E-BE63-9689D63BA7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9533" y="1445869"/>
            <a:ext cx="396459" cy="12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Monitoraggio della formazione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-374899" y="1604666"/>
            <a:ext cx="3646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Organo di esame per i percorsi  </a:t>
            </a:r>
            <a:b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Istruzione e 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ormazione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professionale duale 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942725" y="4733939"/>
            <a:ext cx="4306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costituita da almeno 3 rappresentanti di datori di lavoro, lavoratori/lavoratrici e scuole professionali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93239" y="1832633"/>
            <a:ext cx="196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b="1" dirty="0">
                <a:solidFill>
                  <a:srgbClr val="BF5A08"/>
                </a:solidFill>
              </a:rPr>
              <a:t>Commissione</a:t>
            </a:r>
            <a:br>
              <a:rPr lang="de-DE" b="1" dirty="0">
                <a:solidFill>
                  <a:srgbClr val="BF5A08"/>
                </a:solidFill>
              </a:rPr>
            </a:br>
            <a:r>
              <a:rPr lang="de-DE" b="1" dirty="0">
                <a:solidFill>
                  <a:srgbClr val="BF5A08"/>
                </a:solidFill>
              </a:rPr>
              <a:t>d’esame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2013095" y="3328329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anni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201568" y="1881665"/>
            <a:ext cx="1549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 su base volontaria</a:t>
            </a:r>
            <a:endParaRPr lang="de-DE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91768">
            <a:off x="8268486" y="1644021"/>
            <a:ext cx="646397" cy="6542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4382" y="3121232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8845958" y="3324218"/>
            <a:ext cx="2002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Principio della maggioranza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0D347E-9F1B-44C9-9D95-0A90437534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8714" y="3684541"/>
            <a:ext cx="264898" cy="4211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54C8A34-D6E7-479A-AA6A-208982C73D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42961"/>
          <a:stretch/>
        </p:blipFill>
        <p:spPr>
          <a:xfrm>
            <a:off x="5621147" y="3782892"/>
            <a:ext cx="1091981" cy="7205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33FB98-CFE5-4F10-971B-1ECE8ACEB5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31731" y="2952750"/>
            <a:ext cx="1019175" cy="952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88010B0-C0C7-45DD-BCCD-1EEBD5A08A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12955" y="1670936"/>
            <a:ext cx="861773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Visione d’insieme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D9F4331-F230-4EF4-9805-A0C96ABE9F86}"/>
              </a:ext>
            </a:extLst>
          </p:cNvPr>
          <p:cNvSpPr/>
          <p:nvPr/>
        </p:nvSpPr>
        <p:spPr>
          <a:xfrm>
            <a:off x="658813" y="2507124"/>
            <a:ext cx="2393246" cy="1656000"/>
          </a:xfrm>
          <a:prstGeom prst="roundRect">
            <a:avLst>
              <a:gd name="adj" fmla="val 5294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bg1"/>
                </a:solidFill>
              </a:rPr>
              <a:t>Interessi dei datori di lavoro e delle organizzazioni imprenditoriali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BD6BD2DA-8B78-4C81-841E-84D53CD511FD}"/>
              </a:ext>
            </a:extLst>
          </p:cNvPr>
          <p:cNvSpPr/>
          <p:nvPr/>
        </p:nvSpPr>
        <p:spPr>
          <a:xfrm>
            <a:off x="4831774" y="4760259"/>
            <a:ext cx="2653141" cy="900766"/>
          </a:xfrm>
          <a:prstGeom prst="roundRect">
            <a:avLst>
              <a:gd name="adj" fmla="val 6061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>
                <a:solidFill>
                  <a:schemeClr val="bg1"/>
                </a:solidFill>
              </a:rPr>
              <a:t>Interessi lavoratori/lavoratrici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6BA2B5F-6584-400B-83C0-8B4B257F4091}"/>
              </a:ext>
            </a:extLst>
          </p:cNvPr>
          <p:cNvSpPr/>
          <p:nvPr/>
        </p:nvSpPr>
        <p:spPr>
          <a:xfrm>
            <a:off x="9203031" y="2507124"/>
            <a:ext cx="2340000" cy="1620000"/>
          </a:xfrm>
          <a:prstGeom prst="roundRect">
            <a:avLst>
              <a:gd name="adj" fmla="val 4372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dirty="0"/>
              <a:t>Interessi pubblici /</a:t>
            </a:r>
            <a:br>
              <a:rPr lang="de-DE" sz="2200" dirty="0"/>
            </a:br>
            <a:r>
              <a:rPr lang="de-DE" sz="2200" dirty="0"/>
              <a:t>Stato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02991766-A616-440E-822C-EF4FD3E23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4438" y="1096494"/>
            <a:ext cx="800477" cy="83566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D80FB44-7594-4ACA-8041-D8667AAF7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6316" y="1069842"/>
            <a:ext cx="836886" cy="846969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85A08FB-8571-44D6-AA68-61ADA47CDE6E}"/>
              </a:ext>
            </a:extLst>
          </p:cNvPr>
          <p:cNvSpPr/>
          <p:nvPr/>
        </p:nvSpPr>
        <p:spPr>
          <a:xfrm rot="21540000">
            <a:off x="9716518" y="2208911"/>
            <a:ext cx="1324565" cy="4239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CC86976-D663-4649-953E-ED3ECD12D5BA}"/>
              </a:ext>
            </a:extLst>
          </p:cNvPr>
          <p:cNvCxnSpPr>
            <a:cxnSpLocks/>
          </p:cNvCxnSpPr>
          <p:nvPr/>
        </p:nvCxnSpPr>
        <p:spPr>
          <a:xfrm flipV="1">
            <a:off x="7684150" y="4075524"/>
            <a:ext cx="1319646" cy="777838"/>
          </a:xfrm>
          <a:prstGeom prst="straightConnector1">
            <a:avLst/>
          </a:prstGeom>
          <a:ln w="63500" cap="rnd" cmpd="sng">
            <a:solidFill>
              <a:srgbClr val="BF5A08"/>
            </a:solidFill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5C0F6E4-00DD-4786-9A07-94025F45C13A}"/>
              </a:ext>
            </a:extLst>
          </p:cNvPr>
          <p:cNvCxnSpPr>
            <a:cxnSpLocks/>
          </p:cNvCxnSpPr>
          <p:nvPr/>
        </p:nvCxnSpPr>
        <p:spPr>
          <a:xfrm>
            <a:off x="3283952" y="4086450"/>
            <a:ext cx="1348587" cy="755987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84573AB-9309-47B7-988A-62F69FCB7718}"/>
              </a:ext>
            </a:extLst>
          </p:cNvPr>
          <p:cNvCxnSpPr>
            <a:cxnSpLocks/>
          </p:cNvCxnSpPr>
          <p:nvPr/>
        </p:nvCxnSpPr>
        <p:spPr>
          <a:xfrm>
            <a:off x="4242080" y="2587925"/>
            <a:ext cx="3707841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4635433" y="1989916"/>
            <a:ext cx="2778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200" dirty="0">
                <a:solidFill>
                  <a:srgbClr val="BF5A08"/>
                </a:solidFill>
              </a:rPr>
              <a:t>“Organi </a:t>
            </a:r>
            <a:r>
              <a:rPr lang="de-DE" sz="2200" dirty="0">
                <a:solidFill>
                  <a:schemeClr val="accent1"/>
                </a:solidFill>
              </a:rPr>
              <a:t>competenti</a:t>
            </a:r>
            <a:r>
              <a:rPr lang="it-IT" sz="2400" dirty="0">
                <a:solidFill>
                  <a:schemeClr val="accent1"/>
                </a:solidFill>
              </a:rPr>
              <a:t>”</a:t>
            </a:r>
            <a:endParaRPr lang="de-DE" sz="2200" dirty="0">
              <a:solidFill>
                <a:schemeClr val="accent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197587E-E4FE-49E2-9B5E-0F1CB3340437}"/>
              </a:ext>
            </a:extLst>
          </p:cNvPr>
          <p:cNvSpPr/>
          <p:nvPr/>
        </p:nvSpPr>
        <p:spPr>
          <a:xfrm rot="1050264">
            <a:off x="99284" y="2968507"/>
            <a:ext cx="7408719" cy="2537141"/>
          </a:xfrm>
          <a:prstGeom prst="ellipse">
            <a:avLst/>
          </a:prstGeom>
          <a:noFill/>
          <a:ln w="25400">
            <a:solidFill>
              <a:srgbClr val="BF5A08">
                <a:alpha val="50000"/>
              </a:srgb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81BFE9-6C1C-4701-9617-752815FA50A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4" y="4460974"/>
            <a:ext cx="1716218" cy="117208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988CA82B-302C-4B14-933D-46174568E124}"/>
              </a:ext>
            </a:extLst>
          </p:cNvPr>
          <p:cNvSpPr txBox="1"/>
          <p:nvPr/>
        </p:nvSpPr>
        <p:spPr>
          <a:xfrm>
            <a:off x="331586" y="5228763"/>
            <a:ext cx="2778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200" dirty="0">
                <a:solidFill>
                  <a:srgbClr val="BF5A08"/>
                </a:solidFill>
              </a:rPr>
              <a:t>“Parti </a:t>
            </a:r>
            <a:r>
              <a:rPr lang="de-DE" sz="2200" dirty="0">
                <a:solidFill>
                  <a:schemeClr val="accent1"/>
                </a:solidFill>
              </a:rPr>
              <a:t>sociali</a:t>
            </a:r>
            <a:r>
              <a:rPr lang="it-IT" sz="2400" dirty="0">
                <a:solidFill>
                  <a:schemeClr val="accent1"/>
                </a:solidFill>
              </a:rPr>
              <a:t>”</a:t>
            </a:r>
            <a:endParaRPr lang="de-DE" sz="2200" dirty="0">
              <a:solidFill>
                <a:schemeClr val="accent1"/>
              </a:solidFill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90019AD-EA6D-4E54-97B9-4584143127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1877" y="1141658"/>
            <a:ext cx="937938" cy="79149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55200E7-447A-4129-8242-4EAC8C0C0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50375" y="1254184"/>
            <a:ext cx="1656000" cy="139744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C5AC03D-B720-40BA-A32E-1D978B18B3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1023" y="1140170"/>
            <a:ext cx="460253" cy="14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Verifica e certificazione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Compiti principali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Sviluppo e adozione delle domande e delle prove d’esame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Svolgimento degli esami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Valutazione dei risultati d’esame</a:t>
            </a:r>
          </a:p>
          <a:p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Assegnazione dei certificati finali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0455A8-2CAE-4006-86F6-E7808C1DDCB5}"/>
              </a:ext>
            </a:extLst>
          </p:cNvPr>
          <p:cNvSpPr txBox="1"/>
          <p:nvPr/>
        </p:nvSpPr>
        <p:spPr>
          <a:xfrm>
            <a:off x="702730" y="1814397"/>
            <a:ext cx="19039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sz="1700" b="1" dirty="0">
                <a:solidFill>
                  <a:srgbClr val="BF5A08"/>
                </a:solidFill>
              </a:rPr>
              <a:t>Commissione d’esame</a:t>
            </a:r>
          </a:p>
        </p:txBody>
      </p:sp>
    </p:spTree>
    <p:extLst>
      <p:ext uri="{BB962C8B-B14F-4D97-AF65-F5344CB8AC3E}">
        <p14:creationId xmlns:p14="http://schemas.microsoft.com/office/powerpoint/2010/main" val="13527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Verifica e certificazione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Rilevanza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Meccanismo che permette agli attori di </a:t>
            </a:r>
            <a:r>
              <a:rPr lang="it-IT" sz="2200" noProof="0" dirty="0">
                <a:solidFill>
                  <a:srgbClr val="BF5A08"/>
                </a:solidFill>
              </a:rPr>
              <a:t>svolgere insieme esami indipendenti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assegnare le qualifiche</a:t>
            </a:r>
          </a:p>
          <a:p>
            <a:pPr marL="342900" lvl="1" indent="-342900">
              <a:spcBef>
                <a:spcPts val="1000"/>
              </a:spcBef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Qualifiche </a:t>
            </a:r>
            <a:r>
              <a:rPr lang="it-IT" sz="2200" noProof="0" dirty="0">
                <a:solidFill>
                  <a:srgbClr val="BF5A08"/>
                </a:solidFill>
              </a:rPr>
              <a:t>riconosciute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datori di lavoro, lavoratori/lavoratrici e dal sistema formale dell’istruzione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C78244-7189-4DF8-9559-5DE0375A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D5BD711-09C1-4F9B-9643-F9956506BB49}"/>
              </a:ext>
            </a:extLst>
          </p:cNvPr>
          <p:cNvSpPr txBox="1"/>
          <p:nvPr/>
        </p:nvSpPr>
        <p:spPr>
          <a:xfrm>
            <a:off x="702730" y="1814397"/>
            <a:ext cx="19039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de-DE" sz="1700" b="1" dirty="0">
                <a:solidFill>
                  <a:srgbClr val="BF5A08"/>
                </a:solidFill>
              </a:rPr>
              <a:t>Commissione </a:t>
            </a:r>
          </a:p>
          <a:p>
            <a:pPr marL="0" lvl="1" algn="ctr"/>
            <a:r>
              <a:rPr lang="de-DE" sz="1700" b="1" dirty="0">
                <a:solidFill>
                  <a:srgbClr val="BF5A08"/>
                </a:solidFill>
              </a:rPr>
              <a:t>d’esame</a:t>
            </a:r>
          </a:p>
        </p:txBody>
      </p:sp>
    </p:spTree>
    <p:extLst>
      <p:ext uri="{BB962C8B-B14F-4D97-AF65-F5344CB8AC3E}">
        <p14:creationId xmlns:p14="http://schemas.microsoft.com/office/powerpoint/2010/main" val="1042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13642"/>
            <a:ext cx="5437187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noProof="0" dirty="0">
                <a:solidFill>
                  <a:schemeClr val="bg1"/>
                </a:solidFill>
              </a:rPr>
              <a:t>Il motore della Formazione professionale duale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D74E71C-5B07-4E3C-A9B2-1DF17EDD8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3290715"/>
            <a:ext cx="10066338" cy="1108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noProof="0" dirty="0">
                <a:solidFill>
                  <a:schemeClr val="bg1"/>
                </a:solidFill>
              </a:rPr>
              <a:t>Sintesi – Il motore della</a:t>
            </a:r>
            <a:br>
              <a:rPr lang="it-IT" sz="2800" b="1" noProof="0" dirty="0">
                <a:solidFill>
                  <a:schemeClr val="bg1"/>
                </a:solidFill>
              </a:rPr>
            </a:br>
            <a:r>
              <a:rPr lang="it-IT" sz="2800" b="1" noProof="0" dirty="0">
                <a:solidFill>
                  <a:schemeClr val="bg1"/>
                </a:solidFill>
              </a:rPr>
              <a:t>Formazione professionale duale</a:t>
            </a:r>
          </a:p>
          <a:p>
            <a:pPr marL="0" indent="0">
              <a:buNone/>
            </a:pPr>
            <a:endParaRPr lang="it-IT" sz="28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103B54C0-868C-4801-85F2-DCEE08A2F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6432" y="1555637"/>
            <a:ext cx="1683461" cy="158607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C8C8912-E797-4FDD-A686-8B2E29DE03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6479" y="1465689"/>
            <a:ext cx="2105619" cy="1488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noProof="0" dirty="0"/>
              <a:t>Sintesi – Il motore della Formazione professionale duale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4" y="3207737"/>
            <a:ext cx="2659404" cy="1173306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BF5A08"/>
              </a:buClr>
              <a:buSzPct val="100000"/>
              <a:buNone/>
            </a:pPr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Impegno forte per l’Istruzione e la formazione professionale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4478592" y="3207737"/>
            <a:ext cx="31217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Partecipazione e cooperazione degli attori a tutti i livelli e in tutti i settori chiave dell’Istruzione e formazione professionale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A52451-4EBA-41A8-8B62-13845713AEFF}"/>
              </a:ext>
            </a:extLst>
          </p:cNvPr>
          <p:cNvSpPr txBox="1"/>
          <p:nvPr/>
        </p:nvSpPr>
        <p:spPr>
          <a:xfrm>
            <a:off x="8805702" y="3192767"/>
            <a:ext cx="27340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coordinata, omogenea, di qualità garantita e riconosciuta dagli attori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F54CAD-752E-49F7-B0CC-ED5ADE871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43031" y="1634226"/>
            <a:ext cx="1319452" cy="1319452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E64B5F2-6ED9-4983-93DA-1DCCB2F4075A}"/>
              </a:ext>
            </a:extLst>
          </p:cNvPr>
          <p:cNvSpPr/>
          <p:nvPr/>
        </p:nvSpPr>
        <p:spPr>
          <a:xfrm rot="5400000">
            <a:off x="3878796" y="3216902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5707DB6-F1AF-4487-9982-428468B989A5}"/>
              </a:ext>
            </a:extLst>
          </p:cNvPr>
          <p:cNvSpPr/>
          <p:nvPr/>
        </p:nvSpPr>
        <p:spPr>
          <a:xfrm rot="5400000">
            <a:off x="7911580" y="3216902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CBF7156-066E-4843-8F62-890C2E6F89BB}"/>
              </a:ext>
            </a:extLst>
          </p:cNvPr>
          <p:cNvSpPr txBox="1">
            <a:spLocks/>
          </p:cNvSpPr>
          <p:nvPr/>
        </p:nvSpPr>
        <p:spPr>
          <a:xfrm>
            <a:off x="1226867" y="1052512"/>
            <a:ext cx="1783051" cy="5114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Gli attori</a:t>
            </a:r>
            <a:endParaRPr lang="de-DE" sz="2200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4A0C6567-3BAC-4EFF-ACFA-A281131A0B06}"/>
              </a:ext>
            </a:extLst>
          </p:cNvPr>
          <p:cNvSpPr txBox="1">
            <a:spLocks/>
          </p:cNvSpPr>
          <p:nvPr/>
        </p:nvSpPr>
        <p:spPr>
          <a:xfrm>
            <a:off x="5060601" y="1052512"/>
            <a:ext cx="1971408" cy="6469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I meccanismi</a:t>
            </a:r>
            <a:endParaRPr lang="de-DE" sz="2200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FFA9C5EB-49A2-40B6-A71F-CD7A7E318510}"/>
              </a:ext>
            </a:extLst>
          </p:cNvPr>
          <p:cNvSpPr txBox="1">
            <a:spLocks/>
          </p:cNvSpPr>
          <p:nvPr/>
        </p:nvSpPr>
        <p:spPr>
          <a:xfrm>
            <a:off x="8696739" y="1052512"/>
            <a:ext cx="3015835" cy="670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de-DE" sz="2200" b="1" dirty="0"/>
              <a:t>La formazione professionale duale</a:t>
            </a:r>
            <a:endParaRPr lang="de-DE" sz="2200" dirty="0"/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9970E3A7-F9C6-4FB6-B6CE-0159BD6FF096}"/>
              </a:ext>
            </a:extLst>
          </p:cNvPr>
          <p:cNvSpPr/>
          <p:nvPr/>
        </p:nvSpPr>
        <p:spPr>
          <a:xfrm>
            <a:off x="2592493" y="1989343"/>
            <a:ext cx="1135338" cy="35598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0217945-C2BD-472E-87F9-5E5756423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37" y="1668406"/>
            <a:ext cx="418244" cy="130609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7C898A6-14C5-4F11-86ED-3AB8616CE1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3914" y="1760694"/>
            <a:ext cx="1434305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noProof="0" dirty="0"/>
              <a:t>Sintesi – Il motore della Formazione professionale duale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566935" cy="660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noProof="0" dirty="0">
                <a:solidFill>
                  <a:srgbClr val="BF5A08"/>
                </a:solidFill>
              </a:rPr>
              <a:t>Attributi di qualità della VET tedesca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562572" y="1852808"/>
            <a:ext cx="87020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Collaborazione tra Stato e parti sociali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Standard riconosciuti nell’Istruzione e formazione professionale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Apprendimento durante il processo di lavoro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Qualifica del personale addetto alla formazione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Ricerca e consulenza istituzionalizzate</a:t>
            </a:r>
          </a:p>
        </p:txBody>
      </p:sp>
    </p:spTree>
    <p:extLst>
      <p:ext uri="{BB962C8B-B14F-4D97-AF65-F5344CB8AC3E}">
        <p14:creationId xmlns:p14="http://schemas.microsoft.com/office/powerpoint/2010/main" val="8018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Ulteriori informazioni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55000" lnSpcReduction="20000"/>
          </a:bodyPr>
          <a:lstStyle/>
          <a:p>
            <a:pPr marL="0" indent="0">
              <a:buNone/>
            </a:pPr>
            <a:r>
              <a:rPr lang="it-IT" b="1" noProof="0" dirty="0"/>
              <a:t>Dati e cifre</a:t>
            </a:r>
          </a:p>
          <a:p>
            <a:r>
              <a:rPr lang="it-IT" sz="2400" noProof="0" dirty="0"/>
              <a:t>BIBB </a:t>
            </a:r>
            <a:r>
              <a:rPr lang="de-DE" sz="2400" dirty="0"/>
              <a:t>Datenreport</a:t>
            </a:r>
            <a:r>
              <a:rPr lang="it-IT" sz="2400" noProof="0" dirty="0"/>
              <a:t> (Relazione sui dati del BIBB)  (</a:t>
            </a:r>
            <a:r>
              <a:rPr lang="it-IT" sz="2400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2400" noProof="0" dirty="0"/>
              <a:t>)</a:t>
            </a:r>
          </a:p>
          <a:p>
            <a:r>
              <a:rPr lang="de-DE" sz="2400" dirty="0"/>
              <a:t>Berufsbildungsbericht</a:t>
            </a:r>
            <a:r>
              <a:rPr lang="it-IT" sz="2400" dirty="0"/>
              <a:t> (Rapporto sull’istruzione e formazione professionale)  (</a:t>
            </a:r>
            <a:r>
              <a:rPr lang="it-IT" sz="240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2400" dirty="0"/>
              <a:t>)</a:t>
            </a:r>
            <a:endParaRPr lang="it-IT" sz="2400" noProof="0" dirty="0"/>
          </a:p>
          <a:p>
            <a:r>
              <a:rPr lang="de-DE" sz="2400" dirty="0"/>
              <a:t>Statistisches Bundesamt</a:t>
            </a:r>
            <a:r>
              <a:rPr lang="it-IT" sz="2400" noProof="0" dirty="0"/>
              <a:t> (Ufficio Federale di Statistica)  (</a:t>
            </a:r>
            <a:r>
              <a:rPr lang="it-IT" sz="2400" noProof="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2400" noProof="0" dirty="0"/>
              <a:t>)</a:t>
            </a:r>
          </a:p>
          <a:p>
            <a:r>
              <a:rPr lang="it-IT" sz="2400" noProof="0" dirty="0"/>
              <a:t>BMFTR </a:t>
            </a:r>
            <a:r>
              <a:rPr lang="de-DE" sz="2400" dirty="0"/>
              <a:t>Datenportal</a:t>
            </a:r>
            <a:r>
              <a:rPr lang="it-IT" sz="2400" noProof="0" dirty="0"/>
              <a:t> (Portale dati del BMFTR)  (</a:t>
            </a:r>
            <a:r>
              <a:rPr lang="it-IT" sz="2400" noProof="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sz="2400" noProof="0" dirty="0"/>
              <a:t>)</a:t>
            </a:r>
          </a:p>
          <a:p>
            <a:r>
              <a:rPr lang="it-IT" noProof="0" dirty="0"/>
              <a:t>Istituto per la ricerca sul mercato del lavoro e professionale (IAB) (</a:t>
            </a:r>
            <a:r>
              <a:rPr lang="it-IT" noProof="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noProof="0" dirty="0"/>
              <a:t>)</a:t>
            </a:r>
          </a:p>
          <a:p>
            <a:r>
              <a:rPr lang="it-IT" noProof="0" dirty="0"/>
              <a:t>Rapporto BIBB 2/2025 (</a:t>
            </a:r>
            <a:r>
              <a:rPr lang="it-IT" noProof="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noProof="0" dirty="0"/>
              <a:t>)</a:t>
            </a:r>
          </a:p>
          <a:p>
            <a:pPr marL="0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Standard della formazione</a:t>
            </a:r>
          </a:p>
          <a:p>
            <a:r>
              <a:rPr lang="it-IT" noProof="0" dirty="0"/>
              <a:t>Opuscolo informativo del BIBB “I regolamenti della formazione: cosa sono e come nascono” (</a:t>
            </a:r>
            <a:r>
              <a:rPr lang="it-IT" noProof="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noProof="0" dirty="0"/>
              <a:t>)</a:t>
            </a:r>
          </a:p>
          <a:p>
            <a:r>
              <a:rPr lang="it-IT" noProof="0" dirty="0"/>
              <a:t>Esempi di regolamenti della formazione programmi quadro d’insegnamento (BIBB) (</a:t>
            </a:r>
            <a:r>
              <a:rPr lang="it-IT" noProof="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noProof="0" dirty="0"/>
              <a:t>)</a:t>
            </a:r>
          </a:p>
          <a:p>
            <a:pPr marL="0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Documenti normativi</a:t>
            </a:r>
          </a:p>
          <a:p>
            <a:r>
              <a:rPr lang="it-IT" i="1" noProof="0" dirty="0"/>
              <a:t>Berufsbildungsgesetz</a:t>
            </a:r>
            <a:r>
              <a:rPr lang="it-IT" noProof="0" dirty="0"/>
              <a:t> (Legge sull’istruzione e formazione professionale) (</a:t>
            </a:r>
            <a:r>
              <a:rPr lang="it-IT" noProof="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noProof="0" dirty="0"/>
              <a:t>)</a:t>
            </a:r>
          </a:p>
          <a:p>
            <a:r>
              <a:rPr lang="it-IT" i="1" noProof="0" dirty="0"/>
              <a:t>Jugendbeschäftigungsgesetz</a:t>
            </a:r>
            <a:r>
              <a:rPr lang="it-IT" noProof="0" dirty="0"/>
              <a:t> (Legge sulla tutela del lavoro giovanile) (</a:t>
            </a:r>
            <a:r>
              <a:rPr lang="it-IT" noProof="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noProof="0" dirty="0"/>
              <a:t>)</a:t>
            </a:r>
          </a:p>
          <a:p>
            <a:r>
              <a:rPr lang="it-IT" i="1" noProof="0" dirty="0"/>
              <a:t>Kammergesetz</a:t>
            </a:r>
            <a:r>
              <a:rPr lang="it-IT" noProof="0" dirty="0"/>
              <a:t> (Legge sugli ordini professionali) (</a:t>
            </a:r>
            <a:r>
              <a:rPr lang="it-IT" noProof="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noProof="0" dirty="0"/>
              <a:t>)</a:t>
            </a:r>
          </a:p>
          <a:p>
            <a:r>
              <a:rPr lang="it-IT" i="1" noProof="0" dirty="0"/>
              <a:t>Tarifverhandlungsgesetz</a:t>
            </a:r>
            <a:r>
              <a:rPr lang="it-IT" noProof="0" dirty="0"/>
              <a:t> (Legge sulla contrattazione collettiva) (</a:t>
            </a:r>
            <a:r>
              <a:rPr lang="it-IT" noProof="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noProof="0" dirty="0"/>
              <a:t>)</a:t>
            </a:r>
          </a:p>
          <a:p>
            <a:r>
              <a:rPr lang="it-IT" i="1" noProof="0" dirty="0"/>
              <a:t>Betriebsverfassungsgesetz</a:t>
            </a:r>
            <a:r>
              <a:rPr lang="it-IT" noProof="0" dirty="0"/>
              <a:t> (Legge sull’ordinamento aziendale) (</a:t>
            </a:r>
            <a:r>
              <a:rPr lang="it-IT" noProof="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noProof="0" dirty="0"/>
              <a:t>)</a:t>
            </a:r>
          </a:p>
          <a:p>
            <a:pPr marL="357187" lvl="1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Siti internet</a:t>
            </a:r>
          </a:p>
          <a:p>
            <a:r>
              <a:rPr lang="it-IT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</a:t>
            </a:r>
            <a:endParaRPr lang="it-IT" noProof="0" dirty="0">
              <a:solidFill>
                <a:srgbClr val="E27F1C"/>
              </a:solidFill>
            </a:endParaRPr>
          </a:p>
          <a:p>
            <a:r>
              <a:rPr lang="it-IT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BMBFSFJ</a:t>
            </a:r>
            <a:endParaRPr lang="it-IT" noProof="0" dirty="0">
              <a:solidFill>
                <a:srgbClr val="E27F1C"/>
              </a:solidFill>
            </a:endParaRPr>
          </a:p>
          <a:p>
            <a:r>
              <a:rPr lang="it-IT" noProof="0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BIBB</a:t>
            </a:r>
            <a:endParaRPr lang="it-IT" noProof="0" dirty="0">
              <a:solidFill>
                <a:srgbClr val="E27F1C"/>
              </a:solidFill>
            </a:endParaRPr>
          </a:p>
          <a:p>
            <a:pPr marL="357187" lvl="1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Presentazioni</a:t>
            </a:r>
            <a:r>
              <a:rPr lang="it-IT" noProof="0" dirty="0"/>
              <a:t> </a:t>
            </a:r>
          </a:p>
          <a:p>
            <a:r>
              <a:rPr lang="it-IT" noProof="0" dirty="0"/>
              <a:t>Presentazioni standard GOVET (</a:t>
            </a:r>
            <a:r>
              <a:rPr lang="it-IT" noProof="0" dirty="0">
                <a:solidFill>
                  <a:srgbClr val="E27F1C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it-IT" noProof="0" dirty="0"/>
              <a:t>)</a:t>
            </a:r>
          </a:p>
          <a:p>
            <a:pPr marL="357187" lvl="1" indent="0">
              <a:buNone/>
            </a:pPr>
            <a:endParaRPr lang="it-IT" noProof="0" dirty="0"/>
          </a:p>
          <a:p>
            <a:pPr marL="0" indent="0">
              <a:buNone/>
            </a:pPr>
            <a:r>
              <a:rPr lang="it-IT" b="1" noProof="0" dirty="0"/>
              <a:t>Contatto per ulteriori informazioni</a:t>
            </a:r>
          </a:p>
          <a:p>
            <a:r>
              <a:rPr lang="it-IT" noProof="0" dirty="0">
                <a:solidFill>
                  <a:srgbClr val="E27F1C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lang="it-IT" noProof="0" dirty="0">
                <a:solidFill>
                  <a:srgbClr val="E27F1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noProof="0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Datori di lavoro e organizzazioni imprenditoriali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Posizioni</a:t>
            </a:r>
          </a:p>
          <a:p>
            <a:pPr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“Una forza lavoro qualificata è decisiva per la 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rgbClr val="BF5A08"/>
                </a:solidFill>
              </a:rPr>
              <a:t>produttività e la competitività</a:t>
            </a:r>
            <a:r>
              <a:rPr lang="it-IT" sz="2200" noProof="0" dirty="0"/>
              <a:t>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“L’istruzione e formazione professionale per noi è importante per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trovare </a:t>
            </a:r>
            <a:r>
              <a:rPr lang="it-IT" sz="2200" noProof="0" dirty="0">
                <a:solidFill>
                  <a:srgbClr val="BF5A08"/>
                </a:solidFill>
              </a:rPr>
              <a:t>personale leale e qualificato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“Siamo disposti </a:t>
            </a:r>
            <a:r>
              <a:rPr lang="it-IT" sz="2200" noProof="0" dirty="0">
                <a:solidFill>
                  <a:srgbClr val="BF5A08"/>
                </a:solidFill>
              </a:rPr>
              <a:t>noi stessi a formare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500"/>
              </a:spcAft>
            </a:pPr>
            <a:r>
              <a:rPr lang="it-IT" noProof="0" dirty="0"/>
              <a:t>“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Vogliamo</a:t>
            </a:r>
            <a:r>
              <a:rPr lang="it-IT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200" noProof="0" dirty="0">
                <a:solidFill>
                  <a:srgbClr val="BF5A08"/>
                </a:solidFill>
              </a:rPr>
              <a:t>partecipare</a:t>
            </a:r>
            <a:r>
              <a:rPr lang="it-IT" noProof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alla definizione dei principi che regolano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</a:t>
            </a:r>
            <a:r>
              <a:rPr lang="it-IT" noProof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200" noProof="0" dirty="0">
                <a:solidFill>
                  <a:srgbClr val="BF5A08"/>
                </a:solidFill>
              </a:rPr>
              <a:t>formazione in azienda</a:t>
            </a:r>
            <a:r>
              <a:rPr lang="it-IT" noProof="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it-IT" noProof="0" dirty="0"/>
              <a:t>”</a:t>
            </a:r>
            <a:endParaRPr lang="it-IT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50C13A-E3FB-4317-A656-16B7FC2C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8812" y="1375090"/>
            <a:ext cx="869677" cy="2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Datori di lavoro e organizzazioni imprenditoriali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Richieste</a:t>
            </a:r>
          </a:p>
          <a:p>
            <a:pPr marL="360000"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“L’istruzione e formazione professionale deve essere orientata 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 </a:t>
            </a:r>
            <a:r>
              <a:rPr lang="it-IT" sz="2200" noProof="0" dirty="0">
                <a:solidFill>
                  <a:srgbClr val="BF5A08"/>
                </a:solidFill>
              </a:rPr>
              <a:t>bisogni dell’azienda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“Abbiamo bisogno di </a:t>
            </a:r>
            <a:r>
              <a:rPr lang="it-IT" sz="2200" noProof="0" dirty="0">
                <a:solidFill>
                  <a:srgbClr val="BF5A08"/>
                </a:solidFill>
              </a:rPr>
              <a:t>giovani maturi per la formazione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azienda.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</a:t>
            </a:r>
            <a:r>
              <a:rPr lang="it-IT" sz="2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200" noProof="0" dirty="0">
                <a:solidFill>
                  <a:srgbClr val="BF5A08"/>
                </a:solidFill>
              </a:rPr>
              <a:t>retribuzione dell’apprendista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dovrebbe essere sensibilmente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più bassa rispetto a quella dei lavoratori specializzati.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“Le scuole professionali devono insegnare</a:t>
            </a:r>
            <a:r>
              <a:rPr lang="it-IT" sz="2200" noProof="0" dirty="0">
                <a:solidFill>
                  <a:srgbClr val="BF5A08"/>
                </a:solidFill>
              </a:rPr>
              <a:t> la teoria e la pratica</a:t>
            </a:r>
            <a:br>
              <a:rPr lang="it-IT" sz="2200" noProof="0" dirty="0">
                <a:solidFill>
                  <a:srgbClr val="BF5A08"/>
                </a:solidFill>
              </a:rPr>
            </a:br>
            <a:r>
              <a:rPr lang="it-IT" sz="2200" noProof="0" dirty="0">
                <a:solidFill>
                  <a:srgbClr val="BF5A08"/>
                </a:solidFill>
              </a:rPr>
              <a:t> di un mestiere in linea con i nostri bisogni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it-IT" sz="22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500"/>
              </a:spcAft>
            </a:pPr>
            <a:endParaRPr lang="it-IT" sz="22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B7E12D-D9B4-4747-9455-903CD4013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8812" y="1375090"/>
            <a:ext cx="869677" cy="2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Datori di lavoro e organizzazioni imprenditoriali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Gli interessi vengono espressi da organizzazioni</a:t>
            </a:r>
            <a:b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diversi livelli</a:t>
            </a:r>
          </a:p>
          <a:p>
            <a:pPr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Organizzazione ombrello</a:t>
            </a:r>
          </a:p>
          <a:p>
            <a:pPr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Associazioni dei datori di lavoro </a:t>
            </a:r>
          </a:p>
          <a:p>
            <a:pPr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Associazioni di categoria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(es. industria e artigianato) </a:t>
            </a:r>
          </a:p>
          <a:p>
            <a:pPr>
              <a:spcAft>
                <a:spcPts val="5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Camere e ordini professionali</a:t>
            </a:r>
          </a:p>
          <a:p>
            <a:pPr marL="0" indent="0">
              <a:spcAft>
                <a:spcPts val="500"/>
              </a:spcAft>
              <a:buNone/>
            </a:pPr>
            <a:endParaRPr lang="it-IT" sz="22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DEB420-A6AE-4AE6-8765-DBFA9B7817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21" y="1048040"/>
            <a:ext cx="1077779" cy="7392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2D28D1-706A-4A8A-B4EF-818E76CF0B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3" y="3150960"/>
            <a:ext cx="1709607" cy="94978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F9B150-0E78-4BD1-ADB7-7698672D9E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49" y="4285324"/>
            <a:ext cx="1067232" cy="10672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1EA59A5-41F8-4399-AF3D-3A3A61F00F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74" y="3279129"/>
            <a:ext cx="1544654" cy="6934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C016336-D627-4168-9CF3-369667C8980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80" y="1029507"/>
            <a:ext cx="1482544" cy="99222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0B8F1DD-82C2-42FC-B0B2-D28C9DDCFB8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25" y="2306357"/>
            <a:ext cx="2279649" cy="40192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C3440A6-D0E2-415E-999C-B432CD8B25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03" y="3162266"/>
            <a:ext cx="1774328" cy="79295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3618488-9E24-4243-AEBF-BDE6A2F3B4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85" y="4507712"/>
            <a:ext cx="920846" cy="79295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59B0448-9CB4-45D7-B621-A794C3E55E9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79" y="2269873"/>
            <a:ext cx="2279651" cy="4106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E43FDD4-3FCF-4749-B524-4BF3351666D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71" y="4204839"/>
            <a:ext cx="2226252" cy="12529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C7A4C7-4F58-3F73-67C6-089A4BC390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292" y="800891"/>
            <a:ext cx="2311417" cy="10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Lavoratori/Lavoratrici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Posizioni</a:t>
            </a: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“L’istruzione e formazione professionale è importante per 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</a:t>
            </a:r>
            <a:r>
              <a:rPr lang="it-IT" sz="2200" noProof="0" dirty="0">
                <a:solidFill>
                  <a:srgbClr val="BF5A08"/>
                </a:solidFill>
              </a:rPr>
              <a:t>occupazione e il reddito</a:t>
            </a:r>
            <a:r>
              <a:rPr lang="it-IT" sz="2200" noProof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lavoratori/lavoratrici.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“Obiettivo dell’istruzione e formazione professionale: 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rgbClr val="BF5A08"/>
                </a:solidFill>
              </a:rPr>
              <a:t>acquisire una competenza operativa professionale completa</a:t>
            </a:r>
            <a:r>
              <a:rPr lang="it-IT" sz="2200" noProof="0" dirty="0"/>
              <a:t>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“L’istruzione e formazione professionale deve essere di </a:t>
            </a:r>
            <a:r>
              <a:rPr lang="it-IT" sz="2200" noProof="0" dirty="0">
                <a:solidFill>
                  <a:srgbClr val="BF5A08"/>
                </a:solidFill>
              </a:rPr>
              <a:t>alta </a:t>
            </a:r>
            <a:br>
              <a:rPr lang="it-IT" sz="2200" noProof="0" dirty="0">
                <a:solidFill>
                  <a:srgbClr val="BF5A08"/>
                </a:solidFill>
              </a:rPr>
            </a:br>
            <a:r>
              <a:rPr lang="it-IT" sz="2200" noProof="0" dirty="0">
                <a:solidFill>
                  <a:srgbClr val="BF5A08"/>
                </a:solidFill>
              </a:rPr>
              <a:t>qualità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trasmettere sia </a:t>
            </a:r>
            <a:r>
              <a:rPr lang="it-IT" sz="2200" noProof="0" dirty="0">
                <a:solidFill>
                  <a:srgbClr val="BF5A08"/>
                </a:solidFill>
              </a:rPr>
              <a:t>esperienza professionale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 </a:t>
            </a:r>
            <a:r>
              <a:rPr lang="it-IT" sz="2200" noProof="0" dirty="0">
                <a:solidFill>
                  <a:srgbClr val="BF5A08"/>
                </a:solidFill>
              </a:rPr>
              <a:t>‘soft skills</a:t>
            </a:r>
            <a:r>
              <a:rPr lang="it-IT" sz="2000" noProof="0" dirty="0">
                <a:solidFill>
                  <a:schemeClr val="accent1"/>
                </a:solidFill>
              </a:rPr>
              <a:t>’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</a:t>
            </a:r>
            <a:r>
              <a:rPr lang="it-IT" sz="2200" noProof="0" dirty="0">
                <a:solidFill>
                  <a:srgbClr val="BF5A08"/>
                </a:solidFill>
              </a:rPr>
              <a:t>diritti dell’apprendista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azienda devono 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essere protetti.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79804-7C5B-4010-856E-26556BDA2E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4503" y="1395162"/>
            <a:ext cx="3882503" cy="2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Lavoratori/lavoratrici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it-IT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Richieste</a:t>
            </a: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“Le aziende devono offrire </a:t>
            </a:r>
            <a:r>
              <a:rPr lang="it-IT" sz="2200" noProof="0" dirty="0">
                <a:solidFill>
                  <a:srgbClr val="BF5A08"/>
                </a:solidFill>
              </a:rPr>
              <a:t>possibilità di formazione</a:t>
            </a:r>
            <a:r>
              <a:rPr lang="it-IT" sz="2200" noProof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it-IT" sz="2200" noProof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 generazioni future.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“Le aziende </a:t>
            </a:r>
            <a:r>
              <a:rPr lang="it-IT" sz="2200" noProof="0" dirty="0">
                <a:solidFill>
                  <a:srgbClr val="BF5A08"/>
                </a:solidFill>
              </a:rPr>
              <a:t>non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devono impiegare gli apprendisti </a:t>
            </a:r>
            <a:r>
              <a:rPr lang="it-IT" sz="2200" noProof="0" dirty="0">
                <a:solidFill>
                  <a:srgbClr val="BF5A08"/>
                </a:solidFill>
              </a:rPr>
              <a:t>come </a:t>
            </a:r>
            <a:br>
              <a:rPr lang="it-IT" sz="2200" noProof="0" dirty="0">
                <a:solidFill>
                  <a:srgbClr val="BF5A08"/>
                </a:solidFill>
              </a:rPr>
            </a:br>
            <a:r>
              <a:rPr lang="it-IT" sz="2200" noProof="0" dirty="0">
                <a:solidFill>
                  <a:srgbClr val="BF5A08"/>
                </a:solidFill>
              </a:rPr>
              <a:t>forza lavoro a basso costo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“La formazione professionale in azienda deve essere verificata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it-IT" sz="2200" noProof="0" dirty="0">
                <a:solidFill>
                  <a:srgbClr val="BF5A08"/>
                </a:solidFill>
              </a:rPr>
              <a:t>enti indipendenti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“L’istruzione e formazione professionale deve essere </a:t>
            </a:r>
            <a:r>
              <a:rPr lang="it-IT" sz="2200" noProof="0" dirty="0">
                <a:solidFill>
                  <a:srgbClr val="BF5A08"/>
                </a:solidFill>
              </a:rPr>
              <a:t>completa</a:t>
            </a:r>
            <a:r>
              <a:rPr lang="it-IT" sz="2200" noProof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offrire </a:t>
            </a:r>
            <a:b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2200" noProof="0" dirty="0">
                <a:solidFill>
                  <a:srgbClr val="BF5A08"/>
                </a:solidFill>
              </a:rPr>
              <a:t>opportunità di carriera</a:t>
            </a:r>
            <a:r>
              <a:rPr lang="it-IT" sz="2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it-IT" sz="2000" noProof="0" dirty="0"/>
              <a:t>”</a:t>
            </a:r>
            <a:endParaRPr lang="it-IT" sz="2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79804-7C5B-4010-856E-26556BDA2E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4503" y="1395162"/>
            <a:ext cx="3882503" cy="2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3424</Words>
  <Application>Microsoft Office PowerPoint</Application>
  <PresentationFormat>Breitbild</PresentationFormat>
  <Paragraphs>473</Paragraphs>
  <Slides>46</Slides>
  <Notes>46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46</vt:i4>
      </vt:variant>
    </vt:vector>
  </HeadingPairs>
  <TitlesOfParts>
    <vt:vector size="53" baseType="lpstr">
      <vt:lpstr>Arial</vt:lpstr>
      <vt:lpstr>Arial Narrow</vt:lpstr>
      <vt:lpstr>Calibri</vt:lpstr>
      <vt:lpstr>Wingdings</vt:lpstr>
      <vt:lpstr>Wingdings 3</vt:lpstr>
      <vt:lpstr>Office</vt:lpstr>
      <vt:lpstr>1_Office</vt:lpstr>
      <vt:lpstr> </vt:lpstr>
      <vt:lpstr>Contenuto</vt:lpstr>
      <vt:lpstr>PowerPoint-Präsentation</vt:lpstr>
      <vt:lpstr>Visione d’insieme</vt:lpstr>
      <vt:lpstr>Datori di lavoro e organizzazioni imprenditoriali</vt:lpstr>
      <vt:lpstr>Datori di lavoro e organizzazioni imprenditoriali</vt:lpstr>
      <vt:lpstr>Datori di lavoro e organizzazioni imprenditoriali</vt:lpstr>
      <vt:lpstr>Lavoratori/Lavoratrici</vt:lpstr>
      <vt:lpstr>Lavoratori/lavoratrici</vt:lpstr>
      <vt:lpstr>Datori di lavoro</vt:lpstr>
      <vt:lpstr>Società e Stato</vt:lpstr>
      <vt:lpstr>Società e Stato</vt:lpstr>
      <vt:lpstr>Società e Stato</vt:lpstr>
      <vt:lpstr>Tirando le somme:</vt:lpstr>
      <vt:lpstr>Tirando le somme:</vt:lpstr>
      <vt:lpstr>PowerPoint-Präsentation</vt:lpstr>
      <vt:lpstr>Visione d’insieme</vt:lpstr>
      <vt:lpstr>Visione d’insieme</vt:lpstr>
      <vt:lpstr>Orientamenti</vt:lpstr>
      <vt:lpstr>Sviluppo del Sistema duale di istruzione e formazione professionale</vt:lpstr>
      <vt:lpstr>Sviluppo del Sistema duale di istruzione e formazione professionale</vt:lpstr>
      <vt:lpstr>Sviluppo del Sistema duale di istruzione e formazione professionale</vt:lpstr>
      <vt:lpstr>Sviluppo del Sistema duale di istruzione e formazione professionale</vt:lpstr>
      <vt:lpstr>Sviluppo degli standard</vt:lpstr>
      <vt:lpstr>Sviluppo degli standard</vt:lpstr>
      <vt:lpstr>Sviluppo degli standard</vt:lpstr>
      <vt:lpstr>Sviluppo degli standard</vt:lpstr>
      <vt:lpstr>Garanzia della qualità</vt:lpstr>
      <vt:lpstr>Garanzia della qualità</vt:lpstr>
      <vt:lpstr>Garanzia della qualità</vt:lpstr>
      <vt:lpstr>Garanzia della qualità</vt:lpstr>
      <vt:lpstr>Garanzia della qualità</vt:lpstr>
      <vt:lpstr>Garanzia della qualità</vt:lpstr>
      <vt:lpstr>Garanzia della qualità</vt:lpstr>
      <vt:lpstr>Garanzia della qualità</vt:lpstr>
      <vt:lpstr>Garanzia della qualità</vt:lpstr>
      <vt:lpstr>Garanzia della qualità</vt:lpstr>
      <vt:lpstr>Verifica e certificazione</vt:lpstr>
      <vt:lpstr>Monitoraggio della formazione</vt:lpstr>
      <vt:lpstr>Verifica e certificazione</vt:lpstr>
      <vt:lpstr>Verifica e certificazione</vt:lpstr>
      <vt:lpstr>PowerPoint-Präsentation</vt:lpstr>
      <vt:lpstr>Sintesi – Il motore della Formazione professionale duale</vt:lpstr>
      <vt:lpstr>Sintesi – Il motore della Formazione professionale duale</vt:lpstr>
      <vt:lpstr>Ulteriori informazioni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207</cp:revision>
  <dcterms:created xsi:type="dcterms:W3CDTF">2020-12-18T10:19:10Z</dcterms:created>
  <dcterms:modified xsi:type="dcterms:W3CDTF">2026-06-16T08:59:11Z</dcterms:modified>
</cp:coreProperties>
</file>