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custDataLst>
    <p:tags r:id="rId5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2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0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62745" autoAdjust="0"/>
  </p:normalViewPr>
  <p:slideViewPr>
    <p:cSldViewPr snapToGrid="0" showGuides="1">
      <p:cViewPr varScale="1">
        <p:scale>
          <a:sx n="70" d="100"/>
          <a:sy n="70" d="100"/>
        </p:scale>
        <p:origin x="1602" y="60"/>
      </p:cViewPr>
      <p:guideLst>
        <p:guide orient="horz" pos="1344"/>
        <p:guide pos="3953"/>
        <p:guide orient="horz" pos="2840"/>
        <p:guide orient="horz" pos="3317"/>
        <p:guide orient="horz" pos="3521"/>
        <p:guide pos="5858"/>
        <p:guide pos="6063"/>
        <p:guide orient="horz" pos="2137"/>
        <p:guide orient="horz" pos="2001"/>
      </p:guideLst>
    </p:cSldViewPr>
  </p:slideViewPr>
  <p:outlineViewPr>
    <p:cViewPr>
      <p:scale>
        <a:sx n="33" d="100"/>
        <a:sy n="33" d="100"/>
      </p:scale>
      <p:origin x="0" y="-74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4290" y="6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 impulso para o desenvolvimento e a atualização de padrões de formação provém das empresas e das câmaras. Sabem, melhor do que ninguém, quais os conhecimentos necessários.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sng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Outras funções: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Apoiar as empresas na procura por formandos, formalização de contratos de formação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Mediação entre formandos e empresas em caso de litígio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BR" dirty="0"/>
              <a:t>&gt; A economia investe anualmente 9,7 mil milhões de euros em formação profissional (2024)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 impulso para o desenvolvimento e a atualização de padrões de formação provém das empresas e das câmaras. Sabem, melhor do que ninguém, quais os conhecimentos necessários.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sng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Outras funções: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Apoiar as empresas na procura por formandos, formalização de contratos de formação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Mediação entre formandos e empresas em caso de litígio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BR" dirty="0"/>
              <a:t>&gt; A economia investe anualmente 9,7 mil milhões de euros em formação profissional (2024)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 impulso para o desenvolvimento e a atualização de padrões de formação provém das empresas e das câmaras. Sabem, melhor do que ninguém, quais os conhecimentos necessários.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sng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Outras funções: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Apoiar as empresas na procura por formandos, formalização de contratos de formação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Mediação entre formandos e empresas em caso de litígio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</a:t>
            </a:r>
            <a:r>
              <a:rPr lang="pt-B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 economia investe anualmente 9,7 mil milhões de euros em formação profissional (2024)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 processo de votação e de aprovação de novos regulamentos de formação é conduzido pelo Instituto Federal de Formação Profissional.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Os parceiros económicos e sociais intervêm em todo o processo.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 processo de votação e de aprovação de novos regulamentos de formação é conduzido pelo Instituto Federal de Formação Profissional.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Os parceiros económicos e sociais intervêm em todo o processo.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761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caso necessário, voltar a resumir os diapositivos anteriores:</a:t>
            </a: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Três agentes principais definem, de forma equitativa, os padrões fundamentais da formação profissional dual. 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Estes padrões seguem os requisitos concretos provenientes do mundo laboral.  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731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608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PT" sz="1200" b="0" i="0" u="sng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Informação complementar: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tempo de desenvolvimento contínuo e de implementação de padrões é, no máx, de 1 ano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Os padrões de formação são adaptados de forma dinâmica nos dois locais de formação aos requisitos do mundo laboral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PT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&gt; O BIBB investiga continuamente as mudanças ocorridas a nível laboral e de formação; os achados são integrados no processo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Informação complementar:</a:t>
            </a:r>
          </a:p>
          <a:p>
            <a:endParaRPr lang="pt-B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dirty="0"/>
              <a:t>No total, cerca de 51 % da população iniciou uma formação profissional dual ao longo da vida. (Ano de referência 2024, fonte: relatório de dados de 2026)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dirty="0"/>
              <a:t>A taxa de emprego é elevada: de acordo com o Fórum IAB (2023), 85 % dos formandos de 2020 estavam empregados num trabalho sujeito a contribuições para a segurança social um ano após a conclusão da formação.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efeito positivo:</a:t>
            </a:r>
          </a:p>
          <a:p>
            <a:endParaRPr lang="pt-B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dirty="0"/>
              <a:t>De acordo com o Fórum IAB, o desemprego juvenil na Alemanha é de 5,7 % (2025).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54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0016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888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75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>
            <a:fillRect/>
          </a:stretch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ct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Berufsausbildung in </a:t>
            </a:r>
            <a:br>
              <a:rPr lang="de-DE"/>
            </a:br>
            <a:r>
              <a:rPr lang="de-DE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Organismo central do governo federal para a cooperação internacional em matéria de formação profissional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FB7420-B314-4A1B-98C8-8DEF61DACA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4" y="5403220"/>
            <a:ext cx="2159739" cy="11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>
            <a:fillRect/>
          </a:stretch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defRPr sz="2800"/>
            </a:lvl1pPr>
          </a:lstStyle>
          <a:p>
            <a:pPr marL="0" indent="0">
              <a:buNone/>
            </a:pPr>
            <a:r>
              <a:rPr lang="de-DE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>
            <a:fillRect/>
          </a:stretch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F948781-E67F-4F98-B879-011157891DFD}"/>
              </a:ext>
            </a:extLst>
          </p:cNvPr>
          <p:cNvSpPr txBox="1"/>
          <p:nvPr userDrawn="1"/>
        </p:nvSpPr>
        <p:spPr>
          <a:xfrm>
            <a:off x="1406545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0272"/>
          <a:stretch>
            <a:fillRect/>
          </a:stretch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80272"/>
          <a:stretch>
            <a:fillRect/>
          </a:stretch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Editar formato de título principal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Editar formato de texto principal</a:t>
            </a:r>
          </a:p>
          <a:p>
            <a:pPr lvl="1" rtl="0"/>
            <a:r>
              <a:rPr lang="pt-PT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Segundo nível</a:t>
            </a:r>
          </a:p>
          <a:p>
            <a:pPr lvl="2" rtl="0"/>
            <a:r>
              <a:rPr lang="pt-PT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Terceiro nível</a:t>
            </a:r>
          </a:p>
          <a:p>
            <a:pPr lvl="3" rtl="0"/>
            <a:r>
              <a:rPr lang="pt-PT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Quarto nível</a:t>
            </a:r>
          </a:p>
          <a:p>
            <a:pPr lvl="4" rtl="0"/>
            <a:r>
              <a:rPr lang="pt-PT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3" r:id="rId3"/>
    <p:sldLayoutId id="2147483663" r:id="rId4"/>
    <p:sldLayoutId id="2147483650" r:id="rId5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>
            <a:fillRect/>
          </a:stretch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/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1.png"/><Relationship Id="rId10" Type="http://schemas.openxmlformats.org/officeDocument/2006/relationships/image" Target="../media/image59.png"/><Relationship Id="rId19" Type="http://schemas.microsoft.com/office/2007/relationships/hdphoto" Target="../media/hdphoto2.wdp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sv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27.svg"/><Relationship Id="rId4" Type="http://schemas.openxmlformats.org/officeDocument/2006/relationships/image" Target="../media/image75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8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7.svg"/><Relationship Id="rId4" Type="http://schemas.openxmlformats.org/officeDocument/2006/relationships/image" Target="../media/image83.sv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3" Type="http://schemas.openxmlformats.org/officeDocument/2006/relationships/image" Target="../media/image92.png"/><Relationship Id="rId7" Type="http://schemas.openxmlformats.org/officeDocument/2006/relationships/image" Target="../media/image90.png"/><Relationship Id="rId12" Type="http://schemas.openxmlformats.org/officeDocument/2006/relationships/image" Target="../media/image99.sv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svg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5" Type="http://schemas.openxmlformats.org/officeDocument/2006/relationships/image" Target="../media/image102.png"/><Relationship Id="rId10" Type="http://schemas.openxmlformats.org/officeDocument/2006/relationships/image" Target="../media/image97.svg"/><Relationship Id="rId19" Type="http://schemas.openxmlformats.org/officeDocument/2006/relationships/image" Target="../media/image106.png"/><Relationship Id="rId4" Type="http://schemas.openxmlformats.org/officeDocument/2006/relationships/image" Target="../media/image93.svg"/><Relationship Id="rId9" Type="http://schemas.openxmlformats.org/officeDocument/2006/relationships/image" Target="../media/image96.png"/><Relationship Id="rId14" Type="http://schemas.openxmlformats.org/officeDocument/2006/relationships/image" Target="../media/image10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14.png"/><Relationship Id="rId3" Type="http://schemas.openxmlformats.org/officeDocument/2006/relationships/image" Target="../media/image90.png"/><Relationship Id="rId7" Type="http://schemas.openxmlformats.org/officeDocument/2006/relationships/image" Target="../media/image108.png"/><Relationship Id="rId12" Type="http://schemas.openxmlformats.org/officeDocument/2006/relationships/image" Target="../media/image11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svg"/><Relationship Id="rId11" Type="http://schemas.openxmlformats.org/officeDocument/2006/relationships/image" Target="../media/image112.png"/><Relationship Id="rId5" Type="http://schemas.openxmlformats.org/officeDocument/2006/relationships/image" Target="../media/image92.png"/><Relationship Id="rId10" Type="http://schemas.openxmlformats.org/officeDocument/2006/relationships/image" Target="../media/image111.svg"/><Relationship Id="rId4" Type="http://schemas.openxmlformats.org/officeDocument/2006/relationships/image" Target="../media/image91.svg"/><Relationship Id="rId9" Type="http://schemas.openxmlformats.org/officeDocument/2006/relationships/image" Target="../media/image110.png"/><Relationship Id="rId14" Type="http://schemas.openxmlformats.org/officeDocument/2006/relationships/image" Target="../media/image11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13" Type="http://schemas.openxmlformats.org/officeDocument/2006/relationships/image" Target="../media/image122.png"/><Relationship Id="rId18" Type="http://schemas.openxmlformats.org/officeDocument/2006/relationships/image" Target="../media/image127.svg"/><Relationship Id="rId3" Type="http://schemas.openxmlformats.org/officeDocument/2006/relationships/image" Target="../media/image90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25.svg"/><Relationship Id="rId20" Type="http://schemas.openxmlformats.org/officeDocument/2006/relationships/image" Target="../media/image1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sv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5" Type="http://schemas.openxmlformats.org/officeDocument/2006/relationships/image" Target="../media/image124.png"/><Relationship Id="rId10" Type="http://schemas.openxmlformats.org/officeDocument/2006/relationships/image" Target="../media/image119.svg"/><Relationship Id="rId19" Type="http://schemas.openxmlformats.org/officeDocument/2006/relationships/image" Target="../media/image128.png"/><Relationship Id="rId4" Type="http://schemas.openxmlformats.org/officeDocument/2006/relationships/image" Target="../media/image91.svg"/><Relationship Id="rId9" Type="http://schemas.openxmlformats.org/officeDocument/2006/relationships/image" Target="../media/image118.png"/><Relationship Id="rId14" Type="http://schemas.openxmlformats.org/officeDocument/2006/relationships/image" Target="../media/image1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image" Target="../media/image130.png"/><Relationship Id="rId3" Type="http://schemas.openxmlformats.org/officeDocument/2006/relationships/image" Target="../media/image90.png"/><Relationship Id="rId7" Type="http://schemas.openxmlformats.org/officeDocument/2006/relationships/image" Target="../media/image118.png"/><Relationship Id="rId12" Type="http://schemas.openxmlformats.org/officeDocument/2006/relationships/image" Target="../media/image125.sv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svg"/><Relationship Id="rId11" Type="http://schemas.openxmlformats.org/officeDocument/2006/relationships/image" Target="../media/image124.png"/><Relationship Id="rId5" Type="http://schemas.openxmlformats.org/officeDocument/2006/relationships/image" Target="../media/image126.png"/><Relationship Id="rId15" Type="http://schemas.openxmlformats.org/officeDocument/2006/relationships/image" Target="../media/image128.png"/><Relationship Id="rId10" Type="http://schemas.openxmlformats.org/officeDocument/2006/relationships/image" Target="../media/image121.svg"/><Relationship Id="rId4" Type="http://schemas.openxmlformats.org/officeDocument/2006/relationships/image" Target="../media/image91.svg"/><Relationship Id="rId9" Type="http://schemas.openxmlformats.org/officeDocument/2006/relationships/image" Target="../media/image120.png"/><Relationship Id="rId14" Type="http://schemas.openxmlformats.org/officeDocument/2006/relationships/image" Target="../media/image13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6.png"/><Relationship Id="rId3" Type="http://schemas.openxmlformats.org/officeDocument/2006/relationships/image" Target="../media/image90.png"/><Relationship Id="rId7" Type="http://schemas.openxmlformats.org/officeDocument/2006/relationships/image" Target="../media/image124.png"/><Relationship Id="rId12" Type="http://schemas.openxmlformats.org/officeDocument/2006/relationships/image" Target="../media/image135.sv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3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svg"/><Relationship Id="rId11" Type="http://schemas.openxmlformats.org/officeDocument/2006/relationships/image" Target="../media/image134.png"/><Relationship Id="rId5" Type="http://schemas.openxmlformats.org/officeDocument/2006/relationships/image" Target="../media/image118.png"/><Relationship Id="rId15" Type="http://schemas.openxmlformats.org/officeDocument/2006/relationships/image" Target="../media/image138.png"/><Relationship Id="rId10" Type="http://schemas.openxmlformats.org/officeDocument/2006/relationships/image" Target="../media/image133.svg"/><Relationship Id="rId4" Type="http://schemas.openxmlformats.org/officeDocument/2006/relationships/image" Target="../media/image91.svg"/><Relationship Id="rId9" Type="http://schemas.openxmlformats.org/officeDocument/2006/relationships/image" Target="../media/image132.png"/><Relationship Id="rId14" Type="http://schemas.openxmlformats.org/officeDocument/2006/relationships/image" Target="../media/image1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svg"/><Relationship Id="rId3" Type="http://schemas.openxmlformats.org/officeDocument/2006/relationships/image" Target="../media/image74.png"/><Relationship Id="rId7" Type="http://schemas.openxmlformats.org/officeDocument/2006/relationships/image" Target="../media/image140.png"/><Relationship Id="rId12" Type="http://schemas.openxmlformats.org/officeDocument/2006/relationships/image" Target="../media/image143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svg"/><Relationship Id="rId11" Type="http://schemas.openxmlformats.org/officeDocument/2006/relationships/image" Target="../media/image142.png"/><Relationship Id="rId5" Type="http://schemas.openxmlformats.org/officeDocument/2006/relationships/image" Target="../media/image76.png"/><Relationship Id="rId10" Type="http://schemas.openxmlformats.org/officeDocument/2006/relationships/image" Target="../media/image27.svg"/><Relationship Id="rId4" Type="http://schemas.openxmlformats.org/officeDocument/2006/relationships/image" Target="../media/image75.svg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okumente/pdf/final_BIBB%20Report%2002_2025.pdf" TargetMode="External"/><Relationship Id="rId13" Type="http://schemas.openxmlformats.org/officeDocument/2006/relationships/hyperlink" Target="https://www.gesetze-im-internet.de/ihkg/index.html" TargetMode="External"/><Relationship Id="rId18" Type="http://schemas.openxmlformats.org/officeDocument/2006/relationships/hyperlink" Target="https://www.bibb.de/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iab.de/" TargetMode="External"/><Relationship Id="rId12" Type="http://schemas.openxmlformats.org/officeDocument/2006/relationships/hyperlink" Target="https://www.gesetze-im-internet.de/jarbschg/index.html" TargetMode="External"/><Relationship Id="rId17" Type="http://schemas.openxmlformats.org/officeDocument/2006/relationships/hyperlink" Target="https://www.bmbfsfj.bund.de/bmbfsfj/meta/en" TargetMode="External"/><Relationship Id="rId2" Type="http://schemas.openxmlformats.org/officeDocument/2006/relationships/notesSlide" Target="../notesSlides/notesSlide44.xml"/><Relationship Id="rId16" Type="http://schemas.openxmlformats.org/officeDocument/2006/relationships/hyperlink" Target="https://www.govet.international/en/index.php" TargetMode="External"/><Relationship Id="rId20" Type="http://schemas.openxmlformats.org/officeDocument/2006/relationships/hyperlink" Target="mailto:govet@bibb.d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atenportal.bmftr.bund.de/portal/en/index.html" TargetMode="External"/><Relationship Id="rId11" Type="http://schemas.openxmlformats.org/officeDocument/2006/relationships/hyperlink" Target="https://www.govet.international/de/54887.php" TargetMode="External"/><Relationship Id="rId5" Type="http://schemas.openxmlformats.org/officeDocument/2006/relationships/hyperlink" Target="https://www.destatis.de/EN/Home/_node.html" TargetMode="External"/><Relationship Id="rId15" Type="http://schemas.openxmlformats.org/officeDocument/2006/relationships/hyperlink" Target="https://www.gesetze-im-internet.de/betrvg/" TargetMode="External"/><Relationship Id="rId10" Type="http://schemas.openxmlformats.org/officeDocument/2006/relationships/hyperlink" Target="https://www.govet.international/de/54899.php" TargetMode="External"/><Relationship Id="rId19" Type="http://schemas.openxmlformats.org/officeDocument/2006/relationships/hyperlink" Target="https://www.govet.international/de/54879.php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s://www.gesetze-im-internet.de/tvg/index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Autofit/>
          </a:bodyPr>
          <a:lstStyle/>
          <a:p>
            <a:pPr rtl="0"/>
            <a:r>
              <a:rPr lang="pt-PT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 </a:t>
            </a:r>
            <a:br>
              <a:rPr lang="pt-PT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na Alemanha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/>
          <p:nvPr/>
        </p:nvSpPr>
        <p:spPr>
          <a:xfrm>
            <a:off x="658812" y="28837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600"/>
              </a:spcBef>
            </a:pPr>
            <a:r>
              <a:rPr lang="pt-PT" sz="26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Motor da formação profissional dual </a:t>
            </a:r>
          </a:p>
          <a:p>
            <a:pPr rtl="0">
              <a:spcBef>
                <a:spcPts val="600"/>
              </a:spcBef>
            </a:pPr>
            <a: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Cooperação de agentes </a:t>
            </a:r>
            <a:b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económicos, estatais e sociais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Bef>
                <a:spcPts val="500"/>
              </a:spcBef>
              <a:spcAft>
                <a:spcPts val="1000"/>
              </a:spcAft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interesses são articulados por</a:t>
            </a:r>
          </a:p>
          <a:p>
            <a:pPr marL="342900" lvl="1" indent="-342900"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Confederações sindicais</a:t>
            </a:r>
          </a:p>
          <a:p>
            <a:pPr marL="342900" lvl="1" indent="-342900"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Sindicatos sectoriais</a:t>
            </a:r>
          </a:p>
          <a:p>
            <a:pPr marL="342900" lvl="1" indent="-342900"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  <a:sym typeface="Wingdings"/>
              </a:rPr>
              <a:t>Conselhos de empresa</a:t>
            </a:r>
          </a:p>
          <a:p>
            <a:pPr marL="342900" lvl="1" indent="-342900"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  <a:sym typeface="Wingdings"/>
              </a:rPr>
              <a:t>(associações técnicas profissionais)</a:t>
            </a:r>
            <a:endParaRPr lang="de-DE" sz="2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de-DE" sz="2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Setor público e estado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Bef>
                <a:spcPts val="500"/>
              </a:spcBef>
              <a:spcAft>
                <a:spcPts val="1000"/>
              </a:spcAft>
              <a:buNone/>
            </a:pPr>
            <a:r>
              <a:rPr lang="pt-PT" sz="20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Opiniões</a:t>
            </a:r>
          </a:p>
          <a:p>
            <a:pPr marL="360000" lvl="1" rtl="0">
              <a:spcAft>
                <a:spcPts val="1000"/>
              </a:spcAft>
            </a:pP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mão de obra qualificada é </a:t>
            </a:r>
            <a: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importante para a </a:t>
            </a:r>
            <a:b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economia e a sociedade</a:t>
            </a:r>
            <a:r>
              <a:rPr lang="pt-PT" sz="20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r>
              <a:rPr lang="pt-PT" sz="20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  <a:p>
            <a:pPr marL="360000" lvl="1" rtl="0">
              <a:spcAft>
                <a:spcPts val="1000"/>
              </a:spcAft>
            </a:pP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Enquadramos </a:t>
            </a:r>
            <a:r>
              <a:rPr lang="pt-PT" sz="20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compromisso </a:t>
            </a:r>
            <a:b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entre entidades empregadoras e trabalhadores</a:t>
            </a:r>
            <a:b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 a formação profissional e </a:t>
            </a:r>
            <a: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fazemos a moderação</a:t>
            </a:r>
            <a:r>
              <a:rPr lang="pt-PT" sz="20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 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0" lvl="1" rtl="0">
              <a:spcAft>
                <a:spcPts val="1000"/>
              </a:spcAft>
            </a:pP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"Promovemos o sistema de formação profissional através de </a:t>
            </a:r>
            <a:b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estruturas de controlo, investigação, inovação e consultoria."</a:t>
            </a:r>
          </a:p>
          <a:p>
            <a:pPr marL="360000" lvl="1" rtl="0">
              <a:spcAft>
                <a:spcPts val="1000"/>
              </a:spcAft>
            </a:pP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"Uma formação profissional forte permite aos jovens ter boas </a:t>
            </a:r>
            <a:b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perspetivas de desenvolvimento na sociedade."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rtl="0">
              <a:spcAft>
                <a:spcPts val="1000"/>
              </a:spcAft>
            </a:pP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em contexto empresarial faz parte do </a:t>
            </a:r>
            <a:r>
              <a:rPr lang="pt-PT" sz="20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sistema de formação</a:t>
            </a: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marL="360000" lvl="1" rtl="0">
              <a:spcAft>
                <a:spcPts val="1000"/>
              </a:spcAft>
            </a:pP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"Disponibilizamos </a:t>
            </a:r>
            <a:r>
              <a:rPr lang="pt-PT" sz="20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</a:t>
            </a:r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819" y="1542776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Setor público e estado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342187" cy="4608512"/>
          </a:xfrm>
        </p:spPr>
        <p:txBody>
          <a:bodyPr>
            <a:noAutofit/>
          </a:bodyPr>
          <a:lstStyle/>
          <a:p>
            <a:pPr marL="0" indent="0" rtl="0">
              <a:spcBef>
                <a:spcPts val="500"/>
              </a:spcBef>
              <a:spcAft>
                <a:spcPts val="1000"/>
              </a:spcAft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Exigências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"As entidades empregadoras e os trabalhadores deveriam configurar, </a:t>
            </a:r>
            <a:r>
              <a:rPr lang="pt-PT" sz="22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ativamente e em conjunto, a formação profissional</a:t>
            </a: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"As entidades empregadoras deveriam </a:t>
            </a:r>
            <a:r>
              <a:rPr lang="pt-PT" sz="22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ter uma oferta formativa</a:t>
            </a:r>
            <a:r>
              <a:rPr lang="pt-PT" sz="22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Setor público e estado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Bef>
                <a:spcPts val="500"/>
              </a:spcBef>
              <a:spcAft>
                <a:spcPts val="1000"/>
              </a:spcAft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interesses são articulados por</a:t>
            </a:r>
          </a:p>
          <a:p>
            <a:pPr marL="342900" lvl="1" indent="-342900"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Governo federal </a:t>
            </a:r>
            <a:b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(ministérios federais) </a:t>
            </a:r>
          </a:p>
          <a:p>
            <a:pPr marL="342900" lvl="1" indent="-342900"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16 Estados federados </a:t>
            </a:r>
            <a:b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(governos estaduais)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3F43DD-217F-47DA-9BBA-009C12276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2DF078-2114-4A04-8EE1-13B70A47F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D2F917-C257-4517-976A-7A7367593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C3E3C0-4532-495F-A819-3978BE8CE8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C778A3-DD60-4D94-B60F-6D839A9CE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6FBF592-4B95-48F1-9179-B482E9609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76F272-4D91-474B-8DAC-9FB14E69B6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CE732A-4373-4B02-B2C9-C366880F37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474691-5693-4BA9-AF63-98CD6114A4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12D100-9B6A-4818-9D29-228827AAD9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7AC5C9F-03B8-470C-A136-04981F343C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634F2C8-ECBC-44F9-A82A-8DA118F309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55DEAC9-EE15-059D-DE51-A4FAAC9101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84615" y="3448809"/>
            <a:ext cx="2520000" cy="1184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4E7C2A-D535-377A-C81B-7339B683B33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87664" y="2431974"/>
            <a:ext cx="1476000" cy="7219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3423268-414D-CA11-DEDE-4DE6A9F2E6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15" y="4605746"/>
            <a:ext cx="2039400" cy="119974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B37C7FF-DCE3-E81E-B832-9DC276A0BD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"/>
          <a:stretch/>
        </p:blipFill>
        <p:spPr>
          <a:xfrm>
            <a:off x="4904935" y="1062938"/>
            <a:ext cx="3088625" cy="12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Resultado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0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empregadoras, trabalhadores e estado </a:t>
            </a:r>
            <a:r>
              <a:rPr lang="pt-PT" sz="20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representam interesses coletivos distintos </a:t>
            </a:r>
            <a:br>
              <a:rPr lang="pt-PT" sz="20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 formação profissional </a:t>
            </a:r>
            <a:r>
              <a:rPr lang="pt-PT" sz="20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altamente organizada </a:t>
            </a:r>
            <a:r>
              <a:rPr lang="pt-PT" sz="20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</a:t>
            </a:r>
            <a:r>
              <a:rPr lang="pt-PT" sz="2000" b="1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competente</a:t>
            </a:r>
            <a:r>
              <a:rPr lang="pt-PT" sz="20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Agentes fortes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comprometem-se </a:t>
            </a:r>
            <a:b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conjuntamente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 a formação profissional</a:t>
            </a:r>
            <a:endParaRPr lang="de-DE" sz="2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Resultado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b="1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compromisso baseia-se em </a:t>
            </a:r>
            <a:r>
              <a:rPr lang="pt-PT" sz="20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princípios comuns</a:t>
            </a:r>
            <a:r>
              <a:rPr lang="pt-PT" sz="2000" b="1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"Queremos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coordenar em conjunto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 formação profissional."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"Partilhamos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responsabilidade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pela formação profissional."</a:t>
            </a:r>
            <a:endParaRPr lang="de-DE" sz="2000">
              <a:solidFill>
                <a:schemeClr val="accent6">
                  <a:lumMod val="75000"/>
                </a:schemeClr>
              </a:solidFill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deveria ser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conforme com a prática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elevada do ponto de vista qualitativo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uniforme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padrões de formação profissional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devem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ser pautados pelas necessidades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ser atuais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é um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 da competitividade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 mercado mundial."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Agentes fortes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comprometem-se </a:t>
            </a:r>
            <a:b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conjuntamente</a:t>
            </a:r>
            <a:r>
              <a:rPr lang="pt-PT" sz="2000" b="0" i="0" u="none" strike="noStrike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 a formação profissional</a:t>
            </a:r>
            <a:endParaRPr lang="de-DE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Motor da formação profissional dual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agentes configuram, em conjunto, </a:t>
            </a:r>
            <a:b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formação profissional dual</a:t>
            </a:r>
          </a:p>
          <a:p>
            <a:pPr marL="0" indent="0">
              <a:buNone/>
            </a:pPr>
            <a:endParaRPr lang="de-DE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Sinopse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899626"/>
            <a:ext cx="2827337" cy="1173306"/>
          </a:xfrm>
        </p:spPr>
        <p:txBody>
          <a:bodyPr>
            <a:noAutofit/>
          </a:bodyPr>
          <a:lstStyle/>
          <a:p>
            <a:pPr marL="360000" indent="-360000" rtl="0">
              <a:buClr>
                <a:srgbClr val="BF5A08"/>
              </a:buClr>
              <a:buSzTx/>
              <a:buFont typeface="+mj-lt"/>
              <a:buAutoNum type="arabicPeriod"/>
            </a:pP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Compromisso forte </a:t>
            </a:r>
            <a:b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 âmbito da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</a:t>
            </a:r>
            <a:b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 dual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77982" y="2899626"/>
            <a:ext cx="3121739" cy="32470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0000" indent="-342900" rtl="0">
              <a:spcAft>
                <a:spcPts val="1200"/>
              </a:spcAft>
              <a:buFont typeface="+mj-lt"/>
              <a:buAutoNum type="arabicPeriod" startAt="2"/>
            </a:pP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participação e cooperação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são promovidas através de </a:t>
            </a:r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mecanismos formais </a:t>
            </a: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(integração dos </a:t>
            </a:r>
            <a:b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interesses)</a:t>
            </a:r>
          </a:p>
          <a:p>
            <a:pPr marL="720000" lvl="1" indent="-360000" defTabSz="357188" rtl="0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Legislação</a:t>
            </a:r>
          </a:p>
          <a:p>
            <a:pPr marL="720000" lvl="1" indent="-360000" defTabSz="357188" rtl="0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Instituições </a:t>
            </a:r>
          </a:p>
          <a:p>
            <a:pPr marL="720000" lvl="1" indent="-360000" defTabSz="357188" rtl="0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0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Comissões/grémios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7" y="2899626"/>
            <a:ext cx="2393641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00" rtl="0"/>
            <a:r>
              <a:rPr lang="pt-PT" sz="20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Motor da formação profissional dual</a:t>
            </a: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Sinopse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862" y="982828"/>
            <a:ext cx="4718009" cy="66750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pt-PT" sz="2000" b="1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1.         Desenvolvimento do sistema de formação profissional dual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/>
          <p:nvPr/>
        </p:nvSpPr>
        <p:spPr>
          <a:xfrm>
            <a:off x="4747491" y="5172603"/>
            <a:ext cx="2786443" cy="889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000" b="1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3.         Implementação da </a:t>
            </a:r>
            <a:br>
              <a:rPr lang="pt-PT" sz="2000" b="1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1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     formação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/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/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/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/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5271" y="681478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748784" y="2717943"/>
            <a:ext cx="3050725" cy="1206845"/>
            <a:chOff x="8952983" y="2847150"/>
            <a:chExt cx="3050725" cy="1206845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/>
            <p:nvPr/>
          </p:nvSpPr>
          <p:spPr>
            <a:xfrm>
              <a:off x="9217265" y="3164497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Wingdings 3" panose="05040102010807070707" pitchFamily="18" charset="2"/>
                <a:buNone/>
              </a:pPr>
              <a:r>
                <a:rPr lang="pt-PT" sz="2000" b="1" i="0" u="none" strike="noStrike" dirty="0">
                  <a:solidFill>
                    <a:srgbClr val="2626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2.         Desenvolvimento</a:t>
              </a:r>
              <a:br>
                <a:rPr lang="pt-PT" sz="2000" b="1" i="0" u="none" strike="noStrike" dirty="0">
                  <a:solidFill>
                    <a:srgbClr val="2626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</a:br>
              <a:r>
                <a:rPr lang="pt-PT" sz="2000" b="1" i="0" u="none" strike="noStrike" dirty="0">
                  <a:solidFill>
                    <a:srgbClr val="2626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                 de padrões</a:t>
              </a:r>
              <a:endPara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952983" y="2847150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440340" y="4879591"/>
            <a:ext cx="937260" cy="9372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32B0FD-E618-404D-827C-DB31E0287284}"/>
              </a:ext>
            </a:extLst>
          </p:cNvPr>
          <p:cNvGrpSpPr/>
          <p:nvPr/>
        </p:nvGrpSpPr>
        <p:grpSpPr>
          <a:xfrm>
            <a:off x="691282" y="2717943"/>
            <a:ext cx="2836367" cy="1176305"/>
            <a:chOff x="721099" y="2876986"/>
            <a:chExt cx="2836367" cy="117630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/>
            <p:nvPr/>
          </p:nvSpPr>
          <p:spPr>
            <a:xfrm>
              <a:off x="771023" y="3163793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Wingdings 3" panose="05040102010807070707" pitchFamily="18" charset="2"/>
                <a:buNone/>
              </a:pPr>
              <a:r>
                <a:rPr lang="pt-PT" sz="2000" b="1" i="0" u="none" strike="noStrike" dirty="0">
                  <a:solidFill>
                    <a:srgbClr val="2626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4.         Examinação e </a:t>
              </a:r>
              <a:br>
                <a:rPr lang="pt-PT" sz="2000" b="1" i="0" u="none" strike="noStrike" dirty="0">
                  <a:solidFill>
                    <a:srgbClr val="2626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</a:br>
              <a:r>
                <a:rPr lang="pt-PT" sz="2000" b="1" i="0" u="none" strike="noStrike" dirty="0">
                  <a:solidFill>
                    <a:srgbClr val="2626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              certificação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721099" y="2876986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20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Normas orientadoras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Autofit/>
          </a:bodyPr>
          <a:lstStyle/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Coordenar locais de formação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Apoiar a cooperação entre agentes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Assegurar a uniformidade da FP a nível nacional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/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20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Índice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Motor da formação profissional dual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Autofit/>
          </a:bodyPr>
          <a:lstStyle/>
          <a:p>
            <a:pPr rtl="0">
              <a:buFont typeface="+mj-lt"/>
              <a:buAutoNum type="arabi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profissional: agentes e seus interesses</a:t>
            </a:r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 e organizações económicas</a:t>
            </a:r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dirty="0"/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Setor público e estado</a:t>
            </a:r>
          </a:p>
          <a:p>
            <a:pPr rtl="0">
              <a:buFont typeface="+mj-lt"/>
              <a:buAutoNum type="arabi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Agentes configuram, em conjunto, a formação profissional dual</a:t>
            </a:r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do sistema de formação profissional dual</a:t>
            </a:r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de padrões</a:t>
            </a:r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Monitorização da formação</a:t>
            </a:r>
          </a:p>
          <a:p>
            <a:pPr marL="800100" lvl="1" indent="-342900" rtl="0">
              <a:buFont typeface="+mj-lt"/>
              <a:buAutoNum type="alphaL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Examinação e certificação</a:t>
            </a:r>
          </a:p>
          <a:p>
            <a:pPr rtl="0">
              <a:buFont typeface="+mj-lt"/>
              <a:buAutoNum type="arabicPeriod"/>
            </a:pPr>
            <a:r>
              <a:rPr lang="pt-PT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do sistema de formação profissional 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945084"/>
            <a:ext cx="2147378" cy="5476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441" y="4473075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/>
          <p:nvPr/>
        </p:nvSpPr>
        <p:spPr>
          <a:xfrm>
            <a:off x="2429913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sz="220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/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Estado</a:t>
            </a:r>
            <a:endParaRPr lang="de-DE" sz="220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/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1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Articulação através de</a:t>
            </a:r>
            <a:endParaRPr lang="de-DE" sz="180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70879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48143" y="1859261"/>
            <a:ext cx="2361851" cy="15696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Organizações de entidades empregadoras/ económicas pretendem </a:t>
            </a:r>
            <a:r>
              <a:rPr lang="pt-PT" sz="16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participar na definição </a:t>
            </a:r>
            <a:br>
              <a:rPr lang="pt-PT" sz="16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</a:br>
            <a:r>
              <a:rPr lang="pt-PT" sz="16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do enquadramento</a:t>
            </a:r>
          </a:p>
          <a:p>
            <a:pPr algn="ctr"/>
            <a:r>
              <a:rPr lang="pt-PT" sz="16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da formação profissional </a:t>
            </a:r>
            <a:endParaRPr lang="pt-PT" sz="1600" b="0" i="0" u="none" strike="noStrike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663109"/>
            <a:ext cx="1963854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</a:t>
            </a:r>
          </a:p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Nacional</a:t>
            </a:r>
          </a:p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(Comissão </a:t>
            </a:r>
            <a:b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principal)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Estado define enquadramento e acompanha interesses regulamentares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12207"/>
            <a:ext cx="2338569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Sindicatos pretendem participar na definição do enquadramento</a:t>
            </a:r>
          </a:p>
          <a:p>
            <a:pPr algn="ctr" rtl="0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da formação profissional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/>
          <p:nvPr/>
        </p:nvSpPr>
        <p:spPr>
          <a:xfrm>
            <a:off x="9160617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pt-PT" sz="16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Fundamentos legais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Lei de formação profissional § 92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Código do artesanato § 38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474" y="1594152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08620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do sistema de formação profissional dual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00643" y="1724977"/>
            <a:ext cx="1963854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principal </a:t>
            </a:r>
          </a:p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 BIBB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4 anos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77468" y="2927160"/>
            <a:ext cx="160483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1" indent="-342900" rtl="0">
              <a:spcBef>
                <a:spcPts val="1000"/>
              </a:spcBef>
            </a:pPr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Princípio de consenso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1383955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indent="-342900" rtl="0">
              <a:spcBef>
                <a:spcPts val="1000"/>
              </a:spcBef>
            </a:pPr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Reuniões </a:t>
            </a:r>
            <a:b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periódicas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522551" y="1861087"/>
            <a:ext cx="154922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Voluntária</a:t>
            </a:r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841191" y="4867509"/>
            <a:ext cx="4707585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formada por entidades empregadoras, trabalhadores </a:t>
            </a:r>
            <a:b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governo federal e governos estaduais</a:t>
            </a:r>
            <a:b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(os chamados "quatro pilares")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Membros</a:t>
            </a:r>
            <a:endParaRPr lang="de-DE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459076" y="4434048"/>
            <a:ext cx="266414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Membros representativos</a:t>
            </a:r>
            <a:endParaRPr lang="de-DE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do sistema de formação profissional dual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Funções, entre outras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Aconselha o governo federal em matéria de formação profissional 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Emite recomendações para a prática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(p. ex. implementação uniforme da lei de formação profissional)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Pronuncia-se relativamente às disposições legais do estado federado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(p. ex. regulamento de formação) </a:t>
            </a:r>
          </a:p>
          <a:p>
            <a:pPr rtl="0">
              <a:defRPr/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Pronuncia-se acerca da política do governo federal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Delibera sobre assuntos do BIBB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(p. ex. orçamento, investigação)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principal </a:t>
            </a:r>
          </a:p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 BIBB</a:t>
            </a: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do sistema de formação profissional dual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Relevância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Articula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 posições definidas pelos agentes de formação profissional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Mecanismo de </a:t>
            </a:r>
            <a:r>
              <a:rPr lang="pt-PT" sz="22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coordenação central</a:t>
            </a:r>
            <a:r>
              <a:rPr lang="pt-PT" sz="22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da formação profissional dual a nível nacional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("Parlamento da formação profissional") 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Fórum nos quais os agentes coordenam,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em conjunto, </a:t>
            </a:r>
            <a:r>
              <a:rPr lang="pt-PT" sz="22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sistema de formação profissional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principal </a:t>
            </a:r>
          </a:p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 BIBB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de padrões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862577"/>
            <a:ext cx="2072760" cy="5476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319406"/>
            <a:ext cx="1668776" cy="1179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/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Estado</a:t>
            </a:r>
            <a:endParaRPr lang="de-DE" sz="220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/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1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Articulação através de</a:t>
            </a:r>
            <a:endParaRPr lang="de-DE" sz="180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52322" y="2009306"/>
            <a:ext cx="2329494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 organizações articulam as necessidades das entidades empregadoras/economia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Grupos </a:t>
            </a:r>
            <a:b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</a:p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peritos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141550"/>
            <a:ext cx="2202566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Governo </a:t>
            </a:r>
            <a:b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articula necessidades </a:t>
            </a:r>
          </a:p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 aprova</a:t>
            </a:r>
          </a:p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padrões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72589"/>
            <a:ext cx="2338569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Sindicados articulam necessidades </a:t>
            </a:r>
            <a:b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dos trabalhadores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/>
          <p:nvPr/>
        </p:nvSpPr>
        <p:spPr>
          <a:xfrm>
            <a:off x="9255503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pt-PT" sz="16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Fundamentos legais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Lei de formação profissional §</a:t>
            </a:r>
            <a:r>
              <a:rPr lang="pt-PT" sz="8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7635" y="1465493"/>
            <a:ext cx="432980" cy="1352113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/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de padrões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9100252" y="1331964"/>
            <a:ext cx="3198752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Formado grémio para profissão nova/a atualizar (temporário, não permanente)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489369" y="1322599"/>
            <a:ext cx="4443806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Coordenação de representante BIBB; </a:t>
            </a:r>
          </a:p>
          <a:p>
            <a:pPr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organiza e modera processo; </a:t>
            </a:r>
            <a:b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responsável pela informação de entrada técnica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(peritos profissionais)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Integrados por governo e estados federados</a:t>
            </a:r>
            <a:b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pt-PT" sz="1800" b="0" i="0" u="none" strike="noStrike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703599" y="3705751"/>
            <a:ext cx="3672174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Economia e trabalhadores enviam os seus próprios peritos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peritos com </a:t>
            </a:r>
            <a:b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conhecimentos práticos e teóricos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Grupos </a:t>
            </a:r>
            <a:b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</a:p>
          <a:p>
            <a:pPr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peritos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rtl="0"/>
              <a:r>
                <a:rPr lang="pt-PT" sz="1100" b="1" i="0" u="none" strike="noStrike">
                  <a:solidFill>
                    <a:srgbClr val="40404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BIBB</a:t>
              </a:r>
              <a:endParaRPr lang="de-DE" sz="1100" b="1"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de padrões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Funções, entre outras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Desenvolvem e modernizam regulamentos de formação para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em contexto empresarial 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Aconselhamos os agentes na implementação dos regulamentos de formação e sua coordenação com o desenvolvimento de currículos quadro (escolas profissionais)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Grupos 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</a:p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peritos</a:t>
            </a: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Desenvolvimento de padrões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Relevância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Mecanismos, através dos quais os </a:t>
            </a:r>
            <a:r>
              <a:rPr lang="pt-PT" sz="22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agentes desenvolvem padrões comuns</a:t>
            </a: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que refletem as necessidades do mundo profissional</a:t>
            </a:r>
            <a:endParaRPr lang="en-US" sz="2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padrões desenvolvidos são </a:t>
            </a:r>
            <a:r>
              <a:rPr lang="pt-PT" sz="2200" b="0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aceites e reconhecidos junto dos responsáveis pela implementação</a:t>
            </a: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dos mesmos (empresas, formadores, formandos)</a:t>
            </a:r>
            <a:endParaRPr lang="de-DE" sz="2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Grupos 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</a:p>
          <a:p>
            <a:pPr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peritos</a:t>
            </a: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789840"/>
            <a:ext cx="2064134" cy="5476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896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/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Estado</a:t>
            </a:r>
            <a:endParaRPr lang="de-DE" sz="220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/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1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Articulação através de</a:t>
            </a:r>
            <a:endParaRPr lang="de-DE" sz="180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126773" y="1908565"/>
            <a:ext cx="3051554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 </a:t>
            </a:r>
            <a:b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ministram formação em contexto empresarial</a:t>
            </a:r>
            <a:b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 base nos padrões de formação estatais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605220"/>
            <a:ext cx="1963854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Comissões e </a:t>
            </a:r>
            <a:b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entidades competentes em </a:t>
            </a:r>
            <a:b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todo o país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Estado supervisiona, </a:t>
            </a:r>
            <a:b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financia e </a:t>
            </a:r>
            <a:b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implementa o </a:t>
            </a:r>
            <a:b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ensino profissional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conselhos de empresa de empresas grandes supervisionam a formação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/>
          <p:nvPr/>
        </p:nvSpPr>
        <p:spPr>
          <a:xfrm>
            <a:off x="8462513" y="4580015"/>
            <a:ext cx="2889347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pt-PT" sz="16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Fundamentos legais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Lei de formação profissional </a:t>
            </a:r>
            <a:b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§ 77 e seguintes</a:t>
            </a: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Leis dos estados federados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445869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/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1063972" y="1731838"/>
            <a:ext cx="2243038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Junto do governo estadual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586161"/>
            <a:ext cx="1963854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</a:t>
            </a:r>
            <a:b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estadual</a:t>
            </a:r>
            <a:endParaRPr lang="de-DE" b="1" dirty="0">
              <a:solidFill>
                <a:srgbClr val="BF5A08"/>
              </a:solidFill>
            </a:endParaRPr>
          </a:p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formação</a:t>
            </a:r>
          </a:p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</a:t>
            </a:r>
            <a:endParaRPr lang="de-DE" b="1" dirty="0">
              <a:solidFill>
                <a:srgbClr val="BF5A08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4 anos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908917"/>
            <a:ext cx="154922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Voluntária</a:t>
            </a:r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Princípio da maioria</a:t>
            </a:r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>
            <a:fillRect/>
          </a:stretch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>
            <a:fillRect/>
          </a:stretch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>
            <a:fillRect/>
          </a:stretch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4021891" y="4750511"/>
            <a:ext cx="4306550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6 representantes de entidades empregadoras, trabalhadores e governo estadual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284537"/>
            <a:ext cx="10066338" cy="640691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profissional: agentes e seus interesses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Motor da formação profissional dual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Funções, entre outras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Aconselha o governo estadual em matéria de formação profissional 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Desenvolve continuamente a qualidade da formação profissional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677469" y="1516045"/>
            <a:ext cx="1965592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</a:t>
            </a:r>
            <a:b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estadual</a:t>
            </a:r>
            <a:endParaRPr lang="de-DE" sz="1800" b="1" dirty="0">
              <a:solidFill>
                <a:srgbClr val="BF5A08"/>
              </a:solidFill>
            </a:endParaRPr>
          </a:p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formação</a:t>
            </a:r>
          </a:p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Relevância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Articula as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posições definidas pelos agentes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sobretudo o desenvolvimento e a implementação do ensino profissional da região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Mecanismo, através do qual os agentes definem, em conjunto, a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política de formação profissional comum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do estado federado e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coordenam a implementação do ensino profissional com a formação em contexto empresarial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677469" y="1516045"/>
            <a:ext cx="1965592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</a:t>
            </a:r>
            <a:b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estadual</a:t>
            </a:r>
            <a:endParaRPr lang="de-DE" sz="1800" b="1" dirty="0">
              <a:solidFill>
                <a:srgbClr val="BF5A08"/>
              </a:solidFill>
            </a:endParaRPr>
          </a:p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formação</a:t>
            </a:r>
          </a:p>
          <a:p>
            <a:pPr marL="0" lvl="1" algn="ctr" rtl="0"/>
            <a:r>
              <a:rPr lang="pt-PT" sz="1800" b="1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67562" y="1604820"/>
            <a:ext cx="3646488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Junto das entidades </a:t>
            </a:r>
            <a:b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competentes (câmaras, </a:t>
            </a:r>
          </a:p>
          <a:p>
            <a:pPr marL="0" lvl="1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ministérios, etc.)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21891" y="4744403"/>
            <a:ext cx="4306550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6 representantes de entidades empregadoras, trabalhadores e escolas profissionais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690936"/>
            <a:ext cx="1963854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Comissões de formação 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4 anos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300721" y="1881665"/>
            <a:ext cx="154922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Voluntária</a:t>
            </a:r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Princípio da maioria</a:t>
            </a:r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>
            <a:fillRect/>
          </a:stretch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>
            <a:fillRect/>
          </a:stretch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>
            <a:fillRect/>
          </a:stretch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Funções, entre outras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consultar e informar em todas as questões importantes sobre formação profissional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Delibera sobre as disposições legais para realização da formação profissional 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Atua permanentemente para o aumento contínuo da qualidade da formação profissional </a:t>
            </a:r>
          </a:p>
          <a:p>
            <a:pPr marL="342900" lvl="1" indent="-34290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Assegura a implementação das recomendações </a:t>
            </a:r>
            <a:r>
              <a:rPr lang="pt-PT" sz="22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da comissão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estadual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Comissões de formação 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</a:t>
            </a: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Relevância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Articula as posições definidas, especialmente para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regulamentação da formação profissional em contexto empresarial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(adequação dos locais de formação, examinação, etc.)</a:t>
            </a:r>
          </a:p>
          <a:p>
            <a:pPr rtl="0"/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Mecanismos, através dos quais os agentes asseguram e desenvolvem a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qualidade comum da formação profissional dual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de determinados setores (artesãos, indústria e comércio, agricultores, etc.) na região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Comissões de formação 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</a:t>
            </a: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Entidades </a:t>
            </a:r>
            <a:r>
              <a:rPr lang="pt-PT" sz="2200" b="1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competentes (câmaras na maioria dos casos)</a:t>
            </a:r>
            <a:endParaRPr lang="pt-PT" sz="2200" b="1" i="0" u="none" strike="noStrike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 que se trata?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Regulamentado por lei (lei de formação profissional/código do artesanato)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Aceitação de funções oficiais/públicas relacionadas com a formação profissional dual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Muitas entidades competentes em cada estado federado (estabelecidas a nível regional) 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Estabelecimento das entidades competentes em organizações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que representam um setor </a:t>
            </a: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4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64362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Funções das entidades competentes/câmaras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Supervisionam a formação em contexto empresarial, nomeadamente a adequação das empresas e dos formadores em contexto empresarial no que diz respeito à execução da formação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Manutenção de um diretório de formação (contratos de formação)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Constituição da comissão de formação profissional e das comissões de examinação e promulgação das resoluções das comissões 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Emissão dos diplomas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Reconhecimento de qualificações adquiridas no estrangeiro 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Consultoria a empresas (regra geral, através de "consultores de formação")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4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Garantia de qualidade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Relevância das entidades competentes/câmaras</a:t>
            </a: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Entidades competentes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supervisionam e promovem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execução da formação profisisonal na região e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garantem, assim, a sua qualidade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Princípio institucional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para o trabalho das comissões de formação profissional e de examinação </a:t>
            </a: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da formação profissional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4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Examinação e certificação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810622"/>
            <a:ext cx="1999095" cy="5476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/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sz="220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/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Estado</a:t>
            </a:r>
            <a:endParaRPr lang="de-DE" sz="220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/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1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Articulação através de</a:t>
            </a:r>
            <a:endParaRPr lang="de-DE" sz="180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257638" y="2018664"/>
            <a:ext cx="2523768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 entidades empregadoras procuram mão de obra capaz de demonstrar </a:t>
            </a:r>
            <a:b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que dominam a sua profissão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de </a:t>
            </a:r>
            <a:b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examinação</a:t>
            </a:r>
            <a:endParaRPr lang="de-DE" sz="1600" b="1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Estado define </a:t>
            </a:r>
          </a:p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Regulamento de examinação</a:t>
            </a:r>
            <a:b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enquanto pilar da </a:t>
            </a:r>
            <a:b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 </a:t>
            </a:r>
            <a:b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dual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24562" y="3912847"/>
            <a:ext cx="2131557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1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trabalhadores necessitam de competências adquiridas certificadas para o percurso profissional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/>
          <p:nvPr/>
        </p:nvSpPr>
        <p:spPr>
          <a:xfrm>
            <a:off x="8988725" y="43519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pt-PT" sz="1600"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Fundamentos legais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Lei de formação profissional </a:t>
            </a:r>
            <a:b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§ 37 e seguintes</a:t>
            </a:r>
          </a:p>
          <a:p>
            <a:pPr rtl="0">
              <a:spcBef>
                <a:spcPct val="0"/>
              </a:spcBef>
            </a:pPr>
            <a:r>
              <a:rPr lang="pt-PT" sz="16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Leis dos estados federados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533" y="1445869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Monitorização da formação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-374899" y="1604666"/>
            <a:ext cx="3646488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Grémios de examinação para </a:t>
            </a:r>
            <a:b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percursos de formação </a:t>
            </a:r>
            <a:b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profissional dual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42725" y="4733939"/>
            <a:ext cx="4306550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Mín. 3 representantes de entidades empregadoras, trabalhadores e escolas profissionais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de </a:t>
            </a:r>
            <a:b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8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examinação</a:t>
            </a:r>
            <a:endParaRPr lang="de-DE" b="1">
              <a:solidFill>
                <a:srgbClr val="BF5A08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5 anos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881665"/>
            <a:ext cx="154922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Voluntária</a:t>
            </a:r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0028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PT" sz="18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Princípio da maioria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>
            <a:fillRect/>
          </a:stretch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Sinopse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PT" sz="2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Interesses das entidades empregadoras e das organizações económicas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00766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PT" sz="2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Interesses dos trabalhadores</a:t>
            </a:r>
            <a:endParaRPr lang="de-DE" sz="220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Interesses </a:t>
            </a:r>
          </a:p>
          <a:p>
            <a:pPr algn="ctr" rtl="0"/>
            <a: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públicos/</a:t>
            </a:r>
            <a:b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estatais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/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/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/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242081" y="2048024"/>
            <a:ext cx="3230454" cy="4308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"Entidades competentes"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72736" y="5228763"/>
            <a:ext cx="3037839" cy="4308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"Parceiros sociais"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023" y="1140170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Examinação e certificação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Funções, entre outras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Desenvolvem e aprovam perguntas e tarefas de examinação 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Realizam examinações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Avaliação dos resultados de examinação</a:t>
            </a:r>
          </a:p>
          <a:p>
            <a:pPr rtl="0"/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Atribuição dos certificados de conclusão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7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de </a:t>
            </a:r>
            <a:br>
              <a:rPr lang="pt-PT" sz="17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7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examinação</a:t>
            </a:r>
            <a:endParaRPr lang="de-DE" sz="1700" b="1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Examinação e certificação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Relevância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Mecanismos, através dos quais os agentes executam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examinações independentes comuns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 atribuição de diplomas</a:t>
            </a:r>
          </a:p>
          <a:p>
            <a:pPr marL="342900" lvl="1" indent="-342900" rtl="0">
              <a:spcBef>
                <a:spcPts val="1000"/>
              </a:spcBef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Diplomas reconhecidos por entidades empregadoras, trabalhadores e sistema de formação formal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algn="ctr" rtl="0"/>
            <a:r>
              <a:rPr lang="pt-PT" sz="17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Comissão de </a:t>
            </a:r>
            <a:br>
              <a:rPr lang="pt-PT" sz="17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17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examinação</a:t>
            </a:r>
            <a:endParaRPr lang="de-DE" sz="1700" b="1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Motor da formação profissional dual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Resumo – Motor da </a:t>
            </a:r>
            <a:b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 dual</a:t>
            </a:r>
          </a:p>
          <a:p>
            <a:pPr marL="0" indent="0">
              <a:buNone/>
            </a:pPr>
            <a:endParaRPr lang="de-DE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Resumo – Motor da formação profissional 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207737"/>
            <a:ext cx="2659404" cy="1173306"/>
          </a:xfrm>
        </p:spPr>
        <p:txBody>
          <a:bodyPr>
            <a:noAutofit/>
          </a:bodyPr>
          <a:lstStyle/>
          <a:p>
            <a:pPr marL="0" indent="0" algn="ctr" rtl="0">
              <a:buClr>
                <a:srgbClr val="BF5A08"/>
              </a:buClr>
              <a:buSzTx/>
              <a:buNone/>
            </a:pPr>
            <a:r>
              <a:rPr lang="pt-PT" sz="2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Compromisso forte </a:t>
            </a:r>
            <a:br>
              <a:rPr lang="pt-PT" sz="2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 a formação profissional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07737"/>
            <a:ext cx="3121739" cy="16312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2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Participação e cooperação dos agentes a todos os níveis e em </a:t>
            </a:r>
            <a:br>
              <a:rPr lang="pt-PT" sz="2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todas as áreas fundamentais da formação profissional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805702" y="3192767"/>
            <a:ext cx="2734037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pt-PT" sz="2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Coordenada, uniforme, com garantia de qualidade e reconhecida por agentes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/>
          <p:nvPr/>
        </p:nvSpPr>
        <p:spPr>
          <a:xfrm>
            <a:off x="1226867" y="1052512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Agentes</a:t>
            </a:r>
            <a:endParaRPr lang="de-DE" sz="220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/>
          <p:nvPr/>
        </p:nvSpPr>
        <p:spPr>
          <a:xfrm>
            <a:off x="5060601" y="1052512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Mecanismos</a:t>
            </a:r>
            <a:endParaRPr lang="de-DE" sz="220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/>
          <p:nvPr/>
        </p:nvSpPr>
        <p:spPr>
          <a:xfrm>
            <a:off x="8696739" y="886256"/>
            <a:ext cx="3015835" cy="67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3" panose="05040102010807070707" pitchFamily="18" charset="2"/>
              <a:buNone/>
            </a:pPr>
            <a:r>
              <a:rPr lang="pt-PT" sz="2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Formação profissional dual</a:t>
            </a:r>
            <a:endParaRPr lang="de-DE" sz="22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6432" y="1555637"/>
            <a:ext cx="1683461" cy="1586071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Resumo – Motor da formação profissional 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566935" cy="66087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pt-PT" sz="2400" b="1" i="0" u="none" strike="noStrike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Características de qualidade da formação profissional alemã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0000" indent="-360000" defTabSz="357188" rtl="0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4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Colaboração do estado e dos parceiros sociais</a:t>
            </a:r>
            <a:endParaRPr lang="de-DE" sz="2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60000" indent="-360000" defTabSz="357188" rtl="0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4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Reconhecimento dos padrões na formação profissional</a:t>
            </a:r>
          </a:p>
          <a:p>
            <a:pPr marL="360000" indent="-360000" defTabSz="357188" rtl="0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4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Aprendizagem no processo de trabalho</a:t>
            </a:r>
          </a:p>
          <a:p>
            <a:pPr marL="360000" indent="-360000" defTabSz="357188" rtl="0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4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Qualificação dos formadores</a:t>
            </a:r>
          </a:p>
          <a:p>
            <a:pPr marL="360000" indent="-360000" defTabSz="357188" rtl="0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pt-PT" sz="2400" b="0" i="0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Investigação e consultoria institucionalizada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Outras informações (em alemão)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881824"/>
            <a:ext cx="11053762" cy="4945769"/>
          </a:xfrm>
        </p:spPr>
        <p:txBody>
          <a:bodyPr numCol="2" spcCol="360000"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PT" sz="16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Números e factos</a:t>
            </a:r>
          </a:p>
          <a:p>
            <a:r>
              <a:rPr lang="pt-PT" sz="1600" dirty="0">
                <a:latin typeface="+mn-lt"/>
              </a:rPr>
              <a:t>Relatório de dados BIBB (</a:t>
            </a:r>
            <a:r>
              <a:rPr lang="pt-PT" sz="1600" dirty="0">
                <a:solidFill>
                  <a:srgbClr val="E27F1C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dirty="0">
                <a:latin typeface="+mn-lt"/>
              </a:rPr>
              <a:t>)</a:t>
            </a:r>
          </a:p>
          <a:p>
            <a:r>
              <a:rPr lang="es-ES" sz="1600" dirty="0">
                <a:latin typeface="+mn-lt"/>
              </a:rPr>
              <a:t>Informe de formación profesional (</a:t>
            </a:r>
            <a:r>
              <a:rPr lang="pt-PT" sz="1600" dirty="0">
                <a:solidFill>
                  <a:srgbClr val="E27F1C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es-ES" sz="1600" dirty="0">
                <a:latin typeface="+mn-lt"/>
              </a:rPr>
              <a:t>)</a:t>
            </a:r>
          </a:p>
          <a:p>
            <a:r>
              <a:rPr lang="pt-PT" sz="1600" dirty="0">
                <a:latin typeface="+mn-lt"/>
              </a:rPr>
              <a:t>Serviço Federal de Estatística (Statistisches Bundesamt) (</a:t>
            </a:r>
            <a:r>
              <a:rPr lang="pt-PT" sz="1600" dirty="0">
                <a:solidFill>
                  <a:srgbClr val="E27F1C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dirty="0">
                <a:latin typeface="+mn-lt"/>
              </a:rPr>
              <a:t>)</a:t>
            </a:r>
          </a:p>
          <a:p>
            <a:r>
              <a:rPr lang="en-GB" sz="1600" noProof="0" dirty="0">
                <a:latin typeface="+mn-lt"/>
              </a:rPr>
              <a:t>BMFTR Data Portal </a:t>
            </a:r>
            <a:r>
              <a:rPr lang="pt-PT" sz="1600" dirty="0">
                <a:latin typeface="+mn-lt"/>
              </a:rPr>
              <a:t>(</a:t>
            </a:r>
            <a:r>
              <a:rPr lang="pt-PT" sz="1600" dirty="0">
                <a:solidFill>
                  <a:srgbClr val="E27F1C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dirty="0">
                <a:latin typeface="+mn-lt"/>
              </a:rPr>
              <a:t>)</a:t>
            </a:r>
            <a:endParaRPr lang="pt-PT" sz="1600" dirty="0">
              <a:highlight>
                <a:srgbClr val="000000">
                  <a:alpha val="0"/>
                </a:srgbClr>
              </a:highlight>
              <a:latin typeface="+mn-lt"/>
            </a:endParaRPr>
          </a:p>
          <a:p>
            <a:r>
              <a:rPr lang="es-ES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Instituto de Investigación sobre el Mercado Laboral y Profesional (IAB) 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  <a:endParaRPr lang="pt-PT" sz="1600" dirty="0">
              <a:highlight>
                <a:srgbClr val="000000">
                  <a:alpha val="0"/>
                </a:srgbClr>
              </a:highlight>
              <a:latin typeface="+mn-lt"/>
            </a:endParaRPr>
          </a:p>
          <a:p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Relatório BIBB </a:t>
            </a:r>
            <a:r>
              <a:rPr lang="pt-PT" sz="1600" dirty="0">
                <a:highlight>
                  <a:srgbClr val="000000">
                    <a:alpha val="0"/>
                  </a:srgbClr>
                </a:highlight>
                <a:latin typeface="+mn-lt"/>
              </a:rPr>
              <a:t>2/2025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t-PT" sz="16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Padrões de formação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Brochura BIBB: regulamentos de formação e respetivas versões finais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Exemplos de regulamentos de formação e currículos quadro (BIBB)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marL="0" indent="0" rtl="0">
              <a:spcBef>
                <a:spcPts val="600"/>
              </a:spcBef>
              <a:buNone/>
            </a:pPr>
            <a:endParaRPr lang="pt-PT" sz="1600" b="1" i="0" u="none" strike="noStrike" dirty="0">
              <a:highlight>
                <a:srgbClr val="000000">
                  <a:alpha val="0"/>
                </a:srgbClr>
              </a:highlight>
              <a:latin typeface="+mn-lt"/>
            </a:endParaRPr>
          </a:p>
          <a:p>
            <a:pPr marL="0" indent="0" rtl="0">
              <a:spcBef>
                <a:spcPts val="600"/>
              </a:spcBef>
              <a:buNone/>
            </a:pPr>
            <a:endParaRPr lang="pt-PT" sz="1600" b="1" dirty="0">
              <a:highlight>
                <a:srgbClr val="000000">
                  <a:alpha val="0"/>
                </a:srgbClr>
              </a:highlight>
              <a:latin typeface="+mn-lt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PT" sz="16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Documentos legais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Lei de formação profissional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Lei que regulamenta o emprego jovem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Lei que regulamenta as câmaras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Lei que regulamenta as negociações salariais coletivas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Lei sobre a organização social das empresas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  <a:endParaRPr lang="de-DE" sz="1600" dirty="0">
              <a:latin typeface="+mn-lt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PT" sz="16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Sítios da internet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</a:t>
            </a:r>
            <a:endParaRPr lang="de-DE" sz="1600" dirty="0">
              <a:solidFill>
                <a:srgbClr val="E27F1C"/>
              </a:solidFill>
              <a:latin typeface="+mn-lt"/>
            </a:endParaRPr>
          </a:p>
          <a:p>
            <a:r>
              <a:rPr lang="en-GB" sz="16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BMBFSFJ</a:t>
            </a:r>
            <a:r>
              <a:rPr lang="en-GB" sz="1600" noProof="0" dirty="0"/>
              <a:t> 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</a:t>
            </a:r>
            <a:endParaRPr lang="de-DE" sz="1600" dirty="0">
              <a:solidFill>
                <a:srgbClr val="E27F1C"/>
              </a:solidFill>
              <a:latin typeface="+mn-lt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PT" sz="16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Apresentações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Apresentação dos padrões GOVET (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  <a:endParaRPr lang="de-DE" sz="1600" dirty="0">
              <a:latin typeface="+mn-lt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PT" sz="16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Contacto para esclarecimento de perguntas</a:t>
            </a:r>
          </a:p>
          <a:p>
            <a:pPr rtl="0">
              <a:spcBef>
                <a:spcPts val="600"/>
              </a:spcBef>
            </a:pP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pt-PT" sz="1600" b="0" i="0" u="none" strike="noStrike" dirty="0">
                <a:solidFill>
                  <a:srgbClr val="E27F1C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 </a:t>
            </a:r>
            <a:endParaRPr lang="de-DE" sz="1600" dirty="0">
              <a:solidFill>
                <a:srgbClr val="E27F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GOVET</a:t>
            </a:r>
            <a:r>
              <a:rPr lang="pt-PT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4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at</a:t>
            </a:r>
            <a:r>
              <a:rPr lang="pt-PT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4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BIBB</a:t>
            </a:r>
            <a:endParaRPr lang="pt-PT" sz="2400" b="1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 e organizações económicas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Autofit/>
          </a:bodyPr>
          <a:lstStyle/>
          <a:p>
            <a:pPr marL="0" indent="0" rtl="0">
              <a:spcAft>
                <a:spcPts val="600"/>
              </a:spcAft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Opiniões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mão de obra qualificada é decisiva para a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produtividade e competitividade</a:t>
            </a:r>
            <a:r>
              <a:rPr lang="pt-PT" sz="2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é importante para identificarmos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trabalhadores </a:t>
            </a:r>
            <a:b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qualificados e leais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"Estamos preparados para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ministrar nós próprios formação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"Queremos intervir na regulação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da formação em contexto empresarial</a:t>
            </a:r>
            <a:r>
              <a:rPr lang="pt-PT" sz="2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r>
              <a:rPr lang="pt-PT" sz="22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 e organizações económicas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Aft>
                <a:spcPts val="500"/>
              </a:spcAft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Exigências</a:t>
            </a:r>
          </a:p>
          <a:p>
            <a:pPr marL="360000"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deve adaptar-se às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necessidades da empresa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marL="360000"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"Necessitamos de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jovens em idade de formação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para a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formação prática."</a:t>
            </a:r>
          </a:p>
          <a:p>
            <a:pPr marL="360000"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subsídios de formação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devem ser significativamente inferiores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aos salários de trabalhadores especializados."</a:t>
            </a:r>
          </a:p>
          <a:p>
            <a:pPr marL="360000" rtl="0">
              <a:spcAft>
                <a:spcPts val="5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"As escolas profissionais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deveriam ministrar conhecimentos teóricos e </a:t>
            </a:r>
            <a:b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práticos de acordo com as nossas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necessidades."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Entidades empregadoras e organizações económicas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Autofit/>
          </a:bodyPr>
          <a:lstStyle/>
          <a:p>
            <a:pPr marL="0" indent="0" rtl="0">
              <a:spcAft>
                <a:spcPts val="500"/>
              </a:spcAft>
              <a:buNone/>
            </a:pPr>
            <a:r>
              <a:rPr lang="pt-PT" sz="22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interesses são articulados por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Confederações 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Associações de entidades empregadoras 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Associações profissionais </a:t>
            </a:r>
            <a:b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(p. ex. indústria e artesãos) </a:t>
            </a:r>
          </a:p>
          <a:p>
            <a:pPr rtl="0">
              <a:spcAft>
                <a:spcPts val="500"/>
              </a:spcAft>
            </a:pPr>
            <a:r>
              <a:rPr lang="pt-PT" sz="22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Câmaras</a:t>
            </a:r>
          </a:p>
          <a:p>
            <a:pPr marL="0" indent="0">
              <a:spcAft>
                <a:spcPts val="500"/>
              </a:spcAft>
              <a:buNone/>
            </a:pPr>
            <a:endParaRPr lang="de-DE" sz="2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58AB22-40F3-24DA-7360-40705ACE8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92" y="877136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Bef>
                <a:spcPts val="500"/>
              </a:spcBef>
              <a:spcAft>
                <a:spcPts val="1000"/>
              </a:spcAft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Opiniões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é importante para o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emprego </a:t>
            </a:r>
            <a:b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 o rendimento </a:t>
            </a:r>
            <a:r>
              <a:rPr lang="pt-PT" sz="22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dos trabalhadores."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"Objetivo da formação profissional: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obtenção de </a:t>
            </a:r>
            <a:b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competências profissionais especializadas abrangentes</a:t>
            </a:r>
            <a:r>
              <a:rPr lang="pt-PT" sz="2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deve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apresentar uma qualidade elevada </a:t>
            </a:r>
            <a:b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 transmitir a prática profissional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competências transversais</a:t>
            </a:r>
            <a:r>
              <a:rPr lang="pt-PT" sz="2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"Os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direitos dos formandos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da empresa devem ser protegidos."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Trabalhadores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Bef>
                <a:spcPts val="500"/>
              </a:spcBef>
              <a:spcAft>
                <a:spcPts val="1000"/>
              </a:spcAft>
              <a:buNone/>
            </a:pPr>
            <a:r>
              <a:rPr lang="pt-PT" sz="22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Exigências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"As empresas deveriam ter uma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oferta formativa</a:t>
            </a:r>
            <a:r>
              <a:rPr lang="pt-PT" sz="22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para as gerações vindouras."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"As empresas não podem contratar os formandos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como </a:t>
            </a:r>
            <a:b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mão de obra</a:t>
            </a:r>
            <a:r>
              <a:rPr lang="pt-PT" sz="22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barata."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em contexto empresarial deve ser monitorizada por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instituições indepedentes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  <a:p>
            <a:pPr marL="360000" lvl="1" rtl="0">
              <a:spcAft>
                <a:spcPts val="1000"/>
              </a:spcAft>
            </a:pP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formação profissional deveria ser </a:t>
            </a: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integrada</a:t>
            </a:r>
            <a:r>
              <a:rPr lang="pt-PT" sz="2200" b="0" i="0" u="none" strike="noStrike" dirty="0">
                <a:solidFill>
                  <a:srgbClr val="8F8F8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 criar </a:t>
            </a:r>
            <a:b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-PT" sz="2200" b="0" i="0" u="none" strike="noStrike" dirty="0">
                <a:solidFill>
                  <a:srgbClr val="BF5A0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oportunidades de carreira</a:t>
            </a:r>
            <a:r>
              <a:rPr lang="pt-PT" sz="22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."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3185</Words>
  <Application>Microsoft Office PowerPoint</Application>
  <PresentationFormat>Breitbild</PresentationFormat>
  <Paragraphs>485</Paragraphs>
  <Slides>46</Slides>
  <Notes>45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Wingdings</vt:lpstr>
      <vt:lpstr>Wingdings 3</vt:lpstr>
      <vt:lpstr>Office</vt:lpstr>
      <vt:lpstr>1_Office</vt:lpstr>
      <vt:lpstr> </vt:lpstr>
      <vt:lpstr>Índice</vt:lpstr>
      <vt:lpstr>PowerPoint-Präsentation</vt:lpstr>
      <vt:lpstr>Sinopse</vt:lpstr>
      <vt:lpstr>Entidades empregadoras e organizações económicas</vt:lpstr>
      <vt:lpstr>Entidades empregadoras e organizações económicas</vt:lpstr>
      <vt:lpstr>Entidades empregadoras e organizações económicas</vt:lpstr>
      <vt:lpstr>Trabalhadores</vt:lpstr>
      <vt:lpstr>Trabalhadores</vt:lpstr>
      <vt:lpstr>Trabalhadores</vt:lpstr>
      <vt:lpstr>Setor público e estado</vt:lpstr>
      <vt:lpstr>Setor público e estado</vt:lpstr>
      <vt:lpstr>Setor público e estado</vt:lpstr>
      <vt:lpstr>Resultado</vt:lpstr>
      <vt:lpstr>Resultado</vt:lpstr>
      <vt:lpstr>PowerPoint-Präsentation</vt:lpstr>
      <vt:lpstr>Sinopse</vt:lpstr>
      <vt:lpstr>Sinopse</vt:lpstr>
      <vt:lpstr>Normas orientadoras</vt:lpstr>
      <vt:lpstr>Desenvolvimento do sistema de formação profissional dual</vt:lpstr>
      <vt:lpstr>Desenvolvimento do sistema de formação profissional dual</vt:lpstr>
      <vt:lpstr>Desenvolvimento do sistema de formação profissional dual</vt:lpstr>
      <vt:lpstr>Desenvolvimento do sistema de formação profissional dual</vt:lpstr>
      <vt:lpstr>Desenvolvimento de padrões</vt:lpstr>
      <vt:lpstr>Desenvolvimento de padrões</vt:lpstr>
      <vt:lpstr>Desenvolvimento de padrões</vt:lpstr>
      <vt:lpstr>Desenvolvimento de padrões</vt:lpstr>
      <vt:lpstr>Garantia de qualidade</vt:lpstr>
      <vt:lpstr>Garantia de qualidade</vt:lpstr>
      <vt:lpstr>Garantia de qualidade</vt:lpstr>
      <vt:lpstr>Garantia de qualidade</vt:lpstr>
      <vt:lpstr>Garantia de qualidade</vt:lpstr>
      <vt:lpstr>Garantia de qualidade</vt:lpstr>
      <vt:lpstr>Garantia de qualidade</vt:lpstr>
      <vt:lpstr>Garantia de qualidade</vt:lpstr>
      <vt:lpstr>Garantia de qualidade</vt:lpstr>
      <vt:lpstr>Garantia de qualidade</vt:lpstr>
      <vt:lpstr>Examinação e certificação</vt:lpstr>
      <vt:lpstr>Monitorização da formação</vt:lpstr>
      <vt:lpstr>Examinação e certificação</vt:lpstr>
      <vt:lpstr>Examinação e certificação</vt:lpstr>
      <vt:lpstr>PowerPoint-Präsentation</vt:lpstr>
      <vt:lpstr>Resumo – Motor da formação profissional dual</vt:lpstr>
      <vt:lpstr>Resumo – Motor da formação profissional dual</vt:lpstr>
      <vt:lpstr>Outras informações (em alemão)</vt:lpstr>
      <vt:lpstr>GOVET at BIBB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139</cp:revision>
  <dcterms:created xsi:type="dcterms:W3CDTF">2020-12-18T10:19:10Z</dcterms:created>
  <dcterms:modified xsi:type="dcterms:W3CDTF">2026-06-16T09:25:20Z</dcterms:modified>
</cp:coreProperties>
</file>