
<file path=[Content_Types].xml><?xml version="1.0" encoding="utf-8"?>
<Types xmlns="http://schemas.openxmlformats.org/package/2006/content-types">
  <Default Extension="emf" ContentType="image/x-emf"/>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1"/>
    <p:sldMasterId id="2147483664" r:id="rId2"/>
  </p:sldMasterIdLst>
  <p:notesMasterIdLst>
    <p:notesMasterId r:id="rId25"/>
  </p:notesMasterIdLst>
  <p:sldIdLst>
    <p:sldId id="257" r:id="rId3"/>
    <p:sldId id="368" r:id="rId4"/>
    <p:sldId id="387" r:id="rId5"/>
    <p:sldId id="382" r:id="rId6"/>
    <p:sldId id="404" r:id="rId7"/>
    <p:sldId id="405" r:id="rId8"/>
    <p:sldId id="406" r:id="rId9"/>
    <p:sldId id="389" r:id="rId10"/>
    <p:sldId id="407" r:id="rId11"/>
    <p:sldId id="408" r:id="rId12"/>
    <p:sldId id="409" r:id="rId13"/>
    <p:sldId id="410" r:id="rId14"/>
    <p:sldId id="411" r:id="rId15"/>
    <p:sldId id="412" r:id="rId16"/>
    <p:sldId id="413" r:id="rId17"/>
    <p:sldId id="414" r:id="rId18"/>
    <p:sldId id="415" r:id="rId19"/>
    <p:sldId id="416" r:id="rId20"/>
    <p:sldId id="417" r:id="rId21"/>
    <p:sldId id="418" r:id="rId22"/>
    <p:sldId id="359" r:id="rId23"/>
    <p:sldId id="291" r:id="rId24"/>
  </p:sldIdLst>
  <p:sldSz cx="12192000" cy="6858000"/>
  <p:notesSz cx="6858000" cy="9144000"/>
  <p:embeddedFontLst>
    <p:embeddedFont>
      <p:font typeface="Wingdings 3" panose="05040102010807070707" pitchFamily="18" charset="2"/>
      <p:regular r:id="rId26"/>
    </p:embeddedFont>
  </p:embeddedFontLst>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366" userDrawn="1">
          <p15:clr>
            <a:srgbClr val="A4A3A4"/>
          </p15:clr>
        </p15:guide>
        <p15:guide id="2" pos="3931" userDrawn="1">
          <p15:clr>
            <a:srgbClr val="A4A3A4"/>
          </p15:clr>
        </p15:guide>
        <p15:guide id="3" orient="horz" pos="2863" userDrawn="1">
          <p15:clr>
            <a:srgbClr val="A4A3A4"/>
          </p15:clr>
        </p15:guide>
        <p15:guide id="4" orient="horz" pos="3543" userDrawn="1">
          <p15:clr>
            <a:srgbClr val="A4A3A4"/>
          </p15:clr>
        </p15:guide>
        <p15:guide id="5" orient="horz" pos="3453" userDrawn="1">
          <p15:clr>
            <a:srgbClr val="A4A3A4"/>
          </p15:clr>
        </p15:guide>
        <p15:guide id="6" pos="6607" userDrawn="1">
          <p15:clr>
            <a:srgbClr val="A4A3A4"/>
          </p15:clr>
        </p15:guide>
        <p15:guide id="7" pos="6131" userDrawn="1">
          <p15:clr>
            <a:srgbClr val="A4A3A4"/>
          </p15:clr>
        </p15:guide>
        <p15:guide id="8" orient="horz" pos="3045" userDrawn="1">
          <p15:clr>
            <a:srgbClr val="A4A3A4"/>
          </p15:clr>
        </p15:guide>
        <p15:guide id="9" orient="horz" pos="2183" userDrawn="1">
          <p15:clr>
            <a:srgbClr val="A4A3A4"/>
          </p15:clr>
        </p15:guide>
        <p15:guide id="11" pos="642" userDrawn="1">
          <p15:clr>
            <a:srgbClr val="A4A3A4"/>
          </p15:clr>
        </p15:guide>
        <p15:guide id="12" orient="horz" pos="2115" userDrawn="1">
          <p15:clr>
            <a:srgbClr val="A4A3A4"/>
          </p15:clr>
        </p15:guide>
        <p15:guide id="13" orient="horz" pos="981" userDrawn="1">
          <p15:clr>
            <a:srgbClr val="A4A3A4"/>
          </p15:clr>
        </p15:guide>
        <p15:guide id="14" pos="5450" userDrawn="1">
          <p15:clr>
            <a:srgbClr val="A4A3A4"/>
          </p15:clr>
        </p15:guide>
        <p15:guide id="15" orient="horz" pos="3725" userDrawn="1">
          <p15:clr>
            <a:srgbClr val="A4A3A4"/>
          </p15:clr>
        </p15:guide>
        <p15:guide id="16" orient="horz" pos="2704"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Peter Rechmann" initials="PR" lastIdx="34" clrIdx="0">
    <p:extLst>
      <p:ext uri="{19B8F6BF-5375-455C-9EA6-DF929625EA0E}">
        <p15:presenceInfo xmlns:p15="http://schemas.microsoft.com/office/powerpoint/2012/main" userId="Peter Rechmann" providerId="None"/>
      </p:ext>
    </p:extLst>
  </p:cmAuthor>
  <p:cmAuthor id="2" name="Schlich, Thorsten" initials="ST" lastIdx="76" clrIdx="1">
    <p:extLst>
      <p:ext uri="{19B8F6BF-5375-455C-9EA6-DF929625EA0E}">
        <p15:presenceInfo xmlns:p15="http://schemas.microsoft.com/office/powerpoint/2012/main" userId="Schlich, Thorsten" providerId="None"/>
      </p:ext>
    </p:extLst>
  </p:cmAuthor>
  <p:cmAuthor id="3" name="Shahin Eilanjeghi, Sepehr" initials="SES" lastIdx="22" clrIdx="2">
    <p:extLst>
      <p:ext uri="{19B8F6BF-5375-455C-9EA6-DF929625EA0E}">
        <p15:presenceInfo xmlns:p15="http://schemas.microsoft.com/office/powerpoint/2012/main" userId="Shahin Eilanjeghi, Sepehr" providerId="None"/>
      </p:ext>
    </p:extLst>
  </p:cmAuthor>
  <p:cmAuthor id="4" name="Kerstin Öchsler" initials="KÖ" lastIdx="8" clrIdx="3">
    <p:extLst>
      <p:ext uri="{19B8F6BF-5375-455C-9EA6-DF929625EA0E}">
        <p15:presenceInfo xmlns:p15="http://schemas.microsoft.com/office/powerpoint/2012/main" userId="S-1-5-21-1714780564-1514027911-36100705-1129" providerId="AD"/>
      </p:ext>
    </p:extLst>
  </p:cmAuthor>
  <p:cmAuthor id="5" name="Eva Schimmelpfennig" initials="ES" lastIdx="5" clrIdx="4">
    <p:extLst>
      <p:ext uri="{19B8F6BF-5375-455C-9EA6-DF929625EA0E}">
        <p15:presenceInfo xmlns:p15="http://schemas.microsoft.com/office/powerpoint/2012/main" userId="S::e.schimmelpfennig@mediacompany.com::3a67210d-cf20-4159-955d-1293d16c3207" providerId="AD"/>
      </p:ext>
    </p:extLst>
  </p:cmAuthor>
  <p:cmAuthor id="6" name="Eva Schimmelpfennig" initials="ES [2]" lastIdx="1" clrIdx="5">
    <p:extLst>
      <p:ext uri="{19B8F6BF-5375-455C-9EA6-DF929625EA0E}">
        <p15:presenceInfo xmlns:p15="http://schemas.microsoft.com/office/powerpoint/2012/main" userId="S-1-5-21-1714780564-1514027911-36100705-1135"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27F1C"/>
    <a:srgbClr val="EAC28D"/>
    <a:srgbClr val="E2A95F"/>
    <a:srgbClr val="FBF3E8"/>
    <a:srgbClr val="D6851B"/>
    <a:srgbClr val="F2D9B8"/>
    <a:srgbClr val="33CC33"/>
    <a:srgbClr val="FAF1EA"/>
    <a:srgbClr val="BF5A08"/>
    <a:srgbClr val="FF99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 uri="{1BD7E111-0CB8-44D6-8891-C1BB2F81B7CC}">
      <p1710:readonlyRecommended xmlns:p1710="http://schemas.microsoft.com/office/powerpoint/2017/10/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73501" autoAdjust="0"/>
  </p:normalViewPr>
  <p:slideViewPr>
    <p:cSldViewPr snapToGrid="0" showGuides="1">
      <p:cViewPr varScale="1">
        <p:scale>
          <a:sx n="82" d="100"/>
          <a:sy n="82" d="100"/>
        </p:scale>
        <p:origin x="1710" y="84"/>
      </p:cViewPr>
      <p:guideLst>
        <p:guide orient="horz" pos="1366"/>
        <p:guide pos="3931"/>
        <p:guide orient="horz" pos="2863"/>
        <p:guide orient="horz" pos="3543"/>
        <p:guide orient="horz" pos="3453"/>
        <p:guide pos="6607"/>
        <p:guide pos="6131"/>
        <p:guide orient="horz" pos="3045"/>
        <p:guide orient="horz" pos="2183"/>
        <p:guide pos="642"/>
        <p:guide orient="horz" pos="2115"/>
        <p:guide orient="horz" pos="981"/>
        <p:guide pos="5450"/>
        <p:guide orient="horz" pos="3725"/>
        <p:guide orient="horz" pos="2704"/>
      </p:guideLst>
    </p:cSldViewPr>
  </p:slideViewPr>
  <p:outlineViewPr>
    <p:cViewPr>
      <p:scale>
        <a:sx n="33" d="100"/>
        <a:sy n="33" d="100"/>
      </p:scale>
      <p:origin x="0" y="0"/>
    </p:cViewPr>
  </p:outlineViewPr>
  <p:notesTextViewPr>
    <p:cViewPr>
      <p:scale>
        <a:sx n="3" d="2"/>
        <a:sy n="3" d="2"/>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font" Target="fonts/font1.fntdata"/><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commentAuthors" Target="commentAuthors.xml"/><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de-DE" dirty="0"/>
          </a:p>
        </p:txBody>
      </p:sp>
      <p:sp>
        <p:nvSpPr>
          <p:cNvPr id="3" name="Datumsplatzhalt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0E9FA54-641D-6241-A02F-D7EBC8BA42BD}" type="datetimeFigureOut">
              <a:rPr lang="de-DE" smtClean="0"/>
              <a:t>25.09.2025</a:t>
            </a:fld>
            <a:endParaRPr lang="de-DE" dirty="0"/>
          </a:p>
        </p:txBody>
      </p:sp>
      <p:sp>
        <p:nvSpPr>
          <p:cNvPr id="4" name="Folienbildplatzhalt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de-DE" dirty="0"/>
          </a:p>
        </p:txBody>
      </p:sp>
      <p:sp>
        <p:nvSpPr>
          <p:cNvPr id="5" name="Notizenplatzhal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r>
              <a:rPr lang="de-DE"/>
              <a:t>Mastertextformat bearbeiten
Zweite Ebene
Dritte Ebene
Vierte Ebene
Fünfte Ebene</a:t>
            </a:r>
          </a:p>
        </p:txBody>
      </p:sp>
      <p:sp>
        <p:nvSpPr>
          <p:cNvPr id="6" name="Fußzeilenplatzhalt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de-DE" dirty="0"/>
          </a:p>
        </p:txBody>
      </p:sp>
      <p:sp>
        <p:nvSpPr>
          <p:cNvPr id="7" name="Foliennummernplatzhalt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1A0F3E6-BB32-6A49-8260-2D8D30743B15}" type="slidenum">
              <a:rPr lang="de-DE" smtClean="0"/>
              <a:t>‹Nr.›</a:t>
            </a:fld>
            <a:endParaRPr lang="de-DE" dirty="0"/>
          </a:p>
        </p:txBody>
      </p:sp>
    </p:spTree>
    <p:extLst>
      <p:ext uri="{BB962C8B-B14F-4D97-AF65-F5344CB8AC3E}">
        <p14:creationId xmlns:p14="http://schemas.microsoft.com/office/powerpoint/2010/main" val="160950098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171450" indent="-171450">
              <a:buFont typeface="Arial" panose="020B0604020202020204" pitchFamily="34" charset="0"/>
              <a:buChar char="•"/>
            </a:pPr>
            <a:r>
              <a:rPr lang="en-GB" dirty="0"/>
              <a:t>The slide shows that most regulations </a:t>
            </a:r>
            <a:r>
              <a:rPr lang="en-GB" baseline="0" dirty="0"/>
              <a:t>take effect on the basis of federal law.</a:t>
            </a:r>
          </a:p>
          <a:p>
            <a:pPr marL="171450" indent="-171450">
              <a:buFont typeface="Arial" panose="020B0604020202020204" pitchFamily="34" charset="0"/>
              <a:buChar char="•"/>
            </a:pPr>
            <a:r>
              <a:rPr lang="en-GB" baseline="0" dirty="0"/>
              <a:t>Regulations in federal state law relate to the school-based sector. </a:t>
            </a:r>
          </a:p>
          <a:p>
            <a:pPr marL="171450" indent="-171450">
              <a:buFont typeface="Arial" panose="020B0604020202020204" pitchFamily="34" charset="0"/>
              <a:buChar char="•"/>
            </a:pPr>
            <a:r>
              <a:rPr lang="en-GB" baseline="0" dirty="0"/>
              <a:t>This is due to the position occupied by the federal state within a federal structure. </a:t>
            </a:r>
          </a:p>
          <a:p>
            <a:pPr marL="171450" indent="-171450">
              <a:buFont typeface="Arial" panose="020B0604020202020204" pitchFamily="34" charset="0"/>
              <a:buChar char="•"/>
            </a:pPr>
            <a:r>
              <a:rPr lang="en-GB" baseline="0" dirty="0"/>
              <a:t>Such a circumstance reflects the cultural sovereignty of the federal states.</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dirty="0">
                <a:solidFill>
                  <a:schemeClr val="tx1"/>
                </a:solidFill>
              </a:rPr>
              <a:t>The cultural sovereignty of the federal states has its basis in German federalism pursuant to the competency regulation in German Basic Law (Grundgesetz, GG, Article 30). The federal states have the right to legislate insofar as German Basic Law does not expressly confer legislative power on the Federation (German Basic Law Article 70 Paragraph 1, GG). According to case law decided by the Federal Constitutional Court, this cultural sovereignty is the “core of the statehood of the federal states”. See also notes to Slide 18</a:t>
            </a:r>
          </a:p>
        </p:txBody>
      </p:sp>
      <p:sp>
        <p:nvSpPr>
          <p:cNvPr id="4" name="Foliennummernplatzhalter 3"/>
          <p:cNvSpPr>
            <a:spLocks noGrp="1"/>
          </p:cNvSpPr>
          <p:nvPr>
            <p:ph type="sldNum" sz="quarter" idx="5"/>
          </p:nvPr>
        </p:nvSpPr>
        <p:spPr/>
        <p:txBody>
          <a:bodyPr/>
          <a:lstStyle/>
          <a:p>
            <a:fld id="{41A0F3E6-BB32-6A49-8260-2D8D30743B15}" type="slidenum">
              <a:rPr lang="de-DE" smtClean="0"/>
              <a:t>2</a:t>
            </a:fld>
            <a:endParaRPr lang="de-DE" dirty="0"/>
          </a:p>
        </p:txBody>
      </p:sp>
    </p:spTree>
    <p:extLst>
      <p:ext uri="{BB962C8B-B14F-4D97-AF65-F5344CB8AC3E}">
        <p14:creationId xmlns:p14="http://schemas.microsoft.com/office/powerpoint/2010/main" val="311302403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171450" indent="-171450">
              <a:buFont typeface="Arial" panose="020B0604020202020204" pitchFamily="34" charset="0"/>
              <a:buChar char="•"/>
            </a:pPr>
            <a:r>
              <a:rPr lang="en-GB" dirty="0"/>
              <a:t>§ 15 BBiG:</a:t>
            </a:r>
            <a:r>
              <a:rPr lang="en-GB" baseline="0" dirty="0"/>
              <a:t> Trainers must release trainees for the purpose of attending vocational school teaching and sitting examinations.  The same applies if training measures are to be held outside the place of training.</a:t>
            </a:r>
          </a:p>
          <a:p>
            <a:pPr marL="171450" indent="-171450">
              <a:buFont typeface="Arial" panose="020B0604020202020204" pitchFamily="34" charset="0"/>
              <a:buChar char="•"/>
            </a:pPr>
            <a:r>
              <a:rPr lang="en-GB" dirty="0"/>
              <a:t>§§ 17–19 BBiG </a:t>
            </a:r>
          </a:p>
          <a:p>
            <a:pPr marL="171450" indent="-171450">
              <a:buFont typeface="Arial" panose="020B0604020202020204" pitchFamily="34" charset="0"/>
              <a:buChar char="•"/>
            </a:pPr>
            <a:r>
              <a:rPr lang="en-GB" dirty="0"/>
              <a:t>Stipulation of remuneration under a collective wage agreement is not covered by the law! Remuneration may also take place on the basis of an agreement reached between the parties, although the provisions of the collective wage agreement take precedence.</a:t>
            </a:r>
          </a:p>
          <a:p>
            <a:pPr marL="171450" indent="-171450">
              <a:buFont typeface="Arial" panose="020B0604020202020204" pitchFamily="34" charset="0"/>
              <a:buChar char="•"/>
            </a:pPr>
            <a:r>
              <a:rPr lang="en-GB" dirty="0"/>
              <a:t>Pursuant to a judgement from the Federal Labour Court, remuneration may not be less than 80% of the allowance stipulated in the wage agreement.</a:t>
            </a:r>
          </a:p>
          <a:p>
            <a:pPr marL="171450" indent="-171450">
              <a:buFont typeface="Arial" panose="020B0604020202020204" pitchFamily="34" charset="0"/>
              <a:buChar char="•"/>
            </a:pPr>
            <a:r>
              <a:rPr lang="en-GB" dirty="0"/>
              <a:t>The statutory framework of collective wage law is governed by the Collective Agreements Act (TVG) of 9 April 1949. The collective wage agreement regulates the rights and duties of the parties to such a collective wage agreement (trade unions, individual employers and associations of employers). It includes legal norms which are able to govern the contents, conclusion and termination of contracts of employment and issues under company and labour-management relations law. The collective wage agreement also applies to trainees.</a:t>
            </a:r>
          </a:p>
          <a:p>
            <a:pPr marL="171450" indent="-171450">
              <a:buFont typeface="Arial" panose="020B0604020202020204" pitchFamily="34" charset="0"/>
              <a:buChar char="•"/>
            </a:pPr>
            <a:r>
              <a:rPr lang="en-GB" dirty="0"/>
              <a:t>For information on the Minimum Wage Act (MiLoG), see slide 20 in the Appendix.</a:t>
            </a:r>
          </a:p>
        </p:txBody>
      </p:sp>
      <p:sp>
        <p:nvSpPr>
          <p:cNvPr id="4" name="Foliennummernplatzhalter 3"/>
          <p:cNvSpPr>
            <a:spLocks noGrp="1"/>
          </p:cNvSpPr>
          <p:nvPr>
            <p:ph type="sldNum" sz="quarter" idx="5"/>
          </p:nvPr>
        </p:nvSpPr>
        <p:spPr/>
        <p:txBody>
          <a:bodyPr/>
          <a:lstStyle/>
          <a:p>
            <a:fld id="{41A0F3E6-BB32-6A49-8260-2D8D30743B15}" type="slidenum">
              <a:rPr lang="de-DE" smtClean="0"/>
              <a:t>12</a:t>
            </a:fld>
            <a:endParaRPr lang="de-DE" dirty="0"/>
          </a:p>
        </p:txBody>
      </p:sp>
    </p:spTree>
    <p:extLst>
      <p:ext uri="{BB962C8B-B14F-4D97-AF65-F5344CB8AC3E}">
        <p14:creationId xmlns:p14="http://schemas.microsoft.com/office/powerpoint/2010/main" val="424456567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100" b="0" baseline="0" dirty="0"/>
              <a:t>The state delegates its monitoring function to the competent bodies.</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100" b="0" baseline="0" dirty="0"/>
              <a:t>The competent bodies register training contracts, monitor companies and staff and advise both trainers and trainees.</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100" b="0" baseline="0" dirty="0"/>
              <a:t>They form examination boards (§§ 39–40 BBiG), see also comment on Slide 14.</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100" b="0" baseline="0" dirty="0"/>
              <a:t>These examinations boards conduct intermediate and final examinations (see Slide 14).</a:t>
            </a:r>
          </a:p>
        </p:txBody>
      </p:sp>
      <p:sp>
        <p:nvSpPr>
          <p:cNvPr id="4" name="Foliennummernplatzhalter 3"/>
          <p:cNvSpPr>
            <a:spLocks noGrp="1"/>
          </p:cNvSpPr>
          <p:nvPr>
            <p:ph type="sldNum" sz="quarter" idx="5"/>
          </p:nvPr>
        </p:nvSpPr>
        <p:spPr/>
        <p:txBody>
          <a:bodyPr/>
          <a:lstStyle/>
          <a:p>
            <a:fld id="{41A0F3E6-BB32-6A49-8260-2D8D30743B15}" type="slidenum">
              <a:rPr lang="de-DE" smtClean="0"/>
              <a:t>13</a:t>
            </a:fld>
            <a:endParaRPr lang="de-DE" dirty="0"/>
          </a:p>
        </p:txBody>
      </p:sp>
    </p:spTree>
    <p:extLst>
      <p:ext uri="{BB962C8B-B14F-4D97-AF65-F5344CB8AC3E}">
        <p14:creationId xmlns:p14="http://schemas.microsoft.com/office/powerpoint/2010/main" val="178092646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1714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dirty="0"/>
              <a:t>Relating to the examination system: §§ 37–48 BBiG; 31 HwO</a:t>
            </a:r>
          </a:p>
          <a:p>
            <a:pPr marL="171450" indent="-171450">
              <a:buFont typeface="Arial" panose="020B0604020202020204" pitchFamily="34" charset="0"/>
              <a:buChar char="•"/>
            </a:pPr>
            <a:r>
              <a:rPr lang="en-GB" sz="1200" dirty="0"/>
              <a:t>Exemption from fees</a:t>
            </a:r>
          </a:p>
          <a:p>
            <a:pPr marL="1714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b="1" dirty="0"/>
              <a:t>Intermediate examination</a:t>
            </a:r>
            <a:r>
              <a:rPr lang="en-GB" sz="1200" dirty="0"/>
              <a:t> after half of training (results do not help inform the final evaluation) </a:t>
            </a:r>
            <a:r>
              <a:rPr lang="en-GB" sz="1200" u="sng" dirty="0"/>
              <a:t>or</a:t>
            </a:r>
          </a:p>
          <a:p>
            <a:pPr marL="1714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b="1" dirty="0"/>
              <a:t>“Extended final examination”</a:t>
            </a:r>
            <a:r>
              <a:rPr lang="en-GB" sz="1200" dirty="0"/>
              <a:t> (first part after two years, second part at end of training) </a:t>
            </a:r>
          </a:p>
          <a:p>
            <a:pPr marL="171450" indent="-171450">
              <a:buFont typeface="Arial" panose="020B0604020202020204" pitchFamily="34" charset="0"/>
              <a:buChar char="•"/>
            </a:pPr>
            <a:r>
              <a:rPr lang="en-GB" sz="1200" dirty="0"/>
              <a:t>Demonstration of “employability skills” means that,</a:t>
            </a:r>
            <a:r>
              <a:rPr lang="en-GB" sz="1200" baseline="0" dirty="0"/>
              <a:t> in the oral examination, the candidates are required to show mastery of a situation which is the equivalence of a real task in later working life (such as repair faults artificially introduced into an engine etc.). During the process, candidates must demonstrate professional, methodological and social competence.</a:t>
            </a:r>
          </a:p>
          <a:p>
            <a:pPr marL="171450" indent="-171450">
              <a:buFont typeface="Arial" panose="020B0604020202020204" pitchFamily="34" charset="0"/>
              <a:buChar char="•"/>
            </a:pPr>
            <a:r>
              <a:rPr lang="en-GB" sz="1200" baseline="0" dirty="0"/>
              <a:t>§ 40 BBiG, § 34 HwO relates to the composition of the examination board. </a:t>
            </a:r>
            <a:r>
              <a:rPr lang="en-GB" sz="1200" dirty="0"/>
              <a:t>An examination board must comprise at least three members. Both the employer and the employees sides must be represented in equal numbers and must account for at least two thirds of the total number of examination board members. Vocational schools are represented by at least one teacher. </a:t>
            </a:r>
          </a:p>
          <a:p>
            <a:pPr marL="171450" indent="-171450">
              <a:buFont typeface="Arial" panose="020B0604020202020204" pitchFamily="34" charset="0"/>
              <a:buChar char="•"/>
            </a:pPr>
            <a:r>
              <a:rPr lang="en-GB" sz="1200" dirty="0"/>
              <a:t>In the craft trades sector, the chambers may also authorise the guilds to set up examination boards.</a:t>
            </a:r>
          </a:p>
          <a:p>
            <a:pPr marL="171450" indent="-171450">
              <a:buFont typeface="Arial" panose="020B0604020202020204" pitchFamily="34" charset="0"/>
              <a:buChar char="•"/>
            </a:pPr>
            <a:r>
              <a:rPr lang="en-GB" sz="1200" b="0" i="0" u="none" strike="noStrike" baseline="0" dirty="0">
                <a:solidFill>
                  <a:schemeClr val="tx1"/>
                </a:solidFill>
                <a:latin typeface="+mn-lt"/>
                <a:ea typeface="+mn-ea"/>
                <a:cs typeface="+mn-cs"/>
              </a:rPr>
              <a:t>Upon request, candidates must be provided with an English and French translation of their certificate.</a:t>
            </a:r>
          </a:p>
        </p:txBody>
      </p:sp>
      <p:sp>
        <p:nvSpPr>
          <p:cNvPr id="4" name="Foliennummernplatzhalter 3"/>
          <p:cNvSpPr>
            <a:spLocks noGrp="1"/>
          </p:cNvSpPr>
          <p:nvPr>
            <p:ph type="sldNum" sz="quarter" idx="5"/>
          </p:nvPr>
        </p:nvSpPr>
        <p:spPr/>
        <p:txBody>
          <a:bodyPr/>
          <a:lstStyle/>
          <a:p>
            <a:fld id="{41A0F3E6-BB32-6A49-8260-2D8D30743B15}" type="slidenum">
              <a:rPr lang="de-DE" smtClean="0"/>
              <a:t>14</a:t>
            </a:fld>
            <a:endParaRPr lang="de-DE" dirty="0"/>
          </a:p>
        </p:txBody>
      </p:sp>
    </p:spTree>
    <p:extLst>
      <p:ext uri="{BB962C8B-B14F-4D97-AF65-F5344CB8AC3E}">
        <p14:creationId xmlns:p14="http://schemas.microsoft.com/office/powerpoint/2010/main" val="348705883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171450" indent="-171450">
              <a:buFont typeface="Arial" panose="020B0604020202020204" pitchFamily="34" charset="0"/>
              <a:buChar char="•"/>
            </a:pPr>
            <a:r>
              <a:rPr lang="en-GB" dirty="0"/>
              <a:t>Referred to as: Crafts and Trades Regulation Code (HwO).</a:t>
            </a:r>
          </a:p>
          <a:p>
            <a:pPr marL="171450" indent="-171450">
              <a:buFont typeface="Arial" panose="020B0604020202020204" pitchFamily="34" charset="0"/>
              <a:buChar char="•"/>
            </a:pPr>
            <a:r>
              <a:rPr lang="en-GB" dirty="0"/>
              <a:t>Consists of five parts, each of which has several sections.</a:t>
            </a:r>
            <a:r>
              <a:rPr lang="en-GB" baseline="0" dirty="0"/>
              <a:t> </a:t>
            </a:r>
          </a:p>
          <a:p>
            <a:pPr marL="171450" indent="-171450">
              <a:buFont typeface="Arial" panose="020B0604020202020204" pitchFamily="34" charset="0"/>
              <a:buChar char="•"/>
            </a:pPr>
            <a:r>
              <a:rPr lang="en-GB" dirty="0"/>
              <a:t>The first historical record of a Crafts and Trades Regulation dates back to the Middle Ages: the Dresden Flax Weavers Regulation of 1472.</a:t>
            </a:r>
          </a:p>
          <a:p>
            <a:pPr marL="171450" indent="-171450">
              <a:buFont typeface="Arial" panose="020B0604020202020204" pitchFamily="34" charset="0"/>
              <a:buChar char="•"/>
            </a:pPr>
            <a:r>
              <a:rPr lang="en-GB" dirty="0"/>
              <a:t>The BBiG and the HwO predominantly cover the same areas in respect of VET. The wording is almost the same. Nevertheless, the BBiG contains provisions which expressly do not apply to occupations governed by the Crafts and Trades Regulation Code, e.g. §§ 4–9, 27–29 etc.</a:t>
            </a:r>
          </a:p>
        </p:txBody>
      </p:sp>
      <p:sp>
        <p:nvSpPr>
          <p:cNvPr id="4" name="Foliennummernplatzhalter 3"/>
          <p:cNvSpPr>
            <a:spLocks noGrp="1"/>
          </p:cNvSpPr>
          <p:nvPr>
            <p:ph type="sldNum" sz="quarter" idx="5"/>
          </p:nvPr>
        </p:nvSpPr>
        <p:spPr/>
        <p:txBody>
          <a:bodyPr/>
          <a:lstStyle/>
          <a:p>
            <a:fld id="{41A0F3E6-BB32-6A49-8260-2D8D30743B15}" type="slidenum">
              <a:rPr lang="de-DE" smtClean="0"/>
              <a:t>15</a:t>
            </a:fld>
            <a:endParaRPr lang="de-DE" dirty="0"/>
          </a:p>
        </p:txBody>
      </p:sp>
    </p:spTree>
    <p:extLst>
      <p:ext uri="{BB962C8B-B14F-4D97-AF65-F5344CB8AC3E}">
        <p14:creationId xmlns:p14="http://schemas.microsoft.com/office/powerpoint/2010/main" val="36203053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171450" indent="-171450">
              <a:buFont typeface="Arial" panose="020B0604020202020204" pitchFamily="34" charset="0"/>
              <a:buChar char="•"/>
            </a:pPr>
            <a:r>
              <a:rPr lang="en-GB" dirty="0"/>
              <a:t>Is one of the social protection laws.</a:t>
            </a:r>
          </a:p>
          <a:p>
            <a:pPr marL="171450" indent="-171450">
              <a:buFont typeface="Arial" panose="020B0604020202020204" pitchFamily="34" charset="0"/>
              <a:buChar char="•"/>
            </a:pPr>
            <a:r>
              <a:rPr lang="en-GB" dirty="0"/>
              <a:t>Endeavours at state level to ensure that young people and their development are protected at work go back to the 19th century. The need for regulation grew as industrialisation gathered pace. Prussia became the first German state to prohibit factory work for children aged under 9 when the “Regulation on the employment of young workers in factories” of 9 March 1839 entered into force. It also restricted the working hours of young people aged under 16 to 10 hours.</a:t>
            </a:r>
          </a:p>
          <a:p>
            <a:pPr marL="171450" indent="-171450">
              <a:buFont typeface="Arial" panose="020B0604020202020204" pitchFamily="34" charset="0"/>
              <a:buChar char="•"/>
            </a:pPr>
            <a:r>
              <a:rPr lang="en-GB" dirty="0"/>
              <a:t>The present day law also applies to trainees who have not yet reached the age of 18.</a:t>
            </a:r>
          </a:p>
          <a:p>
            <a:pPr marL="171450" indent="-171450">
              <a:buFont typeface="Arial" panose="020B0604020202020204" pitchFamily="34" charset="0"/>
              <a:buChar char="•"/>
            </a:pPr>
            <a:r>
              <a:rPr lang="en-GB" dirty="0"/>
              <a:t>Young people covered by the law are defined as those aged between 15 and 17 (§ 2 Abs. 2 JARbSchG).</a:t>
            </a:r>
          </a:p>
          <a:p>
            <a:pPr marL="171450" indent="-171450">
              <a:buFont typeface="Arial" panose="020B0604020202020204" pitchFamily="34" charset="0"/>
              <a:buChar char="•"/>
            </a:pPr>
            <a:r>
              <a:rPr lang="en-GB" dirty="0"/>
              <a:t>§ 13 BGBI governs entitlement to paid leave: </a:t>
            </a:r>
          </a:p>
          <a:p>
            <a:pPr marL="0" indent="0">
              <a:buFont typeface="Arial" panose="020B0604020202020204" pitchFamily="34" charset="0"/>
              <a:buNone/>
            </a:pPr>
            <a:r>
              <a:rPr lang="en-GB" baseline="0" dirty="0"/>
              <a:t>     </a:t>
            </a:r>
            <a:r>
              <a:rPr lang="en-GB" dirty="0"/>
              <a:t>  - not yet 16 at the beginning of the respective calendar year – 30 working days;</a:t>
            </a:r>
          </a:p>
          <a:p>
            <a:pPr marL="0" indent="0">
              <a:buFont typeface="Arial" panose="020B0604020202020204" pitchFamily="34" charset="0"/>
              <a:buNone/>
            </a:pPr>
            <a:r>
              <a:rPr lang="en-GB" baseline="0" dirty="0"/>
              <a:t>      </a:t>
            </a:r>
            <a:r>
              <a:rPr lang="en-GB" dirty="0"/>
              <a:t> - not yet 17 at the beginning of the respective calendar year – 27 working days;</a:t>
            </a:r>
          </a:p>
          <a:p>
            <a:pPr marL="0" indent="0">
              <a:buFont typeface="Arial" panose="020B0604020202020204" pitchFamily="34" charset="0"/>
              <a:buNone/>
            </a:pPr>
            <a:r>
              <a:rPr lang="en-GB" baseline="0" dirty="0"/>
              <a:t>     </a:t>
            </a:r>
            <a:r>
              <a:rPr lang="en-GB" dirty="0"/>
              <a:t>  - not yet 18 at the beginning of the respective calendar year – 25 working days;</a:t>
            </a:r>
          </a:p>
          <a:p>
            <a:pPr marL="171450" indent="-171450">
              <a:buFont typeface="Arial" panose="020B0604020202020204" pitchFamily="34" charset="0"/>
              <a:buChar char="•"/>
            </a:pPr>
            <a:r>
              <a:rPr lang="en-GB" dirty="0"/>
              <a:t>The Federal Paid Leave Act applies to trainees aged 18 and over: § 3 stipulates 24 </a:t>
            </a:r>
          </a:p>
          <a:p>
            <a:pPr marL="0" indent="0">
              <a:buFont typeface="Arial" panose="020B0604020202020204" pitchFamily="34" charset="0"/>
              <a:buNone/>
            </a:pPr>
            <a:r>
              <a:rPr lang="en-GB" dirty="0"/>
              <a:t>     working days.</a:t>
            </a:r>
          </a:p>
        </p:txBody>
      </p:sp>
      <p:sp>
        <p:nvSpPr>
          <p:cNvPr id="4" name="Foliennummernplatzhalter 3"/>
          <p:cNvSpPr>
            <a:spLocks noGrp="1"/>
          </p:cNvSpPr>
          <p:nvPr>
            <p:ph type="sldNum" sz="quarter" idx="5"/>
          </p:nvPr>
        </p:nvSpPr>
        <p:spPr/>
        <p:txBody>
          <a:bodyPr/>
          <a:lstStyle/>
          <a:p>
            <a:fld id="{41A0F3E6-BB32-6A49-8260-2D8D30743B15}" type="slidenum">
              <a:rPr lang="de-DE" smtClean="0"/>
              <a:t>16</a:t>
            </a:fld>
            <a:endParaRPr lang="de-DE" dirty="0"/>
          </a:p>
        </p:txBody>
      </p:sp>
    </p:spTree>
    <p:extLst>
      <p:ext uri="{BB962C8B-B14F-4D97-AF65-F5344CB8AC3E}">
        <p14:creationId xmlns:p14="http://schemas.microsoft.com/office/powerpoint/2010/main" val="191906101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171450" indent="-171450">
              <a:buFont typeface="Arial" panose="020B0604020202020204" pitchFamily="34" charset="0"/>
              <a:buChar char="•"/>
            </a:pPr>
            <a:r>
              <a:rPr lang="en-GB" dirty="0"/>
              <a:t>Because of the cultural sovereignty of the federal states, compulsory schooling in Germany is governed within the respective federal state laws. German Basic Law empowers the federal states to take on this role.</a:t>
            </a:r>
          </a:p>
          <a:p>
            <a:pPr marL="171450" indent="-171450">
              <a:buFont typeface="Arial" panose="020B0604020202020204" pitchFamily="34" charset="0"/>
              <a:buChar char="•"/>
            </a:pPr>
            <a:r>
              <a:rPr lang="en-GB" dirty="0"/>
              <a:t>Article 7 Paragraph 1 GG states: “The entire school system shall be under the supervision of the state.” Nevertheless, the Federal Constitutional Court has decided that Article 30 GG in conjunction with Article 70 Paragraph 1 GG gives rise to a right of the federal states to stipulate compulsory schooling via federal state laws.</a:t>
            </a:r>
          </a:p>
          <a:p>
            <a:pPr marL="171450" indent="-171450">
              <a:buFont typeface="Arial" panose="020B0604020202020204" pitchFamily="34" charset="0"/>
              <a:buChar char="•"/>
            </a:pPr>
            <a:r>
              <a:rPr lang="en-GB" dirty="0"/>
              <a:t>For more information on cultural sovereignty, see notes to the following slide.</a:t>
            </a:r>
          </a:p>
          <a:p>
            <a:pPr marL="171450" indent="-171450">
              <a:buFont typeface="Arial" panose="020B0604020202020204" pitchFamily="34" charset="0"/>
              <a:buChar char="•"/>
            </a:pPr>
            <a:r>
              <a:rPr lang="en-GB" dirty="0"/>
              <a:t>The German Protection of Young Persons Act defines persons under 14 to be children (§ 1 Paragraph 1 JuSchG).</a:t>
            </a:r>
          </a:p>
          <a:p>
            <a:pPr marL="171450" indent="-171450">
              <a:buFont typeface="Arial" panose="020B0604020202020204" pitchFamily="34" charset="0"/>
              <a:buChar char="•"/>
            </a:pPr>
            <a:r>
              <a:rPr lang="en-GB" dirty="0"/>
              <a:t>Those aged between 14 and 18 are deemed to be adolescents.</a:t>
            </a:r>
          </a:p>
          <a:p>
            <a:pPr marL="171450" indent="-171450">
              <a:buFont typeface="Arial" panose="020B0604020202020204" pitchFamily="34" charset="0"/>
              <a:buChar char="•"/>
            </a:pPr>
            <a:r>
              <a:rPr lang="en-GB" dirty="0"/>
              <a:t>Persons aged between 18 and 21 are deemed to be  youths.</a:t>
            </a:r>
          </a:p>
          <a:p>
            <a:pPr marL="171450" indent="-171450">
              <a:buFont typeface="Arial" panose="020B0604020202020204" pitchFamily="34" charset="0"/>
              <a:buChar char="•"/>
            </a:pPr>
            <a:r>
              <a:rPr lang="en-GB" dirty="0"/>
              <a:t>Those aged between 21 and 25 are deemed to be young adults.</a:t>
            </a:r>
          </a:p>
        </p:txBody>
      </p:sp>
      <p:sp>
        <p:nvSpPr>
          <p:cNvPr id="4" name="Foliennummernplatzhalter 3"/>
          <p:cNvSpPr>
            <a:spLocks noGrp="1"/>
          </p:cNvSpPr>
          <p:nvPr>
            <p:ph type="sldNum" sz="quarter" idx="5"/>
          </p:nvPr>
        </p:nvSpPr>
        <p:spPr/>
        <p:txBody>
          <a:bodyPr/>
          <a:lstStyle/>
          <a:p>
            <a:fld id="{41A0F3E6-BB32-6A49-8260-2D8D30743B15}" type="slidenum">
              <a:rPr lang="de-DE" smtClean="0"/>
              <a:t>17</a:t>
            </a:fld>
            <a:endParaRPr lang="de-DE" dirty="0"/>
          </a:p>
        </p:txBody>
      </p:sp>
    </p:spTree>
    <p:extLst>
      <p:ext uri="{BB962C8B-B14F-4D97-AF65-F5344CB8AC3E}">
        <p14:creationId xmlns:p14="http://schemas.microsoft.com/office/powerpoint/2010/main" val="67173816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171450" indent="-171450" eaLnBrk="1" hangingPunct="1">
              <a:buFont typeface="Arial" panose="020B0604020202020204" pitchFamily="34" charset="0"/>
              <a:buChar char="•"/>
            </a:pPr>
            <a:r>
              <a:rPr lang="en-GB" b="0" dirty="0"/>
              <a:t>Education laws stipulate the conditions, rights and duties and objectives relating to teaching and learning in schools.</a:t>
            </a:r>
            <a:r>
              <a:rPr lang="en-GB" b="0" baseline="0" dirty="0"/>
              <a:t> They each comprise over a hundred paragraphs.</a:t>
            </a:r>
          </a:p>
          <a:p>
            <a:pPr marL="171450" indent="-171450" eaLnBrk="1" hangingPunct="1">
              <a:buFont typeface="Arial" panose="020B0604020202020204" pitchFamily="34" charset="0"/>
              <a:buChar char="•"/>
            </a:pPr>
            <a:r>
              <a:rPr lang="en-GB" b="0" dirty="0"/>
              <a:t>Federal state laws for the school sector on the basis of the cultural sovereignty of the federal states.</a:t>
            </a:r>
          </a:p>
          <a:p>
            <a:pPr marL="171450" indent="-171450" rtl="0">
              <a:buFont typeface="Arial" panose="020B0604020202020204" pitchFamily="34" charset="0"/>
              <a:buChar char="•"/>
            </a:pPr>
            <a:r>
              <a:rPr lang="en-GB" b="1" dirty="0"/>
              <a:t>Cultural sovereignty of the federal states </a:t>
            </a:r>
            <a:r>
              <a:rPr lang="en-GB" dirty="0"/>
              <a:t>refers to the </a:t>
            </a:r>
            <a:r>
              <a:rPr lang="en-GB" dirty="0">
                <a:solidFill>
                  <a:schemeClr val="tx1"/>
                </a:solidFill>
              </a:rPr>
              <a:t>primary responsibility of the federal states in Germany with regard to legislation and administration in the field of culture, in particular responsibility for language, the school and university system, education, radio, television and the arts.</a:t>
            </a:r>
          </a:p>
          <a:p>
            <a:pPr marL="171450" indent="-171450" rtl="0">
              <a:buFont typeface="Arial" panose="020B0604020202020204" pitchFamily="34" charset="0"/>
              <a:buChar char="•"/>
            </a:pPr>
            <a:r>
              <a:rPr lang="en-GB" dirty="0">
                <a:solidFill>
                  <a:schemeClr val="tx1"/>
                </a:solidFill>
              </a:rPr>
              <a:t>The cultural sovereignty of the federal states has its basis in German federalism pursuant to the competency regulation in German Basic Law (Article 30, GG). The federal states have the right to legislate insofar as German Basic Law does not expressly confer legislative power on the Federation (Article 70 Paragraph 1, GG). According to case law decided by the Federal Constitutional Court, this cultural sovereignty is the “core of the statehood of the federal states”.</a:t>
            </a:r>
          </a:p>
          <a:p>
            <a:pPr marL="171450" indent="-171450" rtl="0">
              <a:buFont typeface="Arial" panose="020B0604020202020204" pitchFamily="34" charset="0"/>
              <a:buChar char="•"/>
            </a:pPr>
            <a:r>
              <a:rPr lang="en-GB" dirty="0">
                <a:solidFill>
                  <a:schemeClr val="tx1"/>
                </a:solidFill>
              </a:rPr>
              <a:t>In the dual system of vocational education and training, training in recognised training occupations takes place at the learning venues of the vocational school and the company providing training. Training at the learning venue of the company is regulated by the Federal Government via training regulations. With regard to the learning venue of the vocational school, the Conference of the Ministers of Education and Cultural Affairs adopts a skeleton curriculum for the occupationally related teaching content. This is coordinated with the relevant training regulations in accordance with the “Joint Results Protocol...” of 1972. These two regulatory instruments form a joint basis for training in the dual system. </a:t>
            </a:r>
          </a:p>
          <a:p>
            <a:pPr marL="171450" indent="-171450" rtl="0">
              <a:lnSpc>
                <a:spcPct val="100000"/>
              </a:lnSpc>
              <a:spcBef>
                <a:spcPts val="0"/>
              </a:spcBef>
              <a:spcAft>
                <a:spcPts val="0"/>
              </a:spcAft>
              <a:buFont typeface="Arial" panose="020B0604020202020204" pitchFamily="34" charset="0"/>
              <a:buChar char="•"/>
            </a:pPr>
            <a:r>
              <a:rPr lang="en-GB" dirty="0">
                <a:solidFill>
                  <a:schemeClr val="tx1"/>
                </a:solidFill>
              </a:rPr>
              <a:t>Although skeleton curricula always take the level of the lower secondary school leaving certificate as their starting point, vocational schools are attended young people and adults who are different in terms of their prior learning, learning ability and cultural background and with regard to the experiences they bring from their respective companies providing training. This means that skeleton curricula need to be structured in a way that is sufficiently open so as to permit adaptation to the requirements of teaching in the federal states. For this reason, the federal states may deploy the skeleton curriculum of the Conference of the Ministers of Education and Cultural Affairs directly and without making changes or else implement this into their own curriculum. </a:t>
            </a:r>
          </a:p>
          <a:p>
            <a:pPr marL="171450" indent="-171450">
              <a:lnSpc>
                <a:spcPct val="100000"/>
              </a:lnSpc>
              <a:spcBef>
                <a:spcPts val="0"/>
              </a:spcBef>
              <a:spcAft>
                <a:spcPts val="0"/>
              </a:spcAft>
              <a:buFont typeface="Arial" panose="020B0604020202020204" pitchFamily="34" charset="0"/>
              <a:buChar char="•"/>
              <a:tabLst>
                <a:tab pos="357188" algn="l"/>
                <a:tab pos="539750" algn="l"/>
              </a:tabLst>
            </a:pPr>
            <a:r>
              <a:rPr lang="en-GB" b="0" dirty="0">
                <a:solidFill>
                  <a:schemeClr val="tx1"/>
                </a:solidFill>
              </a:rPr>
              <a:t>By dint of a resolution adopted by the Conference of the Ministers of Education and Cultural Affairs in the Federal Republic of Germany (KMK), the structure of skeleton curricula in all federal states is identical. </a:t>
            </a:r>
          </a:p>
          <a:p>
            <a:pPr marL="539750" indent="-539750">
              <a:lnSpc>
                <a:spcPct val="100000"/>
              </a:lnSpc>
              <a:spcBef>
                <a:spcPts val="0"/>
              </a:spcBef>
              <a:spcAft>
                <a:spcPts val="0"/>
              </a:spcAft>
              <a:tabLst>
                <a:tab pos="357188" algn="l"/>
                <a:tab pos="539750" algn="l"/>
              </a:tabLst>
            </a:pPr>
            <a:r>
              <a:rPr lang="en-GB" b="0" dirty="0">
                <a:solidFill>
                  <a:schemeClr val="tx1"/>
                </a:solidFill>
              </a:rPr>
              <a:t>    -  The material for the occupationally related teaching is sub-divided into learning fields.</a:t>
            </a:r>
          </a:p>
          <a:p>
            <a:pPr marL="539750" indent="-539750">
              <a:lnSpc>
                <a:spcPct val="100000"/>
              </a:lnSpc>
              <a:spcBef>
                <a:spcPts val="0"/>
              </a:spcBef>
              <a:spcAft>
                <a:spcPts val="0"/>
              </a:spcAft>
              <a:tabLst>
                <a:tab pos="357188" algn="l"/>
                <a:tab pos="539750" algn="l"/>
              </a:tabLst>
            </a:pPr>
            <a:r>
              <a:rPr lang="en-GB" b="0" dirty="0">
                <a:solidFill>
                  <a:schemeClr val="tx1"/>
                </a:solidFill>
              </a:rPr>
              <a:t>    -  Individual structuring of learning objectives and contents for general</a:t>
            </a:r>
          </a:p>
          <a:p>
            <a:pPr marL="539750" indent="-539750">
              <a:lnSpc>
                <a:spcPct val="100000"/>
              </a:lnSpc>
              <a:spcBef>
                <a:spcPts val="0"/>
              </a:spcBef>
              <a:spcAft>
                <a:spcPts val="0"/>
              </a:spcAft>
              <a:tabLst>
                <a:tab pos="357188" algn="l"/>
                <a:tab pos="539750" algn="l"/>
              </a:tabLst>
            </a:pPr>
            <a:r>
              <a:rPr lang="en-GB" b="0" dirty="0">
                <a:solidFill>
                  <a:schemeClr val="tx1"/>
                </a:solidFill>
              </a:rPr>
              <a:t>       subjects, e.g. German, English, mathematics, politics,</a:t>
            </a:r>
          </a:p>
          <a:p>
            <a:pPr marL="539750" indent="-539750">
              <a:lnSpc>
                <a:spcPct val="100000"/>
              </a:lnSpc>
              <a:spcBef>
                <a:spcPts val="0"/>
              </a:spcBef>
              <a:spcAft>
                <a:spcPts val="0"/>
              </a:spcAft>
              <a:tabLst>
                <a:tab pos="357188" algn="l"/>
                <a:tab pos="539750" algn="l"/>
              </a:tabLst>
            </a:pPr>
            <a:r>
              <a:rPr lang="en-GB" b="0" dirty="0">
                <a:solidFill>
                  <a:schemeClr val="tx1"/>
                </a:solidFill>
              </a:rPr>
              <a:t>       social studies, physics, sport, religion etc. by the federal states. The percentage proportion and selection of subjects</a:t>
            </a:r>
          </a:p>
          <a:p>
            <a:pPr marL="539750" indent="-539750">
              <a:lnSpc>
                <a:spcPct val="100000"/>
              </a:lnSpc>
              <a:spcBef>
                <a:spcPts val="0"/>
              </a:spcBef>
              <a:spcAft>
                <a:spcPts val="0"/>
              </a:spcAft>
              <a:tabLst>
                <a:tab pos="357188" algn="l"/>
                <a:tab pos="539750" algn="l"/>
              </a:tabLst>
            </a:pPr>
            <a:r>
              <a:rPr lang="en-GB" b="0" baseline="0" dirty="0">
                <a:solidFill>
                  <a:schemeClr val="tx1"/>
                </a:solidFill>
              </a:rPr>
              <a:t>       </a:t>
            </a:r>
            <a:r>
              <a:rPr lang="en-GB" b="0" dirty="0">
                <a:solidFill>
                  <a:schemeClr val="tx1"/>
                </a:solidFill>
              </a:rPr>
              <a:t>varies depending on occupation and federal state. </a:t>
            </a:r>
          </a:p>
        </p:txBody>
      </p:sp>
      <p:sp>
        <p:nvSpPr>
          <p:cNvPr id="4" name="Foliennummernplatzhalter 3"/>
          <p:cNvSpPr>
            <a:spLocks noGrp="1"/>
          </p:cNvSpPr>
          <p:nvPr>
            <p:ph type="sldNum" sz="quarter" idx="5"/>
          </p:nvPr>
        </p:nvSpPr>
        <p:spPr/>
        <p:txBody>
          <a:bodyPr/>
          <a:lstStyle/>
          <a:p>
            <a:fld id="{41A0F3E6-BB32-6A49-8260-2D8D30743B15}" type="slidenum">
              <a:rPr lang="de-DE" smtClean="0"/>
              <a:t>18</a:t>
            </a:fld>
            <a:endParaRPr lang="de-DE" dirty="0"/>
          </a:p>
        </p:txBody>
      </p:sp>
    </p:spTree>
    <p:extLst>
      <p:ext uri="{BB962C8B-B14F-4D97-AF65-F5344CB8AC3E}">
        <p14:creationId xmlns:p14="http://schemas.microsoft.com/office/powerpoint/2010/main" val="215683091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b="0" baseline="0" dirty="0">
                <a:solidFill>
                  <a:schemeClr val="tx1"/>
                </a:solidFill>
              </a:rPr>
              <a:t>The state stipulates the statutory framework and thus creates legal certainty for all those involved.</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b="0" baseline="0" dirty="0">
                <a:solidFill>
                  <a:schemeClr val="tx1"/>
                </a:solidFill>
              </a:rPr>
              <a:t>The company side of dual training is regulated in a nationally standardised manner.</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b="0" baseline="0" dirty="0">
                <a:solidFill>
                  <a:schemeClr val="tx1"/>
                </a:solidFill>
              </a:rPr>
              <a:t>In some cases, provisions regrading implementation are delegated to competent bodies with regulatory responsibility. </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b="0" baseline="0" dirty="0">
                <a:solidFill>
                  <a:schemeClr val="tx1"/>
                </a:solidFill>
              </a:rPr>
              <a:t>A combination of coordinated laws and statutory instruments is in place.</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b="0" baseline="0" dirty="0">
                <a:solidFill>
                  <a:schemeClr val="tx1"/>
                </a:solidFill>
              </a:rPr>
              <a:t>The school-based component guarantees that specific regional characteristics are taken into account (federal structure of the state!)</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b="0" baseline="0" dirty="0">
                <a:solidFill>
                  <a:schemeClr val="tx1"/>
                </a:solidFill>
              </a:rPr>
              <a:t>A statutory framework is required in order to create harmony between the two learning venues in the dual system.</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b="0" baseline="0" dirty="0">
                <a:solidFill>
                  <a:schemeClr val="tx1"/>
                </a:solidFill>
              </a:rPr>
              <a:t>All of this together guarantees equivalence and recognition of a training occupation right across Germany.</a:t>
            </a:r>
          </a:p>
        </p:txBody>
      </p:sp>
      <p:sp>
        <p:nvSpPr>
          <p:cNvPr id="4" name="Foliennummernplatzhalter 3"/>
          <p:cNvSpPr>
            <a:spLocks noGrp="1"/>
          </p:cNvSpPr>
          <p:nvPr>
            <p:ph type="sldNum" sz="quarter" idx="5"/>
          </p:nvPr>
        </p:nvSpPr>
        <p:spPr/>
        <p:txBody>
          <a:bodyPr/>
          <a:lstStyle/>
          <a:p>
            <a:fld id="{41A0F3E6-BB32-6A49-8260-2D8D30743B15}" type="slidenum">
              <a:rPr lang="de-DE" smtClean="0"/>
              <a:t>19</a:t>
            </a:fld>
            <a:endParaRPr lang="de-DE" dirty="0"/>
          </a:p>
        </p:txBody>
      </p:sp>
    </p:spTree>
    <p:extLst>
      <p:ext uri="{BB962C8B-B14F-4D97-AF65-F5344CB8AC3E}">
        <p14:creationId xmlns:p14="http://schemas.microsoft.com/office/powerpoint/2010/main" val="129846889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171450" indent="-171450">
              <a:buFont typeface="Arial" panose="020B0604020202020204" pitchFamily="34" charset="0"/>
              <a:buChar char="•"/>
            </a:pPr>
            <a:r>
              <a:rPr lang="en-GB" dirty="0"/>
              <a:t>In accordance with the Law to Regulate a General Minimum Wage – Minimum Wage Act (MiLoG) has applied everywhere in Germany since 1 January 2015. Since 1 January 2025 the General Minimum Wage is 12,82 Euro and it will rise to 13,90 Euro in 2026. </a:t>
            </a:r>
          </a:p>
        </p:txBody>
      </p:sp>
      <p:sp>
        <p:nvSpPr>
          <p:cNvPr id="4" name="Foliennummernplatzhalter 3"/>
          <p:cNvSpPr>
            <a:spLocks noGrp="1"/>
          </p:cNvSpPr>
          <p:nvPr>
            <p:ph type="sldNum" sz="quarter" idx="5"/>
          </p:nvPr>
        </p:nvSpPr>
        <p:spPr/>
        <p:txBody>
          <a:bodyPr/>
          <a:lstStyle/>
          <a:p>
            <a:fld id="{41A0F3E6-BB32-6A49-8260-2D8D30743B15}" type="slidenum">
              <a:rPr lang="de-DE" smtClean="0"/>
              <a:t>20</a:t>
            </a:fld>
            <a:endParaRPr lang="de-DE" dirty="0"/>
          </a:p>
        </p:txBody>
      </p:sp>
    </p:spTree>
    <p:extLst>
      <p:ext uri="{BB962C8B-B14F-4D97-AF65-F5344CB8AC3E}">
        <p14:creationId xmlns:p14="http://schemas.microsoft.com/office/powerpoint/2010/main" val="91748658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171450" indent="-171450">
              <a:buFont typeface="Arial" panose="020B0604020202020204" pitchFamily="34" charset="0"/>
              <a:buChar char="•"/>
            </a:pPr>
            <a:r>
              <a:rPr lang="en-GB" b="0" dirty="0"/>
              <a:t>Dual means that</a:t>
            </a:r>
            <a:r>
              <a:rPr lang="en-GB" b="0" baseline="0" dirty="0"/>
              <a:t> training takes place at two learning venues.</a:t>
            </a:r>
          </a:p>
          <a:p>
            <a:pPr marL="171450" indent="-171450">
              <a:buFont typeface="Arial" panose="020B0604020202020204" pitchFamily="34" charset="0"/>
              <a:buChar char="•"/>
            </a:pPr>
            <a:r>
              <a:rPr lang="en-GB" b="0" baseline="0" dirty="0"/>
              <a:t>Learning within the work process/at the company is governed by national laws.</a:t>
            </a:r>
          </a:p>
          <a:p>
            <a:pPr marL="171450" indent="-171450">
              <a:buFont typeface="Arial" panose="020B0604020202020204" pitchFamily="34" charset="0"/>
              <a:buChar char="•"/>
            </a:pPr>
            <a:r>
              <a:rPr lang="en-GB" b="0" baseline="0" dirty="0"/>
              <a:t>Because the federal structure of the country guarantees each federal state its cultural sovereignty, federal state laws apply in respect of occupationally related teaching at the vocational school. Federal state laws are in turn harmonised by the Standing Conference of the Ministers of Education and Cultural Affairs of the Länder in the Federal Republic of Germany without any relinquishment of particular regional characteristics.</a:t>
            </a:r>
          </a:p>
          <a:p>
            <a:pPr marL="171450" indent="-171450">
              <a:buFont typeface="Arial" panose="020B0604020202020204" pitchFamily="34" charset="0"/>
              <a:buChar char="•"/>
            </a:pPr>
            <a:r>
              <a:rPr lang="en-GB" b="0" dirty="0"/>
              <a:t>A process of harmonisation also takes place between the training regulations for the companies and the skeleton curricula used at the school. This is stipulated in a joint declaration (“Joint Results Protocol concerning the procedure for the coordination of training regulations and skeleton curricula within the field of vocational education and training between the Federal Government and the Ministers ([Senators] of Education and Cultural Affairs of the federal states</a:t>
            </a:r>
            <a:r>
              <a:rPr lang="en-GB" sz="1200" b="0" i="0" u="none" strike="noStrike" baseline="30000" dirty="0">
                <a:solidFill>
                  <a:schemeClr val="tx1"/>
                </a:solidFill>
                <a:latin typeface="+mn-lt"/>
                <a:ea typeface="+mn-ea"/>
                <a:cs typeface="+mn-cs"/>
              </a:rPr>
              <a:t>1)</a:t>
            </a:r>
            <a:r>
              <a:rPr lang="en-GB" sz="1200" b="0" i="0" u="none" strike="noStrike" baseline="0" dirty="0">
                <a:solidFill>
                  <a:schemeClr val="tx1"/>
                </a:solidFill>
                <a:latin typeface="+mn-lt"/>
                <a:ea typeface="+mn-ea"/>
                <a:cs typeface="+mn-cs"/>
              </a:rPr>
              <a:t> of 30.05.1972)”. Cf. also comment on Slide 18</a:t>
            </a:r>
          </a:p>
        </p:txBody>
      </p:sp>
      <p:sp>
        <p:nvSpPr>
          <p:cNvPr id="4" name="Foliennummernplatzhalter 3"/>
          <p:cNvSpPr>
            <a:spLocks noGrp="1"/>
          </p:cNvSpPr>
          <p:nvPr>
            <p:ph type="sldNum" sz="quarter" idx="5"/>
          </p:nvPr>
        </p:nvSpPr>
        <p:spPr/>
        <p:txBody>
          <a:bodyPr/>
          <a:lstStyle/>
          <a:p>
            <a:fld id="{41A0F3E6-BB32-6A49-8260-2D8D30743B15}" type="slidenum">
              <a:rPr lang="de-DE" smtClean="0"/>
              <a:t>4</a:t>
            </a:fld>
            <a:endParaRPr lang="de-DE" dirty="0"/>
          </a:p>
        </p:txBody>
      </p:sp>
    </p:spTree>
    <p:extLst>
      <p:ext uri="{BB962C8B-B14F-4D97-AF65-F5344CB8AC3E}">
        <p14:creationId xmlns:p14="http://schemas.microsoft.com/office/powerpoint/2010/main" val="382909945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b="0" baseline="0" dirty="0"/>
              <a:t>Article 12 of German Basic Law relates to occupational freedom. In accordance with general opinion and pursuant to rulings made by the Federal Constitutional Court, the fundamental right of occupational freedom encompasses the four key areas of free choice of occupation or profession, free choice of place of work, free choice of place of training, and free exercising of an occupation or profession.</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b="0" baseline="0" dirty="0"/>
              <a:t>A highly complex set of rules determining the individual facets of vocational education and training is in place in Germany.</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b="0" baseline="0" dirty="0"/>
              <a:t>The state regulates company-based training, whereas school-based training is regulated by the federal states.</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b="0" baseline="0" dirty="0"/>
              <a:t>Both sides (the Federal Government and the federal states) have reached an agreement that dictates that coordination must take place between the training regulations for the company and the skeleton curriculum for the vocational school: “Joint Results Protocol concerning the procedure for the coordination of training regulations and skeleton curricula within the field of vocational education and training between the Federal Government and the Ministers [Senators] of Education and Cultural Affairs of the federal states (of 30/05/1972)”</a:t>
            </a:r>
          </a:p>
        </p:txBody>
      </p:sp>
      <p:sp>
        <p:nvSpPr>
          <p:cNvPr id="4" name="Foliennummernplatzhalter 3"/>
          <p:cNvSpPr>
            <a:spLocks noGrp="1"/>
          </p:cNvSpPr>
          <p:nvPr>
            <p:ph type="sldNum" sz="quarter" idx="5"/>
          </p:nvPr>
        </p:nvSpPr>
        <p:spPr/>
        <p:txBody>
          <a:bodyPr/>
          <a:lstStyle/>
          <a:p>
            <a:fld id="{41A0F3E6-BB32-6A49-8260-2D8D30743B15}" type="slidenum">
              <a:rPr lang="de-DE" smtClean="0"/>
              <a:t>5</a:t>
            </a:fld>
            <a:endParaRPr lang="de-DE" dirty="0"/>
          </a:p>
        </p:txBody>
      </p:sp>
    </p:spTree>
    <p:extLst>
      <p:ext uri="{BB962C8B-B14F-4D97-AF65-F5344CB8AC3E}">
        <p14:creationId xmlns:p14="http://schemas.microsoft.com/office/powerpoint/2010/main" val="126989471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171450" indent="-171450">
              <a:buFont typeface="Arial" panose="020B0604020202020204" pitchFamily="34" charset="0"/>
              <a:buChar char="•"/>
            </a:pPr>
            <a:r>
              <a:rPr lang="en-GB" sz="1200" b="0" dirty="0"/>
              <a:t>The law is much more extensive than portrayed here.</a:t>
            </a:r>
          </a:p>
          <a:p>
            <a:pPr marL="171450" indent="-171450">
              <a:buFont typeface="Arial" panose="020B0604020202020204" pitchFamily="34" charset="0"/>
              <a:buChar char="•"/>
            </a:pPr>
            <a:r>
              <a:rPr lang="en-GB" sz="1200" b="0" baseline="0" dirty="0"/>
              <a:t>This presentation addresses only those points which directly affect dual vocational education and training.</a:t>
            </a:r>
          </a:p>
        </p:txBody>
      </p:sp>
      <p:sp>
        <p:nvSpPr>
          <p:cNvPr id="4" name="Foliennummernplatzhalter 3"/>
          <p:cNvSpPr>
            <a:spLocks noGrp="1"/>
          </p:cNvSpPr>
          <p:nvPr>
            <p:ph type="sldNum" sz="quarter" idx="5"/>
          </p:nvPr>
        </p:nvSpPr>
        <p:spPr/>
        <p:txBody>
          <a:bodyPr/>
          <a:lstStyle/>
          <a:p>
            <a:fld id="{41A0F3E6-BB32-6A49-8260-2D8D30743B15}" type="slidenum">
              <a:rPr lang="de-DE" smtClean="0"/>
              <a:t>6</a:t>
            </a:fld>
            <a:endParaRPr lang="de-DE" dirty="0"/>
          </a:p>
        </p:txBody>
      </p:sp>
    </p:spTree>
    <p:extLst>
      <p:ext uri="{BB962C8B-B14F-4D97-AF65-F5344CB8AC3E}">
        <p14:creationId xmlns:p14="http://schemas.microsoft.com/office/powerpoint/2010/main" val="91034240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171450" indent="-171450">
              <a:buFont typeface="Arial" panose="020B0604020202020204" pitchFamily="34" charset="0"/>
              <a:buChar char="•"/>
            </a:pPr>
            <a:r>
              <a:rPr lang="en-GB" dirty="0"/>
              <a:t>The state (the federal ministry responsible acting in agreement with the Federal Ministry of Education and Research, BMBF) stipulates training occupations by enacting statutory instruments and guarantees the state recognition of such occupations (foundation for regulated and standardised vocational education and training; § 4 BBiG).</a:t>
            </a:r>
          </a:p>
          <a:p>
            <a:pPr marL="171450" indent="-171450">
              <a:buFont typeface="Arial" panose="020B0604020202020204" pitchFamily="34" charset="0"/>
              <a:buChar char="•"/>
            </a:pPr>
            <a:r>
              <a:rPr lang="en-GB" dirty="0"/>
              <a:t>It issues training regulations for this purpose (§§ 4–5 BBiG, §§ 25–26 HwO).</a:t>
            </a:r>
          </a:p>
          <a:p>
            <a:pPr marL="171450" indent="-171450">
              <a:buFont typeface="Arial" panose="020B0604020202020204" pitchFamily="34" charset="0"/>
              <a:buChar char="•"/>
            </a:pPr>
            <a:r>
              <a:rPr lang="en-GB" dirty="0"/>
              <a:t>The training regulations state the occupational title, describe the occupation and set out the necessary skills, knowledge and competencies to be acquired in binding form for all parties (§ 5 BBiG). They also state the duration of training, which should be no shorter than two years and no longer than three years.</a:t>
            </a:r>
          </a:p>
          <a:p>
            <a:pPr marL="171450" indent="-171450">
              <a:buFont typeface="Arial" panose="020B0604020202020204" pitchFamily="34" charset="0"/>
              <a:buChar char="•"/>
            </a:pPr>
            <a:r>
              <a:rPr lang="en-GB" dirty="0"/>
              <a:t>The training regulations contain a general training plan, which the place of training uses to draw up a company training plan. The company training plan is drawn up on an individual basis by the firm providing training. It sets out the content and time structure of vocational education and training and must be harmonised with the training profile, the general training plan and the examination requirements. The company training plan forms part of the written training contract (§ 11 Paragraph 1 S.2 No.1 BBiG). Training advisors from the competent bodies support and monitor companies providing training in the development of the company training plan. </a:t>
            </a:r>
          </a:p>
        </p:txBody>
      </p:sp>
      <p:sp>
        <p:nvSpPr>
          <p:cNvPr id="4" name="Foliennummernplatzhalter 3"/>
          <p:cNvSpPr>
            <a:spLocks noGrp="1"/>
          </p:cNvSpPr>
          <p:nvPr>
            <p:ph type="sldNum" sz="quarter" idx="5"/>
          </p:nvPr>
        </p:nvSpPr>
        <p:spPr/>
        <p:txBody>
          <a:bodyPr/>
          <a:lstStyle/>
          <a:p>
            <a:fld id="{41A0F3E6-BB32-6A49-8260-2D8D30743B15}" type="slidenum">
              <a:rPr lang="de-DE" smtClean="0"/>
              <a:t>7</a:t>
            </a:fld>
            <a:endParaRPr lang="de-DE" dirty="0"/>
          </a:p>
        </p:txBody>
      </p:sp>
    </p:spTree>
    <p:extLst>
      <p:ext uri="{BB962C8B-B14F-4D97-AF65-F5344CB8AC3E}">
        <p14:creationId xmlns:p14="http://schemas.microsoft.com/office/powerpoint/2010/main" val="31989153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171450" indent="-171450">
              <a:buFont typeface="Arial" panose="020B0604020202020204" pitchFamily="34" charset="0"/>
              <a:buChar char="•"/>
            </a:pPr>
            <a:r>
              <a:rPr lang="en-GB" sz="1100" b="0" dirty="0"/>
              <a:t>The slide shows that the relationship between the trainee, the place of training/training staff and training content is governed by standards.</a:t>
            </a:r>
          </a:p>
          <a:p>
            <a:pPr marL="171450" indent="-171450">
              <a:buFont typeface="Arial" panose="020B0604020202020204" pitchFamily="34" charset="0"/>
              <a:buChar char="•"/>
            </a:pPr>
            <a:r>
              <a:rPr lang="en-GB" sz="1100" b="0" baseline="0" dirty="0"/>
              <a:t>§§ 14, 27-30 BBiG: place of training and training staff</a:t>
            </a:r>
          </a:p>
          <a:p>
            <a:pPr marL="171450" indent="-171450">
              <a:buFont typeface="Arial" panose="020B0604020202020204" pitchFamily="34" charset="0"/>
              <a:buChar char="•"/>
            </a:pPr>
            <a:r>
              <a:rPr lang="en-GB" sz="1100" b="0" baseline="0" dirty="0"/>
              <a:t>§ 13 BBiG: trainees, conduct during training</a:t>
            </a:r>
          </a:p>
          <a:p>
            <a:pPr marL="171450" indent="-171450">
              <a:buFont typeface="Arial" panose="020B0604020202020204" pitchFamily="34" charset="0"/>
              <a:buChar char="•"/>
            </a:pPr>
            <a:r>
              <a:rPr lang="en-GB" sz="1100" b="0" baseline="0" dirty="0"/>
              <a:t>Both contractual parties have rights and duties vis-à-vis the other.</a:t>
            </a:r>
          </a:p>
          <a:p>
            <a:pPr marL="171450" indent="-171450">
              <a:buFont typeface="Arial" panose="020B0604020202020204" pitchFamily="34" charset="0"/>
              <a:buChar char="•"/>
            </a:pPr>
            <a:r>
              <a:rPr lang="en-GB" sz="1100" b="0" baseline="0" dirty="0"/>
              <a:t>Both parties are in turn bound by the training regulations and required to adhere to the contents of these.</a:t>
            </a:r>
          </a:p>
        </p:txBody>
      </p:sp>
      <p:sp>
        <p:nvSpPr>
          <p:cNvPr id="4" name="Foliennummernplatzhalter 3"/>
          <p:cNvSpPr>
            <a:spLocks noGrp="1"/>
          </p:cNvSpPr>
          <p:nvPr>
            <p:ph type="sldNum" sz="quarter" idx="5"/>
          </p:nvPr>
        </p:nvSpPr>
        <p:spPr/>
        <p:txBody>
          <a:bodyPr/>
          <a:lstStyle/>
          <a:p>
            <a:fld id="{41A0F3E6-BB32-6A49-8260-2D8D30743B15}" type="slidenum">
              <a:rPr lang="de-DE" smtClean="0"/>
              <a:t>8</a:t>
            </a:fld>
            <a:endParaRPr lang="de-DE" dirty="0"/>
          </a:p>
        </p:txBody>
      </p:sp>
    </p:spTree>
    <p:extLst>
      <p:ext uri="{BB962C8B-B14F-4D97-AF65-F5344CB8AC3E}">
        <p14:creationId xmlns:p14="http://schemas.microsoft.com/office/powerpoint/2010/main" val="319958029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171450" indent="-171450">
              <a:buFont typeface="Arial" panose="020B0604020202020204" pitchFamily="34" charset="0"/>
              <a:buChar char="•"/>
            </a:pPr>
            <a:r>
              <a:rPr lang="en-GB" dirty="0">
                <a:solidFill>
                  <a:schemeClr val="tx1"/>
                </a:solidFill>
              </a:rPr>
              <a:t>pursuant to § 5 BBiG, § 26 HwO.</a:t>
            </a:r>
          </a:p>
          <a:p>
            <a:pPr marL="171450" indent="-171450">
              <a:buFont typeface="Arial" panose="020B0604020202020204" pitchFamily="34" charset="0"/>
              <a:buChar char="•"/>
            </a:pPr>
            <a:r>
              <a:rPr lang="en-GB" dirty="0">
                <a:solidFill>
                  <a:schemeClr val="tx1"/>
                </a:solidFill>
              </a:rPr>
              <a:t>The </a:t>
            </a:r>
            <a:r>
              <a:rPr lang="en-GB" b="1" dirty="0">
                <a:solidFill>
                  <a:schemeClr val="tx1"/>
                </a:solidFill>
              </a:rPr>
              <a:t>training regulations</a:t>
            </a:r>
            <a:r>
              <a:rPr lang="en-GB" dirty="0">
                <a:solidFill>
                  <a:schemeClr val="tx1"/>
                </a:solidFill>
              </a:rPr>
              <a:t> constitute the basis of vocational education and training and are enacted by the Federal Ministry of Economic Affairs (BMWi) or other ministry responsible with the agreement of the Federal Ministry of Education and Research (BMBF) pursuant to § 4 BBiG or § 25 HwO. These are statutory instruments* which do not require the consent of the Bundesrat (Federal Council). In a recognised training occupation, training may only take place in accordance with the training regulations. Young people aged under 18 may not undergo training in occupations which are not regulated training occupations. </a:t>
            </a:r>
            <a:r>
              <a:rPr lang="en-GB" baseline="0" dirty="0">
                <a:solidFill>
                  <a:schemeClr val="tx1"/>
                </a:solidFill>
              </a:rPr>
              <a:t>The training regulations are important because they secure a nationally standardised foundation for every training occupation by stipulating the following.</a:t>
            </a:r>
            <a:br>
              <a:rPr lang="en-GB" dirty="0">
                <a:solidFill>
                  <a:schemeClr val="tx1"/>
                </a:solidFill>
              </a:rPr>
            </a:br>
            <a:r>
              <a:rPr lang="en-GB" dirty="0">
                <a:solidFill>
                  <a:schemeClr val="tx1"/>
                </a:solidFill>
              </a:rPr>
              <a:t>   1. Designation of the title of the training occupation</a:t>
            </a:r>
            <a:br>
              <a:rPr lang="en-GB" dirty="0">
                <a:solidFill>
                  <a:schemeClr val="tx1"/>
                </a:solidFill>
              </a:rPr>
            </a:br>
            <a:r>
              <a:rPr lang="en-GB" dirty="0">
                <a:solidFill>
                  <a:schemeClr val="tx1"/>
                </a:solidFill>
              </a:rPr>
              <a:t>   2. Duration of training</a:t>
            </a:r>
            <a:br>
              <a:rPr lang="en-GB" dirty="0">
                <a:solidFill>
                  <a:schemeClr val="tx1"/>
                </a:solidFill>
              </a:rPr>
            </a:br>
            <a:r>
              <a:rPr lang="en-GB" dirty="0">
                <a:solidFill>
                  <a:schemeClr val="tx1"/>
                </a:solidFill>
              </a:rPr>
              <a:t>   3. General training plan</a:t>
            </a:r>
            <a:br>
              <a:rPr lang="en-GB" dirty="0">
                <a:solidFill>
                  <a:schemeClr val="tx1"/>
                </a:solidFill>
              </a:rPr>
            </a:br>
            <a:r>
              <a:rPr lang="en-GB" dirty="0">
                <a:solidFill>
                  <a:schemeClr val="tx1"/>
                </a:solidFill>
              </a:rPr>
              <a:t>   4. Training profile</a:t>
            </a:r>
            <a:br>
              <a:rPr lang="en-GB" dirty="0">
                <a:solidFill>
                  <a:schemeClr val="tx1"/>
                </a:solidFill>
              </a:rPr>
            </a:br>
            <a:r>
              <a:rPr lang="en-GB" dirty="0">
                <a:solidFill>
                  <a:schemeClr val="tx1"/>
                </a:solidFill>
              </a:rPr>
              <a:t>   5. Examination requirements</a:t>
            </a:r>
            <a:br>
              <a:rPr lang="en-GB" dirty="0">
                <a:solidFill>
                  <a:schemeClr val="tx1"/>
                </a:solidFill>
              </a:rPr>
            </a:br>
            <a:endParaRPr lang="en-GB" dirty="0">
              <a:solidFill>
                <a:schemeClr val="tx1"/>
              </a:solidFill>
            </a:endParaRPr>
          </a:p>
          <a:p>
            <a:pPr marL="171450" indent="-171450">
              <a:buFont typeface="Arial" panose="020B0604020202020204" pitchFamily="34" charset="0"/>
              <a:buChar char="•"/>
            </a:pPr>
            <a:r>
              <a:rPr lang="en-GB" dirty="0">
                <a:solidFill>
                  <a:schemeClr val="tx1"/>
                </a:solidFill>
              </a:rPr>
              <a:t>They also ensure the formation of employability skills. </a:t>
            </a:r>
          </a:p>
          <a:p>
            <a:pPr marL="171450" indent="-171450">
              <a:buFont typeface="Arial" panose="020B0604020202020204" pitchFamily="34" charset="0"/>
              <a:buChar char="•"/>
            </a:pPr>
            <a:r>
              <a:rPr lang="en-GB" dirty="0">
                <a:solidFill>
                  <a:schemeClr val="tx1"/>
                </a:solidFill>
              </a:rPr>
              <a:t>They thus contribute </a:t>
            </a:r>
            <a:r>
              <a:rPr lang="en-GB" u="none" dirty="0">
                <a:solidFill>
                  <a:schemeClr val="tx1"/>
                </a:solidFill>
              </a:rPr>
              <a:t>to quality assurance in vocational education and training.</a:t>
            </a:r>
          </a:p>
          <a:p>
            <a:pPr marL="171450" indent="-171450">
              <a:buFont typeface="Arial" panose="020B0604020202020204" pitchFamily="34" charset="0"/>
              <a:buChar char="•"/>
            </a:pPr>
            <a:r>
              <a:rPr lang="en-GB" dirty="0">
                <a:solidFill>
                  <a:schemeClr val="tx1"/>
                </a:solidFill>
              </a:rPr>
              <a:t>They make examination certificates valid and comparable across companies. </a:t>
            </a:r>
          </a:p>
          <a:p>
            <a:pPr marL="171450" indent="-171450">
              <a:buFont typeface="Arial" panose="020B0604020202020204" pitchFamily="34" charset="0"/>
              <a:buChar char="•"/>
            </a:pPr>
            <a:r>
              <a:rPr lang="en-GB" dirty="0">
                <a:solidFill>
                  <a:schemeClr val="tx1"/>
                </a:solidFill>
              </a:rPr>
              <a:t>They provide a basis for the specialist labour market and for the marketability of work skills.</a:t>
            </a:r>
          </a:p>
          <a:p>
            <a:pPr marL="0" indent="0">
              <a:buFont typeface="Arial" panose="020B0604020202020204" pitchFamily="34" charset="0"/>
              <a:buNone/>
            </a:pPr>
            <a:endParaRPr lang="de-DE" dirty="0">
              <a:solidFill>
                <a:schemeClr val="tx1"/>
              </a:solidFill>
              <a:effectLst/>
            </a:endParaRPr>
          </a:p>
          <a:p>
            <a:r>
              <a:rPr lang="en-GB" sz="1200" b="0" dirty="0">
                <a:solidFill>
                  <a:schemeClr val="tx1"/>
                </a:solidFill>
                <a:latin typeface="+mn-lt"/>
                <a:ea typeface="+mn-ea"/>
                <a:cs typeface="+mn-cs"/>
              </a:rPr>
              <a:t>* Statutory instruments are understood to be generally binding laws which are enacted by the bodies determined in Article 80 GG (the Federal Government, the federal state government, federal ministries etc.) without any requirement for a formal legislative procedure. Such instruments are promulgated by the executive branch rather than by the legislative branch as might be supposed. For this reason, a statutory instrument may also be viewed as an executive right.</a:t>
            </a:r>
          </a:p>
          <a:p>
            <a:r>
              <a:rPr lang="en-GB" sz="1200" b="0" dirty="0">
                <a:solidFill>
                  <a:schemeClr val="tx1"/>
                </a:solidFill>
                <a:latin typeface="+mn-lt"/>
                <a:ea typeface="+mn-ea"/>
                <a:cs typeface="+mn-cs"/>
              </a:rPr>
              <a:t>In order for a ordinance to be deemed a statutory instrument, it always requires a statutory power which is issued to the regulator by the Federal Government or the respective federal state.</a:t>
            </a:r>
          </a:p>
        </p:txBody>
      </p:sp>
      <p:sp>
        <p:nvSpPr>
          <p:cNvPr id="4" name="Foliennummernplatzhalter 3"/>
          <p:cNvSpPr>
            <a:spLocks noGrp="1"/>
          </p:cNvSpPr>
          <p:nvPr>
            <p:ph type="sldNum" sz="quarter" idx="5"/>
          </p:nvPr>
        </p:nvSpPr>
        <p:spPr/>
        <p:txBody>
          <a:bodyPr/>
          <a:lstStyle/>
          <a:p>
            <a:fld id="{41A0F3E6-BB32-6A49-8260-2D8D30743B15}" type="slidenum">
              <a:rPr lang="de-DE" smtClean="0"/>
              <a:t>9</a:t>
            </a:fld>
            <a:endParaRPr lang="de-DE" dirty="0"/>
          </a:p>
        </p:txBody>
      </p:sp>
    </p:spTree>
    <p:extLst>
      <p:ext uri="{BB962C8B-B14F-4D97-AF65-F5344CB8AC3E}">
        <p14:creationId xmlns:p14="http://schemas.microsoft.com/office/powerpoint/2010/main" val="262112313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171450" indent="-171450">
              <a:buFont typeface="Arial" panose="020B0604020202020204" pitchFamily="34" charset="0"/>
              <a:buChar char="•"/>
            </a:pPr>
            <a:r>
              <a:rPr lang="en-GB" dirty="0"/>
              <a:t>§§ 27-32 BBiG, §§ 21-24 HwO.</a:t>
            </a:r>
          </a:p>
          <a:p>
            <a:pPr marL="171450" indent="-171450">
              <a:buFont typeface="Arial" panose="020B0604020202020204" pitchFamily="34" charset="0"/>
              <a:buChar char="•"/>
            </a:pPr>
            <a:r>
              <a:rPr lang="en-GB" dirty="0"/>
              <a:t>The former Federal Committee for Vocational Education and Training stipulated the following benchmarks for an appropriate ratio of skilled workers and trainees:</a:t>
            </a:r>
            <a:r>
              <a:rPr lang="en-GB" baseline="0" dirty="0"/>
              <a:t> 1 trainee to 1–2 skilled workers; 2 trainees to 3–5 skilled workers; 3 trainees to 6–8 skilled workers. 1 further trainee to each further 3 skilled workers.</a:t>
            </a:r>
          </a:p>
          <a:p>
            <a:pPr marL="171450" indent="-171450">
              <a:buFont typeface="Arial" panose="020B0604020202020204" pitchFamily="34" charset="0"/>
              <a:buChar char="•"/>
            </a:pPr>
            <a:r>
              <a:rPr lang="en-GB" baseline="0" dirty="0"/>
              <a:t>One full-time trainer should not train more than 16 trainees. One part-time trainer should be in charge of a maximum of 3 trainees.</a:t>
            </a:r>
          </a:p>
          <a:p>
            <a:pPr marL="171450" indent="-171450">
              <a:buFont typeface="Arial" panose="020B0604020202020204" pitchFamily="34" charset="0"/>
              <a:buChar char="•"/>
            </a:pPr>
            <a:r>
              <a:rPr lang="en-GB" b="1" dirty="0"/>
              <a:t>Recruitment</a:t>
            </a:r>
            <a:r>
              <a:rPr lang="en-GB" dirty="0"/>
              <a:t> may only be undertaken by suitable persons (no criminal record or history of abuse of children and young people).</a:t>
            </a:r>
          </a:p>
          <a:p>
            <a:pPr marL="171450" indent="-171450">
              <a:buFont typeface="Arial" panose="020B0604020202020204" pitchFamily="34" charset="0"/>
              <a:buChar char="•"/>
            </a:pPr>
            <a:r>
              <a:rPr lang="en-GB" b="1" baseline="0" dirty="0"/>
              <a:t>Training</a:t>
            </a:r>
            <a:r>
              <a:rPr lang="en-GB" baseline="0" dirty="0"/>
              <a:t> may only be provided by those in possession of the relevant personal and professional suitability. This means that such persons must have successfully completed a relevant final examination and hold the necessary occupational and vocational teaching aptitude.</a:t>
            </a:r>
          </a:p>
          <a:p>
            <a:pPr marL="171450" indent="-171450">
              <a:buFont typeface="Arial" panose="020B0604020202020204" pitchFamily="34" charset="0"/>
              <a:buChar char="•"/>
            </a:pPr>
            <a:r>
              <a:rPr lang="en-GB" dirty="0"/>
              <a:t>The suitability of the company and the trainers is monitored by the competent body (chamber of crafts and trades/chamber of commerce and industry or similar; § 32 BBiG, § 23 HwO).</a:t>
            </a:r>
          </a:p>
          <a:p>
            <a:pPr marL="171450" indent="-171450">
              <a:buFont typeface="Arial" panose="020B0604020202020204" pitchFamily="34" charset="0"/>
              <a:buChar char="•"/>
            </a:pPr>
            <a:r>
              <a:rPr lang="en-GB" dirty="0"/>
              <a:t>Sanctions in the event of any type of breach: §§ 32, 102 BBiG. Any defects not remedied within a set deadline must be reported to the authority responsible under federal state law. Misconduct may be punished via the imposition of a fine.</a:t>
            </a:r>
          </a:p>
        </p:txBody>
      </p:sp>
      <p:sp>
        <p:nvSpPr>
          <p:cNvPr id="4" name="Foliennummernplatzhalter 3"/>
          <p:cNvSpPr>
            <a:spLocks noGrp="1"/>
          </p:cNvSpPr>
          <p:nvPr>
            <p:ph type="sldNum" sz="quarter" idx="5"/>
          </p:nvPr>
        </p:nvSpPr>
        <p:spPr/>
        <p:txBody>
          <a:bodyPr/>
          <a:lstStyle/>
          <a:p>
            <a:fld id="{41A0F3E6-BB32-6A49-8260-2D8D30743B15}" type="slidenum">
              <a:rPr lang="de-DE" smtClean="0"/>
              <a:t>10</a:t>
            </a:fld>
            <a:endParaRPr lang="de-DE" dirty="0"/>
          </a:p>
        </p:txBody>
      </p:sp>
    </p:spTree>
    <p:extLst>
      <p:ext uri="{BB962C8B-B14F-4D97-AF65-F5344CB8AC3E}">
        <p14:creationId xmlns:p14="http://schemas.microsoft.com/office/powerpoint/2010/main" val="163222701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171450" indent="-171450">
              <a:buFont typeface="Arial" panose="020B0604020202020204" pitchFamily="34" charset="0"/>
              <a:buChar char="•"/>
            </a:pPr>
            <a:r>
              <a:rPr lang="en-GB" dirty="0"/>
              <a:t>§§ 10–12 BBiG, §§ 29–30 HwO</a:t>
            </a:r>
          </a:p>
          <a:p>
            <a:pPr marL="171450" indent="-171450">
              <a:buFont typeface="Arial" panose="020B0604020202020204" pitchFamily="34" charset="0"/>
              <a:buChar char="•"/>
            </a:pPr>
            <a:r>
              <a:rPr lang="en-GB" dirty="0"/>
              <a:t>If trainees are aged under 18, the contract must be signed by their legal guardians, § 11 Paragraph 2 BBiG.</a:t>
            </a:r>
          </a:p>
          <a:p>
            <a:pPr marL="171450" indent="-171450">
              <a:buFont typeface="Arial" panose="020B0604020202020204" pitchFamily="34" charset="0"/>
              <a:buChar char="•"/>
            </a:pPr>
            <a:r>
              <a:rPr lang="en-GB" dirty="0"/>
              <a:t>For remuneration, see next slide.</a:t>
            </a:r>
          </a:p>
          <a:p>
            <a:pPr marL="171450" indent="-171450">
              <a:buFont typeface="Arial" panose="020B0604020202020204" pitchFamily="34" charset="0"/>
              <a:buChar char="•"/>
            </a:pPr>
            <a:r>
              <a:rPr lang="en-GB" baseline="0" dirty="0"/>
              <a:t>For information on the minimum wage,</a:t>
            </a:r>
            <a:r>
              <a:rPr lang="en-GB" dirty="0"/>
              <a:t> see additional slide at the end.</a:t>
            </a:r>
          </a:p>
        </p:txBody>
      </p:sp>
      <p:sp>
        <p:nvSpPr>
          <p:cNvPr id="4" name="Foliennummernplatzhalter 3"/>
          <p:cNvSpPr>
            <a:spLocks noGrp="1"/>
          </p:cNvSpPr>
          <p:nvPr>
            <p:ph type="sldNum" sz="quarter" idx="5"/>
          </p:nvPr>
        </p:nvSpPr>
        <p:spPr/>
        <p:txBody>
          <a:bodyPr/>
          <a:lstStyle/>
          <a:p>
            <a:fld id="{41A0F3E6-BB32-6A49-8260-2D8D30743B15}" type="slidenum">
              <a:rPr lang="de-DE" smtClean="0"/>
              <a:t>11</a:t>
            </a:fld>
            <a:endParaRPr lang="de-DE" dirty="0"/>
          </a:p>
        </p:txBody>
      </p:sp>
    </p:spTree>
    <p:extLst>
      <p:ext uri="{BB962C8B-B14F-4D97-AF65-F5344CB8AC3E}">
        <p14:creationId xmlns:p14="http://schemas.microsoft.com/office/powerpoint/2010/main" val="243335200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jpeg"/><Relationship Id="rId4" Type="http://schemas.openxmlformats.org/officeDocument/2006/relationships/image" Target="../media/image3.png"/></Relationships>
</file>

<file path=ppt/slideLayouts/_rels/slideLayout2.xml.rels><?xml version="1.0" encoding="UTF-8" standalone="yes"?>
<Relationships xmlns="http://schemas.openxmlformats.org/package/2006/relationships"><Relationship Id="rId8" Type="http://schemas.openxmlformats.org/officeDocument/2006/relationships/image" Target="../media/image9.svg"/><Relationship Id="rId3" Type="http://schemas.openxmlformats.org/officeDocument/2006/relationships/hyperlink" Target="mailto:govet@" TargetMode="External"/><Relationship Id="rId7" Type="http://schemas.openxmlformats.org/officeDocument/2006/relationships/image" Target="../media/image8.png"/><Relationship Id="rId12" Type="http://schemas.openxmlformats.org/officeDocument/2006/relationships/image" Target="../media/image13.svg"/><Relationship Id="rId2" Type="http://schemas.openxmlformats.org/officeDocument/2006/relationships/image" Target="../media/image5.png"/><Relationship Id="rId1" Type="http://schemas.openxmlformats.org/officeDocument/2006/relationships/slideMaster" Target="../slideMasters/slideMaster1.xml"/><Relationship Id="rId6" Type="http://schemas.openxmlformats.org/officeDocument/2006/relationships/image" Target="../media/image7.svg"/><Relationship Id="rId11" Type="http://schemas.openxmlformats.org/officeDocument/2006/relationships/image" Target="../media/image12.png"/><Relationship Id="rId5" Type="http://schemas.openxmlformats.org/officeDocument/2006/relationships/image" Target="../media/image6.png"/><Relationship Id="rId10" Type="http://schemas.openxmlformats.org/officeDocument/2006/relationships/image" Target="../media/image11.svg"/><Relationship Id="rId4" Type="http://schemas.openxmlformats.org/officeDocument/2006/relationships/hyperlink" Target="http://www.govet.international/" TargetMode="External"/><Relationship Id="rId9" Type="http://schemas.openxmlformats.org/officeDocument/2006/relationships/image" Target="../media/image10.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4.em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6.png"/><Relationship Id="rId1" Type="http://schemas.openxmlformats.org/officeDocument/2006/relationships/slideMaster" Target="../slideMasters/slideMaster2.xml"/><Relationship Id="rId4" Type="http://schemas.openxmlformats.org/officeDocument/2006/relationships/image" Target="../media/image4.jpeg"/></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2_Startfolie">
    <p:bg>
      <p:bgRef idx="1001">
        <a:schemeClr val="bg1"/>
      </p:bgRef>
    </p:bg>
    <p:spTree>
      <p:nvGrpSpPr>
        <p:cNvPr id="1" name=""/>
        <p:cNvGrpSpPr/>
        <p:nvPr/>
      </p:nvGrpSpPr>
      <p:grpSpPr>
        <a:xfrm>
          <a:off x="0" y="0"/>
          <a:ext cx="0" cy="0"/>
          <a:chOff x="0" y="0"/>
          <a:chExt cx="0" cy="0"/>
        </a:xfrm>
      </p:grpSpPr>
      <p:pic>
        <p:nvPicPr>
          <p:cNvPr id="3" name="Grafik 2">
            <a:extLst>
              <a:ext uri="{FF2B5EF4-FFF2-40B4-BE49-F238E27FC236}">
                <a16:creationId xmlns:a16="http://schemas.microsoft.com/office/drawing/2014/main" id="{DDD5B921-7DF5-4D0B-BFC4-18D8279438D5}"/>
              </a:ext>
            </a:extLst>
          </p:cNvPr>
          <p:cNvPicPr>
            <a:picLocks noChangeAspect="1"/>
          </p:cNvPicPr>
          <p:nvPr userDrawn="1"/>
        </p:nvPicPr>
        <p:blipFill rotWithShape="1">
          <a:blip r:embed="rId2">
            <a:extLst>
              <a:ext uri="{28A0092B-C50C-407E-A947-70E740481C1C}">
                <a14:useLocalDpi xmlns:a14="http://schemas.microsoft.com/office/drawing/2010/main"/>
              </a:ext>
            </a:extLst>
          </a:blip>
          <a:srcRect t="5136" r="2141" b="11120"/>
          <a:stretch/>
        </p:blipFill>
        <p:spPr>
          <a:xfrm>
            <a:off x="0" y="1052513"/>
            <a:ext cx="12192000" cy="4105275"/>
          </a:xfrm>
          <a:prstGeom prst="rect">
            <a:avLst/>
          </a:prstGeom>
        </p:spPr>
      </p:pic>
      <p:pic>
        <p:nvPicPr>
          <p:cNvPr id="7" name="Grafik 6">
            <a:extLst>
              <a:ext uri="{FF2B5EF4-FFF2-40B4-BE49-F238E27FC236}">
                <a16:creationId xmlns:a16="http://schemas.microsoft.com/office/drawing/2014/main" id="{77F82F2F-7D5D-4518-B648-2A60057EC36E}"/>
              </a:ext>
            </a:extLst>
          </p:cNvPr>
          <p:cNvPicPr>
            <a:picLocks noChangeAspect="1"/>
          </p:cNvPicPr>
          <p:nvPr userDrawn="1"/>
        </p:nvPicPr>
        <p:blipFill>
          <a:blip r:embed="rId3" cstate="hqprint">
            <a:extLst>
              <a:ext uri="{28A0092B-C50C-407E-A947-70E740481C1C}">
                <a14:useLocalDpi xmlns:a14="http://schemas.microsoft.com/office/drawing/2010/main"/>
              </a:ext>
            </a:extLst>
          </a:blip>
          <a:stretch>
            <a:fillRect/>
          </a:stretch>
        </p:blipFill>
        <p:spPr>
          <a:xfrm>
            <a:off x="9824455" y="296863"/>
            <a:ext cx="2119238" cy="446715"/>
          </a:xfrm>
          <a:prstGeom prst="rect">
            <a:avLst/>
          </a:prstGeom>
        </p:spPr>
      </p:pic>
      <p:sp>
        <p:nvSpPr>
          <p:cNvPr id="14" name="Textplatzhalter 10">
            <a:extLst>
              <a:ext uri="{FF2B5EF4-FFF2-40B4-BE49-F238E27FC236}">
                <a16:creationId xmlns:a16="http://schemas.microsoft.com/office/drawing/2014/main" id="{2DBAAD3D-CA48-4B40-9820-D2952C1CBB2B}"/>
              </a:ext>
            </a:extLst>
          </p:cNvPr>
          <p:cNvSpPr>
            <a:spLocks noGrp="1"/>
          </p:cNvSpPr>
          <p:nvPr>
            <p:ph type="body" sz="quarter" idx="12" hasCustomPrompt="1"/>
          </p:nvPr>
        </p:nvSpPr>
        <p:spPr>
          <a:xfrm>
            <a:off x="9222044" y="3084394"/>
            <a:ext cx="2493994" cy="650120"/>
          </a:xfrm>
          <a:prstGeom prst="rect">
            <a:avLst/>
          </a:prstGeom>
        </p:spPr>
        <p:txBody>
          <a:bodyPr/>
          <a:lstStyle>
            <a:lvl1pPr marL="0" indent="0" algn="r">
              <a:spcBef>
                <a:spcPts val="0"/>
              </a:spcBef>
              <a:spcAft>
                <a:spcPts val="300"/>
              </a:spcAft>
              <a:buNone/>
              <a:defRPr sz="2000">
                <a:solidFill>
                  <a:schemeClr val="bg1"/>
                </a:solidFill>
              </a:defRPr>
            </a:lvl1pPr>
            <a:lvl2pPr algn="r">
              <a:defRPr sz="2000">
                <a:solidFill>
                  <a:schemeClr val="bg1"/>
                </a:solidFill>
              </a:defRPr>
            </a:lvl2pPr>
            <a:lvl3pPr algn="r">
              <a:defRPr sz="2000">
                <a:solidFill>
                  <a:schemeClr val="bg1"/>
                </a:solidFill>
              </a:defRPr>
            </a:lvl3pPr>
            <a:lvl4pPr algn="r">
              <a:defRPr sz="2000">
                <a:solidFill>
                  <a:schemeClr val="bg1"/>
                </a:solidFill>
              </a:defRPr>
            </a:lvl4pPr>
            <a:lvl5pPr algn="r">
              <a:defRPr sz="2000">
                <a:solidFill>
                  <a:schemeClr val="bg1"/>
                </a:solidFill>
              </a:defRPr>
            </a:lvl5pPr>
          </a:lstStyle>
          <a:p>
            <a:pPr lvl="0"/>
            <a:r>
              <a:rPr lang="de-DE" dirty="0"/>
              <a:t>Berufsausbildung in </a:t>
            </a:r>
            <a:br>
              <a:rPr lang="de-DE" dirty="0"/>
            </a:br>
            <a:r>
              <a:rPr lang="de-DE" dirty="0"/>
              <a:t>Deutschland</a:t>
            </a:r>
          </a:p>
        </p:txBody>
      </p:sp>
      <p:sp>
        <p:nvSpPr>
          <p:cNvPr id="8" name="Textfeld 7">
            <a:extLst>
              <a:ext uri="{FF2B5EF4-FFF2-40B4-BE49-F238E27FC236}">
                <a16:creationId xmlns:a16="http://schemas.microsoft.com/office/drawing/2014/main" id="{C1ACFD77-DD5B-456D-8BAD-F08BBB1A4CC2}"/>
              </a:ext>
            </a:extLst>
          </p:cNvPr>
          <p:cNvSpPr txBox="1"/>
          <p:nvPr userDrawn="1"/>
        </p:nvSpPr>
        <p:spPr>
          <a:xfrm>
            <a:off x="3781425" y="5717223"/>
            <a:ext cx="4638675" cy="92333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DE" sz="1800" b="0" i="0" u="none" strike="noStrike" kern="1200" cap="none" spc="0" normalizeH="0" baseline="0" noProof="0" dirty="0">
                <a:ln>
                  <a:noFill/>
                </a:ln>
                <a:solidFill>
                  <a:prstClr val="black"/>
                </a:solidFill>
                <a:effectLst/>
                <a:uLnTx/>
                <a:uFillTx/>
                <a:latin typeface="Calibri" panose="020F0502020204030204"/>
                <a:ea typeface="+mn-ea"/>
                <a:cs typeface="+mn-cs"/>
              </a:rPr>
              <a:t>German Office for international Cooperation </a:t>
            </a:r>
            <a:br>
              <a:rPr kumimoji="0" lang="de-DE" sz="1800" b="0" i="0" u="none" strike="noStrike" kern="1200" cap="none" spc="0" normalizeH="0" baseline="0" noProof="0" dirty="0">
                <a:ln>
                  <a:noFill/>
                </a:ln>
                <a:solidFill>
                  <a:prstClr val="black"/>
                </a:solidFill>
                <a:effectLst/>
                <a:uLnTx/>
                <a:uFillTx/>
                <a:latin typeface="Calibri" panose="020F0502020204030204"/>
                <a:ea typeface="+mn-ea"/>
                <a:cs typeface="+mn-cs"/>
              </a:rPr>
            </a:br>
            <a:r>
              <a:rPr kumimoji="0" lang="de-DE" sz="1800" b="0" i="0" u="none" strike="noStrike" kern="1200" cap="none" spc="0" normalizeH="0" baseline="0" noProof="0" dirty="0">
                <a:ln>
                  <a:noFill/>
                </a:ln>
                <a:solidFill>
                  <a:prstClr val="black"/>
                </a:solidFill>
                <a:effectLst/>
                <a:uLnTx/>
                <a:uFillTx/>
                <a:latin typeface="Calibri" panose="020F0502020204030204"/>
                <a:ea typeface="+mn-ea"/>
                <a:cs typeface="+mn-cs"/>
              </a:rPr>
              <a:t>in Vocational Education and Training</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9" name="Grafik 8">
            <a:extLst>
              <a:ext uri="{FF2B5EF4-FFF2-40B4-BE49-F238E27FC236}">
                <a16:creationId xmlns:a16="http://schemas.microsoft.com/office/drawing/2014/main" id="{04899E41-846F-4AF8-9D6E-3F58AE05CF33}"/>
              </a:ext>
            </a:extLst>
          </p:cNvPr>
          <p:cNvPicPr>
            <a:picLocks noChangeAspect="1"/>
          </p:cNvPicPr>
          <p:nvPr userDrawn="1"/>
        </p:nvPicPr>
        <p:blipFill>
          <a:blip r:embed="rId4" cstate="print">
            <a:extLst>
              <a:ext uri="{28A0092B-C50C-407E-A947-70E740481C1C}">
                <a14:useLocalDpi xmlns:a14="http://schemas.microsoft.com/office/drawing/2010/main"/>
              </a:ext>
            </a:extLst>
          </a:blip>
          <a:stretch>
            <a:fillRect/>
          </a:stretch>
        </p:blipFill>
        <p:spPr>
          <a:xfrm>
            <a:off x="376726" y="5574340"/>
            <a:ext cx="2107670" cy="1152000"/>
          </a:xfrm>
          <a:prstGeom prst="rect">
            <a:avLst/>
          </a:prstGeom>
        </p:spPr>
      </p:pic>
      <p:pic>
        <p:nvPicPr>
          <p:cNvPr id="10" name="Grafik 9">
            <a:extLst>
              <a:ext uri="{FF2B5EF4-FFF2-40B4-BE49-F238E27FC236}">
                <a16:creationId xmlns:a16="http://schemas.microsoft.com/office/drawing/2014/main" id="{58F9478C-08D6-4EFE-B3D0-A14640DB9883}"/>
              </a:ext>
            </a:extLst>
          </p:cNvPr>
          <p:cNvPicPr>
            <a:picLocks noChangeAspect="1"/>
          </p:cNvPicPr>
          <p:nvPr userDrawn="1"/>
        </p:nvPicPr>
        <p:blipFill>
          <a:blip r:embed="rId5" cstate="print">
            <a:extLst>
              <a:ext uri="{28A0092B-C50C-407E-A947-70E740481C1C}">
                <a14:useLocalDpi xmlns:a14="http://schemas.microsoft.com/office/drawing/2010/main"/>
              </a:ext>
            </a:extLst>
          </a:blip>
          <a:stretch>
            <a:fillRect/>
          </a:stretch>
        </p:blipFill>
        <p:spPr>
          <a:xfrm>
            <a:off x="9606349" y="5666658"/>
            <a:ext cx="2318510" cy="720000"/>
          </a:xfrm>
          <a:prstGeom prst="rect">
            <a:avLst/>
          </a:prstGeom>
        </p:spPr>
      </p:pic>
    </p:spTree>
    <p:extLst>
      <p:ext uri="{BB962C8B-B14F-4D97-AF65-F5344CB8AC3E}">
        <p14:creationId xmlns:p14="http://schemas.microsoft.com/office/powerpoint/2010/main" val="1639775373"/>
      </p:ext>
    </p:extLst>
  </p:cSld>
  <p:clrMapOvr>
    <a:overrideClrMapping bg1="lt1" tx1="dk1" bg2="lt2" tx2="dk2" accent1="accent1" accent2="accent2" accent3="accent3" accent4="accent4" accent5="accent5" accent6="accent6" hlink="hlink" folHlink="folHlink"/>
  </p:clrMapOvr>
  <p:transition spd="slow">
    <p:fade/>
  </p:transition>
  <p:extLst>
    <p:ext uri="{DCECCB84-F9BA-43D5-87BE-67443E8EF086}">
      <p15:sldGuideLst xmlns:p15="http://schemas.microsoft.com/office/powerpoint/2012/main">
        <p15:guide id="1" orient="horz" pos="3249" userDrawn="1">
          <p15:clr>
            <a:srgbClr val="FBAE40"/>
          </p15:clr>
        </p15:guide>
        <p15:guide id="2" orient="horz" pos="2160" userDrawn="1">
          <p15:clr>
            <a:srgbClr val="FBAE40"/>
          </p15:clr>
        </p15:guide>
        <p15:guide id="3" orient="horz" pos="3725" userDrawn="1">
          <p15:clr>
            <a:srgbClr val="FBAE40"/>
          </p15:clr>
        </p15:guide>
        <p15:guide id="4" orient="horz" pos="3929" userDrawn="1">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Titelfolie Orange">
    <p:bg>
      <p:bgRef idx="1001">
        <a:schemeClr val="bg1"/>
      </p:bgRef>
    </p:bg>
    <p:spTree>
      <p:nvGrpSpPr>
        <p:cNvPr id="1" name=""/>
        <p:cNvGrpSpPr/>
        <p:nvPr/>
      </p:nvGrpSpPr>
      <p:grpSpPr>
        <a:xfrm>
          <a:off x="0" y="0"/>
          <a:ext cx="0" cy="0"/>
          <a:chOff x="0" y="0"/>
          <a:chExt cx="0" cy="0"/>
        </a:xfrm>
      </p:grpSpPr>
      <p:pic>
        <p:nvPicPr>
          <p:cNvPr id="12" name="Grafik 11">
            <a:extLst>
              <a:ext uri="{FF2B5EF4-FFF2-40B4-BE49-F238E27FC236}">
                <a16:creationId xmlns:a16="http://schemas.microsoft.com/office/drawing/2014/main" id="{F4BD3340-DC2B-4D68-8D14-221F53299F2B}"/>
              </a:ext>
            </a:extLst>
          </p:cNvPr>
          <p:cNvPicPr>
            <a:picLocks noChangeAspect="1"/>
          </p:cNvPicPr>
          <p:nvPr userDrawn="1"/>
        </p:nvPicPr>
        <p:blipFill rotWithShape="1">
          <a:blip r:embed="rId2">
            <a:extLst>
              <a:ext uri="{28A0092B-C50C-407E-A947-70E740481C1C}">
                <a14:useLocalDpi xmlns:a14="http://schemas.microsoft.com/office/drawing/2010/main"/>
              </a:ext>
            </a:extLst>
          </a:blip>
          <a:srcRect l="14620" r="28057"/>
          <a:stretch/>
        </p:blipFill>
        <p:spPr>
          <a:xfrm>
            <a:off x="0" y="1080835"/>
            <a:ext cx="12192001" cy="5805486"/>
          </a:xfrm>
          <a:prstGeom prst="rect">
            <a:avLst/>
          </a:prstGeom>
        </p:spPr>
      </p:pic>
      <p:sp>
        <p:nvSpPr>
          <p:cNvPr id="10" name="Rechteck 9">
            <a:extLst>
              <a:ext uri="{FF2B5EF4-FFF2-40B4-BE49-F238E27FC236}">
                <a16:creationId xmlns:a16="http://schemas.microsoft.com/office/drawing/2014/main" id="{9E0C15F5-7624-4C0F-A330-92606E04C50C}"/>
              </a:ext>
            </a:extLst>
          </p:cNvPr>
          <p:cNvSpPr/>
          <p:nvPr userDrawn="1"/>
        </p:nvSpPr>
        <p:spPr>
          <a:xfrm>
            <a:off x="1" y="113804"/>
            <a:ext cx="12191999" cy="78397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a:t> </a:t>
            </a:r>
          </a:p>
        </p:txBody>
      </p:sp>
      <p:sp>
        <p:nvSpPr>
          <p:cNvPr id="2" name="Titel 1">
            <a:extLst>
              <a:ext uri="{FF2B5EF4-FFF2-40B4-BE49-F238E27FC236}">
                <a16:creationId xmlns:a16="http://schemas.microsoft.com/office/drawing/2014/main" id="{7D1E94B7-2936-4763-B117-E3C78A1E8C79}"/>
              </a:ext>
            </a:extLst>
          </p:cNvPr>
          <p:cNvSpPr>
            <a:spLocks noGrp="1"/>
          </p:cNvSpPr>
          <p:nvPr>
            <p:ph type="ctrTitle" hasCustomPrompt="1"/>
          </p:nvPr>
        </p:nvSpPr>
        <p:spPr>
          <a:xfrm>
            <a:off x="658813" y="296863"/>
            <a:ext cx="9000576" cy="446715"/>
          </a:xfrm>
        </p:spPr>
        <p:txBody>
          <a:bodyPr anchor="t">
            <a:normAutofit/>
          </a:bodyPr>
          <a:lstStyle>
            <a:lvl1pPr algn="l">
              <a:lnSpc>
                <a:spcPct val="100000"/>
              </a:lnSpc>
              <a:defRPr sz="2400"/>
            </a:lvl1pPr>
          </a:lstStyle>
          <a:p>
            <a:r>
              <a:rPr lang="de-DE" dirty="0"/>
              <a:t>GOVET at BIBB</a:t>
            </a:r>
          </a:p>
        </p:txBody>
      </p:sp>
      <p:sp>
        <p:nvSpPr>
          <p:cNvPr id="11" name="Textfeld 10">
            <a:extLst>
              <a:ext uri="{FF2B5EF4-FFF2-40B4-BE49-F238E27FC236}">
                <a16:creationId xmlns:a16="http://schemas.microsoft.com/office/drawing/2014/main" id="{D3F6CC70-A1B7-4805-A98F-B93B88A3F446}"/>
              </a:ext>
            </a:extLst>
          </p:cNvPr>
          <p:cNvSpPr txBox="1"/>
          <p:nvPr userDrawn="1"/>
        </p:nvSpPr>
        <p:spPr>
          <a:xfrm>
            <a:off x="1403276" y="2816644"/>
            <a:ext cx="3612607" cy="250324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1600"/>
              </a:spcAft>
              <a:buClrTx/>
              <a:buSzTx/>
              <a:buFontTx/>
              <a:buNone/>
              <a:tabLst/>
              <a:defRPr/>
            </a:pPr>
            <a:r>
              <a:rPr kumimoji="0" lang="de-DE" sz="2200" b="0" i="0" u="none" strike="noStrike" kern="1200" cap="none" spc="0" normalizeH="0" baseline="0" noProof="0" dirty="0">
                <a:ln>
                  <a:noFill/>
                </a:ln>
                <a:solidFill>
                  <a:schemeClr val="bg1"/>
                </a:solidFill>
                <a:effectLst/>
                <a:uLnTx/>
                <a:uFillTx/>
                <a:latin typeface="Calibri" panose="020F0502020204030204"/>
                <a:ea typeface="+mn-ea"/>
                <a:cs typeface="+mn-cs"/>
              </a:rPr>
              <a:t>Friedrich-Ebert-Allee 114</a:t>
            </a:r>
            <a:r>
              <a:rPr kumimoji="0" lang="de-DE" sz="900" b="0" i="0" u="none" strike="noStrike" kern="1200" cap="none" spc="0" normalizeH="0" baseline="0" noProof="0" dirty="0">
                <a:ln>
                  <a:noFill/>
                </a:ln>
                <a:solidFill>
                  <a:schemeClr val="bg1"/>
                </a:solidFill>
                <a:effectLst/>
                <a:uLnTx/>
                <a:uFillTx/>
                <a:latin typeface="Calibri" panose="020F0502020204030204"/>
                <a:ea typeface="+mn-ea"/>
                <a:cs typeface="+mn-cs"/>
              </a:rPr>
              <a:t> </a:t>
            </a:r>
            <a:r>
              <a:rPr kumimoji="0" lang="de-DE" sz="2200" b="0" i="0" u="none" strike="noStrike" kern="1200" cap="none" spc="0" normalizeH="0" baseline="0" noProof="0" dirty="0">
                <a:ln>
                  <a:noFill/>
                </a:ln>
                <a:solidFill>
                  <a:schemeClr val="bg1"/>
                </a:solidFill>
                <a:effectLst/>
                <a:uLnTx/>
                <a:uFillTx/>
                <a:latin typeface="Calibri" panose="020F0502020204030204"/>
                <a:ea typeface="+mn-ea"/>
                <a:cs typeface="+mn-cs"/>
              </a:rPr>
              <a:t>-116</a:t>
            </a:r>
            <a:br>
              <a:rPr kumimoji="0" lang="de-DE" sz="2200" b="0" i="0" u="none" strike="noStrike" kern="1200" cap="none" spc="0" normalizeH="0" baseline="0" noProof="0" dirty="0">
                <a:ln>
                  <a:noFill/>
                </a:ln>
                <a:solidFill>
                  <a:schemeClr val="bg1"/>
                </a:solidFill>
                <a:effectLst/>
                <a:uLnTx/>
                <a:uFillTx/>
                <a:latin typeface="Calibri" panose="020F0502020204030204"/>
                <a:ea typeface="+mn-ea"/>
                <a:cs typeface="+mn-cs"/>
              </a:rPr>
            </a:br>
            <a:r>
              <a:rPr kumimoji="0" lang="de-DE" sz="2200" b="0" i="0" u="none" strike="noStrike" kern="1200" cap="none" spc="0" normalizeH="0" baseline="0" noProof="0" dirty="0">
                <a:ln>
                  <a:noFill/>
                </a:ln>
                <a:solidFill>
                  <a:schemeClr val="bg1"/>
                </a:solidFill>
                <a:effectLst/>
                <a:uLnTx/>
                <a:uFillTx/>
                <a:latin typeface="Calibri" panose="020F0502020204030204"/>
                <a:ea typeface="+mn-ea"/>
                <a:cs typeface="+mn-cs"/>
              </a:rPr>
              <a:t>53113 Bonn, Germany</a:t>
            </a:r>
          </a:p>
          <a:p>
            <a:pPr marL="0" marR="0" lvl="0" indent="0" algn="l" defTabSz="914400" rtl="0" eaLnBrk="1" fontAlgn="auto" latinLnBrk="0" hangingPunct="1">
              <a:lnSpc>
                <a:spcPct val="100000"/>
              </a:lnSpc>
              <a:spcBef>
                <a:spcPts val="0"/>
              </a:spcBef>
              <a:spcAft>
                <a:spcPts val="2000"/>
              </a:spcAft>
              <a:buClrTx/>
              <a:buSzTx/>
              <a:buFontTx/>
              <a:buNone/>
              <a:tabLst/>
              <a:defRPr/>
            </a:pPr>
            <a:r>
              <a:rPr kumimoji="0" lang="de-DE" sz="2200" b="0" i="0" u="sng" strike="noStrike" kern="1200" cap="none" spc="0" normalizeH="0" baseline="0" noProof="0" dirty="0">
                <a:ln>
                  <a:noFill/>
                </a:ln>
                <a:solidFill>
                  <a:schemeClr val="bg1"/>
                </a:solidFill>
                <a:effectLst/>
                <a:uLnTx/>
                <a:uFillTx/>
                <a:latin typeface="Calibri" panose="020F0502020204030204"/>
                <a:ea typeface="+mn-ea"/>
                <a:cs typeface="+mn-cs"/>
                <a:hlinkClick r:id="rId3">
                  <a:extLst>
                    <a:ext uri="{A12FA001-AC4F-418D-AE19-62706E023703}">
                      <ahyp:hlinkClr xmlns:ahyp="http://schemas.microsoft.com/office/drawing/2018/hyperlinkcolor" val="tx"/>
                    </a:ext>
                  </a:extLst>
                </a:hlinkClick>
              </a:rPr>
              <a:t>govet@</a:t>
            </a:r>
            <a:r>
              <a:rPr kumimoji="0" lang="de-DE" sz="2200" b="0" i="0" u="sng" strike="noStrike" kern="1200" cap="none" spc="0" normalizeH="0" baseline="0" noProof="0" dirty="0">
                <a:ln>
                  <a:noFill/>
                </a:ln>
                <a:solidFill>
                  <a:schemeClr val="bg1"/>
                </a:solidFill>
                <a:effectLst/>
                <a:uLnTx/>
                <a:uFillTx/>
                <a:latin typeface="Calibri" panose="020F0502020204030204"/>
                <a:ea typeface="+mn-ea"/>
                <a:cs typeface="+mn-cs"/>
              </a:rPr>
              <a:t>bibb.de</a:t>
            </a:r>
          </a:p>
          <a:p>
            <a:pPr marL="0" marR="0" lvl="0" indent="0" algn="l" defTabSz="914400" rtl="0" eaLnBrk="1" fontAlgn="auto" latinLnBrk="0" hangingPunct="1">
              <a:lnSpc>
                <a:spcPct val="100000"/>
              </a:lnSpc>
              <a:spcBef>
                <a:spcPts val="0"/>
              </a:spcBef>
              <a:spcAft>
                <a:spcPts val="2000"/>
              </a:spcAft>
              <a:buClrTx/>
              <a:buSzTx/>
              <a:buFontTx/>
              <a:buNone/>
              <a:tabLst/>
              <a:defRPr/>
            </a:pPr>
            <a:r>
              <a:rPr kumimoji="0" lang="de-DE" sz="2200" b="0" i="0" u="none" strike="noStrike" kern="1200" cap="none" spc="0" normalizeH="0" baseline="0" noProof="0" dirty="0">
                <a:ln>
                  <a:noFill/>
                </a:ln>
                <a:solidFill>
                  <a:schemeClr val="bg1"/>
                </a:solidFill>
                <a:effectLst/>
                <a:uLnTx/>
                <a:uFillTx/>
                <a:latin typeface="Calibri" panose="020F0502020204030204"/>
                <a:ea typeface="+mn-ea"/>
                <a:cs typeface="+mn-cs"/>
              </a:rPr>
              <a:t>+49 228 107 1818</a:t>
            </a:r>
          </a:p>
          <a:p>
            <a:pPr marL="0" marR="0" lvl="0" indent="0" algn="l" defTabSz="914400" rtl="0" eaLnBrk="1" fontAlgn="auto" latinLnBrk="0" hangingPunct="1">
              <a:lnSpc>
                <a:spcPct val="100000"/>
              </a:lnSpc>
              <a:spcBef>
                <a:spcPts val="0"/>
              </a:spcBef>
              <a:spcAft>
                <a:spcPts val="2000"/>
              </a:spcAft>
              <a:buClrTx/>
              <a:buSzTx/>
              <a:buFontTx/>
              <a:buNone/>
              <a:tabLst/>
              <a:defRPr/>
            </a:pPr>
            <a:r>
              <a:rPr kumimoji="0" lang="de-DE" sz="2200" b="0" i="0" u="none" strike="noStrike" kern="1200" cap="none" spc="0" normalizeH="0" baseline="0" noProof="0" dirty="0">
                <a:ln>
                  <a:noFill/>
                </a:ln>
                <a:solidFill>
                  <a:schemeClr val="bg1"/>
                </a:solidFill>
                <a:effectLst/>
                <a:uLnTx/>
                <a:uFillTx/>
                <a:latin typeface="Calibri" panose="020F0502020204030204"/>
                <a:ea typeface="+mn-ea"/>
                <a:cs typeface="+mn-cs"/>
                <a:hlinkClick r:id="rId4">
                  <a:extLst>
                    <a:ext uri="{A12FA001-AC4F-418D-AE19-62706E023703}">
                      <ahyp:hlinkClr xmlns:ahyp="http://schemas.microsoft.com/office/drawing/2018/hyperlinkcolor" val="tx"/>
                    </a:ext>
                  </a:extLst>
                </a:hlinkClick>
              </a:rPr>
              <a:t>www.govet.international</a:t>
            </a:r>
            <a:endParaRPr kumimoji="0" lang="de-DE" sz="2200" b="0" i="0" u="none" strike="noStrike" kern="1200" cap="none" spc="0" normalizeH="0" baseline="0" noProof="0" dirty="0">
              <a:ln>
                <a:noFill/>
              </a:ln>
              <a:solidFill>
                <a:schemeClr val="bg1"/>
              </a:solidFill>
              <a:effectLst/>
              <a:uLnTx/>
              <a:uFillTx/>
              <a:latin typeface="Calibri" panose="020F0502020204030204"/>
              <a:ea typeface="+mn-ea"/>
              <a:cs typeface="+mn-cs"/>
            </a:endParaRPr>
          </a:p>
        </p:txBody>
      </p:sp>
      <p:pic>
        <p:nvPicPr>
          <p:cNvPr id="35" name="Grafik 34">
            <a:extLst>
              <a:ext uri="{FF2B5EF4-FFF2-40B4-BE49-F238E27FC236}">
                <a16:creationId xmlns:a16="http://schemas.microsoft.com/office/drawing/2014/main" id="{36DEB25A-C3FB-42BB-A37C-98ADFE5CD247}"/>
              </a:ext>
            </a:extLst>
          </p:cNvPr>
          <p:cNvPicPr>
            <a:picLocks noChangeAspect="1"/>
          </p:cNvPicPr>
          <p:nvPr userDrawn="1"/>
        </p:nvPicPr>
        <p:blipFill>
          <a:blip r:embed="rId5">
            <a:extLst>
              <a:ext uri="{96DAC541-7B7A-43D3-8B79-37D633B846F1}">
                <asvg:svgBlip xmlns:asvg="http://schemas.microsoft.com/office/drawing/2016/SVG/main" r:embed="rId6"/>
              </a:ext>
            </a:extLst>
          </a:blip>
          <a:stretch>
            <a:fillRect/>
          </a:stretch>
        </p:blipFill>
        <p:spPr>
          <a:xfrm>
            <a:off x="737360" y="2900686"/>
            <a:ext cx="442188" cy="563336"/>
          </a:xfrm>
          <a:prstGeom prst="rect">
            <a:avLst/>
          </a:prstGeom>
        </p:spPr>
      </p:pic>
      <p:pic>
        <p:nvPicPr>
          <p:cNvPr id="36" name="Grafik 35">
            <a:extLst>
              <a:ext uri="{FF2B5EF4-FFF2-40B4-BE49-F238E27FC236}">
                <a16:creationId xmlns:a16="http://schemas.microsoft.com/office/drawing/2014/main" id="{862A3916-6FA1-4728-8964-27022EE3AF0B}"/>
              </a:ext>
            </a:extLst>
          </p:cNvPr>
          <p:cNvPicPr>
            <a:picLocks noChangeAspect="1"/>
          </p:cNvPicPr>
          <p:nvPr userDrawn="1"/>
        </p:nvPicPr>
        <p:blipFill>
          <a:blip r:embed="rId7">
            <a:extLst>
              <a:ext uri="{96DAC541-7B7A-43D3-8B79-37D633B846F1}">
                <asvg:svgBlip xmlns:asvg="http://schemas.microsoft.com/office/drawing/2016/SVG/main" r:embed="rId8"/>
              </a:ext>
            </a:extLst>
          </a:blip>
          <a:stretch>
            <a:fillRect/>
          </a:stretch>
        </p:blipFill>
        <p:spPr>
          <a:xfrm>
            <a:off x="737361" y="3646643"/>
            <a:ext cx="442187" cy="442187"/>
          </a:xfrm>
          <a:prstGeom prst="rect">
            <a:avLst/>
          </a:prstGeom>
        </p:spPr>
      </p:pic>
      <p:pic>
        <p:nvPicPr>
          <p:cNvPr id="37" name="Grafik 36">
            <a:extLst>
              <a:ext uri="{FF2B5EF4-FFF2-40B4-BE49-F238E27FC236}">
                <a16:creationId xmlns:a16="http://schemas.microsoft.com/office/drawing/2014/main" id="{447BC9B3-AD81-451C-BEFF-4B614382F1E1}"/>
              </a:ext>
            </a:extLst>
          </p:cNvPr>
          <p:cNvPicPr>
            <a:picLocks noChangeAspect="1"/>
          </p:cNvPicPr>
          <p:nvPr userDrawn="1"/>
        </p:nvPicPr>
        <p:blipFill>
          <a:blip r:embed="rId9">
            <a:extLst>
              <a:ext uri="{96DAC541-7B7A-43D3-8B79-37D633B846F1}">
                <asvg:svgBlip xmlns:asvg="http://schemas.microsoft.com/office/drawing/2016/SVG/main" r:embed="rId10"/>
              </a:ext>
            </a:extLst>
          </a:blip>
          <a:stretch>
            <a:fillRect/>
          </a:stretch>
        </p:blipFill>
        <p:spPr>
          <a:xfrm>
            <a:off x="776288" y="4283053"/>
            <a:ext cx="385974" cy="478146"/>
          </a:xfrm>
          <a:prstGeom prst="rect">
            <a:avLst/>
          </a:prstGeom>
        </p:spPr>
      </p:pic>
      <p:pic>
        <p:nvPicPr>
          <p:cNvPr id="38" name="Grafik 37">
            <a:extLst>
              <a:ext uri="{FF2B5EF4-FFF2-40B4-BE49-F238E27FC236}">
                <a16:creationId xmlns:a16="http://schemas.microsoft.com/office/drawing/2014/main" id="{58EDDB5A-FD23-4523-829E-58F0A0E05779}"/>
              </a:ext>
            </a:extLst>
          </p:cNvPr>
          <p:cNvPicPr>
            <a:picLocks noChangeAspect="1"/>
          </p:cNvPicPr>
          <p:nvPr userDrawn="1"/>
        </p:nvPicPr>
        <p:blipFill>
          <a:blip r:embed="rId11">
            <a:extLst>
              <a:ext uri="{96DAC541-7B7A-43D3-8B79-37D633B846F1}">
                <asvg:svgBlip xmlns:asvg="http://schemas.microsoft.com/office/drawing/2016/SVG/main" r:embed="rId12"/>
              </a:ext>
            </a:extLst>
          </a:blip>
          <a:stretch>
            <a:fillRect/>
          </a:stretch>
        </p:blipFill>
        <p:spPr>
          <a:xfrm>
            <a:off x="819424" y="4945053"/>
            <a:ext cx="278061" cy="390355"/>
          </a:xfrm>
          <a:prstGeom prst="rect">
            <a:avLst/>
          </a:prstGeom>
        </p:spPr>
      </p:pic>
    </p:spTree>
    <p:extLst>
      <p:ext uri="{BB962C8B-B14F-4D97-AF65-F5344CB8AC3E}">
        <p14:creationId xmlns:p14="http://schemas.microsoft.com/office/powerpoint/2010/main" val="4108445539"/>
      </p:ext>
    </p:extLst>
  </p:cSld>
  <p:clrMapOvr>
    <a:overrideClrMapping bg1="lt1" tx1="dk1" bg2="lt2" tx2="dk2" accent1="accent1" accent2="accent2" accent3="accent3" accent4="accent4" accent5="accent5" accent6="accent6" hlink="hlink" folHlink="folHlink"/>
  </p:clrMapOvr>
  <p:transition spd="slow">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el und Inhalt eingerück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E68AABC-10D3-49E7-8FED-881B17C85BF5}"/>
              </a:ext>
            </a:extLst>
          </p:cNvPr>
          <p:cNvSpPr>
            <a:spLocks noGrp="1"/>
          </p:cNvSpPr>
          <p:nvPr>
            <p:ph type="title"/>
          </p:nvPr>
        </p:nvSpPr>
        <p:spPr/>
        <p:txBody>
          <a:bodyPr/>
          <a:lstStyle/>
          <a:p>
            <a:r>
              <a:rPr lang="de-DE" dirty="0"/>
              <a:t>Mastertitelformat bearbeiten</a:t>
            </a:r>
          </a:p>
        </p:txBody>
      </p:sp>
      <p:sp>
        <p:nvSpPr>
          <p:cNvPr id="3" name="Inhaltsplatzhalter 2">
            <a:extLst>
              <a:ext uri="{FF2B5EF4-FFF2-40B4-BE49-F238E27FC236}">
                <a16:creationId xmlns:a16="http://schemas.microsoft.com/office/drawing/2014/main" id="{7961A482-943E-4E06-89EE-0531058A68C2}"/>
              </a:ext>
            </a:extLst>
          </p:cNvPr>
          <p:cNvSpPr>
            <a:spLocks noGrp="1"/>
          </p:cNvSpPr>
          <p:nvPr>
            <p:ph idx="1"/>
          </p:nvPr>
        </p:nvSpPr>
        <p:spPr/>
        <p:txBody>
          <a:bodyPr/>
          <a:lstStyle>
            <a:lvl1pPr>
              <a:lnSpc>
                <a:spcPct val="100000"/>
              </a:lnSpc>
              <a:buSzPct val="70000"/>
              <a:defRPr/>
            </a:lvl1pPr>
            <a:lvl2pPr marL="1250950" indent="-355600">
              <a:lnSpc>
                <a:spcPct val="100000"/>
              </a:lnSpc>
              <a:buSzPct val="70000"/>
              <a:defRPr sz="2400"/>
            </a:lvl2pPr>
            <a:lvl3pPr marL="1790700" indent="-269875">
              <a:lnSpc>
                <a:spcPct val="100000"/>
              </a:lnSpc>
              <a:buSzPct val="60000"/>
              <a:defRPr sz="2000"/>
            </a:lvl3pPr>
            <a:lvl4pPr marL="2155825" indent="-269875">
              <a:lnSpc>
                <a:spcPct val="100000"/>
              </a:lnSpc>
              <a:defRPr/>
            </a:lvl4pPr>
            <a:lvl5pPr marL="2598738" indent="-269875">
              <a:lnSpc>
                <a:spcPct val="100000"/>
              </a:lnSpc>
              <a:defRPr/>
            </a:lvl5p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pic>
        <p:nvPicPr>
          <p:cNvPr id="7" name="Grafik 6">
            <a:extLst>
              <a:ext uri="{FF2B5EF4-FFF2-40B4-BE49-F238E27FC236}">
                <a16:creationId xmlns:a16="http://schemas.microsoft.com/office/drawing/2014/main" id="{728AD8DA-C3DC-4B1D-ACAD-14A9B74D5096}"/>
              </a:ext>
            </a:extLst>
          </p:cNvPr>
          <p:cNvPicPr>
            <a:picLocks noChangeAspect="1"/>
          </p:cNvPicPr>
          <p:nvPr userDrawn="1"/>
        </p:nvPicPr>
        <p:blipFill>
          <a:blip r:embed="rId2"/>
          <a:stretch>
            <a:fillRect/>
          </a:stretch>
        </p:blipFill>
        <p:spPr>
          <a:xfrm>
            <a:off x="9283348" y="5686778"/>
            <a:ext cx="3301025" cy="1080000"/>
          </a:xfrm>
          <a:prstGeom prst="rect">
            <a:avLst/>
          </a:prstGeom>
        </p:spPr>
      </p:pic>
      <p:pic>
        <p:nvPicPr>
          <p:cNvPr id="8" name="Grafik 7">
            <a:extLst>
              <a:ext uri="{FF2B5EF4-FFF2-40B4-BE49-F238E27FC236}">
                <a16:creationId xmlns:a16="http://schemas.microsoft.com/office/drawing/2014/main" id="{7BF9EF9A-ED28-4138-A282-B2C23CA48FCD}"/>
              </a:ext>
            </a:extLst>
          </p:cNvPr>
          <p:cNvPicPr>
            <a:picLocks noChangeAspect="1"/>
          </p:cNvPicPr>
          <p:nvPr userDrawn="1"/>
        </p:nvPicPr>
        <p:blipFill rotWithShape="1">
          <a:blip r:embed="rId2"/>
          <a:srcRect r="80272"/>
          <a:stretch/>
        </p:blipFill>
        <p:spPr>
          <a:xfrm>
            <a:off x="1" y="5686778"/>
            <a:ext cx="9283348" cy="1080000"/>
          </a:xfrm>
          <a:prstGeom prst="rect">
            <a:avLst/>
          </a:prstGeom>
        </p:spPr>
      </p:pic>
      <p:pic>
        <p:nvPicPr>
          <p:cNvPr id="9" name="Grafik 8">
            <a:extLst>
              <a:ext uri="{FF2B5EF4-FFF2-40B4-BE49-F238E27FC236}">
                <a16:creationId xmlns:a16="http://schemas.microsoft.com/office/drawing/2014/main" id="{29CC0B62-7EA8-4B74-BB64-334514ABFE8D}"/>
              </a:ext>
            </a:extLst>
          </p:cNvPr>
          <p:cNvPicPr>
            <a:picLocks noChangeAspect="1"/>
          </p:cNvPicPr>
          <p:nvPr userDrawn="1"/>
        </p:nvPicPr>
        <p:blipFill>
          <a:blip r:embed="rId3" cstate="hqprint">
            <a:extLst>
              <a:ext uri="{28A0092B-C50C-407E-A947-70E740481C1C}">
                <a14:useLocalDpi xmlns:a14="http://schemas.microsoft.com/office/drawing/2010/main"/>
              </a:ext>
            </a:extLst>
          </a:blip>
          <a:stretch>
            <a:fillRect/>
          </a:stretch>
        </p:blipFill>
        <p:spPr>
          <a:xfrm>
            <a:off x="9824455" y="296863"/>
            <a:ext cx="2119238" cy="446715"/>
          </a:xfrm>
          <a:prstGeom prst="rect">
            <a:avLst/>
          </a:prstGeom>
        </p:spPr>
      </p:pic>
    </p:spTree>
    <p:extLst>
      <p:ext uri="{BB962C8B-B14F-4D97-AF65-F5344CB8AC3E}">
        <p14:creationId xmlns:p14="http://schemas.microsoft.com/office/powerpoint/2010/main" val="1563434669"/>
      </p:ext>
    </p:extLst>
  </p:cSld>
  <p:clrMapOvr>
    <a:masterClrMapping/>
  </p:clrMapOvr>
  <p:transition spd="slow">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Vergleich">
    <p:spTree>
      <p:nvGrpSpPr>
        <p:cNvPr id="1" name=""/>
        <p:cNvGrpSpPr/>
        <p:nvPr/>
      </p:nvGrpSpPr>
      <p:grpSpPr>
        <a:xfrm>
          <a:off x="0" y="0"/>
          <a:ext cx="0" cy="0"/>
          <a:chOff x="0" y="0"/>
          <a:chExt cx="0" cy="0"/>
        </a:xfrm>
      </p:grpSpPr>
      <p:sp>
        <p:nvSpPr>
          <p:cNvPr id="19" name="Textplatzhalter 18">
            <a:extLst>
              <a:ext uri="{FF2B5EF4-FFF2-40B4-BE49-F238E27FC236}">
                <a16:creationId xmlns:a16="http://schemas.microsoft.com/office/drawing/2014/main" id="{6654B1F5-AD94-4F43-9AF8-8E99537EA5CB}"/>
              </a:ext>
            </a:extLst>
          </p:cNvPr>
          <p:cNvSpPr>
            <a:spLocks noGrp="1"/>
          </p:cNvSpPr>
          <p:nvPr>
            <p:ph type="body" sz="quarter" idx="10"/>
          </p:nvPr>
        </p:nvSpPr>
        <p:spPr>
          <a:xfrm>
            <a:off x="658813" y="1052513"/>
            <a:ext cx="11053762" cy="1005846"/>
          </a:xfrm>
        </p:spPr>
        <p:txBody>
          <a:bodyPr/>
          <a:lstStyle>
            <a:lvl1pPr marL="0" indent="0">
              <a:lnSpc>
                <a:spcPct val="100000"/>
              </a:lnSpc>
              <a:buNone/>
              <a:defRPr/>
            </a:lvl1pPr>
            <a:lvl2pPr marL="357187" indent="0">
              <a:buNone/>
              <a:defRPr/>
            </a:lvl2pPr>
            <a:lvl3pPr marL="806450" indent="0">
              <a:buNone/>
              <a:defRPr/>
            </a:lvl3pPr>
            <a:lvl4pPr marL="1163637" indent="0">
              <a:buNone/>
              <a:defRPr/>
            </a:lvl4pPr>
            <a:lvl5pPr marL="1520825" indent="0">
              <a:buNone/>
              <a:defRPr/>
            </a:lvl5pPr>
          </a:lstStyle>
          <a:p>
            <a:pPr lvl="0"/>
            <a:r>
              <a:rPr lang="de-DE" dirty="0"/>
              <a:t>Mastertextformat bearbeiten</a:t>
            </a:r>
          </a:p>
        </p:txBody>
      </p:sp>
      <p:pic>
        <p:nvPicPr>
          <p:cNvPr id="10" name="Grafik 9">
            <a:extLst>
              <a:ext uri="{FF2B5EF4-FFF2-40B4-BE49-F238E27FC236}">
                <a16:creationId xmlns:a16="http://schemas.microsoft.com/office/drawing/2014/main" id="{643876BC-0158-4643-98F3-1C58795369D7}"/>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a:xfrm>
            <a:off x="9824455" y="296863"/>
            <a:ext cx="2119238" cy="446715"/>
          </a:xfrm>
          <a:prstGeom prst="rect">
            <a:avLst/>
          </a:prstGeom>
        </p:spPr>
      </p:pic>
      <p:sp>
        <p:nvSpPr>
          <p:cNvPr id="2" name="Titel 1">
            <a:extLst>
              <a:ext uri="{FF2B5EF4-FFF2-40B4-BE49-F238E27FC236}">
                <a16:creationId xmlns:a16="http://schemas.microsoft.com/office/drawing/2014/main" id="{74602E17-CDCF-418F-86F8-A9783BDDA91E}"/>
              </a:ext>
            </a:extLst>
          </p:cNvPr>
          <p:cNvSpPr>
            <a:spLocks noGrp="1"/>
          </p:cNvSpPr>
          <p:nvPr>
            <p:ph type="title"/>
          </p:nvPr>
        </p:nvSpPr>
        <p:spPr>
          <a:xfrm>
            <a:off x="658812" y="296863"/>
            <a:ext cx="9000000" cy="446715"/>
          </a:xfrm>
        </p:spPr>
        <p:txBody>
          <a:bodyPr/>
          <a:lstStyle>
            <a:lvl1pPr>
              <a:defRPr>
                <a:solidFill>
                  <a:srgbClr val="D6851B"/>
                </a:solidFill>
              </a:defRPr>
            </a:lvl1pPr>
          </a:lstStyle>
          <a:p>
            <a:r>
              <a:rPr lang="de-DE" dirty="0"/>
              <a:t>Mastertitelformat bearbeiten</a:t>
            </a:r>
          </a:p>
        </p:txBody>
      </p:sp>
      <p:sp>
        <p:nvSpPr>
          <p:cNvPr id="3" name="Textplatzhalter 2">
            <a:extLst>
              <a:ext uri="{FF2B5EF4-FFF2-40B4-BE49-F238E27FC236}">
                <a16:creationId xmlns:a16="http://schemas.microsoft.com/office/drawing/2014/main" id="{79EAC4C9-C746-494B-92BA-AE252C03757B}"/>
              </a:ext>
            </a:extLst>
          </p:cNvPr>
          <p:cNvSpPr>
            <a:spLocks noGrp="1"/>
          </p:cNvSpPr>
          <p:nvPr>
            <p:ph type="body" idx="1"/>
          </p:nvPr>
        </p:nvSpPr>
        <p:spPr>
          <a:xfrm>
            <a:off x="920158" y="2141489"/>
            <a:ext cx="4860000" cy="446715"/>
          </a:xfrm>
          <a:solidFill>
            <a:srgbClr val="D6851B"/>
          </a:solidFill>
        </p:spPr>
        <p:txBody>
          <a:bodyPr lIns="360000" anchor="ctr">
            <a:normAutofit/>
          </a:bodyPr>
          <a:lstStyle>
            <a:lvl1pPr marL="0" indent="0">
              <a:buNone/>
              <a:defRPr sz="2000" b="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dirty="0"/>
              <a:t>Mastertextformat bearbeiten</a:t>
            </a:r>
          </a:p>
        </p:txBody>
      </p:sp>
      <p:sp>
        <p:nvSpPr>
          <p:cNvPr id="4" name="Inhaltsplatzhalter 3">
            <a:extLst>
              <a:ext uri="{FF2B5EF4-FFF2-40B4-BE49-F238E27FC236}">
                <a16:creationId xmlns:a16="http://schemas.microsoft.com/office/drawing/2014/main" id="{EDFCC827-EE89-41C0-841E-36E6CA90D394}"/>
              </a:ext>
            </a:extLst>
          </p:cNvPr>
          <p:cNvSpPr>
            <a:spLocks noGrp="1"/>
          </p:cNvSpPr>
          <p:nvPr>
            <p:ph sz="half" idx="2"/>
          </p:nvPr>
        </p:nvSpPr>
        <p:spPr>
          <a:xfrm>
            <a:off x="920158" y="2751515"/>
            <a:ext cx="4860000" cy="2618510"/>
          </a:xfrm>
        </p:spPr>
        <p:txBody>
          <a:bodyPr/>
          <a:lstStyle>
            <a:lvl1pPr>
              <a:lnSpc>
                <a:spcPct val="100000"/>
              </a:lnSpc>
              <a:spcBef>
                <a:spcPts val="500"/>
              </a:spcBef>
              <a:defRPr sz="2000"/>
            </a:lvl1pPr>
            <a:lvl2pPr>
              <a:lnSpc>
                <a:spcPct val="100000"/>
              </a:lnSpc>
              <a:defRPr sz="1800"/>
            </a:lvl2pPr>
            <a:lvl3pPr>
              <a:lnSpc>
                <a:spcPct val="100000"/>
              </a:lnSpc>
              <a:defRPr/>
            </a:lvl3pPr>
            <a:lvl4pPr>
              <a:lnSpc>
                <a:spcPct val="100000"/>
              </a:lnSpc>
              <a:defRPr/>
            </a:lvl4pPr>
            <a:lvl5pPr>
              <a:lnSpc>
                <a:spcPct val="100000"/>
              </a:lnSpc>
              <a:defRPr/>
            </a:lvl5p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5" name="Textplatzhalter 4">
            <a:extLst>
              <a:ext uri="{FF2B5EF4-FFF2-40B4-BE49-F238E27FC236}">
                <a16:creationId xmlns:a16="http://schemas.microsoft.com/office/drawing/2014/main" id="{F0B2F003-0D45-47AE-91F7-B6FC8FBEDA44}"/>
              </a:ext>
            </a:extLst>
          </p:cNvPr>
          <p:cNvSpPr>
            <a:spLocks noGrp="1"/>
          </p:cNvSpPr>
          <p:nvPr>
            <p:ph type="body" sz="quarter" idx="3"/>
          </p:nvPr>
        </p:nvSpPr>
        <p:spPr>
          <a:xfrm>
            <a:off x="6852575" y="2141489"/>
            <a:ext cx="4860000" cy="446715"/>
          </a:xfrm>
          <a:solidFill>
            <a:srgbClr val="D6851B"/>
          </a:solidFill>
        </p:spPr>
        <p:txBody>
          <a:bodyPr lIns="360000" anchor="ctr">
            <a:normAutofit/>
          </a:bodyPr>
          <a:lstStyle>
            <a:lvl1pPr marL="0" indent="0">
              <a:buNone/>
              <a:defRPr sz="2000" b="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dirty="0"/>
              <a:t>Mastertextformat bearbeiten</a:t>
            </a:r>
          </a:p>
        </p:txBody>
      </p:sp>
      <p:sp>
        <p:nvSpPr>
          <p:cNvPr id="6" name="Inhaltsplatzhalter 5">
            <a:extLst>
              <a:ext uri="{FF2B5EF4-FFF2-40B4-BE49-F238E27FC236}">
                <a16:creationId xmlns:a16="http://schemas.microsoft.com/office/drawing/2014/main" id="{7E98050B-5FEC-4197-A3E5-5E4A91470ABB}"/>
              </a:ext>
            </a:extLst>
          </p:cNvPr>
          <p:cNvSpPr>
            <a:spLocks noGrp="1"/>
          </p:cNvSpPr>
          <p:nvPr>
            <p:ph sz="quarter" idx="4"/>
          </p:nvPr>
        </p:nvSpPr>
        <p:spPr>
          <a:xfrm>
            <a:off x="6852575" y="2751515"/>
            <a:ext cx="4860000" cy="2618510"/>
          </a:xfrm>
        </p:spPr>
        <p:txBody>
          <a:bodyPr/>
          <a:lstStyle>
            <a:lvl1pPr>
              <a:lnSpc>
                <a:spcPct val="100000"/>
              </a:lnSpc>
              <a:spcBef>
                <a:spcPts val="500"/>
              </a:spcBef>
              <a:defRPr sz="2000"/>
            </a:lvl1pPr>
            <a:lvl2pPr>
              <a:lnSpc>
                <a:spcPct val="100000"/>
              </a:lnSpc>
              <a:defRPr sz="1800"/>
            </a:lvl2pPr>
            <a:lvl3pPr>
              <a:lnSpc>
                <a:spcPct val="100000"/>
              </a:lnSpc>
              <a:defRPr sz="1800"/>
            </a:lvl3pPr>
            <a:lvl4pPr>
              <a:lnSpc>
                <a:spcPct val="100000"/>
              </a:lnSpc>
              <a:defRPr sz="1800"/>
            </a:lvl4pPr>
            <a:lvl5pPr>
              <a:lnSpc>
                <a:spcPct val="100000"/>
              </a:lnSpc>
              <a:defRPr sz="1800"/>
            </a:lvl5p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pic>
        <p:nvPicPr>
          <p:cNvPr id="13" name="Grafik 12">
            <a:extLst>
              <a:ext uri="{FF2B5EF4-FFF2-40B4-BE49-F238E27FC236}">
                <a16:creationId xmlns:a16="http://schemas.microsoft.com/office/drawing/2014/main" id="{30E2E643-0C98-4ED4-8F79-DBFF3496D360}"/>
              </a:ext>
            </a:extLst>
          </p:cNvPr>
          <p:cNvPicPr>
            <a:picLocks noChangeAspect="1"/>
          </p:cNvPicPr>
          <p:nvPr userDrawn="1"/>
        </p:nvPicPr>
        <p:blipFill>
          <a:blip r:embed="rId3"/>
          <a:stretch>
            <a:fillRect/>
          </a:stretch>
        </p:blipFill>
        <p:spPr>
          <a:xfrm>
            <a:off x="9283348" y="5686778"/>
            <a:ext cx="3301025" cy="1080000"/>
          </a:xfrm>
          <a:prstGeom prst="rect">
            <a:avLst/>
          </a:prstGeom>
        </p:spPr>
      </p:pic>
      <p:pic>
        <p:nvPicPr>
          <p:cNvPr id="14" name="Grafik 13">
            <a:extLst>
              <a:ext uri="{FF2B5EF4-FFF2-40B4-BE49-F238E27FC236}">
                <a16:creationId xmlns:a16="http://schemas.microsoft.com/office/drawing/2014/main" id="{987E3285-951E-41C1-A8BA-952B052AD687}"/>
              </a:ext>
            </a:extLst>
          </p:cNvPr>
          <p:cNvPicPr>
            <a:picLocks noChangeAspect="1"/>
          </p:cNvPicPr>
          <p:nvPr userDrawn="1"/>
        </p:nvPicPr>
        <p:blipFill rotWithShape="1">
          <a:blip r:embed="rId3"/>
          <a:srcRect r="80272"/>
          <a:stretch/>
        </p:blipFill>
        <p:spPr>
          <a:xfrm>
            <a:off x="1" y="5686778"/>
            <a:ext cx="9283348" cy="1080000"/>
          </a:xfrm>
          <a:prstGeom prst="rect">
            <a:avLst/>
          </a:prstGeom>
        </p:spPr>
      </p:pic>
    </p:spTree>
    <p:extLst>
      <p:ext uri="{BB962C8B-B14F-4D97-AF65-F5344CB8AC3E}">
        <p14:creationId xmlns:p14="http://schemas.microsoft.com/office/powerpoint/2010/main" val="911088672"/>
      </p:ext>
    </p:extLst>
  </p:cSld>
  <p:clrMapOvr>
    <a:masterClrMapping/>
  </p:clrMapOvr>
  <p:transition spd="slow">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elfolie BuReg EN">
    <p:spTree>
      <p:nvGrpSpPr>
        <p:cNvPr id="1" name=""/>
        <p:cNvGrpSpPr/>
        <p:nvPr/>
      </p:nvGrpSpPr>
      <p:grpSpPr>
        <a:xfrm>
          <a:off x="0" y="0"/>
          <a:ext cx="0" cy="0"/>
          <a:chOff x="0" y="0"/>
          <a:chExt cx="0" cy="0"/>
        </a:xfrm>
      </p:grpSpPr>
      <p:pic>
        <p:nvPicPr>
          <p:cNvPr id="7" name="Grafik 6"/>
          <p:cNvPicPr>
            <a:picLocks noChangeAspect="1"/>
          </p:cNvPicPr>
          <p:nvPr userDrawn="1"/>
        </p:nvPicPr>
        <p:blipFill rotWithShape="1">
          <a:blip r:embed="rId2" cstate="screen">
            <a:extLst>
              <a:ext uri="{28A0092B-C50C-407E-A947-70E740481C1C}">
                <a14:useLocalDpi xmlns:a14="http://schemas.microsoft.com/office/drawing/2010/main"/>
              </a:ext>
            </a:extLst>
          </a:blip>
          <a:srcRect l="168" t="10576" b="13391"/>
          <a:stretch/>
        </p:blipFill>
        <p:spPr>
          <a:xfrm>
            <a:off x="-17092" y="801842"/>
            <a:ext cx="12226183" cy="4828374"/>
          </a:xfrm>
          <a:prstGeom prst="rect">
            <a:avLst/>
          </a:prstGeom>
        </p:spPr>
      </p:pic>
      <p:sp>
        <p:nvSpPr>
          <p:cNvPr id="3" name="Inhaltsplatzhalter 2"/>
          <p:cNvSpPr>
            <a:spLocks noGrp="1"/>
          </p:cNvSpPr>
          <p:nvPr>
            <p:ph idx="1"/>
          </p:nvPr>
        </p:nvSpPr>
        <p:spPr>
          <a:xfrm>
            <a:off x="376727" y="2868212"/>
            <a:ext cx="5719273" cy="849209"/>
          </a:xfrm>
          <a:prstGeom prst="rect">
            <a:avLst/>
          </a:prstGeom>
        </p:spPr>
        <p:txBody>
          <a:bodyPr/>
          <a:lstStyle/>
          <a:p>
            <a:pPr lvl="0"/>
            <a:r>
              <a:rPr lang="de-DE" dirty="0"/>
              <a:t>Formatvorlagen des Textmasters bearbeiten</a:t>
            </a:r>
          </a:p>
        </p:txBody>
      </p:sp>
      <p:sp>
        <p:nvSpPr>
          <p:cNvPr id="8" name="Textplatzhalter 10"/>
          <p:cNvSpPr>
            <a:spLocks noGrp="1"/>
          </p:cNvSpPr>
          <p:nvPr>
            <p:ph type="body" sz="quarter" idx="12" hasCustomPrompt="1"/>
          </p:nvPr>
        </p:nvSpPr>
        <p:spPr>
          <a:xfrm>
            <a:off x="9255095" y="2799162"/>
            <a:ext cx="2493994" cy="935352"/>
          </a:xfrm>
          <a:prstGeom prst="rect">
            <a:avLst/>
          </a:prstGeom>
        </p:spPr>
        <p:txBody>
          <a:bodyPr/>
          <a:lstStyle>
            <a:lvl1pPr algn="r">
              <a:spcBef>
                <a:spcPts val="0"/>
              </a:spcBef>
              <a:spcAft>
                <a:spcPts val="300"/>
              </a:spcAft>
              <a:defRPr sz="2000">
                <a:solidFill>
                  <a:schemeClr val="bg1"/>
                </a:solidFill>
              </a:defRPr>
            </a:lvl1pPr>
            <a:lvl2pPr algn="r">
              <a:defRPr sz="2000">
                <a:solidFill>
                  <a:schemeClr val="bg1"/>
                </a:solidFill>
              </a:defRPr>
            </a:lvl2pPr>
            <a:lvl3pPr algn="r">
              <a:defRPr sz="2000">
                <a:solidFill>
                  <a:schemeClr val="bg1"/>
                </a:solidFill>
              </a:defRPr>
            </a:lvl3pPr>
            <a:lvl4pPr algn="r">
              <a:defRPr sz="2000">
                <a:solidFill>
                  <a:schemeClr val="bg1"/>
                </a:solidFill>
              </a:defRPr>
            </a:lvl4pPr>
            <a:lvl5pPr algn="r">
              <a:defRPr sz="2000">
                <a:solidFill>
                  <a:schemeClr val="bg1"/>
                </a:solidFill>
              </a:defRPr>
            </a:lvl5pPr>
          </a:lstStyle>
          <a:p>
            <a:pPr lvl="0"/>
            <a:r>
              <a:rPr lang="de-DE" dirty="0"/>
              <a:t>3 Zeilen: Ort, Datum, Referent*in</a:t>
            </a:r>
          </a:p>
          <a:p>
            <a:pPr lvl="0"/>
            <a:endParaRPr lang="de-DE" dirty="0"/>
          </a:p>
        </p:txBody>
      </p:sp>
      <p:sp>
        <p:nvSpPr>
          <p:cNvPr id="9" name="Textfeld 8"/>
          <p:cNvSpPr txBox="1"/>
          <p:nvPr userDrawn="1"/>
        </p:nvSpPr>
        <p:spPr>
          <a:xfrm>
            <a:off x="3781425" y="5819775"/>
            <a:ext cx="4638675" cy="92333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DE" sz="1800" b="0" i="0" u="none" strike="noStrike" kern="1200" cap="none" spc="0" normalizeH="0" baseline="0" noProof="0" dirty="0">
                <a:ln>
                  <a:noFill/>
                </a:ln>
                <a:solidFill>
                  <a:prstClr val="black"/>
                </a:solidFill>
                <a:effectLst/>
                <a:uLnTx/>
                <a:uFillTx/>
                <a:latin typeface="Calibri" panose="020F0502020204030204"/>
                <a:ea typeface="+mn-ea"/>
                <a:cs typeface="+mn-cs"/>
              </a:rPr>
              <a:t>German Office for international Cooperation </a:t>
            </a:r>
            <a:br>
              <a:rPr kumimoji="0" lang="de-DE" sz="1800" b="0" i="0" u="none" strike="noStrike" kern="1200" cap="none" spc="0" normalizeH="0" baseline="0" noProof="0" dirty="0">
                <a:ln>
                  <a:noFill/>
                </a:ln>
                <a:solidFill>
                  <a:prstClr val="black"/>
                </a:solidFill>
                <a:effectLst/>
                <a:uLnTx/>
                <a:uFillTx/>
                <a:latin typeface="Calibri" panose="020F0502020204030204"/>
                <a:ea typeface="+mn-ea"/>
                <a:cs typeface="+mn-cs"/>
              </a:rPr>
            </a:br>
            <a:r>
              <a:rPr kumimoji="0" lang="de-DE" sz="1800" b="0" i="0" u="none" strike="noStrike" kern="1200" cap="none" spc="0" normalizeH="0" baseline="0" noProof="0" dirty="0">
                <a:ln>
                  <a:noFill/>
                </a:ln>
                <a:solidFill>
                  <a:prstClr val="black"/>
                </a:solidFill>
                <a:effectLst/>
                <a:uLnTx/>
                <a:uFillTx/>
                <a:latin typeface="Calibri" panose="020F0502020204030204"/>
                <a:ea typeface="+mn-ea"/>
                <a:cs typeface="+mn-cs"/>
              </a:rPr>
              <a:t>in Vocational Education and Training</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11" name="Grafik 10"/>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376726" y="5676892"/>
            <a:ext cx="2107670" cy="1152000"/>
          </a:xfrm>
          <a:prstGeom prst="rect">
            <a:avLst/>
          </a:prstGeom>
        </p:spPr>
      </p:pic>
      <p:pic>
        <p:nvPicPr>
          <p:cNvPr id="10" name="Grafik 9"/>
          <p:cNvPicPr>
            <a:picLocks noChangeAspect="1"/>
          </p:cNvPicPr>
          <p:nvPr userDrawn="1"/>
        </p:nvPicPr>
        <p:blipFill>
          <a:blip r:embed="rId4" cstate="print">
            <a:extLst>
              <a:ext uri="{28A0092B-C50C-407E-A947-70E740481C1C}">
                <a14:useLocalDpi xmlns:a14="http://schemas.microsoft.com/office/drawing/2010/main"/>
              </a:ext>
            </a:extLst>
          </a:blip>
          <a:stretch>
            <a:fillRect/>
          </a:stretch>
        </p:blipFill>
        <p:spPr>
          <a:xfrm>
            <a:off x="9606349" y="5769210"/>
            <a:ext cx="2318510" cy="720000"/>
          </a:xfrm>
          <a:prstGeom prst="rect">
            <a:avLst/>
          </a:prstGeom>
        </p:spPr>
      </p:pic>
    </p:spTree>
    <p:extLst>
      <p:ext uri="{BB962C8B-B14F-4D97-AF65-F5344CB8AC3E}">
        <p14:creationId xmlns:p14="http://schemas.microsoft.com/office/powerpoint/2010/main" val="1350224706"/>
      </p:ext>
    </p:extLst>
  </p:cSld>
  <p:clrMapOvr>
    <a:masterClrMapping/>
  </p:clrMapOvr>
  <p:transition spd="slow">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Benutzerdefiniertes Layout">
    <p:spTree>
      <p:nvGrpSpPr>
        <p:cNvPr id="1" name=""/>
        <p:cNvGrpSpPr/>
        <p:nvPr/>
      </p:nvGrpSpPr>
      <p:grpSpPr>
        <a:xfrm>
          <a:off x="0" y="0"/>
          <a:ext cx="0" cy="0"/>
          <a:chOff x="0" y="0"/>
          <a:chExt cx="0" cy="0"/>
        </a:xfrm>
      </p:grpSpPr>
      <p:sp>
        <p:nvSpPr>
          <p:cNvPr id="3" name="Textplatzhalter 5"/>
          <p:cNvSpPr>
            <a:spLocks noGrp="1"/>
          </p:cNvSpPr>
          <p:nvPr>
            <p:ph type="body" sz="quarter" idx="10" hasCustomPrompt="1"/>
          </p:nvPr>
        </p:nvSpPr>
        <p:spPr>
          <a:xfrm>
            <a:off x="479425" y="631825"/>
            <a:ext cx="10066338" cy="709613"/>
          </a:xfrm>
          <a:prstGeom prst="rect">
            <a:avLst/>
          </a:prstGeom>
        </p:spPr>
        <p:txBody>
          <a:bodyPr/>
          <a:lstStyle>
            <a:lvl1pPr>
              <a:buFontTx/>
              <a:buNone/>
              <a:defRPr>
                <a:solidFill>
                  <a:schemeClr val="tx1">
                    <a:lumMod val="50000"/>
                    <a:lumOff val="50000"/>
                  </a:schemeClr>
                </a:solidFill>
              </a:defRPr>
            </a:lvl1pPr>
            <a:lvl2pPr marL="457200" indent="0">
              <a:buFontTx/>
              <a:buNone/>
              <a:defRPr>
                <a:solidFill>
                  <a:schemeClr val="tx1">
                    <a:lumMod val="50000"/>
                    <a:lumOff val="50000"/>
                  </a:schemeClr>
                </a:solidFill>
              </a:defRPr>
            </a:lvl2pPr>
            <a:lvl3pPr marL="914400" indent="0">
              <a:buFontTx/>
              <a:buNone/>
              <a:defRPr>
                <a:solidFill>
                  <a:schemeClr val="tx1">
                    <a:lumMod val="50000"/>
                    <a:lumOff val="50000"/>
                  </a:schemeClr>
                </a:solidFill>
              </a:defRPr>
            </a:lvl3pPr>
            <a:lvl4pPr marL="1371600" indent="0">
              <a:buFontTx/>
              <a:buNone/>
              <a:defRPr>
                <a:solidFill>
                  <a:schemeClr val="tx1">
                    <a:lumMod val="50000"/>
                    <a:lumOff val="50000"/>
                  </a:schemeClr>
                </a:solidFill>
              </a:defRPr>
            </a:lvl4pPr>
            <a:lvl5pPr marL="1828800" indent="0">
              <a:buFontTx/>
              <a:buNone/>
              <a:defRPr>
                <a:solidFill>
                  <a:schemeClr val="tx1">
                    <a:lumMod val="50000"/>
                    <a:lumOff val="50000"/>
                  </a:schemeClr>
                </a:solidFill>
              </a:defRPr>
            </a:lvl5pPr>
          </a:lstStyle>
          <a:p>
            <a:pPr lvl="0"/>
            <a:r>
              <a:rPr lang="de-DE" dirty="0"/>
              <a:t>Kapitelüberschriftjjjjjjjjjjjjjjjjjjjjjjjjjjjjjjjjjjjjjjjjjjjjjjjjjjjjjjjjjjjjjjjjjjjjjjjjjjjjjjjjjjjjjjjjjjjjjjjjjjjjjjjjjjjjj</a:t>
            </a:r>
          </a:p>
        </p:txBody>
      </p:sp>
      <p:sp>
        <p:nvSpPr>
          <p:cNvPr id="6" name="Textplatzhalter 5"/>
          <p:cNvSpPr>
            <a:spLocks noGrp="1"/>
          </p:cNvSpPr>
          <p:nvPr>
            <p:ph type="body" sz="quarter" idx="11"/>
          </p:nvPr>
        </p:nvSpPr>
        <p:spPr>
          <a:xfrm>
            <a:off x="479425" y="5305425"/>
            <a:ext cx="11269663" cy="1285875"/>
          </a:xfrm>
          <a:prstGeom prst="rect">
            <a:avLst/>
          </a:prstGeom>
        </p:spPr>
        <p:txBody>
          <a:bodyPr/>
          <a:lstStyle>
            <a:lvl1pPr marL="0" indent="0">
              <a:buFontTx/>
              <a:buNone/>
              <a:defRPr sz="1600">
                <a:solidFill>
                  <a:schemeClr val="tx1">
                    <a:lumMod val="50000"/>
                    <a:lumOff val="50000"/>
                  </a:schemeClr>
                </a:solidFill>
              </a:defRPr>
            </a:lvl1pPr>
            <a:lvl2pPr marL="457200" indent="0">
              <a:buFontTx/>
              <a:buNone/>
              <a:defRPr sz="1600">
                <a:solidFill>
                  <a:schemeClr val="tx1">
                    <a:lumMod val="50000"/>
                    <a:lumOff val="50000"/>
                  </a:schemeClr>
                </a:solidFill>
              </a:defRPr>
            </a:lvl2pPr>
            <a:lvl3pPr marL="914400" indent="0">
              <a:buFontTx/>
              <a:buNone/>
              <a:defRPr sz="1600">
                <a:solidFill>
                  <a:schemeClr val="tx1">
                    <a:lumMod val="50000"/>
                    <a:lumOff val="50000"/>
                  </a:schemeClr>
                </a:solidFill>
              </a:defRPr>
            </a:lvl3pPr>
            <a:lvl4pPr marL="1371600" indent="0">
              <a:buFontTx/>
              <a:buNone/>
              <a:defRPr sz="1600">
                <a:solidFill>
                  <a:schemeClr val="tx1">
                    <a:lumMod val="50000"/>
                    <a:lumOff val="50000"/>
                  </a:schemeClr>
                </a:solidFill>
              </a:defRPr>
            </a:lvl4pPr>
            <a:lvl5pPr marL="1828800" indent="0">
              <a:buFontTx/>
              <a:buNone/>
              <a:defRPr sz="1600">
                <a:solidFill>
                  <a:schemeClr val="tx1">
                    <a:lumMod val="50000"/>
                    <a:lumOff val="50000"/>
                  </a:schemeClr>
                </a:solidFill>
              </a:defRPr>
            </a:lvl5pPr>
          </a:lstStyle>
          <a:p>
            <a:pPr lvl="0"/>
            <a:r>
              <a:rPr lang="de-DE" dirty="0"/>
              <a:t>Formatvorlagen des Textmasters bearbeiten</a:t>
            </a:r>
          </a:p>
        </p:txBody>
      </p:sp>
      <p:pic>
        <p:nvPicPr>
          <p:cNvPr id="7" name="Grafik 6">
            <a:extLst>
              <a:ext uri="{FF2B5EF4-FFF2-40B4-BE49-F238E27FC236}">
                <a16:creationId xmlns:a16="http://schemas.microsoft.com/office/drawing/2014/main" id="{DC1EBB47-CE08-4E2B-BF90-3920E79A3A59}"/>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1765072"/>
            <a:ext cx="12192000" cy="3327856"/>
          </a:xfrm>
          <a:prstGeom prst="rect">
            <a:avLst/>
          </a:prstGeom>
        </p:spPr>
      </p:pic>
    </p:spTree>
    <p:extLst>
      <p:ext uri="{BB962C8B-B14F-4D97-AF65-F5344CB8AC3E}">
        <p14:creationId xmlns:p14="http://schemas.microsoft.com/office/powerpoint/2010/main" val="3322287398"/>
      </p:ext>
    </p:extLst>
  </p:cSld>
  <p:clrMapOvr>
    <a:masterClrMapping/>
  </p:clrMapOvr>
  <p:transition spd="slow">
    <p:fade/>
  </p:transition>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6.xml"/><Relationship Id="rId1" Type="http://schemas.openxmlformats.org/officeDocument/2006/relationships/slideLayout" Target="../slideLayouts/slideLayout5.xml"/><Relationship Id="rId4" Type="http://schemas.openxmlformats.org/officeDocument/2006/relationships/image" Target="../media/image15.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elplatzhalter 1">
            <a:extLst>
              <a:ext uri="{FF2B5EF4-FFF2-40B4-BE49-F238E27FC236}">
                <a16:creationId xmlns:a16="http://schemas.microsoft.com/office/drawing/2014/main" id="{8A030D1F-0E6E-4510-8496-39E299C73461}"/>
              </a:ext>
            </a:extLst>
          </p:cNvPr>
          <p:cNvSpPr>
            <a:spLocks noGrp="1"/>
          </p:cNvSpPr>
          <p:nvPr>
            <p:ph type="title"/>
          </p:nvPr>
        </p:nvSpPr>
        <p:spPr>
          <a:xfrm>
            <a:off x="658812" y="296863"/>
            <a:ext cx="9000000" cy="446715"/>
          </a:xfrm>
          <a:prstGeom prst="rect">
            <a:avLst/>
          </a:prstGeom>
        </p:spPr>
        <p:txBody>
          <a:bodyPr vert="horz" lIns="0" tIns="0" rIns="0" bIns="0" rtlCol="0" anchor="t" anchorCtr="0">
            <a:normAutofit/>
          </a:bodyPr>
          <a:lstStyle/>
          <a:p>
            <a:r>
              <a:rPr lang="de-DE" dirty="0"/>
              <a:t>Mastertitelformat bearbeiten</a:t>
            </a:r>
          </a:p>
        </p:txBody>
      </p:sp>
      <p:sp>
        <p:nvSpPr>
          <p:cNvPr id="3" name="Textplatzhalter 2">
            <a:extLst>
              <a:ext uri="{FF2B5EF4-FFF2-40B4-BE49-F238E27FC236}">
                <a16:creationId xmlns:a16="http://schemas.microsoft.com/office/drawing/2014/main" id="{A51A3B7B-FE76-44A5-8C9E-872A502CD19F}"/>
              </a:ext>
            </a:extLst>
          </p:cNvPr>
          <p:cNvSpPr>
            <a:spLocks noGrp="1"/>
          </p:cNvSpPr>
          <p:nvPr>
            <p:ph type="body" idx="1"/>
          </p:nvPr>
        </p:nvSpPr>
        <p:spPr>
          <a:xfrm>
            <a:off x="658813" y="1052513"/>
            <a:ext cx="11053762" cy="4608512"/>
          </a:xfrm>
          <a:prstGeom prst="rect">
            <a:avLst/>
          </a:prstGeom>
        </p:spPr>
        <p:txBody>
          <a:bodyPr vert="horz" lIns="0" tIns="0" rIns="0" bIns="0" rtlCol="0">
            <a:normAutofit/>
          </a:body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Tree>
    <p:extLst>
      <p:ext uri="{BB962C8B-B14F-4D97-AF65-F5344CB8AC3E}">
        <p14:creationId xmlns:p14="http://schemas.microsoft.com/office/powerpoint/2010/main" val="1954232424"/>
      </p:ext>
    </p:extLst>
  </p:cSld>
  <p:clrMap bg1="lt1" tx1="dk1" bg2="lt2" tx2="dk2" accent1="accent1" accent2="accent2" accent3="accent3" accent4="accent4" accent5="accent5" accent6="accent6" hlink="hlink" folHlink="folHlink"/>
  <p:sldLayoutIdLst>
    <p:sldLayoutId id="2147483684" r:id="rId1"/>
    <p:sldLayoutId id="2147483683" r:id="rId2"/>
    <p:sldLayoutId id="2147483663" r:id="rId3"/>
    <p:sldLayoutId id="2147483653" r:id="rId4"/>
  </p:sldLayoutIdLst>
  <p:transition spd="slow">
    <p:fade/>
  </p:transition>
  <p:txStyles>
    <p:titleStyle>
      <a:lvl1pPr algn="l" defTabSz="914400" rtl="0" eaLnBrk="1" latinLnBrk="0" hangingPunct="1">
        <a:lnSpc>
          <a:spcPct val="100000"/>
        </a:lnSpc>
        <a:spcBef>
          <a:spcPct val="0"/>
        </a:spcBef>
        <a:buNone/>
        <a:defRPr sz="2400" kern="1200">
          <a:solidFill>
            <a:srgbClr val="D6851B"/>
          </a:solidFill>
          <a:latin typeface="+mj-lt"/>
          <a:ea typeface="+mj-ea"/>
          <a:cs typeface="+mj-cs"/>
        </a:defRPr>
      </a:lvl1pPr>
    </p:titleStyle>
    <p:bodyStyle>
      <a:lvl1pPr marL="357188" indent="-357188" algn="l" defTabSz="357188" rtl="0" eaLnBrk="1" latinLnBrk="0" hangingPunct="1">
        <a:lnSpc>
          <a:spcPct val="90000"/>
        </a:lnSpc>
        <a:spcBef>
          <a:spcPts val="1000"/>
        </a:spcBef>
        <a:buClr>
          <a:schemeClr val="accent1"/>
        </a:buClr>
        <a:buSzPct val="90000"/>
        <a:buFont typeface="Wingdings 3" panose="05040102010807070707" pitchFamily="18" charset="2"/>
        <a:buChar char=""/>
        <a:tabLst/>
        <a:defRPr sz="2400" kern="1200">
          <a:solidFill>
            <a:schemeClr val="tx1"/>
          </a:solidFill>
          <a:latin typeface="+mj-lt"/>
          <a:ea typeface="+mn-ea"/>
          <a:cs typeface="+mn-cs"/>
        </a:defRPr>
      </a:lvl1pPr>
      <a:lvl2pPr marL="714375" indent="-357188" algn="l" defTabSz="536575" rtl="0" eaLnBrk="1" latinLnBrk="0" hangingPunct="1">
        <a:lnSpc>
          <a:spcPct val="90000"/>
        </a:lnSpc>
        <a:spcBef>
          <a:spcPts val="500"/>
        </a:spcBef>
        <a:buClr>
          <a:schemeClr val="accent1"/>
        </a:buClr>
        <a:buSzPct val="90000"/>
        <a:buFont typeface="Wingdings 3" panose="05040102010807070707" pitchFamily="18" charset="2"/>
        <a:buChar char=""/>
        <a:tabLst/>
        <a:defRPr sz="2000" kern="1200">
          <a:solidFill>
            <a:schemeClr val="tx1"/>
          </a:solidFill>
          <a:latin typeface="+mj-lt"/>
          <a:ea typeface="+mn-ea"/>
          <a:cs typeface="+mn-cs"/>
        </a:defRPr>
      </a:lvl2pPr>
      <a:lvl3pPr marL="1071563" indent="-265113" algn="l" defTabSz="479425" rtl="0" eaLnBrk="1" latinLnBrk="0" hangingPunct="1">
        <a:lnSpc>
          <a:spcPct val="90000"/>
        </a:lnSpc>
        <a:spcBef>
          <a:spcPts val="500"/>
        </a:spcBef>
        <a:buClr>
          <a:schemeClr val="accent1"/>
        </a:buClr>
        <a:buSzPct val="90000"/>
        <a:buFont typeface="Wingdings 3" panose="05040102010807070707" pitchFamily="18" charset="2"/>
        <a:buChar char=""/>
        <a:tabLst/>
        <a:defRPr sz="1800" kern="1200">
          <a:solidFill>
            <a:schemeClr val="tx1"/>
          </a:solidFill>
          <a:latin typeface="+mj-lt"/>
          <a:ea typeface="+mn-ea"/>
          <a:cs typeface="+mn-cs"/>
        </a:defRPr>
      </a:lvl3pPr>
      <a:lvl4pPr marL="1438275" indent="-274638" algn="l" defTabSz="357188" rtl="0" eaLnBrk="1" latinLnBrk="0" hangingPunct="1">
        <a:lnSpc>
          <a:spcPct val="90000"/>
        </a:lnSpc>
        <a:spcBef>
          <a:spcPts val="500"/>
        </a:spcBef>
        <a:buClr>
          <a:schemeClr val="accent1"/>
        </a:buClr>
        <a:buSzPct val="90000"/>
        <a:buFont typeface="Wingdings 3" panose="05040102010807070707" pitchFamily="18" charset="2"/>
        <a:buChar char=""/>
        <a:tabLst/>
        <a:defRPr sz="1800" kern="1200">
          <a:solidFill>
            <a:schemeClr val="tx1"/>
          </a:solidFill>
          <a:latin typeface="+mj-lt"/>
          <a:ea typeface="+mn-ea"/>
          <a:cs typeface="+mn-cs"/>
        </a:defRPr>
      </a:lvl4pPr>
      <a:lvl5pPr marL="1795463" indent="-274638" algn="l" defTabSz="360363" rtl="0" eaLnBrk="1" latinLnBrk="0" hangingPunct="1">
        <a:lnSpc>
          <a:spcPct val="90000"/>
        </a:lnSpc>
        <a:spcBef>
          <a:spcPts val="500"/>
        </a:spcBef>
        <a:buClr>
          <a:schemeClr val="accent1"/>
        </a:buClr>
        <a:buSzPct val="90000"/>
        <a:buFont typeface="Wingdings 3" panose="05040102010807070707" pitchFamily="18" charset="2"/>
        <a:buChar char=""/>
        <a:tabLst/>
        <a:defRPr sz="1800" kern="1200">
          <a:solidFill>
            <a:schemeClr val="tx1"/>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415" userDrawn="1">
          <p15:clr>
            <a:srgbClr val="F26B43"/>
          </p15:clr>
        </p15:guide>
        <p15:guide id="2" orient="horz" pos="187" userDrawn="1">
          <p15:clr>
            <a:srgbClr val="F26B43"/>
          </p15:clr>
        </p15:guide>
        <p15:guide id="3" pos="7378" userDrawn="1">
          <p15:clr>
            <a:srgbClr val="F26B43"/>
          </p15:clr>
        </p15:guide>
        <p15:guide id="4" orient="horz" pos="3566" userDrawn="1">
          <p15:clr>
            <a:srgbClr val="F26B43"/>
          </p15:clr>
        </p15:guide>
        <p15:guide id="5" orient="horz" pos="663" userDrawn="1">
          <p15:clr>
            <a:srgbClr val="F26B43"/>
          </p15:clr>
        </p15:guide>
        <p15:guide id="6" pos="3840"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Grafik 6"/>
          <p:cNvPicPr>
            <a:picLocks noChangeAspect="1"/>
          </p:cNvPicPr>
          <p:nvPr userDrawn="1"/>
        </p:nvPicPr>
        <p:blipFill rotWithShape="1">
          <a:blip r:embed="rId4" cstate="screen">
            <a:extLst>
              <a:ext uri="{28A0092B-C50C-407E-A947-70E740481C1C}">
                <a14:useLocalDpi xmlns:a14="http://schemas.microsoft.com/office/drawing/2010/main"/>
              </a:ext>
            </a:extLst>
          </a:blip>
          <a:srcRect l="5778" t="40524" r="5778" b="38418"/>
          <a:stretch/>
        </p:blipFill>
        <p:spPr>
          <a:xfrm>
            <a:off x="9624562" y="116632"/>
            <a:ext cx="2160000" cy="514286"/>
          </a:xfrm>
          <a:prstGeom prst="rect">
            <a:avLst/>
          </a:prstGeom>
        </p:spPr>
      </p:pic>
      <p:sp>
        <p:nvSpPr>
          <p:cNvPr id="13" name="Textplatzhalter 2"/>
          <p:cNvSpPr txBox="1">
            <a:spLocks/>
          </p:cNvSpPr>
          <p:nvPr userDrawn="1"/>
        </p:nvSpPr>
        <p:spPr>
          <a:xfrm>
            <a:off x="9161092" y="2868212"/>
            <a:ext cx="2683380" cy="849209"/>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280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de-DE" sz="20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39074687"/>
      </p:ext>
    </p:extLst>
  </p:cSld>
  <p:clrMap bg1="lt1" tx1="dk1" bg2="lt2" tx2="dk2" accent1="accent1" accent2="accent2" accent3="accent3" accent4="accent4" accent5="accent5" accent6="accent6" hlink="hlink" folHlink="folHlink"/>
  <p:sldLayoutIdLst>
    <p:sldLayoutId id="2147483666" r:id="rId1"/>
    <p:sldLayoutId id="2147483672" r:id="rId2"/>
  </p:sldLayoutIdLst>
  <p:transition spd="slow">
    <p:fade/>
  </p:transition>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0" indent="0" algn="l" defTabSz="914400" rtl="0" eaLnBrk="1" latinLnBrk="0" hangingPunct="1">
        <a:lnSpc>
          <a:spcPct val="90000"/>
        </a:lnSpc>
        <a:spcBef>
          <a:spcPts val="1000"/>
        </a:spcBef>
        <a:buFont typeface="Arial" panose="020B0604020202020204" pitchFamily="34" charset="0"/>
        <a:buNone/>
        <a:defRPr sz="280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3725">
          <p15:clr>
            <a:srgbClr val="F26B43"/>
          </p15:clr>
        </p15:guide>
        <p15:guide id="2" pos="7401">
          <p15:clr>
            <a:srgbClr val="F26B43"/>
          </p15:clr>
        </p15:guide>
        <p15:guide id="3" pos="3840">
          <p15:clr>
            <a:srgbClr val="F26B43"/>
          </p15:clr>
        </p15:guide>
        <p15:guide id="4" pos="302">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8.xml"/><Relationship Id="rId1" Type="http://schemas.openxmlformats.org/officeDocument/2006/relationships/slideLayout" Target="../slideLayouts/slideLayout4.xml"/><Relationship Id="rId4" Type="http://schemas.openxmlformats.org/officeDocument/2006/relationships/image" Target="../media/image24.svg"/></Relationships>
</file>

<file path=ppt/slides/_rels/slide1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9.xml"/><Relationship Id="rId1" Type="http://schemas.openxmlformats.org/officeDocument/2006/relationships/slideLayout" Target="../slideLayouts/slideLayout4.xml"/><Relationship Id="rId4" Type="http://schemas.openxmlformats.org/officeDocument/2006/relationships/image" Target="../media/image24.svg"/></Relationships>
</file>

<file path=ppt/slides/_rels/slide1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0.xml"/><Relationship Id="rId1" Type="http://schemas.openxmlformats.org/officeDocument/2006/relationships/slideLayout" Target="../slideLayouts/slideLayout4.xml"/><Relationship Id="rId4" Type="http://schemas.openxmlformats.org/officeDocument/2006/relationships/image" Target="../media/image24.svg"/></Relationships>
</file>

<file path=ppt/slides/_rels/slide13.xml.rels><?xml version="1.0" encoding="UTF-8" standalone="yes"?>
<Relationships xmlns="http://schemas.openxmlformats.org/package/2006/relationships"><Relationship Id="rId8" Type="http://schemas.openxmlformats.org/officeDocument/2006/relationships/image" Target="../media/image32.png"/><Relationship Id="rId3" Type="http://schemas.openxmlformats.org/officeDocument/2006/relationships/image" Target="../media/image23.png"/><Relationship Id="rId7" Type="http://schemas.openxmlformats.org/officeDocument/2006/relationships/image" Target="../media/image31.svg"/><Relationship Id="rId2" Type="http://schemas.openxmlformats.org/officeDocument/2006/relationships/notesSlide" Target="../notesSlides/notesSlide11.xml"/><Relationship Id="rId1" Type="http://schemas.openxmlformats.org/officeDocument/2006/relationships/slideLayout" Target="../slideLayouts/slideLayout4.xml"/><Relationship Id="rId6" Type="http://schemas.openxmlformats.org/officeDocument/2006/relationships/image" Target="../media/image30.png"/><Relationship Id="rId11" Type="http://schemas.openxmlformats.org/officeDocument/2006/relationships/image" Target="../media/image35.svg"/><Relationship Id="rId5" Type="http://schemas.openxmlformats.org/officeDocument/2006/relationships/image" Target="../media/image29.png"/><Relationship Id="rId10" Type="http://schemas.openxmlformats.org/officeDocument/2006/relationships/image" Target="../media/image34.png"/><Relationship Id="rId4" Type="http://schemas.openxmlformats.org/officeDocument/2006/relationships/image" Target="../media/image24.svg"/><Relationship Id="rId9" Type="http://schemas.openxmlformats.org/officeDocument/2006/relationships/image" Target="../media/image33.svg"/></Relationships>
</file>

<file path=ppt/slides/_rels/slide1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2.xml"/><Relationship Id="rId1" Type="http://schemas.openxmlformats.org/officeDocument/2006/relationships/slideLayout" Target="../slideLayouts/slideLayout4.xml"/><Relationship Id="rId4" Type="http://schemas.openxmlformats.org/officeDocument/2006/relationships/image" Target="../media/image24.svg"/></Relationships>
</file>

<file path=ppt/slides/_rels/slide1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3.xml"/><Relationship Id="rId1" Type="http://schemas.openxmlformats.org/officeDocument/2006/relationships/slideLayout" Target="../slideLayouts/slideLayout4.xml"/><Relationship Id="rId4" Type="http://schemas.openxmlformats.org/officeDocument/2006/relationships/image" Target="../media/image24.svg"/></Relationships>
</file>

<file path=ppt/slides/_rels/slide1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4.xml"/><Relationship Id="rId1" Type="http://schemas.openxmlformats.org/officeDocument/2006/relationships/slideLayout" Target="../slideLayouts/slideLayout4.xml"/><Relationship Id="rId4" Type="http://schemas.openxmlformats.org/officeDocument/2006/relationships/image" Target="../media/image24.svg"/></Relationships>
</file>

<file path=ppt/slides/_rels/slide1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5.xml"/><Relationship Id="rId1" Type="http://schemas.openxmlformats.org/officeDocument/2006/relationships/slideLayout" Target="../slideLayouts/slideLayout4.xml"/><Relationship Id="rId4" Type="http://schemas.openxmlformats.org/officeDocument/2006/relationships/image" Target="../media/image22.svg"/></Relationships>
</file>

<file path=ppt/slides/_rels/slide1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6.xml"/><Relationship Id="rId1" Type="http://schemas.openxmlformats.org/officeDocument/2006/relationships/slideLayout" Target="../slideLayouts/slideLayout4.xml"/><Relationship Id="rId4" Type="http://schemas.openxmlformats.org/officeDocument/2006/relationships/image" Target="../media/image22.svg"/></Relationships>
</file>

<file path=ppt/slides/_rels/slide19.xml.rels><?xml version="1.0" encoding="UTF-8" standalone="yes"?>
<Relationships xmlns="http://schemas.openxmlformats.org/package/2006/relationships"><Relationship Id="rId8" Type="http://schemas.openxmlformats.org/officeDocument/2006/relationships/image" Target="../media/image39.svg"/><Relationship Id="rId3" Type="http://schemas.openxmlformats.org/officeDocument/2006/relationships/image" Target="../media/image19.png"/><Relationship Id="rId7" Type="http://schemas.openxmlformats.org/officeDocument/2006/relationships/image" Target="../media/image38.png"/><Relationship Id="rId2" Type="http://schemas.openxmlformats.org/officeDocument/2006/relationships/notesSlide" Target="../notesSlides/notesSlide17.xml"/><Relationship Id="rId1" Type="http://schemas.openxmlformats.org/officeDocument/2006/relationships/slideLayout" Target="../slideLayouts/slideLayout4.xml"/><Relationship Id="rId6" Type="http://schemas.openxmlformats.org/officeDocument/2006/relationships/image" Target="../media/image37.svg"/><Relationship Id="rId5" Type="http://schemas.openxmlformats.org/officeDocument/2006/relationships/image" Target="../media/image36.png"/><Relationship Id="rId10" Type="http://schemas.openxmlformats.org/officeDocument/2006/relationships/image" Target="../media/image41.svg"/><Relationship Id="rId4" Type="http://schemas.openxmlformats.org/officeDocument/2006/relationships/image" Target="../media/image20.svg"/><Relationship Id="rId9" Type="http://schemas.openxmlformats.org/officeDocument/2006/relationships/image" Target="../media/image40.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8.xml"/><Relationship Id="rId1" Type="http://schemas.openxmlformats.org/officeDocument/2006/relationships/slideLayout" Target="../slideLayouts/slideLayout4.xml"/><Relationship Id="rId4" Type="http://schemas.openxmlformats.org/officeDocument/2006/relationships/image" Target="../media/image24.svg"/></Relationships>
</file>

<file path=ppt/slides/_rels/slide21.xml.rels><?xml version="1.0" encoding="UTF-8" standalone="yes"?>
<Relationships xmlns="http://schemas.openxmlformats.org/package/2006/relationships"><Relationship Id="rId3" Type="http://schemas.openxmlformats.org/officeDocument/2006/relationships/hyperlink" Target="http://www.govet.international/" TargetMode="External"/><Relationship Id="rId7" Type="http://schemas.openxmlformats.org/officeDocument/2006/relationships/hyperlink" Target="https://www.destatis.de/EN/Themes/Society-Environment/Education-Research-Culture/Vocational-Training/_node.html" TargetMode="External"/><Relationship Id="rId2" Type="http://schemas.openxmlformats.org/officeDocument/2006/relationships/hyperlink" Target="https://www.govet.international/en/index.php" TargetMode="External"/><Relationship Id="rId1" Type="http://schemas.openxmlformats.org/officeDocument/2006/relationships/slideLayout" Target="../slideLayouts/slideLayout3.xml"/><Relationship Id="rId6" Type="http://schemas.openxmlformats.org/officeDocument/2006/relationships/hyperlink" Target="https://www.datenportal.bmbf.de/portal/en/index.html" TargetMode="External"/><Relationship Id="rId5" Type="http://schemas.openxmlformats.org/officeDocument/2006/relationships/hyperlink" Target="https://www.kmk.org/" TargetMode="External"/><Relationship Id="rId4" Type="http://schemas.openxmlformats.org/officeDocument/2006/relationships/hyperlink" Target="https://www.bibb.de/datenreport/en/index.php" TargetMode="Externa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xml"/><Relationship Id="rId1" Type="http://schemas.openxmlformats.org/officeDocument/2006/relationships/slideLayout" Target="../slideLayouts/slideLayout4.xml"/><Relationship Id="rId4" Type="http://schemas.openxmlformats.org/officeDocument/2006/relationships/image" Target="../media/image20.svg"/></Relationships>
</file>

<file path=ppt/slides/_rels/slide5.xml.rels><?xml version="1.0" encoding="UTF-8" standalone="yes"?>
<Relationships xmlns="http://schemas.openxmlformats.org/package/2006/relationships"><Relationship Id="rId8" Type="http://schemas.openxmlformats.org/officeDocument/2006/relationships/image" Target="../media/image24.svg"/><Relationship Id="rId3" Type="http://schemas.openxmlformats.org/officeDocument/2006/relationships/image" Target="../media/image19.png"/><Relationship Id="rId7" Type="http://schemas.openxmlformats.org/officeDocument/2006/relationships/image" Target="../media/image23.png"/><Relationship Id="rId2" Type="http://schemas.openxmlformats.org/officeDocument/2006/relationships/notesSlide" Target="../notesSlides/notesSlide3.xml"/><Relationship Id="rId1" Type="http://schemas.openxmlformats.org/officeDocument/2006/relationships/slideLayout" Target="../slideLayouts/slideLayout4.xml"/><Relationship Id="rId6" Type="http://schemas.openxmlformats.org/officeDocument/2006/relationships/image" Target="../media/image22.svg"/><Relationship Id="rId5" Type="http://schemas.openxmlformats.org/officeDocument/2006/relationships/image" Target="../media/image21.png"/><Relationship Id="rId4" Type="http://schemas.openxmlformats.org/officeDocument/2006/relationships/image" Target="../media/image20.svg"/></Relationships>
</file>

<file path=ppt/slides/_rels/slide6.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4.xml"/><Relationship Id="rId1" Type="http://schemas.openxmlformats.org/officeDocument/2006/relationships/slideLayout" Target="../slideLayouts/slideLayout4.xml"/><Relationship Id="rId6" Type="http://schemas.openxmlformats.org/officeDocument/2006/relationships/image" Target="../media/image28.svg"/><Relationship Id="rId5" Type="http://schemas.openxmlformats.org/officeDocument/2006/relationships/image" Target="../media/image27.png"/><Relationship Id="rId4" Type="http://schemas.openxmlformats.org/officeDocument/2006/relationships/image" Target="../media/image26.svg"/></Relationships>
</file>

<file path=ppt/slides/_rels/slide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5.xml"/><Relationship Id="rId1" Type="http://schemas.openxmlformats.org/officeDocument/2006/relationships/slideLayout" Target="../slideLayouts/slideLayout4.xml"/><Relationship Id="rId4" Type="http://schemas.openxmlformats.org/officeDocument/2006/relationships/image" Target="../media/image24.svg"/></Relationships>
</file>

<file path=ppt/slides/_rels/slide8.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image" Target="../media/image29.png"/><Relationship Id="rId7" Type="http://schemas.openxmlformats.org/officeDocument/2006/relationships/image" Target="../media/image33.svg"/><Relationship Id="rId2" Type="http://schemas.openxmlformats.org/officeDocument/2006/relationships/notesSlide" Target="../notesSlides/notesSlide6.xml"/><Relationship Id="rId1" Type="http://schemas.openxmlformats.org/officeDocument/2006/relationships/slideLayout" Target="../slideLayouts/slideLayout4.xml"/><Relationship Id="rId6" Type="http://schemas.openxmlformats.org/officeDocument/2006/relationships/image" Target="../media/image32.png"/><Relationship Id="rId11" Type="http://schemas.openxmlformats.org/officeDocument/2006/relationships/image" Target="../media/image35.svg"/><Relationship Id="rId5" Type="http://schemas.openxmlformats.org/officeDocument/2006/relationships/image" Target="../media/image31.svg"/><Relationship Id="rId10" Type="http://schemas.openxmlformats.org/officeDocument/2006/relationships/image" Target="../media/image34.png"/><Relationship Id="rId4" Type="http://schemas.openxmlformats.org/officeDocument/2006/relationships/image" Target="../media/image30.png"/><Relationship Id="rId9" Type="http://schemas.openxmlformats.org/officeDocument/2006/relationships/image" Target="../media/image24.svg"/></Relationships>
</file>

<file path=ppt/slides/_rels/slide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7.xml"/><Relationship Id="rId1" Type="http://schemas.openxmlformats.org/officeDocument/2006/relationships/slideLayout" Target="../slideLayouts/slideLayout4.xml"/><Relationship Id="rId4" Type="http://schemas.openxmlformats.org/officeDocument/2006/relationships/image" Target="../media/image24.sv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platzhalter 3"/>
          <p:cNvSpPr>
            <a:spLocks noGrp="1"/>
          </p:cNvSpPr>
          <p:nvPr>
            <p:ph type="body" sz="quarter" idx="12"/>
          </p:nvPr>
        </p:nvSpPr>
        <p:spPr>
          <a:xfrm>
            <a:off x="9218581" y="3182049"/>
            <a:ext cx="2493994" cy="1165416"/>
          </a:xfrm>
        </p:spPr>
        <p:txBody>
          <a:bodyPr>
            <a:noAutofit/>
          </a:bodyPr>
          <a:lstStyle/>
          <a:p>
            <a:r>
              <a:rPr lang="en-GB" sz="1600" dirty="0"/>
              <a:t>Vocational education and</a:t>
            </a:r>
            <a:br>
              <a:rPr lang="en-GB" sz="1600" dirty="0"/>
            </a:br>
            <a:r>
              <a:rPr lang="en-GB" sz="1600" dirty="0"/>
              <a:t>training in Germany</a:t>
            </a:r>
          </a:p>
        </p:txBody>
      </p:sp>
      <p:sp>
        <p:nvSpPr>
          <p:cNvPr id="2" name="Titel 1">
            <a:extLst>
              <a:ext uri="{FF2B5EF4-FFF2-40B4-BE49-F238E27FC236}">
                <a16:creationId xmlns:a16="http://schemas.microsoft.com/office/drawing/2014/main" id="{43C5CCC5-26E7-4334-8882-8D81D053DB69}"/>
              </a:ext>
            </a:extLst>
          </p:cNvPr>
          <p:cNvSpPr>
            <a:spLocks noGrp="1"/>
          </p:cNvSpPr>
          <p:nvPr>
            <p:ph type="ctrTitle" idx="4294967295"/>
          </p:nvPr>
        </p:nvSpPr>
        <p:spPr>
          <a:xfrm>
            <a:off x="0" y="296863"/>
            <a:ext cx="9001125" cy="446087"/>
          </a:xfrm>
          <a:prstGeom prst="rect">
            <a:avLst/>
          </a:prstGeom>
        </p:spPr>
        <p:txBody>
          <a:bodyPr/>
          <a:lstStyle/>
          <a:p>
            <a:r>
              <a:rPr lang="en-GB" noProof="0" dirty="0"/>
              <a:t> </a:t>
            </a:r>
          </a:p>
        </p:txBody>
      </p:sp>
      <p:sp>
        <p:nvSpPr>
          <p:cNvPr id="5" name="Untertitel 2">
            <a:extLst>
              <a:ext uri="{FF2B5EF4-FFF2-40B4-BE49-F238E27FC236}">
                <a16:creationId xmlns:a16="http://schemas.microsoft.com/office/drawing/2014/main" id="{6764CCA4-6541-4553-AAE9-1F3555794ADE}"/>
              </a:ext>
            </a:extLst>
          </p:cNvPr>
          <p:cNvSpPr txBox="1">
            <a:spLocks/>
          </p:cNvSpPr>
          <p:nvPr/>
        </p:nvSpPr>
        <p:spPr>
          <a:xfrm>
            <a:off x="658813" y="2997816"/>
            <a:ext cx="5437187" cy="935394"/>
          </a:xfrm>
          <a:prstGeom prst="rect">
            <a:avLst/>
          </a:prstGeom>
        </p:spPr>
        <p:txBody>
          <a:bodyPr vert="horz" lIns="0" tIns="0" rIns="0" bIns="0" rtlCol="0">
            <a:noAutofit/>
          </a:bodyPr>
          <a:lstStyle>
            <a:lvl1pPr marL="0" indent="0" algn="l" defTabSz="357188" rtl="0" eaLnBrk="1" latinLnBrk="0" hangingPunct="1">
              <a:lnSpc>
                <a:spcPct val="90000"/>
              </a:lnSpc>
              <a:spcBef>
                <a:spcPts val="1000"/>
              </a:spcBef>
              <a:buClr>
                <a:schemeClr val="accent1"/>
              </a:buClr>
              <a:buSzPct val="90000"/>
              <a:buFont typeface="Wingdings 3" panose="05040102010807070707" pitchFamily="18" charset="2"/>
              <a:buNone/>
              <a:tabLst/>
              <a:defRPr sz="2400" kern="1200">
                <a:solidFill>
                  <a:schemeClr val="bg1"/>
                </a:solidFill>
                <a:latin typeface="+mj-lt"/>
                <a:ea typeface="+mn-ea"/>
                <a:cs typeface="+mn-cs"/>
              </a:defRPr>
            </a:lvl1pPr>
            <a:lvl2pPr marL="457200" indent="0" algn="ctr" defTabSz="536575" rtl="0" eaLnBrk="1" latinLnBrk="0" hangingPunct="1">
              <a:lnSpc>
                <a:spcPct val="90000"/>
              </a:lnSpc>
              <a:spcBef>
                <a:spcPts val="500"/>
              </a:spcBef>
              <a:buClr>
                <a:schemeClr val="accent1"/>
              </a:buClr>
              <a:buSzPct val="90000"/>
              <a:buFont typeface="Wingdings 3" panose="05040102010807070707" pitchFamily="18" charset="2"/>
              <a:buNone/>
              <a:tabLst/>
              <a:defRPr sz="2000" kern="1200">
                <a:solidFill>
                  <a:schemeClr val="tx1"/>
                </a:solidFill>
                <a:latin typeface="+mj-lt"/>
                <a:ea typeface="+mn-ea"/>
                <a:cs typeface="+mn-cs"/>
              </a:defRPr>
            </a:lvl2pPr>
            <a:lvl3pPr marL="914400" indent="0" algn="ctr" defTabSz="479425" rtl="0" eaLnBrk="1" latinLnBrk="0" hangingPunct="1">
              <a:lnSpc>
                <a:spcPct val="90000"/>
              </a:lnSpc>
              <a:spcBef>
                <a:spcPts val="500"/>
              </a:spcBef>
              <a:buClr>
                <a:schemeClr val="accent1"/>
              </a:buClr>
              <a:buSzPct val="90000"/>
              <a:buFont typeface="Wingdings 3" panose="05040102010807070707" pitchFamily="18" charset="2"/>
              <a:buNone/>
              <a:tabLst/>
              <a:defRPr sz="1800" kern="1200">
                <a:solidFill>
                  <a:schemeClr val="tx1"/>
                </a:solidFill>
                <a:latin typeface="+mj-lt"/>
                <a:ea typeface="+mn-ea"/>
                <a:cs typeface="+mn-cs"/>
              </a:defRPr>
            </a:lvl3pPr>
            <a:lvl4pPr marL="1371600" indent="0" algn="ctr" defTabSz="357188" rtl="0" eaLnBrk="1" latinLnBrk="0" hangingPunct="1">
              <a:lnSpc>
                <a:spcPct val="90000"/>
              </a:lnSpc>
              <a:spcBef>
                <a:spcPts val="500"/>
              </a:spcBef>
              <a:buClr>
                <a:schemeClr val="accent1"/>
              </a:buClr>
              <a:buSzPct val="90000"/>
              <a:buFont typeface="Wingdings 3" panose="05040102010807070707" pitchFamily="18" charset="2"/>
              <a:buNone/>
              <a:tabLst/>
              <a:defRPr sz="1600" kern="1200">
                <a:solidFill>
                  <a:schemeClr val="tx1"/>
                </a:solidFill>
                <a:latin typeface="+mj-lt"/>
                <a:ea typeface="+mn-ea"/>
                <a:cs typeface="+mn-cs"/>
              </a:defRPr>
            </a:lvl4pPr>
            <a:lvl5pPr marL="1828800" indent="0" algn="ctr" defTabSz="360363" rtl="0" eaLnBrk="1" latinLnBrk="0" hangingPunct="1">
              <a:lnSpc>
                <a:spcPct val="90000"/>
              </a:lnSpc>
              <a:spcBef>
                <a:spcPts val="500"/>
              </a:spcBef>
              <a:buClr>
                <a:schemeClr val="accent1"/>
              </a:buClr>
              <a:buSzPct val="90000"/>
              <a:buFont typeface="Wingdings 3" panose="05040102010807070707" pitchFamily="18" charset="2"/>
              <a:buNone/>
              <a:tabLst/>
              <a:defRPr sz="1600" kern="1200">
                <a:solidFill>
                  <a:schemeClr val="tx1"/>
                </a:solidFill>
                <a:latin typeface="+mj-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GB" sz="2800" dirty="0"/>
              <a:t>Dual VET</a:t>
            </a:r>
            <a:br>
              <a:rPr lang="en-GB" sz="2800" dirty="0"/>
            </a:br>
            <a:r>
              <a:rPr lang="en-GB" sz="2800" dirty="0"/>
              <a:t>Legal framework</a:t>
            </a:r>
            <a:br>
              <a:rPr lang="en-GB" sz="2800" dirty="0"/>
            </a:br>
            <a:r>
              <a:rPr lang="en-GB" sz="2800" dirty="0"/>
              <a:t> </a:t>
            </a:r>
          </a:p>
        </p:txBody>
      </p:sp>
    </p:spTree>
    <p:extLst>
      <p:ext uri="{BB962C8B-B14F-4D97-AF65-F5344CB8AC3E}">
        <p14:creationId xmlns:p14="http://schemas.microsoft.com/office/powerpoint/2010/main" val="21975647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50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1250"/>
                                        <p:tgtEl>
                                          <p:spTgt spid="5">
                                            <p:txEl>
                                              <p:pRg st="0" end="0"/>
                                            </p:txEl>
                                          </p:spTgt>
                                        </p:tgtEl>
                                      </p:cBhvr>
                                    </p:animEffect>
                                  </p:childTnLst>
                                </p:cTn>
                              </p:par>
                            </p:childTnLst>
                          </p:cTn>
                        </p:par>
                        <p:par>
                          <p:cTn id="8" fill="hold">
                            <p:stCondLst>
                              <p:cond delay="1750"/>
                            </p:stCondLst>
                            <p:childTnLst>
                              <p:par>
                                <p:cTn id="9" presetID="10" presetClass="entr" presetSubtype="0" fill="hold" grpId="0" nodeType="afterEffect">
                                  <p:stCondLst>
                                    <p:cond delay="0"/>
                                  </p:stCondLst>
                                  <p:childTnLst>
                                    <p:set>
                                      <p:cBhvr>
                                        <p:cTn id="10" dur="1" fill="hold">
                                          <p:stCondLst>
                                            <p:cond delay="0"/>
                                          </p:stCondLst>
                                        </p:cTn>
                                        <p:tgtEl>
                                          <p:spTgt spid="4">
                                            <p:txEl>
                                              <p:pRg st="0" end="0"/>
                                            </p:txEl>
                                          </p:spTgt>
                                        </p:tgtEl>
                                        <p:attrNameLst>
                                          <p:attrName>style.visibility</p:attrName>
                                        </p:attrNameLst>
                                      </p:cBhvr>
                                      <p:to>
                                        <p:strVal val="visible"/>
                                      </p:to>
                                    </p:set>
                                    <p:animEffect transition="in" filter="fade">
                                      <p:cBhvr>
                                        <p:cTn id="11" dur="500"/>
                                        <p:tgtEl>
                                          <p:spTgt spid="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P spid="5" grpId="0" uiExpand="1" build="p"/>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a:extLst>
              <a:ext uri="{FF2B5EF4-FFF2-40B4-BE49-F238E27FC236}">
                <a16:creationId xmlns:a16="http://schemas.microsoft.com/office/drawing/2014/main" id="{4D0B0E92-2530-4EF9-9539-D64CD335A88A}"/>
              </a:ext>
            </a:extLst>
          </p:cNvPr>
          <p:cNvSpPr>
            <a:spLocks noGrp="1"/>
          </p:cNvSpPr>
          <p:nvPr>
            <p:ph type="body" sz="quarter" idx="10"/>
          </p:nvPr>
        </p:nvSpPr>
        <p:spPr>
          <a:xfrm>
            <a:off x="658812" y="817725"/>
            <a:ext cx="11053762" cy="446715"/>
          </a:xfrm>
        </p:spPr>
        <p:txBody>
          <a:bodyPr>
            <a:normAutofit/>
          </a:bodyPr>
          <a:lstStyle/>
          <a:p>
            <a:r>
              <a:rPr lang="en-GB" sz="2000" b="1" dirty="0"/>
              <a:t>Place of training and training staff</a:t>
            </a:r>
          </a:p>
        </p:txBody>
      </p:sp>
      <p:sp>
        <p:nvSpPr>
          <p:cNvPr id="3" name="Titel 2">
            <a:extLst>
              <a:ext uri="{FF2B5EF4-FFF2-40B4-BE49-F238E27FC236}">
                <a16:creationId xmlns:a16="http://schemas.microsoft.com/office/drawing/2014/main" id="{97A66CD8-5C1C-44A2-8C6E-480B8A3BD439}"/>
              </a:ext>
            </a:extLst>
          </p:cNvPr>
          <p:cNvSpPr>
            <a:spLocks noGrp="1"/>
          </p:cNvSpPr>
          <p:nvPr>
            <p:ph type="title"/>
          </p:nvPr>
        </p:nvSpPr>
        <p:spPr/>
        <p:txBody>
          <a:bodyPr/>
          <a:lstStyle/>
          <a:p>
            <a:r>
              <a:rPr lang="en-GB" dirty="0"/>
              <a:t>5. Regulations in federal law</a:t>
            </a:r>
          </a:p>
        </p:txBody>
      </p:sp>
      <p:sp>
        <p:nvSpPr>
          <p:cNvPr id="9" name="Inhaltsplatzhalter 4">
            <a:extLst>
              <a:ext uri="{FF2B5EF4-FFF2-40B4-BE49-F238E27FC236}">
                <a16:creationId xmlns:a16="http://schemas.microsoft.com/office/drawing/2014/main" id="{98B785D9-4DDD-4F8A-987A-FB9486401631}"/>
              </a:ext>
            </a:extLst>
          </p:cNvPr>
          <p:cNvSpPr txBox="1">
            <a:spLocks/>
          </p:cNvSpPr>
          <p:nvPr/>
        </p:nvSpPr>
        <p:spPr>
          <a:xfrm>
            <a:off x="658812" y="1557339"/>
            <a:ext cx="8380413" cy="4319586"/>
          </a:xfrm>
          <a:prstGeom prst="rect">
            <a:avLst/>
          </a:prstGeom>
        </p:spPr>
        <p:txBody>
          <a:bodyPr vert="horz" lIns="0" tIns="0" rIns="0" bIns="0" numCol="1" rtlCol="0">
            <a:noAutofit/>
          </a:bodyPr>
          <a:lstStyle>
            <a:lvl1pPr marL="342900" indent="-34290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9pPr>
          </a:lstStyle>
          <a:p>
            <a:pPr marL="285750" indent="-285750">
              <a:lnSpc>
                <a:spcPts val="2200"/>
              </a:lnSpc>
              <a:spcBef>
                <a:spcPts val="600"/>
              </a:spcBef>
              <a:spcAft>
                <a:spcPts val="600"/>
              </a:spcAft>
              <a:buClr>
                <a:srgbClr val="D6851B"/>
              </a:buClr>
              <a:buSzPct val="65000"/>
              <a:buFont typeface="Wingdings 3" panose="05040102010807070707" pitchFamily="18" charset="2"/>
              <a:buChar char=""/>
            </a:pPr>
            <a:r>
              <a:rPr lang="en-GB" sz="1800" dirty="0">
                <a:latin typeface="+mj-lt"/>
              </a:rPr>
              <a:t>The place of training must offer:</a:t>
            </a:r>
          </a:p>
          <a:p>
            <a:pPr marL="612000" lvl="1" indent="-288000">
              <a:lnSpc>
                <a:spcPts val="2200"/>
              </a:lnSpc>
              <a:spcBef>
                <a:spcPts val="600"/>
              </a:spcBef>
              <a:spcAft>
                <a:spcPts val="600"/>
              </a:spcAft>
              <a:buClr>
                <a:srgbClr val="D6851B"/>
              </a:buClr>
              <a:buSzPct val="65000"/>
              <a:buFont typeface="Wingdings 3" panose="05040102010807070707" pitchFamily="18" charset="2"/>
              <a:buChar char=""/>
            </a:pPr>
            <a:r>
              <a:rPr lang="en-GB" sz="1800" dirty="0"/>
              <a:t>appropriate facilities (premises, machines etc.)</a:t>
            </a:r>
          </a:p>
          <a:p>
            <a:pPr marL="612000" lvl="1" indent="-288000">
              <a:lnSpc>
                <a:spcPts val="2200"/>
              </a:lnSpc>
              <a:spcBef>
                <a:spcPts val="600"/>
              </a:spcBef>
              <a:spcAft>
                <a:spcPts val="600"/>
              </a:spcAft>
              <a:buClr>
                <a:srgbClr val="D6851B"/>
              </a:buClr>
              <a:buSzPct val="65000"/>
              <a:buFont typeface="Wingdings 3" panose="05040102010807070707" pitchFamily="18" charset="2"/>
              <a:buChar char=""/>
            </a:pPr>
            <a:r>
              <a:rPr lang="en-GB" sz="1800" dirty="0"/>
              <a:t>an appropriate ratio between trainees/training places and skilled workers</a:t>
            </a:r>
            <a:r>
              <a:rPr lang="en-GB" sz="1800" dirty="0">
                <a:latin typeface="+mj-lt"/>
              </a:rPr>
              <a:t> </a:t>
            </a:r>
          </a:p>
          <a:p>
            <a:pPr marL="285750" indent="-285750">
              <a:lnSpc>
                <a:spcPts val="2200"/>
              </a:lnSpc>
              <a:spcBef>
                <a:spcPts val="600"/>
              </a:spcBef>
              <a:spcAft>
                <a:spcPts val="600"/>
              </a:spcAft>
              <a:buClr>
                <a:srgbClr val="D6851B"/>
              </a:buClr>
              <a:buSzPct val="65000"/>
              <a:buFont typeface="Wingdings 3" panose="05040102010807070707" pitchFamily="18" charset="2"/>
              <a:buChar char=""/>
            </a:pPr>
            <a:r>
              <a:rPr lang="en-GB" sz="1800" dirty="0">
                <a:latin typeface="+mj-lt"/>
              </a:rPr>
              <a:t>Staff must demonstrably be in possession of:</a:t>
            </a:r>
          </a:p>
          <a:p>
            <a:pPr marL="612000" lvl="1" indent="-288000">
              <a:lnSpc>
                <a:spcPts val="2200"/>
              </a:lnSpc>
              <a:spcBef>
                <a:spcPts val="600"/>
              </a:spcBef>
              <a:spcAft>
                <a:spcPts val="600"/>
              </a:spcAft>
              <a:buClr>
                <a:srgbClr val="D6851B"/>
              </a:buClr>
              <a:buSzPct val="65000"/>
              <a:buFont typeface="Wingdings 3" panose="05040102010807070707" pitchFamily="18" charset="2"/>
              <a:buChar char=""/>
            </a:pPr>
            <a:r>
              <a:rPr lang="en-GB" sz="1800" dirty="0"/>
              <a:t>personal and professional aptitude  </a:t>
            </a:r>
          </a:p>
          <a:p>
            <a:pPr marL="612000" lvl="1" indent="-288000">
              <a:lnSpc>
                <a:spcPts val="2200"/>
              </a:lnSpc>
              <a:spcBef>
                <a:spcPts val="600"/>
              </a:spcBef>
              <a:spcAft>
                <a:spcPts val="600"/>
              </a:spcAft>
              <a:buClr>
                <a:srgbClr val="D6851B"/>
              </a:buClr>
              <a:buSzPct val="65000"/>
              <a:buFont typeface="Wingdings 3" panose="05040102010807070707" pitchFamily="18" charset="2"/>
              <a:buChar char=""/>
            </a:pPr>
            <a:r>
              <a:rPr lang="en-GB" sz="1800" dirty="0"/>
              <a:t>appropriate occupational and vocational teaching skills, knowledge and competencies (Ordinance on Trainer Aptitude, AEVO)</a:t>
            </a:r>
          </a:p>
          <a:p>
            <a:pPr marL="285750" indent="-285750">
              <a:lnSpc>
                <a:spcPts val="2200"/>
              </a:lnSpc>
              <a:spcBef>
                <a:spcPts val="600"/>
              </a:spcBef>
              <a:spcAft>
                <a:spcPts val="600"/>
              </a:spcAft>
              <a:buClr>
                <a:srgbClr val="D6851B"/>
              </a:buClr>
              <a:buSzPct val="65000"/>
              <a:buFont typeface="Wingdings 3" panose="05040102010807070707" pitchFamily="18" charset="2"/>
              <a:buChar char=""/>
            </a:pPr>
            <a:r>
              <a:rPr lang="en-GB" sz="1800" dirty="0">
                <a:latin typeface="+mj-lt"/>
              </a:rPr>
              <a:t>Monitoring of the suitability of the company and the trainers by the competent body (chamber of crafts and trades/chamber of commerce and industry or similar)</a:t>
            </a:r>
          </a:p>
          <a:p>
            <a:pPr marL="285750" indent="-285750">
              <a:lnSpc>
                <a:spcPts val="2200"/>
              </a:lnSpc>
              <a:spcBef>
                <a:spcPts val="600"/>
              </a:spcBef>
              <a:spcAft>
                <a:spcPts val="600"/>
              </a:spcAft>
              <a:buClr>
                <a:srgbClr val="D6851B"/>
              </a:buClr>
              <a:buSzPct val="65000"/>
              <a:buFont typeface="Wingdings 3" panose="05040102010807070707" pitchFamily="18" charset="2"/>
              <a:buChar char=""/>
            </a:pPr>
            <a:r>
              <a:rPr lang="en-GB" sz="1800" dirty="0">
                <a:latin typeface="+mj-lt"/>
              </a:rPr>
              <a:t>Sanctions in the event of breaches of these rules</a:t>
            </a:r>
          </a:p>
        </p:txBody>
      </p:sp>
      <p:pic>
        <p:nvPicPr>
          <p:cNvPr id="16" name="Grafik 15">
            <a:extLst>
              <a:ext uri="{FF2B5EF4-FFF2-40B4-BE49-F238E27FC236}">
                <a16:creationId xmlns:a16="http://schemas.microsoft.com/office/drawing/2014/main" id="{ACC6DEE6-F42F-47A6-B2DA-86728B9859BA}"/>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9397298" y="2168525"/>
            <a:ext cx="2639127" cy="3455988"/>
          </a:xfrm>
          <a:prstGeom prst="rect">
            <a:avLst/>
          </a:prstGeom>
        </p:spPr>
      </p:pic>
    </p:spTree>
    <p:extLst>
      <p:ext uri="{BB962C8B-B14F-4D97-AF65-F5344CB8AC3E}">
        <p14:creationId xmlns:p14="http://schemas.microsoft.com/office/powerpoint/2010/main" val="3669928187"/>
      </p:ext>
    </p:extLst>
  </p:cSld>
  <p:clrMapOvr>
    <a:masterClrMapping/>
  </p:clrMapOvr>
  <p:transition spd="slow">
    <p:fad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a:extLst>
              <a:ext uri="{FF2B5EF4-FFF2-40B4-BE49-F238E27FC236}">
                <a16:creationId xmlns:a16="http://schemas.microsoft.com/office/drawing/2014/main" id="{4D0B0E92-2530-4EF9-9539-D64CD335A88A}"/>
              </a:ext>
            </a:extLst>
          </p:cNvPr>
          <p:cNvSpPr>
            <a:spLocks noGrp="1"/>
          </p:cNvSpPr>
          <p:nvPr>
            <p:ph type="body" sz="quarter" idx="10"/>
          </p:nvPr>
        </p:nvSpPr>
        <p:spPr>
          <a:xfrm>
            <a:off x="658812" y="817725"/>
            <a:ext cx="11053762" cy="446715"/>
          </a:xfrm>
        </p:spPr>
        <p:txBody>
          <a:bodyPr>
            <a:normAutofit/>
          </a:bodyPr>
          <a:lstStyle/>
          <a:p>
            <a:r>
              <a:rPr lang="en-GB" sz="2000" b="1" dirty="0"/>
              <a:t>Training contract (company – trainee)</a:t>
            </a:r>
          </a:p>
        </p:txBody>
      </p:sp>
      <p:sp>
        <p:nvSpPr>
          <p:cNvPr id="3" name="Titel 2">
            <a:extLst>
              <a:ext uri="{FF2B5EF4-FFF2-40B4-BE49-F238E27FC236}">
                <a16:creationId xmlns:a16="http://schemas.microsoft.com/office/drawing/2014/main" id="{97A66CD8-5C1C-44A2-8C6E-480B8A3BD439}"/>
              </a:ext>
            </a:extLst>
          </p:cNvPr>
          <p:cNvSpPr>
            <a:spLocks noGrp="1"/>
          </p:cNvSpPr>
          <p:nvPr>
            <p:ph type="title"/>
          </p:nvPr>
        </p:nvSpPr>
        <p:spPr/>
        <p:txBody>
          <a:bodyPr/>
          <a:lstStyle/>
          <a:p>
            <a:r>
              <a:rPr lang="en-GB" dirty="0"/>
              <a:t>5. Regulations in federal law</a:t>
            </a:r>
          </a:p>
        </p:txBody>
      </p:sp>
      <p:sp>
        <p:nvSpPr>
          <p:cNvPr id="9" name="Inhaltsplatzhalter 4">
            <a:extLst>
              <a:ext uri="{FF2B5EF4-FFF2-40B4-BE49-F238E27FC236}">
                <a16:creationId xmlns:a16="http://schemas.microsoft.com/office/drawing/2014/main" id="{98B785D9-4DDD-4F8A-987A-FB9486401631}"/>
              </a:ext>
            </a:extLst>
          </p:cNvPr>
          <p:cNvSpPr txBox="1">
            <a:spLocks/>
          </p:cNvSpPr>
          <p:nvPr/>
        </p:nvSpPr>
        <p:spPr>
          <a:xfrm>
            <a:off x="658812" y="1557339"/>
            <a:ext cx="8738486" cy="4319586"/>
          </a:xfrm>
          <a:prstGeom prst="rect">
            <a:avLst/>
          </a:prstGeom>
        </p:spPr>
        <p:txBody>
          <a:bodyPr vert="horz" lIns="0" tIns="0" rIns="0" bIns="0" numCol="1" rtlCol="0">
            <a:noAutofit/>
          </a:bodyPr>
          <a:lstStyle>
            <a:lvl1pPr marL="342900" indent="-34290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9pPr>
          </a:lstStyle>
          <a:p>
            <a:pPr marL="0" indent="0">
              <a:lnSpc>
                <a:spcPts val="2200"/>
              </a:lnSpc>
              <a:spcBef>
                <a:spcPts val="600"/>
              </a:spcBef>
              <a:spcAft>
                <a:spcPts val="600"/>
              </a:spcAft>
              <a:buClr>
                <a:srgbClr val="D6851B"/>
              </a:buClr>
              <a:buSzPct val="65000"/>
              <a:buNone/>
            </a:pPr>
            <a:r>
              <a:rPr lang="en-GB" sz="1800" b="1" dirty="0">
                <a:latin typeface="+mj-lt"/>
              </a:rPr>
              <a:t>A particular form of contract of employment with additional provisions</a:t>
            </a:r>
          </a:p>
          <a:p>
            <a:pPr marL="285750" indent="-285750">
              <a:lnSpc>
                <a:spcPts val="2200"/>
              </a:lnSpc>
              <a:spcBef>
                <a:spcPts val="600"/>
              </a:spcBef>
              <a:spcAft>
                <a:spcPts val="600"/>
              </a:spcAft>
              <a:buClr>
                <a:srgbClr val="D6851B"/>
              </a:buClr>
              <a:buSzPct val="65000"/>
              <a:buFont typeface="Wingdings 3" panose="05040102010807070707" pitchFamily="18" charset="2"/>
              <a:buChar char=""/>
            </a:pPr>
            <a:r>
              <a:rPr lang="en-GB" sz="1800" dirty="0">
                <a:latin typeface="+mj-lt"/>
              </a:rPr>
              <a:t>Registration via the chamber responsible </a:t>
            </a:r>
            <a:r>
              <a:rPr lang="en-GB" sz="1800" b="1" dirty="0">
                <a:solidFill>
                  <a:srgbClr val="D6851B"/>
                </a:solidFill>
                <a:effectLst>
                  <a:glow rad="1117600">
                    <a:schemeClr val="bg1">
                      <a:alpha val="42000"/>
                    </a:schemeClr>
                  </a:glow>
                </a:effectLst>
              </a:rPr>
              <a:t>→ </a:t>
            </a:r>
            <a:r>
              <a:rPr lang="en-GB" sz="1800" dirty="0">
                <a:latin typeface="+mj-lt"/>
              </a:rPr>
              <a:t>monitoring function</a:t>
            </a:r>
          </a:p>
          <a:p>
            <a:pPr marL="285750" indent="-285750">
              <a:lnSpc>
                <a:spcPts val="2200"/>
              </a:lnSpc>
              <a:spcBef>
                <a:spcPts val="600"/>
              </a:spcBef>
              <a:spcAft>
                <a:spcPts val="600"/>
              </a:spcAft>
              <a:buClr>
                <a:srgbClr val="D6851B"/>
              </a:buClr>
              <a:buSzPct val="65000"/>
              <a:buFont typeface="Wingdings 3" panose="05040102010807070707" pitchFamily="18" charset="2"/>
              <a:buChar char=""/>
            </a:pPr>
            <a:r>
              <a:rPr lang="en-GB" sz="1800" dirty="0">
                <a:latin typeface="+mj-lt"/>
              </a:rPr>
              <a:t>Stipulates:</a:t>
            </a:r>
          </a:p>
          <a:p>
            <a:pPr marL="612000" lvl="1" indent="-288000">
              <a:lnSpc>
                <a:spcPts val="2200"/>
              </a:lnSpc>
              <a:spcBef>
                <a:spcPts val="600"/>
              </a:spcBef>
              <a:spcAft>
                <a:spcPts val="600"/>
              </a:spcAft>
              <a:buClr>
                <a:srgbClr val="D6851B"/>
              </a:buClr>
              <a:buSzPct val="65000"/>
              <a:buFont typeface="Wingdings 3" panose="05040102010807070707" pitchFamily="18" charset="2"/>
              <a:buChar char=""/>
            </a:pPr>
            <a:r>
              <a:rPr lang="en-GB" sz="1800" spc="-30" dirty="0"/>
              <a:t>Type, content and time structuring and aim of the VET (vocational qualification aspired to)</a:t>
            </a:r>
          </a:p>
          <a:p>
            <a:pPr marL="612000" lvl="1" indent="-288000">
              <a:lnSpc>
                <a:spcPts val="2200"/>
              </a:lnSpc>
              <a:spcBef>
                <a:spcPts val="600"/>
              </a:spcBef>
              <a:spcAft>
                <a:spcPts val="600"/>
              </a:spcAft>
              <a:buClr>
                <a:srgbClr val="D6851B"/>
              </a:buClr>
              <a:buSzPct val="65000"/>
              <a:buFont typeface="Wingdings 3" panose="05040102010807070707" pitchFamily="18" charset="2"/>
              <a:buChar char=""/>
            </a:pPr>
            <a:r>
              <a:rPr lang="en-GB" sz="1800" dirty="0"/>
              <a:t>Commencement, duration, regular daily training time (Youth Employment Protection Act, Working Time Act), remuneration, probationary period, paid leave, prerequisites regarding notice etc.</a:t>
            </a:r>
          </a:p>
          <a:p>
            <a:pPr marL="612000" lvl="1" indent="-288000">
              <a:lnSpc>
                <a:spcPts val="2200"/>
              </a:lnSpc>
              <a:spcBef>
                <a:spcPts val="600"/>
              </a:spcBef>
              <a:spcAft>
                <a:spcPts val="600"/>
              </a:spcAft>
              <a:buClr>
                <a:srgbClr val="D6851B"/>
              </a:buClr>
              <a:buSzPct val="65000"/>
              <a:buFont typeface="Wingdings 3" panose="05040102010807070707" pitchFamily="18" charset="2"/>
              <a:buChar char=""/>
            </a:pPr>
            <a:r>
              <a:rPr lang="en-GB" sz="1800" dirty="0"/>
              <a:t>Rights and duties of both parties</a:t>
            </a:r>
          </a:p>
          <a:p>
            <a:pPr marL="285750" indent="-285750">
              <a:lnSpc>
                <a:spcPts val="2200"/>
              </a:lnSpc>
              <a:spcBef>
                <a:spcPts val="600"/>
              </a:spcBef>
              <a:spcAft>
                <a:spcPts val="600"/>
              </a:spcAft>
              <a:buClr>
                <a:srgbClr val="D6851B"/>
              </a:buClr>
              <a:buSzPct val="65000"/>
              <a:buFont typeface="Wingdings 3" panose="05040102010807070707" pitchFamily="18" charset="2"/>
              <a:buChar char=""/>
            </a:pPr>
            <a:r>
              <a:rPr lang="en-GB" sz="1800" dirty="0">
                <a:latin typeface="+mj-lt"/>
              </a:rPr>
              <a:t>Written form </a:t>
            </a:r>
            <a:r>
              <a:rPr lang="en-GB" sz="1800" b="1" dirty="0">
                <a:solidFill>
                  <a:srgbClr val="D6851B"/>
                </a:solidFill>
                <a:effectLst>
                  <a:glow rad="1117600">
                    <a:schemeClr val="bg1">
                      <a:alpha val="42000"/>
                    </a:schemeClr>
                  </a:glow>
                </a:effectLst>
              </a:rPr>
              <a:t>→ </a:t>
            </a:r>
            <a:r>
              <a:rPr lang="en-GB" sz="1800" dirty="0">
                <a:latin typeface="+mj-lt"/>
              </a:rPr>
              <a:t>needs to be signed by both parties</a:t>
            </a:r>
          </a:p>
          <a:p>
            <a:pPr marL="285750" indent="-285750">
              <a:lnSpc>
                <a:spcPts val="2200"/>
              </a:lnSpc>
              <a:spcBef>
                <a:spcPts val="600"/>
              </a:spcBef>
              <a:spcAft>
                <a:spcPts val="600"/>
              </a:spcAft>
              <a:buClr>
                <a:srgbClr val="D6851B"/>
              </a:buClr>
              <a:buSzPct val="65000"/>
              <a:buFont typeface="Wingdings 3" panose="05040102010807070707" pitchFamily="18" charset="2"/>
              <a:buChar char=""/>
            </a:pPr>
            <a:r>
              <a:rPr lang="en-GB" sz="1800" dirty="0"/>
              <a:t>No right to acceptance into a regular contract of employment </a:t>
            </a:r>
            <a:r>
              <a:rPr lang="en-GB" sz="1800" b="1" dirty="0">
                <a:solidFill>
                  <a:srgbClr val="D6851B"/>
                </a:solidFill>
                <a:effectLst>
                  <a:glow rad="1117600">
                    <a:schemeClr val="bg1">
                      <a:alpha val="42000"/>
                    </a:schemeClr>
                  </a:glow>
                </a:effectLst>
              </a:rPr>
              <a:t>→</a:t>
            </a:r>
            <a:r>
              <a:rPr lang="en-GB" sz="1800" dirty="0"/>
              <a:t> the contract expires </a:t>
            </a:r>
            <a:br>
              <a:rPr lang="en-GB" sz="1800" dirty="0"/>
            </a:br>
            <a:r>
              <a:rPr lang="en-GB" sz="1800" dirty="0"/>
              <a:t>when the examination is passed</a:t>
            </a:r>
          </a:p>
        </p:txBody>
      </p:sp>
      <p:pic>
        <p:nvPicPr>
          <p:cNvPr id="16" name="Grafik 15">
            <a:extLst>
              <a:ext uri="{FF2B5EF4-FFF2-40B4-BE49-F238E27FC236}">
                <a16:creationId xmlns:a16="http://schemas.microsoft.com/office/drawing/2014/main" id="{ACC6DEE6-F42F-47A6-B2DA-86728B9859BA}"/>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9397298" y="2168525"/>
            <a:ext cx="2639127" cy="3455988"/>
          </a:xfrm>
          <a:prstGeom prst="rect">
            <a:avLst/>
          </a:prstGeom>
        </p:spPr>
      </p:pic>
    </p:spTree>
    <p:extLst>
      <p:ext uri="{BB962C8B-B14F-4D97-AF65-F5344CB8AC3E}">
        <p14:creationId xmlns:p14="http://schemas.microsoft.com/office/powerpoint/2010/main" val="47124055"/>
      </p:ext>
    </p:extLst>
  </p:cSld>
  <p:clrMapOvr>
    <a:masterClrMapping/>
  </p:clrMapOvr>
  <p:transition spd="slow">
    <p:fad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a:extLst>
              <a:ext uri="{FF2B5EF4-FFF2-40B4-BE49-F238E27FC236}">
                <a16:creationId xmlns:a16="http://schemas.microsoft.com/office/drawing/2014/main" id="{4D0B0E92-2530-4EF9-9539-D64CD335A88A}"/>
              </a:ext>
            </a:extLst>
          </p:cNvPr>
          <p:cNvSpPr>
            <a:spLocks noGrp="1"/>
          </p:cNvSpPr>
          <p:nvPr>
            <p:ph type="body" sz="quarter" idx="10"/>
          </p:nvPr>
        </p:nvSpPr>
        <p:spPr>
          <a:xfrm>
            <a:off x="658812" y="817725"/>
            <a:ext cx="11053762" cy="446715"/>
          </a:xfrm>
        </p:spPr>
        <p:txBody>
          <a:bodyPr>
            <a:normAutofit/>
          </a:bodyPr>
          <a:lstStyle/>
          <a:p>
            <a:r>
              <a:rPr lang="en-GB" sz="2000" b="1" dirty="0"/>
              <a:t>Calculation of remuneration</a:t>
            </a:r>
          </a:p>
        </p:txBody>
      </p:sp>
      <p:sp>
        <p:nvSpPr>
          <p:cNvPr id="3" name="Titel 2">
            <a:extLst>
              <a:ext uri="{FF2B5EF4-FFF2-40B4-BE49-F238E27FC236}">
                <a16:creationId xmlns:a16="http://schemas.microsoft.com/office/drawing/2014/main" id="{97A66CD8-5C1C-44A2-8C6E-480B8A3BD439}"/>
              </a:ext>
            </a:extLst>
          </p:cNvPr>
          <p:cNvSpPr>
            <a:spLocks noGrp="1"/>
          </p:cNvSpPr>
          <p:nvPr>
            <p:ph type="title"/>
          </p:nvPr>
        </p:nvSpPr>
        <p:spPr/>
        <p:txBody>
          <a:bodyPr/>
          <a:lstStyle/>
          <a:p>
            <a:r>
              <a:rPr lang="en-GB" dirty="0"/>
              <a:t>5. Regulations in federal law</a:t>
            </a:r>
          </a:p>
        </p:txBody>
      </p:sp>
      <p:sp>
        <p:nvSpPr>
          <p:cNvPr id="9" name="Inhaltsplatzhalter 4">
            <a:extLst>
              <a:ext uri="{FF2B5EF4-FFF2-40B4-BE49-F238E27FC236}">
                <a16:creationId xmlns:a16="http://schemas.microsoft.com/office/drawing/2014/main" id="{98B785D9-4DDD-4F8A-987A-FB9486401631}"/>
              </a:ext>
            </a:extLst>
          </p:cNvPr>
          <p:cNvSpPr txBox="1">
            <a:spLocks/>
          </p:cNvSpPr>
          <p:nvPr/>
        </p:nvSpPr>
        <p:spPr>
          <a:xfrm>
            <a:off x="658812" y="1557339"/>
            <a:ext cx="8380413" cy="4319586"/>
          </a:xfrm>
          <a:prstGeom prst="rect">
            <a:avLst/>
          </a:prstGeom>
        </p:spPr>
        <p:txBody>
          <a:bodyPr vert="horz" lIns="0" tIns="0" rIns="0" bIns="0" numCol="1" rtlCol="0">
            <a:noAutofit/>
          </a:bodyPr>
          <a:lstStyle>
            <a:lvl1pPr marL="342900" indent="-34290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9pPr>
          </a:lstStyle>
          <a:p>
            <a:pPr marL="285750" indent="-285750">
              <a:lnSpc>
                <a:spcPts val="2200"/>
              </a:lnSpc>
              <a:spcBef>
                <a:spcPts val="600"/>
              </a:spcBef>
              <a:spcAft>
                <a:spcPts val="600"/>
              </a:spcAft>
              <a:buClr>
                <a:srgbClr val="D6851B"/>
              </a:buClr>
              <a:buSzPct val="65000"/>
              <a:buFont typeface="Wingdings 3" panose="05040102010807070707" pitchFamily="18" charset="2"/>
              <a:buChar char=""/>
            </a:pPr>
            <a:r>
              <a:rPr lang="en-GB" sz="1800" dirty="0">
                <a:latin typeface="+mj-lt"/>
              </a:rPr>
              <a:t>Annual increase by year of training</a:t>
            </a:r>
          </a:p>
          <a:p>
            <a:pPr marL="285750" indent="-285750">
              <a:lnSpc>
                <a:spcPts val="2200"/>
              </a:lnSpc>
              <a:spcBef>
                <a:spcPts val="600"/>
              </a:spcBef>
              <a:spcAft>
                <a:spcPts val="600"/>
              </a:spcAft>
              <a:buClr>
                <a:srgbClr val="D6851B"/>
              </a:buClr>
              <a:buSzPct val="65000"/>
              <a:buFont typeface="Wingdings 3" panose="05040102010807070707" pitchFamily="18" charset="2"/>
              <a:buChar char=""/>
            </a:pPr>
            <a:r>
              <a:rPr lang="en-GB" sz="1800" dirty="0">
                <a:latin typeface="+mj-lt"/>
              </a:rPr>
              <a:t>Benefits in kind are possible (no more than 75% of gross pay).</a:t>
            </a:r>
          </a:p>
          <a:p>
            <a:pPr marL="285750" indent="-285750">
              <a:lnSpc>
                <a:spcPts val="2200"/>
              </a:lnSpc>
              <a:spcBef>
                <a:spcPts val="600"/>
              </a:spcBef>
              <a:spcAft>
                <a:spcPts val="600"/>
              </a:spcAft>
              <a:buClr>
                <a:srgbClr val="D6851B"/>
              </a:buClr>
              <a:buSzPct val="65000"/>
              <a:buFont typeface="Wingdings 3" panose="05040102010807070707" pitchFamily="18" charset="2"/>
              <a:buChar char=""/>
            </a:pPr>
            <a:r>
              <a:rPr lang="en-GB" sz="1800" dirty="0">
                <a:latin typeface="+mj-lt"/>
              </a:rPr>
              <a:t>Allowance is paid monthly.</a:t>
            </a:r>
          </a:p>
          <a:p>
            <a:pPr marL="285750" indent="-285750">
              <a:lnSpc>
                <a:spcPts val="2200"/>
              </a:lnSpc>
              <a:spcBef>
                <a:spcPts val="600"/>
              </a:spcBef>
              <a:spcAft>
                <a:spcPts val="600"/>
              </a:spcAft>
              <a:buClr>
                <a:srgbClr val="D6851B"/>
              </a:buClr>
              <a:buSzPct val="65000"/>
              <a:buFont typeface="Wingdings 3" panose="05040102010807070707" pitchFamily="18" charset="2"/>
              <a:buChar char=""/>
            </a:pPr>
            <a:r>
              <a:rPr lang="en-GB" sz="1800" dirty="0">
                <a:latin typeface="+mj-lt"/>
              </a:rPr>
              <a:t>Allowance is also paid if trainees are released to attend an inter-company training centre during training.</a:t>
            </a:r>
          </a:p>
          <a:p>
            <a:pPr marL="285750" indent="-285750">
              <a:lnSpc>
                <a:spcPts val="2200"/>
              </a:lnSpc>
              <a:spcBef>
                <a:spcPts val="600"/>
              </a:spcBef>
              <a:spcAft>
                <a:spcPts val="600"/>
              </a:spcAft>
              <a:buClr>
                <a:srgbClr val="D6851B"/>
              </a:buClr>
              <a:buSzPct val="65000"/>
              <a:buFont typeface="Wingdings 3" panose="05040102010807070707" pitchFamily="18" charset="2"/>
              <a:buChar char=""/>
            </a:pPr>
            <a:r>
              <a:rPr lang="en-GB" sz="1800" dirty="0">
                <a:latin typeface="+mj-lt"/>
              </a:rPr>
              <a:t>Amount of remuneration is aligned to the collective wage agreement applicable in </a:t>
            </a:r>
            <a:br>
              <a:rPr lang="en-GB" sz="1800" dirty="0">
                <a:latin typeface="+mj-lt"/>
              </a:rPr>
            </a:br>
            <a:r>
              <a:rPr lang="en-GB" sz="1800" dirty="0">
                <a:latin typeface="+mj-lt"/>
              </a:rPr>
              <a:t>the industry or to a guidance value stipulated by the chamber which may be under-</a:t>
            </a:r>
            <a:br>
              <a:rPr lang="en-GB" sz="1800" dirty="0">
                <a:latin typeface="+mj-lt"/>
              </a:rPr>
            </a:br>
            <a:r>
              <a:rPr lang="en-GB" sz="1800" dirty="0">
                <a:latin typeface="+mj-lt"/>
              </a:rPr>
              <a:t>cut or exceeded.</a:t>
            </a:r>
          </a:p>
        </p:txBody>
      </p:sp>
      <p:pic>
        <p:nvPicPr>
          <p:cNvPr id="16" name="Grafik 15">
            <a:extLst>
              <a:ext uri="{FF2B5EF4-FFF2-40B4-BE49-F238E27FC236}">
                <a16:creationId xmlns:a16="http://schemas.microsoft.com/office/drawing/2014/main" id="{ACC6DEE6-F42F-47A6-B2DA-86728B9859BA}"/>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9397298" y="2168525"/>
            <a:ext cx="2639127" cy="3455988"/>
          </a:xfrm>
          <a:prstGeom prst="rect">
            <a:avLst/>
          </a:prstGeom>
        </p:spPr>
      </p:pic>
      <p:sp>
        <p:nvSpPr>
          <p:cNvPr id="6" name="Textfeld 5">
            <a:extLst>
              <a:ext uri="{FF2B5EF4-FFF2-40B4-BE49-F238E27FC236}">
                <a16:creationId xmlns:a16="http://schemas.microsoft.com/office/drawing/2014/main" id="{9A0124A4-50BE-458B-BE3F-4428571409CC}"/>
              </a:ext>
            </a:extLst>
          </p:cNvPr>
          <p:cNvSpPr txBox="1">
            <a:spLocks noChangeArrowheads="1"/>
          </p:cNvSpPr>
          <p:nvPr/>
        </p:nvSpPr>
        <p:spPr bwMode="auto">
          <a:xfrm>
            <a:off x="658812" y="4523712"/>
            <a:ext cx="8625865" cy="1253265"/>
          </a:xfrm>
          <a:prstGeom prst="rect">
            <a:avLst/>
          </a:prstGeom>
          <a:solidFill>
            <a:srgbClr val="FBF3E8"/>
          </a:solidFill>
          <a:ln w="19050">
            <a:noFill/>
            <a:miter lim="800000"/>
            <a:headEnd/>
            <a:tailEnd/>
          </a:ln>
        </p:spPr>
        <p:txBody>
          <a:bodyPr wrap="square" lIns="144000" tIns="72000" rIns="144000" bIns="144000">
            <a:spAutoFit/>
          </a:bodyPr>
          <a:lstStyle>
            <a:lvl1pPr eaLnBrk="0" hangingPunct="0">
              <a:defRPr sz="900">
                <a:solidFill>
                  <a:schemeClr val="tx1"/>
                </a:solidFill>
                <a:latin typeface="Arial" charset="0"/>
                <a:cs typeface="Arial" charset="0"/>
              </a:defRPr>
            </a:lvl1pPr>
            <a:lvl2pPr marL="742950" indent="-285750" eaLnBrk="0" hangingPunct="0">
              <a:defRPr sz="900">
                <a:solidFill>
                  <a:schemeClr val="tx1"/>
                </a:solidFill>
                <a:latin typeface="Arial" charset="0"/>
                <a:cs typeface="Arial" charset="0"/>
              </a:defRPr>
            </a:lvl2pPr>
            <a:lvl3pPr marL="1143000" indent="-228600" eaLnBrk="0" hangingPunct="0">
              <a:defRPr sz="900">
                <a:solidFill>
                  <a:schemeClr val="tx1"/>
                </a:solidFill>
                <a:latin typeface="Arial" charset="0"/>
                <a:cs typeface="Arial" charset="0"/>
              </a:defRPr>
            </a:lvl3pPr>
            <a:lvl4pPr marL="1600200" indent="-228600" eaLnBrk="0" hangingPunct="0">
              <a:defRPr sz="900">
                <a:solidFill>
                  <a:schemeClr val="tx1"/>
                </a:solidFill>
                <a:latin typeface="Arial" charset="0"/>
                <a:cs typeface="Arial" charset="0"/>
              </a:defRPr>
            </a:lvl4pPr>
            <a:lvl5pPr marL="2057400" indent="-228600" eaLnBrk="0" hangingPunct="0">
              <a:defRPr sz="900">
                <a:solidFill>
                  <a:schemeClr val="tx1"/>
                </a:solidFill>
                <a:latin typeface="Arial" charset="0"/>
                <a:cs typeface="Arial" charset="0"/>
              </a:defRPr>
            </a:lvl5pPr>
            <a:lvl6pPr marL="2514600" indent="-228600" eaLnBrk="0" fontAlgn="base" hangingPunct="0">
              <a:spcBef>
                <a:spcPct val="0"/>
              </a:spcBef>
              <a:spcAft>
                <a:spcPct val="0"/>
              </a:spcAft>
              <a:defRPr sz="900">
                <a:solidFill>
                  <a:schemeClr val="tx1"/>
                </a:solidFill>
                <a:latin typeface="Arial" charset="0"/>
                <a:cs typeface="Arial" charset="0"/>
              </a:defRPr>
            </a:lvl6pPr>
            <a:lvl7pPr marL="2971800" indent="-228600" eaLnBrk="0" fontAlgn="base" hangingPunct="0">
              <a:spcBef>
                <a:spcPct val="0"/>
              </a:spcBef>
              <a:spcAft>
                <a:spcPct val="0"/>
              </a:spcAft>
              <a:defRPr sz="900">
                <a:solidFill>
                  <a:schemeClr val="tx1"/>
                </a:solidFill>
                <a:latin typeface="Arial" charset="0"/>
                <a:cs typeface="Arial" charset="0"/>
              </a:defRPr>
            </a:lvl7pPr>
            <a:lvl8pPr marL="3429000" indent="-228600" eaLnBrk="0" fontAlgn="base" hangingPunct="0">
              <a:spcBef>
                <a:spcPct val="0"/>
              </a:spcBef>
              <a:spcAft>
                <a:spcPct val="0"/>
              </a:spcAft>
              <a:defRPr sz="900">
                <a:solidFill>
                  <a:schemeClr val="tx1"/>
                </a:solidFill>
                <a:latin typeface="Arial" charset="0"/>
                <a:cs typeface="Arial" charset="0"/>
              </a:defRPr>
            </a:lvl8pPr>
            <a:lvl9pPr marL="3886200" indent="-228600" eaLnBrk="0" fontAlgn="base" hangingPunct="0">
              <a:spcBef>
                <a:spcPct val="0"/>
              </a:spcBef>
              <a:spcAft>
                <a:spcPct val="0"/>
              </a:spcAft>
              <a:defRPr sz="900">
                <a:solidFill>
                  <a:schemeClr val="tx1"/>
                </a:solidFill>
                <a:latin typeface="Arial" charset="0"/>
                <a:cs typeface="Arial" charset="0"/>
              </a:defRPr>
            </a:lvl9pPr>
          </a:lstStyle>
          <a:p>
            <a:pPr marL="285750" indent="-285750" eaLnBrk="1" hangingPunct="1">
              <a:lnSpc>
                <a:spcPts val="2200"/>
              </a:lnSpc>
              <a:spcBef>
                <a:spcPts val="600"/>
              </a:spcBef>
              <a:spcAft>
                <a:spcPts val="200"/>
              </a:spcAft>
              <a:buClr>
                <a:srgbClr val="D6851B"/>
              </a:buClr>
              <a:buSzPct val="65000"/>
              <a:buFont typeface="Wingdings 3" panose="05040102010807070707" pitchFamily="18" charset="2"/>
              <a:buChar char=""/>
            </a:pPr>
            <a:r>
              <a:rPr lang="en-GB" sz="1800" b="1" dirty="0">
                <a:solidFill>
                  <a:srgbClr val="D6851B"/>
                </a:solidFill>
                <a:latin typeface="Calibri" panose="020F0502020204030204"/>
                <a:cs typeface="+mn-cs"/>
              </a:rPr>
              <a:t>Minimum wage:</a:t>
            </a:r>
          </a:p>
          <a:p>
            <a:pPr marL="540000" lvl="1" indent="-252000" eaLnBrk="1" hangingPunct="1">
              <a:lnSpc>
                <a:spcPts val="2200"/>
              </a:lnSpc>
              <a:spcBef>
                <a:spcPts val="600"/>
              </a:spcBef>
              <a:spcAft>
                <a:spcPts val="200"/>
              </a:spcAft>
              <a:buClr>
                <a:srgbClr val="D6851B"/>
              </a:buClr>
              <a:buSzPct val="65000"/>
              <a:buFont typeface="Wingdings 3" panose="05040102010807070707" pitchFamily="18" charset="2"/>
              <a:buChar char=""/>
            </a:pPr>
            <a:r>
              <a:rPr lang="en-GB" sz="1800" dirty="0">
                <a:latin typeface="Calibri" panose="020F0502020204030204"/>
                <a:cs typeface="+mn-cs"/>
              </a:rPr>
              <a:t>does not apply to trainees.</a:t>
            </a:r>
          </a:p>
          <a:p>
            <a:pPr marL="540000" lvl="1" indent="-252000" eaLnBrk="1" hangingPunct="1">
              <a:lnSpc>
                <a:spcPts val="2200"/>
              </a:lnSpc>
              <a:spcBef>
                <a:spcPts val="600"/>
              </a:spcBef>
              <a:spcAft>
                <a:spcPts val="200"/>
              </a:spcAft>
              <a:buClr>
                <a:srgbClr val="D6851B"/>
              </a:buClr>
              <a:buSzPct val="65000"/>
              <a:buFont typeface="Wingdings 3" panose="05040102010807070707" pitchFamily="18" charset="2"/>
              <a:buChar char=""/>
            </a:pPr>
            <a:r>
              <a:rPr lang="en-GB" sz="1800" dirty="0">
                <a:latin typeface="Calibri" panose="020F0502020204030204"/>
                <a:cs typeface="+mn-cs"/>
              </a:rPr>
              <a:t>does not apply to young people who have not completed a vocational qualification.</a:t>
            </a:r>
          </a:p>
        </p:txBody>
      </p:sp>
    </p:spTree>
    <p:extLst>
      <p:ext uri="{BB962C8B-B14F-4D97-AF65-F5344CB8AC3E}">
        <p14:creationId xmlns:p14="http://schemas.microsoft.com/office/powerpoint/2010/main" val="3805246817"/>
      </p:ext>
    </p:extLst>
  </p:cSld>
  <p:clrMapOvr>
    <a:masterClrMapping/>
  </p:clrMapOvr>
  <p:transition spd="slow">
    <p:fad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Rechteck 37">
            <a:extLst>
              <a:ext uri="{FF2B5EF4-FFF2-40B4-BE49-F238E27FC236}">
                <a16:creationId xmlns:a16="http://schemas.microsoft.com/office/drawing/2014/main" id="{9B4D0773-775F-4164-BE00-9C0CF1F32594}"/>
              </a:ext>
            </a:extLst>
          </p:cNvPr>
          <p:cNvSpPr/>
          <p:nvPr/>
        </p:nvSpPr>
        <p:spPr>
          <a:xfrm>
            <a:off x="4878680" y="1883593"/>
            <a:ext cx="2758520" cy="504000"/>
          </a:xfrm>
          <a:prstGeom prst="rect">
            <a:avLst/>
          </a:prstGeom>
          <a:solidFill>
            <a:srgbClr val="E2A95F"/>
          </a:solidFill>
        </p:spPr>
        <p:txBody>
          <a:bodyPr wrap="square" tIns="72000" bIns="72000" anchor="ctr" anchorCtr="0">
            <a:noAutofit/>
          </a:bodyPr>
          <a:lstStyle/>
          <a:p>
            <a:pPr algn="ctr" defTabSz="357188">
              <a:lnSpc>
                <a:spcPts val="1700"/>
              </a:lnSpc>
              <a:spcBef>
                <a:spcPts val="600"/>
              </a:spcBef>
              <a:buClr>
                <a:schemeClr val="accent1"/>
              </a:buClr>
              <a:buSzPct val="90000"/>
            </a:pPr>
            <a:r>
              <a:rPr lang="en-GB" sz="1600" dirty="0">
                <a:solidFill>
                  <a:schemeClr val="bg1"/>
                </a:solidFill>
                <a:latin typeface="+mj-lt"/>
              </a:rPr>
              <a:t>Training contract</a:t>
            </a:r>
          </a:p>
        </p:txBody>
      </p:sp>
      <p:sp>
        <p:nvSpPr>
          <p:cNvPr id="20" name="Rechteck 19">
            <a:extLst>
              <a:ext uri="{FF2B5EF4-FFF2-40B4-BE49-F238E27FC236}">
                <a16:creationId xmlns:a16="http://schemas.microsoft.com/office/drawing/2014/main" id="{FC7D1B88-C7F0-4C11-82B6-376C591BBD3E}"/>
              </a:ext>
            </a:extLst>
          </p:cNvPr>
          <p:cNvSpPr/>
          <p:nvPr/>
        </p:nvSpPr>
        <p:spPr>
          <a:xfrm>
            <a:off x="4878680" y="2477198"/>
            <a:ext cx="2758520" cy="504000"/>
          </a:xfrm>
          <a:prstGeom prst="rect">
            <a:avLst/>
          </a:prstGeom>
          <a:solidFill>
            <a:srgbClr val="E2A95F"/>
          </a:solidFill>
        </p:spPr>
        <p:txBody>
          <a:bodyPr wrap="square" tIns="72000" bIns="72000" anchor="ctr" anchorCtr="0">
            <a:noAutofit/>
          </a:bodyPr>
          <a:lstStyle/>
          <a:p>
            <a:pPr algn="ctr" defTabSz="357188">
              <a:lnSpc>
                <a:spcPts val="1700"/>
              </a:lnSpc>
              <a:spcBef>
                <a:spcPts val="600"/>
              </a:spcBef>
              <a:buClr>
                <a:schemeClr val="accent1"/>
              </a:buClr>
              <a:buSzPct val="90000"/>
            </a:pPr>
            <a:r>
              <a:rPr lang="en-GB" sz="1600" dirty="0">
                <a:solidFill>
                  <a:schemeClr val="bg1"/>
                </a:solidFill>
                <a:latin typeface="+mj-lt"/>
              </a:rPr>
              <a:t>Contractually regulated training arrangement</a:t>
            </a:r>
          </a:p>
        </p:txBody>
      </p:sp>
      <p:sp>
        <p:nvSpPr>
          <p:cNvPr id="37" name="Textplatzhalter 3">
            <a:extLst>
              <a:ext uri="{FF2B5EF4-FFF2-40B4-BE49-F238E27FC236}">
                <a16:creationId xmlns:a16="http://schemas.microsoft.com/office/drawing/2014/main" id="{C2DFB5EB-86D2-49BD-82C6-9763D37585F0}"/>
              </a:ext>
            </a:extLst>
          </p:cNvPr>
          <p:cNvSpPr txBox="1">
            <a:spLocks/>
          </p:cNvSpPr>
          <p:nvPr/>
        </p:nvSpPr>
        <p:spPr>
          <a:xfrm>
            <a:off x="4853940" y="5230594"/>
            <a:ext cx="2808000" cy="540000"/>
          </a:xfrm>
          <a:prstGeom prst="rect">
            <a:avLst/>
          </a:prstGeom>
          <a:solidFill>
            <a:srgbClr val="E2A95F"/>
          </a:solidFill>
        </p:spPr>
        <p:txBody>
          <a:bodyPr vert="horz" wrap="square" lIns="0" tIns="108000" rIns="0" bIns="0" rtlCol="0" anchor="ctr">
            <a:noAutofit/>
          </a:bodyPr>
          <a:lstStyle>
            <a:lvl1pPr marL="0" indent="0" algn="l" defTabSz="357188" rtl="0" eaLnBrk="1" latinLnBrk="0" hangingPunct="1">
              <a:lnSpc>
                <a:spcPct val="90000"/>
              </a:lnSpc>
              <a:spcBef>
                <a:spcPts val="1000"/>
              </a:spcBef>
              <a:buClr>
                <a:schemeClr val="accent1"/>
              </a:buClr>
              <a:buSzPct val="90000"/>
              <a:buFont typeface="Wingdings 3" panose="05040102010807070707" pitchFamily="18" charset="2"/>
              <a:buNone/>
              <a:tabLst/>
              <a:defRPr sz="2000" b="0" kern="1200">
                <a:solidFill>
                  <a:schemeClr val="bg1"/>
                </a:solidFill>
                <a:latin typeface="+mj-lt"/>
                <a:ea typeface="+mn-ea"/>
                <a:cs typeface="+mn-cs"/>
              </a:defRPr>
            </a:lvl1pPr>
            <a:lvl2pPr marL="457200" indent="0" algn="l" defTabSz="536575" rtl="0" eaLnBrk="1" latinLnBrk="0" hangingPunct="1">
              <a:lnSpc>
                <a:spcPct val="90000"/>
              </a:lnSpc>
              <a:spcBef>
                <a:spcPts val="500"/>
              </a:spcBef>
              <a:buClr>
                <a:schemeClr val="accent1"/>
              </a:buClr>
              <a:buSzPct val="90000"/>
              <a:buFont typeface="Wingdings 3" panose="05040102010807070707" pitchFamily="18" charset="2"/>
              <a:buNone/>
              <a:tabLst/>
              <a:defRPr sz="2000" b="1" kern="1200">
                <a:solidFill>
                  <a:schemeClr val="tx1"/>
                </a:solidFill>
                <a:latin typeface="+mj-lt"/>
                <a:ea typeface="+mn-ea"/>
                <a:cs typeface="+mn-cs"/>
              </a:defRPr>
            </a:lvl2pPr>
            <a:lvl3pPr marL="914400" indent="0" algn="l" defTabSz="479425" rtl="0" eaLnBrk="1" latinLnBrk="0" hangingPunct="1">
              <a:lnSpc>
                <a:spcPct val="90000"/>
              </a:lnSpc>
              <a:spcBef>
                <a:spcPts val="500"/>
              </a:spcBef>
              <a:buClr>
                <a:schemeClr val="accent1"/>
              </a:buClr>
              <a:buSzPct val="90000"/>
              <a:buFont typeface="Wingdings 3" panose="05040102010807070707" pitchFamily="18" charset="2"/>
              <a:buNone/>
              <a:tabLst/>
              <a:defRPr sz="1800" b="1" kern="1200">
                <a:solidFill>
                  <a:schemeClr val="tx1"/>
                </a:solidFill>
                <a:latin typeface="+mj-lt"/>
                <a:ea typeface="+mn-ea"/>
                <a:cs typeface="+mn-cs"/>
              </a:defRPr>
            </a:lvl3pPr>
            <a:lvl4pPr marL="1371600" indent="0" algn="l" defTabSz="357188"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4pPr>
            <a:lvl5pPr marL="1828800" indent="0" algn="l" defTabSz="360363"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algn="ctr">
              <a:lnSpc>
                <a:spcPts val="1700"/>
              </a:lnSpc>
              <a:spcBef>
                <a:spcPts val="600"/>
              </a:spcBef>
            </a:pPr>
            <a:r>
              <a:rPr lang="en-GB" sz="1600" dirty="0"/>
              <a:t>Examination board</a:t>
            </a:r>
          </a:p>
        </p:txBody>
      </p:sp>
      <p:pic>
        <p:nvPicPr>
          <p:cNvPr id="35" name="Grafik 34">
            <a:extLst>
              <a:ext uri="{FF2B5EF4-FFF2-40B4-BE49-F238E27FC236}">
                <a16:creationId xmlns:a16="http://schemas.microsoft.com/office/drawing/2014/main" id="{71044ED9-43AE-45C1-8373-8E4C32147467}"/>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442905" y="704572"/>
            <a:ext cx="1218263" cy="1595339"/>
          </a:xfrm>
          <a:prstGeom prst="rect">
            <a:avLst/>
          </a:prstGeom>
        </p:spPr>
      </p:pic>
      <p:sp>
        <p:nvSpPr>
          <p:cNvPr id="2" name="Titel 1">
            <a:extLst>
              <a:ext uri="{FF2B5EF4-FFF2-40B4-BE49-F238E27FC236}">
                <a16:creationId xmlns:a16="http://schemas.microsoft.com/office/drawing/2014/main" id="{0F46CD52-B1DC-4DF7-8FCC-44740D0CFA9B}"/>
              </a:ext>
            </a:extLst>
          </p:cNvPr>
          <p:cNvSpPr>
            <a:spLocks noGrp="1"/>
          </p:cNvSpPr>
          <p:nvPr>
            <p:ph type="title"/>
          </p:nvPr>
        </p:nvSpPr>
        <p:spPr>
          <a:xfrm>
            <a:off x="658812" y="296863"/>
            <a:ext cx="9000000" cy="446715"/>
          </a:xfrm>
        </p:spPr>
        <p:txBody>
          <a:bodyPr/>
          <a:lstStyle/>
          <a:p>
            <a:r>
              <a:rPr lang="en-GB" dirty="0"/>
              <a:t>5. Regulations in federal law</a:t>
            </a:r>
          </a:p>
        </p:txBody>
      </p:sp>
      <p:sp>
        <p:nvSpPr>
          <p:cNvPr id="6" name="Textplatzhalter 3">
            <a:extLst>
              <a:ext uri="{FF2B5EF4-FFF2-40B4-BE49-F238E27FC236}">
                <a16:creationId xmlns:a16="http://schemas.microsoft.com/office/drawing/2014/main" id="{5252982C-541D-4F15-9D26-6974AC8FE9EA}"/>
              </a:ext>
            </a:extLst>
          </p:cNvPr>
          <p:cNvSpPr>
            <a:spLocks noGrp="1"/>
          </p:cNvSpPr>
          <p:nvPr>
            <p:ph type="body" idx="1"/>
          </p:nvPr>
        </p:nvSpPr>
        <p:spPr>
          <a:xfrm>
            <a:off x="658814" y="4051661"/>
            <a:ext cx="2808000" cy="864000"/>
          </a:xfrm>
          <a:solidFill>
            <a:srgbClr val="D6851B"/>
          </a:solidFill>
        </p:spPr>
        <p:txBody>
          <a:bodyPr wrap="square" lIns="36000" tIns="144000" rIns="36000" bIns="144000">
            <a:spAutoFit/>
          </a:bodyPr>
          <a:lstStyle/>
          <a:p>
            <a:pPr algn="ctr">
              <a:lnSpc>
                <a:spcPts val="1900"/>
              </a:lnSpc>
              <a:spcBef>
                <a:spcPts val="600"/>
              </a:spcBef>
            </a:pPr>
            <a:r>
              <a:rPr lang="en-GB" sz="1800" dirty="0"/>
              <a:t>Place of training </a:t>
            </a:r>
          </a:p>
          <a:p>
            <a:pPr algn="ctr">
              <a:lnSpc>
                <a:spcPts val="1900"/>
              </a:lnSpc>
              <a:spcBef>
                <a:spcPts val="600"/>
              </a:spcBef>
            </a:pPr>
            <a:r>
              <a:rPr lang="en-GB" sz="1800" dirty="0"/>
              <a:t>and training staff </a:t>
            </a:r>
          </a:p>
        </p:txBody>
      </p:sp>
      <p:sp>
        <p:nvSpPr>
          <p:cNvPr id="12" name="Textplatzhalter 3">
            <a:extLst>
              <a:ext uri="{FF2B5EF4-FFF2-40B4-BE49-F238E27FC236}">
                <a16:creationId xmlns:a16="http://schemas.microsoft.com/office/drawing/2014/main" id="{5D617D76-AFAA-42F7-9E88-50C6F403F0FE}"/>
              </a:ext>
            </a:extLst>
          </p:cNvPr>
          <p:cNvSpPr txBox="1">
            <a:spLocks/>
          </p:cNvSpPr>
          <p:nvPr/>
        </p:nvSpPr>
        <p:spPr>
          <a:xfrm>
            <a:off x="3543014" y="1066477"/>
            <a:ext cx="5429852" cy="721814"/>
          </a:xfrm>
          <a:prstGeom prst="rect">
            <a:avLst/>
          </a:prstGeom>
          <a:solidFill>
            <a:srgbClr val="D6851B"/>
          </a:solidFill>
        </p:spPr>
        <p:txBody>
          <a:bodyPr vert="horz" wrap="square" lIns="36000" tIns="72000" rIns="36000" bIns="0" rtlCol="0" anchor="ctr">
            <a:noAutofit/>
          </a:bodyPr>
          <a:lstStyle>
            <a:lvl1pPr marL="0" indent="0" algn="l" defTabSz="357188" rtl="0" eaLnBrk="1" latinLnBrk="0" hangingPunct="1">
              <a:lnSpc>
                <a:spcPct val="90000"/>
              </a:lnSpc>
              <a:spcBef>
                <a:spcPts val="1000"/>
              </a:spcBef>
              <a:buClr>
                <a:schemeClr val="accent1"/>
              </a:buClr>
              <a:buSzPct val="90000"/>
              <a:buFont typeface="Wingdings 3" panose="05040102010807070707" pitchFamily="18" charset="2"/>
              <a:buNone/>
              <a:tabLst/>
              <a:defRPr sz="2000" b="0" kern="1200">
                <a:solidFill>
                  <a:schemeClr val="bg1"/>
                </a:solidFill>
                <a:latin typeface="+mj-lt"/>
                <a:ea typeface="+mn-ea"/>
                <a:cs typeface="+mn-cs"/>
              </a:defRPr>
            </a:lvl1pPr>
            <a:lvl2pPr marL="457200" indent="0" algn="l" defTabSz="536575" rtl="0" eaLnBrk="1" latinLnBrk="0" hangingPunct="1">
              <a:lnSpc>
                <a:spcPct val="90000"/>
              </a:lnSpc>
              <a:spcBef>
                <a:spcPts val="500"/>
              </a:spcBef>
              <a:buClr>
                <a:schemeClr val="accent1"/>
              </a:buClr>
              <a:buSzPct val="90000"/>
              <a:buFont typeface="Wingdings 3" panose="05040102010807070707" pitchFamily="18" charset="2"/>
              <a:buNone/>
              <a:tabLst/>
              <a:defRPr sz="2000" b="1" kern="1200">
                <a:solidFill>
                  <a:schemeClr val="tx1"/>
                </a:solidFill>
                <a:latin typeface="+mj-lt"/>
                <a:ea typeface="+mn-ea"/>
                <a:cs typeface="+mn-cs"/>
              </a:defRPr>
            </a:lvl2pPr>
            <a:lvl3pPr marL="914400" indent="0" algn="l" defTabSz="479425" rtl="0" eaLnBrk="1" latinLnBrk="0" hangingPunct="1">
              <a:lnSpc>
                <a:spcPct val="90000"/>
              </a:lnSpc>
              <a:spcBef>
                <a:spcPts val="500"/>
              </a:spcBef>
              <a:buClr>
                <a:schemeClr val="accent1"/>
              </a:buClr>
              <a:buSzPct val="90000"/>
              <a:buFont typeface="Wingdings 3" panose="05040102010807070707" pitchFamily="18" charset="2"/>
              <a:buNone/>
              <a:tabLst/>
              <a:defRPr sz="1800" b="1" kern="1200">
                <a:solidFill>
                  <a:schemeClr val="tx1"/>
                </a:solidFill>
                <a:latin typeface="+mj-lt"/>
                <a:ea typeface="+mn-ea"/>
                <a:cs typeface="+mn-cs"/>
              </a:defRPr>
            </a:lvl3pPr>
            <a:lvl4pPr marL="1371600" indent="0" algn="l" defTabSz="357188"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4pPr>
            <a:lvl5pPr marL="1828800" indent="0" algn="l" defTabSz="360363"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algn="ctr">
              <a:lnSpc>
                <a:spcPts val="1700"/>
              </a:lnSpc>
              <a:spcBef>
                <a:spcPts val="600"/>
              </a:spcBef>
            </a:pPr>
            <a:r>
              <a:rPr lang="en-GB" sz="1600" b="1" dirty="0"/>
              <a:t>Competent bodies: IHK, HWK and others</a:t>
            </a:r>
          </a:p>
          <a:p>
            <a:pPr algn="ctr">
              <a:lnSpc>
                <a:spcPts val="1700"/>
              </a:lnSpc>
              <a:spcBef>
                <a:spcPts val="600"/>
              </a:spcBef>
            </a:pPr>
            <a:r>
              <a:rPr lang="en-GB" sz="1600" dirty="0"/>
              <a:t>regulate, advise, monitor</a:t>
            </a:r>
          </a:p>
        </p:txBody>
      </p:sp>
      <p:sp>
        <p:nvSpPr>
          <p:cNvPr id="16" name="Textplatzhalter 3">
            <a:extLst>
              <a:ext uri="{FF2B5EF4-FFF2-40B4-BE49-F238E27FC236}">
                <a16:creationId xmlns:a16="http://schemas.microsoft.com/office/drawing/2014/main" id="{3CAC0400-1E75-46B7-AAEC-DBC5DA41CAF6}"/>
              </a:ext>
            </a:extLst>
          </p:cNvPr>
          <p:cNvSpPr txBox="1">
            <a:spLocks/>
          </p:cNvSpPr>
          <p:nvPr/>
        </p:nvSpPr>
        <p:spPr>
          <a:xfrm>
            <a:off x="9048575" y="4051661"/>
            <a:ext cx="2664000" cy="864000"/>
          </a:xfrm>
          <a:prstGeom prst="rect">
            <a:avLst/>
          </a:prstGeom>
          <a:solidFill>
            <a:srgbClr val="D6851B"/>
          </a:solidFill>
        </p:spPr>
        <p:txBody>
          <a:bodyPr vert="horz" wrap="square" lIns="36000" tIns="144000" rIns="36000" bIns="144000" rtlCol="0" anchor="ctr">
            <a:noAutofit/>
          </a:bodyPr>
          <a:lstStyle>
            <a:lvl1pPr marL="0" indent="0" algn="l" defTabSz="357188" rtl="0" eaLnBrk="1" latinLnBrk="0" hangingPunct="1">
              <a:lnSpc>
                <a:spcPct val="90000"/>
              </a:lnSpc>
              <a:spcBef>
                <a:spcPts val="1000"/>
              </a:spcBef>
              <a:buClr>
                <a:schemeClr val="accent1"/>
              </a:buClr>
              <a:buSzPct val="90000"/>
              <a:buFont typeface="Wingdings 3" panose="05040102010807070707" pitchFamily="18" charset="2"/>
              <a:buNone/>
              <a:tabLst/>
              <a:defRPr sz="2000" b="0" kern="1200">
                <a:solidFill>
                  <a:schemeClr val="bg1"/>
                </a:solidFill>
                <a:latin typeface="+mj-lt"/>
                <a:ea typeface="+mn-ea"/>
                <a:cs typeface="+mn-cs"/>
              </a:defRPr>
            </a:lvl1pPr>
            <a:lvl2pPr marL="457200" indent="0" algn="l" defTabSz="536575" rtl="0" eaLnBrk="1" latinLnBrk="0" hangingPunct="1">
              <a:lnSpc>
                <a:spcPct val="90000"/>
              </a:lnSpc>
              <a:spcBef>
                <a:spcPts val="500"/>
              </a:spcBef>
              <a:buClr>
                <a:schemeClr val="accent1"/>
              </a:buClr>
              <a:buSzPct val="90000"/>
              <a:buFont typeface="Wingdings 3" panose="05040102010807070707" pitchFamily="18" charset="2"/>
              <a:buNone/>
              <a:tabLst/>
              <a:defRPr sz="2000" b="1" kern="1200">
                <a:solidFill>
                  <a:schemeClr val="tx1"/>
                </a:solidFill>
                <a:latin typeface="+mj-lt"/>
                <a:ea typeface="+mn-ea"/>
                <a:cs typeface="+mn-cs"/>
              </a:defRPr>
            </a:lvl2pPr>
            <a:lvl3pPr marL="914400" indent="0" algn="l" defTabSz="479425" rtl="0" eaLnBrk="1" latinLnBrk="0" hangingPunct="1">
              <a:lnSpc>
                <a:spcPct val="90000"/>
              </a:lnSpc>
              <a:spcBef>
                <a:spcPts val="500"/>
              </a:spcBef>
              <a:buClr>
                <a:schemeClr val="accent1"/>
              </a:buClr>
              <a:buSzPct val="90000"/>
              <a:buFont typeface="Wingdings 3" panose="05040102010807070707" pitchFamily="18" charset="2"/>
              <a:buNone/>
              <a:tabLst/>
              <a:defRPr sz="1800" b="1" kern="1200">
                <a:solidFill>
                  <a:schemeClr val="tx1"/>
                </a:solidFill>
                <a:latin typeface="+mj-lt"/>
                <a:ea typeface="+mn-ea"/>
                <a:cs typeface="+mn-cs"/>
              </a:defRPr>
            </a:lvl3pPr>
            <a:lvl4pPr marL="1371600" indent="0" algn="l" defTabSz="357188"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4pPr>
            <a:lvl5pPr marL="1828800" indent="0" algn="l" defTabSz="360363"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algn="ctr">
              <a:lnSpc>
                <a:spcPct val="100000"/>
              </a:lnSpc>
              <a:spcBef>
                <a:spcPts val="600"/>
              </a:spcBef>
            </a:pPr>
            <a:r>
              <a:rPr lang="en-GB" sz="1800" dirty="0"/>
              <a:t>Trainees</a:t>
            </a:r>
          </a:p>
        </p:txBody>
      </p:sp>
      <p:sp>
        <p:nvSpPr>
          <p:cNvPr id="36" name="Ellipse 35">
            <a:extLst>
              <a:ext uri="{FF2B5EF4-FFF2-40B4-BE49-F238E27FC236}">
                <a16:creationId xmlns:a16="http://schemas.microsoft.com/office/drawing/2014/main" id="{9C0FB1F7-6FB9-4911-8901-CF84586A5D00}"/>
              </a:ext>
            </a:extLst>
          </p:cNvPr>
          <p:cNvSpPr/>
          <p:nvPr/>
        </p:nvSpPr>
        <p:spPr>
          <a:xfrm>
            <a:off x="5221649" y="3011275"/>
            <a:ext cx="2160000" cy="2160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pic>
        <p:nvPicPr>
          <p:cNvPr id="24" name="Grafik 23">
            <a:extLst>
              <a:ext uri="{FF2B5EF4-FFF2-40B4-BE49-F238E27FC236}">
                <a16:creationId xmlns:a16="http://schemas.microsoft.com/office/drawing/2014/main" id="{BCCDCB52-6868-4E5D-8CFD-CBBA6B85A619}"/>
              </a:ext>
            </a:extLst>
          </p:cNvPr>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942986" y="2517115"/>
            <a:ext cx="2209789" cy="1627398"/>
          </a:xfrm>
          <a:prstGeom prst="rect">
            <a:avLst/>
          </a:prstGeom>
        </p:spPr>
      </p:pic>
      <p:pic>
        <p:nvPicPr>
          <p:cNvPr id="25" name="Grafik 24">
            <a:extLst>
              <a:ext uri="{FF2B5EF4-FFF2-40B4-BE49-F238E27FC236}">
                <a16:creationId xmlns:a16="http://schemas.microsoft.com/office/drawing/2014/main" id="{52122AB6-4899-48A1-9E9E-790D654950C9}"/>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10307195" y="2658539"/>
            <a:ext cx="760401" cy="1485974"/>
          </a:xfrm>
          <a:prstGeom prst="rect">
            <a:avLst/>
          </a:prstGeom>
        </p:spPr>
      </p:pic>
      <p:grpSp>
        <p:nvGrpSpPr>
          <p:cNvPr id="26" name="Gruppieren 25">
            <a:extLst>
              <a:ext uri="{FF2B5EF4-FFF2-40B4-BE49-F238E27FC236}">
                <a16:creationId xmlns:a16="http://schemas.microsoft.com/office/drawing/2014/main" id="{5CC2697D-3984-44B9-AD53-06F8BE254F5B}"/>
              </a:ext>
            </a:extLst>
          </p:cNvPr>
          <p:cNvGrpSpPr/>
          <p:nvPr/>
        </p:nvGrpSpPr>
        <p:grpSpPr>
          <a:xfrm>
            <a:off x="9658812" y="2559275"/>
            <a:ext cx="670505" cy="1447737"/>
            <a:chOff x="2466852" y="4726567"/>
            <a:chExt cx="535353" cy="1155921"/>
          </a:xfrm>
        </p:grpSpPr>
        <p:sp>
          <p:nvSpPr>
            <p:cNvPr id="27" name="Rechteck: abgerundete Ecken 31">
              <a:extLst>
                <a:ext uri="{FF2B5EF4-FFF2-40B4-BE49-F238E27FC236}">
                  <a16:creationId xmlns:a16="http://schemas.microsoft.com/office/drawing/2014/main" id="{38F27892-03ED-4C11-B3D7-FB4AD1AF8E8E}"/>
                </a:ext>
              </a:extLst>
            </p:cNvPr>
            <p:cNvSpPr/>
            <p:nvPr/>
          </p:nvSpPr>
          <p:spPr>
            <a:xfrm>
              <a:off x="2824520" y="5024046"/>
              <a:ext cx="171093" cy="858442"/>
            </a:xfrm>
            <a:custGeom>
              <a:avLst/>
              <a:gdLst>
                <a:gd name="connsiteX0" fmla="*/ 0 w 178594"/>
                <a:gd name="connsiteY0" fmla="*/ 29766 h 419253"/>
                <a:gd name="connsiteX1" fmla="*/ 29766 w 178594"/>
                <a:gd name="connsiteY1" fmla="*/ 0 h 419253"/>
                <a:gd name="connsiteX2" fmla="*/ 148828 w 178594"/>
                <a:gd name="connsiteY2" fmla="*/ 0 h 419253"/>
                <a:gd name="connsiteX3" fmla="*/ 178594 w 178594"/>
                <a:gd name="connsiteY3" fmla="*/ 29766 h 419253"/>
                <a:gd name="connsiteX4" fmla="*/ 178594 w 178594"/>
                <a:gd name="connsiteY4" fmla="*/ 389487 h 419253"/>
                <a:gd name="connsiteX5" fmla="*/ 148828 w 178594"/>
                <a:gd name="connsiteY5" fmla="*/ 419253 h 419253"/>
                <a:gd name="connsiteX6" fmla="*/ 29766 w 178594"/>
                <a:gd name="connsiteY6" fmla="*/ 419253 h 419253"/>
                <a:gd name="connsiteX7" fmla="*/ 0 w 178594"/>
                <a:gd name="connsiteY7" fmla="*/ 389487 h 419253"/>
                <a:gd name="connsiteX8" fmla="*/ 0 w 178594"/>
                <a:gd name="connsiteY8" fmla="*/ 29766 h 419253"/>
                <a:gd name="connsiteX0" fmla="*/ 0 w 178594"/>
                <a:gd name="connsiteY0" fmla="*/ 65485 h 454972"/>
                <a:gd name="connsiteX1" fmla="*/ 25004 w 178594"/>
                <a:gd name="connsiteY1" fmla="*/ 0 h 454972"/>
                <a:gd name="connsiteX2" fmla="*/ 148828 w 178594"/>
                <a:gd name="connsiteY2" fmla="*/ 35719 h 454972"/>
                <a:gd name="connsiteX3" fmla="*/ 178594 w 178594"/>
                <a:gd name="connsiteY3" fmla="*/ 65485 h 454972"/>
                <a:gd name="connsiteX4" fmla="*/ 178594 w 178594"/>
                <a:gd name="connsiteY4" fmla="*/ 425206 h 454972"/>
                <a:gd name="connsiteX5" fmla="*/ 148828 w 178594"/>
                <a:gd name="connsiteY5" fmla="*/ 454972 h 454972"/>
                <a:gd name="connsiteX6" fmla="*/ 29766 w 178594"/>
                <a:gd name="connsiteY6" fmla="*/ 454972 h 454972"/>
                <a:gd name="connsiteX7" fmla="*/ 0 w 178594"/>
                <a:gd name="connsiteY7" fmla="*/ 425206 h 454972"/>
                <a:gd name="connsiteX8" fmla="*/ 0 w 178594"/>
                <a:gd name="connsiteY8" fmla="*/ 65485 h 454972"/>
                <a:gd name="connsiteX0" fmla="*/ 0 w 192881"/>
                <a:gd name="connsiteY0" fmla="*/ 65485 h 454972"/>
                <a:gd name="connsiteX1" fmla="*/ 25004 w 192881"/>
                <a:gd name="connsiteY1" fmla="*/ 0 h 454972"/>
                <a:gd name="connsiteX2" fmla="*/ 148828 w 192881"/>
                <a:gd name="connsiteY2" fmla="*/ 35719 h 454972"/>
                <a:gd name="connsiteX3" fmla="*/ 192881 w 192881"/>
                <a:gd name="connsiteY3" fmla="*/ 336947 h 454972"/>
                <a:gd name="connsiteX4" fmla="*/ 178594 w 192881"/>
                <a:gd name="connsiteY4" fmla="*/ 425206 h 454972"/>
                <a:gd name="connsiteX5" fmla="*/ 148828 w 192881"/>
                <a:gd name="connsiteY5" fmla="*/ 454972 h 454972"/>
                <a:gd name="connsiteX6" fmla="*/ 29766 w 192881"/>
                <a:gd name="connsiteY6" fmla="*/ 454972 h 454972"/>
                <a:gd name="connsiteX7" fmla="*/ 0 w 192881"/>
                <a:gd name="connsiteY7" fmla="*/ 425206 h 454972"/>
                <a:gd name="connsiteX8" fmla="*/ 0 w 192881"/>
                <a:gd name="connsiteY8" fmla="*/ 65485 h 454972"/>
                <a:gd name="connsiteX0" fmla="*/ 0 w 192881"/>
                <a:gd name="connsiteY0" fmla="*/ 65485 h 454972"/>
                <a:gd name="connsiteX1" fmla="*/ 25004 w 192881"/>
                <a:gd name="connsiteY1" fmla="*/ 0 h 454972"/>
                <a:gd name="connsiteX2" fmla="*/ 148828 w 192881"/>
                <a:gd name="connsiteY2" fmla="*/ 35719 h 454972"/>
                <a:gd name="connsiteX3" fmla="*/ 192881 w 192881"/>
                <a:gd name="connsiteY3" fmla="*/ 336947 h 454972"/>
                <a:gd name="connsiteX4" fmla="*/ 178594 w 192881"/>
                <a:gd name="connsiteY4" fmla="*/ 425206 h 454972"/>
                <a:gd name="connsiteX5" fmla="*/ 148828 w 192881"/>
                <a:gd name="connsiteY5" fmla="*/ 454972 h 454972"/>
                <a:gd name="connsiteX6" fmla="*/ 29766 w 192881"/>
                <a:gd name="connsiteY6" fmla="*/ 454972 h 454972"/>
                <a:gd name="connsiteX7" fmla="*/ 0 w 192881"/>
                <a:gd name="connsiteY7" fmla="*/ 425206 h 454972"/>
                <a:gd name="connsiteX8" fmla="*/ 0 w 192881"/>
                <a:gd name="connsiteY8" fmla="*/ 65485 h 454972"/>
                <a:gd name="connsiteX0" fmla="*/ 0 w 192881"/>
                <a:gd name="connsiteY0" fmla="*/ 65485 h 454972"/>
                <a:gd name="connsiteX1" fmla="*/ 25004 w 192881"/>
                <a:gd name="connsiteY1" fmla="*/ 0 h 454972"/>
                <a:gd name="connsiteX2" fmla="*/ 148828 w 192881"/>
                <a:gd name="connsiteY2" fmla="*/ 35719 h 454972"/>
                <a:gd name="connsiteX3" fmla="*/ 192881 w 192881"/>
                <a:gd name="connsiteY3" fmla="*/ 336947 h 454972"/>
                <a:gd name="connsiteX4" fmla="*/ 183356 w 192881"/>
                <a:gd name="connsiteY4" fmla="*/ 408538 h 454972"/>
                <a:gd name="connsiteX5" fmla="*/ 148828 w 192881"/>
                <a:gd name="connsiteY5" fmla="*/ 454972 h 454972"/>
                <a:gd name="connsiteX6" fmla="*/ 29766 w 192881"/>
                <a:gd name="connsiteY6" fmla="*/ 454972 h 454972"/>
                <a:gd name="connsiteX7" fmla="*/ 0 w 192881"/>
                <a:gd name="connsiteY7" fmla="*/ 425206 h 454972"/>
                <a:gd name="connsiteX8" fmla="*/ 0 w 192881"/>
                <a:gd name="connsiteY8" fmla="*/ 65485 h 454972"/>
                <a:gd name="connsiteX0" fmla="*/ 0 w 192881"/>
                <a:gd name="connsiteY0" fmla="*/ 65485 h 454972"/>
                <a:gd name="connsiteX1" fmla="*/ 25004 w 192881"/>
                <a:gd name="connsiteY1" fmla="*/ 0 h 454972"/>
                <a:gd name="connsiteX2" fmla="*/ 148828 w 192881"/>
                <a:gd name="connsiteY2" fmla="*/ 35719 h 454972"/>
                <a:gd name="connsiteX3" fmla="*/ 192881 w 192881"/>
                <a:gd name="connsiteY3" fmla="*/ 336947 h 454972"/>
                <a:gd name="connsiteX4" fmla="*/ 183356 w 192881"/>
                <a:gd name="connsiteY4" fmla="*/ 408538 h 454972"/>
                <a:gd name="connsiteX5" fmla="*/ 148828 w 192881"/>
                <a:gd name="connsiteY5" fmla="*/ 447829 h 454972"/>
                <a:gd name="connsiteX6" fmla="*/ 29766 w 192881"/>
                <a:gd name="connsiteY6" fmla="*/ 454972 h 454972"/>
                <a:gd name="connsiteX7" fmla="*/ 0 w 192881"/>
                <a:gd name="connsiteY7" fmla="*/ 425206 h 454972"/>
                <a:gd name="connsiteX8" fmla="*/ 0 w 192881"/>
                <a:gd name="connsiteY8" fmla="*/ 65485 h 454972"/>
                <a:gd name="connsiteX0" fmla="*/ 0 w 192881"/>
                <a:gd name="connsiteY0" fmla="*/ 65485 h 454972"/>
                <a:gd name="connsiteX1" fmla="*/ 25004 w 192881"/>
                <a:gd name="connsiteY1" fmla="*/ 0 h 454972"/>
                <a:gd name="connsiteX2" fmla="*/ 139303 w 192881"/>
                <a:gd name="connsiteY2" fmla="*/ 38100 h 454972"/>
                <a:gd name="connsiteX3" fmla="*/ 192881 w 192881"/>
                <a:gd name="connsiteY3" fmla="*/ 336947 h 454972"/>
                <a:gd name="connsiteX4" fmla="*/ 183356 w 192881"/>
                <a:gd name="connsiteY4" fmla="*/ 408538 h 454972"/>
                <a:gd name="connsiteX5" fmla="*/ 148828 w 192881"/>
                <a:gd name="connsiteY5" fmla="*/ 447829 h 454972"/>
                <a:gd name="connsiteX6" fmla="*/ 29766 w 192881"/>
                <a:gd name="connsiteY6" fmla="*/ 454972 h 454972"/>
                <a:gd name="connsiteX7" fmla="*/ 0 w 192881"/>
                <a:gd name="connsiteY7" fmla="*/ 425206 h 454972"/>
                <a:gd name="connsiteX8" fmla="*/ 0 w 192881"/>
                <a:gd name="connsiteY8" fmla="*/ 65485 h 454972"/>
                <a:gd name="connsiteX0" fmla="*/ 0 w 192881"/>
                <a:gd name="connsiteY0" fmla="*/ 65485 h 454972"/>
                <a:gd name="connsiteX1" fmla="*/ 25004 w 192881"/>
                <a:gd name="connsiteY1" fmla="*/ 0 h 454972"/>
                <a:gd name="connsiteX2" fmla="*/ 139303 w 192881"/>
                <a:gd name="connsiteY2" fmla="*/ 38100 h 454972"/>
                <a:gd name="connsiteX3" fmla="*/ 192881 w 192881"/>
                <a:gd name="connsiteY3" fmla="*/ 336947 h 454972"/>
                <a:gd name="connsiteX4" fmla="*/ 183356 w 192881"/>
                <a:gd name="connsiteY4" fmla="*/ 408538 h 454972"/>
                <a:gd name="connsiteX5" fmla="*/ 148828 w 192881"/>
                <a:gd name="connsiteY5" fmla="*/ 447829 h 454972"/>
                <a:gd name="connsiteX6" fmla="*/ 29766 w 192881"/>
                <a:gd name="connsiteY6" fmla="*/ 454972 h 454972"/>
                <a:gd name="connsiteX7" fmla="*/ 0 w 192881"/>
                <a:gd name="connsiteY7" fmla="*/ 425206 h 454972"/>
                <a:gd name="connsiteX8" fmla="*/ 0 w 192881"/>
                <a:gd name="connsiteY8" fmla="*/ 65485 h 454972"/>
                <a:gd name="connsiteX0" fmla="*/ 0 w 192881"/>
                <a:gd name="connsiteY0" fmla="*/ 65485 h 454972"/>
                <a:gd name="connsiteX1" fmla="*/ 25004 w 192881"/>
                <a:gd name="connsiteY1" fmla="*/ 0 h 454972"/>
                <a:gd name="connsiteX2" fmla="*/ 139303 w 192881"/>
                <a:gd name="connsiteY2" fmla="*/ 38100 h 454972"/>
                <a:gd name="connsiteX3" fmla="*/ 192881 w 192881"/>
                <a:gd name="connsiteY3" fmla="*/ 336947 h 454972"/>
                <a:gd name="connsiteX4" fmla="*/ 183356 w 192881"/>
                <a:gd name="connsiteY4" fmla="*/ 408538 h 454972"/>
                <a:gd name="connsiteX5" fmla="*/ 148828 w 192881"/>
                <a:gd name="connsiteY5" fmla="*/ 447829 h 454972"/>
                <a:gd name="connsiteX6" fmla="*/ 29766 w 192881"/>
                <a:gd name="connsiteY6" fmla="*/ 454972 h 454972"/>
                <a:gd name="connsiteX7" fmla="*/ 0 w 192881"/>
                <a:gd name="connsiteY7" fmla="*/ 425206 h 454972"/>
                <a:gd name="connsiteX8" fmla="*/ 0 w 192881"/>
                <a:gd name="connsiteY8" fmla="*/ 65485 h 454972"/>
                <a:gd name="connsiteX0" fmla="*/ 0 w 192881"/>
                <a:gd name="connsiteY0" fmla="*/ 65485 h 835972"/>
                <a:gd name="connsiteX1" fmla="*/ 25004 w 192881"/>
                <a:gd name="connsiteY1" fmla="*/ 0 h 835972"/>
                <a:gd name="connsiteX2" fmla="*/ 139303 w 192881"/>
                <a:gd name="connsiteY2" fmla="*/ 38100 h 835972"/>
                <a:gd name="connsiteX3" fmla="*/ 192881 w 192881"/>
                <a:gd name="connsiteY3" fmla="*/ 336947 h 835972"/>
                <a:gd name="connsiteX4" fmla="*/ 183356 w 192881"/>
                <a:gd name="connsiteY4" fmla="*/ 408538 h 835972"/>
                <a:gd name="connsiteX5" fmla="*/ 148828 w 192881"/>
                <a:gd name="connsiteY5" fmla="*/ 447829 h 835972"/>
                <a:gd name="connsiteX6" fmla="*/ 139304 w 192881"/>
                <a:gd name="connsiteY6" fmla="*/ 835972 h 835972"/>
                <a:gd name="connsiteX7" fmla="*/ 0 w 192881"/>
                <a:gd name="connsiteY7" fmla="*/ 425206 h 835972"/>
                <a:gd name="connsiteX8" fmla="*/ 0 w 192881"/>
                <a:gd name="connsiteY8" fmla="*/ 65485 h 835972"/>
                <a:gd name="connsiteX0" fmla="*/ 0 w 192881"/>
                <a:gd name="connsiteY0" fmla="*/ 65485 h 835972"/>
                <a:gd name="connsiteX1" fmla="*/ 25004 w 192881"/>
                <a:gd name="connsiteY1" fmla="*/ 0 h 835972"/>
                <a:gd name="connsiteX2" fmla="*/ 139303 w 192881"/>
                <a:gd name="connsiteY2" fmla="*/ 38100 h 835972"/>
                <a:gd name="connsiteX3" fmla="*/ 192881 w 192881"/>
                <a:gd name="connsiteY3" fmla="*/ 336947 h 835972"/>
                <a:gd name="connsiteX4" fmla="*/ 183356 w 192881"/>
                <a:gd name="connsiteY4" fmla="*/ 408538 h 835972"/>
                <a:gd name="connsiteX5" fmla="*/ 127397 w 192881"/>
                <a:gd name="connsiteY5" fmla="*/ 447829 h 835972"/>
                <a:gd name="connsiteX6" fmla="*/ 139304 w 192881"/>
                <a:gd name="connsiteY6" fmla="*/ 835972 h 835972"/>
                <a:gd name="connsiteX7" fmla="*/ 0 w 192881"/>
                <a:gd name="connsiteY7" fmla="*/ 425206 h 835972"/>
                <a:gd name="connsiteX8" fmla="*/ 0 w 192881"/>
                <a:gd name="connsiteY8" fmla="*/ 65485 h 835972"/>
                <a:gd name="connsiteX0" fmla="*/ 0 w 192881"/>
                <a:gd name="connsiteY0" fmla="*/ 65485 h 835972"/>
                <a:gd name="connsiteX1" fmla="*/ 25004 w 192881"/>
                <a:gd name="connsiteY1" fmla="*/ 0 h 835972"/>
                <a:gd name="connsiteX2" fmla="*/ 139303 w 192881"/>
                <a:gd name="connsiteY2" fmla="*/ 38100 h 835972"/>
                <a:gd name="connsiteX3" fmla="*/ 192881 w 192881"/>
                <a:gd name="connsiteY3" fmla="*/ 336947 h 835972"/>
                <a:gd name="connsiteX4" fmla="*/ 183356 w 192881"/>
                <a:gd name="connsiteY4" fmla="*/ 408538 h 835972"/>
                <a:gd name="connsiteX5" fmla="*/ 139304 w 192881"/>
                <a:gd name="connsiteY5" fmla="*/ 447829 h 835972"/>
                <a:gd name="connsiteX6" fmla="*/ 139304 w 192881"/>
                <a:gd name="connsiteY6" fmla="*/ 835972 h 835972"/>
                <a:gd name="connsiteX7" fmla="*/ 0 w 192881"/>
                <a:gd name="connsiteY7" fmla="*/ 425206 h 835972"/>
                <a:gd name="connsiteX8" fmla="*/ 0 w 192881"/>
                <a:gd name="connsiteY8" fmla="*/ 65485 h 835972"/>
                <a:gd name="connsiteX0" fmla="*/ 0 w 192881"/>
                <a:gd name="connsiteY0" fmla="*/ 65485 h 842409"/>
                <a:gd name="connsiteX1" fmla="*/ 25004 w 192881"/>
                <a:gd name="connsiteY1" fmla="*/ 0 h 842409"/>
                <a:gd name="connsiteX2" fmla="*/ 139303 w 192881"/>
                <a:gd name="connsiteY2" fmla="*/ 38100 h 842409"/>
                <a:gd name="connsiteX3" fmla="*/ 192881 w 192881"/>
                <a:gd name="connsiteY3" fmla="*/ 336947 h 842409"/>
                <a:gd name="connsiteX4" fmla="*/ 183356 w 192881"/>
                <a:gd name="connsiteY4" fmla="*/ 408538 h 842409"/>
                <a:gd name="connsiteX5" fmla="*/ 139304 w 192881"/>
                <a:gd name="connsiteY5" fmla="*/ 447829 h 842409"/>
                <a:gd name="connsiteX6" fmla="*/ 139304 w 192881"/>
                <a:gd name="connsiteY6" fmla="*/ 835972 h 842409"/>
                <a:gd name="connsiteX7" fmla="*/ 109538 w 192881"/>
                <a:gd name="connsiteY7" fmla="*/ 834781 h 842409"/>
                <a:gd name="connsiteX8" fmla="*/ 0 w 192881"/>
                <a:gd name="connsiteY8" fmla="*/ 65485 h 842409"/>
                <a:gd name="connsiteX0" fmla="*/ 0 w 192881"/>
                <a:gd name="connsiteY0" fmla="*/ 65485 h 842409"/>
                <a:gd name="connsiteX1" fmla="*/ 25004 w 192881"/>
                <a:gd name="connsiteY1" fmla="*/ 0 h 842409"/>
                <a:gd name="connsiteX2" fmla="*/ 139303 w 192881"/>
                <a:gd name="connsiteY2" fmla="*/ 38100 h 842409"/>
                <a:gd name="connsiteX3" fmla="*/ 192881 w 192881"/>
                <a:gd name="connsiteY3" fmla="*/ 336947 h 842409"/>
                <a:gd name="connsiteX4" fmla="*/ 183356 w 192881"/>
                <a:gd name="connsiteY4" fmla="*/ 408538 h 842409"/>
                <a:gd name="connsiteX5" fmla="*/ 139304 w 192881"/>
                <a:gd name="connsiteY5" fmla="*/ 447829 h 842409"/>
                <a:gd name="connsiteX6" fmla="*/ 139304 w 192881"/>
                <a:gd name="connsiteY6" fmla="*/ 835972 h 842409"/>
                <a:gd name="connsiteX7" fmla="*/ 109538 w 192881"/>
                <a:gd name="connsiteY7" fmla="*/ 834781 h 842409"/>
                <a:gd name="connsiteX8" fmla="*/ 0 w 192881"/>
                <a:gd name="connsiteY8" fmla="*/ 65485 h 842409"/>
                <a:gd name="connsiteX0" fmla="*/ 0 w 192881"/>
                <a:gd name="connsiteY0" fmla="*/ 65485 h 838046"/>
                <a:gd name="connsiteX1" fmla="*/ 25004 w 192881"/>
                <a:gd name="connsiteY1" fmla="*/ 0 h 838046"/>
                <a:gd name="connsiteX2" fmla="*/ 139303 w 192881"/>
                <a:gd name="connsiteY2" fmla="*/ 38100 h 838046"/>
                <a:gd name="connsiteX3" fmla="*/ 192881 w 192881"/>
                <a:gd name="connsiteY3" fmla="*/ 336947 h 838046"/>
                <a:gd name="connsiteX4" fmla="*/ 183356 w 192881"/>
                <a:gd name="connsiteY4" fmla="*/ 408538 h 838046"/>
                <a:gd name="connsiteX5" fmla="*/ 139304 w 192881"/>
                <a:gd name="connsiteY5" fmla="*/ 447829 h 838046"/>
                <a:gd name="connsiteX6" fmla="*/ 144066 w 192881"/>
                <a:gd name="connsiteY6" fmla="*/ 800254 h 838046"/>
                <a:gd name="connsiteX7" fmla="*/ 109538 w 192881"/>
                <a:gd name="connsiteY7" fmla="*/ 834781 h 838046"/>
                <a:gd name="connsiteX8" fmla="*/ 0 w 192881"/>
                <a:gd name="connsiteY8" fmla="*/ 65485 h 838046"/>
                <a:gd name="connsiteX0" fmla="*/ 0 w 195263"/>
                <a:gd name="connsiteY0" fmla="*/ 65485 h 810307"/>
                <a:gd name="connsiteX1" fmla="*/ 25004 w 195263"/>
                <a:gd name="connsiteY1" fmla="*/ 0 h 810307"/>
                <a:gd name="connsiteX2" fmla="*/ 139303 w 195263"/>
                <a:gd name="connsiteY2" fmla="*/ 38100 h 810307"/>
                <a:gd name="connsiteX3" fmla="*/ 192881 w 195263"/>
                <a:gd name="connsiteY3" fmla="*/ 336947 h 810307"/>
                <a:gd name="connsiteX4" fmla="*/ 183356 w 195263"/>
                <a:gd name="connsiteY4" fmla="*/ 408538 h 810307"/>
                <a:gd name="connsiteX5" fmla="*/ 139304 w 195263"/>
                <a:gd name="connsiteY5" fmla="*/ 447829 h 810307"/>
                <a:gd name="connsiteX6" fmla="*/ 144066 w 195263"/>
                <a:gd name="connsiteY6" fmla="*/ 800254 h 810307"/>
                <a:gd name="connsiteX7" fmla="*/ 195263 w 195263"/>
                <a:gd name="connsiteY7" fmla="*/ 803825 h 810307"/>
                <a:gd name="connsiteX8" fmla="*/ 0 w 195263"/>
                <a:gd name="connsiteY8" fmla="*/ 65485 h 810307"/>
                <a:gd name="connsiteX0" fmla="*/ 145246 w 171441"/>
                <a:gd name="connsiteY0" fmla="*/ 858442 h 858442"/>
                <a:gd name="connsiteX1" fmla="*/ 1182 w 171441"/>
                <a:gd name="connsiteY1" fmla="*/ 0 h 858442"/>
                <a:gd name="connsiteX2" fmla="*/ 115481 w 171441"/>
                <a:gd name="connsiteY2" fmla="*/ 38100 h 858442"/>
                <a:gd name="connsiteX3" fmla="*/ 169059 w 171441"/>
                <a:gd name="connsiteY3" fmla="*/ 336947 h 858442"/>
                <a:gd name="connsiteX4" fmla="*/ 159534 w 171441"/>
                <a:gd name="connsiteY4" fmla="*/ 408538 h 858442"/>
                <a:gd name="connsiteX5" fmla="*/ 115482 w 171441"/>
                <a:gd name="connsiteY5" fmla="*/ 447829 h 858442"/>
                <a:gd name="connsiteX6" fmla="*/ 120244 w 171441"/>
                <a:gd name="connsiteY6" fmla="*/ 800254 h 858442"/>
                <a:gd name="connsiteX7" fmla="*/ 171441 w 171441"/>
                <a:gd name="connsiteY7" fmla="*/ 803825 h 858442"/>
                <a:gd name="connsiteX8" fmla="*/ 145246 w 171441"/>
                <a:gd name="connsiteY8" fmla="*/ 858442 h 858442"/>
                <a:gd name="connsiteX0" fmla="*/ 146189 w 172384"/>
                <a:gd name="connsiteY0" fmla="*/ 858442 h 858442"/>
                <a:gd name="connsiteX1" fmla="*/ 29509 w 172384"/>
                <a:gd name="connsiteY1" fmla="*/ 755248 h 858442"/>
                <a:gd name="connsiteX2" fmla="*/ 2125 w 172384"/>
                <a:gd name="connsiteY2" fmla="*/ 0 h 858442"/>
                <a:gd name="connsiteX3" fmla="*/ 116424 w 172384"/>
                <a:gd name="connsiteY3" fmla="*/ 38100 h 858442"/>
                <a:gd name="connsiteX4" fmla="*/ 170002 w 172384"/>
                <a:gd name="connsiteY4" fmla="*/ 336947 h 858442"/>
                <a:gd name="connsiteX5" fmla="*/ 160477 w 172384"/>
                <a:gd name="connsiteY5" fmla="*/ 408538 h 858442"/>
                <a:gd name="connsiteX6" fmla="*/ 116425 w 172384"/>
                <a:gd name="connsiteY6" fmla="*/ 447829 h 858442"/>
                <a:gd name="connsiteX7" fmla="*/ 121187 w 172384"/>
                <a:gd name="connsiteY7" fmla="*/ 800254 h 858442"/>
                <a:gd name="connsiteX8" fmla="*/ 172384 w 172384"/>
                <a:gd name="connsiteY8" fmla="*/ 803825 h 858442"/>
                <a:gd name="connsiteX9" fmla="*/ 146189 w 172384"/>
                <a:gd name="connsiteY9" fmla="*/ 858442 h 858442"/>
                <a:gd name="connsiteX0" fmla="*/ 144898 w 171093"/>
                <a:gd name="connsiteY0" fmla="*/ 858442 h 858442"/>
                <a:gd name="connsiteX1" fmla="*/ 28218 w 171093"/>
                <a:gd name="connsiteY1" fmla="*/ 755248 h 858442"/>
                <a:gd name="connsiteX2" fmla="*/ 834 w 171093"/>
                <a:gd name="connsiteY2" fmla="*/ 0 h 858442"/>
                <a:gd name="connsiteX3" fmla="*/ 115133 w 171093"/>
                <a:gd name="connsiteY3" fmla="*/ 38100 h 858442"/>
                <a:gd name="connsiteX4" fmla="*/ 168711 w 171093"/>
                <a:gd name="connsiteY4" fmla="*/ 336947 h 858442"/>
                <a:gd name="connsiteX5" fmla="*/ 159186 w 171093"/>
                <a:gd name="connsiteY5" fmla="*/ 408538 h 858442"/>
                <a:gd name="connsiteX6" fmla="*/ 115134 w 171093"/>
                <a:gd name="connsiteY6" fmla="*/ 447829 h 858442"/>
                <a:gd name="connsiteX7" fmla="*/ 119896 w 171093"/>
                <a:gd name="connsiteY7" fmla="*/ 800254 h 858442"/>
                <a:gd name="connsiteX8" fmla="*/ 171093 w 171093"/>
                <a:gd name="connsiteY8" fmla="*/ 803825 h 858442"/>
                <a:gd name="connsiteX9" fmla="*/ 144898 w 171093"/>
                <a:gd name="connsiteY9" fmla="*/ 858442 h 858442"/>
                <a:gd name="connsiteX0" fmla="*/ 144898 w 171093"/>
                <a:gd name="connsiteY0" fmla="*/ 858442 h 858442"/>
                <a:gd name="connsiteX1" fmla="*/ 28218 w 171093"/>
                <a:gd name="connsiteY1" fmla="*/ 755248 h 858442"/>
                <a:gd name="connsiteX2" fmla="*/ 834 w 171093"/>
                <a:gd name="connsiteY2" fmla="*/ 0 h 858442"/>
                <a:gd name="connsiteX3" fmla="*/ 115133 w 171093"/>
                <a:gd name="connsiteY3" fmla="*/ 38100 h 858442"/>
                <a:gd name="connsiteX4" fmla="*/ 168711 w 171093"/>
                <a:gd name="connsiteY4" fmla="*/ 336947 h 858442"/>
                <a:gd name="connsiteX5" fmla="*/ 159186 w 171093"/>
                <a:gd name="connsiteY5" fmla="*/ 408538 h 858442"/>
                <a:gd name="connsiteX6" fmla="*/ 115134 w 171093"/>
                <a:gd name="connsiteY6" fmla="*/ 447829 h 858442"/>
                <a:gd name="connsiteX7" fmla="*/ 127040 w 171093"/>
                <a:gd name="connsiteY7" fmla="*/ 797873 h 858442"/>
                <a:gd name="connsiteX8" fmla="*/ 171093 w 171093"/>
                <a:gd name="connsiteY8" fmla="*/ 803825 h 858442"/>
                <a:gd name="connsiteX9" fmla="*/ 144898 w 171093"/>
                <a:gd name="connsiteY9" fmla="*/ 858442 h 8584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1093" h="858442">
                  <a:moveTo>
                    <a:pt x="144898" y="858442"/>
                  </a:moveTo>
                  <a:cubicBezTo>
                    <a:pt x="128626" y="803118"/>
                    <a:pt x="52229" y="898322"/>
                    <a:pt x="28218" y="755248"/>
                  </a:cubicBezTo>
                  <a:cubicBezTo>
                    <a:pt x="32782" y="621699"/>
                    <a:pt x="-6111" y="72296"/>
                    <a:pt x="834" y="0"/>
                  </a:cubicBezTo>
                  <a:cubicBezTo>
                    <a:pt x="40521" y="0"/>
                    <a:pt x="63540" y="14287"/>
                    <a:pt x="115133" y="38100"/>
                  </a:cubicBezTo>
                  <a:cubicBezTo>
                    <a:pt x="136334" y="116681"/>
                    <a:pt x="168711" y="320508"/>
                    <a:pt x="168711" y="336947"/>
                  </a:cubicBezTo>
                  <a:cubicBezTo>
                    <a:pt x="118705" y="363986"/>
                    <a:pt x="163948" y="379118"/>
                    <a:pt x="159186" y="408538"/>
                  </a:cubicBezTo>
                  <a:cubicBezTo>
                    <a:pt x="159186" y="424977"/>
                    <a:pt x="131573" y="447829"/>
                    <a:pt x="115134" y="447829"/>
                  </a:cubicBezTo>
                  <a:cubicBezTo>
                    <a:pt x="116721" y="565304"/>
                    <a:pt x="125453" y="680398"/>
                    <a:pt x="127040" y="797873"/>
                  </a:cubicBezTo>
                  <a:cubicBezTo>
                    <a:pt x="110601" y="797873"/>
                    <a:pt x="171093" y="820264"/>
                    <a:pt x="171093" y="803825"/>
                  </a:cubicBezTo>
                  <a:lnTo>
                    <a:pt x="144898" y="858442"/>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pic>
          <p:nvPicPr>
            <p:cNvPr id="28" name="Grafik 27">
              <a:extLst>
                <a:ext uri="{FF2B5EF4-FFF2-40B4-BE49-F238E27FC236}">
                  <a16:creationId xmlns:a16="http://schemas.microsoft.com/office/drawing/2014/main" id="{423C063F-0201-44FF-9F53-EA3C7B9155BC}"/>
                </a:ext>
              </a:extLst>
            </p:cNvPr>
            <p:cNvPicPr>
              <a:picLocks noChangeAspect="1"/>
            </p:cNvPicPr>
            <p:nvPr/>
          </p:nvPicPr>
          <p:blipFill>
            <a:blip r:embed="rId8">
              <a:extLst>
                <a:ext uri="{28A0092B-C50C-407E-A947-70E740481C1C}">
                  <a14:useLocalDpi xmlns:a14="http://schemas.microsoft.com/office/drawing/2010/main"/>
                </a:ext>
                <a:ext uri="{96DAC541-7B7A-43D3-8B79-37D633B846F1}">
                  <asvg:svgBlip xmlns:asvg="http://schemas.microsoft.com/office/drawing/2016/SVG/main" r:embed="rId9"/>
                </a:ext>
              </a:extLst>
            </a:blip>
            <a:stretch>
              <a:fillRect/>
            </a:stretch>
          </p:blipFill>
          <p:spPr>
            <a:xfrm>
              <a:off x="2466852" y="4726567"/>
              <a:ext cx="535353" cy="1148191"/>
            </a:xfrm>
            <a:prstGeom prst="rect">
              <a:avLst/>
            </a:prstGeom>
          </p:spPr>
        </p:pic>
      </p:grpSp>
      <p:grpSp>
        <p:nvGrpSpPr>
          <p:cNvPr id="4" name="Gruppieren 3">
            <a:extLst>
              <a:ext uri="{FF2B5EF4-FFF2-40B4-BE49-F238E27FC236}">
                <a16:creationId xmlns:a16="http://schemas.microsoft.com/office/drawing/2014/main" id="{A8E19409-AC63-49DF-A67E-095FE7C9FE00}"/>
              </a:ext>
            </a:extLst>
          </p:cNvPr>
          <p:cNvGrpSpPr/>
          <p:nvPr/>
        </p:nvGrpSpPr>
        <p:grpSpPr>
          <a:xfrm rot="20390170">
            <a:off x="1911703" y="921898"/>
            <a:ext cx="685886" cy="913614"/>
            <a:chOff x="8233986" y="801042"/>
            <a:chExt cx="878890" cy="1170699"/>
          </a:xfrm>
        </p:grpSpPr>
        <p:sp>
          <p:nvSpPr>
            <p:cNvPr id="3" name="Rechteck: abgerundete Ecken 2">
              <a:extLst>
                <a:ext uri="{FF2B5EF4-FFF2-40B4-BE49-F238E27FC236}">
                  <a16:creationId xmlns:a16="http://schemas.microsoft.com/office/drawing/2014/main" id="{771B2D75-8454-472A-B29B-E715105B28F1}"/>
                </a:ext>
              </a:extLst>
            </p:cNvPr>
            <p:cNvSpPr/>
            <p:nvPr/>
          </p:nvSpPr>
          <p:spPr>
            <a:xfrm rot="704140">
              <a:off x="8233986" y="816774"/>
              <a:ext cx="871497" cy="1150239"/>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pic>
          <p:nvPicPr>
            <p:cNvPr id="29" name="Grafik 28">
              <a:extLst>
                <a:ext uri="{FF2B5EF4-FFF2-40B4-BE49-F238E27FC236}">
                  <a16:creationId xmlns:a16="http://schemas.microsoft.com/office/drawing/2014/main" id="{5D855DD6-E04D-4E73-ADC6-EE25344DA5A4}"/>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rot="691044">
              <a:off x="8237311" y="801042"/>
              <a:ext cx="875565" cy="1170699"/>
            </a:xfrm>
            <a:prstGeom prst="rect">
              <a:avLst/>
            </a:prstGeom>
          </p:spPr>
        </p:pic>
      </p:grpSp>
      <p:sp>
        <p:nvSpPr>
          <p:cNvPr id="5" name="Ellipse 4">
            <a:extLst>
              <a:ext uri="{FF2B5EF4-FFF2-40B4-BE49-F238E27FC236}">
                <a16:creationId xmlns:a16="http://schemas.microsoft.com/office/drawing/2014/main" id="{FB669FB8-D14F-4375-893A-E9E08DE30DD0}"/>
              </a:ext>
            </a:extLst>
          </p:cNvPr>
          <p:cNvSpPr/>
          <p:nvPr/>
        </p:nvSpPr>
        <p:spPr>
          <a:xfrm>
            <a:off x="5170118" y="3018693"/>
            <a:ext cx="2175644" cy="2175644"/>
          </a:xfrm>
          <a:prstGeom prst="ellipse">
            <a:avLst/>
          </a:prstGeom>
          <a:solidFill>
            <a:srgbClr val="D6851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17" name="Textplatzhalter 3">
            <a:extLst>
              <a:ext uri="{FF2B5EF4-FFF2-40B4-BE49-F238E27FC236}">
                <a16:creationId xmlns:a16="http://schemas.microsoft.com/office/drawing/2014/main" id="{4D1AF519-D49F-4109-9CA5-A99B975F7F0F}"/>
              </a:ext>
            </a:extLst>
          </p:cNvPr>
          <p:cNvSpPr txBox="1">
            <a:spLocks/>
          </p:cNvSpPr>
          <p:nvPr/>
        </p:nvSpPr>
        <p:spPr>
          <a:xfrm>
            <a:off x="5234977" y="3344102"/>
            <a:ext cx="2045926" cy="1494346"/>
          </a:xfrm>
          <a:prstGeom prst="rect">
            <a:avLst/>
          </a:prstGeom>
          <a:noFill/>
        </p:spPr>
        <p:txBody>
          <a:bodyPr vert="horz" wrap="square" lIns="0" tIns="0" rIns="0" bIns="0" rtlCol="0" anchor="ctr">
            <a:noAutofit/>
          </a:bodyPr>
          <a:lstStyle>
            <a:lvl1pPr marL="0" indent="0" algn="l" defTabSz="357188" rtl="0" eaLnBrk="1" latinLnBrk="0" hangingPunct="1">
              <a:lnSpc>
                <a:spcPct val="90000"/>
              </a:lnSpc>
              <a:spcBef>
                <a:spcPts val="1000"/>
              </a:spcBef>
              <a:buClr>
                <a:schemeClr val="accent1"/>
              </a:buClr>
              <a:buSzPct val="90000"/>
              <a:buFont typeface="Wingdings 3" panose="05040102010807070707" pitchFamily="18" charset="2"/>
              <a:buNone/>
              <a:tabLst/>
              <a:defRPr sz="2000" b="0" kern="1200">
                <a:solidFill>
                  <a:schemeClr val="bg1"/>
                </a:solidFill>
                <a:latin typeface="+mj-lt"/>
                <a:ea typeface="+mn-ea"/>
                <a:cs typeface="+mn-cs"/>
              </a:defRPr>
            </a:lvl1pPr>
            <a:lvl2pPr marL="457200" indent="0" algn="l" defTabSz="536575" rtl="0" eaLnBrk="1" latinLnBrk="0" hangingPunct="1">
              <a:lnSpc>
                <a:spcPct val="90000"/>
              </a:lnSpc>
              <a:spcBef>
                <a:spcPts val="500"/>
              </a:spcBef>
              <a:buClr>
                <a:schemeClr val="accent1"/>
              </a:buClr>
              <a:buSzPct val="90000"/>
              <a:buFont typeface="Wingdings 3" panose="05040102010807070707" pitchFamily="18" charset="2"/>
              <a:buNone/>
              <a:tabLst/>
              <a:defRPr sz="2000" b="1" kern="1200">
                <a:solidFill>
                  <a:schemeClr val="tx1"/>
                </a:solidFill>
                <a:latin typeface="+mj-lt"/>
                <a:ea typeface="+mn-ea"/>
                <a:cs typeface="+mn-cs"/>
              </a:defRPr>
            </a:lvl2pPr>
            <a:lvl3pPr marL="914400" indent="0" algn="l" defTabSz="479425" rtl="0" eaLnBrk="1" latinLnBrk="0" hangingPunct="1">
              <a:lnSpc>
                <a:spcPct val="90000"/>
              </a:lnSpc>
              <a:spcBef>
                <a:spcPts val="500"/>
              </a:spcBef>
              <a:buClr>
                <a:schemeClr val="accent1"/>
              </a:buClr>
              <a:buSzPct val="90000"/>
              <a:buFont typeface="Wingdings 3" panose="05040102010807070707" pitchFamily="18" charset="2"/>
              <a:buNone/>
              <a:tabLst/>
              <a:defRPr sz="1800" b="1" kern="1200">
                <a:solidFill>
                  <a:schemeClr val="tx1"/>
                </a:solidFill>
                <a:latin typeface="+mj-lt"/>
                <a:ea typeface="+mn-ea"/>
                <a:cs typeface="+mn-cs"/>
              </a:defRPr>
            </a:lvl3pPr>
            <a:lvl4pPr marL="1371600" indent="0" algn="l" defTabSz="357188"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4pPr>
            <a:lvl5pPr marL="1828800" indent="0" algn="l" defTabSz="360363"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algn="ctr">
              <a:lnSpc>
                <a:spcPts val="2200"/>
              </a:lnSpc>
              <a:spcBef>
                <a:spcPts val="0"/>
              </a:spcBef>
              <a:spcAft>
                <a:spcPts val="600"/>
              </a:spcAft>
            </a:pPr>
            <a:r>
              <a:rPr lang="en-GB" sz="1800" dirty="0"/>
              <a:t>Company-based training </a:t>
            </a:r>
          </a:p>
          <a:p>
            <a:pPr algn="ctr">
              <a:lnSpc>
                <a:spcPts val="2200"/>
              </a:lnSpc>
              <a:spcBef>
                <a:spcPts val="0"/>
              </a:spcBef>
              <a:spcAft>
                <a:spcPts val="600"/>
              </a:spcAft>
            </a:pPr>
            <a:r>
              <a:rPr lang="en-GB" sz="1800" dirty="0"/>
              <a:t>Intermediate examination</a:t>
            </a:r>
          </a:p>
          <a:p>
            <a:pPr algn="ctr">
              <a:lnSpc>
                <a:spcPts val="2200"/>
              </a:lnSpc>
              <a:spcBef>
                <a:spcPts val="0"/>
              </a:spcBef>
              <a:spcAft>
                <a:spcPts val="600"/>
              </a:spcAft>
            </a:pPr>
            <a:r>
              <a:rPr lang="en-GB" sz="1800" dirty="0"/>
              <a:t>Examination</a:t>
            </a:r>
          </a:p>
        </p:txBody>
      </p:sp>
      <p:cxnSp>
        <p:nvCxnSpPr>
          <p:cNvPr id="21" name="Gerade Verbindung mit Pfeil 20">
            <a:extLst>
              <a:ext uri="{FF2B5EF4-FFF2-40B4-BE49-F238E27FC236}">
                <a16:creationId xmlns:a16="http://schemas.microsoft.com/office/drawing/2014/main" id="{53F97635-D316-4E51-AA37-AC37E9711681}"/>
              </a:ext>
            </a:extLst>
          </p:cNvPr>
          <p:cNvCxnSpPr>
            <a:cxnSpLocks/>
          </p:cNvCxnSpPr>
          <p:nvPr/>
        </p:nvCxnSpPr>
        <p:spPr>
          <a:xfrm flipH="1">
            <a:off x="3464158" y="1893993"/>
            <a:ext cx="198156" cy="1820757"/>
          </a:xfrm>
          <a:prstGeom prst="straightConnector1">
            <a:avLst/>
          </a:prstGeom>
          <a:ln w="19050">
            <a:solidFill>
              <a:srgbClr val="D6851B"/>
            </a:solidFill>
            <a:tailEnd type="arrow" w="med" len="sm"/>
          </a:ln>
        </p:spPr>
        <p:style>
          <a:lnRef idx="1">
            <a:schemeClr val="accent1"/>
          </a:lnRef>
          <a:fillRef idx="0">
            <a:schemeClr val="accent1"/>
          </a:fillRef>
          <a:effectRef idx="0">
            <a:schemeClr val="accent1"/>
          </a:effectRef>
          <a:fontRef idx="minor">
            <a:schemeClr val="tx1"/>
          </a:fontRef>
        </p:style>
      </p:cxnSp>
      <p:cxnSp>
        <p:nvCxnSpPr>
          <p:cNvPr id="31" name="Gerade Verbindung mit Pfeil 30">
            <a:extLst>
              <a:ext uri="{FF2B5EF4-FFF2-40B4-BE49-F238E27FC236}">
                <a16:creationId xmlns:a16="http://schemas.microsoft.com/office/drawing/2014/main" id="{B84637AD-9179-481D-9946-35D3CB57E37D}"/>
              </a:ext>
            </a:extLst>
          </p:cNvPr>
          <p:cNvCxnSpPr>
            <a:cxnSpLocks/>
          </p:cNvCxnSpPr>
          <p:nvPr/>
        </p:nvCxnSpPr>
        <p:spPr>
          <a:xfrm flipH="1">
            <a:off x="3580493" y="2168524"/>
            <a:ext cx="1260000" cy="1728000"/>
          </a:xfrm>
          <a:prstGeom prst="straightConnector1">
            <a:avLst/>
          </a:prstGeom>
          <a:ln w="19050">
            <a:solidFill>
              <a:srgbClr val="D6851B"/>
            </a:solidFill>
            <a:tailEnd type="arrow" w="med" len="sm"/>
          </a:ln>
        </p:spPr>
        <p:style>
          <a:lnRef idx="1">
            <a:schemeClr val="accent1"/>
          </a:lnRef>
          <a:fillRef idx="0">
            <a:schemeClr val="accent1"/>
          </a:fillRef>
          <a:effectRef idx="0">
            <a:schemeClr val="accent1"/>
          </a:effectRef>
          <a:fontRef idx="minor">
            <a:schemeClr val="tx1"/>
          </a:fontRef>
        </p:style>
      </p:cxnSp>
      <p:cxnSp>
        <p:nvCxnSpPr>
          <p:cNvPr id="32" name="Gerade Verbindung mit Pfeil 31">
            <a:extLst>
              <a:ext uri="{FF2B5EF4-FFF2-40B4-BE49-F238E27FC236}">
                <a16:creationId xmlns:a16="http://schemas.microsoft.com/office/drawing/2014/main" id="{0B309FB0-2D0A-4E24-9DB4-E57BE0E25FB6}"/>
              </a:ext>
            </a:extLst>
          </p:cNvPr>
          <p:cNvCxnSpPr>
            <a:cxnSpLocks/>
          </p:cNvCxnSpPr>
          <p:nvPr/>
        </p:nvCxnSpPr>
        <p:spPr>
          <a:xfrm flipH="1">
            <a:off x="3584620" y="2713972"/>
            <a:ext cx="1260000" cy="1728000"/>
          </a:xfrm>
          <a:prstGeom prst="straightConnector1">
            <a:avLst/>
          </a:prstGeom>
          <a:ln w="19050">
            <a:solidFill>
              <a:srgbClr val="D6851B"/>
            </a:solidFill>
            <a:tailEnd type="arrow" w="med" len="sm"/>
          </a:ln>
        </p:spPr>
        <p:style>
          <a:lnRef idx="1">
            <a:schemeClr val="accent1"/>
          </a:lnRef>
          <a:fillRef idx="0">
            <a:schemeClr val="accent1"/>
          </a:fillRef>
          <a:effectRef idx="0">
            <a:schemeClr val="accent1"/>
          </a:effectRef>
          <a:fontRef idx="minor">
            <a:schemeClr val="tx1"/>
          </a:fontRef>
        </p:style>
      </p:cxnSp>
      <p:cxnSp>
        <p:nvCxnSpPr>
          <p:cNvPr id="39" name="Gerade Verbindung mit Pfeil 38">
            <a:extLst>
              <a:ext uri="{FF2B5EF4-FFF2-40B4-BE49-F238E27FC236}">
                <a16:creationId xmlns:a16="http://schemas.microsoft.com/office/drawing/2014/main" id="{344A2BCF-3381-4E2D-95F0-8E9F105D388C}"/>
              </a:ext>
            </a:extLst>
          </p:cNvPr>
          <p:cNvCxnSpPr>
            <a:cxnSpLocks/>
          </p:cNvCxnSpPr>
          <p:nvPr/>
        </p:nvCxnSpPr>
        <p:spPr>
          <a:xfrm>
            <a:off x="8852243" y="1893993"/>
            <a:ext cx="198156" cy="1820757"/>
          </a:xfrm>
          <a:prstGeom prst="straightConnector1">
            <a:avLst/>
          </a:prstGeom>
          <a:ln w="19050">
            <a:solidFill>
              <a:srgbClr val="D6851B"/>
            </a:solidFill>
            <a:tailEnd type="arrow" w="med" len="sm"/>
          </a:ln>
        </p:spPr>
        <p:style>
          <a:lnRef idx="1">
            <a:schemeClr val="accent1"/>
          </a:lnRef>
          <a:fillRef idx="0">
            <a:schemeClr val="accent1"/>
          </a:fillRef>
          <a:effectRef idx="0">
            <a:schemeClr val="accent1"/>
          </a:effectRef>
          <a:fontRef idx="minor">
            <a:schemeClr val="tx1"/>
          </a:fontRef>
        </p:style>
      </p:cxnSp>
      <p:cxnSp>
        <p:nvCxnSpPr>
          <p:cNvPr id="40" name="Gerade Verbindung mit Pfeil 39">
            <a:extLst>
              <a:ext uri="{FF2B5EF4-FFF2-40B4-BE49-F238E27FC236}">
                <a16:creationId xmlns:a16="http://schemas.microsoft.com/office/drawing/2014/main" id="{F9634A4E-C85B-4D5B-9864-28488CF50AF9}"/>
              </a:ext>
            </a:extLst>
          </p:cNvPr>
          <p:cNvCxnSpPr>
            <a:cxnSpLocks/>
          </p:cNvCxnSpPr>
          <p:nvPr/>
        </p:nvCxnSpPr>
        <p:spPr>
          <a:xfrm>
            <a:off x="7670347" y="2168524"/>
            <a:ext cx="1260000" cy="1728000"/>
          </a:xfrm>
          <a:prstGeom prst="straightConnector1">
            <a:avLst/>
          </a:prstGeom>
          <a:ln w="19050">
            <a:solidFill>
              <a:srgbClr val="D6851B"/>
            </a:solidFill>
            <a:tailEnd type="arrow" w="med" len="sm"/>
          </a:ln>
        </p:spPr>
        <p:style>
          <a:lnRef idx="1">
            <a:schemeClr val="accent1"/>
          </a:lnRef>
          <a:fillRef idx="0">
            <a:schemeClr val="accent1"/>
          </a:fillRef>
          <a:effectRef idx="0">
            <a:schemeClr val="accent1"/>
          </a:effectRef>
          <a:fontRef idx="minor">
            <a:schemeClr val="tx1"/>
          </a:fontRef>
        </p:style>
      </p:cxnSp>
      <p:cxnSp>
        <p:nvCxnSpPr>
          <p:cNvPr id="41" name="Gerade Verbindung mit Pfeil 40">
            <a:extLst>
              <a:ext uri="{FF2B5EF4-FFF2-40B4-BE49-F238E27FC236}">
                <a16:creationId xmlns:a16="http://schemas.microsoft.com/office/drawing/2014/main" id="{3D75A065-470B-4D91-8A5D-CAB858E5D5C1}"/>
              </a:ext>
            </a:extLst>
          </p:cNvPr>
          <p:cNvCxnSpPr>
            <a:cxnSpLocks/>
          </p:cNvCxnSpPr>
          <p:nvPr/>
        </p:nvCxnSpPr>
        <p:spPr>
          <a:xfrm>
            <a:off x="7674475" y="2713972"/>
            <a:ext cx="1260000" cy="1728000"/>
          </a:xfrm>
          <a:prstGeom prst="straightConnector1">
            <a:avLst/>
          </a:prstGeom>
          <a:ln w="19050">
            <a:solidFill>
              <a:srgbClr val="D6851B"/>
            </a:solidFill>
            <a:tailEnd type="arrow" w="med" len="sm"/>
          </a:ln>
        </p:spPr>
        <p:style>
          <a:lnRef idx="1">
            <a:schemeClr val="accent1"/>
          </a:lnRef>
          <a:fillRef idx="0">
            <a:schemeClr val="accent1"/>
          </a:fillRef>
          <a:effectRef idx="0">
            <a:schemeClr val="accent1"/>
          </a:effectRef>
          <a:fontRef idx="minor">
            <a:schemeClr val="tx1"/>
          </a:fontRef>
        </p:style>
      </p:cxnSp>
      <p:cxnSp>
        <p:nvCxnSpPr>
          <p:cNvPr id="42" name="Gerade Verbindung mit Pfeil 41">
            <a:extLst>
              <a:ext uri="{FF2B5EF4-FFF2-40B4-BE49-F238E27FC236}">
                <a16:creationId xmlns:a16="http://schemas.microsoft.com/office/drawing/2014/main" id="{80B34A8F-26EF-40BE-A674-4781A9BEB396}"/>
              </a:ext>
            </a:extLst>
          </p:cNvPr>
          <p:cNvCxnSpPr>
            <a:cxnSpLocks/>
          </p:cNvCxnSpPr>
          <p:nvPr/>
        </p:nvCxnSpPr>
        <p:spPr>
          <a:xfrm>
            <a:off x="6257940" y="2210124"/>
            <a:ext cx="0" cy="324000"/>
          </a:xfrm>
          <a:prstGeom prst="straightConnector1">
            <a:avLst/>
          </a:prstGeom>
          <a:ln w="22225">
            <a:solidFill>
              <a:schemeClr val="bg1"/>
            </a:solidFill>
            <a:tailEnd type="arrow" w="lg" len="med"/>
          </a:ln>
        </p:spPr>
        <p:style>
          <a:lnRef idx="1">
            <a:schemeClr val="accent1"/>
          </a:lnRef>
          <a:fillRef idx="0">
            <a:schemeClr val="accent1"/>
          </a:fillRef>
          <a:effectRef idx="0">
            <a:schemeClr val="accent1"/>
          </a:effectRef>
          <a:fontRef idx="minor">
            <a:schemeClr val="tx1"/>
          </a:fontRef>
        </p:style>
      </p:cxnSp>
      <p:cxnSp>
        <p:nvCxnSpPr>
          <p:cNvPr id="44" name="Gerade Verbindung mit Pfeil 43">
            <a:extLst>
              <a:ext uri="{FF2B5EF4-FFF2-40B4-BE49-F238E27FC236}">
                <a16:creationId xmlns:a16="http://schemas.microsoft.com/office/drawing/2014/main" id="{2D8B1CFD-8D88-4CE0-8315-A0FB0B759C39}"/>
              </a:ext>
            </a:extLst>
          </p:cNvPr>
          <p:cNvCxnSpPr>
            <a:cxnSpLocks/>
          </p:cNvCxnSpPr>
          <p:nvPr/>
        </p:nvCxnSpPr>
        <p:spPr>
          <a:xfrm>
            <a:off x="2827090" y="1427384"/>
            <a:ext cx="504000" cy="0"/>
          </a:xfrm>
          <a:prstGeom prst="straightConnector1">
            <a:avLst/>
          </a:prstGeom>
          <a:ln w="19050">
            <a:solidFill>
              <a:srgbClr val="D6851B"/>
            </a:solidFill>
            <a:tailEnd type="arrow" w="med" len="sm"/>
          </a:ln>
        </p:spPr>
        <p:style>
          <a:lnRef idx="1">
            <a:schemeClr val="accent1"/>
          </a:lnRef>
          <a:fillRef idx="0">
            <a:schemeClr val="accent1"/>
          </a:fillRef>
          <a:effectRef idx="0">
            <a:schemeClr val="accent1"/>
          </a:effectRef>
          <a:fontRef idx="minor">
            <a:schemeClr val="tx1"/>
          </a:fontRef>
        </p:style>
      </p:cxnSp>
      <p:cxnSp>
        <p:nvCxnSpPr>
          <p:cNvPr id="47" name="Gerade Verbindung mit Pfeil 46">
            <a:extLst>
              <a:ext uri="{FF2B5EF4-FFF2-40B4-BE49-F238E27FC236}">
                <a16:creationId xmlns:a16="http://schemas.microsoft.com/office/drawing/2014/main" id="{B6F769AD-0C94-4CCE-ABF6-937D6F9D35AD}"/>
              </a:ext>
            </a:extLst>
          </p:cNvPr>
          <p:cNvCxnSpPr>
            <a:cxnSpLocks/>
          </p:cNvCxnSpPr>
          <p:nvPr/>
        </p:nvCxnSpPr>
        <p:spPr>
          <a:xfrm>
            <a:off x="6257940" y="2873375"/>
            <a:ext cx="0" cy="360000"/>
          </a:xfrm>
          <a:prstGeom prst="straightConnector1">
            <a:avLst/>
          </a:prstGeom>
          <a:ln w="22225">
            <a:solidFill>
              <a:schemeClr val="bg1"/>
            </a:solidFill>
            <a:tailEnd type="arrow" w="lg" len="med"/>
          </a:ln>
        </p:spPr>
        <p:style>
          <a:lnRef idx="1">
            <a:schemeClr val="accent1"/>
          </a:lnRef>
          <a:fillRef idx="0">
            <a:schemeClr val="accent1"/>
          </a:fillRef>
          <a:effectRef idx="0">
            <a:schemeClr val="accent1"/>
          </a:effectRef>
          <a:fontRef idx="minor">
            <a:schemeClr val="tx1"/>
          </a:fontRef>
        </p:style>
      </p:cxnSp>
      <p:cxnSp>
        <p:nvCxnSpPr>
          <p:cNvPr id="49" name="Gerade Verbindung mit Pfeil 48">
            <a:extLst>
              <a:ext uri="{FF2B5EF4-FFF2-40B4-BE49-F238E27FC236}">
                <a16:creationId xmlns:a16="http://schemas.microsoft.com/office/drawing/2014/main" id="{0F4A6C30-1966-4933-BD48-B55684360A32}"/>
              </a:ext>
            </a:extLst>
          </p:cNvPr>
          <p:cNvCxnSpPr>
            <a:cxnSpLocks/>
          </p:cNvCxnSpPr>
          <p:nvPr/>
        </p:nvCxnSpPr>
        <p:spPr>
          <a:xfrm>
            <a:off x="6257940" y="4972149"/>
            <a:ext cx="0" cy="432000"/>
          </a:xfrm>
          <a:prstGeom prst="straightConnector1">
            <a:avLst/>
          </a:prstGeom>
          <a:ln w="22225">
            <a:solidFill>
              <a:schemeClr val="bg1"/>
            </a:solidFill>
            <a:tailEnd type="arrow" w="lg"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52732548"/>
      </p:ext>
    </p:extLst>
  </p:cSld>
  <p:clrMapOvr>
    <a:masterClrMapping/>
  </p:clrMapOvr>
  <p:transition spd="slow">
    <p:fad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a:extLst>
              <a:ext uri="{FF2B5EF4-FFF2-40B4-BE49-F238E27FC236}">
                <a16:creationId xmlns:a16="http://schemas.microsoft.com/office/drawing/2014/main" id="{4D0B0E92-2530-4EF9-9539-D64CD335A88A}"/>
              </a:ext>
            </a:extLst>
          </p:cNvPr>
          <p:cNvSpPr>
            <a:spLocks noGrp="1"/>
          </p:cNvSpPr>
          <p:nvPr>
            <p:ph type="body" sz="quarter" idx="10"/>
          </p:nvPr>
        </p:nvSpPr>
        <p:spPr>
          <a:xfrm>
            <a:off x="658812" y="817725"/>
            <a:ext cx="11053762" cy="446715"/>
          </a:xfrm>
        </p:spPr>
        <p:txBody>
          <a:bodyPr>
            <a:normAutofit/>
          </a:bodyPr>
          <a:lstStyle/>
          <a:p>
            <a:r>
              <a:rPr lang="en-GB" sz="2000" b="1" dirty="0"/>
              <a:t>Examination system</a:t>
            </a:r>
          </a:p>
        </p:txBody>
      </p:sp>
      <p:sp>
        <p:nvSpPr>
          <p:cNvPr id="3" name="Titel 2">
            <a:extLst>
              <a:ext uri="{FF2B5EF4-FFF2-40B4-BE49-F238E27FC236}">
                <a16:creationId xmlns:a16="http://schemas.microsoft.com/office/drawing/2014/main" id="{97A66CD8-5C1C-44A2-8C6E-480B8A3BD439}"/>
              </a:ext>
            </a:extLst>
          </p:cNvPr>
          <p:cNvSpPr>
            <a:spLocks noGrp="1"/>
          </p:cNvSpPr>
          <p:nvPr>
            <p:ph type="title"/>
          </p:nvPr>
        </p:nvSpPr>
        <p:spPr/>
        <p:txBody>
          <a:bodyPr/>
          <a:lstStyle/>
          <a:p>
            <a:r>
              <a:rPr lang="en-GB" dirty="0"/>
              <a:t>5. Regulations in federal law: Qualification</a:t>
            </a:r>
          </a:p>
        </p:txBody>
      </p:sp>
      <p:sp>
        <p:nvSpPr>
          <p:cNvPr id="9" name="Inhaltsplatzhalter 4">
            <a:extLst>
              <a:ext uri="{FF2B5EF4-FFF2-40B4-BE49-F238E27FC236}">
                <a16:creationId xmlns:a16="http://schemas.microsoft.com/office/drawing/2014/main" id="{98B785D9-4DDD-4F8A-987A-FB9486401631}"/>
              </a:ext>
            </a:extLst>
          </p:cNvPr>
          <p:cNvSpPr txBox="1">
            <a:spLocks/>
          </p:cNvSpPr>
          <p:nvPr/>
        </p:nvSpPr>
        <p:spPr>
          <a:xfrm>
            <a:off x="658812" y="1557339"/>
            <a:ext cx="8380413" cy="4319586"/>
          </a:xfrm>
          <a:prstGeom prst="rect">
            <a:avLst/>
          </a:prstGeom>
        </p:spPr>
        <p:txBody>
          <a:bodyPr vert="horz" lIns="0" tIns="0" rIns="0" bIns="0" numCol="1" rtlCol="0">
            <a:noAutofit/>
          </a:bodyPr>
          <a:lstStyle>
            <a:lvl1pPr marL="342900" indent="-34290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9pPr>
          </a:lstStyle>
          <a:p>
            <a:pPr marL="0" indent="0">
              <a:lnSpc>
                <a:spcPts val="2200"/>
              </a:lnSpc>
              <a:spcBef>
                <a:spcPts val="600"/>
              </a:spcBef>
              <a:spcAft>
                <a:spcPts val="600"/>
              </a:spcAft>
              <a:buClr>
                <a:srgbClr val="D6851B"/>
              </a:buClr>
              <a:buSzPct val="65000"/>
              <a:buNone/>
            </a:pPr>
            <a:r>
              <a:rPr lang="en-GB" sz="1800" b="1" dirty="0">
                <a:latin typeface="+mj-lt"/>
              </a:rPr>
              <a:t>Final examinations in all recognised training occupations </a:t>
            </a:r>
          </a:p>
          <a:p>
            <a:pPr marL="0" indent="0">
              <a:lnSpc>
                <a:spcPts val="2200"/>
              </a:lnSpc>
              <a:spcBef>
                <a:spcPts val="600"/>
              </a:spcBef>
              <a:spcAft>
                <a:spcPts val="600"/>
              </a:spcAft>
              <a:buClr>
                <a:srgbClr val="D6851B"/>
              </a:buClr>
              <a:buSzPct val="65000"/>
              <a:buNone/>
            </a:pPr>
            <a:r>
              <a:rPr lang="en-GB" sz="1800" b="1" dirty="0">
                <a:latin typeface="+mj-lt"/>
              </a:rPr>
              <a:t>Legal regulations exist in respect of:</a:t>
            </a:r>
          </a:p>
          <a:p>
            <a:pPr marL="285750" indent="-285750">
              <a:lnSpc>
                <a:spcPts val="2200"/>
              </a:lnSpc>
              <a:spcBef>
                <a:spcPts val="600"/>
              </a:spcBef>
              <a:spcAft>
                <a:spcPts val="600"/>
              </a:spcAft>
              <a:buClr>
                <a:srgbClr val="D6851B"/>
              </a:buClr>
              <a:buSzPct val="65000"/>
              <a:buFont typeface="Wingdings 3" panose="05040102010807070707" pitchFamily="18" charset="2"/>
              <a:buChar char=""/>
            </a:pPr>
            <a:r>
              <a:rPr lang="en-GB" sz="1800" dirty="0">
                <a:latin typeface="+mj-lt"/>
              </a:rPr>
              <a:t>Intermediate examination and final examination </a:t>
            </a:r>
            <a:r>
              <a:rPr lang="en-GB" sz="1800" u="sng" dirty="0">
                <a:latin typeface="+mj-lt"/>
              </a:rPr>
              <a:t>or</a:t>
            </a:r>
            <a:r>
              <a:rPr lang="en-GB" sz="1800" dirty="0">
                <a:latin typeface="+mj-lt"/>
              </a:rPr>
              <a:t> extended final examination</a:t>
            </a:r>
          </a:p>
          <a:p>
            <a:pPr marL="285750" indent="-285750">
              <a:lnSpc>
                <a:spcPts val="2200"/>
              </a:lnSpc>
              <a:spcBef>
                <a:spcPts val="600"/>
              </a:spcBef>
              <a:spcAft>
                <a:spcPts val="600"/>
              </a:spcAft>
              <a:buClr>
                <a:srgbClr val="D6851B"/>
              </a:buClr>
              <a:buSzPct val="65000"/>
              <a:buFont typeface="Wingdings 3" panose="05040102010807070707" pitchFamily="18" charset="2"/>
              <a:buChar char=""/>
            </a:pPr>
            <a:r>
              <a:rPr lang="en-GB" sz="1800" dirty="0">
                <a:latin typeface="+mj-lt"/>
              </a:rPr>
              <a:t>Prerequisites for admission: written record of training, participation in the intermediate examination, exceptional regulations etc.</a:t>
            </a:r>
          </a:p>
          <a:p>
            <a:pPr marL="285750" indent="-285750">
              <a:lnSpc>
                <a:spcPts val="2200"/>
              </a:lnSpc>
              <a:spcBef>
                <a:spcPts val="600"/>
              </a:spcBef>
              <a:spcAft>
                <a:spcPts val="600"/>
              </a:spcAft>
              <a:buClr>
                <a:srgbClr val="D6851B"/>
              </a:buClr>
              <a:buSzPct val="65000"/>
              <a:buFont typeface="Wingdings 3" panose="05040102010807070707" pitchFamily="18" charset="2"/>
              <a:buChar char=""/>
            </a:pPr>
            <a:r>
              <a:rPr lang="en-GB" sz="1800" dirty="0">
                <a:latin typeface="+mj-lt"/>
              </a:rPr>
              <a:t>Object of examination: candidates are required to demonstrate employability skills.</a:t>
            </a:r>
          </a:p>
          <a:p>
            <a:pPr marL="285750" indent="-285750">
              <a:lnSpc>
                <a:spcPts val="2200"/>
              </a:lnSpc>
              <a:spcBef>
                <a:spcPts val="600"/>
              </a:spcBef>
              <a:spcAft>
                <a:spcPts val="600"/>
              </a:spcAft>
              <a:buClr>
                <a:srgbClr val="D6851B"/>
              </a:buClr>
              <a:buSzPct val="65000"/>
              <a:buFont typeface="Wingdings 3" panose="05040102010807070707" pitchFamily="18" charset="2"/>
              <a:buChar char=""/>
            </a:pPr>
            <a:r>
              <a:rPr lang="en-GB" sz="1800" dirty="0">
                <a:latin typeface="+mj-lt"/>
              </a:rPr>
              <a:t>Execution: conducted by the examination board of the competent body.</a:t>
            </a:r>
          </a:p>
          <a:p>
            <a:pPr marL="285750" indent="-285750">
              <a:lnSpc>
                <a:spcPts val="2200"/>
              </a:lnSpc>
              <a:spcBef>
                <a:spcPts val="600"/>
              </a:spcBef>
              <a:spcAft>
                <a:spcPts val="600"/>
              </a:spcAft>
              <a:buClr>
                <a:srgbClr val="D6851B"/>
              </a:buClr>
              <a:buSzPct val="65000"/>
              <a:buFont typeface="Wingdings 3" panose="05040102010807070707" pitchFamily="18" charset="2"/>
              <a:buChar char=""/>
            </a:pPr>
            <a:r>
              <a:rPr lang="en-GB" sz="1800" dirty="0">
                <a:latin typeface="+mj-lt"/>
              </a:rPr>
              <a:t>Final certificates: chamber certificate, certificate from company, vocational school certificate</a:t>
            </a:r>
          </a:p>
        </p:txBody>
      </p:sp>
      <p:pic>
        <p:nvPicPr>
          <p:cNvPr id="16" name="Grafik 15">
            <a:extLst>
              <a:ext uri="{FF2B5EF4-FFF2-40B4-BE49-F238E27FC236}">
                <a16:creationId xmlns:a16="http://schemas.microsoft.com/office/drawing/2014/main" id="{ACC6DEE6-F42F-47A6-B2DA-86728B9859BA}"/>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9397298" y="2168525"/>
            <a:ext cx="2639127" cy="3455988"/>
          </a:xfrm>
          <a:prstGeom prst="rect">
            <a:avLst/>
          </a:prstGeom>
        </p:spPr>
      </p:pic>
    </p:spTree>
    <p:extLst>
      <p:ext uri="{BB962C8B-B14F-4D97-AF65-F5344CB8AC3E}">
        <p14:creationId xmlns:p14="http://schemas.microsoft.com/office/powerpoint/2010/main" val="1016770906"/>
      </p:ext>
    </p:extLst>
  </p:cSld>
  <p:clrMapOvr>
    <a:masterClrMapping/>
  </p:clrMapOvr>
  <p:transition spd="slow">
    <p:fad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a:extLst>
              <a:ext uri="{FF2B5EF4-FFF2-40B4-BE49-F238E27FC236}">
                <a16:creationId xmlns:a16="http://schemas.microsoft.com/office/drawing/2014/main" id="{4D0B0E92-2530-4EF9-9539-D64CD335A88A}"/>
              </a:ext>
            </a:extLst>
          </p:cNvPr>
          <p:cNvSpPr>
            <a:spLocks noGrp="1"/>
          </p:cNvSpPr>
          <p:nvPr>
            <p:ph type="body" sz="quarter" idx="10"/>
          </p:nvPr>
        </p:nvSpPr>
        <p:spPr>
          <a:xfrm>
            <a:off x="658812" y="817725"/>
            <a:ext cx="11053762" cy="446715"/>
          </a:xfrm>
        </p:spPr>
        <p:txBody>
          <a:bodyPr>
            <a:normAutofit/>
          </a:bodyPr>
          <a:lstStyle/>
          <a:p>
            <a:r>
              <a:rPr lang="en-GB" sz="2000" b="1" dirty="0"/>
              <a:t>Crafts and Trades Regulation Code (1953/2025)</a:t>
            </a:r>
          </a:p>
        </p:txBody>
      </p:sp>
      <p:sp>
        <p:nvSpPr>
          <p:cNvPr id="3" name="Titel 2">
            <a:extLst>
              <a:ext uri="{FF2B5EF4-FFF2-40B4-BE49-F238E27FC236}">
                <a16:creationId xmlns:a16="http://schemas.microsoft.com/office/drawing/2014/main" id="{97A66CD8-5C1C-44A2-8C6E-480B8A3BD439}"/>
              </a:ext>
            </a:extLst>
          </p:cNvPr>
          <p:cNvSpPr>
            <a:spLocks noGrp="1"/>
          </p:cNvSpPr>
          <p:nvPr>
            <p:ph type="title"/>
          </p:nvPr>
        </p:nvSpPr>
        <p:spPr/>
        <p:txBody>
          <a:bodyPr/>
          <a:lstStyle/>
          <a:p>
            <a:r>
              <a:rPr lang="en-GB" dirty="0"/>
              <a:t>5. Regulations in federal law: Craft trades</a:t>
            </a:r>
          </a:p>
        </p:txBody>
      </p:sp>
      <p:sp>
        <p:nvSpPr>
          <p:cNvPr id="9" name="Inhaltsplatzhalter 4">
            <a:extLst>
              <a:ext uri="{FF2B5EF4-FFF2-40B4-BE49-F238E27FC236}">
                <a16:creationId xmlns:a16="http://schemas.microsoft.com/office/drawing/2014/main" id="{98B785D9-4DDD-4F8A-987A-FB9486401631}"/>
              </a:ext>
            </a:extLst>
          </p:cNvPr>
          <p:cNvSpPr txBox="1">
            <a:spLocks/>
          </p:cNvSpPr>
          <p:nvPr/>
        </p:nvSpPr>
        <p:spPr>
          <a:xfrm>
            <a:off x="658812" y="1557339"/>
            <a:ext cx="8380413" cy="4319586"/>
          </a:xfrm>
          <a:prstGeom prst="rect">
            <a:avLst/>
          </a:prstGeom>
        </p:spPr>
        <p:txBody>
          <a:bodyPr vert="horz" lIns="0" tIns="0" rIns="0" bIns="0" numCol="1" rtlCol="0">
            <a:noAutofit/>
          </a:bodyPr>
          <a:lstStyle>
            <a:lvl1pPr marL="342900" indent="-34290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9pPr>
          </a:lstStyle>
          <a:p>
            <a:pPr marL="285750" indent="-285750">
              <a:lnSpc>
                <a:spcPts val="2200"/>
              </a:lnSpc>
              <a:spcBef>
                <a:spcPts val="600"/>
              </a:spcBef>
              <a:spcAft>
                <a:spcPts val="600"/>
              </a:spcAft>
              <a:buClr>
                <a:srgbClr val="D6851B"/>
              </a:buClr>
              <a:buSzPct val="65000"/>
              <a:buFont typeface="Wingdings 3" panose="05040102010807070707" pitchFamily="18" charset="2"/>
              <a:buChar char=""/>
            </a:pPr>
            <a:r>
              <a:rPr lang="en-GB" sz="1800" dirty="0">
                <a:latin typeface="+mj-lt"/>
              </a:rPr>
              <a:t>Law regulating the craft trades (HwO or HandwO)</a:t>
            </a:r>
          </a:p>
          <a:p>
            <a:pPr marL="285750" indent="-285750">
              <a:lnSpc>
                <a:spcPts val="2200"/>
              </a:lnSpc>
              <a:spcBef>
                <a:spcPts val="600"/>
              </a:spcBef>
              <a:spcAft>
                <a:spcPts val="600"/>
              </a:spcAft>
              <a:buClr>
                <a:srgbClr val="D6851B"/>
              </a:buClr>
              <a:buSzPct val="65000"/>
              <a:buFont typeface="Wingdings 3" panose="05040102010807070707" pitchFamily="18" charset="2"/>
              <a:buChar char=""/>
            </a:pPr>
            <a:r>
              <a:rPr lang="en-GB" sz="1800" dirty="0">
                <a:latin typeface="+mj-lt"/>
              </a:rPr>
              <a:t>Second part – </a:t>
            </a:r>
            <a:r>
              <a:rPr lang="en-GB" sz="1800" dirty="0">
                <a:solidFill>
                  <a:srgbClr val="D6851B"/>
                </a:solidFill>
                <a:latin typeface="+mj-lt"/>
              </a:rPr>
              <a:t>Vocational Education and Training</a:t>
            </a:r>
            <a:r>
              <a:rPr lang="en-GB" sz="1800" dirty="0">
                <a:latin typeface="+mj-lt"/>
              </a:rPr>
              <a:t> (in this regard a special law accompanying the Vocational Training Act)</a:t>
            </a:r>
          </a:p>
          <a:p>
            <a:pPr marL="285750" indent="-285750">
              <a:lnSpc>
                <a:spcPts val="2200"/>
              </a:lnSpc>
              <a:spcBef>
                <a:spcPts val="600"/>
              </a:spcBef>
              <a:spcAft>
                <a:spcPts val="600"/>
              </a:spcAft>
              <a:buClr>
                <a:srgbClr val="D6851B"/>
              </a:buClr>
              <a:buSzPct val="65000"/>
              <a:buFont typeface="Wingdings 3" panose="05040102010807070707" pitchFamily="18" charset="2"/>
              <a:buChar char=""/>
            </a:pPr>
            <a:r>
              <a:rPr lang="en-GB" sz="1800" dirty="0">
                <a:latin typeface="+mj-lt"/>
              </a:rPr>
              <a:t>Regulates:</a:t>
            </a:r>
          </a:p>
          <a:p>
            <a:pPr marL="612000" lvl="1" indent="-288000">
              <a:lnSpc>
                <a:spcPts val="2200"/>
              </a:lnSpc>
              <a:spcBef>
                <a:spcPts val="600"/>
              </a:spcBef>
              <a:spcAft>
                <a:spcPts val="600"/>
              </a:spcAft>
              <a:buClr>
                <a:srgbClr val="D6851B"/>
              </a:buClr>
              <a:buSzPct val="65000"/>
              <a:buFont typeface="Wingdings 3" panose="05040102010807070707" pitchFamily="18" charset="2"/>
              <a:buChar char=""/>
            </a:pPr>
            <a:r>
              <a:rPr lang="en-GB" sz="1800" dirty="0"/>
              <a:t>practising craft trades in the private sector;</a:t>
            </a:r>
          </a:p>
          <a:p>
            <a:pPr marL="612000" lvl="1" indent="-288000">
              <a:lnSpc>
                <a:spcPts val="2200"/>
              </a:lnSpc>
              <a:spcBef>
                <a:spcPts val="600"/>
              </a:spcBef>
              <a:spcAft>
                <a:spcPts val="600"/>
              </a:spcAft>
              <a:buClr>
                <a:srgbClr val="D6851B"/>
              </a:buClr>
              <a:buSzPct val="65000"/>
              <a:buFont typeface="Wingdings 3" panose="05040102010807070707" pitchFamily="18" charset="2"/>
              <a:buChar char=""/>
            </a:pPr>
            <a:r>
              <a:rPr lang="en-GB" sz="1800" dirty="0"/>
              <a:t>VET and continuing training in the craft trades;</a:t>
            </a:r>
          </a:p>
          <a:p>
            <a:pPr marL="612000" lvl="1" indent="-288000">
              <a:lnSpc>
                <a:spcPts val="2200"/>
              </a:lnSpc>
              <a:spcBef>
                <a:spcPts val="600"/>
              </a:spcBef>
              <a:spcAft>
                <a:spcPts val="600"/>
              </a:spcAft>
              <a:buClr>
                <a:srgbClr val="D6851B"/>
              </a:buClr>
              <a:buSzPct val="65000"/>
              <a:buFont typeface="Wingdings 3" panose="05040102010807070707" pitchFamily="18" charset="2"/>
              <a:buChar char=""/>
            </a:pPr>
            <a:r>
              <a:rPr lang="en-GB" sz="1800" dirty="0"/>
              <a:t>the master craftsman examination; </a:t>
            </a:r>
          </a:p>
          <a:p>
            <a:pPr marL="612000" lvl="1" indent="-288000">
              <a:lnSpc>
                <a:spcPts val="2200"/>
              </a:lnSpc>
              <a:spcBef>
                <a:spcPts val="600"/>
              </a:spcBef>
              <a:spcAft>
                <a:spcPts val="600"/>
              </a:spcAft>
              <a:buClr>
                <a:srgbClr val="D6851B"/>
              </a:buClr>
              <a:buSzPct val="65000"/>
              <a:buFont typeface="Wingdings 3" panose="05040102010807070707" pitchFamily="18" charset="2"/>
              <a:buChar char=""/>
            </a:pPr>
            <a:r>
              <a:rPr lang="en-GB" sz="1800" dirty="0"/>
              <a:t>self-administration of this economic sector.</a:t>
            </a:r>
          </a:p>
        </p:txBody>
      </p:sp>
      <p:pic>
        <p:nvPicPr>
          <p:cNvPr id="16" name="Grafik 15">
            <a:extLst>
              <a:ext uri="{FF2B5EF4-FFF2-40B4-BE49-F238E27FC236}">
                <a16:creationId xmlns:a16="http://schemas.microsoft.com/office/drawing/2014/main" id="{ACC6DEE6-F42F-47A6-B2DA-86728B9859BA}"/>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9397298" y="2168525"/>
            <a:ext cx="2639127" cy="3455988"/>
          </a:xfrm>
          <a:prstGeom prst="rect">
            <a:avLst/>
          </a:prstGeom>
        </p:spPr>
      </p:pic>
    </p:spTree>
    <p:extLst>
      <p:ext uri="{BB962C8B-B14F-4D97-AF65-F5344CB8AC3E}">
        <p14:creationId xmlns:p14="http://schemas.microsoft.com/office/powerpoint/2010/main" val="2827115175"/>
      </p:ext>
    </p:extLst>
  </p:cSld>
  <p:clrMapOvr>
    <a:masterClrMapping/>
  </p:clrMapOvr>
  <p:transition spd="slow">
    <p:fad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a:extLst>
              <a:ext uri="{FF2B5EF4-FFF2-40B4-BE49-F238E27FC236}">
                <a16:creationId xmlns:a16="http://schemas.microsoft.com/office/drawing/2014/main" id="{4D0B0E92-2530-4EF9-9539-D64CD335A88A}"/>
              </a:ext>
            </a:extLst>
          </p:cNvPr>
          <p:cNvSpPr>
            <a:spLocks noGrp="1"/>
          </p:cNvSpPr>
          <p:nvPr>
            <p:ph type="body" sz="quarter" idx="10"/>
          </p:nvPr>
        </p:nvSpPr>
        <p:spPr>
          <a:xfrm>
            <a:off x="658812" y="817725"/>
            <a:ext cx="11053762" cy="446715"/>
          </a:xfrm>
        </p:spPr>
        <p:txBody>
          <a:bodyPr>
            <a:normAutofit/>
          </a:bodyPr>
          <a:lstStyle/>
          <a:p>
            <a:r>
              <a:rPr lang="en-GB" sz="2000" b="1" dirty="0"/>
              <a:t>Youth Employment Protection Act (JARbSchG)</a:t>
            </a:r>
          </a:p>
        </p:txBody>
      </p:sp>
      <p:sp>
        <p:nvSpPr>
          <p:cNvPr id="3" name="Titel 2">
            <a:extLst>
              <a:ext uri="{FF2B5EF4-FFF2-40B4-BE49-F238E27FC236}">
                <a16:creationId xmlns:a16="http://schemas.microsoft.com/office/drawing/2014/main" id="{97A66CD8-5C1C-44A2-8C6E-480B8A3BD439}"/>
              </a:ext>
            </a:extLst>
          </p:cNvPr>
          <p:cNvSpPr>
            <a:spLocks noGrp="1"/>
          </p:cNvSpPr>
          <p:nvPr>
            <p:ph type="title"/>
          </p:nvPr>
        </p:nvSpPr>
        <p:spPr/>
        <p:txBody>
          <a:bodyPr/>
          <a:lstStyle/>
          <a:p>
            <a:r>
              <a:rPr lang="en-GB" dirty="0"/>
              <a:t>5. Regulations in federal law: Young people</a:t>
            </a:r>
          </a:p>
        </p:txBody>
      </p:sp>
      <p:sp>
        <p:nvSpPr>
          <p:cNvPr id="9" name="Inhaltsplatzhalter 4">
            <a:extLst>
              <a:ext uri="{FF2B5EF4-FFF2-40B4-BE49-F238E27FC236}">
                <a16:creationId xmlns:a16="http://schemas.microsoft.com/office/drawing/2014/main" id="{98B785D9-4DDD-4F8A-987A-FB9486401631}"/>
              </a:ext>
            </a:extLst>
          </p:cNvPr>
          <p:cNvSpPr txBox="1">
            <a:spLocks/>
          </p:cNvSpPr>
          <p:nvPr/>
        </p:nvSpPr>
        <p:spPr>
          <a:xfrm>
            <a:off x="658812" y="1557339"/>
            <a:ext cx="8380413" cy="4319586"/>
          </a:xfrm>
          <a:prstGeom prst="rect">
            <a:avLst/>
          </a:prstGeom>
        </p:spPr>
        <p:txBody>
          <a:bodyPr vert="horz" lIns="0" tIns="0" rIns="0" bIns="0" numCol="1" rtlCol="0">
            <a:noAutofit/>
          </a:bodyPr>
          <a:lstStyle>
            <a:lvl1pPr marL="342900" indent="-34290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9pPr>
          </a:lstStyle>
          <a:p>
            <a:pPr marL="285750" indent="-285750">
              <a:lnSpc>
                <a:spcPts val="2200"/>
              </a:lnSpc>
              <a:spcBef>
                <a:spcPts val="600"/>
              </a:spcBef>
              <a:spcAft>
                <a:spcPts val="600"/>
              </a:spcAft>
              <a:buClr>
                <a:srgbClr val="D6851B"/>
              </a:buClr>
              <a:buSzPct val="65000"/>
              <a:buFont typeface="Wingdings 3" panose="05040102010807070707" pitchFamily="18" charset="2"/>
              <a:buChar char=""/>
            </a:pPr>
            <a:r>
              <a:rPr lang="en-GB" sz="1800" dirty="0">
                <a:latin typeface="+mj-lt"/>
              </a:rPr>
              <a:t>A law aimed at protecting young people (aged 15 to 17) who are working</a:t>
            </a:r>
          </a:p>
          <a:p>
            <a:pPr marL="285750" indent="-285750">
              <a:lnSpc>
                <a:spcPts val="2200"/>
              </a:lnSpc>
              <a:spcBef>
                <a:spcPts val="600"/>
              </a:spcBef>
              <a:spcAft>
                <a:spcPts val="600"/>
              </a:spcAft>
              <a:buClr>
                <a:srgbClr val="D6851B"/>
              </a:buClr>
              <a:buSzPct val="65000"/>
              <a:buFont typeface="Wingdings 3" panose="05040102010807070707" pitchFamily="18" charset="2"/>
              <a:buChar char=""/>
            </a:pPr>
            <a:r>
              <a:rPr lang="en-GB" sz="1800" dirty="0">
                <a:latin typeface="+mj-lt"/>
              </a:rPr>
              <a:t>With regard to young people, the law regulates the following.</a:t>
            </a:r>
          </a:p>
          <a:p>
            <a:pPr marL="612000" lvl="1" indent="-288000">
              <a:lnSpc>
                <a:spcPts val="2200"/>
              </a:lnSpc>
              <a:spcBef>
                <a:spcPts val="600"/>
              </a:spcBef>
              <a:spcAft>
                <a:spcPts val="600"/>
              </a:spcAft>
              <a:buClr>
                <a:srgbClr val="D6851B"/>
              </a:buClr>
              <a:buSzPct val="65000"/>
              <a:buFont typeface="Wingdings 3" panose="05040102010807070707" pitchFamily="18" charset="2"/>
              <a:buChar char=""/>
            </a:pPr>
            <a:r>
              <a:rPr lang="en-GB" sz="1800" dirty="0">
                <a:solidFill>
                  <a:srgbClr val="D6851B"/>
                </a:solidFill>
              </a:rPr>
              <a:t>Number of </a:t>
            </a:r>
            <a:r>
              <a:rPr lang="en-GB" sz="1800" dirty="0"/>
              <a:t>working days per week: 5</a:t>
            </a:r>
          </a:p>
          <a:p>
            <a:pPr marL="612000" lvl="1" indent="-288000">
              <a:lnSpc>
                <a:spcPts val="2200"/>
              </a:lnSpc>
              <a:spcBef>
                <a:spcPts val="600"/>
              </a:spcBef>
              <a:spcAft>
                <a:spcPts val="600"/>
              </a:spcAft>
              <a:buClr>
                <a:srgbClr val="D6851B"/>
              </a:buClr>
              <a:buSzPct val="65000"/>
              <a:buFont typeface="Wingdings 3" panose="05040102010807070707" pitchFamily="18" charset="2"/>
              <a:buChar char=""/>
            </a:pPr>
            <a:r>
              <a:rPr lang="en-GB" sz="1800" dirty="0"/>
              <a:t>Permitted </a:t>
            </a:r>
            <a:r>
              <a:rPr lang="en-GB" sz="1800" dirty="0">
                <a:solidFill>
                  <a:srgbClr val="D6851B"/>
                </a:solidFill>
              </a:rPr>
              <a:t>hours of work</a:t>
            </a:r>
            <a:r>
              <a:rPr lang="en-GB" sz="1800" dirty="0"/>
              <a:t>: 6 am to 8 pm</a:t>
            </a:r>
          </a:p>
          <a:p>
            <a:pPr marL="612000" lvl="1" indent="-288000">
              <a:lnSpc>
                <a:spcPts val="2200"/>
              </a:lnSpc>
              <a:spcBef>
                <a:spcPts val="600"/>
              </a:spcBef>
              <a:spcAft>
                <a:spcPts val="600"/>
              </a:spcAft>
              <a:buClr>
                <a:srgbClr val="D6851B"/>
              </a:buClr>
              <a:buSzPct val="65000"/>
              <a:buFont typeface="Wingdings 3" panose="05040102010807070707" pitchFamily="18" charset="2"/>
              <a:buChar char=""/>
            </a:pPr>
            <a:r>
              <a:rPr lang="en-GB" sz="1800" dirty="0">
                <a:solidFill>
                  <a:srgbClr val="D6851B"/>
                </a:solidFill>
              </a:rPr>
              <a:t>Weekly working time</a:t>
            </a:r>
            <a:r>
              <a:rPr lang="en-GB" sz="1800" dirty="0"/>
              <a:t>: 40 hours</a:t>
            </a:r>
          </a:p>
          <a:p>
            <a:pPr marL="612000" lvl="1" indent="-288000">
              <a:lnSpc>
                <a:spcPts val="2200"/>
              </a:lnSpc>
              <a:spcBef>
                <a:spcPts val="600"/>
              </a:spcBef>
              <a:spcAft>
                <a:spcPts val="600"/>
              </a:spcAft>
              <a:buClr>
                <a:srgbClr val="D6851B"/>
              </a:buClr>
              <a:buSzPct val="65000"/>
              <a:buFont typeface="Wingdings 3" panose="05040102010807070707" pitchFamily="18" charset="2"/>
              <a:buChar char=""/>
            </a:pPr>
            <a:r>
              <a:rPr lang="en-GB" sz="1800" dirty="0"/>
              <a:t>Flexibilisation solutions on individual days depending on the sector (extensions/shortenings)</a:t>
            </a:r>
          </a:p>
          <a:p>
            <a:pPr marL="612000" lvl="1" indent="-288000">
              <a:lnSpc>
                <a:spcPts val="2200"/>
              </a:lnSpc>
              <a:spcBef>
                <a:spcPts val="600"/>
              </a:spcBef>
              <a:spcAft>
                <a:spcPts val="600"/>
              </a:spcAft>
              <a:buClr>
                <a:srgbClr val="D6851B"/>
              </a:buClr>
              <a:buSzPct val="65000"/>
              <a:buFont typeface="Wingdings 3" panose="05040102010807070707" pitchFamily="18" charset="2"/>
              <a:buChar char=""/>
            </a:pPr>
            <a:r>
              <a:rPr lang="en-GB" sz="1800" dirty="0">
                <a:solidFill>
                  <a:srgbClr val="D6851B"/>
                </a:solidFill>
              </a:rPr>
              <a:t>Breaks</a:t>
            </a:r>
            <a:r>
              <a:rPr lang="en-GB" sz="1800" dirty="0"/>
              <a:t>: frequency and duration</a:t>
            </a:r>
          </a:p>
          <a:p>
            <a:pPr marL="612000" lvl="1" indent="-288000">
              <a:lnSpc>
                <a:spcPts val="2200"/>
              </a:lnSpc>
              <a:spcBef>
                <a:spcPts val="600"/>
              </a:spcBef>
              <a:spcAft>
                <a:spcPts val="600"/>
              </a:spcAft>
              <a:buClr>
                <a:srgbClr val="D6851B"/>
              </a:buClr>
              <a:buSzPct val="65000"/>
              <a:buFont typeface="Wingdings 3" panose="05040102010807070707" pitchFamily="18" charset="2"/>
              <a:buChar char=""/>
            </a:pPr>
            <a:r>
              <a:rPr lang="en-GB" sz="1800" dirty="0">
                <a:solidFill>
                  <a:srgbClr val="D6851B"/>
                </a:solidFill>
              </a:rPr>
              <a:t>Paid leave</a:t>
            </a:r>
            <a:r>
              <a:rPr lang="en-GB" sz="1800" dirty="0"/>
              <a:t>: 21–30 working days per year depending on age</a:t>
            </a:r>
          </a:p>
          <a:p>
            <a:pPr marL="612000" lvl="1" indent="-288000">
              <a:lnSpc>
                <a:spcPts val="2200"/>
              </a:lnSpc>
              <a:spcBef>
                <a:spcPts val="600"/>
              </a:spcBef>
              <a:spcAft>
                <a:spcPts val="600"/>
              </a:spcAft>
              <a:buClr>
                <a:srgbClr val="D6851B"/>
              </a:buClr>
              <a:buSzPct val="65000"/>
              <a:buFont typeface="Wingdings 3" panose="05040102010807070707" pitchFamily="18" charset="2"/>
              <a:buChar char=""/>
            </a:pPr>
            <a:r>
              <a:rPr lang="en-GB" sz="1800" dirty="0"/>
              <a:t>Exceptions: weekend work (e.g. in hospitals)</a:t>
            </a:r>
          </a:p>
        </p:txBody>
      </p:sp>
      <p:pic>
        <p:nvPicPr>
          <p:cNvPr id="16" name="Grafik 15">
            <a:extLst>
              <a:ext uri="{FF2B5EF4-FFF2-40B4-BE49-F238E27FC236}">
                <a16:creationId xmlns:a16="http://schemas.microsoft.com/office/drawing/2014/main" id="{ACC6DEE6-F42F-47A6-B2DA-86728B9859BA}"/>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9397298" y="2168525"/>
            <a:ext cx="2639127" cy="3455988"/>
          </a:xfrm>
          <a:prstGeom prst="rect">
            <a:avLst/>
          </a:prstGeom>
        </p:spPr>
      </p:pic>
    </p:spTree>
    <p:extLst>
      <p:ext uri="{BB962C8B-B14F-4D97-AF65-F5344CB8AC3E}">
        <p14:creationId xmlns:p14="http://schemas.microsoft.com/office/powerpoint/2010/main" val="1737255662"/>
      </p:ext>
    </p:extLst>
  </p:cSld>
  <p:clrMapOvr>
    <a:masterClrMapping/>
  </p:clrMapOvr>
  <p:transition spd="slow">
    <p:fade/>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Grafik 11">
            <a:extLst>
              <a:ext uri="{FF2B5EF4-FFF2-40B4-BE49-F238E27FC236}">
                <a16:creationId xmlns:a16="http://schemas.microsoft.com/office/drawing/2014/main" id="{BB61A490-B331-49CE-ABC3-A7ED4F75C8A3}"/>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9687642" y="1060903"/>
            <a:ext cx="2370175" cy="3112621"/>
          </a:xfrm>
          <a:prstGeom prst="rect">
            <a:avLst/>
          </a:prstGeom>
        </p:spPr>
      </p:pic>
      <p:sp>
        <p:nvSpPr>
          <p:cNvPr id="2" name="Textplatzhalter 1">
            <a:extLst>
              <a:ext uri="{FF2B5EF4-FFF2-40B4-BE49-F238E27FC236}">
                <a16:creationId xmlns:a16="http://schemas.microsoft.com/office/drawing/2014/main" id="{4D0B0E92-2530-4EF9-9539-D64CD335A88A}"/>
              </a:ext>
            </a:extLst>
          </p:cNvPr>
          <p:cNvSpPr>
            <a:spLocks noGrp="1"/>
          </p:cNvSpPr>
          <p:nvPr>
            <p:ph type="body" sz="quarter" idx="10"/>
          </p:nvPr>
        </p:nvSpPr>
        <p:spPr>
          <a:xfrm>
            <a:off x="658812" y="817725"/>
            <a:ext cx="11053762" cy="446715"/>
          </a:xfrm>
        </p:spPr>
        <p:txBody>
          <a:bodyPr>
            <a:normAutofit/>
          </a:bodyPr>
          <a:lstStyle/>
          <a:p>
            <a:r>
              <a:rPr lang="en-GB" sz="2000" b="1" dirty="0"/>
              <a:t>Compulsory Schooling Act</a:t>
            </a:r>
          </a:p>
        </p:txBody>
      </p:sp>
      <p:sp>
        <p:nvSpPr>
          <p:cNvPr id="3" name="Titel 2">
            <a:extLst>
              <a:ext uri="{FF2B5EF4-FFF2-40B4-BE49-F238E27FC236}">
                <a16:creationId xmlns:a16="http://schemas.microsoft.com/office/drawing/2014/main" id="{97A66CD8-5C1C-44A2-8C6E-480B8A3BD439}"/>
              </a:ext>
            </a:extLst>
          </p:cNvPr>
          <p:cNvSpPr>
            <a:spLocks noGrp="1"/>
          </p:cNvSpPr>
          <p:nvPr>
            <p:ph type="title"/>
          </p:nvPr>
        </p:nvSpPr>
        <p:spPr/>
        <p:txBody>
          <a:bodyPr/>
          <a:lstStyle/>
          <a:p>
            <a:r>
              <a:rPr lang="en-GB" dirty="0"/>
              <a:t>6. Regulations in federal state law: Young people</a:t>
            </a:r>
          </a:p>
        </p:txBody>
      </p:sp>
      <p:sp>
        <p:nvSpPr>
          <p:cNvPr id="9" name="Inhaltsplatzhalter 4">
            <a:extLst>
              <a:ext uri="{FF2B5EF4-FFF2-40B4-BE49-F238E27FC236}">
                <a16:creationId xmlns:a16="http://schemas.microsoft.com/office/drawing/2014/main" id="{98B785D9-4DDD-4F8A-987A-FB9486401631}"/>
              </a:ext>
            </a:extLst>
          </p:cNvPr>
          <p:cNvSpPr txBox="1">
            <a:spLocks/>
          </p:cNvSpPr>
          <p:nvPr/>
        </p:nvSpPr>
        <p:spPr>
          <a:xfrm>
            <a:off x="658812" y="1557339"/>
            <a:ext cx="9718370" cy="1127138"/>
          </a:xfrm>
          <a:prstGeom prst="rect">
            <a:avLst/>
          </a:prstGeom>
        </p:spPr>
        <p:txBody>
          <a:bodyPr vert="horz" lIns="0" tIns="0" rIns="0" bIns="0" numCol="1" rtlCol="0">
            <a:noAutofit/>
          </a:bodyPr>
          <a:lstStyle>
            <a:lvl1pPr marL="342900" indent="-34290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9pPr>
          </a:lstStyle>
          <a:p>
            <a:pPr marL="285750" indent="-285750">
              <a:lnSpc>
                <a:spcPts val="2200"/>
              </a:lnSpc>
              <a:spcBef>
                <a:spcPts val="600"/>
              </a:spcBef>
              <a:spcAft>
                <a:spcPts val="600"/>
              </a:spcAft>
              <a:buClr>
                <a:srgbClr val="D6851B"/>
              </a:buClr>
              <a:buSzPct val="65000"/>
              <a:buFont typeface="Wingdings 3" panose="05040102010807070707" pitchFamily="18" charset="2"/>
              <a:buChar char=""/>
            </a:pPr>
            <a:r>
              <a:rPr lang="en-GB" sz="1800" dirty="0">
                <a:latin typeface="+mj-lt"/>
              </a:rPr>
              <a:t>Mandatory school attendance:</a:t>
            </a:r>
          </a:p>
          <a:p>
            <a:pPr marL="612000" lvl="1" indent="-288000">
              <a:lnSpc>
                <a:spcPts val="2200"/>
              </a:lnSpc>
              <a:spcBef>
                <a:spcPts val="600"/>
              </a:spcBef>
              <a:spcAft>
                <a:spcPts val="600"/>
              </a:spcAft>
              <a:buClr>
                <a:srgbClr val="D6851B"/>
              </a:buClr>
              <a:buSzPct val="65000"/>
              <a:buFont typeface="Wingdings 3" panose="05040102010807070707" pitchFamily="18" charset="2"/>
              <a:buChar char=""/>
            </a:pPr>
            <a:r>
              <a:rPr lang="en-GB" sz="1800" dirty="0"/>
              <a:t>Up to a certain age (maximum 18) or completion of schooling</a:t>
            </a:r>
          </a:p>
        </p:txBody>
      </p:sp>
      <p:sp>
        <p:nvSpPr>
          <p:cNvPr id="6" name="Inhaltsplatzhalter 4">
            <a:extLst>
              <a:ext uri="{FF2B5EF4-FFF2-40B4-BE49-F238E27FC236}">
                <a16:creationId xmlns:a16="http://schemas.microsoft.com/office/drawing/2014/main" id="{670A35F9-140A-40B5-B5A8-41558440072B}"/>
              </a:ext>
            </a:extLst>
          </p:cNvPr>
          <p:cNvSpPr txBox="1">
            <a:spLocks/>
          </p:cNvSpPr>
          <p:nvPr/>
        </p:nvSpPr>
        <p:spPr>
          <a:xfrm>
            <a:off x="767870" y="3329944"/>
            <a:ext cx="4896188" cy="2123763"/>
          </a:xfrm>
          <a:prstGeom prst="rect">
            <a:avLst/>
          </a:prstGeom>
        </p:spPr>
        <p:txBody>
          <a:bodyPr vert="horz" lIns="0" tIns="0" rIns="0" bIns="0" numCol="1" rtlCol="0">
            <a:noAutofit/>
          </a:bodyPr>
          <a:lstStyle>
            <a:lvl1pPr marL="342900" indent="-34290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9pPr>
          </a:lstStyle>
          <a:p>
            <a:pPr marL="285750" indent="-285750">
              <a:lnSpc>
                <a:spcPts val="2000"/>
              </a:lnSpc>
              <a:spcBef>
                <a:spcPts val="600"/>
              </a:spcBef>
              <a:buClr>
                <a:srgbClr val="D6851B"/>
              </a:buClr>
              <a:buSzPct val="65000"/>
              <a:buFont typeface="Wingdings 3" panose="05040102010807070707" pitchFamily="18" charset="2"/>
              <a:buChar char=""/>
            </a:pPr>
            <a:r>
              <a:rPr lang="en-GB" sz="1600" dirty="0">
                <a:latin typeface="+mj-lt"/>
              </a:rPr>
              <a:t>Generally ten years of schooling</a:t>
            </a:r>
          </a:p>
          <a:p>
            <a:pPr marL="285750" indent="-285750">
              <a:lnSpc>
                <a:spcPts val="2000"/>
              </a:lnSpc>
              <a:spcBef>
                <a:spcPts val="600"/>
              </a:spcBef>
              <a:buClr>
                <a:srgbClr val="D6851B"/>
              </a:buClr>
              <a:buSzPct val="65000"/>
              <a:buFont typeface="Wingdings 3" panose="05040102010807070707" pitchFamily="18" charset="2"/>
              <a:buChar char=""/>
            </a:pPr>
            <a:r>
              <a:rPr lang="en-GB" sz="1600" dirty="0">
                <a:latin typeface="+mj-lt"/>
              </a:rPr>
              <a:t>Requirement to register for a school, choose a school and attend school	</a:t>
            </a:r>
          </a:p>
        </p:txBody>
      </p:sp>
      <p:sp>
        <p:nvSpPr>
          <p:cNvPr id="7" name="Textplatzhalter 3">
            <a:extLst>
              <a:ext uri="{FF2B5EF4-FFF2-40B4-BE49-F238E27FC236}">
                <a16:creationId xmlns:a16="http://schemas.microsoft.com/office/drawing/2014/main" id="{783028D5-F8AE-43C7-B757-972D9EC791F9}"/>
              </a:ext>
            </a:extLst>
          </p:cNvPr>
          <p:cNvSpPr txBox="1">
            <a:spLocks/>
          </p:cNvSpPr>
          <p:nvPr/>
        </p:nvSpPr>
        <p:spPr>
          <a:xfrm>
            <a:off x="658814" y="2743376"/>
            <a:ext cx="5437188" cy="468000"/>
          </a:xfrm>
          <a:prstGeom prst="rect">
            <a:avLst/>
          </a:prstGeom>
          <a:solidFill>
            <a:srgbClr val="D6851B"/>
          </a:solidFill>
        </p:spPr>
        <p:txBody>
          <a:bodyPr vert="horz" wrap="square" lIns="144000" tIns="36000" rIns="180000" bIns="0" rtlCol="0" anchor="ctr">
            <a:noAutofit/>
          </a:bodyPr>
          <a:lstStyle>
            <a:lvl1pPr marL="0" indent="0" algn="l" defTabSz="357188" rtl="0" eaLnBrk="1" latinLnBrk="0" hangingPunct="1">
              <a:lnSpc>
                <a:spcPct val="90000"/>
              </a:lnSpc>
              <a:spcBef>
                <a:spcPts val="1000"/>
              </a:spcBef>
              <a:buClr>
                <a:schemeClr val="accent1"/>
              </a:buClr>
              <a:buSzPct val="90000"/>
              <a:buFont typeface="Wingdings 3" panose="05040102010807070707" pitchFamily="18" charset="2"/>
              <a:buNone/>
              <a:tabLst/>
              <a:defRPr sz="2000" b="0" kern="1200">
                <a:solidFill>
                  <a:schemeClr val="bg1"/>
                </a:solidFill>
                <a:latin typeface="+mj-lt"/>
                <a:ea typeface="+mn-ea"/>
                <a:cs typeface="+mn-cs"/>
              </a:defRPr>
            </a:lvl1pPr>
            <a:lvl2pPr marL="457200" indent="0" algn="l" defTabSz="536575" rtl="0" eaLnBrk="1" latinLnBrk="0" hangingPunct="1">
              <a:lnSpc>
                <a:spcPct val="90000"/>
              </a:lnSpc>
              <a:spcBef>
                <a:spcPts val="500"/>
              </a:spcBef>
              <a:buClr>
                <a:schemeClr val="accent1"/>
              </a:buClr>
              <a:buSzPct val="90000"/>
              <a:buFont typeface="Wingdings 3" panose="05040102010807070707" pitchFamily="18" charset="2"/>
              <a:buNone/>
              <a:tabLst/>
              <a:defRPr sz="2000" b="1" kern="1200">
                <a:solidFill>
                  <a:schemeClr val="tx1"/>
                </a:solidFill>
                <a:latin typeface="+mj-lt"/>
                <a:ea typeface="+mn-ea"/>
                <a:cs typeface="+mn-cs"/>
              </a:defRPr>
            </a:lvl2pPr>
            <a:lvl3pPr marL="914400" indent="0" algn="l" defTabSz="479425" rtl="0" eaLnBrk="1" latinLnBrk="0" hangingPunct="1">
              <a:lnSpc>
                <a:spcPct val="90000"/>
              </a:lnSpc>
              <a:spcBef>
                <a:spcPts val="500"/>
              </a:spcBef>
              <a:buClr>
                <a:schemeClr val="accent1"/>
              </a:buClr>
              <a:buSzPct val="90000"/>
              <a:buFont typeface="Wingdings 3" panose="05040102010807070707" pitchFamily="18" charset="2"/>
              <a:buNone/>
              <a:tabLst/>
              <a:defRPr sz="1800" b="1" kern="1200">
                <a:solidFill>
                  <a:schemeClr val="tx1"/>
                </a:solidFill>
                <a:latin typeface="+mj-lt"/>
                <a:ea typeface="+mn-ea"/>
                <a:cs typeface="+mn-cs"/>
              </a:defRPr>
            </a:lvl3pPr>
            <a:lvl4pPr marL="1371600" indent="0" algn="l" defTabSz="357188"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4pPr>
            <a:lvl5pPr marL="1828800" indent="0" algn="l" defTabSz="360363"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a:lnSpc>
                <a:spcPts val="1700"/>
              </a:lnSpc>
              <a:spcBef>
                <a:spcPts val="600"/>
              </a:spcBef>
            </a:pPr>
            <a:r>
              <a:rPr lang="en-GB" sz="1800" dirty="0"/>
              <a:t>a) Compulsory full-time school attendance</a:t>
            </a:r>
          </a:p>
        </p:txBody>
      </p:sp>
      <p:sp>
        <p:nvSpPr>
          <p:cNvPr id="8" name="Inhaltsplatzhalter 4">
            <a:extLst>
              <a:ext uri="{FF2B5EF4-FFF2-40B4-BE49-F238E27FC236}">
                <a16:creationId xmlns:a16="http://schemas.microsoft.com/office/drawing/2014/main" id="{634D6DFA-1A3D-4A88-93C1-D6485EA2F5DE}"/>
              </a:ext>
            </a:extLst>
          </p:cNvPr>
          <p:cNvSpPr txBox="1">
            <a:spLocks/>
          </p:cNvSpPr>
          <p:nvPr/>
        </p:nvSpPr>
        <p:spPr>
          <a:xfrm>
            <a:off x="6349520" y="3329396"/>
            <a:ext cx="5084675" cy="2185442"/>
          </a:xfrm>
          <a:prstGeom prst="rect">
            <a:avLst/>
          </a:prstGeom>
        </p:spPr>
        <p:txBody>
          <a:bodyPr vert="horz" lIns="0" tIns="0" rIns="0" bIns="0" numCol="1" rtlCol="0">
            <a:noAutofit/>
          </a:bodyPr>
          <a:lstStyle>
            <a:lvl1pPr marL="342900" indent="-34290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9pPr>
          </a:lstStyle>
          <a:p>
            <a:pPr marL="285750" indent="-285750">
              <a:lnSpc>
                <a:spcPts val="2000"/>
              </a:lnSpc>
              <a:spcBef>
                <a:spcPts val="600"/>
              </a:spcBef>
              <a:buClr>
                <a:srgbClr val="D6851B"/>
              </a:buClr>
              <a:buSzPct val="65000"/>
              <a:buFont typeface="Wingdings 3" panose="05040102010807070707" pitchFamily="18" charset="2"/>
              <a:buChar char=""/>
            </a:pPr>
            <a:r>
              <a:rPr lang="en-GB" sz="1600" dirty="0">
                <a:effectLst>
                  <a:glow rad="279400">
                    <a:schemeClr val="bg1"/>
                  </a:glow>
                </a:effectLst>
                <a:latin typeface="+mj-lt"/>
              </a:rPr>
              <a:t>Commences after expiry of period of full-time compulsory schooling</a:t>
            </a:r>
          </a:p>
          <a:p>
            <a:pPr marL="285750" indent="-285750">
              <a:lnSpc>
                <a:spcPts val="2000"/>
              </a:lnSpc>
              <a:spcBef>
                <a:spcPts val="600"/>
              </a:spcBef>
              <a:buClr>
                <a:srgbClr val="D6851B"/>
              </a:buClr>
              <a:buSzPct val="65000"/>
              <a:buFont typeface="Wingdings 3" panose="05040102010807070707" pitchFamily="18" charset="2"/>
              <a:buChar char=""/>
            </a:pPr>
            <a:r>
              <a:rPr lang="en-GB" sz="1600" dirty="0">
                <a:effectLst>
                  <a:glow rad="279400">
                    <a:schemeClr val="bg1"/>
                  </a:glow>
                </a:effectLst>
                <a:latin typeface="+mj-lt"/>
              </a:rPr>
              <a:t>Can be fulfilled via attendance of lower and upper secondary schooling or within the scope of a programme of vocational education and training	</a:t>
            </a:r>
          </a:p>
          <a:p>
            <a:pPr marL="285750" indent="-285750">
              <a:lnSpc>
                <a:spcPts val="2000"/>
              </a:lnSpc>
              <a:spcBef>
                <a:spcPts val="600"/>
              </a:spcBef>
              <a:buClr>
                <a:srgbClr val="D6851B"/>
              </a:buClr>
              <a:buSzPct val="65000"/>
              <a:buFont typeface="Wingdings 3" panose="05040102010807070707" pitchFamily="18" charset="2"/>
              <a:buChar char=""/>
            </a:pPr>
            <a:r>
              <a:rPr lang="en-GB" sz="1600" dirty="0">
                <a:effectLst>
                  <a:glow rad="279400">
                    <a:schemeClr val="bg1"/>
                  </a:glow>
                </a:effectLst>
                <a:latin typeface="+mj-lt"/>
              </a:rPr>
              <a:t>Concludes when a person reaches the age of 18 (age of maturity) or </a:t>
            </a:r>
          </a:p>
          <a:p>
            <a:pPr marL="540000" lvl="1" indent="-252000">
              <a:lnSpc>
                <a:spcPts val="1800"/>
              </a:lnSpc>
              <a:spcBef>
                <a:spcPts val="600"/>
              </a:spcBef>
              <a:buClr>
                <a:srgbClr val="D6851B"/>
              </a:buClr>
              <a:buSzPct val="65000"/>
              <a:buFont typeface="Wingdings 3" panose="05040102010807070707" pitchFamily="18" charset="2"/>
              <a:buChar char=""/>
            </a:pPr>
            <a:r>
              <a:rPr lang="en-GB" sz="1600" dirty="0">
                <a:effectLst>
                  <a:glow rad="279400">
                    <a:schemeClr val="bg1"/>
                  </a:glow>
                </a:effectLst>
                <a:latin typeface="+mj-lt"/>
              </a:rPr>
              <a:t> concludes VET or</a:t>
            </a:r>
          </a:p>
          <a:p>
            <a:pPr marL="540000" lvl="1" indent="-252000">
              <a:lnSpc>
                <a:spcPts val="1800"/>
              </a:lnSpc>
              <a:spcBef>
                <a:spcPts val="600"/>
              </a:spcBef>
              <a:buClr>
                <a:srgbClr val="D6851B"/>
              </a:buClr>
              <a:buSzPct val="65000"/>
              <a:buFont typeface="Wingdings 3" panose="05040102010807070707" pitchFamily="18" charset="2"/>
              <a:buChar char=""/>
            </a:pPr>
            <a:r>
              <a:rPr lang="en-GB" sz="1600" dirty="0">
                <a:effectLst>
                  <a:glow rad="279400">
                    <a:schemeClr val="bg1"/>
                  </a:glow>
                </a:effectLst>
                <a:latin typeface="+mj-lt"/>
              </a:rPr>
              <a:t> completes 12 years of school attendance </a:t>
            </a:r>
          </a:p>
        </p:txBody>
      </p:sp>
      <p:sp>
        <p:nvSpPr>
          <p:cNvPr id="10" name="Textplatzhalter 3">
            <a:extLst>
              <a:ext uri="{FF2B5EF4-FFF2-40B4-BE49-F238E27FC236}">
                <a16:creationId xmlns:a16="http://schemas.microsoft.com/office/drawing/2014/main" id="{602D2329-3B8D-4788-A674-56E6D860DDFF}"/>
              </a:ext>
            </a:extLst>
          </p:cNvPr>
          <p:cNvSpPr txBox="1">
            <a:spLocks/>
          </p:cNvSpPr>
          <p:nvPr/>
        </p:nvSpPr>
        <p:spPr>
          <a:xfrm>
            <a:off x="6240463" y="2743376"/>
            <a:ext cx="5472112" cy="468000"/>
          </a:xfrm>
          <a:prstGeom prst="rect">
            <a:avLst/>
          </a:prstGeom>
          <a:solidFill>
            <a:srgbClr val="D6851B"/>
          </a:solidFill>
        </p:spPr>
        <p:txBody>
          <a:bodyPr vert="horz" wrap="square" lIns="144000" tIns="36000" rIns="180000" bIns="0" rtlCol="0" anchor="ctr">
            <a:noAutofit/>
          </a:bodyPr>
          <a:lstStyle>
            <a:lvl1pPr marL="0" indent="0" algn="l" defTabSz="357188" rtl="0" eaLnBrk="1" latinLnBrk="0" hangingPunct="1">
              <a:lnSpc>
                <a:spcPct val="90000"/>
              </a:lnSpc>
              <a:spcBef>
                <a:spcPts val="1000"/>
              </a:spcBef>
              <a:buClr>
                <a:schemeClr val="accent1"/>
              </a:buClr>
              <a:buSzPct val="90000"/>
              <a:buFont typeface="Wingdings 3" panose="05040102010807070707" pitchFamily="18" charset="2"/>
              <a:buNone/>
              <a:tabLst/>
              <a:defRPr sz="2000" b="0" kern="1200">
                <a:solidFill>
                  <a:schemeClr val="bg1"/>
                </a:solidFill>
                <a:latin typeface="+mj-lt"/>
                <a:ea typeface="+mn-ea"/>
                <a:cs typeface="+mn-cs"/>
              </a:defRPr>
            </a:lvl1pPr>
            <a:lvl2pPr marL="457200" indent="0" algn="l" defTabSz="536575" rtl="0" eaLnBrk="1" latinLnBrk="0" hangingPunct="1">
              <a:lnSpc>
                <a:spcPct val="90000"/>
              </a:lnSpc>
              <a:spcBef>
                <a:spcPts val="500"/>
              </a:spcBef>
              <a:buClr>
                <a:schemeClr val="accent1"/>
              </a:buClr>
              <a:buSzPct val="90000"/>
              <a:buFont typeface="Wingdings 3" panose="05040102010807070707" pitchFamily="18" charset="2"/>
              <a:buNone/>
              <a:tabLst/>
              <a:defRPr sz="2000" b="1" kern="1200">
                <a:solidFill>
                  <a:schemeClr val="tx1"/>
                </a:solidFill>
                <a:latin typeface="+mj-lt"/>
                <a:ea typeface="+mn-ea"/>
                <a:cs typeface="+mn-cs"/>
              </a:defRPr>
            </a:lvl2pPr>
            <a:lvl3pPr marL="914400" indent="0" algn="l" defTabSz="479425" rtl="0" eaLnBrk="1" latinLnBrk="0" hangingPunct="1">
              <a:lnSpc>
                <a:spcPct val="90000"/>
              </a:lnSpc>
              <a:spcBef>
                <a:spcPts val="500"/>
              </a:spcBef>
              <a:buClr>
                <a:schemeClr val="accent1"/>
              </a:buClr>
              <a:buSzPct val="90000"/>
              <a:buFont typeface="Wingdings 3" panose="05040102010807070707" pitchFamily="18" charset="2"/>
              <a:buNone/>
              <a:tabLst/>
              <a:defRPr sz="1800" b="1" kern="1200">
                <a:solidFill>
                  <a:schemeClr val="tx1"/>
                </a:solidFill>
                <a:latin typeface="+mj-lt"/>
                <a:ea typeface="+mn-ea"/>
                <a:cs typeface="+mn-cs"/>
              </a:defRPr>
            </a:lvl3pPr>
            <a:lvl4pPr marL="1371600" indent="0" algn="l" defTabSz="357188"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4pPr>
            <a:lvl5pPr marL="1828800" indent="0" algn="l" defTabSz="360363"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a:lnSpc>
                <a:spcPts val="1700"/>
              </a:lnSpc>
              <a:spcBef>
                <a:spcPts val="600"/>
              </a:spcBef>
            </a:pPr>
            <a:r>
              <a:rPr lang="en-GB" sz="1800" dirty="0"/>
              <a:t>b) Compulsory vocational school attendance</a:t>
            </a:r>
          </a:p>
        </p:txBody>
      </p:sp>
    </p:spTree>
    <p:extLst>
      <p:ext uri="{BB962C8B-B14F-4D97-AF65-F5344CB8AC3E}">
        <p14:creationId xmlns:p14="http://schemas.microsoft.com/office/powerpoint/2010/main" val="233945076"/>
      </p:ext>
    </p:extLst>
  </p:cSld>
  <p:clrMapOvr>
    <a:masterClrMapping/>
  </p:clrMapOvr>
  <p:transition spd="slow">
    <p:fade/>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a:extLst>
              <a:ext uri="{FF2B5EF4-FFF2-40B4-BE49-F238E27FC236}">
                <a16:creationId xmlns:a16="http://schemas.microsoft.com/office/drawing/2014/main" id="{4D0B0E92-2530-4EF9-9539-D64CD335A88A}"/>
              </a:ext>
            </a:extLst>
          </p:cNvPr>
          <p:cNvSpPr>
            <a:spLocks noGrp="1"/>
          </p:cNvSpPr>
          <p:nvPr>
            <p:ph type="body" sz="quarter" idx="10"/>
          </p:nvPr>
        </p:nvSpPr>
        <p:spPr>
          <a:xfrm>
            <a:off x="658812" y="817725"/>
            <a:ext cx="11053762" cy="446715"/>
          </a:xfrm>
        </p:spPr>
        <p:txBody>
          <a:bodyPr>
            <a:normAutofit/>
          </a:bodyPr>
          <a:lstStyle/>
          <a:p>
            <a:r>
              <a:rPr lang="en-GB" sz="2000" b="1" dirty="0"/>
              <a:t>Education laws of the federal states</a:t>
            </a:r>
          </a:p>
        </p:txBody>
      </p:sp>
      <p:sp>
        <p:nvSpPr>
          <p:cNvPr id="3" name="Titel 2">
            <a:extLst>
              <a:ext uri="{FF2B5EF4-FFF2-40B4-BE49-F238E27FC236}">
                <a16:creationId xmlns:a16="http://schemas.microsoft.com/office/drawing/2014/main" id="{97A66CD8-5C1C-44A2-8C6E-480B8A3BD439}"/>
              </a:ext>
            </a:extLst>
          </p:cNvPr>
          <p:cNvSpPr>
            <a:spLocks noGrp="1"/>
          </p:cNvSpPr>
          <p:nvPr>
            <p:ph type="title"/>
          </p:nvPr>
        </p:nvSpPr>
        <p:spPr/>
        <p:txBody>
          <a:bodyPr/>
          <a:lstStyle/>
          <a:p>
            <a:r>
              <a:rPr lang="en-GB" dirty="0"/>
              <a:t>6. Regulations in federal state law: Young people</a:t>
            </a:r>
          </a:p>
        </p:txBody>
      </p:sp>
      <p:sp>
        <p:nvSpPr>
          <p:cNvPr id="11" name="Textplatzhalter 3">
            <a:extLst>
              <a:ext uri="{FF2B5EF4-FFF2-40B4-BE49-F238E27FC236}">
                <a16:creationId xmlns:a16="http://schemas.microsoft.com/office/drawing/2014/main" id="{AA089FEC-AA5C-4D0A-9C6A-DE8DF0DAF910}"/>
              </a:ext>
            </a:extLst>
          </p:cNvPr>
          <p:cNvSpPr txBox="1">
            <a:spLocks/>
          </p:cNvSpPr>
          <p:nvPr/>
        </p:nvSpPr>
        <p:spPr>
          <a:xfrm>
            <a:off x="658812" y="1989272"/>
            <a:ext cx="3312000" cy="3377073"/>
          </a:xfrm>
          <a:prstGeom prst="rect">
            <a:avLst/>
          </a:prstGeom>
          <a:solidFill>
            <a:srgbClr val="FBF3E8"/>
          </a:solidFill>
        </p:spPr>
        <p:txBody>
          <a:bodyPr vert="horz" wrap="square" lIns="36000" tIns="180000" rIns="36000" bIns="180000" rtlCol="0" anchor="t" anchorCtr="0">
            <a:noAutofit/>
          </a:bodyPr>
          <a:lstStyle>
            <a:lvl1pPr marL="0" indent="0" algn="l" defTabSz="357188" rtl="0" eaLnBrk="1" latinLnBrk="0" hangingPunct="1">
              <a:lnSpc>
                <a:spcPct val="90000"/>
              </a:lnSpc>
              <a:spcBef>
                <a:spcPts val="1000"/>
              </a:spcBef>
              <a:buClr>
                <a:schemeClr val="accent1"/>
              </a:buClr>
              <a:buSzPct val="90000"/>
              <a:buFont typeface="Wingdings 3" panose="05040102010807070707" pitchFamily="18" charset="2"/>
              <a:buNone/>
              <a:tabLst/>
              <a:defRPr sz="2000" b="0" kern="1200">
                <a:solidFill>
                  <a:schemeClr val="bg1"/>
                </a:solidFill>
                <a:latin typeface="+mj-lt"/>
                <a:ea typeface="+mn-ea"/>
                <a:cs typeface="+mn-cs"/>
              </a:defRPr>
            </a:lvl1pPr>
            <a:lvl2pPr marL="457200" indent="0" algn="l" defTabSz="536575" rtl="0" eaLnBrk="1" latinLnBrk="0" hangingPunct="1">
              <a:lnSpc>
                <a:spcPct val="90000"/>
              </a:lnSpc>
              <a:spcBef>
                <a:spcPts val="500"/>
              </a:spcBef>
              <a:buClr>
                <a:schemeClr val="accent1"/>
              </a:buClr>
              <a:buSzPct val="90000"/>
              <a:buFont typeface="Wingdings 3" panose="05040102010807070707" pitchFamily="18" charset="2"/>
              <a:buNone/>
              <a:tabLst/>
              <a:defRPr sz="2000" b="1" kern="1200">
                <a:solidFill>
                  <a:schemeClr val="tx1"/>
                </a:solidFill>
                <a:latin typeface="+mj-lt"/>
                <a:ea typeface="+mn-ea"/>
                <a:cs typeface="+mn-cs"/>
              </a:defRPr>
            </a:lvl2pPr>
            <a:lvl3pPr marL="914400" indent="0" algn="l" defTabSz="479425" rtl="0" eaLnBrk="1" latinLnBrk="0" hangingPunct="1">
              <a:lnSpc>
                <a:spcPct val="90000"/>
              </a:lnSpc>
              <a:spcBef>
                <a:spcPts val="500"/>
              </a:spcBef>
              <a:buClr>
                <a:schemeClr val="accent1"/>
              </a:buClr>
              <a:buSzPct val="90000"/>
              <a:buFont typeface="Wingdings 3" panose="05040102010807070707" pitchFamily="18" charset="2"/>
              <a:buNone/>
              <a:tabLst/>
              <a:defRPr sz="1800" b="1" kern="1200">
                <a:solidFill>
                  <a:schemeClr val="tx1"/>
                </a:solidFill>
                <a:latin typeface="+mj-lt"/>
                <a:ea typeface="+mn-ea"/>
                <a:cs typeface="+mn-cs"/>
              </a:defRPr>
            </a:lvl3pPr>
            <a:lvl4pPr marL="1371600" indent="0" algn="l" defTabSz="357188"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4pPr>
            <a:lvl5pPr marL="1828800" indent="0" algn="l" defTabSz="360363"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marL="360000" lvl="0" indent="-252000" defTabSz="914400">
              <a:lnSpc>
                <a:spcPts val="2200"/>
              </a:lnSpc>
              <a:spcBef>
                <a:spcPts val="0"/>
              </a:spcBef>
              <a:spcAft>
                <a:spcPts val="200"/>
              </a:spcAft>
              <a:buClr>
                <a:srgbClr val="D6851B"/>
              </a:buClr>
              <a:buSzPct val="65000"/>
              <a:buFont typeface="Wingdings 3" panose="05040102010807070707" pitchFamily="18" charset="2"/>
              <a:buChar char=""/>
            </a:pPr>
            <a:r>
              <a:rPr lang="en-GB" sz="1600" dirty="0">
                <a:solidFill>
                  <a:schemeClr val="tx1"/>
                </a:solidFill>
                <a:latin typeface="+mn-lt"/>
              </a:rPr>
              <a:t>Conditions under which teaching and learning take place</a:t>
            </a:r>
          </a:p>
          <a:p>
            <a:pPr marL="360000" lvl="0" indent="-252000" defTabSz="914400">
              <a:lnSpc>
                <a:spcPts val="2200"/>
              </a:lnSpc>
              <a:spcBef>
                <a:spcPts val="0"/>
              </a:spcBef>
              <a:spcAft>
                <a:spcPts val="200"/>
              </a:spcAft>
              <a:buClr>
                <a:srgbClr val="D6851B"/>
              </a:buClr>
              <a:buSzPct val="65000"/>
              <a:buFont typeface="Wingdings 3" panose="05040102010807070707" pitchFamily="18" charset="2"/>
              <a:buChar char=""/>
            </a:pPr>
            <a:r>
              <a:rPr lang="en-GB" sz="1600" dirty="0">
                <a:solidFill>
                  <a:schemeClr val="tx1"/>
                </a:solidFill>
                <a:latin typeface="+mn-lt"/>
              </a:rPr>
              <a:t>Rights and duties of teachers and learners</a:t>
            </a:r>
          </a:p>
          <a:p>
            <a:pPr marL="360000" lvl="0" indent="-252000" defTabSz="914400">
              <a:lnSpc>
                <a:spcPts val="2200"/>
              </a:lnSpc>
              <a:spcBef>
                <a:spcPts val="0"/>
              </a:spcBef>
              <a:spcAft>
                <a:spcPts val="200"/>
              </a:spcAft>
              <a:buClr>
                <a:srgbClr val="D6851B"/>
              </a:buClr>
              <a:buSzPct val="65000"/>
              <a:buFont typeface="Wingdings 3" panose="05040102010807070707" pitchFamily="18" charset="2"/>
              <a:buChar char=""/>
            </a:pPr>
            <a:r>
              <a:rPr lang="en-GB" sz="1600" dirty="0">
                <a:solidFill>
                  <a:schemeClr val="tx1"/>
                </a:solidFill>
                <a:latin typeface="+mn-lt"/>
              </a:rPr>
              <a:t>Aims of teaching</a:t>
            </a:r>
          </a:p>
        </p:txBody>
      </p:sp>
      <p:sp>
        <p:nvSpPr>
          <p:cNvPr id="13" name="Textplatzhalter 3">
            <a:extLst>
              <a:ext uri="{FF2B5EF4-FFF2-40B4-BE49-F238E27FC236}">
                <a16:creationId xmlns:a16="http://schemas.microsoft.com/office/drawing/2014/main" id="{0896486B-EFCC-4B6B-963B-76E5F83D7756}"/>
              </a:ext>
            </a:extLst>
          </p:cNvPr>
          <p:cNvSpPr txBox="1">
            <a:spLocks/>
          </p:cNvSpPr>
          <p:nvPr/>
        </p:nvSpPr>
        <p:spPr>
          <a:xfrm>
            <a:off x="658812" y="1557272"/>
            <a:ext cx="3312000" cy="432000"/>
          </a:xfrm>
          <a:prstGeom prst="rect">
            <a:avLst/>
          </a:prstGeom>
          <a:solidFill>
            <a:srgbClr val="D6851B"/>
          </a:solidFill>
        </p:spPr>
        <p:txBody>
          <a:bodyPr vert="horz" wrap="square" lIns="144000" tIns="144000" rIns="108000" bIns="144000" rtlCol="0" anchor="ctr">
            <a:spAutoFit/>
          </a:bodyPr>
          <a:lstStyle>
            <a:lvl1pPr marL="0" indent="0" algn="l" defTabSz="357188" rtl="0" eaLnBrk="1" latinLnBrk="0" hangingPunct="1">
              <a:lnSpc>
                <a:spcPct val="90000"/>
              </a:lnSpc>
              <a:spcBef>
                <a:spcPts val="1000"/>
              </a:spcBef>
              <a:buClr>
                <a:schemeClr val="accent1"/>
              </a:buClr>
              <a:buSzPct val="90000"/>
              <a:buFont typeface="Wingdings 3" panose="05040102010807070707" pitchFamily="18" charset="2"/>
              <a:buNone/>
              <a:tabLst/>
              <a:defRPr sz="2000" b="0" kern="1200">
                <a:solidFill>
                  <a:schemeClr val="bg1"/>
                </a:solidFill>
                <a:latin typeface="+mj-lt"/>
                <a:ea typeface="+mn-ea"/>
                <a:cs typeface="+mn-cs"/>
              </a:defRPr>
            </a:lvl1pPr>
            <a:lvl2pPr marL="457200" indent="0" algn="l" defTabSz="536575" rtl="0" eaLnBrk="1" latinLnBrk="0" hangingPunct="1">
              <a:lnSpc>
                <a:spcPct val="90000"/>
              </a:lnSpc>
              <a:spcBef>
                <a:spcPts val="500"/>
              </a:spcBef>
              <a:buClr>
                <a:schemeClr val="accent1"/>
              </a:buClr>
              <a:buSzPct val="90000"/>
              <a:buFont typeface="Wingdings 3" panose="05040102010807070707" pitchFamily="18" charset="2"/>
              <a:buNone/>
              <a:tabLst/>
              <a:defRPr sz="2000" b="1" kern="1200">
                <a:solidFill>
                  <a:schemeClr val="tx1"/>
                </a:solidFill>
                <a:latin typeface="+mj-lt"/>
                <a:ea typeface="+mn-ea"/>
                <a:cs typeface="+mn-cs"/>
              </a:defRPr>
            </a:lvl2pPr>
            <a:lvl3pPr marL="914400" indent="0" algn="l" defTabSz="479425" rtl="0" eaLnBrk="1" latinLnBrk="0" hangingPunct="1">
              <a:lnSpc>
                <a:spcPct val="90000"/>
              </a:lnSpc>
              <a:spcBef>
                <a:spcPts val="500"/>
              </a:spcBef>
              <a:buClr>
                <a:schemeClr val="accent1"/>
              </a:buClr>
              <a:buSzPct val="90000"/>
              <a:buFont typeface="Wingdings 3" panose="05040102010807070707" pitchFamily="18" charset="2"/>
              <a:buNone/>
              <a:tabLst/>
              <a:defRPr sz="1800" b="1" kern="1200">
                <a:solidFill>
                  <a:schemeClr val="tx1"/>
                </a:solidFill>
                <a:latin typeface="+mj-lt"/>
                <a:ea typeface="+mn-ea"/>
                <a:cs typeface="+mn-cs"/>
              </a:defRPr>
            </a:lvl3pPr>
            <a:lvl4pPr marL="1371600" indent="0" algn="l" defTabSz="357188"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4pPr>
            <a:lvl5pPr marL="1828800" indent="0" algn="l" defTabSz="360363"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a:lnSpc>
                <a:spcPts val="2000"/>
              </a:lnSpc>
              <a:spcAft>
                <a:spcPts val="200"/>
              </a:spcAft>
              <a:buClr>
                <a:srgbClr val="D6851B"/>
              </a:buClr>
              <a:buSzPct val="65000"/>
            </a:pPr>
            <a:r>
              <a:rPr lang="en-GB" sz="1600" dirty="0"/>
              <a:t>Stipulate:</a:t>
            </a:r>
          </a:p>
        </p:txBody>
      </p:sp>
      <p:sp>
        <p:nvSpPr>
          <p:cNvPr id="14" name="Textplatzhalter 3">
            <a:extLst>
              <a:ext uri="{FF2B5EF4-FFF2-40B4-BE49-F238E27FC236}">
                <a16:creationId xmlns:a16="http://schemas.microsoft.com/office/drawing/2014/main" id="{3CF2F043-C18E-4C4A-B34F-CD7366E4A138}"/>
              </a:ext>
            </a:extLst>
          </p:cNvPr>
          <p:cNvSpPr txBox="1">
            <a:spLocks/>
          </p:cNvSpPr>
          <p:nvPr/>
        </p:nvSpPr>
        <p:spPr>
          <a:xfrm>
            <a:off x="4081064" y="1557272"/>
            <a:ext cx="3312000" cy="432000"/>
          </a:xfrm>
          <a:prstGeom prst="rect">
            <a:avLst/>
          </a:prstGeom>
          <a:solidFill>
            <a:srgbClr val="D6851B"/>
          </a:solidFill>
        </p:spPr>
        <p:txBody>
          <a:bodyPr vert="horz" wrap="square" lIns="144000" tIns="144000" rIns="108000" bIns="144000" rtlCol="0" anchor="ctr">
            <a:spAutoFit/>
          </a:bodyPr>
          <a:lstStyle>
            <a:lvl1pPr marL="0" indent="0" algn="l" defTabSz="357188" rtl="0" eaLnBrk="1" latinLnBrk="0" hangingPunct="1">
              <a:lnSpc>
                <a:spcPct val="90000"/>
              </a:lnSpc>
              <a:spcBef>
                <a:spcPts val="1000"/>
              </a:spcBef>
              <a:buClr>
                <a:schemeClr val="accent1"/>
              </a:buClr>
              <a:buSzPct val="90000"/>
              <a:buFont typeface="Wingdings 3" panose="05040102010807070707" pitchFamily="18" charset="2"/>
              <a:buNone/>
              <a:tabLst/>
              <a:defRPr sz="2000" b="0" kern="1200">
                <a:solidFill>
                  <a:schemeClr val="bg1"/>
                </a:solidFill>
                <a:latin typeface="+mj-lt"/>
                <a:ea typeface="+mn-ea"/>
                <a:cs typeface="+mn-cs"/>
              </a:defRPr>
            </a:lvl1pPr>
            <a:lvl2pPr marL="457200" indent="0" algn="l" defTabSz="536575" rtl="0" eaLnBrk="1" latinLnBrk="0" hangingPunct="1">
              <a:lnSpc>
                <a:spcPct val="90000"/>
              </a:lnSpc>
              <a:spcBef>
                <a:spcPts val="500"/>
              </a:spcBef>
              <a:buClr>
                <a:schemeClr val="accent1"/>
              </a:buClr>
              <a:buSzPct val="90000"/>
              <a:buFont typeface="Wingdings 3" panose="05040102010807070707" pitchFamily="18" charset="2"/>
              <a:buNone/>
              <a:tabLst/>
              <a:defRPr sz="2000" b="1" kern="1200">
                <a:solidFill>
                  <a:schemeClr val="tx1"/>
                </a:solidFill>
                <a:latin typeface="+mj-lt"/>
                <a:ea typeface="+mn-ea"/>
                <a:cs typeface="+mn-cs"/>
              </a:defRPr>
            </a:lvl2pPr>
            <a:lvl3pPr marL="914400" indent="0" algn="l" defTabSz="479425" rtl="0" eaLnBrk="1" latinLnBrk="0" hangingPunct="1">
              <a:lnSpc>
                <a:spcPct val="90000"/>
              </a:lnSpc>
              <a:spcBef>
                <a:spcPts val="500"/>
              </a:spcBef>
              <a:buClr>
                <a:schemeClr val="accent1"/>
              </a:buClr>
              <a:buSzPct val="90000"/>
              <a:buFont typeface="Wingdings 3" panose="05040102010807070707" pitchFamily="18" charset="2"/>
              <a:buNone/>
              <a:tabLst/>
              <a:defRPr sz="1800" b="1" kern="1200">
                <a:solidFill>
                  <a:schemeClr val="tx1"/>
                </a:solidFill>
                <a:latin typeface="+mj-lt"/>
                <a:ea typeface="+mn-ea"/>
                <a:cs typeface="+mn-cs"/>
              </a:defRPr>
            </a:lvl3pPr>
            <a:lvl4pPr marL="1371600" indent="0" algn="l" defTabSz="357188"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4pPr>
            <a:lvl5pPr marL="1828800" indent="0" algn="l" defTabSz="360363"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a:lnSpc>
                <a:spcPts val="2000"/>
              </a:lnSpc>
              <a:spcBef>
                <a:spcPts val="0"/>
              </a:spcBef>
              <a:buClr>
                <a:srgbClr val="D6851B"/>
              </a:buClr>
              <a:buSzPct val="65000"/>
            </a:pPr>
            <a:r>
              <a:rPr lang="en-GB" sz="1600" dirty="0"/>
              <a:t>Govern:</a:t>
            </a:r>
          </a:p>
        </p:txBody>
      </p:sp>
      <p:sp>
        <p:nvSpPr>
          <p:cNvPr id="15" name="Textplatzhalter 3">
            <a:extLst>
              <a:ext uri="{FF2B5EF4-FFF2-40B4-BE49-F238E27FC236}">
                <a16:creationId xmlns:a16="http://schemas.microsoft.com/office/drawing/2014/main" id="{9A5702C5-7FAC-4006-A783-C5AB0E452BF4}"/>
              </a:ext>
            </a:extLst>
          </p:cNvPr>
          <p:cNvSpPr txBox="1">
            <a:spLocks/>
          </p:cNvSpPr>
          <p:nvPr/>
        </p:nvSpPr>
        <p:spPr>
          <a:xfrm>
            <a:off x="4081064" y="1989272"/>
            <a:ext cx="3312000" cy="3377073"/>
          </a:xfrm>
          <a:prstGeom prst="rect">
            <a:avLst/>
          </a:prstGeom>
          <a:solidFill>
            <a:srgbClr val="FBF3E8"/>
          </a:solidFill>
        </p:spPr>
        <p:txBody>
          <a:bodyPr vert="horz" wrap="square" lIns="36000" tIns="180000" rIns="36000" bIns="180000" rtlCol="0" anchor="t" anchorCtr="0">
            <a:noAutofit/>
          </a:bodyPr>
          <a:lstStyle>
            <a:lvl1pPr marL="0" indent="0" algn="l" defTabSz="357188" rtl="0" eaLnBrk="1" latinLnBrk="0" hangingPunct="1">
              <a:lnSpc>
                <a:spcPct val="90000"/>
              </a:lnSpc>
              <a:spcBef>
                <a:spcPts val="1000"/>
              </a:spcBef>
              <a:buClr>
                <a:schemeClr val="accent1"/>
              </a:buClr>
              <a:buSzPct val="90000"/>
              <a:buFont typeface="Wingdings 3" panose="05040102010807070707" pitchFamily="18" charset="2"/>
              <a:buNone/>
              <a:tabLst/>
              <a:defRPr sz="2000" b="0" kern="1200">
                <a:solidFill>
                  <a:schemeClr val="bg1"/>
                </a:solidFill>
                <a:latin typeface="+mj-lt"/>
                <a:ea typeface="+mn-ea"/>
                <a:cs typeface="+mn-cs"/>
              </a:defRPr>
            </a:lvl1pPr>
            <a:lvl2pPr marL="457200" indent="0" algn="l" defTabSz="536575" rtl="0" eaLnBrk="1" latinLnBrk="0" hangingPunct="1">
              <a:lnSpc>
                <a:spcPct val="90000"/>
              </a:lnSpc>
              <a:spcBef>
                <a:spcPts val="500"/>
              </a:spcBef>
              <a:buClr>
                <a:schemeClr val="accent1"/>
              </a:buClr>
              <a:buSzPct val="90000"/>
              <a:buFont typeface="Wingdings 3" panose="05040102010807070707" pitchFamily="18" charset="2"/>
              <a:buNone/>
              <a:tabLst/>
              <a:defRPr sz="2000" b="1" kern="1200">
                <a:solidFill>
                  <a:schemeClr val="tx1"/>
                </a:solidFill>
                <a:latin typeface="+mj-lt"/>
                <a:ea typeface="+mn-ea"/>
                <a:cs typeface="+mn-cs"/>
              </a:defRPr>
            </a:lvl2pPr>
            <a:lvl3pPr marL="914400" indent="0" algn="l" defTabSz="479425" rtl="0" eaLnBrk="1" latinLnBrk="0" hangingPunct="1">
              <a:lnSpc>
                <a:spcPct val="90000"/>
              </a:lnSpc>
              <a:spcBef>
                <a:spcPts val="500"/>
              </a:spcBef>
              <a:buClr>
                <a:schemeClr val="accent1"/>
              </a:buClr>
              <a:buSzPct val="90000"/>
              <a:buFont typeface="Wingdings 3" panose="05040102010807070707" pitchFamily="18" charset="2"/>
              <a:buNone/>
              <a:tabLst/>
              <a:defRPr sz="1800" b="1" kern="1200">
                <a:solidFill>
                  <a:schemeClr val="tx1"/>
                </a:solidFill>
                <a:latin typeface="+mj-lt"/>
                <a:ea typeface="+mn-ea"/>
                <a:cs typeface="+mn-cs"/>
              </a:defRPr>
            </a:lvl3pPr>
            <a:lvl4pPr marL="1371600" indent="0" algn="l" defTabSz="357188"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4pPr>
            <a:lvl5pPr marL="1828800" indent="0" algn="l" defTabSz="360363"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marL="360000" lvl="0" indent="-252000" defTabSz="914400">
              <a:lnSpc>
                <a:spcPts val="2200"/>
              </a:lnSpc>
              <a:spcBef>
                <a:spcPts val="0"/>
              </a:spcBef>
              <a:spcAft>
                <a:spcPts val="200"/>
              </a:spcAft>
              <a:buClr>
                <a:srgbClr val="D6851B"/>
              </a:buClr>
              <a:buSzPct val="65000"/>
              <a:buFont typeface="Wingdings 3" panose="05040102010807070707" pitchFamily="18" charset="2"/>
              <a:buChar char=""/>
            </a:pPr>
            <a:r>
              <a:rPr lang="en-GB" sz="1600" dirty="0">
                <a:solidFill>
                  <a:schemeClr val="tx1"/>
                </a:solidFill>
                <a:latin typeface="+mn-lt"/>
              </a:rPr>
              <a:t>Structure of the school system </a:t>
            </a:r>
            <a:br>
              <a:rPr lang="en-GB" sz="1600" dirty="0">
                <a:solidFill>
                  <a:schemeClr val="tx1"/>
                </a:solidFill>
                <a:latin typeface="+mn-lt"/>
              </a:rPr>
            </a:br>
            <a:r>
              <a:rPr lang="en-GB" sz="1600" dirty="0">
                <a:solidFill>
                  <a:schemeClr val="tx1"/>
                </a:solidFill>
                <a:latin typeface="+mn-lt"/>
              </a:rPr>
              <a:t>in the respective federal state</a:t>
            </a:r>
          </a:p>
          <a:p>
            <a:pPr marL="360000" lvl="0" indent="-252000" defTabSz="914400">
              <a:lnSpc>
                <a:spcPts val="2200"/>
              </a:lnSpc>
              <a:spcBef>
                <a:spcPts val="0"/>
              </a:spcBef>
              <a:spcAft>
                <a:spcPts val="200"/>
              </a:spcAft>
              <a:buClr>
                <a:srgbClr val="D6851B"/>
              </a:buClr>
              <a:buSzPct val="65000"/>
              <a:buFont typeface="Wingdings 3" panose="05040102010807070707" pitchFamily="18" charset="2"/>
              <a:buChar char=""/>
            </a:pPr>
            <a:r>
              <a:rPr lang="en-GB" sz="1600" dirty="0">
                <a:solidFill>
                  <a:schemeClr val="tx1"/>
                </a:solidFill>
                <a:latin typeface="+mn-lt"/>
              </a:rPr>
              <a:t>Teaching contents, compulsory schooling, school constitution, school providers, inspectorate, financing etc. </a:t>
            </a:r>
          </a:p>
        </p:txBody>
      </p:sp>
      <p:sp>
        <p:nvSpPr>
          <p:cNvPr id="16" name="Textplatzhalter 3">
            <a:extLst>
              <a:ext uri="{FF2B5EF4-FFF2-40B4-BE49-F238E27FC236}">
                <a16:creationId xmlns:a16="http://schemas.microsoft.com/office/drawing/2014/main" id="{F4483222-69F7-481E-98B4-5AFECA26BAAA}"/>
              </a:ext>
            </a:extLst>
          </p:cNvPr>
          <p:cNvSpPr txBox="1">
            <a:spLocks/>
          </p:cNvSpPr>
          <p:nvPr/>
        </p:nvSpPr>
        <p:spPr>
          <a:xfrm>
            <a:off x="7503317" y="1989272"/>
            <a:ext cx="3456000" cy="3377074"/>
          </a:xfrm>
          <a:prstGeom prst="rect">
            <a:avLst/>
          </a:prstGeom>
          <a:solidFill>
            <a:srgbClr val="FBF3E8"/>
          </a:solidFill>
        </p:spPr>
        <p:txBody>
          <a:bodyPr vert="horz" wrap="square" lIns="36000" tIns="180000" rIns="36000" bIns="180000" rtlCol="0" anchor="t" anchorCtr="0">
            <a:noAutofit/>
          </a:bodyPr>
          <a:lstStyle>
            <a:lvl1pPr marL="0" indent="0" algn="l" defTabSz="357188" rtl="0" eaLnBrk="1" latinLnBrk="0" hangingPunct="1">
              <a:lnSpc>
                <a:spcPct val="90000"/>
              </a:lnSpc>
              <a:spcBef>
                <a:spcPts val="1000"/>
              </a:spcBef>
              <a:buClr>
                <a:schemeClr val="accent1"/>
              </a:buClr>
              <a:buSzPct val="90000"/>
              <a:buFont typeface="Wingdings 3" panose="05040102010807070707" pitchFamily="18" charset="2"/>
              <a:buNone/>
              <a:tabLst/>
              <a:defRPr sz="2000" b="0" kern="1200">
                <a:solidFill>
                  <a:schemeClr val="bg1"/>
                </a:solidFill>
                <a:latin typeface="+mj-lt"/>
                <a:ea typeface="+mn-ea"/>
                <a:cs typeface="+mn-cs"/>
              </a:defRPr>
            </a:lvl1pPr>
            <a:lvl2pPr marL="457200" indent="0" algn="l" defTabSz="536575" rtl="0" eaLnBrk="1" latinLnBrk="0" hangingPunct="1">
              <a:lnSpc>
                <a:spcPct val="90000"/>
              </a:lnSpc>
              <a:spcBef>
                <a:spcPts val="500"/>
              </a:spcBef>
              <a:buClr>
                <a:schemeClr val="accent1"/>
              </a:buClr>
              <a:buSzPct val="90000"/>
              <a:buFont typeface="Wingdings 3" panose="05040102010807070707" pitchFamily="18" charset="2"/>
              <a:buNone/>
              <a:tabLst/>
              <a:defRPr sz="2000" b="1" kern="1200">
                <a:solidFill>
                  <a:schemeClr val="tx1"/>
                </a:solidFill>
                <a:latin typeface="+mj-lt"/>
                <a:ea typeface="+mn-ea"/>
                <a:cs typeface="+mn-cs"/>
              </a:defRPr>
            </a:lvl2pPr>
            <a:lvl3pPr marL="914400" indent="0" algn="l" defTabSz="479425" rtl="0" eaLnBrk="1" latinLnBrk="0" hangingPunct="1">
              <a:lnSpc>
                <a:spcPct val="90000"/>
              </a:lnSpc>
              <a:spcBef>
                <a:spcPts val="500"/>
              </a:spcBef>
              <a:buClr>
                <a:schemeClr val="accent1"/>
              </a:buClr>
              <a:buSzPct val="90000"/>
              <a:buFont typeface="Wingdings 3" panose="05040102010807070707" pitchFamily="18" charset="2"/>
              <a:buNone/>
              <a:tabLst/>
              <a:defRPr sz="1800" b="1" kern="1200">
                <a:solidFill>
                  <a:schemeClr val="tx1"/>
                </a:solidFill>
                <a:latin typeface="+mj-lt"/>
                <a:ea typeface="+mn-ea"/>
                <a:cs typeface="+mn-cs"/>
              </a:defRPr>
            </a:lvl3pPr>
            <a:lvl4pPr marL="1371600" indent="0" algn="l" defTabSz="357188"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4pPr>
            <a:lvl5pPr marL="1828800" indent="0" algn="l" defTabSz="360363"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marL="360000" indent="-252000" defTabSz="914400">
              <a:lnSpc>
                <a:spcPts val="2200"/>
              </a:lnSpc>
              <a:spcBef>
                <a:spcPts val="0"/>
              </a:spcBef>
              <a:spcAft>
                <a:spcPts val="200"/>
              </a:spcAft>
              <a:buClr>
                <a:srgbClr val="D6851B"/>
              </a:buClr>
              <a:buSzPct val="65000"/>
              <a:buFont typeface="Wingdings 3" panose="05040102010807070707" pitchFamily="18" charset="2"/>
              <a:buChar char=""/>
            </a:pPr>
            <a:r>
              <a:rPr lang="en-GB" sz="1600" dirty="0">
                <a:solidFill>
                  <a:schemeClr val="tx1"/>
                </a:solidFill>
                <a:latin typeface="+mn-lt"/>
              </a:rPr>
              <a:t>Learning objectives and contents</a:t>
            </a:r>
          </a:p>
          <a:p>
            <a:pPr marL="360000" indent="-252000" defTabSz="914400">
              <a:lnSpc>
                <a:spcPts val="2200"/>
              </a:lnSpc>
              <a:spcBef>
                <a:spcPts val="0"/>
              </a:spcBef>
              <a:spcAft>
                <a:spcPts val="200"/>
              </a:spcAft>
              <a:buClr>
                <a:srgbClr val="D6851B"/>
              </a:buClr>
              <a:buSzPct val="65000"/>
              <a:buFont typeface="Wingdings 3" panose="05040102010807070707" pitchFamily="18" charset="2"/>
              <a:buChar char=""/>
            </a:pPr>
            <a:r>
              <a:rPr lang="en-GB" sz="1600" dirty="0">
                <a:solidFill>
                  <a:schemeClr val="tx1"/>
                </a:solidFill>
                <a:latin typeface="+mn-lt"/>
              </a:rPr>
              <a:t>Vocationally related subjects: </a:t>
            </a:r>
            <a:br>
              <a:rPr lang="en-GB" sz="1600" dirty="0">
                <a:solidFill>
                  <a:schemeClr val="tx1"/>
                </a:solidFill>
                <a:latin typeface="+mn-lt"/>
              </a:rPr>
            </a:br>
            <a:r>
              <a:rPr lang="en-GB" sz="1600" b="1" dirty="0">
                <a:solidFill>
                  <a:schemeClr val="tx1"/>
                </a:solidFill>
                <a:latin typeface="+mn-lt"/>
              </a:rPr>
              <a:t>two thirds </a:t>
            </a:r>
            <a:r>
              <a:rPr lang="en-GB" sz="1600" dirty="0">
                <a:solidFill>
                  <a:schemeClr val="tx1"/>
                </a:solidFill>
                <a:latin typeface="+mn-lt"/>
              </a:rPr>
              <a:t>of teaching 	</a:t>
            </a:r>
          </a:p>
          <a:p>
            <a:pPr marL="360000" indent="-252000" defTabSz="914400">
              <a:lnSpc>
                <a:spcPts val="2200"/>
              </a:lnSpc>
              <a:spcBef>
                <a:spcPts val="0"/>
              </a:spcBef>
              <a:spcAft>
                <a:spcPts val="200"/>
              </a:spcAft>
              <a:buClr>
                <a:srgbClr val="D6851B"/>
              </a:buClr>
              <a:buSzPct val="65000"/>
              <a:buFont typeface="Wingdings 3" panose="05040102010807070707" pitchFamily="18" charset="2"/>
              <a:buChar char=""/>
            </a:pPr>
            <a:r>
              <a:rPr lang="en-GB" sz="1600" dirty="0">
                <a:solidFill>
                  <a:schemeClr val="tx1"/>
                </a:solidFill>
                <a:latin typeface="+mn-lt"/>
              </a:rPr>
              <a:t>General education subjects: </a:t>
            </a:r>
            <a:br>
              <a:rPr lang="en-GB" sz="1600" dirty="0">
                <a:solidFill>
                  <a:schemeClr val="tx1"/>
                </a:solidFill>
                <a:latin typeface="+mn-lt"/>
              </a:rPr>
            </a:br>
            <a:r>
              <a:rPr lang="en-GB" sz="1600" b="1" dirty="0">
                <a:solidFill>
                  <a:schemeClr val="tx1"/>
                </a:solidFill>
                <a:latin typeface="+mn-lt"/>
              </a:rPr>
              <a:t>one third </a:t>
            </a:r>
            <a:r>
              <a:rPr lang="en-GB" sz="1600" dirty="0">
                <a:solidFill>
                  <a:schemeClr val="tx1"/>
                </a:solidFill>
                <a:latin typeface="+mn-lt"/>
              </a:rPr>
              <a:t>of teaching</a:t>
            </a:r>
          </a:p>
          <a:p>
            <a:pPr marL="360000" indent="-252000" defTabSz="914400">
              <a:lnSpc>
                <a:spcPts val="2200"/>
              </a:lnSpc>
              <a:spcBef>
                <a:spcPts val="0"/>
              </a:spcBef>
              <a:spcAft>
                <a:spcPts val="200"/>
              </a:spcAft>
              <a:buClr>
                <a:srgbClr val="D6851B"/>
              </a:buClr>
              <a:buSzPct val="65000"/>
              <a:buFont typeface="Wingdings 3" panose="05040102010807070707" pitchFamily="18" charset="2"/>
              <a:buChar char=""/>
            </a:pPr>
            <a:r>
              <a:rPr lang="en-GB" sz="1600" dirty="0">
                <a:solidFill>
                  <a:schemeClr val="tx1"/>
                </a:solidFill>
                <a:latin typeface="+mn-lt"/>
              </a:rPr>
              <a:t>Written and oral transcripts of records (relevant to final evaluation of trainees by the school)	</a:t>
            </a:r>
          </a:p>
        </p:txBody>
      </p:sp>
      <p:pic>
        <p:nvPicPr>
          <p:cNvPr id="12" name="Grafik 11">
            <a:extLst>
              <a:ext uri="{FF2B5EF4-FFF2-40B4-BE49-F238E27FC236}">
                <a16:creationId xmlns:a16="http://schemas.microsoft.com/office/drawing/2014/main" id="{BB61A490-B331-49CE-ABC3-A7ED4F75C8A3}"/>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0213154" y="1060903"/>
            <a:ext cx="1844664" cy="2422496"/>
          </a:xfrm>
          <a:prstGeom prst="rect">
            <a:avLst/>
          </a:prstGeom>
        </p:spPr>
      </p:pic>
      <p:sp>
        <p:nvSpPr>
          <p:cNvPr id="17" name="Textplatzhalter 3">
            <a:extLst>
              <a:ext uri="{FF2B5EF4-FFF2-40B4-BE49-F238E27FC236}">
                <a16:creationId xmlns:a16="http://schemas.microsoft.com/office/drawing/2014/main" id="{4630BA56-55B7-482A-8897-29AE94597A62}"/>
              </a:ext>
            </a:extLst>
          </p:cNvPr>
          <p:cNvSpPr txBox="1">
            <a:spLocks/>
          </p:cNvSpPr>
          <p:nvPr/>
        </p:nvSpPr>
        <p:spPr>
          <a:xfrm>
            <a:off x="7503317" y="1562273"/>
            <a:ext cx="3456000" cy="432000"/>
          </a:xfrm>
          <a:prstGeom prst="rect">
            <a:avLst/>
          </a:prstGeom>
          <a:solidFill>
            <a:srgbClr val="D6851B"/>
          </a:solidFill>
        </p:spPr>
        <p:txBody>
          <a:bodyPr vert="horz" wrap="square" lIns="144000" tIns="144000" rIns="108000" bIns="144000" rtlCol="0" anchor="ctr">
            <a:spAutoFit/>
          </a:bodyPr>
          <a:lstStyle>
            <a:lvl1pPr marL="0" indent="0" algn="l" defTabSz="357188" rtl="0" eaLnBrk="1" latinLnBrk="0" hangingPunct="1">
              <a:lnSpc>
                <a:spcPct val="90000"/>
              </a:lnSpc>
              <a:spcBef>
                <a:spcPts val="1000"/>
              </a:spcBef>
              <a:buClr>
                <a:schemeClr val="accent1"/>
              </a:buClr>
              <a:buSzPct val="90000"/>
              <a:buFont typeface="Wingdings 3" panose="05040102010807070707" pitchFamily="18" charset="2"/>
              <a:buNone/>
              <a:tabLst/>
              <a:defRPr sz="2000" b="0" kern="1200">
                <a:solidFill>
                  <a:schemeClr val="bg1"/>
                </a:solidFill>
                <a:latin typeface="+mj-lt"/>
                <a:ea typeface="+mn-ea"/>
                <a:cs typeface="+mn-cs"/>
              </a:defRPr>
            </a:lvl1pPr>
            <a:lvl2pPr marL="457200" indent="0" algn="l" defTabSz="536575" rtl="0" eaLnBrk="1" latinLnBrk="0" hangingPunct="1">
              <a:lnSpc>
                <a:spcPct val="90000"/>
              </a:lnSpc>
              <a:spcBef>
                <a:spcPts val="500"/>
              </a:spcBef>
              <a:buClr>
                <a:schemeClr val="accent1"/>
              </a:buClr>
              <a:buSzPct val="90000"/>
              <a:buFont typeface="Wingdings 3" panose="05040102010807070707" pitchFamily="18" charset="2"/>
              <a:buNone/>
              <a:tabLst/>
              <a:defRPr sz="2000" b="1" kern="1200">
                <a:solidFill>
                  <a:schemeClr val="tx1"/>
                </a:solidFill>
                <a:latin typeface="+mj-lt"/>
                <a:ea typeface="+mn-ea"/>
                <a:cs typeface="+mn-cs"/>
              </a:defRPr>
            </a:lvl2pPr>
            <a:lvl3pPr marL="914400" indent="0" algn="l" defTabSz="479425" rtl="0" eaLnBrk="1" latinLnBrk="0" hangingPunct="1">
              <a:lnSpc>
                <a:spcPct val="90000"/>
              </a:lnSpc>
              <a:spcBef>
                <a:spcPts val="500"/>
              </a:spcBef>
              <a:buClr>
                <a:schemeClr val="accent1"/>
              </a:buClr>
              <a:buSzPct val="90000"/>
              <a:buFont typeface="Wingdings 3" panose="05040102010807070707" pitchFamily="18" charset="2"/>
              <a:buNone/>
              <a:tabLst/>
              <a:defRPr sz="1800" b="1" kern="1200">
                <a:solidFill>
                  <a:schemeClr val="tx1"/>
                </a:solidFill>
                <a:latin typeface="+mj-lt"/>
                <a:ea typeface="+mn-ea"/>
                <a:cs typeface="+mn-cs"/>
              </a:defRPr>
            </a:lvl3pPr>
            <a:lvl4pPr marL="1371600" indent="0" algn="l" defTabSz="357188"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4pPr>
            <a:lvl5pPr marL="1828800" indent="0" algn="l" defTabSz="360363"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a:lnSpc>
                <a:spcPts val="2000"/>
              </a:lnSpc>
              <a:spcAft>
                <a:spcPts val="200"/>
              </a:spcAft>
              <a:buClr>
                <a:srgbClr val="D6851B"/>
              </a:buClr>
              <a:buSzPct val="65000"/>
            </a:pPr>
            <a:r>
              <a:rPr lang="en-GB" sz="1600" dirty="0"/>
              <a:t>Contain skeleton curricula on:</a:t>
            </a:r>
          </a:p>
        </p:txBody>
      </p:sp>
    </p:spTree>
    <p:extLst>
      <p:ext uri="{BB962C8B-B14F-4D97-AF65-F5344CB8AC3E}">
        <p14:creationId xmlns:p14="http://schemas.microsoft.com/office/powerpoint/2010/main" val="3149363187"/>
      </p:ext>
    </p:extLst>
  </p:cSld>
  <p:clrMapOvr>
    <a:masterClrMapping/>
  </p:clrMapOvr>
  <p:transition spd="slow">
    <p:fade/>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extplatzhalter 3">
            <a:extLst>
              <a:ext uri="{FF2B5EF4-FFF2-40B4-BE49-F238E27FC236}">
                <a16:creationId xmlns:a16="http://schemas.microsoft.com/office/drawing/2014/main" id="{9A5702C5-7FAC-4006-A783-C5AB0E452BF4}"/>
              </a:ext>
            </a:extLst>
          </p:cNvPr>
          <p:cNvSpPr txBox="1">
            <a:spLocks/>
          </p:cNvSpPr>
          <p:nvPr/>
        </p:nvSpPr>
        <p:spPr>
          <a:xfrm>
            <a:off x="6367242" y="1890685"/>
            <a:ext cx="5533349" cy="3775511"/>
          </a:xfrm>
          <a:prstGeom prst="rect">
            <a:avLst/>
          </a:prstGeom>
          <a:solidFill>
            <a:srgbClr val="FBF3E8"/>
          </a:solidFill>
        </p:spPr>
        <p:txBody>
          <a:bodyPr vert="horz" wrap="square" lIns="72000" tIns="360000" rIns="0" bIns="180000" numCol="2" rtlCol="0" anchor="t" anchorCtr="0">
            <a:noAutofit/>
          </a:bodyPr>
          <a:lstStyle>
            <a:lvl1pPr marL="0" indent="0" algn="l" defTabSz="357188" rtl="0" eaLnBrk="1" latinLnBrk="0" hangingPunct="1">
              <a:lnSpc>
                <a:spcPct val="90000"/>
              </a:lnSpc>
              <a:spcBef>
                <a:spcPts val="1000"/>
              </a:spcBef>
              <a:buClr>
                <a:schemeClr val="accent1"/>
              </a:buClr>
              <a:buSzPct val="90000"/>
              <a:buFont typeface="Wingdings 3" panose="05040102010807070707" pitchFamily="18" charset="2"/>
              <a:buNone/>
              <a:tabLst/>
              <a:defRPr sz="2000" b="0" kern="1200">
                <a:solidFill>
                  <a:schemeClr val="bg1"/>
                </a:solidFill>
                <a:latin typeface="+mj-lt"/>
                <a:ea typeface="+mn-ea"/>
                <a:cs typeface="+mn-cs"/>
              </a:defRPr>
            </a:lvl1pPr>
            <a:lvl2pPr marL="457200" indent="0" algn="l" defTabSz="536575" rtl="0" eaLnBrk="1" latinLnBrk="0" hangingPunct="1">
              <a:lnSpc>
                <a:spcPct val="90000"/>
              </a:lnSpc>
              <a:spcBef>
                <a:spcPts val="500"/>
              </a:spcBef>
              <a:buClr>
                <a:schemeClr val="accent1"/>
              </a:buClr>
              <a:buSzPct val="90000"/>
              <a:buFont typeface="Wingdings 3" panose="05040102010807070707" pitchFamily="18" charset="2"/>
              <a:buNone/>
              <a:tabLst/>
              <a:defRPr sz="2000" b="1" kern="1200">
                <a:solidFill>
                  <a:schemeClr val="tx1"/>
                </a:solidFill>
                <a:latin typeface="+mj-lt"/>
                <a:ea typeface="+mn-ea"/>
                <a:cs typeface="+mn-cs"/>
              </a:defRPr>
            </a:lvl2pPr>
            <a:lvl3pPr marL="914400" indent="0" algn="l" defTabSz="479425" rtl="0" eaLnBrk="1" latinLnBrk="0" hangingPunct="1">
              <a:lnSpc>
                <a:spcPct val="90000"/>
              </a:lnSpc>
              <a:spcBef>
                <a:spcPts val="500"/>
              </a:spcBef>
              <a:buClr>
                <a:schemeClr val="accent1"/>
              </a:buClr>
              <a:buSzPct val="90000"/>
              <a:buFont typeface="Wingdings 3" panose="05040102010807070707" pitchFamily="18" charset="2"/>
              <a:buNone/>
              <a:tabLst/>
              <a:defRPr sz="1800" b="1" kern="1200">
                <a:solidFill>
                  <a:schemeClr val="tx1"/>
                </a:solidFill>
                <a:latin typeface="+mj-lt"/>
                <a:ea typeface="+mn-ea"/>
                <a:cs typeface="+mn-cs"/>
              </a:defRPr>
            </a:lvl3pPr>
            <a:lvl4pPr marL="1371600" indent="0" algn="l" defTabSz="357188"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4pPr>
            <a:lvl5pPr marL="1828800" indent="0" algn="l" defTabSz="360363"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marL="360000" lvl="0" indent="-252000" defTabSz="914400">
              <a:lnSpc>
                <a:spcPts val="1800"/>
              </a:lnSpc>
              <a:spcBef>
                <a:spcPts val="0"/>
              </a:spcBef>
              <a:spcAft>
                <a:spcPts val="600"/>
              </a:spcAft>
              <a:buClr>
                <a:srgbClr val="D6851B"/>
              </a:buClr>
              <a:buSzPct val="65000"/>
              <a:buFont typeface="Wingdings 3" panose="05040102010807070707" pitchFamily="18" charset="2"/>
              <a:buChar char=""/>
            </a:pPr>
            <a:r>
              <a:rPr lang="en-GB" sz="1400" dirty="0">
                <a:solidFill>
                  <a:schemeClr val="tx1"/>
                </a:solidFill>
                <a:latin typeface="+mn-lt"/>
              </a:rPr>
              <a:t>Compulsory schooling</a:t>
            </a:r>
          </a:p>
          <a:p>
            <a:pPr marL="360000" lvl="0" indent="-252000" defTabSz="914400">
              <a:lnSpc>
                <a:spcPts val="1800"/>
              </a:lnSpc>
              <a:spcBef>
                <a:spcPts val="0"/>
              </a:spcBef>
              <a:spcAft>
                <a:spcPts val="600"/>
              </a:spcAft>
              <a:buClr>
                <a:srgbClr val="D6851B"/>
              </a:buClr>
              <a:buSzPct val="65000"/>
              <a:buFont typeface="Wingdings 3" panose="05040102010807070707" pitchFamily="18" charset="2"/>
              <a:buChar char=""/>
            </a:pPr>
            <a:r>
              <a:rPr lang="en-GB" sz="1400" dirty="0">
                <a:solidFill>
                  <a:schemeClr val="tx1"/>
                </a:solidFill>
                <a:latin typeface="+mn-lt"/>
              </a:rPr>
              <a:t>Full-time compulsory schooling/mandatory attendance at vocational school</a:t>
            </a:r>
          </a:p>
          <a:p>
            <a:pPr marL="360000" lvl="0" indent="-252000" defTabSz="914400">
              <a:lnSpc>
                <a:spcPts val="1800"/>
              </a:lnSpc>
              <a:spcBef>
                <a:spcPts val="0"/>
              </a:spcBef>
              <a:spcAft>
                <a:spcPts val="600"/>
              </a:spcAft>
              <a:buClr>
                <a:srgbClr val="D6851B"/>
              </a:buClr>
              <a:buSzPct val="65000"/>
              <a:buFont typeface="Wingdings 3" panose="05040102010807070707" pitchFamily="18" charset="2"/>
              <a:buChar char=""/>
            </a:pPr>
            <a:r>
              <a:rPr lang="en-GB" sz="1400" dirty="0">
                <a:solidFill>
                  <a:schemeClr val="tx1"/>
                </a:solidFill>
                <a:latin typeface="+mn-lt"/>
              </a:rPr>
              <a:t>Teaching staff: </a:t>
            </a:r>
            <a:br>
              <a:rPr lang="en-GB" sz="1400" dirty="0">
                <a:solidFill>
                  <a:schemeClr val="tx1"/>
                </a:solidFill>
                <a:latin typeface="+mn-lt"/>
              </a:rPr>
            </a:br>
            <a:r>
              <a:rPr lang="en-GB" sz="1400" dirty="0">
                <a:solidFill>
                  <a:schemeClr val="tx1"/>
                </a:solidFill>
                <a:latin typeface="+mn-lt"/>
              </a:rPr>
              <a:t>rights &amp; duties</a:t>
            </a:r>
          </a:p>
          <a:p>
            <a:pPr marL="360000" lvl="0" indent="-252000" defTabSz="914400">
              <a:lnSpc>
                <a:spcPts val="1800"/>
              </a:lnSpc>
              <a:spcBef>
                <a:spcPts val="0"/>
              </a:spcBef>
              <a:spcAft>
                <a:spcPts val="600"/>
              </a:spcAft>
              <a:buClr>
                <a:srgbClr val="D6851B"/>
              </a:buClr>
              <a:buSzPct val="65000"/>
              <a:buFont typeface="Wingdings 3" panose="05040102010807070707" pitchFamily="18" charset="2"/>
              <a:buChar char=""/>
            </a:pPr>
            <a:r>
              <a:rPr lang="en-GB" sz="1400" dirty="0">
                <a:solidFill>
                  <a:schemeClr val="tx1"/>
                </a:solidFill>
                <a:latin typeface="+mn-lt"/>
              </a:rPr>
              <a:t>Pupils: rights &amp; duties</a:t>
            </a:r>
          </a:p>
          <a:p>
            <a:pPr marL="360000" lvl="0" indent="-252000" defTabSz="914400">
              <a:lnSpc>
                <a:spcPts val="1800"/>
              </a:lnSpc>
              <a:spcBef>
                <a:spcPts val="0"/>
              </a:spcBef>
              <a:spcAft>
                <a:spcPts val="600"/>
              </a:spcAft>
              <a:buClr>
                <a:srgbClr val="D6851B"/>
              </a:buClr>
              <a:buSzPct val="65000"/>
              <a:buFont typeface="Wingdings 3" panose="05040102010807070707" pitchFamily="18" charset="2"/>
              <a:buChar char=""/>
            </a:pPr>
            <a:r>
              <a:rPr lang="en-GB" sz="1400" dirty="0">
                <a:solidFill>
                  <a:schemeClr val="tx1"/>
                </a:solidFill>
                <a:latin typeface="+mn-lt"/>
              </a:rPr>
              <a:t>Teaching: </a:t>
            </a:r>
            <a:br>
              <a:rPr lang="en-GB" sz="1400" dirty="0">
                <a:solidFill>
                  <a:schemeClr val="tx1"/>
                </a:solidFill>
                <a:latin typeface="+mn-lt"/>
              </a:rPr>
            </a:br>
            <a:r>
              <a:rPr lang="en-GB" sz="1400" dirty="0">
                <a:solidFill>
                  <a:schemeClr val="tx1"/>
                </a:solidFill>
                <a:latin typeface="+mn-lt"/>
              </a:rPr>
              <a:t>general aims and contents</a:t>
            </a:r>
          </a:p>
          <a:p>
            <a:pPr marL="360000" lvl="0" indent="-252000" defTabSz="914400">
              <a:lnSpc>
                <a:spcPts val="1800"/>
              </a:lnSpc>
              <a:spcBef>
                <a:spcPts val="0"/>
              </a:spcBef>
              <a:spcAft>
                <a:spcPts val="600"/>
              </a:spcAft>
              <a:buClr>
                <a:srgbClr val="D6851B"/>
              </a:buClr>
              <a:buSzPct val="65000"/>
              <a:buFont typeface="Wingdings 3" panose="05040102010807070707" pitchFamily="18" charset="2"/>
              <a:buChar char=""/>
            </a:pPr>
            <a:r>
              <a:rPr lang="en-GB" sz="1400" dirty="0">
                <a:solidFill>
                  <a:schemeClr val="tx1"/>
                </a:solidFill>
                <a:latin typeface="+mn-lt"/>
              </a:rPr>
              <a:t>Ratio between occupationally related and general subjects (2/3 to 1/3)</a:t>
            </a:r>
          </a:p>
          <a:p>
            <a:pPr marL="360000" lvl="0" indent="-252000" defTabSz="914400">
              <a:lnSpc>
                <a:spcPts val="1800"/>
              </a:lnSpc>
              <a:spcBef>
                <a:spcPts val="0"/>
              </a:spcBef>
              <a:spcAft>
                <a:spcPts val="600"/>
              </a:spcAft>
              <a:buClr>
                <a:srgbClr val="D6851B"/>
              </a:buClr>
              <a:buSzPct val="65000"/>
              <a:buFont typeface="Wingdings 3" panose="05040102010807070707" pitchFamily="18" charset="2"/>
              <a:buChar char=""/>
            </a:pPr>
            <a:r>
              <a:rPr lang="en-GB" sz="1400" dirty="0">
                <a:solidFill>
                  <a:schemeClr val="tx1"/>
                </a:solidFill>
                <a:latin typeface="+mn-lt"/>
              </a:rPr>
              <a:t>Skeleton curricula:</a:t>
            </a:r>
            <a:br>
              <a:rPr lang="en-GB" sz="1400" dirty="0">
                <a:solidFill>
                  <a:schemeClr val="tx1"/>
                </a:solidFill>
                <a:latin typeface="+mn-lt"/>
              </a:rPr>
            </a:br>
            <a:r>
              <a:rPr lang="en-GB" sz="1400" dirty="0">
                <a:solidFill>
                  <a:schemeClr val="tx1"/>
                </a:solidFill>
                <a:latin typeface="+mn-lt"/>
              </a:rPr>
              <a:t>learning objectives and contents</a:t>
            </a:r>
          </a:p>
          <a:p>
            <a:pPr marL="360000" lvl="0" indent="-252000" defTabSz="914400">
              <a:lnSpc>
                <a:spcPts val="1800"/>
              </a:lnSpc>
              <a:spcBef>
                <a:spcPts val="0"/>
              </a:spcBef>
              <a:spcAft>
                <a:spcPts val="600"/>
              </a:spcAft>
              <a:buClr>
                <a:srgbClr val="D6851B"/>
              </a:buClr>
              <a:buSzPct val="65000"/>
              <a:buFont typeface="Wingdings 3" panose="05040102010807070707" pitchFamily="18" charset="2"/>
              <a:buChar char=""/>
            </a:pPr>
            <a:r>
              <a:rPr lang="en-GB" sz="1400" dirty="0">
                <a:solidFill>
                  <a:schemeClr val="tx1"/>
                </a:solidFill>
                <a:latin typeface="+mn-lt"/>
              </a:rPr>
              <a:t>Selection and scope of general subjects</a:t>
            </a:r>
          </a:p>
          <a:p>
            <a:pPr marL="360000" lvl="0" indent="-252000" defTabSz="914400">
              <a:lnSpc>
                <a:spcPts val="1800"/>
              </a:lnSpc>
              <a:spcBef>
                <a:spcPts val="0"/>
              </a:spcBef>
              <a:spcAft>
                <a:spcPts val="600"/>
              </a:spcAft>
              <a:buClr>
                <a:srgbClr val="D6851B"/>
              </a:buClr>
              <a:buSzPct val="65000"/>
              <a:buFont typeface="Wingdings 3" panose="05040102010807070707" pitchFamily="18" charset="2"/>
              <a:buChar char=""/>
            </a:pPr>
            <a:r>
              <a:rPr lang="en-GB" sz="1400" dirty="0">
                <a:solidFill>
                  <a:schemeClr val="tx1"/>
                </a:solidFill>
                <a:latin typeface="+mn-lt"/>
              </a:rPr>
              <a:t>Transcripts of records</a:t>
            </a:r>
          </a:p>
          <a:p>
            <a:pPr marL="360000" lvl="0" indent="-252000" defTabSz="914400">
              <a:lnSpc>
                <a:spcPts val="1800"/>
              </a:lnSpc>
              <a:spcBef>
                <a:spcPts val="0"/>
              </a:spcBef>
              <a:spcAft>
                <a:spcPts val="600"/>
              </a:spcAft>
              <a:buClr>
                <a:srgbClr val="D6851B"/>
              </a:buClr>
              <a:buSzPct val="65000"/>
              <a:buFont typeface="Wingdings 3" panose="05040102010807070707" pitchFamily="18" charset="2"/>
              <a:buChar char=""/>
            </a:pPr>
            <a:r>
              <a:rPr lang="en-GB" sz="1400" dirty="0">
                <a:solidFill>
                  <a:schemeClr val="tx1"/>
                </a:solidFill>
                <a:latin typeface="+mn-lt"/>
              </a:rPr>
              <a:t>Certification</a:t>
            </a:r>
          </a:p>
        </p:txBody>
      </p:sp>
      <p:sp>
        <p:nvSpPr>
          <p:cNvPr id="9" name="Rechteck 8">
            <a:extLst>
              <a:ext uri="{FF2B5EF4-FFF2-40B4-BE49-F238E27FC236}">
                <a16:creationId xmlns:a16="http://schemas.microsoft.com/office/drawing/2014/main" id="{C36F2F3A-96A7-4CE0-9AC5-12B81B85BBBD}"/>
              </a:ext>
            </a:extLst>
          </p:cNvPr>
          <p:cNvSpPr/>
          <p:nvPr/>
        </p:nvSpPr>
        <p:spPr>
          <a:xfrm>
            <a:off x="11712575" y="1741896"/>
            <a:ext cx="384350" cy="418912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3" name="Titel 2">
            <a:extLst>
              <a:ext uri="{FF2B5EF4-FFF2-40B4-BE49-F238E27FC236}">
                <a16:creationId xmlns:a16="http://schemas.microsoft.com/office/drawing/2014/main" id="{97A66CD8-5C1C-44A2-8C6E-480B8A3BD439}"/>
              </a:ext>
            </a:extLst>
          </p:cNvPr>
          <p:cNvSpPr>
            <a:spLocks noGrp="1"/>
          </p:cNvSpPr>
          <p:nvPr>
            <p:ph type="title"/>
          </p:nvPr>
        </p:nvSpPr>
        <p:spPr>
          <a:xfrm>
            <a:off x="658812" y="296863"/>
            <a:ext cx="9000000" cy="446715"/>
          </a:xfrm>
        </p:spPr>
        <p:txBody>
          <a:bodyPr/>
          <a:lstStyle/>
          <a:p>
            <a:r>
              <a:rPr lang="en-GB" dirty="0"/>
              <a:t>Regulations at a glance</a:t>
            </a:r>
          </a:p>
        </p:txBody>
      </p:sp>
      <p:sp>
        <p:nvSpPr>
          <p:cNvPr id="11" name="Textplatzhalter 3">
            <a:extLst>
              <a:ext uri="{FF2B5EF4-FFF2-40B4-BE49-F238E27FC236}">
                <a16:creationId xmlns:a16="http://schemas.microsoft.com/office/drawing/2014/main" id="{AA089FEC-AA5C-4D0A-9C6A-DE8DF0DAF910}"/>
              </a:ext>
            </a:extLst>
          </p:cNvPr>
          <p:cNvSpPr txBox="1">
            <a:spLocks/>
          </p:cNvSpPr>
          <p:nvPr/>
        </p:nvSpPr>
        <p:spPr>
          <a:xfrm>
            <a:off x="661193" y="1890686"/>
            <a:ext cx="5364000" cy="3775511"/>
          </a:xfrm>
          <a:prstGeom prst="rect">
            <a:avLst/>
          </a:prstGeom>
          <a:solidFill>
            <a:srgbClr val="FBF3E8"/>
          </a:solidFill>
        </p:spPr>
        <p:txBody>
          <a:bodyPr vert="horz" wrap="square" lIns="72000" tIns="360000" rIns="0" bIns="180000" numCol="2" rtlCol="0" anchor="t" anchorCtr="0">
            <a:noAutofit/>
          </a:bodyPr>
          <a:lstStyle>
            <a:lvl1pPr marL="0" indent="0" algn="l" defTabSz="357188" rtl="0" eaLnBrk="1" latinLnBrk="0" hangingPunct="1">
              <a:lnSpc>
                <a:spcPct val="90000"/>
              </a:lnSpc>
              <a:spcBef>
                <a:spcPts val="1000"/>
              </a:spcBef>
              <a:buClr>
                <a:schemeClr val="accent1"/>
              </a:buClr>
              <a:buSzPct val="90000"/>
              <a:buFont typeface="Wingdings 3" panose="05040102010807070707" pitchFamily="18" charset="2"/>
              <a:buNone/>
              <a:tabLst/>
              <a:defRPr sz="2000" b="0" kern="1200">
                <a:solidFill>
                  <a:schemeClr val="bg1"/>
                </a:solidFill>
                <a:latin typeface="+mj-lt"/>
                <a:ea typeface="+mn-ea"/>
                <a:cs typeface="+mn-cs"/>
              </a:defRPr>
            </a:lvl1pPr>
            <a:lvl2pPr marL="457200" indent="0" algn="l" defTabSz="536575" rtl="0" eaLnBrk="1" latinLnBrk="0" hangingPunct="1">
              <a:lnSpc>
                <a:spcPct val="90000"/>
              </a:lnSpc>
              <a:spcBef>
                <a:spcPts val="500"/>
              </a:spcBef>
              <a:buClr>
                <a:schemeClr val="accent1"/>
              </a:buClr>
              <a:buSzPct val="90000"/>
              <a:buFont typeface="Wingdings 3" panose="05040102010807070707" pitchFamily="18" charset="2"/>
              <a:buNone/>
              <a:tabLst/>
              <a:defRPr sz="2000" b="1" kern="1200">
                <a:solidFill>
                  <a:schemeClr val="tx1"/>
                </a:solidFill>
                <a:latin typeface="+mj-lt"/>
                <a:ea typeface="+mn-ea"/>
                <a:cs typeface="+mn-cs"/>
              </a:defRPr>
            </a:lvl2pPr>
            <a:lvl3pPr marL="914400" indent="0" algn="l" defTabSz="479425" rtl="0" eaLnBrk="1" latinLnBrk="0" hangingPunct="1">
              <a:lnSpc>
                <a:spcPct val="90000"/>
              </a:lnSpc>
              <a:spcBef>
                <a:spcPts val="500"/>
              </a:spcBef>
              <a:buClr>
                <a:schemeClr val="accent1"/>
              </a:buClr>
              <a:buSzPct val="90000"/>
              <a:buFont typeface="Wingdings 3" panose="05040102010807070707" pitchFamily="18" charset="2"/>
              <a:buNone/>
              <a:tabLst/>
              <a:defRPr sz="1800" b="1" kern="1200">
                <a:solidFill>
                  <a:schemeClr val="tx1"/>
                </a:solidFill>
                <a:latin typeface="+mj-lt"/>
                <a:ea typeface="+mn-ea"/>
                <a:cs typeface="+mn-cs"/>
              </a:defRPr>
            </a:lvl3pPr>
            <a:lvl4pPr marL="1371600" indent="0" algn="l" defTabSz="357188"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4pPr>
            <a:lvl5pPr marL="1828800" indent="0" algn="l" defTabSz="360363"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marL="360000" lvl="0" indent="-252000" defTabSz="914400">
              <a:lnSpc>
                <a:spcPts val="1800"/>
              </a:lnSpc>
              <a:spcBef>
                <a:spcPts val="0"/>
              </a:spcBef>
              <a:spcAft>
                <a:spcPts val="600"/>
              </a:spcAft>
              <a:buClr>
                <a:srgbClr val="D6851B"/>
              </a:buClr>
              <a:buSzPct val="65000"/>
              <a:buFont typeface="Wingdings 3" panose="05040102010807070707" pitchFamily="18" charset="2"/>
              <a:buChar char=""/>
            </a:pPr>
            <a:r>
              <a:rPr lang="en-GB" sz="1400" dirty="0">
                <a:solidFill>
                  <a:schemeClr val="tx1"/>
                </a:solidFill>
                <a:latin typeface="+mn-lt"/>
              </a:rPr>
              <a:t>Occupational titles</a:t>
            </a:r>
          </a:p>
          <a:p>
            <a:pPr marL="360000" lvl="0" indent="-252000" defTabSz="914400">
              <a:lnSpc>
                <a:spcPts val="1800"/>
              </a:lnSpc>
              <a:spcBef>
                <a:spcPts val="0"/>
              </a:spcBef>
              <a:spcAft>
                <a:spcPts val="600"/>
              </a:spcAft>
              <a:buClr>
                <a:srgbClr val="D6851B"/>
              </a:buClr>
              <a:buSzPct val="65000"/>
              <a:buFont typeface="Wingdings 3" panose="05040102010807070707" pitchFamily="18" charset="2"/>
              <a:buChar char=""/>
            </a:pPr>
            <a:r>
              <a:rPr lang="en-GB" sz="1400" dirty="0">
                <a:solidFill>
                  <a:schemeClr val="tx1"/>
                </a:solidFill>
                <a:latin typeface="+mn-lt"/>
              </a:rPr>
              <a:t>Occupational profiles</a:t>
            </a:r>
          </a:p>
          <a:p>
            <a:pPr marL="360000" lvl="0" indent="-252000" defTabSz="914400">
              <a:lnSpc>
                <a:spcPts val="1800"/>
              </a:lnSpc>
              <a:spcBef>
                <a:spcPts val="0"/>
              </a:spcBef>
              <a:spcAft>
                <a:spcPts val="600"/>
              </a:spcAft>
              <a:buClr>
                <a:srgbClr val="D6851B"/>
              </a:buClr>
              <a:buSzPct val="65000"/>
              <a:buFont typeface="Wingdings 3" panose="05040102010807070707" pitchFamily="18" charset="2"/>
              <a:buChar char=""/>
            </a:pPr>
            <a:r>
              <a:rPr lang="en-GB" sz="1400" dirty="0">
                <a:solidFill>
                  <a:schemeClr val="tx1"/>
                </a:solidFill>
                <a:latin typeface="+mn-lt"/>
              </a:rPr>
              <a:t>Training regulations</a:t>
            </a:r>
          </a:p>
          <a:p>
            <a:pPr marL="360000" lvl="0" indent="-252000" defTabSz="914400">
              <a:lnSpc>
                <a:spcPts val="1800"/>
              </a:lnSpc>
              <a:spcBef>
                <a:spcPts val="0"/>
              </a:spcBef>
              <a:spcAft>
                <a:spcPts val="600"/>
              </a:spcAft>
              <a:buClr>
                <a:srgbClr val="D6851B"/>
              </a:buClr>
              <a:buSzPct val="65000"/>
              <a:buFont typeface="Wingdings 3" panose="05040102010807070707" pitchFamily="18" charset="2"/>
              <a:buChar char=""/>
            </a:pPr>
            <a:r>
              <a:rPr lang="en-GB" sz="1400" dirty="0">
                <a:solidFill>
                  <a:schemeClr val="tx1"/>
                </a:solidFill>
                <a:latin typeface="+mn-lt"/>
              </a:rPr>
              <a:t>General training plans –</a:t>
            </a:r>
            <a:br>
              <a:rPr lang="en-GB" sz="1400" dirty="0">
                <a:solidFill>
                  <a:schemeClr val="tx1"/>
                </a:solidFill>
                <a:latin typeface="+mn-lt"/>
              </a:rPr>
            </a:br>
            <a:r>
              <a:rPr lang="en-GB" sz="1400" dirty="0">
                <a:solidFill>
                  <a:schemeClr val="tx1"/>
                </a:solidFill>
                <a:latin typeface="+mn-lt"/>
              </a:rPr>
              <a:t>contents and standards</a:t>
            </a:r>
          </a:p>
          <a:p>
            <a:pPr marL="360000" lvl="0" indent="-252000" defTabSz="914400">
              <a:lnSpc>
                <a:spcPts val="1800"/>
              </a:lnSpc>
              <a:spcBef>
                <a:spcPts val="0"/>
              </a:spcBef>
              <a:spcAft>
                <a:spcPts val="600"/>
              </a:spcAft>
              <a:buClr>
                <a:srgbClr val="D6851B"/>
              </a:buClr>
              <a:buSzPct val="65000"/>
              <a:buFont typeface="Wingdings 3" panose="05040102010807070707" pitchFamily="18" charset="2"/>
              <a:buChar char=""/>
            </a:pPr>
            <a:r>
              <a:rPr lang="en-GB" sz="1400" dirty="0">
                <a:solidFill>
                  <a:schemeClr val="tx1"/>
                </a:solidFill>
                <a:latin typeface="+mn-lt"/>
              </a:rPr>
              <a:t>Company training plan </a:t>
            </a:r>
          </a:p>
          <a:p>
            <a:pPr marL="360000" lvl="0" indent="-252000" defTabSz="914400">
              <a:lnSpc>
                <a:spcPts val="1800"/>
              </a:lnSpc>
              <a:spcBef>
                <a:spcPts val="0"/>
              </a:spcBef>
              <a:spcAft>
                <a:spcPts val="600"/>
              </a:spcAft>
              <a:buClr>
                <a:srgbClr val="D6851B"/>
              </a:buClr>
              <a:buSzPct val="65000"/>
              <a:buFont typeface="Wingdings 3" panose="05040102010807070707" pitchFamily="18" charset="2"/>
              <a:buChar char=""/>
            </a:pPr>
            <a:r>
              <a:rPr lang="en-GB" sz="1400" dirty="0">
                <a:solidFill>
                  <a:schemeClr val="tx1"/>
                </a:solidFill>
                <a:latin typeface="+mn-lt"/>
              </a:rPr>
              <a:t>Place of training</a:t>
            </a:r>
          </a:p>
          <a:p>
            <a:pPr marL="360000" lvl="0" indent="-252000" defTabSz="914400">
              <a:lnSpc>
                <a:spcPts val="1800"/>
              </a:lnSpc>
              <a:spcBef>
                <a:spcPts val="0"/>
              </a:spcBef>
              <a:spcAft>
                <a:spcPts val="600"/>
              </a:spcAft>
              <a:buClr>
                <a:srgbClr val="D6851B"/>
              </a:buClr>
              <a:buSzPct val="65000"/>
              <a:buFont typeface="Wingdings 3" panose="05040102010807070707" pitchFamily="18" charset="2"/>
              <a:buChar char=""/>
            </a:pPr>
            <a:r>
              <a:rPr lang="en-GB" sz="1400" dirty="0">
                <a:solidFill>
                  <a:schemeClr val="tx1"/>
                </a:solidFill>
                <a:latin typeface="+mn-lt"/>
              </a:rPr>
              <a:t>Training staff</a:t>
            </a:r>
          </a:p>
          <a:p>
            <a:pPr marL="360000" lvl="0" indent="-252000" defTabSz="914400">
              <a:lnSpc>
                <a:spcPts val="1800"/>
              </a:lnSpc>
              <a:spcBef>
                <a:spcPts val="0"/>
              </a:spcBef>
              <a:spcAft>
                <a:spcPts val="600"/>
              </a:spcAft>
              <a:buClr>
                <a:srgbClr val="D6851B"/>
              </a:buClr>
              <a:buSzPct val="65000"/>
              <a:buFont typeface="Wingdings 3" panose="05040102010807070707" pitchFamily="18" charset="2"/>
              <a:buChar char=""/>
            </a:pPr>
            <a:r>
              <a:rPr lang="en-GB" sz="1400" dirty="0">
                <a:solidFill>
                  <a:schemeClr val="tx1"/>
                </a:solidFill>
                <a:latin typeface="+mn-lt"/>
              </a:rPr>
              <a:t>Training contract</a:t>
            </a:r>
          </a:p>
          <a:p>
            <a:pPr marL="360000" lvl="0" indent="-252000" defTabSz="914400">
              <a:lnSpc>
                <a:spcPts val="1800"/>
              </a:lnSpc>
              <a:spcBef>
                <a:spcPts val="0"/>
              </a:spcBef>
              <a:spcAft>
                <a:spcPts val="600"/>
              </a:spcAft>
              <a:buClr>
                <a:srgbClr val="D6851B"/>
              </a:buClr>
              <a:buSzPct val="65000"/>
              <a:buFont typeface="Wingdings 3" panose="05040102010807070707" pitchFamily="18" charset="2"/>
              <a:buChar char=""/>
            </a:pPr>
            <a:r>
              <a:rPr lang="en-GB" sz="1400" dirty="0">
                <a:solidFill>
                  <a:schemeClr val="tx1"/>
                </a:solidFill>
                <a:latin typeface="+mn-lt"/>
              </a:rPr>
              <a:t>Trainees (rights &amp; duties)</a:t>
            </a:r>
          </a:p>
          <a:p>
            <a:pPr marL="360000" lvl="0" indent="-252000" defTabSz="914400">
              <a:lnSpc>
                <a:spcPts val="1800"/>
              </a:lnSpc>
              <a:spcBef>
                <a:spcPts val="0"/>
              </a:spcBef>
              <a:spcAft>
                <a:spcPts val="600"/>
              </a:spcAft>
              <a:buClr>
                <a:srgbClr val="D6851B"/>
              </a:buClr>
              <a:buSzPct val="65000"/>
              <a:buFont typeface="Wingdings 3" panose="05040102010807070707" pitchFamily="18" charset="2"/>
              <a:buChar char=""/>
            </a:pPr>
            <a:r>
              <a:rPr lang="en-GB" sz="1400" dirty="0">
                <a:solidFill>
                  <a:schemeClr val="tx1"/>
                </a:solidFill>
                <a:latin typeface="+mn-lt"/>
              </a:rPr>
              <a:t>Duration of training</a:t>
            </a:r>
          </a:p>
          <a:p>
            <a:pPr marL="360000" lvl="0" indent="-252000" defTabSz="914400">
              <a:lnSpc>
                <a:spcPts val="1800"/>
              </a:lnSpc>
              <a:spcBef>
                <a:spcPts val="0"/>
              </a:spcBef>
              <a:spcAft>
                <a:spcPts val="600"/>
              </a:spcAft>
              <a:buClr>
                <a:srgbClr val="D6851B"/>
              </a:buClr>
              <a:buSzPct val="65000"/>
              <a:buFont typeface="Wingdings 3" panose="05040102010807070707" pitchFamily="18" charset="2"/>
              <a:buChar char=""/>
            </a:pPr>
            <a:r>
              <a:rPr lang="en-GB" sz="1400" dirty="0">
                <a:solidFill>
                  <a:schemeClr val="tx1"/>
                </a:solidFill>
                <a:latin typeface="+mn-lt"/>
              </a:rPr>
              <a:t>Training objective</a:t>
            </a:r>
          </a:p>
          <a:p>
            <a:pPr marL="360000" lvl="0" indent="-252000" defTabSz="914400">
              <a:lnSpc>
                <a:spcPts val="1800"/>
              </a:lnSpc>
              <a:spcBef>
                <a:spcPts val="0"/>
              </a:spcBef>
              <a:spcAft>
                <a:spcPts val="600"/>
              </a:spcAft>
              <a:buClr>
                <a:srgbClr val="D6851B"/>
              </a:buClr>
              <a:buSzPct val="65000"/>
              <a:buFont typeface="Wingdings 3" panose="05040102010807070707" pitchFamily="18" charset="2"/>
              <a:buChar char=""/>
            </a:pPr>
            <a:r>
              <a:rPr lang="en-GB" sz="1400" dirty="0">
                <a:solidFill>
                  <a:schemeClr val="tx1"/>
                </a:solidFill>
                <a:latin typeface="+mn-lt"/>
              </a:rPr>
              <a:t>Working times/breaks/leave</a:t>
            </a:r>
          </a:p>
          <a:p>
            <a:pPr marL="360000" lvl="0" indent="-252000" defTabSz="914400">
              <a:lnSpc>
                <a:spcPts val="1800"/>
              </a:lnSpc>
              <a:spcBef>
                <a:spcPts val="0"/>
              </a:spcBef>
              <a:spcAft>
                <a:spcPts val="600"/>
              </a:spcAft>
              <a:buClr>
                <a:srgbClr val="D6851B"/>
              </a:buClr>
              <a:buSzPct val="65000"/>
              <a:buFont typeface="Wingdings 3" panose="05040102010807070707" pitchFamily="18" charset="2"/>
              <a:buChar char=""/>
            </a:pPr>
            <a:r>
              <a:rPr lang="en-GB" sz="1400" dirty="0">
                <a:solidFill>
                  <a:schemeClr val="tx1"/>
                </a:solidFill>
                <a:latin typeface="+mn-lt"/>
              </a:rPr>
              <a:t>remuneration</a:t>
            </a:r>
          </a:p>
          <a:p>
            <a:pPr marL="360000" lvl="0" indent="-252000" defTabSz="914400">
              <a:lnSpc>
                <a:spcPts val="1800"/>
              </a:lnSpc>
              <a:spcBef>
                <a:spcPts val="0"/>
              </a:spcBef>
              <a:spcAft>
                <a:spcPts val="600"/>
              </a:spcAft>
              <a:buClr>
                <a:srgbClr val="D6851B"/>
              </a:buClr>
              <a:buSzPct val="65000"/>
              <a:buFont typeface="Wingdings 3" panose="05040102010807070707" pitchFamily="18" charset="2"/>
              <a:buChar char=""/>
            </a:pPr>
            <a:r>
              <a:rPr lang="en-GB" sz="1400" dirty="0">
                <a:solidFill>
                  <a:schemeClr val="tx1"/>
                </a:solidFill>
                <a:latin typeface="+mn-lt"/>
              </a:rPr>
              <a:t>Examination system/certification</a:t>
            </a:r>
          </a:p>
          <a:p>
            <a:pPr marL="360000" lvl="0" indent="-252000" defTabSz="914400">
              <a:lnSpc>
                <a:spcPts val="1800"/>
              </a:lnSpc>
              <a:spcBef>
                <a:spcPts val="0"/>
              </a:spcBef>
              <a:spcAft>
                <a:spcPts val="600"/>
              </a:spcAft>
              <a:buClr>
                <a:srgbClr val="D6851B"/>
              </a:buClr>
              <a:buSzPct val="65000"/>
              <a:buFont typeface="Wingdings 3" panose="05040102010807070707" pitchFamily="18" charset="2"/>
              <a:buChar char=""/>
            </a:pPr>
            <a:r>
              <a:rPr lang="en-GB" sz="1400" dirty="0">
                <a:solidFill>
                  <a:schemeClr val="tx1"/>
                </a:solidFill>
                <a:latin typeface="+mn-lt"/>
              </a:rPr>
              <a:t>Monitoring/advice</a:t>
            </a:r>
          </a:p>
          <a:p>
            <a:pPr marL="360000" lvl="0" indent="-252000" defTabSz="914400">
              <a:lnSpc>
                <a:spcPts val="1800"/>
              </a:lnSpc>
              <a:spcBef>
                <a:spcPts val="0"/>
              </a:spcBef>
              <a:spcAft>
                <a:spcPts val="600"/>
              </a:spcAft>
              <a:buClr>
                <a:srgbClr val="D6851B"/>
              </a:buClr>
              <a:buSzPct val="65000"/>
              <a:buFont typeface="Wingdings 3" panose="05040102010807070707" pitchFamily="18" charset="2"/>
              <a:buChar char=""/>
            </a:pPr>
            <a:r>
              <a:rPr lang="en-GB" sz="1400" dirty="0">
                <a:solidFill>
                  <a:schemeClr val="tx1"/>
                </a:solidFill>
                <a:latin typeface="+mn-lt"/>
              </a:rPr>
              <a:t>Craft trades/chambers</a:t>
            </a:r>
          </a:p>
          <a:p>
            <a:pPr marL="360000" lvl="0" indent="-252000" defTabSz="914400">
              <a:lnSpc>
                <a:spcPts val="1800"/>
              </a:lnSpc>
              <a:spcBef>
                <a:spcPts val="0"/>
              </a:spcBef>
              <a:spcAft>
                <a:spcPts val="600"/>
              </a:spcAft>
              <a:buClr>
                <a:srgbClr val="D6851B"/>
              </a:buClr>
              <a:buSzPct val="65000"/>
              <a:buFont typeface="Wingdings 3" panose="05040102010807070707" pitchFamily="18" charset="2"/>
              <a:buChar char=""/>
            </a:pPr>
            <a:r>
              <a:rPr lang="en-GB" sz="1400" dirty="0">
                <a:solidFill>
                  <a:schemeClr val="tx1"/>
                </a:solidFill>
                <a:latin typeface="+mn-lt"/>
              </a:rPr>
              <a:t>Protection of young people at work</a:t>
            </a:r>
          </a:p>
        </p:txBody>
      </p:sp>
      <p:sp>
        <p:nvSpPr>
          <p:cNvPr id="13" name="Textplatzhalter 3">
            <a:extLst>
              <a:ext uri="{FF2B5EF4-FFF2-40B4-BE49-F238E27FC236}">
                <a16:creationId xmlns:a16="http://schemas.microsoft.com/office/drawing/2014/main" id="{0896486B-EFCC-4B6B-963B-76E5F83D7756}"/>
              </a:ext>
            </a:extLst>
          </p:cNvPr>
          <p:cNvSpPr txBox="1">
            <a:spLocks/>
          </p:cNvSpPr>
          <p:nvPr/>
        </p:nvSpPr>
        <p:spPr>
          <a:xfrm>
            <a:off x="658812" y="1423928"/>
            <a:ext cx="5364000" cy="547293"/>
          </a:xfrm>
          <a:prstGeom prst="rect">
            <a:avLst/>
          </a:prstGeom>
          <a:solidFill>
            <a:srgbClr val="D6851B"/>
          </a:solidFill>
        </p:spPr>
        <p:txBody>
          <a:bodyPr vert="horz" wrap="square" lIns="144000" tIns="144000" rIns="108000" bIns="144000" rtlCol="0" anchor="ctr">
            <a:spAutoFit/>
          </a:bodyPr>
          <a:lstStyle>
            <a:lvl1pPr marL="0" indent="0" algn="l" defTabSz="357188" rtl="0" eaLnBrk="1" latinLnBrk="0" hangingPunct="1">
              <a:lnSpc>
                <a:spcPct val="90000"/>
              </a:lnSpc>
              <a:spcBef>
                <a:spcPts val="1000"/>
              </a:spcBef>
              <a:buClr>
                <a:schemeClr val="accent1"/>
              </a:buClr>
              <a:buSzPct val="90000"/>
              <a:buFont typeface="Wingdings 3" panose="05040102010807070707" pitchFamily="18" charset="2"/>
              <a:buNone/>
              <a:tabLst/>
              <a:defRPr sz="2000" b="0" kern="1200">
                <a:solidFill>
                  <a:schemeClr val="bg1"/>
                </a:solidFill>
                <a:latin typeface="+mj-lt"/>
                <a:ea typeface="+mn-ea"/>
                <a:cs typeface="+mn-cs"/>
              </a:defRPr>
            </a:lvl1pPr>
            <a:lvl2pPr marL="457200" indent="0" algn="l" defTabSz="536575" rtl="0" eaLnBrk="1" latinLnBrk="0" hangingPunct="1">
              <a:lnSpc>
                <a:spcPct val="90000"/>
              </a:lnSpc>
              <a:spcBef>
                <a:spcPts val="500"/>
              </a:spcBef>
              <a:buClr>
                <a:schemeClr val="accent1"/>
              </a:buClr>
              <a:buSzPct val="90000"/>
              <a:buFont typeface="Wingdings 3" panose="05040102010807070707" pitchFamily="18" charset="2"/>
              <a:buNone/>
              <a:tabLst/>
              <a:defRPr sz="2000" b="1" kern="1200">
                <a:solidFill>
                  <a:schemeClr val="tx1"/>
                </a:solidFill>
                <a:latin typeface="+mj-lt"/>
                <a:ea typeface="+mn-ea"/>
                <a:cs typeface="+mn-cs"/>
              </a:defRPr>
            </a:lvl2pPr>
            <a:lvl3pPr marL="914400" indent="0" algn="l" defTabSz="479425" rtl="0" eaLnBrk="1" latinLnBrk="0" hangingPunct="1">
              <a:lnSpc>
                <a:spcPct val="90000"/>
              </a:lnSpc>
              <a:spcBef>
                <a:spcPts val="500"/>
              </a:spcBef>
              <a:buClr>
                <a:schemeClr val="accent1"/>
              </a:buClr>
              <a:buSzPct val="90000"/>
              <a:buFont typeface="Wingdings 3" panose="05040102010807070707" pitchFamily="18" charset="2"/>
              <a:buNone/>
              <a:tabLst/>
              <a:defRPr sz="1800" b="1" kern="1200">
                <a:solidFill>
                  <a:schemeClr val="tx1"/>
                </a:solidFill>
                <a:latin typeface="+mj-lt"/>
                <a:ea typeface="+mn-ea"/>
                <a:cs typeface="+mn-cs"/>
              </a:defRPr>
            </a:lvl3pPr>
            <a:lvl4pPr marL="1371600" indent="0" algn="l" defTabSz="357188"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4pPr>
            <a:lvl5pPr marL="1828800" indent="0" algn="l" defTabSz="360363"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algn="ctr">
              <a:lnSpc>
                <a:spcPts val="2000"/>
              </a:lnSpc>
              <a:spcAft>
                <a:spcPts val="200"/>
              </a:spcAft>
              <a:buClr>
                <a:srgbClr val="D6851B"/>
              </a:buClr>
              <a:buSzPct val="65000"/>
            </a:pPr>
            <a:r>
              <a:rPr lang="en-GB" sz="1800" dirty="0"/>
              <a:t>Company</a:t>
            </a:r>
          </a:p>
        </p:txBody>
      </p:sp>
      <p:sp>
        <p:nvSpPr>
          <p:cNvPr id="14" name="Textplatzhalter 3">
            <a:extLst>
              <a:ext uri="{FF2B5EF4-FFF2-40B4-BE49-F238E27FC236}">
                <a16:creationId xmlns:a16="http://schemas.microsoft.com/office/drawing/2014/main" id="{3CF2F043-C18E-4C4A-B34F-CD7366E4A138}"/>
              </a:ext>
            </a:extLst>
          </p:cNvPr>
          <p:cNvSpPr txBox="1">
            <a:spLocks/>
          </p:cNvSpPr>
          <p:nvPr/>
        </p:nvSpPr>
        <p:spPr>
          <a:xfrm>
            <a:off x="6378850" y="1423928"/>
            <a:ext cx="5333725" cy="547293"/>
          </a:xfrm>
          <a:prstGeom prst="rect">
            <a:avLst/>
          </a:prstGeom>
          <a:solidFill>
            <a:srgbClr val="D6851B"/>
          </a:solidFill>
        </p:spPr>
        <p:txBody>
          <a:bodyPr vert="horz" wrap="square" lIns="144000" tIns="144000" rIns="108000" bIns="144000" rtlCol="0" anchor="ctr">
            <a:spAutoFit/>
          </a:bodyPr>
          <a:lstStyle>
            <a:lvl1pPr marL="0" indent="0" algn="l" defTabSz="357188" rtl="0" eaLnBrk="1" latinLnBrk="0" hangingPunct="1">
              <a:lnSpc>
                <a:spcPct val="90000"/>
              </a:lnSpc>
              <a:spcBef>
                <a:spcPts val="1000"/>
              </a:spcBef>
              <a:buClr>
                <a:schemeClr val="accent1"/>
              </a:buClr>
              <a:buSzPct val="90000"/>
              <a:buFont typeface="Wingdings 3" panose="05040102010807070707" pitchFamily="18" charset="2"/>
              <a:buNone/>
              <a:tabLst/>
              <a:defRPr sz="2000" b="0" kern="1200">
                <a:solidFill>
                  <a:schemeClr val="bg1"/>
                </a:solidFill>
                <a:latin typeface="+mj-lt"/>
                <a:ea typeface="+mn-ea"/>
                <a:cs typeface="+mn-cs"/>
              </a:defRPr>
            </a:lvl1pPr>
            <a:lvl2pPr marL="457200" indent="0" algn="l" defTabSz="536575" rtl="0" eaLnBrk="1" latinLnBrk="0" hangingPunct="1">
              <a:lnSpc>
                <a:spcPct val="90000"/>
              </a:lnSpc>
              <a:spcBef>
                <a:spcPts val="500"/>
              </a:spcBef>
              <a:buClr>
                <a:schemeClr val="accent1"/>
              </a:buClr>
              <a:buSzPct val="90000"/>
              <a:buFont typeface="Wingdings 3" panose="05040102010807070707" pitchFamily="18" charset="2"/>
              <a:buNone/>
              <a:tabLst/>
              <a:defRPr sz="2000" b="1" kern="1200">
                <a:solidFill>
                  <a:schemeClr val="tx1"/>
                </a:solidFill>
                <a:latin typeface="+mj-lt"/>
                <a:ea typeface="+mn-ea"/>
                <a:cs typeface="+mn-cs"/>
              </a:defRPr>
            </a:lvl2pPr>
            <a:lvl3pPr marL="914400" indent="0" algn="l" defTabSz="479425" rtl="0" eaLnBrk="1" latinLnBrk="0" hangingPunct="1">
              <a:lnSpc>
                <a:spcPct val="90000"/>
              </a:lnSpc>
              <a:spcBef>
                <a:spcPts val="500"/>
              </a:spcBef>
              <a:buClr>
                <a:schemeClr val="accent1"/>
              </a:buClr>
              <a:buSzPct val="90000"/>
              <a:buFont typeface="Wingdings 3" panose="05040102010807070707" pitchFamily="18" charset="2"/>
              <a:buNone/>
              <a:tabLst/>
              <a:defRPr sz="1800" b="1" kern="1200">
                <a:solidFill>
                  <a:schemeClr val="tx1"/>
                </a:solidFill>
                <a:latin typeface="+mj-lt"/>
                <a:ea typeface="+mn-ea"/>
                <a:cs typeface="+mn-cs"/>
              </a:defRPr>
            </a:lvl3pPr>
            <a:lvl4pPr marL="1371600" indent="0" algn="l" defTabSz="357188"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4pPr>
            <a:lvl5pPr marL="1828800" indent="0" algn="l" defTabSz="360363"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algn="ctr">
              <a:lnSpc>
                <a:spcPts val="2000"/>
              </a:lnSpc>
              <a:spcBef>
                <a:spcPts val="0"/>
              </a:spcBef>
              <a:buClr>
                <a:srgbClr val="D6851B"/>
              </a:buClr>
              <a:buSzPct val="65000"/>
            </a:pPr>
            <a:r>
              <a:rPr lang="en-GB" sz="1800" dirty="0"/>
              <a:t>Vocational school</a:t>
            </a:r>
          </a:p>
        </p:txBody>
      </p:sp>
      <p:sp>
        <p:nvSpPr>
          <p:cNvPr id="18" name="Textplatzhalter 3">
            <a:extLst>
              <a:ext uri="{FF2B5EF4-FFF2-40B4-BE49-F238E27FC236}">
                <a16:creationId xmlns:a16="http://schemas.microsoft.com/office/drawing/2014/main" id="{98BA3A1B-3361-47E3-B3CB-FDE59372738D}"/>
              </a:ext>
            </a:extLst>
          </p:cNvPr>
          <p:cNvSpPr txBox="1">
            <a:spLocks/>
          </p:cNvSpPr>
          <p:nvPr/>
        </p:nvSpPr>
        <p:spPr>
          <a:xfrm>
            <a:off x="3607358" y="5414196"/>
            <a:ext cx="4553332" cy="504000"/>
          </a:xfrm>
          <a:prstGeom prst="hexagon">
            <a:avLst/>
          </a:prstGeom>
          <a:solidFill>
            <a:srgbClr val="E2A95F"/>
          </a:solidFill>
        </p:spPr>
        <p:txBody>
          <a:bodyPr vert="horz" wrap="square" lIns="0" tIns="36000" rIns="0" bIns="432000" rtlCol="0" anchor="t" anchorCtr="0">
            <a:noAutofit/>
          </a:bodyPr>
          <a:lstStyle>
            <a:lvl1pPr marL="0" indent="0" algn="l" defTabSz="357188" rtl="0" eaLnBrk="1" latinLnBrk="0" hangingPunct="1">
              <a:lnSpc>
                <a:spcPct val="90000"/>
              </a:lnSpc>
              <a:spcBef>
                <a:spcPts val="1000"/>
              </a:spcBef>
              <a:buClr>
                <a:schemeClr val="accent1"/>
              </a:buClr>
              <a:buSzPct val="90000"/>
              <a:buFont typeface="Wingdings 3" panose="05040102010807070707" pitchFamily="18" charset="2"/>
              <a:buNone/>
              <a:tabLst/>
              <a:defRPr sz="2000" b="0" kern="1200">
                <a:solidFill>
                  <a:schemeClr val="bg1"/>
                </a:solidFill>
                <a:latin typeface="+mj-lt"/>
                <a:ea typeface="+mn-ea"/>
                <a:cs typeface="+mn-cs"/>
              </a:defRPr>
            </a:lvl1pPr>
            <a:lvl2pPr marL="457200" indent="0" algn="l" defTabSz="536575" rtl="0" eaLnBrk="1" latinLnBrk="0" hangingPunct="1">
              <a:lnSpc>
                <a:spcPct val="90000"/>
              </a:lnSpc>
              <a:spcBef>
                <a:spcPts val="500"/>
              </a:spcBef>
              <a:buClr>
                <a:schemeClr val="accent1"/>
              </a:buClr>
              <a:buSzPct val="90000"/>
              <a:buFont typeface="Wingdings 3" panose="05040102010807070707" pitchFamily="18" charset="2"/>
              <a:buNone/>
              <a:tabLst/>
              <a:defRPr sz="2000" b="1" kern="1200">
                <a:solidFill>
                  <a:schemeClr val="tx1"/>
                </a:solidFill>
                <a:latin typeface="+mj-lt"/>
                <a:ea typeface="+mn-ea"/>
                <a:cs typeface="+mn-cs"/>
              </a:defRPr>
            </a:lvl2pPr>
            <a:lvl3pPr marL="914400" indent="0" algn="l" defTabSz="479425" rtl="0" eaLnBrk="1" latinLnBrk="0" hangingPunct="1">
              <a:lnSpc>
                <a:spcPct val="90000"/>
              </a:lnSpc>
              <a:spcBef>
                <a:spcPts val="500"/>
              </a:spcBef>
              <a:buClr>
                <a:schemeClr val="accent1"/>
              </a:buClr>
              <a:buSzPct val="90000"/>
              <a:buFont typeface="Wingdings 3" panose="05040102010807070707" pitchFamily="18" charset="2"/>
              <a:buNone/>
              <a:tabLst/>
              <a:defRPr sz="1800" b="1" kern="1200">
                <a:solidFill>
                  <a:schemeClr val="tx1"/>
                </a:solidFill>
                <a:latin typeface="+mj-lt"/>
                <a:ea typeface="+mn-ea"/>
                <a:cs typeface="+mn-cs"/>
              </a:defRPr>
            </a:lvl3pPr>
            <a:lvl4pPr marL="1371600" indent="0" algn="l" defTabSz="357188"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4pPr>
            <a:lvl5pPr marL="1828800" indent="0" algn="l" defTabSz="360363"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algn="ctr">
              <a:lnSpc>
                <a:spcPts val="2800"/>
              </a:lnSpc>
              <a:spcBef>
                <a:spcPts val="0"/>
              </a:spcBef>
              <a:spcAft>
                <a:spcPts val="600"/>
              </a:spcAft>
            </a:pPr>
            <a:r>
              <a:rPr lang="en-GB" sz="1600" dirty="0"/>
              <a:t>Coordination between both learning venues</a:t>
            </a:r>
          </a:p>
        </p:txBody>
      </p:sp>
      <p:sp>
        <p:nvSpPr>
          <p:cNvPr id="20" name="Textplatzhalter 3">
            <a:extLst>
              <a:ext uri="{FF2B5EF4-FFF2-40B4-BE49-F238E27FC236}">
                <a16:creationId xmlns:a16="http://schemas.microsoft.com/office/drawing/2014/main" id="{91F110D5-CB7E-43BF-93A6-8CFDA601ED57}"/>
              </a:ext>
            </a:extLst>
          </p:cNvPr>
          <p:cNvSpPr txBox="1">
            <a:spLocks/>
          </p:cNvSpPr>
          <p:nvPr/>
        </p:nvSpPr>
        <p:spPr>
          <a:xfrm>
            <a:off x="4199090" y="933826"/>
            <a:ext cx="3961600" cy="396000"/>
          </a:xfrm>
          <a:prstGeom prst="rect">
            <a:avLst/>
          </a:prstGeom>
          <a:solidFill>
            <a:srgbClr val="E2A95F"/>
          </a:solidFill>
        </p:spPr>
        <p:txBody>
          <a:bodyPr vert="horz" wrap="square" lIns="0" tIns="0" rIns="0" bIns="180000" rtlCol="0" anchor="t" anchorCtr="0">
            <a:noAutofit/>
          </a:bodyPr>
          <a:lstStyle>
            <a:lvl1pPr marL="0" indent="0" algn="l" defTabSz="357188" rtl="0" eaLnBrk="1" latinLnBrk="0" hangingPunct="1">
              <a:lnSpc>
                <a:spcPct val="90000"/>
              </a:lnSpc>
              <a:spcBef>
                <a:spcPts val="1000"/>
              </a:spcBef>
              <a:buClr>
                <a:schemeClr val="accent1"/>
              </a:buClr>
              <a:buSzPct val="90000"/>
              <a:buFont typeface="Wingdings 3" panose="05040102010807070707" pitchFamily="18" charset="2"/>
              <a:buNone/>
              <a:tabLst/>
              <a:defRPr sz="2000" b="0" kern="1200">
                <a:solidFill>
                  <a:schemeClr val="bg1"/>
                </a:solidFill>
                <a:latin typeface="+mj-lt"/>
                <a:ea typeface="+mn-ea"/>
                <a:cs typeface="+mn-cs"/>
              </a:defRPr>
            </a:lvl1pPr>
            <a:lvl2pPr marL="457200" indent="0" algn="l" defTabSz="536575" rtl="0" eaLnBrk="1" latinLnBrk="0" hangingPunct="1">
              <a:lnSpc>
                <a:spcPct val="90000"/>
              </a:lnSpc>
              <a:spcBef>
                <a:spcPts val="500"/>
              </a:spcBef>
              <a:buClr>
                <a:schemeClr val="accent1"/>
              </a:buClr>
              <a:buSzPct val="90000"/>
              <a:buFont typeface="Wingdings 3" panose="05040102010807070707" pitchFamily="18" charset="2"/>
              <a:buNone/>
              <a:tabLst/>
              <a:defRPr sz="2000" b="1" kern="1200">
                <a:solidFill>
                  <a:schemeClr val="tx1"/>
                </a:solidFill>
                <a:latin typeface="+mj-lt"/>
                <a:ea typeface="+mn-ea"/>
                <a:cs typeface="+mn-cs"/>
              </a:defRPr>
            </a:lvl2pPr>
            <a:lvl3pPr marL="914400" indent="0" algn="l" defTabSz="479425" rtl="0" eaLnBrk="1" latinLnBrk="0" hangingPunct="1">
              <a:lnSpc>
                <a:spcPct val="90000"/>
              </a:lnSpc>
              <a:spcBef>
                <a:spcPts val="500"/>
              </a:spcBef>
              <a:buClr>
                <a:schemeClr val="accent1"/>
              </a:buClr>
              <a:buSzPct val="90000"/>
              <a:buFont typeface="Wingdings 3" panose="05040102010807070707" pitchFamily="18" charset="2"/>
              <a:buNone/>
              <a:tabLst/>
              <a:defRPr sz="1800" b="1" kern="1200">
                <a:solidFill>
                  <a:schemeClr val="tx1"/>
                </a:solidFill>
                <a:latin typeface="+mj-lt"/>
                <a:ea typeface="+mn-ea"/>
                <a:cs typeface="+mn-cs"/>
              </a:defRPr>
            </a:lvl3pPr>
            <a:lvl4pPr marL="1371600" indent="0" algn="l" defTabSz="357188"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4pPr>
            <a:lvl5pPr marL="1828800" indent="0" algn="l" defTabSz="360363"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algn="ctr">
              <a:lnSpc>
                <a:spcPts val="2800"/>
              </a:lnSpc>
              <a:spcBef>
                <a:spcPts val="0"/>
              </a:spcBef>
              <a:spcAft>
                <a:spcPts val="600"/>
              </a:spcAft>
            </a:pPr>
            <a:r>
              <a:rPr lang="en-GB" sz="1600" dirty="0"/>
              <a:t>Occupational freedom</a:t>
            </a:r>
          </a:p>
        </p:txBody>
      </p:sp>
      <p:sp>
        <p:nvSpPr>
          <p:cNvPr id="19" name="Ellipse 18">
            <a:extLst>
              <a:ext uri="{FF2B5EF4-FFF2-40B4-BE49-F238E27FC236}">
                <a16:creationId xmlns:a16="http://schemas.microsoft.com/office/drawing/2014/main" id="{5878BDE4-9385-4533-BC29-C7976393B955}"/>
              </a:ext>
            </a:extLst>
          </p:cNvPr>
          <p:cNvSpPr/>
          <p:nvPr/>
        </p:nvSpPr>
        <p:spPr>
          <a:xfrm>
            <a:off x="5606459" y="1276547"/>
            <a:ext cx="1146862" cy="114686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pic>
        <p:nvPicPr>
          <p:cNvPr id="21" name="Grafik 20">
            <a:extLst>
              <a:ext uri="{FF2B5EF4-FFF2-40B4-BE49-F238E27FC236}">
                <a16:creationId xmlns:a16="http://schemas.microsoft.com/office/drawing/2014/main" id="{778FB095-6372-4058-92A3-68FD6B65FF13}"/>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5606461" y="1310492"/>
            <a:ext cx="1146860" cy="1080512"/>
          </a:xfrm>
          <a:prstGeom prst="rect">
            <a:avLst/>
          </a:prstGeom>
        </p:spPr>
      </p:pic>
      <p:pic>
        <p:nvPicPr>
          <p:cNvPr id="23" name="Grafik 22">
            <a:extLst>
              <a:ext uri="{FF2B5EF4-FFF2-40B4-BE49-F238E27FC236}">
                <a16:creationId xmlns:a16="http://schemas.microsoft.com/office/drawing/2014/main" id="{138573FC-2816-4554-BB21-EFA3CF3471F6}"/>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291408" y="1013449"/>
            <a:ext cx="910612" cy="1192465"/>
          </a:xfrm>
          <a:prstGeom prst="rect">
            <a:avLst/>
          </a:prstGeom>
        </p:spPr>
      </p:pic>
      <p:grpSp>
        <p:nvGrpSpPr>
          <p:cNvPr id="8" name="Gruppieren 7">
            <a:extLst>
              <a:ext uri="{FF2B5EF4-FFF2-40B4-BE49-F238E27FC236}">
                <a16:creationId xmlns:a16="http://schemas.microsoft.com/office/drawing/2014/main" id="{B94F8BAC-E002-43E0-93C0-9FA974BEFA6E}"/>
              </a:ext>
            </a:extLst>
          </p:cNvPr>
          <p:cNvGrpSpPr/>
          <p:nvPr/>
        </p:nvGrpSpPr>
        <p:grpSpPr>
          <a:xfrm>
            <a:off x="11071066" y="1013448"/>
            <a:ext cx="910490" cy="1192857"/>
            <a:chOff x="10835491" y="921126"/>
            <a:chExt cx="792462" cy="1038225"/>
          </a:xfrm>
        </p:grpSpPr>
        <p:pic>
          <p:nvPicPr>
            <p:cNvPr id="7" name="Grafik 6">
              <a:extLst>
                <a:ext uri="{FF2B5EF4-FFF2-40B4-BE49-F238E27FC236}">
                  <a16:creationId xmlns:a16="http://schemas.microsoft.com/office/drawing/2014/main" id="{24390888-F01B-4CD3-B58D-BD63E01ECA26}"/>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10837378" y="921126"/>
              <a:ext cx="790575" cy="1038225"/>
            </a:xfrm>
            <a:prstGeom prst="rect">
              <a:avLst/>
            </a:prstGeom>
          </p:spPr>
        </p:pic>
        <p:pic>
          <p:nvPicPr>
            <p:cNvPr id="24" name="Grafik 23">
              <a:extLst>
                <a:ext uri="{FF2B5EF4-FFF2-40B4-BE49-F238E27FC236}">
                  <a16:creationId xmlns:a16="http://schemas.microsoft.com/office/drawing/2014/main" id="{320B8D45-B6EF-4EDD-88C1-6F60415A84CE}"/>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10835491" y="921867"/>
              <a:ext cx="792000" cy="1037143"/>
            </a:xfrm>
            <a:prstGeom prst="rect">
              <a:avLst/>
            </a:prstGeom>
          </p:spPr>
        </p:pic>
      </p:grpSp>
    </p:spTree>
    <p:extLst>
      <p:ext uri="{BB962C8B-B14F-4D97-AF65-F5344CB8AC3E}">
        <p14:creationId xmlns:p14="http://schemas.microsoft.com/office/powerpoint/2010/main" val="2314820026"/>
      </p:ext>
    </p:extLst>
  </p:cSld>
  <p:clrMapOvr>
    <a:masterClrMapping/>
  </p:clrMapOvr>
  <p:transition spd="slow">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3A7DCDE-9502-4DE6-A0E5-133FBAA22CD9}"/>
              </a:ext>
            </a:extLst>
          </p:cNvPr>
          <p:cNvSpPr>
            <a:spLocks noGrp="1"/>
          </p:cNvSpPr>
          <p:nvPr>
            <p:ph type="title"/>
          </p:nvPr>
        </p:nvSpPr>
        <p:spPr>
          <a:xfrm>
            <a:off x="658812" y="173575"/>
            <a:ext cx="9000000" cy="446715"/>
          </a:xfrm>
        </p:spPr>
        <p:txBody>
          <a:bodyPr>
            <a:noAutofit/>
          </a:bodyPr>
          <a:lstStyle/>
          <a:p>
            <a:r>
              <a:rPr lang="en-GB" sz="3600" noProof="0" dirty="0">
                <a:solidFill>
                  <a:srgbClr val="D6851B"/>
                </a:solidFill>
              </a:rPr>
              <a:t>Contents</a:t>
            </a:r>
          </a:p>
        </p:txBody>
      </p:sp>
      <p:sp>
        <p:nvSpPr>
          <p:cNvPr id="12" name="Textfeld 11">
            <a:extLst>
              <a:ext uri="{FF2B5EF4-FFF2-40B4-BE49-F238E27FC236}">
                <a16:creationId xmlns:a16="http://schemas.microsoft.com/office/drawing/2014/main" id="{EF5F9F5E-ECA7-4F0F-8CB4-6E016A211F75}"/>
              </a:ext>
            </a:extLst>
          </p:cNvPr>
          <p:cNvSpPr txBox="1"/>
          <p:nvPr/>
        </p:nvSpPr>
        <p:spPr>
          <a:xfrm>
            <a:off x="658811" y="1573552"/>
            <a:ext cx="11053763" cy="4087473"/>
          </a:xfrm>
          <a:prstGeom prst="rect">
            <a:avLst/>
          </a:prstGeom>
          <a:noFill/>
        </p:spPr>
        <p:txBody>
          <a:bodyPr wrap="square" lIns="0" tIns="0" rIns="0" bIns="0" numCol="2" rtlCol="0">
            <a:noAutofit/>
          </a:bodyPr>
          <a:lstStyle/>
          <a:p>
            <a:pPr indent="-360000">
              <a:lnSpc>
                <a:spcPts val="2400"/>
              </a:lnSpc>
              <a:spcAft>
                <a:spcPts val="1200"/>
              </a:spcAft>
              <a:buFont typeface="+mj-lt"/>
              <a:buAutoNum type="arabicPeriod"/>
            </a:pPr>
            <a:r>
              <a:rPr lang="en-GB" sz="2000" dirty="0">
                <a:latin typeface="+mj-lt"/>
              </a:rPr>
              <a:t>Foundation: German Basic Law</a:t>
            </a:r>
          </a:p>
          <a:p>
            <a:pPr indent="-360000">
              <a:lnSpc>
                <a:spcPts val="2400"/>
              </a:lnSpc>
              <a:spcAft>
                <a:spcPts val="1200"/>
              </a:spcAft>
              <a:buFont typeface="+mj-lt"/>
              <a:buAutoNum type="arabicPeriod"/>
            </a:pPr>
            <a:r>
              <a:rPr lang="en-GB" sz="2000" dirty="0">
                <a:latin typeface="+mj-lt"/>
              </a:rPr>
              <a:t>The dual system</a:t>
            </a:r>
          </a:p>
          <a:p>
            <a:pPr indent="-360000">
              <a:lnSpc>
                <a:spcPts val="2400"/>
              </a:lnSpc>
              <a:spcAft>
                <a:spcPts val="1200"/>
              </a:spcAft>
              <a:buFont typeface="+mj-lt"/>
              <a:buAutoNum type="arabicPeriod"/>
            </a:pPr>
            <a:r>
              <a:rPr lang="en-GB" sz="2000" dirty="0">
                <a:latin typeface="+mj-lt"/>
              </a:rPr>
              <a:t>Summary of the legal framework</a:t>
            </a:r>
          </a:p>
          <a:p>
            <a:pPr indent="-360000">
              <a:lnSpc>
                <a:spcPts val="2400"/>
              </a:lnSpc>
              <a:spcAft>
                <a:spcPts val="1200"/>
              </a:spcAft>
              <a:buFont typeface="+mj-lt"/>
              <a:buAutoNum type="arabicPeriod"/>
            </a:pPr>
            <a:r>
              <a:rPr lang="en-GB" sz="2000" dirty="0">
                <a:latin typeface="+mj-lt"/>
              </a:rPr>
              <a:t>Structure of the Vocational Training Act</a:t>
            </a:r>
          </a:p>
          <a:p>
            <a:pPr indent="-360000">
              <a:lnSpc>
                <a:spcPts val="2400"/>
              </a:lnSpc>
              <a:spcAft>
                <a:spcPts val="600"/>
              </a:spcAft>
              <a:buFont typeface="+mj-lt"/>
              <a:buAutoNum type="arabicPeriod"/>
            </a:pPr>
            <a:r>
              <a:rPr lang="en-GB" sz="2000" dirty="0">
                <a:latin typeface="+mj-lt"/>
              </a:rPr>
              <a:t>Regulations in federal law	</a:t>
            </a:r>
          </a:p>
          <a:p>
            <a:pPr marL="540000" lvl="2" indent="-252000">
              <a:lnSpc>
                <a:spcPts val="1800"/>
              </a:lnSpc>
              <a:spcBef>
                <a:spcPts val="600"/>
              </a:spcBef>
              <a:buClr>
                <a:srgbClr val="D6851B"/>
              </a:buClr>
              <a:buSzPct val="65000"/>
              <a:buFont typeface="Wingdings 3" panose="05040102010807070707" pitchFamily="18" charset="2"/>
              <a:buChar char=""/>
            </a:pPr>
            <a:r>
              <a:rPr lang="en-GB" sz="1600" dirty="0">
                <a:latin typeface="+mj-lt"/>
              </a:rPr>
              <a:t>for company-based training</a:t>
            </a:r>
          </a:p>
          <a:p>
            <a:pPr marL="540000" lvl="2" indent="-252000">
              <a:lnSpc>
                <a:spcPts val="1800"/>
              </a:lnSpc>
              <a:spcBef>
                <a:spcPts val="600"/>
              </a:spcBef>
              <a:buClr>
                <a:srgbClr val="D6851B"/>
              </a:buClr>
              <a:buSzPct val="65000"/>
              <a:buFont typeface="Wingdings 3" panose="05040102010807070707" pitchFamily="18" charset="2"/>
              <a:buChar char=""/>
            </a:pPr>
            <a:r>
              <a:rPr lang="en-GB" sz="1600" dirty="0">
                <a:latin typeface="+mj-lt"/>
              </a:rPr>
              <a:t>for monitoring</a:t>
            </a:r>
          </a:p>
          <a:p>
            <a:pPr marL="540000" lvl="2" indent="-252000">
              <a:lnSpc>
                <a:spcPts val="1800"/>
              </a:lnSpc>
              <a:spcBef>
                <a:spcPts val="600"/>
              </a:spcBef>
              <a:buClr>
                <a:srgbClr val="D6851B"/>
              </a:buClr>
              <a:buSzPct val="65000"/>
              <a:buFont typeface="Wingdings 3" panose="05040102010807070707" pitchFamily="18" charset="2"/>
              <a:buChar char=""/>
            </a:pPr>
            <a:r>
              <a:rPr lang="en-GB" sz="1600" dirty="0">
                <a:latin typeface="+mj-lt"/>
              </a:rPr>
              <a:t>for completion of training</a:t>
            </a:r>
          </a:p>
          <a:p>
            <a:pPr marL="540000" lvl="2" indent="-252000">
              <a:lnSpc>
                <a:spcPts val="1800"/>
              </a:lnSpc>
              <a:spcBef>
                <a:spcPts val="600"/>
              </a:spcBef>
              <a:buClr>
                <a:srgbClr val="D6851B"/>
              </a:buClr>
              <a:buSzPct val="65000"/>
              <a:buFont typeface="Wingdings 3" panose="05040102010807070707" pitchFamily="18" charset="2"/>
              <a:buChar char=""/>
            </a:pPr>
            <a:r>
              <a:rPr lang="en-GB" sz="1600" dirty="0">
                <a:latin typeface="+mj-lt"/>
              </a:rPr>
              <a:t>for the craft trades</a:t>
            </a:r>
          </a:p>
          <a:p>
            <a:pPr marL="540000" lvl="2" indent="-252000">
              <a:lnSpc>
                <a:spcPts val="1800"/>
              </a:lnSpc>
              <a:spcBef>
                <a:spcPts val="600"/>
              </a:spcBef>
              <a:buClr>
                <a:srgbClr val="D6851B"/>
              </a:buClr>
              <a:buSzPct val="65000"/>
              <a:buFont typeface="Wingdings 3" panose="05040102010807070707" pitchFamily="18" charset="2"/>
              <a:buChar char=""/>
            </a:pPr>
            <a:r>
              <a:rPr lang="en-GB" sz="1600" dirty="0">
                <a:latin typeface="+mj-lt"/>
              </a:rPr>
              <a:t>for young people </a:t>
            </a:r>
          </a:p>
          <a:p>
            <a:pPr marL="540000" lvl="2" indent="-252000">
              <a:lnSpc>
                <a:spcPts val="1800"/>
              </a:lnSpc>
              <a:spcBef>
                <a:spcPts val="600"/>
              </a:spcBef>
              <a:buClr>
                <a:srgbClr val="D6851B"/>
              </a:buClr>
              <a:buSzPct val="65000"/>
              <a:buFont typeface="Wingdings 3" panose="05040102010807070707" pitchFamily="18" charset="2"/>
              <a:buChar char=""/>
            </a:pPr>
            <a:r>
              <a:rPr lang="en-GB" sz="1600" dirty="0">
                <a:latin typeface="+mj-lt"/>
              </a:rPr>
              <a:t>for remuneration</a:t>
            </a:r>
          </a:p>
          <a:p>
            <a:pPr indent="-360000">
              <a:lnSpc>
                <a:spcPts val="2400"/>
              </a:lnSpc>
              <a:spcAft>
                <a:spcPts val="600"/>
              </a:spcAft>
              <a:buFont typeface="+mj-lt"/>
              <a:buAutoNum type="arabicPeriod"/>
            </a:pPr>
            <a:r>
              <a:rPr lang="en-GB" sz="2000" dirty="0">
                <a:latin typeface="+mj-lt"/>
              </a:rPr>
              <a:t>Regulations in federal state law</a:t>
            </a:r>
          </a:p>
          <a:p>
            <a:pPr marL="540000" lvl="2" indent="-252000">
              <a:lnSpc>
                <a:spcPts val="1800"/>
              </a:lnSpc>
              <a:spcBef>
                <a:spcPts val="600"/>
              </a:spcBef>
              <a:buClr>
                <a:srgbClr val="D6851B"/>
              </a:buClr>
              <a:buSzPct val="65000"/>
              <a:buFont typeface="Wingdings 3" panose="05040102010807070707" pitchFamily="18" charset="2"/>
              <a:buChar char=""/>
            </a:pPr>
            <a:r>
              <a:rPr lang="en-GB" sz="1600" dirty="0">
                <a:latin typeface="+mj-lt"/>
              </a:rPr>
              <a:t>for young people</a:t>
            </a:r>
          </a:p>
          <a:p>
            <a:pPr marL="540000" lvl="2" indent="-252000">
              <a:lnSpc>
                <a:spcPts val="1800"/>
              </a:lnSpc>
              <a:spcBef>
                <a:spcPts val="600"/>
              </a:spcBef>
              <a:buClr>
                <a:srgbClr val="D6851B"/>
              </a:buClr>
              <a:buSzPct val="65000"/>
              <a:buFont typeface="Wingdings 3" panose="05040102010807070707" pitchFamily="18" charset="2"/>
              <a:buChar char=""/>
            </a:pPr>
            <a:r>
              <a:rPr lang="en-GB" sz="1600" dirty="0">
                <a:latin typeface="+mj-lt"/>
              </a:rPr>
              <a:t>for schools</a:t>
            </a:r>
          </a:p>
          <a:p>
            <a:pPr indent="-360000">
              <a:lnSpc>
                <a:spcPts val="2400"/>
              </a:lnSpc>
              <a:spcBef>
                <a:spcPts val="1200"/>
              </a:spcBef>
              <a:spcAft>
                <a:spcPts val="1200"/>
              </a:spcAft>
              <a:buFont typeface="+mj-lt"/>
              <a:buAutoNum type="arabicPeriod"/>
            </a:pPr>
            <a:r>
              <a:rPr lang="en-GB" sz="2000" dirty="0">
                <a:latin typeface="+mj-lt"/>
              </a:rPr>
              <a:t>Regulations at a glance</a:t>
            </a:r>
          </a:p>
        </p:txBody>
      </p:sp>
    </p:spTree>
    <p:extLst>
      <p:ext uri="{BB962C8B-B14F-4D97-AF65-F5344CB8AC3E}">
        <p14:creationId xmlns:p14="http://schemas.microsoft.com/office/powerpoint/2010/main" val="281869360"/>
      </p:ext>
    </p:extLst>
  </p:cSld>
  <p:clrMapOvr>
    <a:masterClrMapping/>
  </p:clrMapOvr>
  <p:transition spd="slow">
    <p:fade/>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a:extLst>
              <a:ext uri="{FF2B5EF4-FFF2-40B4-BE49-F238E27FC236}">
                <a16:creationId xmlns:a16="http://schemas.microsoft.com/office/drawing/2014/main" id="{4D0B0E92-2530-4EF9-9539-D64CD335A88A}"/>
              </a:ext>
            </a:extLst>
          </p:cNvPr>
          <p:cNvSpPr>
            <a:spLocks noGrp="1"/>
          </p:cNvSpPr>
          <p:nvPr>
            <p:ph type="body" sz="quarter" idx="10"/>
          </p:nvPr>
        </p:nvSpPr>
        <p:spPr>
          <a:xfrm>
            <a:off x="658812" y="817725"/>
            <a:ext cx="11053762" cy="446715"/>
          </a:xfrm>
        </p:spPr>
        <p:txBody>
          <a:bodyPr>
            <a:normAutofit/>
          </a:bodyPr>
          <a:lstStyle/>
          <a:p>
            <a:r>
              <a:rPr lang="en-GB" sz="2000" b="1" dirty="0"/>
              <a:t>Minimum Wage Act (MiLoG) </a:t>
            </a:r>
          </a:p>
        </p:txBody>
      </p:sp>
      <p:sp>
        <p:nvSpPr>
          <p:cNvPr id="3" name="Titel 2">
            <a:extLst>
              <a:ext uri="{FF2B5EF4-FFF2-40B4-BE49-F238E27FC236}">
                <a16:creationId xmlns:a16="http://schemas.microsoft.com/office/drawing/2014/main" id="{97A66CD8-5C1C-44A2-8C6E-480B8A3BD439}"/>
              </a:ext>
            </a:extLst>
          </p:cNvPr>
          <p:cNvSpPr>
            <a:spLocks noGrp="1"/>
          </p:cNvSpPr>
          <p:nvPr>
            <p:ph type="title"/>
          </p:nvPr>
        </p:nvSpPr>
        <p:spPr/>
        <p:txBody>
          <a:bodyPr/>
          <a:lstStyle/>
          <a:p>
            <a:r>
              <a:rPr lang="en-GB" dirty="0"/>
              <a:t>5. Regulations in federal law</a:t>
            </a:r>
          </a:p>
        </p:txBody>
      </p:sp>
      <p:sp>
        <p:nvSpPr>
          <p:cNvPr id="9" name="Inhaltsplatzhalter 4">
            <a:extLst>
              <a:ext uri="{FF2B5EF4-FFF2-40B4-BE49-F238E27FC236}">
                <a16:creationId xmlns:a16="http://schemas.microsoft.com/office/drawing/2014/main" id="{98B785D9-4DDD-4F8A-987A-FB9486401631}"/>
              </a:ext>
            </a:extLst>
          </p:cNvPr>
          <p:cNvSpPr txBox="1">
            <a:spLocks/>
          </p:cNvSpPr>
          <p:nvPr/>
        </p:nvSpPr>
        <p:spPr>
          <a:xfrm>
            <a:off x="658813" y="1557339"/>
            <a:ext cx="8216740" cy="4319586"/>
          </a:xfrm>
          <a:prstGeom prst="rect">
            <a:avLst/>
          </a:prstGeom>
        </p:spPr>
        <p:txBody>
          <a:bodyPr vert="horz" lIns="0" tIns="0" rIns="0" bIns="0" numCol="1" rtlCol="0">
            <a:noAutofit/>
          </a:bodyPr>
          <a:lstStyle>
            <a:lvl1pPr marL="342900" indent="-34290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9pPr>
          </a:lstStyle>
          <a:p>
            <a:pPr marL="0" indent="0">
              <a:lnSpc>
                <a:spcPts val="2200"/>
              </a:lnSpc>
              <a:spcBef>
                <a:spcPts val="600"/>
              </a:spcBef>
              <a:spcAft>
                <a:spcPts val="600"/>
              </a:spcAft>
              <a:buClr>
                <a:srgbClr val="D6851B"/>
              </a:buClr>
              <a:buSzPct val="65000"/>
              <a:buNone/>
            </a:pPr>
            <a:r>
              <a:rPr lang="en-GB" sz="1800" dirty="0">
                <a:latin typeface="+mj-lt"/>
              </a:rPr>
              <a:t>A law to protect employees against low pay.</a:t>
            </a:r>
          </a:p>
          <a:p>
            <a:pPr marL="285750" indent="-285750">
              <a:lnSpc>
                <a:spcPts val="2200"/>
              </a:lnSpc>
              <a:spcBef>
                <a:spcPts val="600"/>
              </a:spcBef>
              <a:spcAft>
                <a:spcPts val="600"/>
              </a:spcAft>
              <a:buClr>
                <a:srgbClr val="D6851B"/>
              </a:buClr>
              <a:buSzPct val="65000"/>
              <a:buFont typeface="Wingdings 3" panose="05040102010807070707" pitchFamily="18" charset="2"/>
              <a:buChar char=""/>
            </a:pPr>
            <a:r>
              <a:rPr lang="en-GB" sz="1800" dirty="0">
                <a:latin typeface="+mj-lt"/>
              </a:rPr>
              <a:t>Applies everywhere in Germany since 1 January 2015.</a:t>
            </a:r>
          </a:p>
          <a:p>
            <a:pPr marL="285750" indent="-285750">
              <a:lnSpc>
                <a:spcPts val="2200"/>
              </a:lnSpc>
              <a:spcBef>
                <a:spcPts val="600"/>
              </a:spcBef>
              <a:spcAft>
                <a:spcPts val="600"/>
              </a:spcAft>
              <a:buClr>
                <a:srgbClr val="D6851B"/>
              </a:buClr>
              <a:buSzPct val="65000"/>
              <a:buFont typeface="Wingdings 3" panose="05040102010807070707" pitchFamily="18" charset="2"/>
              <a:buChar char=""/>
            </a:pPr>
            <a:r>
              <a:rPr lang="en-GB" sz="1800" dirty="0">
                <a:latin typeface="+mj-lt"/>
              </a:rPr>
              <a:t>Covers all employees and voluntary interns who have completed training from </a:t>
            </a:r>
            <a:br>
              <a:rPr lang="en-GB" sz="1800" dirty="0">
                <a:latin typeface="+mj-lt"/>
              </a:rPr>
            </a:br>
            <a:r>
              <a:rPr lang="en-GB" sz="1800" dirty="0">
                <a:latin typeface="+mj-lt"/>
              </a:rPr>
              <a:t>their 4th month in the company.</a:t>
            </a:r>
          </a:p>
          <a:p>
            <a:pPr marL="285750" indent="-285750">
              <a:lnSpc>
                <a:spcPts val="2200"/>
              </a:lnSpc>
              <a:spcBef>
                <a:spcPts val="600"/>
              </a:spcBef>
              <a:spcAft>
                <a:spcPts val="600"/>
              </a:spcAft>
              <a:buClr>
                <a:srgbClr val="D6851B"/>
              </a:buClr>
              <a:buSzPct val="65000"/>
              <a:buFont typeface="Wingdings 3" panose="05040102010807070707" pitchFamily="18" charset="2"/>
              <a:buChar char=""/>
            </a:pPr>
            <a:r>
              <a:rPr lang="en-GB" sz="1800" dirty="0">
                <a:latin typeface="+mj-lt"/>
              </a:rPr>
              <a:t>General minimum wage does not displace higher minimum wages applicable </a:t>
            </a:r>
            <a:br>
              <a:rPr lang="en-GB" sz="1800" dirty="0">
                <a:latin typeface="+mj-lt"/>
              </a:rPr>
            </a:br>
            <a:r>
              <a:rPr lang="en-GB" sz="1800" dirty="0">
                <a:latin typeface="+mj-lt"/>
              </a:rPr>
              <a:t>in a sector.</a:t>
            </a:r>
          </a:p>
        </p:txBody>
      </p:sp>
      <p:sp>
        <p:nvSpPr>
          <p:cNvPr id="6" name="Textfeld 5">
            <a:extLst>
              <a:ext uri="{FF2B5EF4-FFF2-40B4-BE49-F238E27FC236}">
                <a16:creationId xmlns:a16="http://schemas.microsoft.com/office/drawing/2014/main" id="{9A0124A4-50BE-458B-BE3F-4428571409CC}"/>
              </a:ext>
            </a:extLst>
          </p:cNvPr>
          <p:cNvSpPr txBox="1">
            <a:spLocks noChangeArrowheads="1"/>
          </p:cNvSpPr>
          <p:nvPr/>
        </p:nvSpPr>
        <p:spPr bwMode="auto">
          <a:xfrm>
            <a:off x="508088" y="4059884"/>
            <a:ext cx="8367466" cy="1157469"/>
          </a:xfrm>
          <a:prstGeom prst="rect">
            <a:avLst/>
          </a:prstGeom>
          <a:solidFill>
            <a:srgbClr val="FBF3E8"/>
          </a:solidFill>
          <a:ln w="19050">
            <a:noFill/>
            <a:miter lim="800000"/>
            <a:headEnd/>
            <a:tailEnd/>
          </a:ln>
        </p:spPr>
        <p:txBody>
          <a:bodyPr wrap="square" lIns="144000" tIns="72000" rIns="144000" bIns="144000">
            <a:spAutoFit/>
          </a:bodyPr>
          <a:lstStyle>
            <a:lvl1pPr eaLnBrk="0" hangingPunct="0">
              <a:defRPr sz="900">
                <a:solidFill>
                  <a:schemeClr val="tx1"/>
                </a:solidFill>
                <a:latin typeface="Arial" charset="0"/>
                <a:cs typeface="Arial" charset="0"/>
              </a:defRPr>
            </a:lvl1pPr>
            <a:lvl2pPr marL="742950" indent="-285750" eaLnBrk="0" hangingPunct="0">
              <a:defRPr sz="900">
                <a:solidFill>
                  <a:schemeClr val="tx1"/>
                </a:solidFill>
                <a:latin typeface="Arial" charset="0"/>
                <a:cs typeface="Arial" charset="0"/>
              </a:defRPr>
            </a:lvl2pPr>
            <a:lvl3pPr marL="1143000" indent="-228600" eaLnBrk="0" hangingPunct="0">
              <a:defRPr sz="900">
                <a:solidFill>
                  <a:schemeClr val="tx1"/>
                </a:solidFill>
                <a:latin typeface="Arial" charset="0"/>
                <a:cs typeface="Arial" charset="0"/>
              </a:defRPr>
            </a:lvl3pPr>
            <a:lvl4pPr marL="1600200" indent="-228600" eaLnBrk="0" hangingPunct="0">
              <a:defRPr sz="900">
                <a:solidFill>
                  <a:schemeClr val="tx1"/>
                </a:solidFill>
                <a:latin typeface="Arial" charset="0"/>
                <a:cs typeface="Arial" charset="0"/>
              </a:defRPr>
            </a:lvl4pPr>
            <a:lvl5pPr marL="2057400" indent="-228600" eaLnBrk="0" hangingPunct="0">
              <a:defRPr sz="900">
                <a:solidFill>
                  <a:schemeClr val="tx1"/>
                </a:solidFill>
                <a:latin typeface="Arial" charset="0"/>
                <a:cs typeface="Arial" charset="0"/>
              </a:defRPr>
            </a:lvl5pPr>
            <a:lvl6pPr marL="2514600" indent="-228600" eaLnBrk="0" fontAlgn="base" hangingPunct="0">
              <a:spcBef>
                <a:spcPct val="0"/>
              </a:spcBef>
              <a:spcAft>
                <a:spcPct val="0"/>
              </a:spcAft>
              <a:defRPr sz="900">
                <a:solidFill>
                  <a:schemeClr val="tx1"/>
                </a:solidFill>
                <a:latin typeface="Arial" charset="0"/>
                <a:cs typeface="Arial" charset="0"/>
              </a:defRPr>
            </a:lvl6pPr>
            <a:lvl7pPr marL="2971800" indent="-228600" eaLnBrk="0" fontAlgn="base" hangingPunct="0">
              <a:spcBef>
                <a:spcPct val="0"/>
              </a:spcBef>
              <a:spcAft>
                <a:spcPct val="0"/>
              </a:spcAft>
              <a:defRPr sz="900">
                <a:solidFill>
                  <a:schemeClr val="tx1"/>
                </a:solidFill>
                <a:latin typeface="Arial" charset="0"/>
                <a:cs typeface="Arial" charset="0"/>
              </a:defRPr>
            </a:lvl7pPr>
            <a:lvl8pPr marL="3429000" indent="-228600" eaLnBrk="0" fontAlgn="base" hangingPunct="0">
              <a:spcBef>
                <a:spcPct val="0"/>
              </a:spcBef>
              <a:spcAft>
                <a:spcPct val="0"/>
              </a:spcAft>
              <a:defRPr sz="900">
                <a:solidFill>
                  <a:schemeClr val="tx1"/>
                </a:solidFill>
                <a:latin typeface="Arial" charset="0"/>
                <a:cs typeface="Arial" charset="0"/>
              </a:defRPr>
            </a:lvl8pPr>
            <a:lvl9pPr marL="3886200" indent="-228600" eaLnBrk="0" fontAlgn="base" hangingPunct="0">
              <a:spcBef>
                <a:spcPct val="0"/>
              </a:spcBef>
              <a:spcAft>
                <a:spcPct val="0"/>
              </a:spcAft>
              <a:defRPr sz="900">
                <a:solidFill>
                  <a:schemeClr val="tx1"/>
                </a:solidFill>
                <a:latin typeface="Arial" charset="0"/>
                <a:cs typeface="Arial" charset="0"/>
              </a:defRPr>
            </a:lvl9pPr>
          </a:lstStyle>
          <a:p>
            <a:pPr marL="285750" indent="-285750" eaLnBrk="1" hangingPunct="1">
              <a:lnSpc>
                <a:spcPts val="2200"/>
              </a:lnSpc>
              <a:spcBef>
                <a:spcPts val="600"/>
              </a:spcBef>
              <a:spcAft>
                <a:spcPts val="200"/>
              </a:spcAft>
              <a:buClr>
                <a:srgbClr val="D6851B"/>
              </a:buClr>
              <a:buSzPct val="65000"/>
              <a:buFont typeface="Wingdings 3" panose="05040102010807070707" pitchFamily="18" charset="2"/>
              <a:buChar char=""/>
            </a:pPr>
            <a:r>
              <a:rPr lang="en-GB" sz="1800" dirty="0">
                <a:latin typeface="Calibri" panose="020F0502020204030204"/>
                <a:cs typeface="+mn-cs"/>
              </a:rPr>
              <a:t>Does not apply to trainees, who conclude training contracts rather than contracts of employment.</a:t>
            </a:r>
          </a:p>
          <a:p>
            <a:pPr marL="285750" indent="-285750" eaLnBrk="1" hangingPunct="1">
              <a:lnSpc>
                <a:spcPts val="2200"/>
              </a:lnSpc>
              <a:spcBef>
                <a:spcPts val="600"/>
              </a:spcBef>
              <a:spcAft>
                <a:spcPts val="200"/>
              </a:spcAft>
              <a:buClr>
                <a:srgbClr val="D6851B"/>
              </a:buClr>
              <a:buSzPct val="65000"/>
              <a:buFont typeface="Wingdings 3" panose="05040102010807070707" pitchFamily="18" charset="2"/>
              <a:buChar char=""/>
            </a:pPr>
            <a:r>
              <a:rPr lang="en-GB" sz="1800" dirty="0">
                <a:latin typeface="Calibri" panose="020F0502020204030204"/>
                <a:cs typeface="+mn-cs"/>
              </a:rPr>
              <a:t>Does not apply to young people who have not completed a vocational qualification.</a:t>
            </a:r>
          </a:p>
        </p:txBody>
      </p:sp>
      <p:pic>
        <p:nvPicPr>
          <p:cNvPr id="16" name="Grafik 15">
            <a:extLst>
              <a:ext uri="{FF2B5EF4-FFF2-40B4-BE49-F238E27FC236}">
                <a16:creationId xmlns:a16="http://schemas.microsoft.com/office/drawing/2014/main" id="{ACC6DEE6-F42F-47A6-B2DA-86728B9859BA}"/>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9397298" y="2168525"/>
            <a:ext cx="2639127" cy="3455988"/>
          </a:xfrm>
          <a:prstGeom prst="rect">
            <a:avLst/>
          </a:prstGeom>
        </p:spPr>
      </p:pic>
    </p:spTree>
    <p:extLst>
      <p:ext uri="{BB962C8B-B14F-4D97-AF65-F5344CB8AC3E}">
        <p14:creationId xmlns:p14="http://schemas.microsoft.com/office/powerpoint/2010/main" val="3945150990"/>
      </p:ext>
    </p:extLst>
  </p:cSld>
  <p:clrMapOvr>
    <a:masterClrMapping/>
  </p:clrMapOvr>
  <p:transition spd="slow">
    <p:fade/>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2732D17-3325-40F7-8519-636D449FEA87}"/>
              </a:ext>
            </a:extLst>
          </p:cNvPr>
          <p:cNvSpPr>
            <a:spLocks noGrp="1"/>
          </p:cNvSpPr>
          <p:nvPr>
            <p:ph type="title"/>
          </p:nvPr>
        </p:nvSpPr>
        <p:spPr/>
        <p:txBody>
          <a:bodyPr/>
          <a:lstStyle/>
          <a:p>
            <a:r>
              <a:rPr lang="en-GB" noProof="0" dirty="0"/>
              <a:t>Further information</a:t>
            </a:r>
          </a:p>
        </p:txBody>
      </p:sp>
      <p:sp>
        <p:nvSpPr>
          <p:cNvPr id="7" name="Inhaltsplatzhalter 4">
            <a:extLst>
              <a:ext uri="{FF2B5EF4-FFF2-40B4-BE49-F238E27FC236}">
                <a16:creationId xmlns:a16="http://schemas.microsoft.com/office/drawing/2014/main" id="{5562CB77-B8C0-4841-AE85-A70AB85CD56F}"/>
              </a:ext>
            </a:extLst>
          </p:cNvPr>
          <p:cNvSpPr txBox="1">
            <a:spLocks/>
          </p:cNvSpPr>
          <p:nvPr/>
        </p:nvSpPr>
        <p:spPr>
          <a:xfrm>
            <a:off x="836267" y="1686929"/>
            <a:ext cx="3261845" cy="4126642"/>
          </a:xfrm>
          <a:prstGeom prst="rect">
            <a:avLst/>
          </a:prstGeom>
        </p:spPr>
        <p:txBody>
          <a:bodyPr/>
          <a:lstStyle>
            <a:lvl1pPr marL="357188" indent="-357188" algn="l" defTabSz="357188" rtl="0" eaLnBrk="1" latinLnBrk="0" hangingPunct="1">
              <a:lnSpc>
                <a:spcPct val="90000"/>
              </a:lnSpc>
              <a:spcBef>
                <a:spcPts val="1000"/>
              </a:spcBef>
              <a:buClr>
                <a:schemeClr val="accent1"/>
              </a:buClr>
              <a:buSzPct val="90000"/>
              <a:buFont typeface="Wingdings 3" panose="05040102010807070707" pitchFamily="18" charset="2"/>
              <a:buChar char=""/>
              <a:tabLst/>
              <a:defRPr sz="2400" kern="1200">
                <a:solidFill>
                  <a:schemeClr val="tx1"/>
                </a:solidFill>
                <a:latin typeface="+mj-lt"/>
                <a:ea typeface="+mn-ea"/>
                <a:cs typeface="+mn-cs"/>
              </a:defRPr>
            </a:lvl1pPr>
            <a:lvl2pPr marL="714375" indent="-357188" algn="l" defTabSz="536575" rtl="0" eaLnBrk="1" latinLnBrk="0" hangingPunct="1">
              <a:lnSpc>
                <a:spcPct val="90000"/>
              </a:lnSpc>
              <a:spcBef>
                <a:spcPts val="500"/>
              </a:spcBef>
              <a:buClr>
                <a:schemeClr val="accent1"/>
              </a:buClr>
              <a:buSzPct val="90000"/>
              <a:buFont typeface="Wingdings 3" panose="05040102010807070707" pitchFamily="18" charset="2"/>
              <a:buChar char=""/>
              <a:tabLst/>
              <a:defRPr sz="2000" kern="1200">
                <a:solidFill>
                  <a:schemeClr val="tx1"/>
                </a:solidFill>
                <a:latin typeface="+mj-lt"/>
                <a:ea typeface="+mn-ea"/>
                <a:cs typeface="+mn-cs"/>
              </a:defRPr>
            </a:lvl2pPr>
            <a:lvl3pPr marL="1071563" indent="-265113" algn="l" defTabSz="479425" rtl="0" eaLnBrk="1" latinLnBrk="0" hangingPunct="1">
              <a:lnSpc>
                <a:spcPct val="90000"/>
              </a:lnSpc>
              <a:spcBef>
                <a:spcPts val="500"/>
              </a:spcBef>
              <a:buClr>
                <a:schemeClr val="accent1"/>
              </a:buClr>
              <a:buSzPct val="90000"/>
              <a:buFont typeface="Wingdings 3" panose="05040102010807070707" pitchFamily="18" charset="2"/>
              <a:buChar char=""/>
              <a:tabLst/>
              <a:defRPr sz="1800" kern="1200">
                <a:solidFill>
                  <a:schemeClr val="tx1"/>
                </a:solidFill>
                <a:latin typeface="+mj-lt"/>
                <a:ea typeface="+mn-ea"/>
                <a:cs typeface="+mn-cs"/>
              </a:defRPr>
            </a:lvl3pPr>
            <a:lvl4pPr marL="1438275" indent="-274638" algn="l" defTabSz="357188" rtl="0" eaLnBrk="1" latinLnBrk="0" hangingPunct="1">
              <a:lnSpc>
                <a:spcPct val="90000"/>
              </a:lnSpc>
              <a:spcBef>
                <a:spcPts val="500"/>
              </a:spcBef>
              <a:buClr>
                <a:schemeClr val="accent1"/>
              </a:buClr>
              <a:buSzPct val="90000"/>
              <a:buFont typeface="Wingdings 3" panose="05040102010807070707" pitchFamily="18" charset="2"/>
              <a:buChar char=""/>
              <a:tabLst/>
              <a:defRPr sz="1800" kern="1200">
                <a:solidFill>
                  <a:schemeClr val="tx1"/>
                </a:solidFill>
                <a:latin typeface="+mj-lt"/>
                <a:ea typeface="+mn-ea"/>
                <a:cs typeface="+mn-cs"/>
              </a:defRPr>
            </a:lvl4pPr>
            <a:lvl5pPr marL="1795463" indent="-274638" algn="l" defTabSz="360363" rtl="0" eaLnBrk="1" latinLnBrk="0" hangingPunct="1">
              <a:lnSpc>
                <a:spcPct val="90000"/>
              </a:lnSpc>
              <a:spcBef>
                <a:spcPts val="500"/>
              </a:spcBef>
              <a:buClr>
                <a:schemeClr val="accent1"/>
              </a:buClr>
              <a:buSzPct val="90000"/>
              <a:buFont typeface="Wingdings 3" panose="05040102010807070707" pitchFamily="18" charset="2"/>
              <a:buChar char=""/>
              <a:tabLst/>
              <a:defRPr sz="1800" kern="1200">
                <a:solidFill>
                  <a:schemeClr val="tx1"/>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57187" lvl="1" indent="0">
              <a:buNone/>
            </a:pPr>
            <a:endParaRPr lang="de-DE" dirty="0"/>
          </a:p>
        </p:txBody>
      </p:sp>
      <p:sp>
        <p:nvSpPr>
          <p:cNvPr id="16" name="Inhaltsplatzhalter 4">
            <a:extLst>
              <a:ext uri="{FF2B5EF4-FFF2-40B4-BE49-F238E27FC236}">
                <a16:creationId xmlns:a16="http://schemas.microsoft.com/office/drawing/2014/main" id="{CF51AEC1-89BB-4869-9295-1AE585D09EAE}"/>
              </a:ext>
            </a:extLst>
          </p:cNvPr>
          <p:cNvSpPr>
            <a:spLocks noGrp="1"/>
          </p:cNvSpPr>
          <p:nvPr>
            <p:ph idx="1"/>
          </p:nvPr>
        </p:nvSpPr>
        <p:spPr>
          <a:xfrm>
            <a:off x="663823" y="1808163"/>
            <a:ext cx="6460877" cy="1620837"/>
          </a:xfrm>
        </p:spPr>
        <p:txBody>
          <a:bodyPr numCol="1">
            <a:noAutofit/>
          </a:bodyPr>
          <a:lstStyle/>
          <a:p>
            <a:pPr marL="0" indent="0">
              <a:buNone/>
            </a:pPr>
            <a:r>
              <a:rPr lang="en-GB" sz="1800" noProof="0" dirty="0"/>
              <a:t>This presentation, further presentations and information on German vocational education and training and international VET cooperation are all available on our website at: </a:t>
            </a:r>
          </a:p>
          <a:p>
            <a:pPr marL="0" indent="0">
              <a:buNone/>
            </a:pPr>
            <a:br>
              <a:rPr lang="en-GB" sz="1800" b="1" noProof="0" dirty="0">
                <a:hlinkClick r:id="rId2">
                  <a:extLst>
                    <a:ext uri="{A12FA001-AC4F-418D-AE19-62706E023703}">
                      <ahyp:hlinkClr xmlns:ahyp="http://schemas.microsoft.com/office/drawing/2018/hyperlinkcolor" val="tx"/>
                    </a:ext>
                  </a:extLst>
                </a:hlinkClick>
              </a:rPr>
            </a:br>
            <a:r>
              <a:rPr lang="en-GB" sz="1800" b="1" noProof="0" dirty="0">
                <a:solidFill>
                  <a:srgbClr val="E27F1C"/>
                </a:solidFill>
                <a:hlinkClick r:id="rId2">
                  <a:extLst>
                    <a:ext uri="{A12FA001-AC4F-418D-AE19-62706E023703}">
                      <ahyp:hlinkClr xmlns:ahyp="http://schemas.microsoft.com/office/drawing/2018/hyperlinkcolor" val="tx"/>
                    </a:ext>
                  </a:extLst>
                </a:hlinkClick>
              </a:rPr>
              <a:t>www.govet.international/en</a:t>
            </a:r>
            <a:r>
              <a:rPr lang="en-GB" sz="1800" b="1" noProof="0" dirty="0">
                <a:solidFill>
                  <a:srgbClr val="E27F1C"/>
                </a:solidFill>
              </a:rPr>
              <a:t> </a:t>
            </a:r>
            <a:endParaRPr lang="en-GB" sz="1800" b="1" noProof="0" dirty="0">
              <a:solidFill>
                <a:srgbClr val="E27F1C"/>
              </a:solidFill>
              <a:hlinkClick r:id="rId3">
                <a:extLst>
                  <a:ext uri="{A12FA001-AC4F-418D-AE19-62706E023703}">
                    <ahyp:hlinkClr xmlns:ahyp="http://schemas.microsoft.com/office/drawing/2018/hyperlinkcolor" val="tx"/>
                  </a:ext>
                </a:extLst>
              </a:hlinkClick>
            </a:endParaRPr>
          </a:p>
          <a:p>
            <a:pPr marL="0" indent="0">
              <a:buNone/>
            </a:pPr>
            <a:endParaRPr lang="de-DE" sz="1400" b="1" noProof="0" dirty="0"/>
          </a:p>
        </p:txBody>
      </p:sp>
      <p:sp>
        <p:nvSpPr>
          <p:cNvPr id="17" name="Inhaltsplatzhalter 4">
            <a:extLst>
              <a:ext uri="{FF2B5EF4-FFF2-40B4-BE49-F238E27FC236}">
                <a16:creationId xmlns:a16="http://schemas.microsoft.com/office/drawing/2014/main" id="{FA3A0241-8DA4-40A3-A6AA-51BBABD44202}"/>
              </a:ext>
            </a:extLst>
          </p:cNvPr>
          <p:cNvSpPr txBox="1">
            <a:spLocks/>
          </p:cNvSpPr>
          <p:nvPr/>
        </p:nvSpPr>
        <p:spPr>
          <a:xfrm>
            <a:off x="658813" y="4192735"/>
            <a:ext cx="11053762" cy="1034586"/>
          </a:xfrm>
          <a:prstGeom prst="rect">
            <a:avLst/>
          </a:prstGeom>
        </p:spPr>
        <p:txBody>
          <a:bodyPr vert="horz" lIns="91440" tIns="45720" rIns="91440" bIns="45720" numCol="2"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Font typeface="Arial" panose="020B0604020202020204" pitchFamily="34" charset="0"/>
              <a:buNone/>
            </a:pPr>
            <a:r>
              <a:rPr lang="en-GB" sz="1600" b="1" dirty="0">
                <a:latin typeface="+mj-lt"/>
              </a:rPr>
              <a:t>Sources</a:t>
            </a:r>
          </a:p>
          <a:p>
            <a:pPr marL="266700" indent="-266700"/>
            <a:r>
              <a:rPr lang="en-GB" sz="1600" dirty="0">
                <a:latin typeface="+mj-lt"/>
              </a:rPr>
              <a:t>BIBB Data Report (</a:t>
            </a:r>
            <a:r>
              <a:rPr lang="en-GB" sz="1600" dirty="0">
                <a:solidFill>
                  <a:srgbClr val="E27F1C"/>
                </a:solidFill>
                <a:latin typeface="+mj-lt"/>
                <a:hlinkClick r:id="rId4">
                  <a:extLst>
                    <a:ext uri="{A12FA001-AC4F-418D-AE19-62706E023703}">
                      <ahyp:hlinkClr xmlns:ahyp="http://schemas.microsoft.com/office/drawing/2018/hyperlinkcolor" val="tx"/>
                    </a:ext>
                  </a:extLst>
                </a:hlinkClick>
              </a:rPr>
              <a:t>link</a:t>
            </a:r>
            <a:r>
              <a:rPr lang="en-GB" sz="1600" dirty="0">
                <a:latin typeface="+mj-lt"/>
              </a:rPr>
              <a:t>)</a:t>
            </a:r>
          </a:p>
          <a:p>
            <a:pPr marL="266700" indent="-266700"/>
            <a:r>
              <a:rPr lang="en-GB" sz="1600" dirty="0">
                <a:latin typeface="+mj-lt"/>
              </a:rPr>
              <a:t>KMK (</a:t>
            </a:r>
            <a:r>
              <a:rPr lang="en-GB" sz="1600" dirty="0">
                <a:solidFill>
                  <a:srgbClr val="E27F1C"/>
                </a:solidFill>
                <a:latin typeface="+mj-lt"/>
                <a:hlinkClick r:id="rId5">
                  <a:extLst>
                    <a:ext uri="{A12FA001-AC4F-418D-AE19-62706E023703}">
                      <ahyp:hlinkClr xmlns:ahyp="http://schemas.microsoft.com/office/drawing/2018/hyperlinkcolor" val="tx"/>
                    </a:ext>
                  </a:extLst>
                </a:hlinkClick>
              </a:rPr>
              <a:t>link</a:t>
            </a:r>
            <a:r>
              <a:rPr lang="en-GB" sz="1600" dirty="0">
                <a:latin typeface="+mj-lt"/>
              </a:rPr>
              <a:t>)</a:t>
            </a:r>
          </a:p>
          <a:p>
            <a:pPr marL="266700" indent="-266700"/>
            <a:endParaRPr lang="en-GB" sz="1600" dirty="0">
              <a:latin typeface="+mj-lt"/>
            </a:endParaRPr>
          </a:p>
          <a:p>
            <a:pPr marL="266700" indent="-266700"/>
            <a:r>
              <a:rPr lang="en-GB" sz="1600" dirty="0">
                <a:latin typeface="+mj-lt"/>
              </a:rPr>
              <a:t>BMFTR Data Portal (</a:t>
            </a:r>
            <a:r>
              <a:rPr lang="en-GB" sz="1600" dirty="0">
                <a:solidFill>
                  <a:srgbClr val="E27F1C"/>
                </a:solidFill>
                <a:latin typeface="+mj-lt"/>
                <a:hlinkClick r:id="rId6">
                  <a:extLst>
                    <a:ext uri="{A12FA001-AC4F-418D-AE19-62706E023703}">
                      <ahyp:hlinkClr xmlns:ahyp="http://schemas.microsoft.com/office/drawing/2018/hyperlinkcolor" val="tx"/>
                    </a:ext>
                  </a:extLst>
                </a:hlinkClick>
              </a:rPr>
              <a:t>link</a:t>
            </a:r>
            <a:r>
              <a:rPr lang="en-GB" sz="1600" dirty="0">
                <a:latin typeface="+mj-lt"/>
              </a:rPr>
              <a:t>)</a:t>
            </a:r>
          </a:p>
          <a:p>
            <a:pPr marL="266700" indent="-266700"/>
            <a:r>
              <a:rPr lang="en-GB" sz="1600" dirty="0">
                <a:latin typeface="+mj-lt"/>
              </a:rPr>
              <a:t>Destatis statistics on VET personnel (</a:t>
            </a:r>
            <a:r>
              <a:rPr lang="en-GB" sz="1600" dirty="0">
                <a:solidFill>
                  <a:srgbClr val="E27F1C"/>
                </a:solidFill>
                <a:latin typeface="+mj-lt"/>
                <a:hlinkClick r:id="rId7">
                  <a:extLst>
                    <a:ext uri="{A12FA001-AC4F-418D-AE19-62706E023703}">
                      <ahyp:hlinkClr xmlns:ahyp="http://schemas.microsoft.com/office/drawing/2018/hyperlinkcolor" val="tx"/>
                    </a:ext>
                  </a:extLst>
                </a:hlinkClick>
              </a:rPr>
              <a:t>link</a:t>
            </a:r>
            <a:r>
              <a:rPr lang="en-GB" sz="1600" dirty="0">
                <a:latin typeface="+mj-lt"/>
              </a:rPr>
              <a:t>)</a:t>
            </a:r>
          </a:p>
        </p:txBody>
      </p:sp>
    </p:spTree>
    <p:extLst>
      <p:ext uri="{BB962C8B-B14F-4D97-AF65-F5344CB8AC3E}">
        <p14:creationId xmlns:p14="http://schemas.microsoft.com/office/powerpoint/2010/main" val="3295409912"/>
      </p:ext>
    </p:extLst>
  </p:cSld>
  <p:clrMapOvr>
    <a:masterClrMapping/>
  </p:clrMapOvr>
  <p:transition spd="slow">
    <p:fade/>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6049C5C-5E1A-4218-8EDC-96B7677EF47E}"/>
              </a:ext>
            </a:extLst>
          </p:cNvPr>
          <p:cNvSpPr>
            <a:spLocks noGrp="1"/>
          </p:cNvSpPr>
          <p:nvPr>
            <p:ph type="ctrTitle"/>
          </p:nvPr>
        </p:nvSpPr>
        <p:spPr/>
        <p:txBody>
          <a:bodyPr/>
          <a:lstStyle/>
          <a:p>
            <a:r>
              <a:rPr lang="en-GB" b="1" noProof="0" dirty="0"/>
              <a:t>GOVET at BIBB</a:t>
            </a:r>
          </a:p>
        </p:txBody>
      </p:sp>
    </p:spTree>
    <p:extLst>
      <p:ext uri="{BB962C8B-B14F-4D97-AF65-F5344CB8AC3E}">
        <p14:creationId xmlns:p14="http://schemas.microsoft.com/office/powerpoint/2010/main" val="317927380"/>
      </p:ext>
    </p:extLst>
  </p:cSld>
  <p:clrMapOvr>
    <a:masterClrMapping/>
  </p:clrMapOvr>
  <p:transition spd="slow">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Grafik 14">
            <a:extLst>
              <a:ext uri="{FF2B5EF4-FFF2-40B4-BE49-F238E27FC236}">
                <a16:creationId xmlns:a16="http://schemas.microsoft.com/office/drawing/2014/main" id="{4192DFBD-B0DF-40E6-B260-85BDA11F849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747500" y="2486684"/>
            <a:ext cx="2907348" cy="3251672"/>
          </a:xfrm>
          <a:prstGeom prst="rect">
            <a:avLst/>
          </a:prstGeom>
        </p:spPr>
      </p:pic>
      <p:sp>
        <p:nvSpPr>
          <p:cNvPr id="2" name="Textplatzhalter 1">
            <a:extLst>
              <a:ext uri="{FF2B5EF4-FFF2-40B4-BE49-F238E27FC236}">
                <a16:creationId xmlns:a16="http://schemas.microsoft.com/office/drawing/2014/main" id="{4D0B0E92-2530-4EF9-9539-D64CD335A88A}"/>
              </a:ext>
            </a:extLst>
          </p:cNvPr>
          <p:cNvSpPr>
            <a:spLocks noGrp="1"/>
          </p:cNvSpPr>
          <p:nvPr>
            <p:ph type="body" sz="quarter" idx="10"/>
          </p:nvPr>
        </p:nvSpPr>
        <p:spPr>
          <a:xfrm>
            <a:off x="658812" y="817725"/>
            <a:ext cx="11053762" cy="446715"/>
          </a:xfrm>
        </p:spPr>
        <p:txBody>
          <a:bodyPr>
            <a:normAutofit/>
          </a:bodyPr>
          <a:lstStyle/>
          <a:p>
            <a:r>
              <a:rPr lang="en-GB" sz="2000" dirty="0"/>
              <a:t>German Basic Law, Article 12 GG</a:t>
            </a:r>
          </a:p>
        </p:txBody>
      </p:sp>
      <p:sp>
        <p:nvSpPr>
          <p:cNvPr id="3" name="Titel 2">
            <a:extLst>
              <a:ext uri="{FF2B5EF4-FFF2-40B4-BE49-F238E27FC236}">
                <a16:creationId xmlns:a16="http://schemas.microsoft.com/office/drawing/2014/main" id="{97A66CD8-5C1C-44A2-8C6E-480B8A3BD439}"/>
              </a:ext>
            </a:extLst>
          </p:cNvPr>
          <p:cNvSpPr>
            <a:spLocks noGrp="1"/>
          </p:cNvSpPr>
          <p:nvPr>
            <p:ph type="title"/>
          </p:nvPr>
        </p:nvSpPr>
        <p:spPr/>
        <p:txBody>
          <a:bodyPr/>
          <a:lstStyle/>
          <a:p>
            <a:r>
              <a:rPr lang="en-GB" dirty="0"/>
              <a:t>1. Foundation: German Basic Law</a:t>
            </a:r>
          </a:p>
        </p:txBody>
      </p:sp>
      <p:sp>
        <p:nvSpPr>
          <p:cNvPr id="5" name="Textfeld 4">
            <a:extLst>
              <a:ext uri="{FF2B5EF4-FFF2-40B4-BE49-F238E27FC236}">
                <a16:creationId xmlns:a16="http://schemas.microsoft.com/office/drawing/2014/main" id="{4BC21BF3-7E8C-4DCE-A6FE-1E206D2128DD}"/>
              </a:ext>
            </a:extLst>
          </p:cNvPr>
          <p:cNvSpPr txBox="1"/>
          <p:nvPr/>
        </p:nvSpPr>
        <p:spPr>
          <a:xfrm>
            <a:off x="7899234" y="3602998"/>
            <a:ext cx="1110834" cy="489878"/>
          </a:xfrm>
          <a:prstGeom prst="rect">
            <a:avLst/>
          </a:prstGeom>
          <a:noFill/>
        </p:spPr>
        <p:txBody>
          <a:bodyPr wrap="square" rtlCol="0">
            <a:spAutoFit/>
          </a:bodyPr>
          <a:lstStyle/>
          <a:p>
            <a:pPr algn="ctr">
              <a:lnSpc>
                <a:spcPts val="1500"/>
              </a:lnSpc>
            </a:pPr>
            <a:r>
              <a:rPr lang="en-GB" sz="1400" dirty="0">
                <a:solidFill>
                  <a:srgbClr val="D6851B"/>
                </a:solidFill>
              </a:rPr>
              <a:t>Bank clerk??</a:t>
            </a:r>
          </a:p>
        </p:txBody>
      </p:sp>
      <p:sp>
        <p:nvSpPr>
          <p:cNvPr id="6" name="Textfeld 5">
            <a:extLst>
              <a:ext uri="{FF2B5EF4-FFF2-40B4-BE49-F238E27FC236}">
                <a16:creationId xmlns:a16="http://schemas.microsoft.com/office/drawing/2014/main" id="{3440998B-D9CB-4D56-A605-392F27DAB8E7}"/>
              </a:ext>
            </a:extLst>
          </p:cNvPr>
          <p:cNvSpPr txBox="1"/>
          <p:nvPr/>
        </p:nvSpPr>
        <p:spPr>
          <a:xfrm>
            <a:off x="6747960" y="4139414"/>
            <a:ext cx="2107902" cy="477054"/>
          </a:xfrm>
          <a:prstGeom prst="rect">
            <a:avLst/>
          </a:prstGeom>
          <a:noFill/>
        </p:spPr>
        <p:txBody>
          <a:bodyPr wrap="square" rtlCol="0">
            <a:spAutoFit/>
          </a:bodyPr>
          <a:lstStyle/>
          <a:p>
            <a:pPr algn="ctr">
              <a:lnSpc>
                <a:spcPts val="1500"/>
              </a:lnSpc>
            </a:pPr>
            <a:r>
              <a:rPr lang="en-GB" sz="1400" dirty="0">
                <a:solidFill>
                  <a:srgbClr val="D6851B"/>
                </a:solidFill>
              </a:rPr>
              <a:t>IT electronics technician!</a:t>
            </a:r>
          </a:p>
        </p:txBody>
      </p:sp>
      <p:sp>
        <p:nvSpPr>
          <p:cNvPr id="7" name="Textfeld 6">
            <a:extLst>
              <a:ext uri="{FF2B5EF4-FFF2-40B4-BE49-F238E27FC236}">
                <a16:creationId xmlns:a16="http://schemas.microsoft.com/office/drawing/2014/main" id="{C40B8D03-A224-414B-8E09-BBF2027CA0B2}"/>
              </a:ext>
            </a:extLst>
          </p:cNvPr>
          <p:cNvSpPr txBox="1"/>
          <p:nvPr/>
        </p:nvSpPr>
        <p:spPr>
          <a:xfrm>
            <a:off x="10045470" y="1790936"/>
            <a:ext cx="1185595" cy="477054"/>
          </a:xfrm>
          <a:prstGeom prst="rect">
            <a:avLst/>
          </a:prstGeom>
          <a:noFill/>
        </p:spPr>
        <p:txBody>
          <a:bodyPr wrap="square" rtlCol="0">
            <a:spAutoFit/>
          </a:bodyPr>
          <a:lstStyle/>
          <a:p>
            <a:pPr algn="ctr">
              <a:lnSpc>
                <a:spcPts val="1500"/>
              </a:lnSpc>
            </a:pPr>
            <a:r>
              <a:rPr lang="en-GB" sz="1400" dirty="0">
                <a:solidFill>
                  <a:srgbClr val="D6851B"/>
                </a:solidFill>
              </a:rPr>
              <a:t>Cycle mechanic?</a:t>
            </a:r>
          </a:p>
        </p:txBody>
      </p:sp>
      <p:sp>
        <p:nvSpPr>
          <p:cNvPr id="8" name="Textfeld 7">
            <a:extLst>
              <a:ext uri="{FF2B5EF4-FFF2-40B4-BE49-F238E27FC236}">
                <a16:creationId xmlns:a16="http://schemas.microsoft.com/office/drawing/2014/main" id="{17C85A47-95BE-4CEA-BFE2-E5EAC3389422}"/>
              </a:ext>
            </a:extLst>
          </p:cNvPr>
          <p:cNvSpPr txBox="1"/>
          <p:nvPr/>
        </p:nvSpPr>
        <p:spPr>
          <a:xfrm>
            <a:off x="9066014" y="2230864"/>
            <a:ext cx="1185595" cy="284693"/>
          </a:xfrm>
          <a:prstGeom prst="rect">
            <a:avLst/>
          </a:prstGeom>
          <a:noFill/>
        </p:spPr>
        <p:txBody>
          <a:bodyPr wrap="square" rtlCol="0">
            <a:spAutoFit/>
          </a:bodyPr>
          <a:lstStyle/>
          <a:p>
            <a:pPr algn="ctr">
              <a:lnSpc>
                <a:spcPts val="1500"/>
              </a:lnSpc>
            </a:pPr>
            <a:r>
              <a:rPr lang="en-GB" sz="1400" dirty="0">
                <a:solidFill>
                  <a:srgbClr val="D6851B"/>
                </a:solidFill>
              </a:rPr>
              <a:t>Sales assistant???</a:t>
            </a:r>
          </a:p>
        </p:txBody>
      </p:sp>
      <p:sp>
        <p:nvSpPr>
          <p:cNvPr id="9" name="Textfeld 8">
            <a:extLst>
              <a:ext uri="{FF2B5EF4-FFF2-40B4-BE49-F238E27FC236}">
                <a16:creationId xmlns:a16="http://schemas.microsoft.com/office/drawing/2014/main" id="{A0ABF933-6723-478B-95E1-965559177817}"/>
              </a:ext>
            </a:extLst>
          </p:cNvPr>
          <p:cNvSpPr txBox="1"/>
          <p:nvPr/>
        </p:nvSpPr>
        <p:spPr>
          <a:xfrm>
            <a:off x="8170443" y="2778433"/>
            <a:ext cx="1679250" cy="284693"/>
          </a:xfrm>
          <a:prstGeom prst="rect">
            <a:avLst/>
          </a:prstGeom>
          <a:noFill/>
        </p:spPr>
        <p:txBody>
          <a:bodyPr wrap="square" rtlCol="0">
            <a:spAutoFit/>
          </a:bodyPr>
          <a:lstStyle/>
          <a:p>
            <a:pPr algn="ctr">
              <a:lnSpc>
                <a:spcPts val="1500"/>
              </a:lnSpc>
            </a:pPr>
            <a:r>
              <a:rPr lang="en-GB" sz="1400" dirty="0">
                <a:solidFill>
                  <a:srgbClr val="D6851B"/>
                </a:solidFill>
              </a:rPr>
              <a:t>Motor vehicle mechatronics technician!</a:t>
            </a:r>
          </a:p>
        </p:txBody>
      </p:sp>
      <p:sp>
        <p:nvSpPr>
          <p:cNvPr id="13" name="Rechteck 12">
            <a:extLst>
              <a:ext uri="{FF2B5EF4-FFF2-40B4-BE49-F238E27FC236}">
                <a16:creationId xmlns:a16="http://schemas.microsoft.com/office/drawing/2014/main" id="{77EB57CF-38A5-4D5A-B5B8-7FA223DC1B41}"/>
              </a:ext>
            </a:extLst>
          </p:cNvPr>
          <p:cNvSpPr/>
          <p:nvPr/>
        </p:nvSpPr>
        <p:spPr>
          <a:xfrm>
            <a:off x="658812" y="1564591"/>
            <a:ext cx="6936607" cy="1335444"/>
          </a:xfrm>
          <a:prstGeom prst="rect">
            <a:avLst/>
          </a:prstGeom>
          <a:solidFill>
            <a:srgbClr val="FBF3E8"/>
          </a:solidFill>
          <a:ln w="19050" cap="rnd">
            <a:noFill/>
            <a:round/>
          </a:ln>
        </p:spPr>
        <p:style>
          <a:lnRef idx="2">
            <a:schemeClr val="accent1">
              <a:shade val="50000"/>
            </a:schemeClr>
          </a:lnRef>
          <a:fillRef idx="1">
            <a:schemeClr val="accent1"/>
          </a:fillRef>
          <a:effectRef idx="0">
            <a:schemeClr val="accent1"/>
          </a:effectRef>
          <a:fontRef idx="minor">
            <a:schemeClr val="lt1"/>
          </a:fontRef>
        </p:style>
        <p:txBody>
          <a:bodyPr wrap="square" lIns="144000" tIns="0" rIns="144000" bIns="0" rtlCol="0" anchor="t" anchorCtr="0">
            <a:noAutofit/>
          </a:bodyPr>
          <a:lstStyle/>
          <a:p>
            <a:pPr>
              <a:lnSpc>
                <a:spcPts val="2400"/>
              </a:lnSpc>
              <a:buSzPct val="75000"/>
            </a:pPr>
            <a:r>
              <a:rPr lang="en-GB" sz="4000" b="1" dirty="0">
                <a:solidFill>
                  <a:schemeClr val="accent1"/>
                </a:solidFill>
              </a:rPr>
              <a:t>“</a:t>
            </a:r>
          </a:p>
          <a:p>
            <a:pPr marL="288000" lvl="1">
              <a:buSzPct val="75000"/>
            </a:pPr>
            <a:r>
              <a:rPr lang="en-GB" sz="1600" dirty="0">
                <a:solidFill>
                  <a:schemeClr val="tx1"/>
                </a:solidFill>
              </a:rPr>
              <a:t>All Germans shall have the right freely to choose their occupation or profession, their place of work and their place of training. Practice of an occupation or profession may be regulated by or pursuant to a law.”</a:t>
            </a:r>
          </a:p>
          <a:p>
            <a:pPr marL="288000" lvl="1">
              <a:buSzPct val="75000"/>
            </a:pPr>
            <a:endParaRPr lang="de-DE" sz="1600" dirty="0">
              <a:solidFill>
                <a:schemeClr val="tx1"/>
              </a:solidFill>
            </a:endParaRPr>
          </a:p>
        </p:txBody>
      </p:sp>
      <p:sp>
        <p:nvSpPr>
          <p:cNvPr id="14" name="Textplatzhalter 3">
            <a:extLst>
              <a:ext uri="{FF2B5EF4-FFF2-40B4-BE49-F238E27FC236}">
                <a16:creationId xmlns:a16="http://schemas.microsoft.com/office/drawing/2014/main" id="{C2942B74-0084-4A6E-A168-EB6AAE14883A}"/>
              </a:ext>
            </a:extLst>
          </p:cNvPr>
          <p:cNvSpPr txBox="1">
            <a:spLocks/>
          </p:cNvSpPr>
          <p:nvPr/>
        </p:nvSpPr>
        <p:spPr>
          <a:xfrm>
            <a:off x="3445763" y="2666035"/>
            <a:ext cx="4149656" cy="468000"/>
          </a:xfrm>
          <a:custGeom>
            <a:avLst/>
            <a:gdLst>
              <a:gd name="connsiteX0" fmla="*/ 0 w 5616575"/>
              <a:gd name="connsiteY0" fmla="*/ 0 h 468000"/>
              <a:gd name="connsiteX1" fmla="*/ 5382575 w 5616575"/>
              <a:gd name="connsiteY1" fmla="*/ 0 h 468000"/>
              <a:gd name="connsiteX2" fmla="*/ 5616575 w 5616575"/>
              <a:gd name="connsiteY2" fmla="*/ 234000 h 468000"/>
              <a:gd name="connsiteX3" fmla="*/ 5382575 w 5616575"/>
              <a:gd name="connsiteY3" fmla="*/ 468000 h 468000"/>
              <a:gd name="connsiteX4" fmla="*/ 0 w 5616575"/>
              <a:gd name="connsiteY4" fmla="*/ 468000 h 468000"/>
              <a:gd name="connsiteX5" fmla="*/ 234000 w 5616575"/>
              <a:gd name="connsiteY5" fmla="*/ 234000 h 468000"/>
              <a:gd name="connsiteX6" fmla="*/ 0 w 5616575"/>
              <a:gd name="connsiteY6" fmla="*/ 0 h 468000"/>
              <a:gd name="connsiteX0" fmla="*/ 0 w 5382575"/>
              <a:gd name="connsiteY0" fmla="*/ 0 h 468000"/>
              <a:gd name="connsiteX1" fmla="*/ 5382575 w 5382575"/>
              <a:gd name="connsiteY1" fmla="*/ 0 h 468000"/>
              <a:gd name="connsiteX2" fmla="*/ 5382575 w 5382575"/>
              <a:gd name="connsiteY2" fmla="*/ 468000 h 468000"/>
              <a:gd name="connsiteX3" fmla="*/ 0 w 5382575"/>
              <a:gd name="connsiteY3" fmla="*/ 468000 h 468000"/>
              <a:gd name="connsiteX4" fmla="*/ 234000 w 5382575"/>
              <a:gd name="connsiteY4" fmla="*/ 234000 h 468000"/>
              <a:gd name="connsiteX5" fmla="*/ 0 w 5382575"/>
              <a:gd name="connsiteY5" fmla="*/ 0 h 46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82575" h="468000">
                <a:moveTo>
                  <a:pt x="0" y="0"/>
                </a:moveTo>
                <a:lnTo>
                  <a:pt x="5382575" y="0"/>
                </a:lnTo>
                <a:lnTo>
                  <a:pt x="5382575" y="468000"/>
                </a:lnTo>
                <a:lnTo>
                  <a:pt x="0" y="468000"/>
                </a:lnTo>
                <a:lnTo>
                  <a:pt x="234000" y="234000"/>
                </a:lnTo>
                <a:lnTo>
                  <a:pt x="0" y="0"/>
                </a:lnTo>
                <a:close/>
              </a:path>
            </a:pathLst>
          </a:custGeom>
          <a:solidFill>
            <a:srgbClr val="D6851B"/>
          </a:solidFill>
        </p:spPr>
        <p:txBody>
          <a:bodyPr vert="horz" wrap="square" lIns="36000" tIns="72000" rIns="36000" bIns="0" rtlCol="0" anchor="ctr">
            <a:noAutofit/>
          </a:bodyPr>
          <a:lstStyle>
            <a:lvl1pPr marL="0" indent="0" algn="l" defTabSz="357188" rtl="0" eaLnBrk="1" latinLnBrk="0" hangingPunct="1">
              <a:lnSpc>
                <a:spcPct val="90000"/>
              </a:lnSpc>
              <a:spcBef>
                <a:spcPts val="1000"/>
              </a:spcBef>
              <a:buClr>
                <a:schemeClr val="accent1"/>
              </a:buClr>
              <a:buSzPct val="90000"/>
              <a:buFont typeface="Wingdings 3" panose="05040102010807070707" pitchFamily="18" charset="2"/>
              <a:buNone/>
              <a:tabLst/>
              <a:defRPr sz="2000" b="0" kern="1200">
                <a:solidFill>
                  <a:schemeClr val="bg1"/>
                </a:solidFill>
                <a:latin typeface="+mj-lt"/>
                <a:ea typeface="+mn-ea"/>
                <a:cs typeface="+mn-cs"/>
              </a:defRPr>
            </a:lvl1pPr>
            <a:lvl2pPr marL="457200" indent="0" algn="l" defTabSz="536575" rtl="0" eaLnBrk="1" latinLnBrk="0" hangingPunct="1">
              <a:lnSpc>
                <a:spcPct val="90000"/>
              </a:lnSpc>
              <a:spcBef>
                <a:spcPts val="500"/>
              </a:spcBef>
              <a:buClr>
                <a:schemeClr val="accent1"/>
              </a:buClr>
              <a:buSzPct val="90000"/>
              <a:buFont typeface="Wingdings 3" panose="05040102010807070707" pitchFamily="18" charset="2"/>
              <a:buNone/>
              <a:tabLst/>
              <a:defRPr sz="2000" b="1" kern="1200">
                <a:solidFill>
                  <a:schemeClr val="tx1"/>
                </a:solidFill>
                <a:latin typeface="+mj-lt"/>
                <a:ea typeface="+mn-ea"/>
                <a:cs typeface="+mn-cs"/>
              </a:defRPr>
            </a:lvl2pPr>
            <a:lvl3pPr marL="914400" indent="0" algn="l" defTabSz="479425" rtl="0" eaLnBrk="1" latinLnBrk="0" hangingPunct="1">
              <a:lnSpc>
                <a:spcPct val="90000"/>
              </a:lnSpc>
              <a:spcBef>
                <a:spcPts val="500"/>
              </a:spcBef>
              <a:buClr>
                <a:schemeClr val="accent1"/>
              </a:buClr>
              <a:buSzPct val="90000"/>
              <a:buFont typeface="Wingdings 3" panose="05040102010807070707" pitchFamily="18" charset="2"/>
              <a:buNone/>
              <a:tabLst/>
              <a:defRPr sz="1800" b="1" kern="1200">
                <a:solidFill>
                  <a:schemeClr val="tx1"/>
                </a:solidFill>
                <a:latin typeface="+mj-lt"/>
                <a:ea typeface="+mn-ea"/>
                <a:cs typeface="+mn-cs"/>
              </a:defRPr>
            </a:lvl3pPr>
            <a:lvl4pPr marL="1371600" indent="0" algn="l" defTabSz="357188"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4pPr>
            <a:lvl5pPr marL="1828800" indent="0" algn="l" defTabSz="360363"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algn="ctr">
              <a:lnSpc>
                <a:spcPts val="1700"/>
              </a:lnSpc>
              <a:spcBef>
                <a:spcPts val="600"/>
              </a:spcBef>
            </a:pPr>
            <a:r>
              <a:rPr lang="en-GB" sz="1800" b="1" dirty="0"/>
              <a:t>Occupational freedom </a:t>
            </a:r>
          </a:p>
        </p:txBody>
      </p:sp>
    </p:spTree>
    <p:extLst>
      <p:ext uri="{BB962C8B-B14F-4D97-AF65-F5344CB8AC3E}">
        <p14:creationId xmlns:p14="http://schemas.microsoft.com/office/powerpoint/2010/main" val="410307945"/>
      </p:ext>
    </p:extLst>
  </p:cSld>
  <p:clrMapOvr>
    <a:masterClrMapping/>
  </p:clrMapOvr>
  <p:transition spd="slow">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a:extLst>
              <a:ext uri="{FF2B5EF4-FFF2-40B4-BE49-F238E27FC236}">
                <a16:creationId xmlns:a16="http://schemas.microsoft.com/office/drawing/2014/main" id="{4D82307E-9F42-4EE4-B180-087417AADD82}"/>
              </a:ext>
            </a:extLst>
          </p:cNvPr>
          <p:cNvSpPr>
            <a:spLocks noGrp="1"/>
          </p:cNvSpPr>
          <p:nvPr>
            <p:ph type="title"/>
          </p:nvPr>
        </p:nvSpPr>
        <p:spPr/>
        <p:txBody>
          <a:bodyPr/>
          <a:lstStyle/>
          <a:p>
            <a:r>
              <a:rPr lang="en-GB" dirty="0"/>
              <a:t>2. The dual system</a:t>
            </a:r>
          </a:p>
        </p:txBody>
      </p:sp>
      <p:sp>
        <p:nvSpPr>
          <p:cNvPr id="12" name="Rechteck: abgerundete Ecken 11">
            <a:extLst>
              <a:ext uri="{FF2B5EF4-FFF2-40B4-BE49-F238E27FC236}">
                <a16:creationId xmlns:a16="http://schemas.microsoft.com/office/drawing/2014/main" id="{03F96758-B952-49AB-8B80-8B8EBA14DE2B}"/>
              </a:ext>
            </a:extLst>
          </p:cNvPr>
          <p:cNvSpPr/>
          <p:nvPr/>
        </p:nvSpPr>
        <p:spPr>
          <a:xfrm>
            <a:off x="658813" y="1844675"/>
            <a:ext cx="4443923" cy="576000"/>
          </a:xfrm>
          <a:prstGeom prst="roundRect">
            <a:avLst>
              <a:gd name="adj" fmla="val 0"/>
            </a:avLst>
          </a:prstGeom>
          <a:solidFill>
            <a:srgbClr val="D6851B"/>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en-GB" b="1" dirty="0">
                <a:solidFill>
                  <a:schemeClr val="bg1"/>
                </a:solidFill>
              </a:rPr>
              <a:t>Company  </a:t>
            </a:r>
          </a:p>
        </p:txBody>
      </p:sp>
      <p:sp>
        <p:nvSpPr>
          <p:cNvPr id="13" name="Rechteck: abgerundete Ecken 12">
            <a:extLst>
              <a:ext uri="{FF2B5EF4-FFF2-40B4-BE49-F238E27FC236}">
                <a16:creationId xmlns:a16="http://schemas.microsoft.com/office/drawing/2014/main" id="{713BF402-9D87-4216-892D-E2E1A8B91EAD}"/>
              </a:ext>
            </a:extLst>
          </p:cNvPr>
          <p:cNvSpPr/>
          <p:nvPr/>
        </p:nvSpPr>
        <p:spPr>
          <a:xfrm>
            <a:off x="7222396" y="1844675"/>
            <a:ext cx="4497414" cy="576000"/>
          </a:xfrm>
          <a:prstGeom prst="roundRect">
            <a:avLst>
              <a:gd name="adj" fmla="val 0"/>
            </a:avLst>
          </a:prstGeom>
          <a:solidFill>
            <a:srgbClr val="D6851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t>Vocational school</a:t>
            </a:r>
          </a:p>
        </p:txBody>
      </p:sp>
      <p:sp>
        <p:nvSpPr>
          <p:cNvPr id="14" name="Ellipse 13">
            <a:extLst>
              <a:ext uri="{FF2B5EF4-FFF2-40B4-BE49-F238E27FC236}">
                <a16:creationId xmlns:a16="http://schemas.microsoft.com/office/drawing/2014/main" id="{15960455-A521-4B8C-A1EA-F6C728E398CC}"/>
              </a:ext>
            </a:extLst>
          </p:cNvPr>
          <p:cNvSpPr/>
          <p:nvPr/>
        </p:nvSpPr>
        <p:spPr>
          <a:xfrm>
            <a:off x="4862798" y="1285712"/>
            <a:ext cx="2619395" cy="2619395"/>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pic>
        <p:nvPicPr>
          <p:cNvPr id="15" name="Grafik 14">
            <a:extLst>
              <a:ext uri="{FF2B5EF4-FFF2-40B4-BE49-F238E27FC236}">
                <a16:creationId xmlns:a16="http://schemas.microsoft.com/office/drawing/2014/main" id="{1064E7CE-EC73-4BF3-9E4D-A6DB85C014A3}"/>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4839568" y="1334592"/>
            <a:ext cx="2665854" cy="2511630"/>
          </a:xfrm>
          <a:prstGeom prst="rect">
            <a:avLst/>
          </a:prstGeom>
        </p:spPr>
      </p:pic>
      <p:sp>
        <p:nvSpPr>
          <p:cNvPr id="16" name="Textfeld 15">
            <a:extLst>
              <a:ext uri="{FF2B5EF4-FFF2-40B4-BE49-F238E27FC236}">
                <a16:creationId xmlns:a16="http://schemas.microsoft.com/office/drawing/2014/main" id="{E065A230-6360-4A24-A0A2-81F358E83CDE}"/>
              </a:ext>
            </a:extLst>
          </p:cNvPr>
          <p:cNvSpPr txBox="1"/>
          <p:nvPr/>
        </p:nvSpPr>
        <p:spPr>
          <a:xfrm>
            <a:off x="3647552" y="893202"/>
            <a:ext cx="5145439" cy="378049"/>
          </a:xfrm>
          <a:prstGeom prst="rect">
            <a:avLst/>
          </a:prstGeom>
          <a:noFill/>
        </p:spPr>
        <p:txBody>
          <a:bodyPr wrap="square" lIns="0" tIns="0" rIns="0" bIns="0">
            <a:noAutofit/>
          </a:bodyPr>
          <a:lstStyle/>
          <a:p>
            <a:pPr algn="ctr"/>
            <a:r>
              <a:rPr lang="en-GB" sz="2000" dirty="0">
                <a:solidFill>
                  <a:srgbClr val="D6851B"/>
                </a:solidFill>
              </a:rPr>
              <a:t>Two learning locations – shared responsibilities</a:t>
            </a:r>
          </a:p>
        </p:txBody>
      </p:sp>
      <p:sp>
        <p:nvSpPr>
          <p:cNvPr id="17" name="Textfeld 16">
            <a:extLst>
              <a:ext uri="{FF2B5EF4-FFF2-40B4-BE49-F238E27FC236}">
                <a16:creationId xmlns:a16="http://schemas.microsoft.com/office/drawing/2014/main" id="{7CC841D1-5CCD-477B-92AE-4843B04DE544}"/>
              </a:ext>
            </a:extLst>
          </p:cNvPr>
          <p:cNvSpPr txBox="1"/>
          <p:nvPr/>
        </p:nvSpPr>
        <p:spPr>
          <a:xfrm>
            <a:off x="1051194" y="2890295"/>
            <a:ext cx="4107618" cy="1902059"/>
          </a:xfrm>
          <a:prstGeom prst="rect">
            <a:avLst/>
          </a:prstGeom>
          <a:noFill/>
        </p:spPr>
        <p:txBody>
          <a:bodyPr wrap="square" lIns="0" tIns="0" rIns="0" bIns="0">
            <a:spAutoFit/>
          </a:bodyPr>
          <a:lstStyle/>
          <a:p>
            <a:pPr>
              <a:spcAft>
                <a:spcPts val="1200"/>
              </a:spcAft>
            </a:pPr>
            <a:r>
              <a:rPr lang="en-GB" b="1" dirty="0"/>
              <a:t>National laws</a:t>
            </a:r>
          </a:p>
          <a:p>
            <a:pPr marL="288000" indent="-288000">
              <a:lnSpc>
                <a:spcPts val="2200"/>
              </a:lnSpc>
              <a:spcAft>
                <a:spcPts val="200"/>
              </a:spcAft>
              <a:buSzPct val="100000"/>
              <a:buFont typeface="+mj-lt"/>
              <a:buAutoNum type="arabicPeriod"/>
            </a:pPr>
            <a:r>
              <a:rPr lang="en-GB" sz="1600" dirty="0"/>
              <a:t>Vocational Training Act (BBiG) and Crafts and Trades Regulation Code (HwO)</a:t>
            </a:r>
          </a:p>
          <a:p>
            <a:pPr marL="504000" lvl="1" indent="-216000">
              <a:lnSpc>
                <a:spcPts val="2200"/>
              </a:lnSpc>
              <a:spcAft>
                <a:spcPts val="200"/>
              </a:spcAft>
              <a:buClr>
                <a:srgbClr val="D6851B"/>
              </a:buClr>
              <a:buSzPct val="65000"/>
              <a:buFont typeface="Wingdings 3" panose="05040102010807070707" pitchFamily="18" charset="2"/>
              <a:buChar char=""/>
            </a:pPr>
            <a:r>
              <a:rPr lang="en-GB" sz="1600" dirty="0"/>
              <a:t>Training regulations</a:t>
            </a:r>
          </a:p>
          <a:p>
            <a:pPr marL="288000" indent="-288000">
              <a:lnSpc>
                <a:spcPts val="2200"/>
              </a:lnSpc>
              <a:spcAft>
                <a:spcPts val="200"/>
              </a:spcAft>
              <a:buSzPct val="100000"/>
              <a:buFont typeface="+mj-lt"/>
              <a:buAutoNum type="arabicPeriod"/>
            </a:pPr>
            <a:r>
              <a:rPr lang="en-GB" sz="1600" dirty="0"/>
              <a:t>Youth Employment Protection Act (JARbSchG)</a:t>
            </a:r>
          </a:p>
          <a:p>
            <a:pPr marL="285750" indent="-285750">
              <a:lnSpc>
                <a:spcPts val="2200"/>
              </a:lnSpc>
              <a:spcAft>
                <a:spcPts val="200"/>
              </a:spcAft>
              <a:buClr>
                <a:srgbClr val="D6851B"/>
              </a:buClr>
              <a:buSzPct val="65000"/>
              <a:buFont typeface="Wingdings 3" panose="05040102010807070707" pitchFamily="18" charset="2"/>
              <a:buChar char=""/>
            </a:pPr>
            <a:endParaRPr lang="de-DE" sz="1600" b="1" dirty="0"/>
          </a:p>
        </p:txBody>
      </p:sp>
      <p:sp>
        <p:nvSpPr>
          <p:cNvPr id="18" name="Textfeld 17">
            <a:extLst>
              <a:ext uri="{FF2B5EF4-FFF2-40B4-BE49-F238E27FC236}">
                <a16:creationId xmlns:a16="http://schemas.microsoft.com/office/drawing/2014/main" id="{0E3249BB-F117-49D0-8AA8-E26B9EE7EE8B}"/>
              </a:ext>
            </a:extLst>
          </p:cNvPr>
          <p:cNvSpPr txBox="1"/>
          <p:nvPr/>
        </p:nvSpPr>
        <p:spPr>
          <a:xfrm>
            <a:off x="8112074" y="2877507"/>
            <a:ext cx="3600502" cy="1312154"/>
          </a:xfrm>
          <a:prstGeom prst="rect">
            <a:avLst/>
          </a:prstGeom>
          <a:noFill/>
        </p:spPr>
        <p:txBody>
          <a:bodyPr wrap="square" lIns="0" tIns="0" rIns="0" bIns="0">
            <a:spAutoFit/>
          </a:bodyPr>
          <a:lstStyle/>
          <a:p>
            <a:pPr>
              <a:spcAft>
                <a:spcPts val="1200"/>
              </a:spcAft>
            </a:pPr>
            <a:r>
              <a:rPr lang="en-GB" b="1" dirty="0"/>
              <a:t>Federal state laws</a:t>
            </a:r>
          </a:p>
          <a:p>
            <a:pPr marL="288000" indent="-288000">
              <a:lnSpc>
                <a:spcPts val="2200"/>
              </a:lnSpc>
              <a:spcAft>
                <a:spcPts val="200"/>
              </a:spcAft>
              <a:buSzPct val="100000"/>
              <a:buFont typeface="+mj-lt"/>
              <a:buAutoNum type="arabicPeriod"/>
            </a:pPr>
            <a:r>
              <a:rPr lang="en-GB" sz="1600" dirty="0"/>
              <a:t>Compulsory Schooling Act</a:t>
            </a:r>
          </a:p>
          <a:p>
            <a:pPr marL="288000" indent="-288000">
              <a:lnSpc>
                <a:spcPts val="2200"/>
              </a:lnSpc>
              <a:spcAft>
                <a:spcPts val="200"/>
              </a:spcAft>
              <a:buSzPct val="100000"/>
              <a:buFont typeface="+mj-lt"/>
              <a:buAutoNum type="arabicPeriod"/>
            </a:pPr>
            <a:r>
              <a:rPr lang="en-GB" sz="1600" dirty="0"/>
              <a:t>Education laws of the federal states</a:t>
            </a:r>
          </a:p>
          <a:p>
            <a:pPr marL="504000" lvl="1" indent="-216000">
              <a:lnSpc>
                <a:spcPts val="2200"/>
              </a:lnSpc>
              <a:spcAft>
                <a:spcPts val="200"/>
              </a:spcAft>
              <a:buClr>
                <a:srgbClr val="D6851B"/>
              </a:buClr>
              <a:buSzPct val="65000"/>
              <a:buFont typeface="Wingdings 3" panose="05040102010807070707" pitchFamily="18" charset="2"/>
              <a:buChar char=""/>
            </a:pPr>
            <a:r>
              <a:rPr lang="en-GB" sz="1600" dirty="0"/>
              <a:t>Skeleton curricula</a:t>
            </a:r>
          </a:p>
        </p:txBody>
      </p:sp>
      <p:sp>
        <p:nvSpPr>
          <p:cNvPr id="19" name="Textfeld 18">
            <a:extLst>
              <a:ext uri="{FF2B5EF4-FFF2-40B4-BE49-F238E27FC236}">
                <a16:creationId xmlns:a16="http://schemas.microsoft.com/office/drawing/2014/main" id="{208FA2F6-4F1C-4A28-ADF4-31FE27AC06A3}"/>
              </a:ext>
            </a:extLst>
          </p:cNvPr>
          <p:cNvSpPr txBox="1"/>
          <p:nvPr/>
        </p:nvSpPr>
        <p:spPr>
          <a:xfrm>
            <a:off x="4043404" y="1963398"/>
            <a:ext cx="688091" cy="338554"/>
          </a:xfrm>
          <a:prstGeom prst="rect">
            <a:avLst/>
          </a:prstGeom>
          <a:noFill/>
        </p:spPr>
        <p:txBody>
          <a:bodyPr wrap="square" lIns="0" tIns="0" rIns="0" bIns="0">
            <a:spAutoFit/>
          </a:bodyPr>
          <a:lstStyle/>
          <a:p>
            <a:pPr>
              <a:spcAft>
                <a:spcPts val="600"/>
              </a:spcAft>
            </a:pPr>
            <a:r>
              <a:rPr lang="en-GB" sz="2200" b="1" dirty="0">
                <a:solidFill>
                  <a:schemeClr val="bg1"/>
                </a:solidFill>
              </a:rPr>
              <a:t>70%</a:t>
            </a:r>
          </a:p>
        </p:txBody>
      </p:sp>
      <p:sp>
        <p:nvSpPr>
          <p:cNvPr id="20" name="Textfeld 19">
            <a:extLst>
              <a:ext uri="{FF2B5EF4-FFF2-40B4-BE49-F238E27FC236}">
                <a16:creationId xmlns:a16="http://schemas.microsoft.com/office/drawing/2014/main" id="{A5253D73-4ACE-4DB9-BCB8-D11A733A8354}"/>
              </a:ext>
            </a:extLst>
          </p:cNvPr>
          <p:cNvSpPr txBox="1"/>
          <p:nvPr/>
        </p:nvSpPr>
        <p:spPr>
          <a:xfrm>
            <a:off x="7768028" y="1963398"/>
            <a:ext cx="688091" cy="338554"/>
          </a:xfrm>
          <a:prstGeom prst="rect">
            <a:avLst/>
          </a:prstGeom>
          <a:noFill/>
        </p:spPr>
        <p:txBody>
          <a:bodyPr wrap="square" lIns="0" tIns="0" rIns="0" bIns="0">
            <a:spAutoFit/>
          </a:bodyPr>
          <a:lstStyle/>
          <a:p>
            <a:pPr>
              <a:spcAft>
                <a:spcPts val="600"/>
              </a:spcAft>
            </a:pPr>
            <a:r>
              <a:rPr lang="en-GB" sz="2200" b="1" dirty="0">
                <a:solidFill>
                  <a:schemeClr val="bg1"/>
                </a:solidFill>
              </a:rPr>
              <a:t>30%</a:t>
            </a:r>
          </a:p>
        </p:txBody>
      </p:sp>
    </p:spTree>
    <p:extLst>
      <p:ext uri="{BB962C8B-B14F-4D97-AF65-F5344CB8AC3E}">
        <p14:creationId xmlns:p14="http://schemas.microsoft.com/office/powerpoint/2010/main" val="1106386817"/>
      </p:ext>
    </p:extLst>
  </p:cSld>
  <p:clrMapOvr>
    <a:masterClrMapping/>
  </p:clrMapOvr>
  <p:transition spd="slow">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hteck: abgerundete Ecken 7">
            <a:extLst>
              <a:ext uri="{FF2B5EF4-FFF2-40B4-BE49-F238E27FC236}">
                <a16:creationId xmlns:a16="http://schemas.microsoft.com/office/drawing/2014/main" id="{22044911-BC4F-4DF8-BC1A-CDA4F75FC598}"/>
              </a:ext>
            </a:extLst>
          </p:cNvPr>
          <p:cNvSpPr/>
          <p:nvPr/>
        </p:nvSpPr>
        <p:spPr>
          <a:xfrm>
            <a:off x="658813" y="1565148"/>
            <a:ext cx="4191830" cy="432000"/>
          </a:xfrm>
          <a:prstGeom prst="roundRect">
            <a:avLst>
              <a:gd name="adj" fmla="val 0"/>
            </a:avLst>
          </a:prstGeom>
          <a:solidFill>
            <a:srgbClr val="D6851B"/>
          </a:solidFill>
          <a:ln>
            <a:noFill/>
          </a:ln>
        </p:spPr>
        <p:style>
          <a:lnRef idx="0">
            <a:scrgbClr r="0" g="0" b="0"/>
          </a:lnRef>
          <a:fillRef idx="0">
            <a:scrgbClr r="0" g="0" b="0"/>
          </a:fillRef>
          <a:effectRef idx="0">
            <a:scrgbClr r="0" g="0" b="0"/>
          </a:effectRef>
          <a:fontRef idx="minor">
            <a:schemeClr val="lt1"/>
          </a:fontRef>
        </p:style>
        <p:txBody>
          <a:bodyPr lIns="432000" tIns="72000" bIns="72000" rtlCol="0" anchor="t" anchorCtr="0"/>
          <a:lstStyle/>
          <a:p>
            <a:r>
              <a:rPr lang="en-GB" dirty="0">
                <a:solidFill>
                  <a:schemeClr val="bg1"/>
                </a:solidFill>
              </a:rPr>
              <a:t>Company  </a:t>
            </a:r>
          </a:p>
        </p:txBody>
      </p:sp>
      <p:sp>
        <p:nvSpPr>
          <p:cNvPr id="10" name="Rechteck: abgerundete Ecken 9">
            <a:extLst>
              <a:ext uri="{FF2B5EF4-FFF2-40B4-BE49-F238E27FC236}">
                <a16:creationId xmlns:a16="http://schemas.microsoft.com/office/drawing/2014/main" id="{1D3E1BBD-FF4B-45EA-98B3-434C8ABA2A7B}"/>
              </a:ext>
            </a:extLst>
          </p:cNvPr>
          <p:cNvSpPr/>
          <p:nvPr/>
        </p:nvSpPr>
        <p:spPr>
          <a:xfrm>
            <a:off x="7516498" y="1565148"/>
            <a:ext cx="4203312" cy="432000"/>
          </a:xfrm>
          <a:prstGeom prst="roundRect">
            <a:avLst>
              <a:gd name="adj" fmla="val 0"/>
            </a:avLst>
          </a:prstGeom>
          <a:solidFill>
            <a:srgbClr val="D6851B"/>
          </a:solidFill>
          <a:ln>
            <a:noFill/>
          </a:ln>
        </p:spPr>
        <p:style>
          <a:lnRef idx="2">
            <a:schemeClr val="accent1">
              <a:shade val="50000"/>
            </a:schemeClr>
          </a:lnRef>
          <a:fillRef idx="1">
            <a:schemeClr val="accent1"/>
          </a:fillRef>
          <a:effectRef idx="0">
            <a:schemeClr val="accent1"/>
          </a:effectRef>
          <a:fontRef idx="minor">
            <a:schemeClr val="lt1"/>
          </a:fontRef>
        </p:style>
        <p:txBody>
          <a:bodyPr lIns="432000" tIns="72000" bIns="72000" rtlCol="0" anchor="t" anchorCtr="0"/>
          <a:lstStyle/>
          <a:p>
            <a:r>
              <a:rPr lang="en-GB" dirty="0">
                <a:solidFill>
                  <a:schemeClr val="bg1"/>
                </a:solidFill>
              </a:rPr>
              <a:t>Vocational school</a:t>
            </a:r>
          </a:p>
        </p:txBody>
      </p:sp>
      <p:sp>
        <p:nvSpPr>
          <p:cNvPr id="22" name="Rechteck 21">
            <a:extLst>
              <a:ext uri="{FF2B5EF4-FFF2-40B4-BE49-F238E27FC236}">
                <a16:creationId xmlns:a16="http://schemas.microsoft.com/office/drawing/2014/main" id="{16E16E1F-B2A4-48CC-A2E8-8940EFE50210}"/>
              </a:ext>
            </a:extLst>
          </p:cNvPr>
          <p:cNvSpPr/>
          <p:nvPr/>
        </p:nvSpPr>
        <p:spPr>
          <a:xfrm>
            <a:off x="4850644" y="1314768"/>
            <a:ext cx="2665854" cy="646331"/>
          </a:xfrm>
          <a:prstGeom prst="rect">
            <a:avLst/>
          </a:prstGeom>
          <a:solidFill>
            <a:schemeClr val="bg1"/>
          </a:solidFill>
        </p:spPr>
        <p:txBody>
          <a:bodyPr wrap="square">
            <a:spAutoFit/>
          </a:bodyPr>
          <a:lstStyle/>
          <a:p>
            <a:pPr algn="ctr"/>
            <a:r>
              <a:rPr lang="en-GB" dirty="0">
                <a:solidFill>
                  <a:srgbClr val="D6851B"/>
                </a:solidFill>
              </a:rPr>
              <a:t>German Basic Law,</a:t>
            </a:r>
            <a:br>
              <a:rPr lang="en-GB" dirty="0">
                <a:solidFill>
                  <a:srgbClr val="D6851B"/>
                </a:solidFill>
              </a:rPr>
            </a:br>
            <a:r>
              <a:rPr lang="en-GB" dirty="0">
                <a:solidFill>
                  <a:srgbClr val="D6851B"/>
                </a:solidFill>
              </a:rPr>
              <a:t>Article 12: Occupational freedom</a:t>
            </a:r>
          </a:p>
        </p:txBody>
      </p:sp>
      <p:sp>
        <p:nvSpPr>
          <p:cNvPr id="2" name="Textplatzhalter 1">
            <a:extLst>
              <a:ext uri="{FF2B5EF4-FFF2-40B4-BE49-F238E27FC236}">
                <a16:creationId xmlns:a16="http://schemas.microsoft.com/office/drawing/2014/main" id="{4D0B0E92-2530-4EF9-9539-D64CD335A88A}"/>
              </a:ext>
            </a:extLst>
          </p:cNvPr>
          <p:cNvSpPr>
            <a:spLocks noGrp="1"/>
          </p:cNvSpPr>
          <p:nvPr>
            <p:ph type="body" sz="quarter" idx="10"/>
          </p:nvPr>
        </p:nvSpPr>
        <p:spPr>
          <a:xfrm>
            <a:off x="658812" y="817725"/>
            <a:ext cx="11053762" cy="533092"/>
          </a:xfrm>
        </p:spPr>
        <p:txBody>
          <a:bodyPr>
            <a:noAutofit/>
          </a:bodyPr>
          <a:lstStyle/>
          <a:p>
            <a:r>
              <a:rPr lang="en-GB" sz="2000" b="1" dirty="0"/>
              <a:t>General statutory conditions – </a:t>
            </a:r>
            <a:r>
              <a:rPr lang="en-GB" sz="2000" dirty="0"/>
              <a:t>legal framework for all aspects of vocational education and training</a:t>
            </a:r>
          </a:p>
        </p:txBody>
      </p:sp>
      <p:sp>
        <p:nvSpPr>
          <p:cNvPr id="3" name="Titel 2">
            <a:extLst>
              <a:ext uri="{FF2B5EF4-FFF2-40B4-BE49-F238E27FC236}">
                <a16:creationId xmlns:a16="http://schemas.microsoft.com/office/drawing/2014/main" id="{97A66CD8-5C1C-44A2-8C6E-480B8A3BD439}"/>
              </a:ext>
            </a:extLst>
          </p:cNvPr>
          <p:cNvSpPr>
            <a:spLocks noGrp="1"/>
          </p:cNvSpPr>
          <p:nvPr>
            <p:ph type="title"/>
          </p:nvPr>
        </p:nvSpPr>
        <p:spPr>
          <a:xfrm>
            <a:off x="658812" y="296863"/>
            <a:ext cx="9000000" cy="446715"/>
          </a:xfrm>
        </p:spPr>
        <p:txBody>
          <a:bodyPr/>
          <a:lstStyle/>
          <a:p>
            <a:r>
              <a:rPr lang="en-GB" dirty="0"/>
              <a:t>3. Summary of the legal framework</a:t>
            </a:r>
          </a:p>
        </p:txBody>
      </p:sp>
      <p:pic>
        <p:nvPicPr>
          <p:cNvPr id="12" name="Grafik 11">
            <a:extLst>
              <a:ext uri="{FF2B5EF4-FFF2-40B4-BE49-F238E27FC236}">
                <a16:creationId xmlns:a16="http://schemas.microsoft.com/office/drawing/2014/main" id="{EAB6AD00-CD5C-415B-A66D-CF5575DCB89E}"/>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5162555" y="2211479"/>
            <a:ext cx="2042032" cy="1923896"/>
          </a:xfrm>
          <a:prstGeom prst="rect">
            <a:avLst/>
          </a:prstGeom>
        </p:spPr>
      </p:pic>
      <p:sp>
        <p:nvSpPr>
          <p:cNvPr id="13" name="Textfeld 12">
            <a:extLst>
              <a:ext uri="{FF2B5EF4-FFF2-40B4-BE49-F238E27FC236}">
                <a16:creationId xmlns:a16="http://schemas.microsoft.com/office/drawing/2014/main" id="{A7C44AF9-ACB7-4C9C-BB42-436A7758B635}"/>
              </a:ext>
            </a:extLst>
          </p:cNvPr>
          <p:cNvSpPr txBox="1"/>
          <p:nvPr/>
        </p:nvSpPr>
        <p:spPr>
          <a:xfrm>
            <a:off x="658813" y="1996792"/>
            <a:ext cx="4191830" cy="3946808"/>
          </a:xfrm>
          <a:prstGeom prst="rect">
            <a:avLst/>
          </a:prstGeom>
          <a:solidFill>
            <a:srgbClr val="FBF3E8"/>
          </a:solidFill>
        </p:spPr>
        <p:txBody>
          <a:bodyPr wrap="square" lIns="432000" tIns="180000" rIns="0" bIns="0" numCol="1">
            <a:noAutofit/>
          </a:bodyPr>
          <a:lstStyle/>
          <a:p>
            <a:pPr>
              <a:spcAft>
                <a:spcPts val="600"/>
              </a:spcAft>
            </a:pPr>
            <a:r>
              <a:rPr lang="en-GB" sz="1400" b="1" dirty="0"/>
              <a:t>National laws</a:t>
            </a:r>
          </a:p>
          <a:p>
            <a:pPr marL="285750" indent="-285750">
              <a:lnSpc>
                <a:spcPts val="1900"/>
              </a:lnSpc>
              <a:spcAft>
                <a:spcPts val="200"/>
              </a:spcAft>
              <a:buClr>
                <a:srgbClr val="D6851B"/>
              </a:buClr>
              <a:buSzPct val="65000"/>
              <a:buFont typeface="Wingdings 3" panose="05040102010807070707" pitchFamily="18" charset="2"/>
              <a:buChar char=""/>
            </a:pPr>
            <a:r>
              <a:rPr lang="en-GB" sz="1400" dirty="0">
                <a:latin typeface="+mj-lt"/>
              </a:rPr>
              <a:t>Vocational Training Act (BBiG) </a:t>
            </a:r>
          </a:p>
          <a:p>
            <a:pPr marL="285750" indent="-285750">
              <a:lnSpc>
                <a:spcPts val="1900"/>
              </a:lnSpc>
              <a:spcAft>
                <a:spcPts val="200"/>
              </a:spcAft>
              <a:buClr>
                <a:srgbClr val="D6851B"/>
              </a:buClr>
              <a:buSzPct val="65000"/>
              <a:buFont typeface="Wingdings 3" panose="05040102010807070707" pitchFamily="18" charset="2"/>
              <a:buChar char=""/>
            </a:pPr>
            <a:r>
              <a:rPr lang="en-GB" sz="1400" dirty="0">
                <a:latin typeface="+mj-lt"/>
              </a:rPr>
              <a:t>Crafts and Trades </a:t>
            </a:r>
            <a:br>
              <a:rPr lang="en-GB" sz="1400" dirty="0">
                <a:latin typeface="+mj-lt"/>
              </a:rPr>
            </a:br>
            <a:r>
              <a:rPr lang="en-GB" sz="1400" dirty="0">
                <a:latin typeface="+mj-lt"/>
              </a:rPr>
              <a:t>Regulation Code (HwO)</a:t>
            </a:r>
          </a:p>
          <a:p>
            <a:pPr marL="285750" indent="-285750">
              <a:lnSpc>
                <a:spcPts val="1900"/>
              </a:lnSpc>
              <a:spcAft>
                <a:spcPts val="200"/>
              </a:spcAft>
              <a:buClr>
                <a:srgbClr val="D6851B"/>
              </a:buClr>
              <a:buSzPct val="65000"/>
              <a:buFont typeface="Wingdings 3" panose="05040102010807070707" pitchFamily="18" charset="2"/>
              <a:buChar char=""/>
            </a:pPr>
            <a:r>
              <a:rPr lang="en-GB" sz="1400" dirty="0">
                <a:latin typeface="+mj-lt"/>
              </a:rPr>
              <a:t>Youth Employment </a:t>
            </a:r>
            <a:br>
              <a:rPr lang="en-GB" sz="1400" dirty="0">
                <a:latin typeface="+mj-lt"/>
              </a:rPr>
            </a:br>
            <a:r>
              <a:rPr lang="en-GB" sz="1400" dirty="0">
                <a:latin typeface="+mj-lt"/>
              </a:rPr>
              <a:t>Protection Act (JArbSchG)</a:t>
            </a:r>
          </a:p>
          <a:p>
            <a:pPr marL="285750" indent="-285750">
              <a:lnSpc>
                <a:spcPts val="1900"/>
              </a:lnSpc>
              <a:spcAft>
                <a:spcPts val="200"/>
              </a:spcAft>
              <a:buClr>
                <a:srgbClr val="D6851B"/>
              </a:buClr>
              <a:buSzPct val="65000"/>
              <a:buFont typeface="Wingdings 3" panose="05040102010807070707" pitchFamily="18" charset="2"/>
              <a:buChar char=""/>
            </a:pPr>
            <a:r>
              <a:rPr lang="en-GB" sz="1400" dirty="0">
                <a:latin typeface="+mj-lt"/>
              </a:rPr>
              <a:t>Working Time Act (ArbZG) </a:t>
            </a:r>
          </a:p>
          <a:p>
            <a:pPr marL="285750" indent="-285750">
              <a:lnSpc>
                <a:spcPts val="1900"/>
              </a:lnSpc>
              <a:spcBef>
                <a:spcPts val="1200"/>
              </a:spcBef>
              <a:spcAft>
                <a:spcPts val="200"/>
              </a:spcAft>
              <a:buClr>
                <a:srgbClr val="D6851B"/>
              </a:buClr>
              <a:buSzPct val="65000"/>
              <a:buFont typeface="Wingdings 3" panose="05040102010807070707" pitchFamily="18" charset="2"/>
              <a:buChar char=""/>
            </a:pPr>
            <a:r>
              <a:rPr lang="en-GB" sz="1400" dirty="0">
                <a:solidFill>
                  <a:schemeClr val="tx1">
                    <a:lumMod val="65000"/>
                    <a:lumOff val="35000"/>
                  </a:schemeClr>
                </a:solidFill>
              </a:rPr>
              <a:t>Collective Agreements Act (TVG)</a:t>
            </a:r>
          </a:p>
          <a:p>
            <a:pPr marL="285750" indent="-285750">
              <a:lnSpc>
                <a:spcPts val="1900"/>
              </a:lnSpc>
              <a:spcAft>
                <a:spcPts val="200"/>
              </a:spcAft>
              <a:buClr>
                <a:srgbClr val="D6851B"/>
              </a:buClr>
              <a:buSzPct val="65000"/>
              <a:buFont typeface="Wingdings 3" panose="05040102010807070707" pitchFamily="18" charset="2"/>
              <a:buChar char=""/>
            </a:pPr>
            <a:r>
              <a:rPr lang="en-GB" sz="1400" dirty="0">
                <a:solidFill>
                  <a:schemeClr val="tx1">
                    <a:lumMod val="65000"/>
                    <a:lumOff val="35000"/>
                  </a:schemeClr>
                </a:solidFill>
              </a:rPr>
              <a:t>Federal Paid Leave Act (BUrIG)</a:t>
            </a:r>
          </a:p>
          <a:p>
            <a:pPr marL="285750" indent="-285750">
              <a:lnSpc>
                <a:spcPts val="1900"/>
              </a:lnSpc>
              <a:spcAft>
                <a:spcPts val="200"/>
              </a:spcAft>
              <a:buClr>
                <a:srgbClr val="D6851B"/>
              </a:buClr>
              <a:buSzPct val="65000"/>
              <a:buFont typeface="Wingdings 3" panose="05040102010807070707" pitchFamily="18" charset="2"/>
              <a:buChar char=""/>
            </a:pPr>
            <a:r>
              <a:rPr lang="en-GB" sz="1400" dirty="0">
                <a:solidFill>
                  <a:schemeClr val="tx1">
                    <a:lumMod val="65000"/>
                    <a:lumOff val="35000"/>
                  </a:schemeClr>
                </a:solidFill>
              </a:rPr>
              <a:t>Law temporarily regulating the chambers of commerce and industry (IHKG)</a:t>
            </a:r>
          </a:p>
          <a:p>
            <a:pPr marL="285750" indent="-285750">
              <a:lnSpc>
                <a:spcPts val="1900"/>
              </a:lnSpc>
              <a:spcAft>
                <a:spcPts val="200"/>
              </a:spcAft>
              <a:buClr>
                <a:srgbClr val="D6851B"/>
              </a:buClr>
              <a:buSzPct val="65000"/>
              <a:buFont typeface="Wingdings 3" panose="05040102010807070707" pitchFamily="18" charset="2"/>
              <a:buChar char=""/>
            </a:pPr>
            <a:r>
              <a:rPr lang="en-GB" sz="1400" dirty="0">
                <a:solidFill>
                  <a:schemeClr val="tx1">
                    <a:lumMod val="65000"/>
                    <a:lumOff val="35000"/>
                  </a:schemeClr>
                </a:solidFill>
              </a:rPr>
              <a:t>Federal Personnel Representation Act (BPersVG)</a:t>
            </a:r>
          </a:p>
          <a:p>
            <a:pPr marL="285750" indent="-285750">
              <a:lnSpc>
                <a:spcPts val="1900"/>
              </a:lnSpc>
              <a:spcAft>
                <a:spcPts val="200"/>
              </a:spcAft>
              <a:buClr>
                <a:srgbClr val="D6851B"/>
              </a:buClr>
              <a:buSzPct val="65000"/>
              <a:buFont typeface="Wingdings 3" panose="05040102010807070707" pitchFamily="18" charset="2"/>
              <a:buChar char=""/>
            </a:pPr>
            <a:r>
              <a:rPr lang="en-GB" sz="1400" dirty="0">
                <a:solidFill>
                  <a:schemeClr val="tx1">
                    <a:lumMod val="65000"/>
                    <a:lumOff val="35000"/>
                  </a:schemeClr>
                </a:solidFill>
              </a:rPr>
              <a:t>Works Constitutions Act (BetrVG)</a:t>
            </a:r>
          </a:p>
        </p:txBody>
      </p:sp>
      <p:sp>
        <p:nvSpPr>
          <p:cNvPr id="14" name="Textfeld 13">
            <a:extLst>
              <a:ext uri="{FF2B5EF4-FFF2-40B4-BE49-F238E27FC236}">
                <a16:creationId xmlns:a16="http://schemas.microsoft.com/office/drawing/2014/main" id="{9B2EB10A-DB0D-426A-A11E-F98DB7FC883D}"/>
              </a:ext>
            </a:extLst>
          </p:cNvPr>
          <p:cNvSpPr txBox="1"/>
          <p:nvPr/>
        </p:nvSpPr>
        <p:spPr>
          <a:xfrm>
            <a:off x="7505017" y="1961098"/>
            <a:ext cx="4203312" cy="3982501"/>
          </a:xfrm>
          <a:prstGeom prst="rect">
            <a:avLst/>
          </a:prstGeom>
          <a:solidFill>
            <a:srgbClr val="FBF3E8"/>
          </a:solidFill>
        </p:spPr>
        <p:txBody>
          <a:bodyPr wrap="square" lIns="432000" tIns="180000" rIns="0" bIns="0">
            <a:noAutofit/>
          </a:bodyPr>
          <a:lstStyle/>
          <a:p>
            <a:pPr>
              <a:spcAft>
                <a:spcPts val="600"/>
              </a:spcAft>
            </a:pPr>
            <a:r>
              <a:rPr lang="en-GB" sz="1400" b="1" dirty="0"/>
              <a:t>Federal state laws</a:t>
            </a:r>
          </a:p>
          <a:p>
            <a:pPr marL="285750" indent="-285750">
              <a:lnSpc>
                <a:spcPts val="1900"/>
              </a:lnSpc>
              <a:spcAft>
                <a:spcPts val="200"/>
              </a:spcAft>
              <a:buClr>
                <a:srgbClr val="D6851B"/>
              </a:buClr>
              <a:buSzPct val="65000"/>
              <a:buFont typeface="Wingdings 3" panose="05040102010807070707" pitchFamily="18" charset="2"/>
              <a:buChar char=""/>
            </a:pPr>
            <a:r>
              <a:rPr lang="en-GB" sz="1400" dirty="0">
                <a:latin typeface="+mj-lt"/>
              </a:rPr>
              <a:t>General compulsory </a:t>
            </a:r>
            <a:br>
              <a:rPr lang="en-GB" sz="1400" dirty="0">
                <a:latin typeface="+mj-lt"/>
              </a:rPr>
            </a:br>
            <a:r>
              <a:rPr lang="en-GB" sz="1400" dirty="0">
                <a:latin typeface="+mj-lt"/>
              </a:rPr>
              <a:t>schooling</a:t>
            </a:r>
          </a:p>
          <a:p>
            <a:pPr marL="285750" indent="-285750">
              <a:lnSpc>
                <a:spcPts val="1900"/>
              </a:lnSpc>
              <a:spcAft>
                <a:spcPts val="200"/>
              </a:spcAft>
              <a:buClr>
                <a:srgbClr val="D6851B"/>
              </a:buClr>
              <a:buSzPct val="65000"/>
              <a:buFont typeface="Wingdings 3" panose="05040102010807070707" pitchFamily="18" charset="2"/>
              <a:buChar char=""/>
            </a:pPr>
            <a:r>
              <a:rPr lang="en-GB" sz="1400" dirty="0">
                <a:latin typeface="+mj-lt"/>
              </a:rPr>
              <a:t>Education laws </a:t>
            </a:r>
            <a:br>
              <a:rPr lang="en-GB" sz="1400" dirty="0">
                <a:latin typeface="+mj-lt"/>
              </a:rPr>
            </a:br>
            <a:r>
              <a:rPr lang="en-GB" sz="1400" dirty="0">
                <a:latin typeface="+mj-lt"/>
              </a:rPr>
              <a:t>of the federal states</a:t>
            </a:r>
          </a:p>
        </p:txBody>
      </p:sp>
      <p:sp>
        <p:nvSpPr>
          <p:cNvPr id="4" name="Sechseck 3">
            <a:extLst>
              <a:ext uri="{FF2B5EF4-FFF2-40B4-BE49-F238E27FC236}">
                <a16:creationId xmlns:a16="http://schemas.microsoft.com/office/drawing/2014/main" id="{8E6F52D1-3FA4-4A4A-9CB0-A7AC50FE67D7}"/>
              </a:ext>
            </a:extLst>
          </p:cNvPr>
          <p:cNvSpPr/>
          <p:nvPr/>
        </p:nvSpPr>
        <p:spPr>
          <a:xfrm>
            <a:off x="4584440" y="4316414"/>
            <a:ext cx="3198262" cy="928375"/>
          </a:xfrm>
          <a:prstGeom prst="hexagon">
            <a:avLst/>
          </a:prstGeom>
          <a:solidFill>
            <a:srgbClr val="D6851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dirty="0"/>
              <a:t>Coordination of both learning venues between the Federal Government and the federal states</a:t>
            </a:r>
          </a:p>
        </p:txBody>
      </p:sp>
      <p:pic>
        <p:nvPicPr>
          <p:cNvPr id="25" name="Grafik 24">
            <a:extLst>
              <a:ext uri="{FF2B5EF4-FFF2-40B4-BE49-F238E27FC236}">
                <a16:creationId xmlns:a16="http://schemas.microsoft.com/office/drawing/2014/main" id="{B7A839C6-1C1B-4430-B387-6A5671204DC8}"/>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10217363" y="2309427"/>
            <a:ext cx="1315824" cy="1728000"/>
          </a:xfrm>
          <a:prstGeom prst="rect">
            <a:avLst/>
          </a:prstGeom>
        </p:spPr>
      </p:pic>
      <p:pic>
        <p:nvPicPr>
          <p:cNvPr id="26" name="Grafik 25">
            <a:extLst>
              <a:ext uri="{FF2B5EF4-FFF2-40B4-BE49-F238E27FC236}">
                <a16:creationId xmlns:a16="http://schemas.microsoft.com/office/drawing/2014/main" id="{71044ED9-43AE-45C1-8373-8E4C32147467}"/>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3433621" y="2309427"/>
            <a:ext cx="1319568" cy="1728000"/>
          </a:xfrm>
          <a:prstGeom prst="rect">
            <a:avLst/>
          </a:prstGeom>
        </p:spPr>
      </p:pic>
    </p:spTree>
    <p:extLst>
      <p:ext uri="{BB962C8B-B14F-4D97-AF65-F5344CB8AC3E}">
        <p14:creationId xmlns:p14="http://schemas.microsoft.com/office/powerpoint/2010/main" val="4219493297"/>
      </p:ext>
    </p:extLst>
  </p:cSld>
  <p:clrMapOvr>
    <a:masterClrMapping/>
  </p:clrMapOvr>
  <p:transition spd="slow">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a:extLst>
              <a:ext uri="{FF2B5EF4-FFF2-40B4-BE49-F238E27FC236}">
                <a16:creationId xmlns:a16="http://schemas.microsoft.com/office/drawing/2014/main" id="{4D0B0E92-2530-4EF9-9539-D64CD335A88A}"/>
              </a:ext>
            </a:extLst>
          </p:cNvPr>
          <p:cNvSpPr>
            <a:spLocks noGrp="1"/>
          </p:cNvSpPr>
          <p:nvPr>
            <p:ph type="body" sz="quarter" idx="10"/>
          </p:nvPr>
        </p:nvSpPr>
        <p:spPr>
          <a:xfrm>
            <a:off x="658812" y="817725"/>
            <a:ext cx="11053762" cy="446715"/>
          </a:xfrm>
        </p:spPr>
        <p:txBody>
          <a:bodyPr>
            <a:normAutofit/>
          </a:bodyPr>
          <a:lstStyle/>
          <a:p>
            <a:r>
              <a:rPr lang="en-GB" sz="2000" b="1" dirty="0"/>
              <a:t>Structure of the Vocational Training Act</a:t>
            </a:r>
          </a:p>
        </p:txBody>
      </p:sp>
      <p:sp>
        <p:nvSpPr>
          <p:cNvPr id="3" name="Titel 2">
            <a:extLst>
              <a:ext uri="{FF2B5EF4-FFF2-40B4-BE49-F238E27FC236}">
                <a16:creationId xmlns:a16="http://schemas.microsoft.com/office/drawing/2014/main" id="{97A66CD8-5C1C-44A2-8C6E-480B8A3BD439}"/>
              </a:ext>
            </a:extLst>
          </p:cNvPr>
          <p:cNvSpPr>
            <a:spLocks noGrp="1"/>
          </p:cNvSpPr>
          <p:nvPr>
            <p:ph type="title"/>
          </p:nvPr>
        </p:nvSpPr>
        <p:spPr/>
        <p:txBody>
          <a:bodyPr/>
          <a:lstStyle/>
          <a:p>
            <a:r>
              <a:rPr lang="en-GB" dirty="0"/>
              <a:t>4. The German Vocational Training Act (BBiG)</a:t>
            </a:r>
          </a:p>
        </p:txBody>
      </p:sp>
      <p:pic>
        <p:nvPicPr>
          <p:cNvPr id="5" name="Grafik 4">
            <a:extLst>
              <a:ext uri="{FF2B5EF4-FFF2-40B4-BE49-F238E27FC236}">
                <a16:creationId xmlns:a16="http://schemas.microsoft.com/office/drawing/2014/main" id="{083E5195-1095-4D81-BE6D-F307F458D2BF}"/>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8739145" y="1813357"/>
            <a:ext cx="671558" cy="1289391"/>
          </a:xfrm>
          <a:prstGeom prst="rect">
            <a:avLst/>
          </a:prstGeom>
        </p:spPr>
      </p:pic>
      <p:pic>
        <p:nvPicPr>
          <p:cNvPr id="6" name="Grafik 5">
            <a:extLst>
              <a:ext uri="{FF2B5EF4-FFF2-40B4-BE49-F238E27FC236}">
                <a16:creationId xmlns:a16="http://schemas.microsoft.com/office/drawing/2014/main" id="{4DA16903-56AD-493E-89FB-F14DF34CCC54}"/>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9742363" y="1179713"/>
            <a:ext cx="789511" cy="1515861"/>
          </a:xfrm>
          <a:prstGeom prst="rect">
            <a:avLst/>
          </a:prstGeom>
        </p:spPr>
      </p:pic>
      <p:pic>
        <p:nvPicPr>
          <p:cNvPr id="9" name="Grafik 8">
            <a:extLst>
              <a:ext uri="{FF2B5EF4-FFF2-40B4-BE49-F238E27FC236}">
                <a16:creationId xmlns:a16="http://schemas.microsoft.com/office/drawing/2014/main" id="{4D590B75-D962-4C16-B4D9-890C30F04663}"/>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9074923" y="2627116"/>
            <a:ext cx="973951" cy="1869987"/>
          </a:xfrm>
          <a:prstGeom prst="rect">
            <a:avLst/>
          </a:prstGeom>
        </p:spPr>
      </p:pic>
      <p:sp>
        <p:nvSpPr>
          <p:cNvPr id="8" name="Textfeld 7">
            <a:extLst>
              <a:ext uri="{FF2B5EF4-FFF2-40B4-BE49-F238E27FC236}">
                <a16:creationId xmlns:a16="http://schemas.microsoft.com/office/drawing/2014/main" id="{D1ED7C7C-50C6-41EC-90D3-8835C3CA7638}"/>
              </a:ext>
            </a:extLst>
          </p:cNvPr>
          <p:cNvSpPr txBox="1"/>
          <p:nvPr/>
        </p:nvSpPr>
        <p:spPr>
          <a:xfrm>
            <a:off x="658813" y="1557337"/>
            <a:ext cx="7933110" cy="2881815"/>
          </a:xfrm>
          <a:prstGeom prst="rect">
            <a:avLst/>
          </a:prstGeom>
          <a:noFill/>
        </p:spPr>
        <p:txBody>
          <a:bodyPr wrap="square" lIns="0" tIns="0" rIns="0" bIns="0">
            <a:spAutoFit/>
          </a:bodyPr>
          <a:lstStyle/>
          <a:p>
            <a:pPr marL="288000" indent="-288000">
              <a:lnSpc>
                <a:spcPts val="2200"/>
              </a:lnSpc>
              <a:spcAft>
                <a:spcPts val="1200"/>
              </a:spcAft>
              <a:buSzPct val="100000"/>
              <a:buFont typeface="+mj-lt"/>
              <a:buAutoNum type="arabicPeriod"/>
            </a:pPr>
            <a:r>
              <a:rPr lang="en-GB" dirty="0"/>
              <a:t>General regulations 	</a:t>
            </a:r>
          </a:p>
          <a:p>
            <a:pPr marL="288000" indent="-288000">
              <a:lnSpc>
                <a:spcPts val="2200"/>
              </a:lnSpc>
              <a:spcAft>
                <a:spcPts val="1200"/>
              </a:spcAft>
              <a:buSzPct val="100000"/>
              <a:buFont typeface="+mj-lt"/>
              <a:buAutoNum type="arabicPeriod"/>
            </a:pPr>
            <a:r>
              <a:rPr lang="en-GB" b="1" dirty="0"/>
              <a:t>Vocational education and training contract 	</a:t>
            </a:r>
          </a:p>
          <a:p>
            <a:pPr marL="288000" indent="-288000">
              <a:lnSpc>
                <a:spcPts val="2200"/>
              </a:lnSpc>
              <a:spcAft>
                <a:spcPts val="1200"/>
              </a:spcAft>
              <a:buSzPct val="100000"/>
              <a:buFont typeface="+mj-lt"/>
              <a:buAutoNum type="arabicPeriod"/>
            </a:pPr>
            <a:r>
              <a:rPr lang="en-GB" b="1" dirty="0"/>
              <a:t>Organisation of VET </a:t>
            </a:r>
          </a:p>
          <a:p>
            <a:pPr marL="288000" indent="-288000">
              <a:lnSpc>
                <a:spcPts val="2200"/>
              </a:lnSpc>
              <a:spcAft>
                <a:spcPts val="1200"/>
              </a:spcAft>
              <a:buSzPct val="100000"/>
              <a:buFont typeface="+mj-lt"/>
              <a:buAutoNum type="arabicPeriod"/>
            </a:pPr>
            <a:r>
              <a:rPr lang="en-GB" dirty="0"/>
              <a:t>Research, planning, statistics	</a:t>
            </a:r>
          </a:p>
          <a:p>
            <a:pPr marL="288000" indent="-288000">
              <a:lnSpc>
                <a:spcPts val="2200"/>
              </a:lnSpc>
              <a:spcAft>
                <a:spcPts val="1200"/>
              </a:spcAft>
              <a:buSzPct val="100000"/>
              <a:buFont typeface="+mj-lt"/>
              <a:buAutoNum type="arabicPeriod"/>
            </a:pPr>
            <a:r>
              <a:rPr lang="en-GB" dirty="0"/>
              <a:t>The Federal Institute for Vocational Education and Training (BIBB)	</a:t>
            </a:r>
          </a:p>
          <a:p>
            <a:pPr marL="288000" indent="-288000">
              <a:lnSpc>
                <a:spcPts val="2200"/>
              </a:lnSpc>
              <a:spcAft>
                <a:spcPts val="1200"/>
              </a:spcAft>
              <a:buSzPct val="100000"/>
              <a:buFont typeface="+mj-lt"/>
              <a:buAutoNum type="arabicPeriod"/>
            </a:pPr>
            <a:r>
              <a:rPr lang="en-GB" dirty="0"/>
              <a:t>Regulations regarding fines</a:t>
            </a:r>
          </a:p>
          <a:p>
            <a:pPr marL="288000" indent="-288000">
              <a:lnSpc>
                <a:spcPts val="2200"/>
              </a:lnSpc>
              <a:spcAft>
                <a:spcPts val="1200"/>
              </a:spcAft>
              <a:buSzPct val="100000"/>
              <a:buFont typeface="+mj-lt"/>
              <a:buAutoNum type="arabicPeriod"/>
            </a:pPr>
            <a:r>
              <a:rPr lang="en-GB" dirty="0"/>
              <a:t>Transitional and final provisions</a:t>
            </a:r>
          </a:p>
        </p:txBody>
      </p:sp>
    </p:spTree>
    <p:extLst>
      <p:ext uri="{BB962C8B-B14F-4D97-AF65-F5344CB8AC3E}">
        <p14:creationId xmlns:p14="http://schemas.microsoft.com/office/powerpoint/2010/main" val="2447684242"/>
      </p:ext>
    </p:extLst>
  </p:cSld>
  <p:clrMapOvr>
    <a:masterClrMapping/>
  </p:clrMapOvr>
  <p:transition spd="slow">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Grafik 15">
            <a:extLst>
              <a:ext uri="{FF2B5EF4-FFF2-40B4-BE49-F238E27FC236}">
                <a16:creationId xmlns:a16="http://schemas.microsoft.com/office/drawing/2014/main" id="{B997ED28-8EB5-4AC1-A9D0-E20F0F622BC4}"/>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9397298" y="2168525"/>
            <a:ext cx="2639127" cy="3455988"/>
          </a:xfrm>
          <a:prstGeom prst="rect">
            <a:avLst/>
          </a:prstGeom>
        </p:spPr>
      </p:pic>
      <p:sp>
        <p:nvSpPr>
          <p:cNvPr id="2" name="Textplatzhalter 1">
            <a:extLst>
              <a:ext uri="{FF2B5EF4-FFF2-40B4-BE49-F238E27FC236}">
                <a16:creationId xmlns:a16="http://schemas.microsoft.com/office/drawing/2014/main" id="{4D0B0E92-2530-4EF9-9539-D64CD335A88A}"/>
              </a:ext>
            </a:extLst>
          </p:cNvPr>
          <p:cNvSpPr>
            <a:spLocks noGrp="1"/>
          </p:cNvSpPr>
          <p:nvPr>
            <p:ph type="body" sz="quarter" idx="10"/>
          </p:nvPr>
        </p:nvSpPr>
        <p:spPr>
          <a:xfrm>
            <a:off x="658812" y="817725"/>
            <a:ext cx="11053762" cy="446715"/>
          </a:xfrm>
        </p:spPr>
        <p:txBody>
          <a:bodyPr>
            <a:normAutofit/>
          </a:bodyPr>
          <a:lstStyle/>
          <a:p>
            <a:r>
              <a:rPr lang="en-GB" sz="2000" b="1" dirty="0"/>
              <a:t>Introduction and updating of training occupations</a:t>
            </a:r>
          </a:p>
        </p:txBody>
      </p:sp>
      <p:sp>
        <p:nvSpPr>
          <p:cNvPr id="3" name="Titel 2">
            <a:extLst>
              <a:ext uri="{FF2B5EF4-FFF2-40B4-BE49-F238E27FC236}">
                <a16:creationId xmlns:a16="http://schemas.microsoft.com/office/drawing/2014/main" id="{97A66CD8-5C1C-44A2-8C6E-480B8A3BD439}"/>
              </a:ext>
            </a:extLst>
          </p:cNvPr>
          <p:cNvSpPr>
            <a:spLocks noGrp="1"/>
          </p:cNvSpPr>
          <p:nvPr>
            <p:ph type="title"/>
          </p:nvPr>
        </p:nvSpPr>
        <p:spPr/>
        <p:txBody>
          <a:bodyPr/>
          <a:lstStyle/>
          <a:p>
            <a:r>
              <a:rPr lang="en-GB" dirty="0"/>
              <a:t>5. Regulations in federal law</a:t>
            </a:r>
          </a:p>
        </p:txBody>
      </p:sp>
      <p:sp>
        <p:nvSpPr>
          <p:cNvPr id="10" name="Textfeld 9">
            <a:extLst>
              <a:ext uri="{FF2B5EF4-FFF2-40B4-BE49-F238E27FC236}">
                <a16:creationId xmlns:a16="http://schemas.microsoft.com/office/drawing/2014/main" id="{14C4B1E4-9523-4715-AC0B-78929DA7FCFF}"/>
              </a:ext>
            </a:extLst>
          </p:cNvPr>
          <p:cNvSpPr txBox="1">
            <a:spLocks noChangeArrowheads="1"/>
          </p:cNvSpPr>
          <p:nvPr/>
        </p:nvSpPr>
        <p:spPr bwMode="auto">
          <a:xfrm>
            <a:off x="6240463" y="4292600"/>
            <a:ext cx="5472112" cy="693249"/>
          </a:xfrm>
          <a:prstGeom prst="rect">
            <a:avLst/>
          </a:prstGeom>
          <a:solidFill>
            <a:srgbClr val="E2A95F"/>
          </a:solidFill>
          <a:ln w="19050">
            <a:noFill/>
            <a:miter lim="800000"/>
            <a:headEnd/>
            <a:tailEnd/>
          </a:ln>
        </p:spPr>
        <p:txBody>
          <a:bodyPr wrap="square" lIns="144000" tIns="72000" rIns="144000" bIns="72000">
            <a:spAutoFit/>
          </a:bodyPr>
          <a:lstStyle>
            <a:lvl1pPr eaLnBrk="0" hangingPunct="0">
              <a:defRPr sz="900">
                <a:solidFill>
                  <a:schemeClr val="tx1"/>
                </a:solidFill>
                <a:latin typeface="Arial" charset="0"/>
                <a:cs typeface="Arial" charset="0"/>
              </a:defRPr>
            </a:lvl1pPr>
            <a:lvl2pPr marL="742950" indent="-285750" eaLnBrk="0" hangingPunct="0">
              <a:defRPr sz="900">
                <a:solidFill>
                  <a:schemeClr val="tx1"/>
                </a:solidFill>
                <a:latin typeface="Arial" charset="0"/>
                <a:cs typeface="Arial" charset="0"/>
              </a:defRPr>
            </a:lvl2pPr>
            <a:lvl3pPr marL="1143000" indent="-228600" eaLnBrk="0" hangingPunct="0">
              <a:defRPr sz="900">
                <a:solidFill>
                  <a:schemeClr val="tx1"/>
                </a:solidFill>
                <a:latin typeface="Arial" charset="0"/>
                <a:cs typeface="Arial" charset="0"/>
              </a:defRPr>
            </a:lvl3pPr>
            <a:lvl4pPr marL="1600200" indent="-228600" eaLnBrk="0" hangingPunct="0">
              <a:defRPr sz="900">
                <a:solidFill>
                  <a:schemeClr val="tx1"/>
                </a:solidFill>
                <a:latin typeface="Arial" charset="0"/>
                <a:cs typeface="Arial" charset="0"/>
              </a:defRPr>
            </a:lvl4pPr>
            <a:lvl5pPr marL="2057400" indent="-228600" eaLnBrk="0" hangingPunct="0">
              <a:defRPr sz="900">
                <a:solidFill>
                  <a:schemeClr val="tx1"/>
                </a:solidFill>
                <a:latin typeface="Arial" charset="0"/>
                <a:cs typeface="Arial" charset="0"/>
              </a:defRPr>
            </a:lvl5pPr>
            <a:lvl6pPr marL="2514600" indent="-228600" eaLnBrk="0" fontAlgn="base" hangingPunct="0">
              <a:spcBef>
                <a:spcPct val="0"/>
              </a:spcBef>
              <a:spcAft>
                <a:spcPct val="0"/>
              </a:spcAft>
              <a:defRPr sz="900">
                <a:solidFill>
                  <a:schemeClr val="tx1"/>
                </a:solidFill>
                <a:latin typeface="Arial" charset="0"/>
                <a:cs typeface="Arial" charset="0"/>
              </a:defRPr>
            </a:lvl6pPr>
            <a:lvl7pPr marL="2971800" indent="-228600" eaLnBrk="0" fontAlgn="base" hangingPunct="0">
              <a:spcBef>
                <a:spcPct val="0"/>
              </a:spcBef>
              <a:spcAft>
                <a:spcPct val="0"/>
              </a:spcAft>
              <a:defRPr sz="900">
                <a:solidFill>
                  <a:schemeClr val="tx1"/>
                </a:solidFill>
                <a:latin typeface="Arial" charset="0"/>
                <a:cs typeface="Arial" charset="0"/>
              </a:defRPr>
            </a:lvl7pPr>
            <a:lvl8pPr marL="3429000" indent="-228600" eaLnBrk="0" fontAlgn="base" hangingPunct="0">
              <a:spcBef>
                <a:spcPct val="0"/>
              </a:spcBef>
              <a:spcAft>
                <a:spcPct val="0"/>
              </a:spcAft>
              <a:defRPr sz="900">
                <a:solidFill>
                  <a:schemeClr val="tx1"/>
                </a:solidFill>
                <a:latin typeface="Arial" charset="0"/>
                <a:cs typeface="Arial" charset="0"/>
              </a:defRPr>
            </a:lvl8pPr>
            <a:lvl9pPr marL="3886200" indent="-228600" eaLnBrk="0" fontAlgn="base" hangingPunct="0">
              <a:spcBef>
                <a:spcPct val="0"/>
              </a:spcBef>
              <a:spcAft>
                <a:spcPct val="0"/>
              </a:spcAft>
              <a:defRPr sz="900">
                <a:solidFill>
                  <a:schemeClr val="tx1"/>
                </a:solidFill>
                <a:latin typeface="Arial" charset="0"/>
                <a:cs typeface="Arial" charset="0"/>
              </a:defRPr>
            </a:lvl9pPr>
          </a:lstStyle>
          <a:p>
            <a:pPr marL="285750" indent="-285750" eaLnBrk="1" hangingPunct="1">
              <a:lnSpc>
                <a:spcPts val="2200"/>
              </a:lnSpc>
              <a:spcBef>
                <a:spcPts val="600"/>
              </a:spcBef>
              <a:spcAft>
                <a:spcPts val="200"/>
              </a:spcAft>
              <a:buClr>
                <a:schemeClr val="bg1"/>
              </a:buClr>
              <a:buSzPct val="65000"/>
              <a:buFont typeface="Wingdings 3" panose="05040102010807070707" pitchFamily="18" charset="2"/>
              <a:buChar char=""/>
            </a:pPr>
            <a:r>
              <a:rPr lang="en-GB" sz="1600" dirty="0">
                <a:solidFill>
                  <a:schemeClr val="bg1"/>
                </a:solidFill>
                <a:latin typeface="Calibri" panose="020F0502020204030204"/>
                <a:cs typeface="+mn-cs"/>
              </a:rPr>
              <a:t>are used by the place of training as a template for </a:t>
            </a:r>
            <a:br>
              <a:rPr lang="en-GB" sz="1600" dirty="0">
                <a:solidFill>
                  <a:schemeClr val="bg1"/>
                </a:solidFill>
                <a:latin typeface="Calibri" panose="020F0502020204030204"/>
                <a:cs typeface="+mn-cs"/>
              </a:rPr>
            </a:br>
            <a:r>
              <a:rPr lang="en-GB" sz="1600" dirty="0">
                <a:solidFill>
                  <a:schemeClr val="bg1"/>
                </a:solidFill>
                <a:latin typeface="Calibri" panose="020F0502020204030204"/>
                <a:cs typeface="+mn-cs"/>
              </a:rPr>
              <a:t>a company training plan</a:t>
            </a:r>
          </a:p>
        </p:txBody>
      </p:sp>
      <p:sp>
        <p:nvSpPr>
          <p:cNvPr id="12" name="Inhaltsplatzhalter 4">
            <a:extLst>
              <a:ext uri="{FF2B5EF4-FFF2-40B4-BE49-F238E27FC236}">
                <a16:creationId xmlns:a16="http://schemas.microsoft.com/office/drawing/2014/main" id="{56A3AB11-DB93-4781-9271-2D3CFFD84195}"/>
              </a:ext>
            </a:extLst>
          </p:cNvPr>
          <p:cNvSpPr txBox="1">
            <a:spLocks/>
          </p:cNvSpPr>
          <p:nvPr/>
        </p:nvSpPr>
        <p:spPr>
          <a:xfrm>
            <a:off x="791548" y="2168525"/>
            <a:ext cx="4326142" cy="3348038"/>
          </a:xfrm>
          <a:prstGeom prst="rect">
            <a:avLst/>
          </a:prstGeom>
        </p:spPr>
        <p:txBody>
          <a:bodyPr vert="horz" lIns="0" tIns="0" rIns="0" bIns="0" numCol="1" rtlCol="0">
            <a:noAutofit/>
          </a:bodyPr>
          <a:lstStyle>
            <a:lvl1pPr marL="342900" indent="-34290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9pPr>
          </a:lstStyle>
          <a:p>
            <a:pPr marL="285750" indent="-285750">
              <a:lnSpc>
                <a:spcPts val="2000"/>
              </a:lnSpc>
              <a:spcBef>
                <a:spcPts val="600"/>
              </a:spcBef>
              <a:buClr>
                <a:srgbClr val="D6851B"/>
              </a:buClr>
              <a:buSzPct val="65000"/>
              <a:buFont typeface="Wingdings 3" panose="05040102010807070707" pitchFamily="18" charset="2"/>
              <a:buChar char=""/>
            </a:pPr>
            <a:r>
              <a:rPr lang="en-GB" sz="1600" dirty="0">
                <a:latin typeface="+mj-lt"/>
              </a:rPr>
              <a:t>Determination of state-recognised occupations by the state itself</a:t>
            </a:r>
          </a:p>
          <a:p>
            <a:pPr marL="285750" indent="-285750">
              <a:lnSpc>
                <a:spcPts val="2000"/>
              </a:lnSpc>
              <a:spcBef>
                <a:spcPts val="600"/>
              </a:spcBef>
              <a:buClr>
                <a:srgbClr val="D6851B"/>
              </a:buClr>
              <a:buSzPct val="65000"/>
              <a:buFont typeface="Wingdings 3" panose="05040102010807070707" pitchFamily="18" charset="2"/>
              <a:buChar char=""/>
            </a:pPr>
            <a:r>
              <a:rPr lang="en-GB" sz="1600" dirty="0">
                <a:latin typeface="+mj-lt"/>
              </a:rPr>
              <a:t>Stipulation of training regulations</a:t>
            </a:r>
          </a:p>
        </p:txBody>
      </p:sp>
      <p:sp>
        <p:nvSpPr>
          <p:cNvPr id="13" name="Textplatzhalter 3">
            <a:extLst>
              <a:ext uri="{FF2B5EF4-FFF2-40B4-BE49-F238E27FC236}">
                <a16:creationId xmlns:a16="http://schemas.microsoft.com/office/drawing/2014/main" id="{FFEC2100-28FB-4C69-824A-01FAFFBB05F3}"/>
              </a:ext>
            </a:extLst>
          </p:cNvPr>
          <p:cNvSpPr txBox="1">
            <a:spLocks/>
          </p:cNvSpPr>
          <p:nvPr/>
        </p:nvSpPr>
        <p:spPr>
          <a:xfrm>
            <a:off x="658814" y="1557338"/>
            <a:ext cx="5437188" cy="468000"/>
          </a:xfrm>
          <a:prstGeom prst="rect">
            <a:avLst/>
          </a:prstGeom>
          <a:solidFill>
            <a:srgbClr val="D6851B"/>
          </a:solidFill>
        </p:spPr>
        <p:txBody>
          <a:bodyPr vert="horz" wrap="square" lIns="36000" tIns="72000" rIns="36000" bIns="0" rtlCol="0" anchor="ctr">
            <a:noAutofit/>
          </a:bodyPr>
          <a:lstStyle>
            <a:lvl1pPr marL="0" indent="0" algn="l" defTabSz="357188" rtl="0" eaLnBrk="1" latinLnBrk="0" hangingPunct="1">
              <a:lnSpc>
                <a:spcPct val="90000"/>
              </a:lnSpc>
              <a:spcBef>
                <a:spcPts val="1000"/>
              </a:spcBef>
              <a:buClr>
                <a:schemeClr val="accent1"/>
              </a:buClr>
              <a:buSzPct val="90000"/>
              <a:buFont typeface="Wingdings 3" panose="05040102010807070707" pitchFamily="18" charset="2"/>
              <a:buNone/>
              <a:tabLst/>
              <a:defRPr sz="2000" b="0" kern="1200">
                <a:solidFill>
                  <a:schemeClr val="bg1"/>
                </a:solidFill>
                <a:latin typeface="+mj-lt"/>
                <a:ea typeface="+mn-ea"/>
                <a:cs typeface="+mn-cs"/>
              </a:defRPr>
            </a:lvl1pPr>
            <a:lvl2pPr marL="457200" indent="0" algn="l" defTabSz="536575" rtl="0" eaLnBrk="1" latinLnBrk="0" hangingPunct="1">
              <a:lnSpc>
                <a:spcPct val="90000"/>
              </a:lnSpc>
              <a:spcBef>
                <a:spcPts val="500"/>
              </a:spcBef>
              <a:buClr>
                <a:schemeClr val="accent1"/>
              </a:buClr>
              <a:buSzPct val="90000"/>
              <a:buFont typeface="Wingdings 3" panose="05040102010807070707" pitchFamily="18" charset="2"/>
              <a:buNone/>
              <a:tabLst/>
              <a:defRPr sz="2000" b="1" kern="1200">
                <a:solidFill>
                  <a:schemeClr val="tx1"/>
                </a:solidFill>
                <a:latin typeface="+mj-lt"/>
                <a:ea typeface="+mn-ea"/>
                <a:cs typeface="+mn-cs"/>
              </a:defRPr>
            </a:lvl2pPr>
            <a:lvl3pPr marL="914400" indent="0" algn="l" defTabSz="479425" rtl="0" eaLnBrk="1" latinLnBrk="0" hangingPunct="1">
              <a:lnSpc>
                <a:spcPct val="90000"/>
              </a:lnSpc>
              <a:spcBef>
                <a:spcPts val="500"/>
              </a:spcBef>
              <a:buClr>
                <a:schemeClr val="accent1"/>
              </a:buClr>
              <a:buSzPct val="90000"/>
              <a:buFont typeface="Wingdings 3" panose="05040102010807070707" pitchFamily="18" charset="2"/>
              <a:buNone/>
              <a:tabLst/>
              <a:defRPr sz="1800" b="1" kern="1200">
                <a:solidFill>
                  <a:schemeClr val="tx1"/>
                </a:solidFill>
                <a:latin typeface="+mj-lt"/>
                <a:ea typeface="+mn-ea"/>
                <a:cs typeface="+mn-cs"/>
              </a:defRPr>
            </a:lvl3pPr>
            <a:lvl4pPr marL="1371600" indent="0" algn="l" defTabSz="357188"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4pPr>
            <a:lvl5pPr marL="1828800" indent="0" algn="l" defTabSz="360363"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algn="ctr">
              <a:lnSpc>
                <a:spcPts val="1700"/>
              </a:lnSpc>
              <a:spcBef>
                <a:spcPts val="600"/>
              </a:spcBef>
            </a:pPr>
            <a:r>
              <a:rPr lang="en-GB" sz="1800" dirty="0"/>
              <a:t>Basis</a:t>
            </a:r>
          </a:p>
        </p:txBody>
      </p:sp>
      <p:sp>
        <p:nvSpPr>
          <p:cNvPr id="14" name="Inhaltsplatzhalter 4">
            <a:extLst>
              <a:ext uri="{FF2B5EF4-FFF2-40B4-BE49-F238E27FC236}">
                <a16:creationId xmlns:a16="http://schemas.microsoft.com/office/drawing/2014/main" id="{9044BB03-81E4-492E-998F-8BB0C71D8741}"/>
              </a:ext>
            </a:extLst>
          </p:cNvPr>
          <p:cNvSpPr txBox="1">
            <a:spLocks/>
          </p:cNvSpPr>
          <p:nvPr/>
        </p:nvSpPr>
        <p:spPr>
          <a:xfrm>
            <a:off x="6373195" y="2168525"/>
            <a:ext cx="5339379" cy="3348038"/>
          </a:xfrm>
          <a:prstGeom prst="rect">
            <a:avLst/>
          </a:prstGeom>
        </p:spPr>
        <p:txBody>
          <a:bodyPr vert="horz" lIns="0" tIns="0" rIns="0" bIns="0" numCol="1" rtlCol="0">
            <a:noAutofit/>
          </a:bodyPr>
          <a:lstStyle>
            <a:lvl1pPr marL="342900" indent="-34290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9pPr>
          </a:lstStyle>
          <a:p>
            <a:pPr marL="285750" indent="-285750">
              <a:lnSpc>
                <a:spcPts val="2000"/>
              </a:lnSpc>
              <a:spcBef>
                <a:spcPts val="600"/>
              </a:spcBef>
              <a:buClr>
                <a:srgbClr val="D6851B"/>
              </a:buClr>
              <a:buSzPct val="65000"/>
              <a:buFont typeface="Wingdings 3" panose="05040102010807070707" pitchFamily="18" charset="2"/>
              <a:buChar char=""/>
            </a:pPr>
            <a:r>
              <a:rPr lang="en-GB" sz="1600" dirty="0">
                <a:effectLst>
                  <a:glow rad="444500">
                    <a:schemeClr val="bg1"/>
                  </a:glow>
                </a:effectLst>
                <a:latin typeface="+mj-lt"/>
              </a:rPr>
              <a:t>include the occupational title</a:t>
            </a:r>
          </a:p>
          <a:p>
            <a:pPr marL="285750" indent="-285750">
              <a:lnSpc>
                <a:spcPts val="2000"/>
              </a:lnSpc>
              <a:spcBef>
                <a:spcPts val="600"/>
              </a:spcBef>
              <a:buClr>
                <a:srgbClr val="D6851B"/>
              </a:buClr>
              <a:buSzPct val="65000"/>
              <a:buFont typeface="Wingdings 3" panose="05040102010807070707" pitchFamily="18" charset="2"/>
              <a:buChar char=""/>
            </a:pPr>
            <a:r>
              <a:rPr lang="en-GB" sz="1600" dirty="0">
                <a:effectLst>
                  <a:glow rad="444500">
                    <a:schemeClr val="bg1"/>
                  </a:glow>
                </a:effectLst>
                <a:latin typeface="+mj-lt"/>
              </a:rPr>
              <a:t>describe the occupation</a:t>
            </a:r>
          </a:p>
          <a:p>
            <a:pPr marL="285750" indent="-285750">
              <a:lnSpc>
                <a:spcPts val="2000"/>
              </a:lnSpc>
              <a:spcBef>
                <a:spcPts val="600"/>
              </a:spcBef>
              <a:buClr>
                <a:srgbClr val="D6851B"/>
              </a:buClr>
              <a:buSzPct val="65000"/>
              <a:buFont typeface="Wingdings 3" panose="05040102010807070707" pitchFamily="18" charset="2"/>
              <a:buChar char=""/>
            </a:pPr>
            <a:r>
              <a:rPr lang="en-GB" sz="1600" dirty="0">
                <a:effectLst>
                  <a:glow rad="444500">
                    <a:schemeClr val="bg1"/>
                  </a:glow>
                </a:effectLst>
                <a:latin typeface="+mj-lt"/>
              </a:rPr>
              <a:t>set out the skills, knowledge and competencies to be acquired and the necessary duration in binding form</a:t>
            </a:r>
          </a:p>
          <a:p>
            <a:pPr marL="285750" indent="-285750">
              <a:lnSpc>
                <a:spcPts val="2000"/>
              </a:lnSpc>
              <a:spcBef>
                <a:spcPts val="600"/>
              </a:spcBef>
              <a:buClr>
                <a:srgbClr val="D6851B"/>
              </a:buClr>
              <a:buSzPct val="65000"/>
              <a:buFont typeface="Wingdings 3" panose="05040102010807070707" pitchFamily="18" charset="2"/>
              <a:buChar char=""/>
            </a:pPr>
            <a:r>
              <a:rPr lang="en-GB" sz="1600" dirty="0">
                <a:effectLst>
                  <a:glow rad="444500">
                    <a:schemeClr val="bg1"/>
                  </a:glow>
                </a:effectLst>
                <a:latin typeface="+mj-lt"/>
              </a:rPr>
              <a:t>include the general training plan</a:t>
            </a:r>
          </a:p>
          <a:p>
            <a:pPr marL="285750" indent="-285750">
              <a:lnSpc>
                <a:spcPts val="2000"/>
              </a:lnSpc>
              <a:spcBef>
                <a:spcPts val="600"/>
              </a:spcBef>
              <a:buClr>
                <a:srgbClr val="D6851B"/>
              </a:buClr>
              <a:buSzPct val="65000"/>
              <a:buFont typeface="Wingdings 3" panose="05040102010807070707" pitchFamily="18" charset="2"/>
              <a:buChar char=""/>
            </a:pPr>
            <a:r>
              <a:rPr lang="en-GB" sz="1600" dirty="0">
                <a:effectLst>
                  <a:glow rad="444500">
                    <a:schemeClr val="bg1"/>
                  </a:glow>
                </a:effectLst>
                <a:latin typeface="+mj-lt"/>
              </a:rPr>
              <a:t>define the examination requirements</a:t>
            </a:r>
          </a:p>
        </p:txBody>
      </p:sp>
      <p:sp>
        <p:nvSpPr>
          <p:cNvPr id="15" name="Textplatzhalter 3">
            <a:extLst>
              <a:ext uri="{FF2B5EF4-FFF2-40B4-BE49-F238E27FC236}">
                <a16:creationId xmlns:a16="http://schemas.microsoft.com/office/drawing/2014/main" id="{2A393688-CF93-437E-B90C-3F04D2F4839A}"/>
              </a:ext>
            </a:extLst>
          </p:cNvPr>
          <p:cNvSpPr txBox="1">
            <a:spLocks/>
          </p:cNvSpPr>
          <p:nvPr/>
        </p:nvSpPr>
        <p:spPr>
          <a:xfrm>
            <a:off x="6240463" y="1557338"/>
            <a:ext cx="5437188" cy="468000"/>
          </a:xfrm>
          <a:prstGeom prst="rect">
            <a:avLst/>
          </a:prstGeom>
          <a:solidFill>
            <a:srgbClr val="D6851B"/>
          </a:solidFill>
        </p:spPr>
        <p:txBody>
          <a:bodyPr vert="horz" wrap="square" lIns="36000" tIns="72000" rIns="36000" bIns="0" rtlCol="0" anchor="ctr">
            <a:noAutofit/>
          </a:bodyPr>
          <a:lstStyle>
            <a:lvl1pPr marL="0" indent="0" algn="l" defTabSz="357188" rtl="0" eaLnBrk="1" latinLnBrk="0" hangingPunct="1">
              <a:lnSpc>
                <a:spcPct val="90000"/>
              </a:lnSpc>
              <a:spcBef>
                <a:spcPts val="1000"/>
              </a:spcBef>
              <a:buClr>
                <a:schemeClr val="accent1"/>
              </a:buClr>
              <a:buSzPct val="90000"/>
              <a:buFont typeface="Wingdings 3" panose="05040102010807070707" pitchFamily="18" charset="2"/>
              <a:buNone/>
              <a:tabLst/>
              <a:defRPr sz="2000" b="0" kern="1200">
                <a:solidFill>
                  <a:schemeClr val="bg1"/>
                </a:solidFill>
                <a:latin typeface="+mj-lt"/>
                <a:ea typeface="+mn-ea"/>
                <a:cs typeface="+mn-cs"/>
              </a:defRPr>
            </a:lvl1pPr>
            <a:lvl2pPr marL="457200" indent="0" algn="l" defTabSz="536575" rtl="0" eaLnBrk="1" latinLnBrk="0" hangingPunct="1">
              <a:lnSpc>
                <a:spcPct val="90000"/>
              </a:lnSpc>
              <a:spcBef>
                <a:spcPts val="500"/>
              </a:spcBef>
              <a:buClr>
                <a:schemeClr val="accent1"/>
              </a:buClr>
              <a:buSzPct val="90000"/>
              <a:buFont typeface="Wingdings 3" panose="05040102010807070707" pitchFamily="18" charset="2"/>
              <a:buNone/>
              <a:tabLst/>
              <a:defRPr sz="2000" b="1" kern="1200">
                <a:solidFill>
                  <a:schemeClr val="tx1"/>
                </a:solidFill>
                <a:latin typeface="+mj-lt"/>
                <a:ea typeface="+mn-ea"/>
                <a:cs typeface="+mn-cs"/>
              </a:defRPr>
            </a:lvl2pPr>
            <a:lvl3pPr marL="914400" indent="0" algn="l" defTabSz="479425" rtl="0" eaLnBrk="1" latinLnBrk="0" hangingPunct="1">
              <a:lnSpc>
                <a:spcPct val="90000"/>
              </a:lnSpc>
              <a:spcBef>
                <a:spcPts val="500"/>
              </a:spcBef>
              <a:buClr>
                <a:schemeClr val="accent1"/>
              </a:buClr>
              <a:buSzPct val="90000"/>
              <a:buFont typeface="Wingdings 3" panose="05040102010807070707" pitchFamily="18" charset="2"/>
              <a:buNone/>
              <a:tabLst/>
              <a:defRPr sz="1800" b="1" kern="1200">
                <a:solidFill>
                  <a:schemeClr val="tx1"/>
                </a:solidFill>
                <a:latin typeface="+mj-lt"/>
                <a:ea typeface="+mn-ea"/>
                <a:cs typeface="+mn-cs"/>
              </a:defRPr>
            </a:lvl3pPr>
            <a:lvl4pPr marL="1371600" indent="0" algn="l" defTabSz="357188"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4pPr>
            <a:lvl5pPr marL="1828800" indent="0" algn="l" defTabSz="360363"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algn="ctr">
              <a:lnSpc>
                <a:spcPts val="1700"/>
              </a:lnSpc>
              <a:spcBef>
                <a:spcPts val="600"/>
              </a:spcBef>
            </a:pPr>
            <a:r>
              <a:rPr lang="en-GB" sz="1800" dirty="0"/>
              <a:t>Training regulations</a:t>
            </a:r>
          </a:p>
        </p:txBody>
      </p:sp>
    </p:spTree>
    <p:extLst>
      <p:ext uri="{BB962C8B-B14F-4D97-AF65-F5344CB8AC3E}">
        <p14:creationId xmlns:p14="http://schemas.microsoft.com/office/powerpoint/2010/main" val="2776632590"/>
      </p:ext>
    </p:extLst>
  </p:cSld>
  <p:clrMapOvr>
    <a:masterClrMapping/>
  </p:clrMapOvr>
  <p:transition spd="slow">
    <p:fad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Rechteck 37">
            <a:extLst>
              <a:ext uri="{FF2B5EF4-FFF2-40B4-BE49-F238E27FC236}">
                <a16:creationId xmlns:a16="http://schemas.microsoft.com/office/drawing/2014/main" id="{9B4D0773-775F-4164-BE00-9C0CF1F32594}"/>
              </a:ext>
            </a:extLst>
          </p:cNvPr>
          <p:cNvSpPr/>
          <p:nvPr/>
        </p:nvSpPr>
        <p:spPr>
          <a:xfrm>
            <a:off x="3267978" y="1715955"/>
            <a:ext cx="5852596" cy="504000"/>
          </a:xfrm>
          <a:prstGeom prst="rect">
            <a:avLst/>
          </a:prstGeom>
          <a:solidFill>
            <a:srgbClr val="E2A95F"/>
          </a:solidFill>
        </p:spPr>
        <p:txBody>
          <a:bodyPr wrap="square" tIns="36000" bIns="0" anchor="ctr" anchorCtr="0">
            <a:noAutofit/>
          </a:bodyPr>
          <a:lstStyle/>
          <a:p>
            <a:pPr algn="ctr" defTabSz="357188">
              <a:lnSpc>
                <a:spcPts val="1700"/>
              </a:lnSpc>
              <a:spcBef>
                <a:spcPts val="600"/>
              </a:spcBef>
              <a:buClr>
                <a:schemeClr val="accent1"/>
              </a:buClr>
              <a:buSzPct val="90000"/>
            </a:pPr>
            <a:r>
              <a:rPr lang="en-GB" dirty="0">
                <a:solidFill>
                  <a:schemeClr val="bg1"/>
                </a:solidFill>
                <a:latin typeface="+mj-lt"/>
              </a:rPr>
              <a:t>Training contract + company training plan</a:t>
            </a:r>
          </a:p>
        </p:txBody>
      </p:sp>
      <p:sp>
        <p:nvSpPr>
          <p:cNvPr id="37" name="Textplatzhalter 3">
            <a:extLst>
              <a:ext uri="{FF2B5EF4-FFF2-40B4-BE49-F238E27FC236}">
                <a16:creationId xmlns:a16="http://schemas.microsoft.com/office/drawing/2014/main" id="{C2DFB5EB-86D2-49BD-82C6-9763D37585F0}"/>
              </a:ext>
            </a:extLst>
          </p:cNvPr>
          <p:cNvSpPr txBox="1">
            <a:spLocks/>
          </p:cNvSpPr>
          <p:nvPr/>
        </p:nvSpPr>
        <p:spPr>
          <a:xfrm>
            <a:off x="3590925" y="4879062"/>
            <a:ext cx="5257800" cy="646331"/>
          </a:xfrm>
          <a:prstGeom prst="hexagon">
            <a:avLst/>
          </a:prstGeom>
          <a:solidFill>
            <a:srgbClr val="E2A95F"/>
          </a:solidFill>
        </p:spPr>
        <p:txBody>
          <a:bodyPr vert="horz" wrap="square" lIns="0" tIns="108000" rIns="0" bIns="0" rtlCol="0" anchor="ctr">
            <a:noAutofit/>
          </a:bodyPr>
          <a:lstStyle>
            <a:lvl1pPr marL="0" indent="0" algn="l" defTabSz="357188" rtl="0" eaLnBrk="1" latinLnBrk="0" hangingPunct="1">
              <a:lnSpc>
                <a:spcPct val="90000"/>
              </a:lnSpc>
              <a:spcBef>
                <a:spcPts val="1000"/>
              </a:spcBef>
              <a:buClr>
                <a:schemeClr val="accent1"/>
              </a:buClr>
              <a:buSzPct val="90000"/>
              <a:buFont typeface="Wingdings 3" panose="05040102010807070707" pitchFamily="18" charset="2"/>
              <a:buNone/>
              <a:tabLst/>
              <a:defRPr sz="2000" b="0" kern="1200">
                <a:solidFill>
                  <a:schemeClr val="bg1"/>
                </a:solidFill>
                <a:latin typeface="+mj-lt"/>
                <a:ea typeface="+mn-ea"/>
                <a:cs typeface="+mn-cs"/>
              </a:defRPr>
            </a:lvl1pPr>
            <a:lvl2pPr marL="457200" indent="0" algn="l" defTabSz="536575" rtl="0" eaLnBrk="1" latinLnBrk="0" hangingPunct="1">
              <a:lnSpc>
                <a:spcPct val="90000"/>
              </a:lnSpc>
              <a:spcBef>
                <a:spcPts val="500"/>
              </a:spcBef>
              <a:buClr>
                <a:schemeClr val="accent1"/>
              </a:buClr>
              <a:buSzPct val="90000"/>
              <a:buFont typeface="Wingdings 3" panose="05040102010807070707" pitchFamily="18" charset="2"/>
              <a:buNone/>
              <a:tabLst/>
              <a:defRPr sz="2000" b="1" kern="1200">
                <a:solidFill>
                  <a:schemeClr val="tx1"/>
                </a:solidFill>
                <a:latin typeface="+mj-lt"/>
                <a:ea typeface="+mn-ea"/>
                <a:cs typeface="+mn-cs"/>
              </a:defRPr>
            </a:lvl2pPr>
            <a:lvl3pPr marL="914400" indent="0" algn="l" defTabSz="479425" rtl="0" eaLnBrk="1" latinLnBrk="0" hangingPunct="1">
              <a:lnSpc>
                <a:spcPct val="90000"/>
              </a:lnSpc>
              <a:spcBef>
                <a:spcPts val="500"/>
              </a:spcBef>
              <a:buClr>
                <a:schemeClr val="accent1"/>
              </a:buClr>
              <a:buSzPct val="90000"/>
              <a:buFont typeface="Wingdings 3" panose="05040102010807070707" pitchFamily="18" charset="2"/>
              <a:buNone/>
              <a:tabLst/>
              <a:defRPr sz="1800" b="1" kern="1200">
                <a:solidFill>
                  <a:schemeClr val="tx1"/>
                </a:solidFill>
                <a:latin typeface="+mj-lt"/>
                <a:ea typeface="+mn-ea"/>
                <a:cs typeface="+mn-cs"/>
              </a:defRPr>
            </a:lvl3pPr>
            <a:lvl4pPr marL="1371600" indent="0" algn="l" defTabSz="357188"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4pPr>
            <a:lvl5pPr marL="1828800" indent="0" algn="l" defTabSz="360363"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algn="ctr">
              <a:lnSpc>
                <a:spcPts val="1700"/>
              </a:lnSpc>
              <a:spcBef>
                <a:spcPts val="600"/>
              </a:spcBef>
            </a:pPr>
            <a:r>
              <a:rPr lang="en-GB" sz="1800" dirty="0"/>
              <a:t>Contractually regulated training arrangement</a:t>
            </a:r>
          </a:p>
        </p:txBody>
      </p:sp>
      <p:sp>
        <p:nvSpPr>
          <p:cNvPr id="2" name="Titel 1">
            <a:extLst>
              <a:ext uri="{FF2B5EF4-FFF2-40B4-BE49-F238E27FC236}">
                <a16:creationId xmlns:a16="http://schemas.microsoft.com/office/drawing/2014/main" id="{0F46CD52-B1DC-4DF7-8FCC-44740D0CFA9B}"/>
              </a:ext>
            </a:extLst>
          </p:cNvPr>
          <p:cNvSpPr>
            <a:spLocks noGrp="1"/>
          </p:cNvSpPr>
          <p:nvPr>
            <p:ph type="title"/>
          </p:nvPr>
        </p:nvSpPr>
        <p:spPr/>
        <p:txBody>
          <a:bodyPr/>
          <a:lstStyle/>
          <a:p>
            <a:r>
              <a:rPr lang="en-GB" dirty="0"/>
              <a:t>5. Regulations in federal law</a:t>
            </a:r>
          </a:p>
        </p:txBody>
      </p:sp>
      <p:sp>
        <p:nvSpPr>
          <p:cNvPr id="6" name="Textplatzhalter 3">
            <a:extLst>
              <a:ext uri="{FF2B5EF4-FFF2-40B4-BE49-F238E27FC236}">
                <a16:creationId xmlns:a16="http://schemas.microsoft.com/office/drawing/2014/main" id="{5252982C-541D-4F15-9D26-6974AC8FE9EA}"/>
              </a:ext>
            </a:extLst>
          </p:cNvPr>
          <p:cNvSpPr>
            <a:spLocks noGrp="1"/>
          </p:cNvSpPr>
          <p:nvPr>
            <p:ph type="body" idx="1"/>
          </p:nvPr>
        </p:nvSpPr>
        <p:spPr>
          <a:xfrm>
            <a:off x="658814" y="4051661"/>
            <a:ext cx="2808000" cy="864000"/>
          </a:xfrm>
          <a:solidFill>
            <a:srgbClr val="D6851B"/>
          </a:solidFill>
        </p:spPr>
        <p:txBody>
          <a:bodyPr wrap="square" lIns="36000" tIns="144000" rIns="36000" bIns="144000">
            <a:spAutoFit/>
          </a:bodyPr>
          <a:lstStyle/>
          <a:p>
            <a:pPr algn="ctr">
              <a:lnSpc>
                <a:spcPts val="1900"/>
              </a:lnSpc>
              <a:spcBef>
                <a:spcPts val="600"/>
              </a:spcBef>
            </a:pPr>
            <a:r>
              <a:rPr lang="en-GB" sz="1800" dirty="0"/>
              <a:t>Place of training </a:t>
            </a:r>
          </a:p>
          <a:p>
            <a:pPr algn="ctr">
              <a:lnSpc>
                <a:spcPts val="1900"/>
              </a:lnSpc>
              <a:spcBef>
                <a:spcPts val="600"/>
              </a:spcBef>
            </a:pPr>
            <a:r>
              <a:rPr lang="en-GB" sz="1800" dirty="0"/>
              <a:t>and training staff </a:t>
            </a:r>
          </a:p>
        </p:txBody>
      </p:sp>
      <p:sp>
        <p:nvSpPr>
          <p:cNvPr id="12" name="Textplatzhalter 3">
            <a:extLst>
              <a:ext uri="{FF2B5EF4-FFF2-40B4-BE49-F238E27FC236}">
                <a16:creationId xmlns:a16="http://schemas.microsoft.com/office/drawing/2014/main" id="{5D617D76-AFAA-42F7-9E88-50C6F403F0FE}"/>
              </a:ext>
            </a:extLst>
          </p:cNvPr>
          <p:cNvSpPr txBox="1">
            <a:spLocks/>
          </p:cNvSpPr>
          <p:nvPr/>
        </p:nvSpPr>
        <p:spPr>
          <a:xfrm>
            <a:off x="2293549" y="1066477"/>
            <a:ext cx="7776382" cy="504000"/>
          </a:xfrm>
          <a:prstGeom prst="rect">
            <a:avLst/>
          </a:prstGeom>
          <a:solidFill>
            <a:srgbClr val="D6851B"/>
          </a:solidFill>
        </p:spPr>
        <p:txBody>
          <a:bodyPr vert="horz" wrap="square" lIns="36000" tIns="36000" rIns="36000" bIns="0" rtlCol="0" anchor="ctr">
            <a:noAutofit/>
          </a:bodyPr>
          <a:lstStyle>
            <a:lvl1pPr marL="0" indent="0" algn="l" defTabSz="357188" rtl="0" eaLnBrk="1" latinLnBrk="0" hangingPunct="1">
              <a:lnSpc>
                <a:spcPct val="90000"/>
              </a:lnSpc>
              <a:spcBef>
                <a:spcPts val="1000"/>
              </a:spcBef>
              <a:buClr>
                <a:schemeClr val="accent1"/>
              </a:buClr>
              <a:buSzPct val="90000"/>
              <a:buFont typeface="Wingdings 3" panose="05040102010807070707" pitchFamily="18" charset="2"/>
              <a:buNone/>
              <a:tabLst/>
              <a:defRPr sz="2000" b="0" kern="1200">
                <a:solidFill>
                  <a:schemeClr val="bg1"/>
                </a:solidFill>
                <a:latin typeface="+mj-lt"/>
                <a:ea typeface="+mn-ea"/>
                <a:cs typeface="+mn-cs"/>
              </a:defRPr>
            </a:lvl1pPr>
            <a:lvl2pPr marL="457200" indent="0" algn="l" defTabSz="536575" rtl="0" eaLnBrk="1" latinLnBrk="0" hangingPunct="1">
              <a:lnSpc>
                <a:spcPct val="90000"/>
              </a:lnSpc>
              <a:spcBef>
                <a:spcPts val="500"/>
              </a:spcBef>
              <a:buClr>
                <a:schemeClr val="accent1"/>
              </a:buClr>
              <a:buSzPct val="90000"/>
              <a:buFont typeface="Wingdings 3" panose="05040102010807070707" pitchFamily="18" charset="2"/>
              <a:buNone/>
              <a:tabLst/>
              <a:defRPr sz="2000" b="1" kern="1200">
                <a:solidFill>
                  <a:schemeClr val="tx1"/>
                </a:solidFill>
                <a:latin typeface="+mj-lt"/>
                <a:ea typeface="+mn-ea"/>
                <a:cs typeface="+mn-cs"/>
              </a:defRPr>
            </a:lvl2pPr>
            <a:lvl3pPr marL="914400" indent="0" algn="l" defTabSz="479425" rtl="0" eaLnBrk="1" latinLnBrk="0" hangingPunct="1">
              <a:lnSpc>
                <a:spcPct val="90000"/>
              </a:lnSpc>
              <a:spcBef>
                <a:spcPts val="500"/>
              </a:spcBef>
              <a:buClr>
                <a:schemeClr val="accent1"/>
              </a:buClr>
              <a:buSzPct val="90000"/>
              <a:buFont typeface="Wingdings 3" panose="05040102010807070707" pitchFamily="18" charset="2"/>
              <a:buNone/>
              <a:tabLst/>
              <a:defRPr sz="1800" b="1" kern="1200">
                <a:solidFill>
                  <a:schemeClr val="tx1"/>
                </a:solidFill>
                <a:latin typeface="+mj-lt"/>
                <a:ea typeface="+mn-ea"/>
                <a:cs typeface="+mn-cs"/>
              </a:defRPr>
            </a:lvl3pPr>
            <a:lvl4pPr marL="1371600" indent="0" algn="l" defTabSz="357188"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4pPr>
            <a:lvl5pPr marL="1828800" indent="0" algn="l" defTabSz="360363"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algn="ctr">
              <a:lnSpc>
                <a:spcPts val="1700"/>
              </a:lnSpc>
              <a:spcBef>
                <a:spcPts val="600"/>
              </a:spcBef>
            </a:pPr>
            <a:r>
              <a:rPr lang="en-GB" sz="1800" b="1" dirty="0"/>
              <a:t>Training occupation and training regulations </a:t>
            </a:r>
            <a:br>
              <a:rPr lang="en-GB" sz="1800" b="1" dirty="0"/>
            </a:br>
            <a:r>
              <a:rPr lang="en-GB" sz="1800" dirty="0"/>
              <a:t>(General training plan)</a:t>
            </a:r>
          </a:p>
        </p:txBody>
      </p:sp>
      <p:sp>
        <p:nvSpPr>
          <p:cNvPr id="16" name="Textplatzhalter 3">
            <a:extLst>
              <a:ext uri="{FF2B5EF4-FFF2-40B4-BE49-F238E27FC236}">
                <a16:creationId xmlns:a16="http://schemas.microsoft.com/office/drawing/2014/main" id="{3CAC0400-1E75-46B7-AAEC-DBC5DA41CAF6}"/>
              </a:ext>
            </a:extLst>
          </p:cNvPr>
          <p:cNvSpPr txBox="1">
            <a:spLocks/>
          </p:cNvSpPr>
          <p:nvPr/>
        </p:nvSpPr>
        <p:spPr>
          <a:xfrm>
            <a:off x="8976575" y="4051661"/>
            <a:ext cx="2736000" cy="864000"/>
          </a:xfrm>
          <a:prstGeom prst="rect">
            <a:avLst/>
          </a:prstGeom>
          <a:solidFill>
            <a:srgbClr val="D6851B"/>
          </a:solidFill>
        </p:spPr>
        <p:txBody>
          <a:bodyPr vert="horz" wrap="square" lIns="36000" tIns="144000" rIns="36000" bIns="144000" rtlCol="0" anchor="ctr">
            <a:noAutofit/>
          </a:bodyPr>
          <a:lstStyle>
            <a:lvl1pPr marL="0" indent="0" algn="l" defTabSz="357188" rtl="0" eaLnBrk="1" latinLnBrk="0" hangingPunct="1">
              <a:lnSpc>
                <a:spcPct val="90000"/>
              </a:lnSpc>
              <a:spcBef>
                <a:spcPts val="1000"/>
              </a:spcBef>
              <a:buClr>
                <a:schemeClr val="accent1"/>
              </a:buClr>
              <a:buSzPct val="90000"/>
              <a:buFont typeface="Wingdings 3" panose="05040102010807070707" pitchFamily="18" charset="2"/>
              <a:buNone/>
              <a:tabLst/>
              <a:defRPr sz="2000" b="0" kern="1200">
                <a:solidFill>
                  <a:schemeClr val="bg1"/>
                </a:solidFill>
                <a:latin typeface="+mj-lt"/>
                <a:ea typeface="+mn-ea"/>
                <a:cs typeface="+mn-cs"/>
              </a:defRPr>
            </a:lvl1pPr>
            <a:lvl2pPr marL="457200" indent="0" algn="l" defTabSz="536575" rtl="0" eaLnBrk="1" latinLnBrk="0" hangingPunct="1">
              <a:lnSpc>
                <a:spcPct val="90000"/>
              </a:lnSpc>
              <a:spcBef>
                <a:spcPts val="500"/>
              </a:spcBef>
              <a:buClr>
                <a:schemeClr val="accent1"/>
              </a:buClr>
              <a:buSzPct val="90000"/>
              <a:buFont typeface="Wingdings 3" panose="05040102010807070707" pitchFamily="18" charset="2"/>
              <a:buNone/>
              <a:tabLst/>
              <a:defRPr sz="2000" b="1" kern="1200">
                <a:solidFill>
                  <a:schemeClr val="tx1"/>
                </a:solidFill>
                <a:latin typeface="+mj-lt"/>
                <a:ea typeface="+mn-ea"/>
                <a:cs typeface="+mn-cs"/>
              </a:defRPr>
            </a:lvl2pPr>
            <a:lvl3pPr marL="914400" indent="0" algn="l" defTabSz="479425" rtl="0" eaLnBrk="1" latinLnBrk="0" hangingPunct="1">
              <a:lnSpc>
                <a:spcPct val="90000"/>
              </a:lnSpc>
              <a:spcBef>
                <a:spcPts val="500"/>
              </a:spcBef>
              <a:buClr>
                <a:schemeClr val="accent1"/>
              </a:buClr>
              <a:buSzPct val="90000"/>
              <a:buFont typeface="Wingdings 3" panose="05040102010807070707" pitchFamily="18" charset="2"/>
              <a:buNone/>
              <a:tabLst/>
              <a:defRPr sz="1800" b="1" kern="1200">
                <a:solidFill>
                  <a:schemeClr val="tx1"/>
                </a:solidFill>
                <a:latin typeface="+mj-lt"/>
                <a:ea typeface="+mn-ea"/>
                <a:cs typeface="+mn-cs"/>
              </a:defRPr>
            </a:lvl3pPr>
            <a:lvl4pPr marL="1371600" indent="0" algn="l" defTabSz="357188"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4pPr>
            <a:lvl5pPr marL="1828800" indent="0" algn="l" defTabSz="360363"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algn="ctr">
              <a:lnSpc>
                <a:spcPct val="100000"/>
              </a:lnSpc>
              <a:spcBef>
                <a:spcPts val="600"/>
              </a:spcBef>
            </a:pPr>
            <a:r>
              <a:rPr lang="en-GB" sz="1800" dirty="0"/>
              <a:t>Trainees</a:t>
            </a:r>
          </a:p>
        </p:txBody>
      </p:sp>
      <p:pic>
        <p:nvPicPr>
          <p:cNvPr id="24" name="Grafik 23">
            <a:extLst>
              <a:ext uri="{FF2B5EF4-FFF2-40B4-BE49-F238E27FC236}">
                <a16:creationId xmlns:a16="http://schemas.microsoft.com/office/drawing/2014/main" id="{BCCDCB52-6868-4E5D-8CFD-CBBA6B85A619}"/>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942986" y="2517115"/>
            <a:ext cx="2209789" cy="1627398"/>
          </a:xfrm>
          <a:prstGeom prst="rect">
            <a:avLst/>
          </a:prstGeom>
        </p:spPr>
      </p:pic>
      <p:pic>
        <p:nvPicPr>
          <p:cNvPr id="25" name="Grafik 24">
            <a:extLst>
              <a:ext uri="{FF2B5EF4-FFF2-40B4-BE49-F238E27FC236}">
                <a16:creationId xmlns:a16="http://schemas.microsoft.com/office/drawing/2014/main" id="{52122AB6-4899-48A1-9E9E-790D654950C9}"/>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0307195" y="2658539"/>
            <a:ext cx="760401" cy="1485974"/>
          </a:xfrm>
          <a:prstGeom prst="rect">
            <a:avLst/>
          </a:prstGeom>
        </p:spPr>
      </p:pic>
      <p:grpSp>
        <p:nvGrpSpPr>
          <p:cNvPr id="26" name="Gruppieren 25">
            <a:extLst>
              <a:ext uri="{FF2B5EF4-FFF2-40B4-BE49-F238E27FC236}">
                <a16:creationId xmlns:a16="http://schemas.microsoft.com/office/drawing/2014/main" id="{5CC2697D-3984-44B9-AD53-06F8BE254F5B}"/>
              </a:ext>
            </a:extLst>
          </p:cNvPr>
          <p:cNvGrpSpPr/>
          <p:nvPr/>
        </p:nvGrpSpPr>
        <p:grpSpPr>
          <a:xfrm>
            <a:off x="9658812" y="2559275"/>
            <a:ext cx="670505" cy="1447737"/>
            <a:chOff x="2466852" y="4726567"/>
            <a:chExt cx="535353" cy="1155921"/>
          </a:xfrm>
        </p:grpSpPr>
        <p:sp>
          <p:nvSpPr>
            <p:cNvPr id="27" name="Rechteck: abgerundete Ecken 31">
              <a:extLst>
                <a:ext uri="{FF2B5EF4-FFF2-40B4-BE49-F238E27FC236}">
                  <a16:creationId xmlns:a16="http://schemas.microsoft.com/office/drawing/2014/main" id="{38F27892-03ED-4C11-B3D7-FB4AD1AF8E8E}"/>
                </a:ext>
              </a:extLst>
            </p:cNvPr>
            <p:cNvSpPr/>
            <p:nvPr/>
          </p:nvSpPr>
          <p:spPr>
            <a:xfrm>
              <a:off x="2824520" y="5024046"/>
              <a:ext cx="171093" cy="858442"/>
            </a:xfrm>
            <a:custGeom>
              <a:avLst/>
              <a:gdLst>
                <a:gd name="connsiteX0" fmla="*/ 0 w 178594"/>
                <a:gd name="connsiteY0" fmla="*/ 29766 h 419253"/>
                <a:gd name="connsiteX1" fmla="*/ 29766 w 178594"/>
                <a:gd name="connsiteY1" fmla="*/ 0 h 419253"/>
                <a:gd name="connsiteX2" fmla="*/ 148828 w 178594"/>
                <a:gd name="connsiteY2" fmla="*/ 0 h 419253"/>
                <a:gd name="connsiteX3" fmla="*/ 178594 w 178594"/>
                <a:gd name="connsiteY3" fmla="*/ 29766 h 419253"/>
                <a:gd name="connsiteX4" fmla="*/ 178594 w 178594"/>
                <a:gd name="connsiteY4" fmla="*/ 389487 h 419253"/>
                <a:gd name="connsiteX5" fmla="*/ 148828 w 178594"/>
                <a:gd name="connsiteY5" fmla="*/ 419253 h 419253"/>
                <a:gd name="connsiteX6" fmla="*/ 29766 w 178594"/>
                <a:gd name="connsiteY6" fmla="*/ 419253 h 419253"/>
                <a:gd name="connsiteX7" fmla="*/ 0 w 178594"/>
                <a:gd name="connsiteY7" fmla="*/ 389487 h 419253"/>
                <a:gd name="connsiteX8" fmla="*/ 0 w 178594"/>
                <a:gd name="connsiteY8" fmla="*/ 29766 h 419253"/>
                <a:gd name="connsiteX0" fmla="*/ 0 w 178594"/>
                <a:gd name="connsiteY0" fmla="*/ 65485 h 454972"/>
                <a:gd name="connsiteX1" fmla="*/ 25004 w 178594"/>
                <a:gd name="connsiteY1" fmla="*/ 0 h 454972"/>
                <a:gd name="connsiteX2" fmla="*/ 148828 w 178594"/>
                <a:gd name="connsiteY2" fmla="*/ 35719 h 454972"/>
                <a:gd name="connsiteX3" fmla="*/ 178594 w 178594"/>
                <a:gd name="connsiteY3" fmla="*/ 65485 h 454972"/>
                <a:gd name="connsiteX4" fmla="*/ 178594 w 178594"/>
                <a:gd name="connsiteY4" fmla="*/ 425206 h 454972"/>
                <a:gd name="connsiteX5" fmla="*/ 148828 w 178594"/>
                <a:gd name="connsiteY5" fmla="*/ 454972 h 454972"/>
                <a:gd name="connsiteX6" fmla="*/ 29766 w 178594"/>
                <a:gd name="connsiteY6" fmla="*/ 454972 h 454972"/>
                <a:gd name="connsiteX7" fmla="*/ 0 w 178594"/>
                <a:gd name="connsiteY7" fmla="*/ 425206 h 454972"/>
                <a:gd name="connsiteX8" fmla="*/ 0 w 178594"/>
                <a:gd name="connsiteY8" fmla="*/ 65485 h 454972"/>
                <a:gd name="connsiteX0" fmla="*/ 0 w 192881"/>
                <a:gd name="connsiteY0" fmla="*/ 65485 h 454972"/>
                <a:gd name="connsiteX1" fmla="*/ 25004 w 192881"/>
                <a:gd name="connsiteY1" fmla="*/ 0 h 454972"/>
                <a:gd name="connsiteX2" fmla="*/ 148828 w 192881"/>
                <a:gd name="connsiteY2" fmla="*/ 35719 h 454972"/>
                <a:gd name="connsiteX3" fmla="*/ 192881 w 192881"/>
                <a:gd name="connsiteY3" fmla="*/ 336947 h 454972"/>
                <a:gd name="connsiteX4" fmla="*/ 178594 w 192881"/>
                <a:gd name="connsiteY4" fmla="*/ 425206 h 454972"/>
                <a:gd name="connsiteX5" fmla="*/ 148828 w 192881"/>
                <a:gd name="connsiteY5" fmla="*/ 454972 h 454972"/>
                <a:gd name="connsiteX6" fmla="*/ 29766 w 192881"/>
                <a:gd name="connsiteY6" fmla="*/ 454972 h 454972"/>
                <a:gd name="connsiteX7" fmla="*/ 0 w 192881"/>
                <a:gd name="connsiteY7" fmla="*/ 425206 h 454972"/>
                <a:gd name="connsiteX8" fmla="*/ 0 w 192881"/>
                <a:gd name="connsiteY8" fmla="*/ 65485 h 454972"/>
                <a:gd name="connsiteX0" fmla="*/ 0 w 192881"/>
                <a:gd name="connsiteY0" fmla="*/ 65485 h 454972"/>
                <a:gd name="connsiteX1" fmla="*/ 25004 w 192881"/>
                <a:gd name="connsiteY1" fmla="*/ 0 h 454972"/>
                <a:gd name="connsiteX2" fmla="*/ 148828 w 192881"/>
                <a:gd name="connsiteY2" fmla="*/ 35719 h 454972"/>
                <a:gd name="connsiteX3" fmla="*/ 192881 w 192881"/>
                <a:gd name="connsiteY3" fmla="*/ 336947 h 454972"/>
                <a:gd name="connsiteX4" fmla="*/ 178594 w 192881"/>
                <a:gd name="connsiteY4" fmla="*/ 425206 h 454972"/>
                <a:gd name="connsiteX5" fmla="*/ 148828 w 192881"/>
                <a:gd name="connsiteY5" fmla="*/ 454972 h 454972"/>
                <a:gd name="connsiteX6" fmla="*/ 29766 w 192881"/>
                <a:gd name="connsiteY6" fmla="*/ 454972 h 454972"/>
                <a:gd name="connsiteX7" fmla="*/ 0 w 192881"/>
                <a:gd name="connsiteY7" fmla="*/ 425206 h 454972"/>
                <a:gd name="connsiteX8" fmla="*/ 0 w 192881"/>
                <a:gd name="connsiteY8" fmla="*/ 65485 h 454972"/>
                <a:gd name="connsiteX0" fmla="*/ 0 w 192881"/>
                <a:gd name="connsiteY0" fmla="*/ 65485 h 454972"/>
                <a:gd name="connsiteX1" fmla="*/ 25004 w 192881"/>
                <a:gd name="connsiteY1" fmla="*/ 0 h 454972"/>
                <a:gd name="connsiteX2" fmla="*/ 148828 w 192881"/>
                <a:gd name="connsiteY2" fmla="*/ 35719 h 454972"/>
                <a:gd name="connsiteX3" fmla="*/ 192881 w 192881"/>
                <a:gd name="connsiteY3" fmla="*/ 336947 h 454972"/>
                <a:gd name="connsiteX4" fmla="*/ 183356 w 192881"/>
                <a:gd name="connsiteY4" fmla="*/ 408538 h 454972"/>
                <a:gd name="connsiteX5" fmla="*/ 148828 w 192881"/>
                <a:gd name="connsiteY5" fmla="*/ 454972 h 454972"/>
                <a:gd name="connsiteX6" fmla="*/ 29766 w 192881"/>
                <a:gd name="connsiteY6" fmla="*/ 454972 h 454972"/>
                <a:gd name="connsiteX7" fmla="*/ 0 w 192881"/>
                <a:gd name="connsiteY7" fmla="*/ 425206 h 454972"/>
                <a:gd name="connsiteX8" fmla="*/ 0 w 192881"/>
                <a:gd name="connsiteY8" fmla="*/ 65485 h 454972"/>
                <a:gd name="connsiteX0" fmla="*/ 0 w 192881"/>
                <a:gd name="connsiteY0" fmla="*/ 65485 h 454972"/>
                <a:gd name="connsiteX1" fmla="*/ 25004 w 192881"/>
                <a:gd name="connsiteY1" fmla="*/ 0 h 454972"/>
                <a:gd name="connsiteX2" fmla="*/ 148828 w 192881"/>
                <a:gd name="connsiteY2" fmla="*/ 35719 h 454972"/>
                <a:gd name="connsiteX3" fmla="*/ 192881 w 192881"/>
                <a:gd name="connsiteY3" fmla="*/ 336947 h 454972"/>
                <a:gd name="connsiteX4" fmla="*/ 183356 w 192881"/>
                <a:gd name="connsiteY4" fmla="*/ 408538 h 454972"/>
                <a:gd name="connsiteX5" fmla="*/ 148828 w 192881"/>
                <a:gd name="connsiteY5" fmla="*/ 447829 h 454972"/>
                <a:gd name="connsiteX6" fmla="*/ 29766 w 192881"/>
                <a:gd name="connsiteY6" fmla="*/ 454972 h 454972"/>
                <a:gd name="connsiteX7" fmla="*/ 0 w 192881"/>
                <a:gd name="connsiteY7" fmla="*/ 425206 h 454972"/>
                <a:gd name="connsiteX8" fmla="*/ 0 w 192881"/>
                <a:gd name="connsiteY8" fmla="*/ 65485 h 454972"/>
                <a:gd name="connsiteX0" fmla="*/ 0 w 192881"/>
                <a:gd name="connsiteY0" fmla="*/ 65485 h 454972"/>
                <a:gd name="connsiteX1" fmla="*/ 25004 w 192881"/>
                <a:gd name="connsiteY1" fmla="*/ 0 h 454972"/>
                <a:gd name="connsiteX2" fmla="*/ 139303 w 192881"/>
                <a:gd name="connsiteY2" fmla="*/ 38100 h 454972"/>
                <a:gd name="connsiteX3" fmla="*/ 192881 w 192881"/>
                <a:gd name="connsiteY3" fmla="*/ 336947 h 454972"/>
                <a:gd name="connsiteX4" fmla="*/ 183356 w 192881"/>
                <a:gd name="connsiteY4" fmla="*/ 408538 h 454972"/>
                <a:gd name="connsiteX5" fmla="*/ 148828 w 192881"/>
                <a:gd name="connsiteY5" fmla="*/ 447829 h 454972"/>
                <a:gd name="connsiteX6" fmla="*/ 29766 w 192881"/>
                <a:gd name="connsiteY6" fmla="*/ 454972 h 454972"/>
                <a:gd name="connsiteX7" fmla="*/ 0 w 192881"/>
                <a:gd name="connsiteY7" fmla="*/ 425206 h 454972"/>
                <a:gd name="connsiteX8" fmla="*/ 0 w 192881"/>
                <a:gd name="connsiteY8" fmla="*/ 65485 h 454972"/>
                <a:gd name="connsiteX0" fmla="*/ 0 w 192881"/>
                <a:gd name="connsiteY0" fmla="*/ 65485 h 454972"/>
                <a:gd name="connsiteX1" fmla="*/ 25004 w 192881"/>
                <a:gd name="connsiteY1" fmla="*/ 0 h 454972"/>
                <a:gd name="connsiteX2" fmla="*/ 139303 w 192881"/>
                <a:gd name="connsiteY2" fmla="*/ 38100 h 454972"/>
                <a:gd name="connsiteX3" fmla="*/ 192881 w 192881"/>
                <a:gd name="connsiteY3" fmla="*/ 336947 h 454972"/>
                <a:gd name="connsiteX4" fmla="*/ 183356 w 192881"/>
                <a:gd name="connsiteY4" fmla="*/ 408538 h 454972"/>
                <a:gd name="connsiteX5" fmla="*/ 148828 w 192881"/>
                <a:gd name="connsiteY5" fmla="*/ 447829 h 454972"/>
                <a:gd name="connsiteX6" fmla="*/ 29766 w 192881"/>
                <a:gd name="connsiteY6" fmla="*/ 454972 h 454972"/>
                <a:gd name="connsiteX7" fmla="*/ 0 w 192881"/>
                <a:gd name="connsiteY7" fmla="*/ 425206 h 454972"/>
                <a:gd name="connsiteX8" fmla="*/ 0 w 192881"/>
                <a:gd name="connsiteY8" fmla="*/ 65485 h 454972"/>
                <a:gd name="connsiteX0" fmla="*/ 0 w 192881"/>
                <a:gd name="connsiteY0" fmla="*/ 65485 h 454972"/>
                <a:gd name="connsiteX1" fmla="*/ 25004 w 192881"/>
                <a:gd name="connsiteY1" fmla="*/ 0 h 454972"/>
                <a:gd name="connsiteX2" fmla="*/ 139303 w 192881"/>
                <a:gd name="connsiteY2" fmla="*/ 38100 h 454972"/>
                <a:gd name="connsiteX3" fmla="*/ 192881 w 192881"/>
                <a:gd name="connsiteY3" fmla="*/ 336947 h 454972"/>
                <a:gd name="connsiteX4" fmla="*/ 183356 w 192881"/>
                <a:gd name="connsiteY4" fmla="*/ 408538 h 454972"/>
                <a:gd name="connsiteX5" fmla="*/ 148828 w 192881"/>
                <a:gd name="connsiteY5" fmla="*/ 447829 h 454972"/>
                <a:gd name="connsiteX6" fmla="*/ 29766 w 192881"/>
                <a:gd name="connsiteY6" fmla="*/ 454972 h 454972"/>
                <a:gd name="connsiteX7" fmla="*/ 0 w 192881"/>
                <a:gd name="connsiteY7" fmla="*/ 425206 h 454972"/>
                <a:gd name="connsiteX8" fmla="*/ 0 w 192881"/>
                <a:gd name="connsiteY8" fmla="*/ 65485 h 454972"/>
                <a:gd name="connsiteX0" fmla="*/ 0 w 192881"/>
                <a:gd name="connsiteY0" fmla="*/ 65485 h 835972"/>
                <a:gd name="connsiteX1" fmla="*/ 25004 w 192881"/>
                <a:gd name="connsiteY1" fmla="*/ 0 h 835972"/>
                <a:gd name="connsiteX2" fmla="*/ 139303 w 192881"/>
                <a:gd name="connsiteY2" fmla="*/ 38100 h 835972"/>
                <a:gd name="connsiteX3" fmla="*/ 192881 w 192881"/>
                <a:gd name="connsiteY3" fmla="*/ 336947 h 835972"/>
                <a:gd name="connsiteX4" fmla="*/ 183356 w 192881"/>
                <a:gd name="connsiteY4" fmla="*/ 408538 h 835972"/>
                <a:gd name="connsiteX5" fmla="*/ 148828 w 192881"/>
                <a:gd name="connsiteY5" fmla="*/ 447829 h 835972"/>
                <a:gd name="connsiteX6" fmla="*/ 139304 w 192881"/>
                <a:gd name="connsiteY6" fmla="*/ 835972 h 835972"/>
                <a:gd name="connsiteX7" fmla="*/ 0 w 192881"/>
                <a:gd name="connsiteY7" fmla="*/ 425206 h 835972"/>
                <a:gd name="connsiteX8" fmla="*/ 0 w 192881"/>
                <a:gd name="connsiteY8" fmla="*/ 65485 h 835972"/>
                <a:gd name="connsiteX0" fmla="*/ 0 w 192881"/>
                <a:gd name="connsiteY0" fmla="*/ 65485 h 835972"/>
                <a:gd name="connsiteX1" fmla="*/ 25004 w 192881"/>
                <a:gd name="connsiteY1" fmla="*/ 0 h 835972"/>
                <a:gd name="connsiteX2" fmla="*/ 139303 w 192881"/>
                <a:gd name="connsiteY2" fmla="*/ 38100 h 835972"/>
                <a:gd name="connsiteX3" fmla="*/ 192881 w 192881"/>
                <a:gd name="connsiteY3" fmla="*/ 336947 h 835972"/>
                <a:gd name="connsiteX4" fmla="*/ 183356 w 192881"/>
                <a:gd name="connsiteY4" fmla="*/ 408538 h 835972"/>
                <a:gd name="connsiteX5" fmla="*/ 127397 w 192881"/>
                <a:gd name="connsiteY5" fmla="*/ 447829 h 835972"/>
                <a:gd name="connsiteX6" fmla="*/ 139304 w 192881"/>
                <a:gd name="connsiteY6" fmla="*/ 835972 h 835972"/>
                <a:gd name="connsiteX7" fmla="*/ 0 w 192881"/>
                <a:gd name="connsiteY7" fmla="*/ 425206 h 835972"/>
                <a:gd name="connsiteX8" fmla="*/ 0 w 192881"/>
                <a:gd name="connsiteY8" fmla="*/ 65485 h 835972"/>
                <a:gd name="connsiteX0" fmla="*/ 0 w 192881"/>
                <a:gd name="connsiteY0" fmla="*/ 65485 h 835972"/>
                <a:gd name="connsiteX1" fmla="*/ 25004 w 192881"/>
                <a:gd name="connsiteY1" fmla="*/ 0 h 835972"/>
                <a:gd name="connsiteX2" fmla="*/ 139303 w 192881"/>
                <a:gd name="connsiteY2" fmla="*/ 38100 h 835972"/>
                <a:gd name="connsiteX3" fmla="*/ 192881 w 192881"/>
                <a:gd name="connsiteY3" fmla="*/ 336947 h 835972"/>
                <a:gd name="connsiteX4" fmla="*/ 183356 w 192881"/>
                <a:gd name="connsiteY4" fmla="*/ 408538 h 835972"/>
                <a:gd name="connsiteX5" fmla="*/ 139304 w 192881"/>
                <a:gd name="connsiteY5" fmla="*/ 447829 h 835972"/>
                <a:gd name="connsiteX6" fmla="*/ 139304 w 192881"/>
                <a:gd name="connsiteY6" fmla="*/ 835972 h 835972"/>
                <a:gd name="connsiteX7" fmla="*/ 0 w 192881"/>
                <a:gd name="connsiteY7" fmla="*/ 425206 h 835972"/>
                <a:gd name="connsiteX8" fmla="*/ 0 w 192881"/>
                <a:gd name="connsiteY8" fmla="*/ 65485 h 835972"/>
                <a:gd name="connsiteX0" fmla="*/ 0 w 192881"/>
                <a:gd name="connsiteY0" fmla="*/ 65485 h 842409"/>
                <a:gd name="connsiteX1" fmla="*/ 25004 w 192881"/>
                <a:gd name="connsiteY1" fmla="*/ 0 h 842409"/>
                <a:gd name="connsiteX2" fmla="*/ 139303 w 192881"/>
                <a:gd name="connsiteY2" fmla="*/ 38100 h 842409"/>
                <a:gd name="connsiteX3" fmla="*/ 192881 w 192881"/>
                <a:gd name="connsiteY3" fmla="*/ 336947 h 842409"/>
                <a:gd name="connsiteX4" fmla="*/ 183356 w 192881"/>
                <a:gd name="connsiteY4" fmla="*/ 408538 h 842409"/>
                <a:gd name="connsiteX5" fmla="*/ 139304 w 192881"/>
                <a:gd name="connsiteY5" fmla="*/ 447829 h 842409"/>
                <a:gd name="connsiteX6" fmla="*/ 139304 w 192881"/>
                <a:gd name="connsiteY6" fmla="*/ 835972 h 842409"/>
                <a:gd name="connsiteX7" fmla="*/ 109538 w 192881"/>
                <a:gd name="connsiteY7" fmla="*/ 834781 h 842409"/>
                <a:gd name="connsiteX8" fmla="*/ 0 w 192881"/>
                <a:gd name="connsiteY8" fmla="*/ 65485 h 842409"/>
                <a:gd name="connsiteX0" fmla="*/ 0 w 192881"/>
                <a:gd name="connsiteY0" fmla="*/ 65485 h 842409"/>
                <a:gd name="connsiteX1" fmla="*/ 25004 w 192881"/>
                <a:gd name="connsiteY1" fmla="*/ 0 h 842409"/>
                <a:gd name="connsiteX2" fmla="*/ 139303 w 192881"/>
                <a:gd name="connsiteY2" fmla="*/ 38100 h 842409"/>
                <a:gd name="connsiteX3" fmla="*/ 192881 w 192881"/>
                <a:gd name="connsiteY3" fmla="*/ 336947 h 842409"/>
                <a:gd name="connsiteX4" fmla="*/ 183356 w 192881"/>
                <a:gd name="connsiteY4" fmla="*/ 408538 h 842409"/>
                <a:gd name="connsiteX5" fmla="*/ 139304 w 192881"/>
                <a:gd name="connsiteY5" fmla="*/ 447829 h 842409"/>
                <a:gd name="connsiteX6" fmla="*/ 139304 w 192881"/>
                <a:gd name="connsiteY6" fmla="*/ 835972 h 842409"/>
                <a:gd name="connsiteX7" fmla="*/ 109538 w 192881"/>
                <a:gd name="connsiteY7" fmla="*/ 834781 h 842409"/>
                <a:gd name="connsiteX8" fmla="*/ 0 w 192881"/>
                <a:gd name="connsiteY8" fmla="*/ 65485 h 842409"/>
                <a:gd name="connsiteX0" fmla="*/ 0 w 192881"/>
                <a:gd name="connsiteY0" fmla="*/ 65485 h 838046"/>
                <a:gd name="connsiteX1" fmla="*/ 25004 w 192881"/>
                <a:gd name="connsiteY1" fmla="*/ 0 h 838046"/>
                <a:gd name="connsiteX2" fmla="*/ 139303 w 192881"/>
                <a:gd name="connsiteY2" fmla="*/ 38100 h 838046"/>
                <a:gd name="connsiteX3" fmla="*/ 192881 w 192881"/>
                <a:gd name="connsiteY3" fmla="*/ 336947 h 838046"/>
                <a:gd name="connsiteX4" fmla="*/ 183356 w 192881"/>
                <a:gd name="connsiteY4" fmla="*/ 408538 h 838046"/>
                <a:gd name="connsiteX5" fmla="*/ 139304 w 192881"/>
                <a:gd name="connsiteY5" fmla="*/ 447829 h 838046"/>
                <a:gd name="connsiteX6" fmla="*/ 144066 w 192881"/>
                <a:gd name="connsiteY6" fmla="*/ 800254 h 838046"/>
                <a:gd name="connsiteX7" fmla="*/ 109538 w 192881"/>
                <a:gd name="connsiteY7" fmla="*/ 834781 h 838046"/>
                <a:gd name="connsiteX8" fmla="*/ 0 w 192881"/>
                <a:gd name="connsiteY8" fmla="*/ 65485 h 838046"/>
                <a:gd name="connsiteX0" fmla="*/ 0 w 195263"/>
                <a:gd name="connsiteY0" fmla="*/ 65485 h 810307"/>
                <a:gd name="connsiteX1" fmla="*/ 25004 w 195263"/>
                <a:gd name="connsiteY1" fmla="*/ 0 h 810307"/>
                <a:gd name="connsiteX2" fmla="*/ 139303 w 195263"/>
                <a:gd name="connsiteY2" fmla="*/ 38100 h 810307"/>
                <a:gd name="connsiteX3" fmla="*/ 192881 w 195263"/>
                <a:gd name="connsiteY3" fmla="*/ 336947 h 810307"/>
                <a:gd name="connsiteX4" fmla="*/ 183356 w 195263"/>
                <a:gd name="connsiteY4" fmla="*/ 408538 h 810307"/>
                <a:gd name="connsiteX5" fmla="*/ 139304 w 195263"/>
                <a:gd name="connsiteY5" fmla="*/ 447829 h 810307"/>
                <a:gd name="connsiteX6" fmla="*/ 144066 w 195263"/>
                <a:gd name="connsiteY6" fmla="*/ 800254 h 810307"/>
                <a:gd name="connsiteX7" fmla="*/ 195263 w 195263"/>
                <a:gd name="connsiteY7" fmla="*/ 803825 h 810307"/>
                <a:gd name="connsiteX8" fmla="*/ 0 w 195263"/>
                <a:gd name="connsiteY8" fmla="*/ 65485 h 810307"/>
                <a:gd name="connsiteX0" fmla="*/ 145246 w 171441"/>
                <a:gd name="connsiteY0" fmla="*/ 858442 h 858442"/>
                <a:gd name="connsiteX1" fmla="*/ 1182 w 171441"/>
                <a:gd name="connsiteY1" fmla="*/ 0 h 858442"/>
                <a:gd name="connsiteX2" fmla="*/ 115481 w 171441"/>
                <a:gd name="connsiteY2" fmla="*/ 38100 h 858442"/>
                <a:gd name="connsiteX3" fmla="*/ 169059 w 171441"/>
                <a:gd name="connsiteY3" fmla="*/ 336947 h 858442"/>
                <a:gd name="connsiteX4" fmla="*/ 159534 w 171441"/>
                <a:gd name="connsiteY4" fmla="*/ 408538 h 858442"/>
                <a:gd name="connsiteX5" fmla="*/ 115482 w 171441"/>
                <a:gd name="connsiteY5" fmla="*/ 447829 h 858442"/>
                <a:gd name="connsiteX6" fmla="*/ 120244 w 171441"/>
                <a:gd name="connsiteY6" fmla="*/ 800254 h 858442"/>
                <a:gd name="connsiteX7" fmla="*/ 171441 w 171441"/>
                <a:gd name="connsiteY7" fmla="*/ 803825 h 858442"/>
                <a:gd name="connsiteX8" fmla="*/ 145246 w 171441"/>
                <a:gd name="connsiteY8" fmla="*/ 858442 h 858442"/>
                <a:gd name="connsiteX0" fmla="*/ 146189 w 172384"/>
                <a:gd name="connsiteY0" fmla="*/ 858442 h 858442"/>
                <a:gd name="connsiteX1" fmla="*/ 29509 w 172384"/>
                <a:gd name="connsiteY1" fmla="*/ 755248 h 858442"/>
                <a:gd name="connsiteX2" fmla="*/ 2125 w 172384"/>
                <a:gd name="connsiteY2" fmla="*/ 0 h 858442"/>
                <a:gd name="connsiteX3" fmla="*/ 116424 w 172384"/>
                <a:gd name="connsiteY3" fmla="*/ 38100 h 858442"/>
                <a:gd name="connsiteX4" fmla="*/ 170002 w 172384"/>
                <a:gd name="connsiteY4" fmla="*/ 336947 h 858442"/>
                <a:gd name="connsiteX5" fmla="*/ 160477 w 172384"/>
                <a:gd name="connsiteY5" fmla="*/ 408538 h 858442"/>
                <a:gd name="connsiteX6" fmla="*/ 116425 w 172384"/>
                <a:gd name="connsiteY6" fmla="*/ 447829 h 858442"/>
                <a:gd name="connsiteX7" fmla="*/ 121187 w 172384"/>
                <a:gd name="connsiteY7" fmla="*/ 800254 h 858442"/>
                <a:gd name="connsiteX8" fmla="*/ 172384 w 172384"/>
                <a:gd name="connsiteY8" fmla="*/ 803825 h 858442"/>
                <a:gd name="connsiteX9" fmla="*/ 146189 w 172384"/>
                <a:gd name="connsiteY9" fmla="*/ 858442 h 858442"/>
                <a:gd name="connsiteX0" fmla="*/ 144898 w 171093"/>
                <a:gd name="connsiteY0" fmla="*/ 858442 h 858442"/>
                <a:gd name="connsiteX1" fmla="*/ 28218 w 171093"/>
                <a:gd name="connsiteY1" fmla="*/ 755248 h 858442"/>
                <a:gd name="connsiteX2" fmla="*/ 834 w 171093"/>
                <a:gd name="connsiteY2" fmla="*/ 0 h 858442"/>
                <a:gd name="connsiteX3" fmla="*/ 115133 w 171093"/>
                <a:gd name="connsiteY3" fmla="*/ 38100 h 858442"/>
                <a:gd name="connsiteX4" fmla="*/ 168711 w 171093"/>
                <a:gd name="connsiteY4" fmla="*/ 336947 h 858442"/>
                <a:gd name="connsiteX5" fmla="*/ 159186 w 171093"/>
                <a:gd name="connsiteY5" fmla="*/ 408538 h 858442"/>
                <a:gd name="connsiteX6" fmla="*/ 115134 w 171093"/>
                <a:gd name="connsiteY6" fmla="*/ 447829 h 858442"/>
                <a:gd name="connsiteX7" fmla="*/ 119896 w 171093"/>
                <a:gd name="connsiteY7" fmla="*/ 800254 h 858442"/>
                <a:gd name="connsiteX8" fmla="*/ 171093 w 171093"/>
                <a:gd name="connsiteY8" fmla="*/ 803825 h 858442"/>
                <a:gd name="connsiteX9" fmla="*/ 144898 w 171093"/>
                <a:gd name="connsiteY9" fmla="*/ 858442 h 858442"/>
                <a:gd name="connsiteX0" fmla="*/ 144898 w 171093"/>
                <a:gd name="connsiteY0" fmla="*/ 858442 h 858442"/>
                <a:gd name="connsiteX1" fmla="*/ 28218 w 171093"/>
                <a:gd name="connsiteY1" fmla="*/ 755248 h 858442"/>
                <a:gd name="connsiteX2" fmla="*/ 834 w 171093"/>
                <a:gd name="connsiteY2" fmla="*/ 0 h 858442"/>
                <a:gd name="connsiteX3" fmla="*/ 115133 w 171093"/>
                <a:gd name="connsiteY3" fmla="*/ 38100 h 858442"/>
                <a:gd name="connsiteX4" fmla="*/ 168711 w 171093"/>
                <a:gd name="connsiteY4" fmla="*/ 336947 h 858442"/>
                <a:gd name="connsiteX5" fmla="*/ 159186 w 171093"/>
                <a:gd name="connsiteY5" fmla="*/ 408538 h 858442"/>
                <a:gd name="connsiteX6" fmla="*/ 115134 w 171093"/>
                <a:gd name="connsiteY6" fmla="*/ 447829 h 858442"/>
                <a:gd name="connsiteX7" fmla="*/ 127040 w 171093"/>
                <a:gd name="connsiteY7" fmla="*/ 797873 h 858442"/>
                <a:gd name="connsiteX8" fmla="*/ 171093 w 171093"/>
                <a:gd name="connsiteY8" fmla="*/ 803825 h 858442"/>
                <a:gd name="connsiteX9" fmla="*/ 144898 w 171093"/>
                <a:gd name="connsiteY9" fmla="*/ 858442 h 8584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1093" h="858442">
                  <a:moveTo>
                    <a:pt x="144898" y="858442"/>
                  </a:moveTo>
                  <a:cubicBezTo>
                    <a:pt x="128626" y="803118"/>
                    <a:pt x="52229" y="898322"/>
                    <a:pt x="28218" y="755248"/>
                  </a:cubicBezTo>
                  <a:cubicBezTo>
                    <a:pt x="32782" y="621699"/>
                    <a:pt x="-6111" y="72296"/>
                    <a:pt x="834" y="0"/>
                  </a:cubicBezTo>
                  <a:cubicBezTo>
                    <a:pt x="40521" y="0"/>
                    <a:pt x="63540" y="14287"/>
                    <a:pt x="115133" y="38100"/>
                  </a:cubicBezTo>
                  <a:cubicBezTo>
                    <a:pt x="136334" y="116681"/>
                    <a:pt x="168711" y="320508"/>
                    <a:pt x="168711" y="336947"/>
                  </a:cubicBezTo>
                  <a:cubicBezTo>
                    <a:pt x="118705" y="363986"/>
                    <a:pt x="163948" y="379118"/>
                    <a:pt x="159186" y="408538"/>
                  </a:cubicBezTo>
                  <a:cubicBezTo>
                    <a:pt x="159186" y="424977"/>
                    <a:pt x="131573" y="447829"/>
                    <a:pt x="115134" y="447829"/>
                  </a:cubicBezTo>
                  <a:cubicBezTo>
                    <a:pt x="116721" y="565304"/>
                    <a:pt x="125453" y="680398"/>
                    <a:pt x="127040" y="797873"/>
                  </a:cubicBezTo>
                  <a:cubicBezTo>
                    <a:pt x="110601" y="797873"/>
                    <a:pt x="171093" y="820264"/>
                    <a:pt x="171093" y="803825"/>
                  </a:cubicBezTo>
                  <a:lnTo>
                    <a:pt x="144898" y="858442"/>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pic>
          <p:nvPicPr>
            <p:cNvPr id="28" name="Grafik 27">
              <a:extLst>
                <a:ext uri="{FF2B5EF4-FFF2-40B4-BE49-F238E27FC236}">
                  <a16:creationId xmlns:a16="http://schemas.microsoft.com/office/drawing/2014/main" id="{423C063F-0201-44FF-9F53-EA3C7B9155BC}"/>
                </a:ext>
              </a:extLst>
            </p:cNvPr>
            <p:cNvPicPr>
              <a:picLocks noChangeAspect="1"/>
            </p:cNvPicPr>
            <p:nvPr/>
          </p:nvPicPr>
          <p:blipFill>
            <a:blip r:embed="rId6">
              <a:extLst>
                <a:ext uri="{28A0092B-C50C-407E-A947-70E740481C1C}">
                  <a14:useLocalDpi xmlns:a14="http://schemas.microsoft.com/office/drawing/2010/main"/>
                </a:ext>
                <a:ext uri="{96DAC541-7B7A-43D3-8B79-37D633B846F1}">
                  <asvg:svgBlip xmlns:asvg="http://schemas.microsoft.com/office/drawing/2016/SVG/main" r:embed="rId7"/>
                </a:ext>
              </a:extLst>
            </a:blip>
            <a:stretch>
              <a:fillRect/>
            </a:stretch>
          </p:blipFill>
          <p:spPr>
            <a:xfrm>
              <a:off x="2466852" y="4726567"/>
              <a:ext cx="535353" cy="1148191"/>
            </a:xfrm>
            <a:prstGeom prst="rect">
              <a:avLst/>
            </a:prstGeom>
          </p:spPr>
        </p:pic>
      </p:grpSp>
      <p:grpSp>
        <p:nvGrpSpPr>
          <p:cNvPr id="39" name="Gruppieren 38">
            <a:extLst>
              <a:ext uri="{FF2B5EF4-FFF2-40B4-BE49-F238E27FC236}">
                <a16:creationId xmlns:a16="http://schemas.microsoft.com/office/drawing/2014/main" id="{48C49D30-47F0-459B-9B2E-5F940D7B21C2}"/>
              </a:ext>
            </a:extLst>
          </p:cNvPr>
          <p:cNvGrpSpPr/>
          <p:nvPr/>
        </p:nvGrpSpPr>
        <p:grpSpPr>
          <a:xfrm>
            <a:off x="1442905" y="704572"/>
            <a:ext cx="1218263" cy="1595339"/>
            <a:chOff x="1442905" y="704572"/>
            <a:chExt cx="1218263" cy="1595339"/>
          </a:xfrm>
        </p:grpSpPr>
        <p:pic>
          <p:nvPicPr>
            <p:cNvPr id="35" name="Grafik 34">
              <a:extLst>
                <a:ext uri="{FF2B5EF4-FFF2-40B4-BE49-F238E27FC236}">
                  <a16:creationId xmlns:a16="http://schemas.microsoft.com/office/drawing/2014/main" id="{71044ED9-43AE-45C1-8373-8E4C32147467}"/>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1442905" y="704572"/>
              <a:ext cx="1218263" cy="1595339"/>
            </a:xfrm>
            <a:prstGeom prst="rect">
              <a:avLst/>
            </a:prstGeom>
          </p:spPr>
        </p:pic>
        <p:grpSp>
          <p:nvGrpSpPr>
            <p:cNvPr id="4" name="Gruppieren 3">
              <a:extLst>
                <a:ext uri="{FF2B5EF4-FFF2-40B4-BE49-F238E27FC236}">
                  <a16:creationId xmlns:a16="http://schemas.microsoft.com/office/drawing/2014/main" id="{A8E19409-AC63-49DF-A67E-095FE7C9FE00}"/>
                </a:ext>
              </a:extLst>
            </p:cNvPr>
            <p:cNvGrpSpPr/>
            <p:nvPr/>
          </p:nvGrpSpPr>
          <p:grpSpPr>
            <a:xfrm rot="20390170">
              <a:off x="1911703" y="921898"/>
              <a:ext cx="685886" cy="913614"/>
              <a:chOff x="8233986" y="801042"/>
              <a:chExt cx="878890" cy="1170699"/>
            </a:xfrm>
          </p:grpSpPr>
          <p:sp>
            <p:nvSpPr>
              <p:cNvPr id="3" name="Rechteck: abgerundete Ecken 2">
                <a:extLst>
                  <a:ext uri="{FF2B5EF4-FFF2-40B4-BE49-F238E27FC236}">
                    <a16:creationId xmlns:a16="http://schemas.microsoft.com/office/drawing/2014/main" id="{771B2D75-8454-472A-B29B-E715105B28F1}"/>
                  </a:ext>
                </a:extLst>
              </p:cNvPr>
              <p:cNvSpPr/>
              <p:nvPr/>
            </p:nvSpPr>
            <p:spPr>
              <a:xfrm rot="704140">
                <a:off x="8233986" y="816774"/>
                <a:ext cx="871497" cy="1150239"/>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pic>
            <p:nvPicPr>
              <p:cNvPr id="29" name="Grafik 28">
                <a:extLst>
                  <a:ext uri="{FF2B5EF4-FFF2-40B4-BE49-F238E27FC236}">
                    <a16:creationId xmlns:a16="http://schemas.microsoft.com/office/drawing/2014/main" id="{5D855DD6-E04D-4E73-ADC6-EE25344DA5A4}"/>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rot="691044">
                <a:off x="8237311" y="801042"/>
                <a:ext cx="875565" cy="1170699"/>
              </a:xfrm>
              <a:prstGeom prst="rect">
                <a:avLst/>
              </a:prstGeom>
            </p:spPr>
          </p:pic>
        </p:grpSp>
      </p:grpSp>
      <p:grpSp>
        <p:nvGrpSpPr>
          <p:cNvPr id="41" name="Gruppieren 40">
            <a:extLst>
              <a:ext uri="{FF2B5EF4-FFF2-40B4-BE49-F238E27FC236}">
                <a16:creationId xmlns:a16="http://schemas.microsoft.com/office/drawing/2014/main" id="{B5BCD05F-F6D7-441D-BC91-061CB2DC5B44}"/>
              </a:ext>
            </a:extLst>
          </p:cNvPr>
          <p:cNvGrpSpPr/>
          <p:nvPr/>
        </p:nvGrpSpPr>
        <p:grpSpPr>
          <a:xfrm>
            <a:off x="4756011" y="2164796"/>
            <a:ext cx="2863990" cy="2863990"/>
            <a:chOff x="4756011" y="2164796"/>
            <a:chExt cx="2863990" cy="2863990"/>
          </a:xfrm>
        </p:grpSpPr>
        <p:sp>
          <p:nvSpPr>
            <p:cNvPr id="36" name="Ellipse 35">
              <a:extLst>
                <a:ext uri="{FF2B5EF4-FFF2-40B4-BE49-F238E27FC236}">
                  <a16:creationId xmlns:a16="http://schemas.microsoft.com/office/drawing/2014/main" id="{9C0FB1F7-6FB9-4911-8901-CF84586A5D00}"/>
                </a:ext>
              </a:extLst>
            </p:cNvPr>
            <p:cNvSpPr/>
            <p:nvPr/>
          </p:nvSpPr>
          <p:spPr>
            <a:xfrm>
              <a:off x="4756011" y="2164796"/>
              <a:ext cx="2863990" cy="286399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grpSp>
          <p:nvGrpSpPr>
            <p:cNvPr id="40" name="Gruppieren 39">
              <a:extLst>
                <a:ext uri="{FF2B5EF4-FFF2-40B4-BE49-F238E27FC236}">
                  <a16:creationId xmlns:a16="http://schemas.microsoft.com/office/drawing/2014/main" id="{F6D05F4C-593C-415C-9848-DAFEA3E5A130}"/>
                </a:ext>
              </a:extLst>
            </p:cNvPr>
            <p:cNvGrpSpPr/>
            <p:nvPr/>
          </p:nvGrpSpPr>
          <p:grpSpPr>
            <a:xfrm>
              <a:off x="4912734" y="2317197"/>
              <a:ext cx="2554866" cy="2554866"/>
              <a:chOff x="4912734" y="2317197"/>
              <a:chExt cx="2554866" cy="2554866"/>
            </a:xfrm>
          </p:grpSpPr>
          <p:sp>
            <p:nvSpPr>
              <p:cNvPr id="5" name="Ellipse 4">
                <a:extLst>
                  <a:ext uri="{FF2B5EF4-FFF2-40B4-BE49-F238E27FC236}">
                    <a16:creationId xmlns:a16="http://schemas.microsoft.com/office/drawing/2014/main" id="{FB669FB8-D14F-4375-893A-E9E08DE30DD0}"/>
                  </a:ext>
                </a:extLst>
              </p:cNvPr>
              <p:cNvSpPr/>
              <p:nvPr/>
            </p:nvSpPr>
            <p:spPr>
              <a:xfrm>
                <a:off x="4912734" y="2317197"/>
                <a:ext cx="2554866" cy="2554866"/>
              </a:xfrm>
              <a:prstGeom prst="ellipse">
                <a:avLst/>
              </a:prstGeom>
              <a:solidFill>
                <a:srgbClr val="D6851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17" name="Textplatzhalter 3">
                <a:extLst>
                  <a:ext uri="{FF2B5EF4-FFF2-40B4-BE49-F238E27FC236}">
                    <a16:creationId xmlns:a16="http://schemas.microsoft.com/office/drawing/2014/main" id="{4D1AF519-D49F-4109-9CA5-A99B975F7F0F}"/>
                  </a:ext>
                </a:extLst>
              </p:cNvPr>
              <p:cNvSpPr txBox="1">
                <a:spLocks/>
              </p:cNvSpPr>
              <p:nvPr/>
            </p:nvSpPr>
            <p:spPr>
              <a:xfrm>
                <a:off x="4971595" y="2574391"/>
                <a:ext cx="2438156" cy="1846347"/>
              </a:xfrm>
              <a:prstGeom prst="rect">
                <a:avLst/>
              </a:prstGeom>
              <a:noFill/>
            </p:spPr>
            <p:txBody>
              <a:bodyPr vert="horz" wrap="square" lIns="0" tIns="0" rIns="0" bIns="0" rtlCol="0" anchor="ctr">
                <a:noAutofit/>
              </a:bodyPr>
              <a:lstStyle>
                <a:lvl1pPr marL="0" indent="0" algn="l" defTabSz="357188" rtl="0" eaLnBrk="1" latinLnBrk="0" hangingPunct="1">
                  <a:lnSpc>
                    <a:spcPct val="90000"/>
                  </a:lnSpc>
                  <a:spcBef>
                    <a:spcPts val="1000"/>
                  </a:spcBef>
                  <a:buClr>
                    <a:schemeClr val="accent1"/>
                  </a:buClr>
                  <a:buSzPct val="90000"/>
                  <a:buFont typeface="Wingdings 3" panose="05040102010807070707" pitchFamily="18" charset="2"/>
                  <a:buNone/>
                  <a:tabLst/>
                  <a:defRPr sz="2000" b="0" kern="1200">
                    <a:solidFill>
                      <a:schemeClr val="bg1"/>
                    </a:solidFill>
                    <a:latin typeface="+mj-lt"/>
                    <a:ea typeface="+mn-ea"/>
                    <a:cs typeface="+mn-cs"/>
                  </a:defRPr>
                </a:lvl1pPr>
                <a:lvl2pPr marL="457200" indent="0" algn="l" defTabSz="536575" rtl="0" eaLnBrk="1" latinLnBrk="0" hangingPunct="1">
                  <a:lnSpc>
                    <a:spcPct val="90000"/>
                  </a:lnSpc>
                  <a:spcBef>
                    <a:spcPts val="500"/>
                  </a:spcBef>
                  <a:buClr>
                    <a:schemeClr val="accent1"/>
                  </a:buClr>
                  <a:buSzPct val="90000"/>
                  <a:buFont typeface="Wingdings 3" panose="05040102010807070707" pitchFamily="18" charset="2"/>
                  <a:buNone/>
                  <a:tabLst/>
                  <a:defRPr sz="2000" b="1" kern="1200">
                    <a:solidFill>
                      <a:schemeClr val="tx1"/>
                    </a:solidFill>
                    <a:latin typeface="+mj-lt"/>
                    <a:ea typeface="+mn-ea"/>
                    <a:cs typeface="+mn-cs"/>
                  </a:defRPr>
                </a:lvl2pPr>
                <a:lvl3pPr marL="914400" indent="0" algn="l" defTabSz="479425" rtl="0" eaLnBrk="1" latinLnBrk="0" hangingPunct="1">
                  <a:lnSpc>
                    <a:spcPct val="90000"/>
                  </a:lnSpc>
                  <a:spcBef>
                    <a:spcPts val="500"/>
                  </a:spcBef>
                  <a:buClr>
                    <a:schemeClr val="accent1"/>
                  </a:buClr>
                  <a:buSzPct val="90000"/>
                  <a:buFont typeface="Wingdings 3" panose="05040102010807070707" pitchFamily="18" charset="2"/>
                  <a:buNone/>
                  <a:tabLst/>
                  <a:defRPr sz="1800" b="1" kern="1200">
                    <a:solidFill>
                      <a:schemeClr val="tx1"/>
                    </a:solidFill>
                    <a:latin typeface="+mj-lt"/>
                    <a:ea typeface="+mn-ea"/>
                    <a:cs typeface="+mn-cs"/>
                  </a:defRPr>
                </a:lvl3pPr>
                <a:lvl4pPr marL="1371600" indent="0" algn="l" defTabSz="357188"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4pPr>
                <a:lvl5pPr marL="1828800" indent="0" algn="l" defTabSz="360363"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algn="ctr">
                  <a:lnSpc>
                    <a:spcPts val="2800"/>
                  </a:lnSpc>
                  <a:spcBef>
                    <a:spcPts val="0"/>
                  </a:spcBef>
                  <a:spcAft>
                    <a:spcPts val="600"/>
                  </a:spcAft>
                </a:pPr>
                <a:r>
                  <a:rPr lang="en-GB" dirty="0"/>
                  <a:t>Contents</a:t>
                </a:r>
              </a:p>
              <a:p>
                <a:pPr algn="ctr">
                  <a:lnSpc>
                    <a:spcPts val="2800"/>
                  </a:lnSpc>
                  <a:spcBef>
                    <a:spcPts val="0"/>
                  </a:spcBef>
                  <a:spcAft>
                    <a:spcPts val="600"/>
                  </a:spcAft>
                </a:pPr>
                <a:r>
                  <a:rPr lang="en-GB" dirty="0"/>
                  <a:t>Standards</a:t>
                </a:r>
              </a:p>
              <a:p>
                <a:pPr algn="ctr">
                  <a:lnSpc>
                    <a:spcPts val="2800"/>
                  </a:lnSpc>
                  <a:spcBef>
                    <a:spcPts val="0"/>
                  </a:spcBef>
                  <a:spcAft>
                    <a:spcPts val="600"/>
                  </a:spcAft>
                </a:pPr>
                <a:r>
                  <a:rPr lang="en-GB" dirty="0"/>
                  <a:t>Rights and duties</a:t>
                </a:r>
              </a:p>
            </p:txBody>
          </p:sp>
        </p:grpSp>
      </p:grpSp>
    </p:spTree>
    <p:extLst>
      <p:ext uri="{BB962C8B-B14F-4D97-AF65-F5344CB8AC3E}">
        <p14:creationId xmlns:p14="http://schemas.microsoft.com/office/powerpoint/2010/main" val="704891516"/>
      </p:ext>
    </p:extLst>
  </p:cSld>
  <p:clrMapOvr>
    <a:masterClrMapping/>
  </p:clrMapOvr>
  <p:transition spd="slow">
    <p:fad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a:extLst>
              <a:ext uri="{FF2B5EF4-FFF2-40B4-BE49-F238E27FC236}">
                <a16:creationId xmlns:a16="http://schemas.microsoft.com/office/drawing/2014/main" id="{4D0B0E92-2530-4EF9-9539-D64CD335A88A}"/>
              </a:ext>
            </a:extLst>
          </p:cNvPr>
          <p:cNvSpPr>
            <a:spLocks noGrp="1"/>
          </p:cNvSpPr>
          <p:nvPr>
            <p:ph type="body" sz="quarter" idx="10"/>
          </p:nvPr>
        </p:nvSpPr>
        <p:spPr>
          <a:xfrm>
            <a:off x="658812" y="817725"/>
            <a:ext cx="11053762" cy="446715"/>
          </a:xfrm>
        </p:spPr>
        <p:txBody>
          <a:bodyPr>
            <a:normAutofit/>
          </a:bodyPr>
          <a:lstStyle/>
          <a:p>
            <a:r>
              <a:rPr lang="en-GB" sz="2000" b="1" dirty="0"/>
              <a:t>Core elements of the training regulations </a:t>
            </a:r>
          </a:p>
        </p:txBody>
      </p:sp>
      <p:sp>
        <p:nvSpPr>
          <p:cNvPr id="3" name="Titel 2">
            <a:extLst>
              <a:ext uri="{FF2B5EF4-FFF2-40B4-BE49-F238E27FC236}">
                <a16:creationId xmlns:a16="http://schemas.microsoft.com/office/drawing/2014/main" id="{97A66CD8-5C1C-44A2-8C6E-480B8A3BD439}"/>
              </a:ext>
            </a:extLst>
          </p:cNvPr>
          <p:cNvSpPr>
            <a:spLocks noGrp="1"/>
          </p:cNvSpPr>
          <p:nvPr>
            <p:ph type="title"/>
          </p:nvPr>
        </p:nvSpPr>
        <p:spPr/>
        <p:txBody>
          <a:bodyPr/>
          <a:lstStyle/>
          <a:p>
            <a:r>
              <a:rPr lang="en-GB" dirty="0"/>
              <a:t>5. Regulations in federal law</a:t>
            </a:r>
          </a:p>
        </p:txBody>
      </p:sp>
      <p:sp>
        <p:nvSpPr>
          <p:cNvPr id="9" name="Inhaltsplatzhalter 4">
            <a:extLst>
              <a:ext uri="{FF2B5EF4-FFF2-40B4-BE49-F238E27FC236}">
                <a16:creationId xmlns:a16="http://schemas.microsoft.com/office/drawing/2014/main" id="{98B785D9-4DDD-4F8A-987A-FB9486401631}"/>
              </a:ext>
            </a:extLst>
          </p:cNvPr>
          <p:cNvSpPr txBox="1">
            <a:spLocks/>
          </p:cNvSpPr>
          <p:nvPr/>
        </p:nvSpPr>
        <p:spPr>
          <a:xfrm>
            <a:off x="658812" y="1557339"/>
            <a:ext cx="7958138" cy="3873077"/>
          </a:xfrm>
          <a:prstGeom prst="rect">
            <a:avLst/>
          </a:prstGeom>
        </p:spPr>
        <p:txBody>
          <a:bodyPr vert="horz" lIns="0" tIns="0" rIns="0" bIns="0" numCol="1" rtlCol="0">
            <a:noAutofit/>
          </a:bodyPr>
          <a:lstStyle>
            <a:lvl1pPr marL="342900" indent="-34290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9pPr>
          </a:lstStyle>
          <a:p>
            <a:pPr marL="285750" indent="-285750">
              <a:lnSpc>
                <a:spcPts val="2200"/>
              </a:lnSpc>
              <a:spcBef>
                <a:spcPts val="600"/>
              </a:spcBef>
              <a:spcAft>
                <a:spcPts val="600"/>
              </a:spcAft>
              <a:buClr>
                <a:srgbClr val="D6851B"/>
              </a:buClr>
              <a:buSzPct val="65000"/>
              <a:buFont typeface="Wingdings 3" panose="05040102010807070707" pitchFamily="18" charset="2"/>
              <a:buChar char=""/>
            </a:pPr>
            <a:r>
              <a:rPr lang="en-GB" sz="1800" dirty="0">
                <a:latin typeface="+mj-lt"/>
              </a:rPr>
              <a:t>Title of the training occupation</a:t>
            </a:r>
          </a:p>
          <a:p>
            <a:pPr marL="285750" indent="-285750">
              <a:lnSpc>
                <a:spcPts val="2200"/>
              </a:lnSpc>
              <a:spcBef>
                <a:spcPts val="600"/>
              </a:spcBef>
              <a:spcAft>
                <a:spcPts val="600"/>
              </a:spcAft>
              <a:buClr>
                <a:srgbClr val="D6851B"/>
              </a:buClr>
              <a:buSzPct val="65000"/>
              <a:buFont typeface="Wingdings 3" panose="05040102010807070707" pitchFamily="18" charset="2"/>
              <a:buChar char=""/>
            </a:pPr>
            <a:r>
              <a:rPr lang="en-GB" sz="1800" dirty="0">
                <a:latin typeface="+mj-lt"/>
              </a:rPr>
              <a:t>Duration of training: no shorter than 2 years, no longer than 3.5 years</a:t>
            </a:r>
          </a:p>
          <a:p>
            <a:pPr marL="285750" indent="-285750">
              <a:lnSpc>
                <a:spcPts val="2200"/>
              </a:lnSpc>
              <a:spcBef>
                <a:spcPts val="600"/>
              </a:spcBef>
              <a:spcAft>
                <a:spcPts val="600"/>
              </a:spcAft>
              <a:buClr>
                <a:srgbClr val="D6851B"/>
              </a:buClr>
              <a:buSzPct val="65000"/>
              <a:buFont typeface="Wingdings 3" panose="05040102010807070707" pitchFamily="18" charset="2"/>
              <a:buChar char=""/>
            </a:pPr>
            <a:r>
              <a:rPr lang="en-GB" sz="1800" dirty="0">
                <a:latin typeface="+mj-lt"/>
              </a:rPr>
              <a:t>Training profile: the occupational skills, knowledge and competencies that </a:t>
            </a:r>
            <a:br>
              <a:rPr lang="en-GB" sz="1800" dirty="0">
                <a:latin typeface="+mj-lt"/>
              </a:rPr>
            </a:br>
            <a:r>
              <a:rPr lang="en-GB" sz="1800" dirty="0">
                <a:latin typeface="+mj-lt"/>
              </a:rPr>
              <a:t>need to be imparted</a:t>
            </a:r>
          </a:p>
          <a:p>
            <a:pPr marL="285750" indent="-285750">
              <a:lnSpc>
                <a:spcPts val="2200"/>
              </a:lnSpc>
              <a:spcBef>
                <a:spcPts val="600"/>
              </a:spcBef>
              <a:spcAft>
                <a:spcPts val="600"/>
              </a:spcAft>
              <a:buClr>
                <a:srgbClr val="D6851B"/>
              </a:buClr>
              <a:buSzPct val="65000"/>
              <a:buFont typeface="Wingdings 3" panose="05040102010807070707" pitchFamily="18" charset="2"/>
              <a:buChar char=""/>
            </a:pPr>
            <a:r>
              <a:rPr lang="en-GB" sz="1800" dirty="0">
                <a:latin typeface="+mj-lt"/>
              </a:rPr>
              <a:t>General training plan: instructions regarding content and time structure for </a:t>
            </a:r>
            <a:br>
              <a:rPr lang="en-GB" sz="1800" dirty="0">
                <a:latin typeface="+mj-lt"/>
              </a:rPr>
            </a:br>
            <a:r>
              <a:rPr lang="en-GB" sz="1800" dirty="0">
                <a:latin typeface="+mj-lt"/>
              </a:rPr>
              <a:t>the imparting of the skills, knowledge and competencies, report book</a:t>
            </a:r>
          </a:p>
          <a:p>
            <a:pPr marL="285750" indent="-285750">
              <a:lnSpc>
                <a:spcPts val="2200"/>
              </a:lnSpc>
              <a:spcBef>
                <a:spcPts val="600"/>
              </a:spcBef>
              <a:spcAft>
                <a:spcPts val="600"/>
              </a:spcAft>
              <a:buClr>
                <a:srgbClr val="D6851B"/>
              </a:buClr>
              <a:buSzPct val="65000"/>
              <a:buFont typeface="Wingdings 3" panose="05040102010807070707" pitchFamily="18" charset="2"/>
              <a:buChar char=""/>
            </a:pPr>
            <a:r>
              <a:rPr lang="en-GB" sz="1800" dirty="0">
                <a:latin typeface="+mj-lt"/>
              </a:rPr>
              <a:t>Examination requirements</a:t>
            </a:r>
          </a:p>
        </p:txBody>
      </p:sp>
      <p:pic>
        <p:nvPicPr>
          <p:cNvPr id="16" name="Grafik 15">
            <a:extLst>
              <a:ext uri="{FF2B5EF4-FFF2-40B4-BE49-F238E27FC236}">
                <a16:creationId xmlns:a16="http://schemas.microsoft.com/office/drawing/2014/main" id="{ACC6DEE6-F42F-47A6-B2DA-86728B9859BA}"/>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9397298" y="2168525"/>
            <a:ext cx="2639127" cy="3455988"/>
          </a:xfrm>
          <a:prstGeom prst="rect">
            <a:avLst/>
          </a:prstGeom>
        </p:spPr>
      </p:pic>
    </p:spTree>
    <p:extLst>
      <p:ext uri="{BB962C8B-B14F-4D97-AF65-F5344CB8AC3E}">
        <p14:creationId xmlns:p14="http://schemas.microsoft.com/office/powerpoint/2010/main" val="620452754"/>
      </p:ext>
    </p:extLst>
  </p:cSld>
  <p:clrMapOvr>
    <a:masterClrMapping/>
  </p:clrMapOvr>
  <p:transition spd="slow">
    <p:fade/>
  </p:transition>
</p:sld>
</file>

<file path=ppt/theme/theme1.xml><?xml version="1.0" encoding="utf-8"?>
<a:theme xmlns:a="http://schemas.openxmlformats.org/drawingml/2006/main" name="Office">
  <a:themeElements>
    <a:clrScheme name="BIBB">
      <a:dk1>
        <a:sysClr val="windowText" lastClr="000000"/>
      </a:dk1>
      <a:lt1>
        <a:sysClr val="window" lastClr="FFFFFF"/>
      </a:lt1>
      <a:dk2>
        <a:srgbClr val="585858"/>
      </a:dk2>
      <a:lt2>
        <a:srgbClr val="E7E6E6"/>
      </a:lt2>
      <a:accent1>
        <a:srgbClr val="D37230"/>
      </a:accent1>
      <a:accent2>
        <a:srgbClr val="7FC200"/>
      </a:accent2>
      <a:accent3>
        <a:srgbClr val="00306B"/>
      </a:accent3>
      <a:accent4>
        <a:srgbClr val="FFC000"/>
      </a:accent4>
      <a:accent5>
        <a:srgbClr val="85C0FB"/>
      </a:accent5>
      <a:accent6>
        <a:srgbClr val="BFBFBF"/>
      </a:accent6>
      <a:hlink>
        <a:srgbClr val="0563C1"/>
      </a:hlink>
      <a:folHlink>
        <a:srgbClr val="954F72"/>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4906</Words>
  <Application>Microsoft Office PowerPoint</Application>
  <PresentationFormat>Breitbild</PresentationFormat>
  <Paragraphs>369</Paragraphs>
  <Slides>22</Slides>
  <Notes>18</Notes>
  <HiddenSlides>0</HiddenSlides>
  <MMClips>0</MMClips>
  <ScaleCrop>false</ScaleCrop>
  <HeadingPairs>
    <vt:vector size="6" baseType="variant">
      <vt:variant>
        <vt:lpstr>Verwendete Schriftarten</vt:lpstr>
      </vt:variant>
      <vt:variant>
        <vt:i4>3</vt:i4>
      </vt:variant>
      <vt:variant>
        <vt:lpstr>Design</vt:lpstr>
      </vt:variant>
      <vt:variant>
        <vt:i4>2</vt:i4>
      </vt:variant>
      <vt:variant>
        <vt:lpstr>Folientitel</vt:lpstr>
      </vt:variant>
      <vt:variant>
        <vt:i4>22</vt:i4>
      </vt:variant>
    </vt:vector>
  </HeadingPairs>
  <TitlesOfParts>
    <vt:vector size="27" baseType="lpstr">
      <vt:lpstr>Wingdings 3</vt:lpstr>
      <vt:lpstr>Arial</vt:lpstr>
      <vt:lpstr>Calibri</vt:lpstr>
      <vt:lpstr>Office</vt:lpstr>
      <vt:lpstr>1_Office</vt:lpstr>
      <vt:lpstr> </vt:lpstr>
      <vt:lpstr>Contents</vt:lpstr>
      <vt:lpstr>1. Foundation: German Basic Law</vt:lpstr>
      <vt:lpstr>2. The dual system</vt:lpstr>
      <vt:lpstr>3. Summary of the legal framework</vt:lpstr>
      <vt:lpstr>4. The German Vocational Training Act (BBiG)</vt:lpstr>
      <vt:lpstr>5. Regulations in federal law</vt:lpstr>
      <vt:lpstr>5. Regulations in federal law</vt:lpstr>
      <vt:lpstr>5. Regulations in federal law</vt:lpstr>
      <vt:lpstr>5. Regulations in federal law</vt:lpstr>
      <vt:lpstr>5. Regulations in federal law</vt:lpstr>
      <vt:lpstr>5. Regulations in federal law</vt:lpstr>
      <vt:lpstr>5. Regulations in federal law</vt:lpstr>
      <vt:lpstr>5. Regulations in federal law: Qualification</vt:lpstr>
      <vt:lpstr>5. Regulations in federal law: Craft trades</vt:lpstr>
      <vt:lpstr>5. Regulations in federal law: Young people</vt:lpstr>
      <vt:lpstr>6. Regulations in federal state law: Young people</vt:lpstr>
      <vt:lpstr>6. Regulations in federal state law: Young people</vt:lpstr>
      <vt:lpstr>Regulations at a glance</vt:lpstr>
      <vt:lpstr>5. Regulations in federal law</vt:lpstr>
      <vt:lpstr>Further information</vt:lpstr>
      <vt:lpstr>GOVET at BIBB</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creator>danyel</dc:creator>
  <cp:lastModifiedBy>Wilkes, Maria</cp:lastModifiedBy>
  <cp:revision>429</cp:revision>
  <dcterms:created xsi:type="dcterms:W3CDTF">2020-12-18T10:19:10Z</dcterms:created>
  <dcterms:modified xsi:type="dcterms:W3CDTF">2025-09-25T07:43:05Z</dcterms:modified>
</cp:coreProperties>
</file>