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28" userDrawn="1">
          <p15:clr>
            <a:srgbClr val="A4A3A4"/>
          </p15:clr>
        </p15:guide>
        <p15:guide id="15" orient="horz" pos="3748" userDrawn="1">
          <p15:clr>
            <a:srgbClr val="A4A3A4"/>
          </p15:clr>
        </p15:guide>
        <p15:guide id="16"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E2A95F"/>
    <a:srgbClr val="FBF3E8"/>
    <a:srgbClr val="D6851B"/>
    <a:srgbClr val="F2D9B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2182" autoAdjust="0"/>
  </p:normalViewPr>
  <p:slideViewPr>
    <p:cSldViewPr snapToGrid="0" showGuides="1">
      <p:cViewPr varScale="1">
        <p:scale>
          <a:sx n="80" d="100"/>
          <a:sy n="80" d="100"/>
        </p:scale>
        <p:origin x="1794" y="96"/>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28"/>
        <p:guide orient="horz" pos="3748"/>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428371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Art. 27-32 de la Ley de Formación Profesional (BBiG), art. 21-24 del Código de artesanía (HwO)</a:t>
            </a:r>
          </a:p>
          <a:p>
            <a:pPr marL="171450" indent="-171450">
              <a:buFont typeface="Arial" panose="020B0604020202020204" pitchFamily="34" charset="0"/>
              <a:buChar char="•"/>
            </a:pPr>
            <a:r>
              <a:rPr lang="es-ES"/>
              <a:t>El antiguo Comité Federal para Formación Profesional ha definido los siguientes valores orientativos como proporción adecuada entre trabajadores cualificados y aprendices: 1-2 trabajadores cualificados:</a:t>
            </a:r>
            <a:r>
              <a:rPr lang="es-ES" baseline="0"/>
              <a:t> 1 aprendiz; 3-5 trabajadores cualificados: 2 aprendices; 6-8 trabajadores cualificados: 3 aprendices; por cada 3 trabajadores cualificados más: 1 aprendiz más.</a:t>
            </a:r>
          </a:p>
          <a:p>
            <a:pPr marL="171450" indent="-171450">
              <a:buFont typeface="Arial" panose="020B0604020202020204" pitchFamily="34" charset="0"/>
              <a:buChar char="•"/>
            </a:pPr>
            <a:r>
              <a:rPr lang="es-ES" baseline="0"/>
              <a:t>Un formador con dedicación exclusiva no debe formar a más de 16 aprendices y un formador con dedicación no exclusiva no debe formar a más de 3 aprendices.</a:t>
            </a:r>
          </a:p>
          <a:p>
            <a:pPr marL="171450" indent="-171450">
              <a:buFont typeface="Arial" panose="020B0604020202020204" pitchFamily="34" charset="0"/>
              <a:buChar char="•"/>
            </a:pPr>
            <a:r>
              <a:rPr lang="es-ES"/>
              <a:t>Solo podrán </a:t>
            </a:r>
            <a:r>
              <a:rPr lang="es-ES" b="1"/>
              <a:t>contratar</a:t>
            </a:r>
            <a:r>
              <a:rPr lang="es-ES"/>
              <a:t> aprendices las personas que sean personalmente idóneas (que no hayan cometido delitos ni agresiones contra niños o jóvenes).</a:t>
            </a:r>
          </a:p>
          <a:p>
            <a:pPr marL="171450" indent="-171450">
              <a:buFont typeface="Arial" panose="020B0604020202020204" pitchFamily="34" charset="0"/>
              <a:buChar char="•"/>
            </a:pPr>
            <a:r>
              <a:rPr lang="es-ES" baseline="0"/>
              <a:t>Solo podrán </a:t>
            </a:r>
            <a:r>
              <a:rPr lang="es-ES" b="1" baseline="0"/>
              <a:t>impartir formación</a:t>
            </a:r>
            <a:r>
              <a:rPr lang="es-ES" baseline="0"/>
              <a:t> las personas con la debida idoneidad personal y la aptitud profesional adecuada. Esto significa que deben haber aprobado un examen final correspondiente y disponer de la idoneidad profesional y pedagógica adecuada.</a:t>
            </a:r>
          </a:p>
          <a:p>
            <a:pPr marL="171450" indent="-171450">
              <a:buFont typeface="Arial" panose="020B0604020202020204" pitchFamily="34" charset="0"/>
              <a:buChar char="•"/>
            </a:pPr>
            <a:r>
              <a:rPr lang="es-ES"/>
              <a:t>Supervisión de la idoneidad de la empresa y los responsables de la formación profesional dual por parte de un organismo competente (Cámara de Artes y Oficios HWK)/Cámara de Comercio e Industria (IHK) o similar; art. 32 de la Ley de Formación Profesional (BBiG), art. 23 del Código de artesanía (HwO)).</a:t>
            </a:r>
          </a:p>
          <a:p>
            <a:pPr marL="171450" indent="-171450">
              <a:buFont typeface="Arial" panose="020B0604020202020204" pitchFamily="34" charset="0"/>
              <a:buChar char="•"/>
            </a:pPr>
            <a:r>
              <a:rPr lang="es-ES"/>
              <a:t>Sanciones por infracciones de todo tipo: art. 32, 102 de la Ley de Formación Profesional (BBiG). Si las faltas no se subsanan en un plazo determinado, deberán notificarse a la autoridad competente con arreglo a la legislación del estado federado. Los comportamientos incorrectos pueden ser sancionados con multas.</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1632227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Art. 10-12 de la Ley de Formación Profesional (BBiG), art. 29-30 del Código de artesanía (HwO)</a:t>
            </a:r>
          </a:p>
          <a:p>
            <a:pPr marL="171450" indent="-171450">
              <a:buFont typeface="Arial" panose="020B0604020202020204" pitchFamily="34" charset="0"/>
              <a:buChar char="•"/>
            </a:pPr>
            <a:r>
              <a:rPr lang="es-ES"/>
              <a:t>Si los aprendices aún son menores de edad, el contrato debe ser firmado por sus representantes legales, art. 11, apdo. 2 de la Ley de Formación Profesional (BBiG)</a:t>
            </a:r>
          </a:p>
          <a:p>
            <a:pPr marL="171450" indent="-171450">
              <a:buFont typeface="Arial" panose="020B0604020202020204" pitchFamily="34" charset="0"/>
              <a:buChar char="•"/>
            </a:pPr>
            <a:r>
              <a:rPr lang="es-ES"/>
              <a:t>Para las remuneraciones, véase la siguiente diapositiva</a:t>
            </a:r>
          </a:p>
          <a:p>
            <a:pPr marL="171450" indent="-171450">
              <a:buFont typeface="Arial" panose="020B0604020202020204" pitchFamily="34" charset="0"/>
              <a:buChar char="•"/>
            </a:pPr>
            <a:r>
              <a:rPr lang="es-ES"/>
              <a:t>Sobre el salario mínimo, diapositiva adicional al final</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243335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Art. 15 de la Ley de Formación Profesional (BBiG)</a:t>
            </a:r>
            <a:r>
              <a:rPr lang="es-ES" baseline="0"/>
              <a:t>: los responsables de la formación profesional dual deben liberar del trabajo a los aprendices para que participen en las clases en el centro escolar de formación profesional y se presenten a los exámenes. Se aplicará el mismo criterio si las actividades de formación profesional deben realizarse fuera del centro de formación profesional.</a:t>
            </a:r>
          </a:p>
          <a:p>
            <a:pPr marL="171450" indent="-171450">
              <a:buFont typeface="Arial" panose="020B0604020202020204" pitchFamily="34" charset="0"/>
              <a:buChar char="•"/>
            </a:pPr>
            <a:r>
              <a:rPr lang="es-ES"/>
              <a:t>Art. 17-19 de la Ley de Formación Profesional (BBiG) </a:t>
            </a:r>
          </a:p>
          <a:p>
            <a:pPr marL="171450" indent="-171450">
              <a:buFont typeface="Arial" panose="020B0604020202020204" pitchFamily="34" charset="0"/>
              <a:buChar char="•"/>
            </a:pPr>
            <a:r>
              <a:rPr lang="es-ES"/>
              <a:t>La determinación de la remuneración por contrato colectivo no está regulada por ley. La remuneración también puede basarse en un acuerdo entre las partes contratantes, aunque tendrán prevalencia las disposiciones del contrato colectivo.</a:t>
            </a:r>
          </a:p>
          <a:p>
            <a:pPr marL="171450" indent="-171450">
              <a:buFont typeface="Arial" panose="020B0604020202020204" pitchFamily="34" charset="0"/>
              <a:buChar char="•"/>
            </a:pPr>
            <a:r>
              <a:rPr lang="es-ES"/>
              <a:t>Según una sentencia de la Corte Federal de Trabajo, la remuneración no podrá ser inferior al 80 % de la remuneración indicada en el contrato colectivo.</a:t>
            </a:r>
          </a:p>
          <a:p>
            <a:pPr marL="171450" indent="-171450">
              <a:buFont typeface="Arial" panose="020B0604020202020204" pitchFamily="34" charset="0"/>
              <a:buChar char="•"/>
            </a:pPr>
            <a:r>
              <a:rPr lang="es-ES"/>
              <a:t>La Ley sobre Contratos Colectivos de Trabajo (TVG) del 9 de abril de 1949 establece las condiciones marco legales del derecho de negociación colectiva. El contrato colectivo regula los derechos y obligaciones de las partes del contrato colectivo (sindicatos, empleadores individuales y asociaciones de empleadores) y contiene normas jurídicas que pueden regular el contenido, el acuerdo y la finalización de las relaciones laborales, así como cuestiones operativas y de régimen empresarial. También es de aplicación para los aprendices.</a:t>
            </a:r>
          </a:p>
          <a:p>
            <a:pPr marL="171450" indent="-171450">
              <a:buFont typeface="Arial" panose="020B0604020202020204" pitchFamily="34" charset="0"/>
              <a:buChar char="•"/>
            </a:pPr>
            <a:r>
              <a:rPr lang="es-ES"/>
              <a:t>Para la Ley del Salario Mínimo, véase la diapositiva 20 en el anexo.</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424456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El Estado delega la función de control en los organismos competentes.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Estos registran las relaciones contractuales de formación, supervisan la empresa y al personal y asesoran a formadores y aprendices.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Forman comisiones examinadoras (art. 39-40 de la Ley de Formación Profesional (BBiG)), véase también el comentario de la diapositiva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baseline="0"/>
              <a:t>Elaboran y realizan el examen parcial y el examen final (véase la diapositiva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1780926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t>Sobre el sistema de examinación: art. 37-48 de la Ley de Formación Profesional (BBiG); art. 31 del Código de artesanía (HwO)</a:t>
            </a:r>
          </a:p>
          <a:p>
            <a:pPr marL="171450" indent="-171450">
              <a:buFont typeface="Arial" panose="020B0604020202020204" pitchFamily="34" charset="0"/>
              <a:buChar char="•"/>
            </a:pPr>
            <a:r>
              <a:rPr lang="es-ES" sz="1200"/>
              <a:t>Exención de pago</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a:t>Examen parcial </a:t>
            </a:r>
            <a:r>
              <a:rPr lang="es-ES" sz="1200"/>
              <a:t>a mitad de la formación profesional (los resultados no se incluyen en la evaluación final) </a:t>
            </a:r>
            <a:r>
              <a:rPr lang="es-ES" sz="1200" u="sng"/>
              <a:t>o</a:t>
            </a:r>
            <a:br>
              <a:rPr lang="es-ES" sz="1200"/>
            </a:br>
            <a:endParaRPr lang="es-ES" sz="120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t>«</a:t>
            </a:r>
            <a:r>
              <a:rPr lang="es-ES" sz="1200" b="1"/>
              <a:t>Examen final extendido</a:t>
            </a:r>
            <a:r>
              <a:rPr lang="es-ES" sz="1200"/>
              <a:t>» (primera parte después de dos años, segunda parte al final de la formación profesional) </a:t>
            </a:r>
          </a:p>
          <a:p>
            <a:pPr marL="171450" indent="-171450">
              <a:buFont typeface="Arial" panose="020B0604020202020204" pitchFamily="34" charset="0"/>
              <a:buChar char="•"/>
            </a:pPr>
            <a:r>
              <a:rPr lang="es-ES" sz="1200"/>
              <a:t>«Capacidad de acción profesional</a:t>
            </a:r>
            <a:r>
              <a:rPr lang="es-ES" sz="1200" baseline="0"/>
              <a:t>» significa que en el examen oral, el candidato debe abordar una situación (por ejemplo, la reparación de averías incorporadas artificialmente en un motor, etc.) que sea similar a una situación real de su vida profesional posterior. El objetivo es demostrar las competencias profesionales, metodológicas y sociales.</a:t>
            </a:r>
          </a:p>
          <a:p>
            <a:pPr marL="171450" indent="-171450">
              <a:buFont typeface="Arial" panose="020B0604020202020204" pitchFamily="34" charset="0"/>
              <a:buChar char="•"/>
            </a:pPr>
            <a:r>
              <a:rPr lang="es-ES" sz="1200" baseline="0"/>
              <a:t>Art. 40 de la Ley de Formación Profesional (BBiG), art. 34 del Código de artesanía (HwO) sobre la composición de la comisión examinadora: </a:t>
            </a:r>
            <a:r>
              <a:rPr lang="es-ES" sz="1200"/>
              <a:t>una comisión examinadora debe estar compuesta por al menos tres miembros. La parte del empleador y la parte de los trabajadores deben estar representadas a partes iguales y constituir al menos dos tercios del número total de miembros de la comisión. Los centros escolares de formación profesional están representados por al menos un docente. </a:t>
            </a:r>
          </a:p>
          <a:p>
            <a:pPr marL="171450" indent="-171450">
              <a:buFont typeface="Arial" panose="020B0604020202020204" pitchFamily="34" charset="0"/>
              <a:buChar char="•"/>
            </a:pPr>
            <a:r>
              <a:rPr lang="es-ES" sz="1200"/>
              <a:t>En el sector de las artes y oficios, las cámaras también pueden autorizar a los gremios artesanales a crear comisiones examinadoras.</a:t>
            </a:r>
          </a:p>
          <a:p>
            <a:pPr marL="171450" indent="-171450">
              <a:buFont typeface="Arial" panose="020B0604020202020204" pitchFamily="34" charset="0"/>
              <a:buChar char="•"/>
            </a:pPr>
            <a:r>
              <a:rPr lang="es-ES" sz="1200" b="0" i="0" u="none" strike="noStrike" baseline="0">
                <a:solidFill>
                  <a:schemeClr val="tx1"/>
                </a:solidFill>
                <a:latin typeface="+mn-lt"/>
                <a:ea typeface="+mn-ea"/>
                <a:cs typeface="+mn-cs"/>
              </a:rPr>
              <a:t>A petición del aprendiz, deberá adjuntarse al certificado una traducción al inglés y otra al francés.</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348705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Denominación breve: Código de artesanía</a:t>
            </a:r>
          </a:p>
          <a:p>
            <a:pPr marL="171450" indent="-171450">
              <a:buFont typeface="Arial" panose="020B0604020202020204" pitchFamily="34" charset="0"/>
              <a:buChar char="•"/>
            </a:pPr>
            <a:r>
              <a:rPr lang="es-ES"/>
              <a:t>Consta de cinco partes, cada una con varias secciones.</a:t>
            </a:r>
            <a:r>
              <a:rPr lang="es-ES" baseline="0"/>
              <a:t> </a:t>
            </a:r>
          </a:p>
          <a:p>
            <a:pPr marL="171450" indent="-171450">
              <a:buFont typeface="Arial" panose="020B0604020202020204" pitchFamily="34" charset="0"/>
              <a:buChar char="•"/>
            </a:pPr>
            <a:r>
              <a:rPr lang="es-ES"/>
              <a:t>El primer código de artesanía documentado históricamente se remonta a la Edad Media: Código de tejido de lino de Dresde de 1472</a:t>
            </a:r>
          </a:p>
          <a:p>
            <a:pPr marL="171450" indent="-171450">
              <a:buFont typeface="Arial" panose="020B0604020202020204" pitchFamily="34" charset="0"/>
              <a:buChar char="•"/>
            </a:pPr>
            <a:r>
              <a:rPr lang="es-ES"/>
              <a:t>La Ley de Formación Profesional (BBiG) y el Código de artesanía (HwO) tienen una cobertura muy similar en el ámbito de la formación profesional. Casi la misma redacción. No obstante, existen disposiciones de la BBiG que no se aplican expresamente a las profesiones del Código de artesanía, por ejemplo, los art. 4-9, 27-29, etc.</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6203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dirty="0"/>
              <a:t>Se cuenta entre las leyes de la seguridad social y laboral</a:t>
            </a:r>
          </a:p>
          <a:p>
            <a:pPr marL="171450" indent="-171450">
              <a:buFont typeface="Arial" panose="020B0604020202020204" pitchFamily="34" charset="0"/>
              <a:buChar char="•"/>
            </a:pPr>
            <a:r>
              <a:rPr lang="es-ES" dirty="0"/>
              <a:t>Los esfuerzos por ofrecer a los jóvenes protección a un nivel estatal en el empleo juvenil para su desarrollo personal se remontan al siglo XIX. La necesidad de regulación aumentó con la llegada de la industrialización. Prusia, por ejemplo, fue el primer estado alemán que prohibió legalmente el trabajo en fábricas de los menores de 9 años en el «Regulativ über die Beschäftigung jugendlicher Arbeiter in Fabriken» (Reglamento sobre el empleo de jóvenes trabajadores en fábricas) del 9 de marzo de 1839 y limitó a 10 horas la jornada laboral de los menores de 16 años.</a:t>
            </a:r>
          </a:p>
          <a:p>
            <a:pPr marL="171450" indent="-171450">
              <a:buFont typeface="Arial" panose="020B0604020202020204" pitchFamily="34" charset="0"/>
              <a:buChar char="•"/>
            </a:pPr>
            <a:r>
              <a:rPr lang="es-ES" dirty="0"/>
              <a:t>La ley también se aplica a los aprendices que aún no han alcanzado la mayoría de edad.</a:t>
            </a:r>
          </a:p>
          <a:p>
            <a:pPr marL="171450" indent="-171450">
              <a:buFont typeface="Arial" panose="020B0604020202020204" pitchFamily="34" charset="0"/>
              <a:buChar char="•"/>
            </a:pPr>
            <a:r>
              <a:rPr lang="es-ES" dirty="0"/>
              <a:t>Se considera «jóvenes» a las personas mayores de 15 años y menores de 18 (art. 2, apdo. 2 de la Ley de Seguridad Laboral des los Jóvenes (JARbSchG).</a:t>
            </a:r>
          </a:p>
          <a:p>
            <a:pPr marL="171450" indent="-171450">
              <a:buFont typeface="Arial" panose="020B0604020202020204" pitchFamily="34" charset="0"/>
              <a:buChar char="•"/>
            </a:pPr>
            <a:r>
              <a:rPr lang="es-ES" dirty="0"/>
              <a:t>El art. 19 de la Ley de Seguridad Laboral de los Jóvenes (JArbSchG) regula el derecho a vacaciones: </a:t>
            </a:r>
          </a:p>
          <a:p>
            <a:pPr marL="0" indent="0">
              <a:buFont typeface="Arial" panose="020B0604020202020204" pitchFamily="34" charset="0"/>
              <a:buNone/>
            </a:pPr>
            <a:r>
              <a:rPr lang="es-ES" baseline="0" dirty="0"/>
              <a:t>     </a:t>
            </a:r>
            <a:r>
              <a:rPr lang="es-ES" dirty="0"/>
              <a:t>  - a los que aún no hayan cumplido 16 años al comienzo del año natural correspondiente: 30 días de trabajo</a:t>
            </a:r>
          </a:p>
          <a:p>
            <a:pPr marL="0" indent="0">
              <a:buFont typeface="Arial" panose="020B0604020202020204" pitchFamily="34" charset="0"/>
              <a:buNone/>
            </a:pPr>
            <a:r>
              <a:rPr lang="es-ES" baseline="0" dirty="0"/>
              <a:t>      </a:t>
            </a:r>
            <a:r>
              <a:rPr lang="es-ES" dirty="0"/>
              <a:t> - a los que aún no hayan cumplido 17 años al comienzo del año natural correspondiente: 27 días de trabajo</a:t>
            </a:r>
          </a:p>
          <a:p>
            <a:pPr marL="0" indent="0">
              <a:buFont typeface="Arial" panose="020B0604020202020204" pitchFamily="34" charset="0"/>
              <a:buNone/>
            </a:pPr>
            <a:r>
              <a:rPr lang="es-ES" baseline="0" dirty="0"/>
              <a:t>     </a:t>
            </a:r>
            <a:r>
              <a:rPr lang="es-ES" dirty="0"/>
              <a:t>  - a los que aún no hayan cumplido 18 años al comienzo del año natural correspondiente: 25 días de trabajo</a:t>
            </a:r>
          </a:p>
          <a:p>
            <a:pPr marL="171450" indent="-171450">
              <a:buFont typeface="Arial" panose="020B0604020202020204" pitchFamily="34" charset="0"/>
              <a:buChar char="•"/>
            </a:pPr>
            <a:r>
              <a:rPr lang="es-ES" dirty="0"/>
              <a:t>Para los aprendices mayores de edad se aplica la Ley Federal de Vacaciones: el art. 3 prevé 24 </a:t>
            </a:r>
          </a:p>
          <a:p>
            <a:pPr marL="0" indent="0">
              <a:buFont typeface="Arial" panose="020B0604020202020204" pitchFamily="34" charset="0"/>
              <a:buNone/>
            </a:pPr>
            <a:r>
              <a:rPr lang="es-ES" dirty="0"/>
              <a:t>     días laborables.</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191906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En Alemania, la enseñanza obligatoria está regulada en las respectivas leyes de los estados federados debido a la soberanía cultural de los mismos. La Ley Fundamental autoriza a los estados federados a hacerlo.</a:t>
            </a:r>
          </a:p>
          <a:p>
            <a:pPr marL="171450" indent="-171450">
              <a:buFont typeface="Arial" panose="020B0604020202020204" pitchFamily="34" charset="0"/>
              <a:buChar char="•"/>
            </a:pPr>
            <a:r>
              <a:rPr lang="es-ES"/>
              <a:t>El art. 7, apdo. 1, de la Ley Fundamental (GG) establece: «El sistema escolar, en su totalidad, está sometido a la supervisión del Estado». No obstante, el Tribunal Constitucional Federal ha dictaminado que el art. 30 de la Ley Fundamental (GG), en relación con el art. 70 apdo. 1 de la GG, también otorga a los estados federados el derecho a determinar la escolarización obligatoria mediante las correspondientes leyes de los estados federados.</a:t>
            </a:r>
          </a:p>
          <a:p>
            <a:pPr marL="171450" indent="-171450">
              <a:buFont typeface="Arial" panose="020B0604020202020204" pitchFamily="34" charset="0"/>
              <a:buChar char="•"/>
            </a:pPr>
            <a:r>
              <a:rPr lang="es-ES"/>
              <a:t>Más información sobre la soberanía cultural, véanse las notas de la siguiente diapositiva.</a:t>
            </a:r>
          </a:p>
          <a:p>
            <a:pPr marL="171450" indent="-171450">
              <a:buFont typeface="Arial" panose="020B0604020202020204" pitchFamily="34" charset="0"/>
              <a:buChar char="•"/>
            </a:pPr>
            <a:r>
              <a:rPr lang="es-ES"/>
              <a:t>Según la Ley de Protección de la Juventud, un niño es una persona que aún no ha cumplido los 14 años (art. 1 apdo. 1 de la Ley de Protección de la Juventud (JuSchG)).</a:t>
            </a:r>
          </a:p>
          <a:p>
            <a:pPr marL="171450" indent="-171450">
              <a:buFont typeface="Arial" panose="020B0604020202020204" pitchFamily="34" charset="0"/>
              <a:buChar char="•"/>
            </a:pPr>
            <a:r>
              <a:rPr lang="es-ES"/>
              <a:t>Se considera como jóvenes a las personas entre 14 y menos de 18 años.</a:t>
            </a:r>
          </a:p>
          <a:p>
            <a:pPr marL="171450" indent="-171450">
              <a:buFont typeface="Arial" panose="020B0604020202020204" pitchFamily="34" charset="0"/>
              <a:buChar char="•"/>
            </a:pPr>
            <a:r>
              <a:rPr lang="es-ES"/>
              <a:t>Se considera como semiadultos a las personas mayores de 18 años y menores de 21.</a:t>
            </a:r>
          </a:p>
          <a:p>
            <a:pPr marL="171450" indent="-171450">
              <a:buFont typeface="Arial" panose="020B0604020202020204" pitchFamily="34" charset="0"/>
              <a:buChar char="•"/>
            </a:pPr>
            <a:r>
              <a:rPr lang="es-ES"/>
              <a:t>Se considera como jóvenes adultos a las personas entre 21 y 25 años.</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67173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es-ES" b="0"/>
              <a:t>Las leyes de educación establecen en qué condiciones, con qué derechos y obligaciones y con qué objetivos debe realizarse la enseñanza y el aprendizaje en los centros escolares.</a:t>
            </a:r>
            <a:r>
              <a:rPr lang="es-ES" b="0" baseline="0"/>
              <a:t> Cada una de ellas consta de más de cien artículos.</a:t>
            </a:r>
          </a:p>
          <a:p>
            <a:pPr marL="171450" indent="-171450" eaLnBrk="1" hangingPunct="1">
              <a:buFont typeface="Arial" panose="020B0604020202020204" pitchFamily="34" charset="0"/>
              <a:buChar char="•"/>
            </a:pPr>
            <a:r>
              <a:rPr lang="es-ES" b="0"/>
              <a:t>Normativa de los estados federados para el sector de la formación escolar basada en la soberanía cultural de los estados federados.</a:t>
            </a:r>
          </a:p>
          <a:p>
            <a:pPr marL="171450" indent="-171450" rtl="0">
              <a:buFont typeface="Arial" panose="020B0604020202020204" pitchFamily="34" charset="0"/>
              <a:buChar char="•"/>
            </a:pPr>
            <a:r>
              <a:rPr lang="es-ES"/>
              <a:t>La </a:t>
            </a:r>
            <a:r>
              <a:rPr lang="es-ES" b="1"/>
              <a:t>soberanía cultural de los estados federados</a:t>
            </a:r>
            <a:r>
              <a:rPr lang="es-ES"/>
              <a:t> se refiere a la responsabilidad primaria de los </a:t>
            </a:r>
            <a:r>
              <a:rPr lang="es-ES" i="1"/>
              <a:t>länder</a:t>
            </a:r>
            <a:r>
              <a:rPr lang="es-ES"/>
              <a:t> alemanes en materia de legislación y administración en el ámbito de la cultura, es decir, en especial la responsabilidad sobre la lengua, el sistema escolar y universitario, la educación, la radio, la televisión y el arte.</a:t>
            </a:r>
          </a:p>
          <a:p>
            <a:pPr marL="171450" indent="-171450" rtl="0">
              <a:buFont typeface="Arial" panose="020B0604020202020204" pitchFamily="34" charset="0"/>
              <a:buChar char="•"/>
            </a:pPr>
            <a:r>
              <a:rPr lang="es-ES">
                <a:solidFill>
                  <a:schemeClr val="tx1"/>
                </a:solidFill>
              </a:rPr>
              <a:t>En el federalismo alemán, la soberanía cultural de los estados federados o </a:t>
            </a:r>
            <a:r>
              <a:rPr lang="es-ES" i="1">
                <a:solidFill>
                  <a:schemeClr val="tx1"/>
                </a:solidFill>
              </a:rPr>
              <a:t>länder</a:t>
            </a:r>
            <a:r>
              <a:rPr lang="es-ES">
                <a:solidFill>
                  <a:schemeClr val="tx1"/>
                </a:solidFill>
              </a:rPr>
              <a:t> se deriva de la regulación competencial de la Ley Fundamental (GG, art. 30 de la misma): los estados federados son responsables de los asuntos que no estén expresamente asignados al ámbito de competencia del Estado federal (art. 70, apdo. 1 de la Ley Fundamental (GG)). Con arreglo a la jurisprudencia del Tribunal Constitucional Federal, la soberanía cultural es el «núcleo de la autonomía de los estados federados».</a:t>
            </a:r>
          </a:p>
          <a:p>
            <a:pPr marL="171450" indent="-171450" rtl="0">
              <a:buFont typeface="Arial" panose="020B0604020202020204" pitchFamily="34" charset="0"/>
              <a:buChar char="•"/>
            </a:pPr>
            <a:r>
              <a:rPr lang="es-ES">
                <a:solidFill>
                  <a:schemeClr val="tx1"/>
                </a:solidFill>
              </a:rPr>
              <a:t>En el sistema dual de la formación profesional, el aprendizaje de las profesiones de formación profesional dual reconocidas se realiza en dos lugares de aprendizaje: los centros escolares de formación profesional y las empresas formadoras. La formación profesional en el lugar de aprendizaje de la empresa está regulada por el Estado federal a través del reglamento de formación profesional dual. Para el lugar de aprendizaje del centro escolar de formación profesional, la Conferencia Permanente de Ministros de Educación de los Estados Federados en la República Federal de Alemania acuerda el marco curricular para la enseñanza relativa a la profesión, que se armoniza con el correspondiente reglamento de formación profesional dual del Estado federal con arreglo al «Protocolo conjunto de resultados...» de 1972. Ambos instrumentos normativos constituyen la base común de la formación profesional en el sistema dual. </a:t>
            </a:r>
          </a:p>
          <a:p>
            <a:pPr marL="171450" indent="-171450" rtl="0">
              <a:lnSpc>
                <a:spcPct val="100000"/>
              </a:lnSpc>
              <a:spcBef>
                <a:spcPts val="0"/>
              </a:spcBef>
              <a:spcAft>
                <a:spcPts val="0"/>
              </a:spcAft>
              <a:buFont typeface="Arial" panose="020B0604020202020204" pitchFamily="34" charset="0"/>
              <a:buChar char="•"/>
            </a:pPr>
            <a:r>
              <a:rPr lang="es-ES">
                <a:solidFill>
                  <a:schemeClr val="tx1"/>
                </a:solidFill>
              </a:rPr>
              <a:t>Los marcos curriculares se basan por principio en el nivel del certificado de la enseñanza secundaria básica. Sin embargo, puesto que a los centros escolares de formación profesional asisten jóvenes y adultos que difieren en cuanto a su formación previa, capacidad de aprendizaje, bagaje cultural y experiencias en las empresas formadoras correspondientes, los marcos curriculares deberán diseñarse de forma tan abierta que permitan su adaptación a los requisitos de la enseñanza en cada uno de los estados federados. Por tanto, los estados federados pueden adoptar directamente el marco curricular de la Conferencia Permanente de los Ministros de Educación sin modificarlo o aplicarlo en su propio plan de estudios.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es-ES" b="0">
                <a:solidFill>
                  <a:schemeClr val="tx1"/>
                </a:solidFill>
              </a:rPr>
              <a:t>El marco curricular es idéntico en todos los estados federados según la resolución de la Conferencia Permanente de los Ministros de Educación. </a:t>
            </a:r>
          </a:p>
          <a:p>
            <a:pPr marL="539750" indent="-539750">
              <a:lnSpc>
                <a:spcPct val="100000"/>
              </a:lnSpc>
              <a:spcBef>
                <a:spcPts val="0"/>
              </a:spcBef>
              <a:spcAft>
                <a:spcPts val="0"/>
              </a:spcAft>
              <a:tabLst>
                <a:tab pos="357188" algn="l"/>
                <a:tab pos="539750" algn="l"/>
              </a:tabLst>
            </a:pPr>
            <a:r>
              <a:rPr lang="es-ES" b="0">
                <a:solidFill>
                  <a:schemeClr val="tx1"/>
                </a:solidFill>
              </a:rPr>
              <a:t>    -  La materia de la enseñanza relativa a la profesión se divide en campos de aprendizaje.</a:t>
            </a:r>
          </a:p>
          <a:p>
            <a:pPr marL="539750" indent="-539750">
              <a:lnSpc>
                <a:spcPct val="100000"/>
              </a:lnSpc>
              <a:spcBef>
                <a:spcPts val="0"/>
              </a:spcBef>
              <a:spcAft>
                <a:spcPts val="0"/>
              </a:spcAft>
              <a:tabLst>
                <a:tab pos="357188" algn="l"/>
                <a:tab pos="539750" algn="l"/>
              </a:tabLst>
            </a:pPr>
            <a:r>
              <a:rPr lang="es-ES" b="0">
                <a:solidFill>
                  <a:schemeClr val="tx1"/>
                </a:solidFill>
              </a:rPr>
              <a:t>    -  Estructuración individualizada de objetivos y contenidos de aprendizaje para</a:t>
            </a:r>
          </a:p>
          <a:p>
            <a:pPr marL="539750" indent="-539750">
              <a:lnSpc>
                <a:spcPct val="100000"/>
              </a:lnSpc>
              <a:spcBef>
                <a:spcPts val="0"/>
              </a:spcBef>
              <a:spcAft>
                <a:spcPts val="0"/>
              </a:spcAft>
              <a:tabLst>
                <a:tab pos="357188" algn="l"/>
                <a:tab pos="539750" algn="l"/>
              </a:tabLst>
            </a:pPr>
            <a:r>
              <a:rPr lang="es-ES" b="0">
                <a:solidFill>
                  <a:schemeClr val="tx1"/>
                </a:solidFill>
              </a:rPr>
              <a:t>       las asignaturas de educación general por parte de los estados federados: por ejemplo, alemán, inglés, matemáticas, política,</a:t>
            </a:r>
          </a:p>
          <a:p>
            <a:pPr marL="539750" indent="-539750">
              <a:lnSpc>
                <a:spcPct val="100000"/>
              </a:lnSpc>
              <a:spcBef>
                <a:spcPts val="0"/>
              </a:spcBef>
              <a:spcAft>
                <a:spcPts val="0"/>
              </a:spcAft>
              <a:tabLst>
                <a:tab pos="357188" algn="l"/>
                <a:tab pos="539750" algn="l"/>
              </a:tabLst>
            </a:pPr>
            <a:r>
              <a:rPr lang="es-ES" b="0">
                <a:solidFill>
                  <a:schemeClr val="tx1"/>
                </a:solidFill>
              </a:rPr>
              <a:t>       ciencias sociales, física, deporte, religión, etc. El porcentaje y la elección de las asignaturas</a:t>
            </a:r>
          </a:p>
          <a:p>
            <a:pPr marL="539750" indent="-539750">
              <a:lnSpc>
                <a:spcPct val="100000"/>
              </a:lnSpc>
              <a:spcBef>
                <a:spcPts val="0"/>
              </a:spcBef>
              <a:spcAft>
                <a:spcPts val="0"/>
              </a:spcAft>
              <a:tabLst>
                <a:tab pos="357188" algn="l"/>
                <a:tab pos="539750" algn="l"/>
              </a:tabLst>
            </a:pPr>
            <a:r>
              <a:rPr lang="es-ES" b="0" baseline="0">
                <a:solidFill>
                  <a:schemeClr val="tx1"/>
                </a:solidFill>
              </a:rPr>
              <a:t>       </a:t>
            </a:r>
            <a:r>
              <a:rPr lang="es-ES" b="0">
                <a:solidFill>
                  <a:schemeClr val="tx1"/>
                </a:solidFill>
              </a:rPr>
              <a:t>varían según la profesión y el estado federado.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215683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El Estado define el marco legal y crea así seguridad jurídica para todos los partícipes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La parte empresarial de la formación profesional dual está regulada a nivel federal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Las disposiciones de aplicación se delegan parcialmente en organismos competentes con competencia reguladora.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Combinación de leyes y reglamentos armonizados entre sí</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El componente escolar garantiza la consideración de las especificidades regionales (¡estructura federal del Estado!)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Se necesita un marco legal para armonizar ambos lugares de aprendizaje en el sistema dual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a:solidFill>
                  <a:schemeClr val="tx1"/>
                </a:solidFill>
              </a:rPr>
              <a:t>Con todo ello se garantiza en toda Alemania la equivalencia y la homologación de la profesión aprendida</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129846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La diapositiva muestra que la mayor parte de la normativa se basa en la legislación federal</a:t>
            </a:r>
            <a:r>
              <a:rPr lang="es-ES" baseline="0"/>
              <a:t>.</a:t>
            </a:r>
          </a:p>
          <a:p>
            <a:pPr marL="171450" indent="-171450">
              <a:buFont typeface="Arial" panose="020B0604020202020204" pitchFamily="34" charset="0"/>
              <a:buChar char="•"/>
            </a:pPr>
            <a:r>
              <a:rPr lang="es-ES" baseline="0"/>
              <a:t>La normativa de los estados federados se refiere al ámbito escolar. </a:t>
            </a:r>
          </a:p>
          <a:p>
            <a:pPr marL="171450" indent="-171450">
              <a:buFont typeface="Arial" panose="020B0604020202020204" pitchFamily="34" charset="0"/>
              <a:buChar char="•"/>
            </a:pPr>
            <a:r>
              <a:rPr lang="es-ES" baseline="0"/>
              <a:t>Esta división se debe a la estructura federal del país. </a:t>
            </a:r>
          </a:p>
          <a:p>
            <a:pPr marL="171450" indent="-171450">
              <a:buFont typeface="Arial" panose="020B0604020202020204" pitchFamily="34" charset="0"/>
              <a:buChar char="•"/>
            </a:pPr>
            <a:r>
              <a:rPr lang="es-ES" baseline="0"/>
              <a:t>Así queda reflejada la denominada soberanía cultural de los estados federados.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solidFill>
                  <a:schemeClr val="tx1"/>
                </a:solidFill>
              </a:rPr>
              <a:t>En el federalismo alemán, la soberanía cultural de los estados federados o </a:t>
            </a:r>
            <a:r>
              <a:rPr lang="es-ES" i="1">
                <a:solidFill>
                  <a:schemeClr val="tx1"/>
                </a:solidFill>
              </a:rPr>
              <a:t>länder</a:t>
            </a:r>
            <a:r>
              <a:rPr lang="es-ES">
                <a:solidFill>
                  <a:schemeClr val="tx1"/>
                </a:solidFill>
              </a:rPr>
              <a:t> se deriva de la regulación competencial de la Ley Fundamental (GG, art. 30 de la misma): los estados federados son responsables de los asuntos que no estén expresamente asignados al ámbito de competencia del Estado federal (art. 70, apdo. 1 de la Ley Fundamental (GG)). Con arreglo a la jurisprudencia del Tribunal Constitucional Federal, la soberanía cultural es el «núcleo de la autonomía de los estados federados». Véanse también las notas de la diapositiva</a:t>
            </a:r>
            <a:r>
              <a:rPr lang="es-ES" baseline="0">
                <a:solidFill>
                  <a:schemeClr val="tx1"/>
                </a:solidFill>
              </a:rPr>
              <a:t> 18.</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dirty="0"/>
              <a:t>Con arreglo a la ley que regula el salario mínimo general —la Ley del Salario Mínimo (MiLoG)—, a partir del 1 de enero de 2015 se aplicará en Alemania un salario mínimo legal de carácter ge</a:t>
            </a:r>
            <a:br>
              <a:rPr lang="es-ES" dirty="0"/>
            </a:br>
            <a:r>
              <a:rPr lang="es-ES" sz="1200" b="0" i="0" kern="1200" dirty="0">
                <a:solidFill>
                  <a:schemeClr val="tx1"/>
                </a:solidFill>
                <a:effectLst/>
                <a:latin typeface="+mn-lt"/>
                <a:ea typeface="+mn-ea"/>
                <a:cs typeface="+mn-cs"/>
              </a:rPr>
              <a:t>Desde el 1 de enero de 2025, el salario mínimo legal es de 12,82 euros brutos por hora. Un año después, el límite salarial más bajo sube a 13,90 euros.</a:t>
            </a:r>
            <a:endParaRPr lang="es-ES"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91748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37362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b="0"/>
              <a:t>Dual</a:t>
            </a:r>
            <a:r>
              <a:rPr lang="es-ES" b="0" baseline="0"/>
              <a:t> significa  que la formación tiene lugar en dos lugares de aprendizaje.</a:t>
            </a:r>
          </a:p>
          <a:p>
            <a:pPr marL="171450" indent="-171450">
              <a:buFont typeface="Arial" panose="020B0604020202020204" pitchFamily="34" charset="0"/>
              <a:buChar char="•"/>
            </a:pPr>
            <a:r>
              <a:rPr lang="es-ES" b="0" baseline="0"/>
              <a:t>Para el aprendizaje en el proceso de trabajo/en la empresa tienen vigencia las leyes de aplicación federal.</a:t>
            </a:r>
          </a:p>
          <a:p>
            <a:pPr marL="171450" indent="-171450">
              <a:buFont typeface="Arial" panose="020B0604020202020204" pitchFamily="34" charset="0"/>
              <a:buChar char="•"/>
            </a:pPr>
            <a:r>
              <a:rPr lang="es-ES" b="0" baseline="0"/>
              <a:t>Debido a la estructura federal del Estado, que garantiza a cada estado federado su soberanía cultural, para la enseñanza relativa a la profesión del centro escolar de formación profesional se aplican las leyes de los estados federados. Las leyes de los estados federados se armonizan a su vez en la Conferencia Permanente de Ministros de Educación y Asuntos Culturales de los Estados Federados, sin que para ello se renuncie a las particularidades regionales.</a:t>
            </a:r>
          </a:p>
          <a:p>
            <a:pPr marL="171450" indent="-171450">
              <a:buFont typeface="Arial" panose="020B0604020202020204" pitchFamily="34" charset="0"/>
              <a:buChar char="•"/>
            </a:pPr>
            <a:r>
              <a:rPr lang="es-ES" b="0"/>
              <a:t>También tiene lugar un proceso de armonización entre los reglamentos de formación profesional dual para las empresas y los marcos curriculares de los centros escolares, que se recoge en una declaración conjunta («Protocolo conjunto de resultados relativo al procedimiento de coordinación de los reglamentos de formación profesional dual y los marcos curriculares en el ámbito de la formación profesional entre el Gobierno federal y los Ministros (Senadores) de Educación de los estados federados</a:t>
            </a:r>
            <a:r>
              <a:rPr lang="es-ES" sz="1200" b="0" i="0" u="none" strike="noStrike" baseline="30000">
                <a:solidFill>
                  <a:schemeClr val="tx1"/>
                </a:solidFill>
                <a:latin typeface="+mn-lt"/>
                <a:ea typeface="+mn-ea"/>
                <a:cs typeface="+mn-cs"/>
              </a:rPr>
              <a:t>1)</a:t>
            </a:r>
            <a:r>
              <a:rPr lang="es-ES" b="0"/>
              <a:t> (con fecha del 30 de mayo de 1972)».</a:t>
            </a:r>
            <a:r>
              <a:rPr lang="es-ES" sz="1200" b="0" i="0" u="none" strike="noStrike" baseline="0">
                <a:solidFill>
                  <a:schemeClr val="tx1"/>
                </a:solidFill>
                <a:latin typeface="+mn-lt"/>
                <a:ea typeface="+mn-ea"/>
                <a:cs typeface="+mn-cs"/>
              </a:rPr>
              <a:t> Véase también el comentario de la diapositiva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82909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El artículo 12 de la Ley Fundamental hace referencia a la libertad de profesión: desde la perspectiva general y la jurisprudencia del Tribunal Supremo, el derecho fundamental a la libertad de profesión abarca los cuatro ámbitos siguientes: libre elección de la profesión, libre elección del lugar de trabajo y de formación profesional y libre ejercicio de la profesión.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En Alemania existe una normativa muy compleja que regula las distintas facetas de la formación profesional.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El Estado regula la formación en la empresa, los estados federados regulan la formación en el centro escolar.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a:t>Ambas partes (Estado federal y estados federados) han llegado a un acuerdo según el cual deben armonizarse el reglamento de formación profesional dual para la empresa y el marco curricular para el centro escolar: «Protocolo conjunto de resultados relativo al procedimiento de coordinación de los reglamentos de formación profesional dual y los marcos curriculares en el ámbito de la formación profesional entre el Gobierno Federal y los Ministros (Senadores) de Educación de los estados federados (con fecha del 30 de mayo de 1972)»</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126989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sz="1200" b="0"/>
              <a:t>La Ley es considerablemente más amplia de lo que se expone aquí.</a:t>
            </a:r>
          </a:p>
          <a:p>
            <a:pPr marL="171450" indent="-171450">
              <a:buFont typeface="Arial" panose="020B0604020202020204" pitchFamily="34" charset="0"/>
              <a:buChar char="•"/>
            </a:pPr>
            <a:r>
              <a:rPr lang="es-ES" sz="1200" b="0" baseline="0"/>
              <a:t>En esta presentación únicamente se resaltan los puntos que afectan directamente a la formación profesional dual.</a:t>
            </a: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91034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t>El Estado (el ministerio responsable de conformidad con el Ministerio Federal de Educación e Investigación (BMBF)) define las profesiones de formación profesional dual mediante decretos y garantiza su homologación estatal (fundamento para una formación profesional dual ordenada y normalizada; art. 4 de la Ley de Formación Profesional (BBiG)).</a:t>
            </a:r>
          </a:p>
          <a:p>
            <a:pPr marL="171450" indent="-171450">
              <a:buFont typeface="Arial" panose="020B0604020202020204" pitchFamily="34" charset="0"/>
              <a:buChar char="•"/>
            </a:pPr>
            <a:r>
              <a:rPr lang="es-ES"/>
              <a:t>Para ello, dicta reglamentos de formación profesional dual (art. 4-5 de la Ley de Formación Profesional (BBiG) y art. 25-26 del Código de artesanía (HwO).</a:t>
            </a:r>
          </a:p>
          <a:p>
            <a:pPr marL="171450" indent="-171450">
              <a:buFont typeface="Arial" panose="020B0604020202020204" pitchFamily="34" charset="0"/>
              <a:buChar char="•"/>
            </a:pPr>
            <a:r>
              <a:rPr lang="es-ES"/>
              <a:t>El reglamento de formación profesional dual establece la denominación de la profesión, describe la profesión y estipula de forma vinculante y para todos las aptitudes, conocimientos y habilidades que deben adquirirse para ella (art. 5 de la Ley de Formación Profesional (BBiG)), así como la duración, que no debe ser inferior a dos años ni superior a tres.</a:t>
            </a:r>
          </a:p>
          <a:p>
            <a:pPr marL="171450" indent="-171450">
              <a:buFont typeface="Arial" panose="020B0604020202020204" pitchFamily="34" charset="0"/>
              <a:buChar char="•"/>
            </a:pPr>
            <a:r>
              <a:rPr lang="es-ES"/>
              <a:t>El reglamento de formación contiene un plan marco de formación según el cual el centro de formación profesional elabora un plan de formación empresarial. Se trata de una estructuración específica para cada empresa de la formación profesional dual en términos de materias y duración, que debe armonizarse con el perfil de la profesión de formación profesional dual, el plan marco de formación y los requisitos de los exámenes. El plan empresarial de formación profesional dual forma parte de la redacción del contrato (art. 11 apdo. 1, fr. 2 n.º 1 de la Ley de Formación Profesional (BBiG)). Para la elaboración del plan empresarial de formación profesional dual, las empresas formadoras cuentan con el apoyo y el seguimiento de asesores de formación profesional dual de los organismos competentes.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31989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sz="1100" b="0"/>
              <a:t>La diapositiva muestra que la relación entre aprendiz - centro de formación profesional/personal de formación - contenido de la formación profesional dual está definida por normas.</a:t>
            </a:r>
          </a:p>
          <a:p>
            <a:pPr marL="171450" indent="-171450">
              <a:buFont typeface="Arial" panose="020B0604020202020204" pitchFamily="34" charset="0"/>
              <a:buChar char="•"/>
            </a:pPr>
            <a:r>
              <a:rPr lang="es-ES" sz="1100" b="0" baseline="0"/>
              <a:t>Art. 14, 27-30 de la Ley de Formación Profesional (BBiG): centro de formación profesional y personal de formación.</a:t>
            </a:r>
          </a:p>
          <a:p>
            <a:pPr marL="171450" indent="-171450">
              <a:buFont typeface="Arial" panose="020B0604020202020204" pitchFamily="34" charset="0"/>
              <a:buChar char="•"/>
            </a:pPr>
            <a:r>
              <a:rPr lang="es-ES" sz="1100" b="0" baseline="0"/>
              <a:t>Art. 13 de la Ley de Formación Profesional (BBiG): aprendices, conducta durante la formación profesional.</a:t>
            </a:r>
          </a:p>
          <a:p>
            <a:pPr marL="171450" indent="-171450">
              <a:buFont typeface="Arial" panose="020B0604020202020204" pitchFamily="34" charset="0"/>
              <a:buChar char="•"/>
            </a:pPr>
            <a:r>
              <a:rPr lang="es-ES" sz="1100" b="0" baseline="0"/>
              <a:t>Ambas partes contratantes tienen derechos y obligaciones mutuas.</a:t>
            </a:r>
          </a:p>
          <a:p>
            <a:pPr marL="171450" indent="-171450">
              <a:buFont typeface="Arial" panose="020B0604020202020204" pitchFamily="34" charset="0"/>
              <a:buChar char="•"/>
            </a:pPr>
            <a:r>
              <a:rPr lang="es-ES" sz="1100" b="0" baseline="0"/>
              <a:t>A su vez, ambas partes están obligadas por el reglamento de formación profesional dual y deben respetarlo en cuanto a su contenido.</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19958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s-ES">
                <a:solidFill>
                  <a:schemeClr val="tx1"/>
                </a:solidFill>
              </a:rPr>
              <a:t>Art. 5 de la Ley de Formación Profesional (BBiG),</a:t>
            </a:r>
            <a:r>
              <a:rPr lang="es-ES" baseline="0">
                <a:solidFill>
                  <a:schemeClr val="tx1"/>
                </a:solidFill>
              </a:rPr>
              <a:t> art. 26 del Código de artesanía (HwO)</a:t>
            </a:r>
          </a:p>
          <a:p>
            <a:pPr marL="171450" indent="-171450">
              <a:buFont typeface="Arial" panose="020B0604020202020204" pitchFamily="34" charset="0"/>
              <a:buChar char="•"/>
            </a:pPr>
            <a:r>
              <a:rPr lang="es-ES">
                <a:solidFill>
                  <a:schemeClr val="tx1"/>
                </a:solidFill>
              </a:rPr>
              <a:t>Como base para la formación profesional, el Ministerio Federal de Economía y Tecnología (BMWi) o el ministerio responsable de conformidad con el Ministerio Federal de Educación e Investigación (BMBF) decreta los </a:t>
            </a:r>
            <a:r>
              <a:rPr lang="es-ES" b="1">
                <a:solidFill>
                  <a:schemeClr val="tx1"/>
                </a:solidFill>
              </a:rPr>
              <a:t>reglamentos de formación profesional dual</a:t>
            </a:r>
            <a:r>
              <a:rPr lang="es-ES">
                <a:solidFill>
                  <a:schemeClr val="tx1"/>
                </a:solidFill>
              </a:rPr>
              <a:t> con arreglo al art. 4 de la Ley de Formación Profesional (BBiG)). Se trata de decretos* que no requieren la aprobación del </a:t>
            </a:r>
            <a:r>
              <a:rPr lang="es-ES" i="1">
                <a:solidFill>
                  <a:schemeClr val="tx1"/>
                </a:solidFill>
              </a:rPr>
              <a:t>Bundesrat</a:t>
            </a:r>
            <a:r>
              <a:rPr lang="es-ES">
                <a:solidFill>
                  <a:schemeClr val="tx1"/>
                </a:solidFill>
              </a:rPr>
              <a:t>. La formación para una profesión de formación profesional dual reconocida solo podrá impartirse con arreglo al reglamento de formación profesional dual. Los jóvenes menores de 18 años no podrán formarse en profesiones distintas a las profesiones de formación profesional dual reconocidas. El reglamento de formación profesional dual es importante porque garantiza para cada profesión de formación profesional dual un fundamento de aplicación federal de la formación profesional de la empresa mediante la definición de</a:t>
            </a:r>
            <a:br>
              <a:rPr lang="es-ES">
                <a:solidFill>
                  <a:schemeClr val="tx1"/>
                </a:solidFill>
              </a:rPr>
            </a:br>
            <a:r>
              <a:rPr lang="es-ES">
                <a:solidFill>
                  <a:schemeClr val="tx1"/>
                </a:solidFill>
              </a:rPr>
              <a:t>   1. la designación de la profesión de formación profesional dual</a:t>
            </a:r>
            <a:br>
              <a:rPr lang="es-ES">
                <a:solidFill>
                  <a:schemeClr val="tx1"/>
                </a:solidFill>
              </a:rPr>
            </a:br>
            <a:r>
              <a:rPr lang="es-ES">
                <a:solidFill>
                  <a:schemeClr val="tx1"/>
                </a:solidFill>
              </a:rPr>
              <a:t>   2. la duración de la formación profesional dual</a:t>
            </a:r>
            <a:br>
              <a:rPr lang="es-ES">
                <a:solidFill>
                  <a:schemeClr val="tx1"/>
                </a:solidFill>
              </a:rPr>
            </a:br>
            <a:r>
              <a:rPr lang="es-ES">
                <a:solidFill>
                  <a:schemeClr val="tx1"/>
                </a:solidFill>
              </a:rPr>
              <a:t>   3. el plan marco de formación</a:t>
            </a:r>
            <a:br>
              <a:rPr lang="es-ES">
                <a:solidFill>
                  <a:schemeClr val="tx1"/>
                </a:solidFill>
              </a:rPr>
            </a:br>
            <a:r>
              <a:rPr lang="es-ES">
                <a:solidFill>
                  <a:schemeClr val="tx1"/>
                </a:solidFill>
              </a:rPr>
              <a:t>   4. el perfil de la profesión de formación profesional dual y</a:t>
            </a:r>
            <a:br>
              <a:rPr lang="es-ES">
                <a:solidFill>
                  <a:schemeClr val="tx1"/>
                </a:solidFill>
              </a:rPr>
            </a:br>
            <a:r>
              <a:rPr lang="es-ES">
                <a:solidFill>
                  <a:schemeClr val="tx1"/>
                </a:solidFill>
              </a:rPr>
              <a:t>   5. los requisitos de los exámenes</a:t>
            </a:r>
            <a:br>
              <a:rPr lang="es-ES">
                <a:solidFill>
                  <a:schemeClr val="tx1"/>
                </a:solidFill>
              </a:rPr>
            </a:br>
            <a:endParaRPr lang="es-ES">
              <a:solidFill>
                <a:schemeClr val="tx1"/>
              </a:solidFill>
            </a:endParaRPr>
          </a:p>
          <a:p>
            <a:pPr marL="171450" indent="-171450">
              <a:buFont typeface="Arial" panose="020B0604020202020204" pitchFamily="34" charset="0"/>
              <a:buChar char="•"/>
            </a:pPr>
            <a:r>
              <a:rPr lang="es-ES">
                <a:solidFill>
                  <a:schemeClr val="tx1"/>
                </a:solidFill>
              </a:rPr>
              <a:t>Además, garantiza el desarrollo de la capacidad de acción profesional, </a:t>
            </a:r>
          </a:p>
          <a:p>
            <a:pPr marL="171450" indent="-171450">
              <a:buFont typeface="Arial" panose="020B0604020202020204" pitchFamily="34" charset="0"/>
              <a:buChar char="•"/>
            </a:pPr>
            <a:r>
              <a:rPr lang="es-ES">
                <a:solidFill>
                  <a:schemeClr val="tx1"/>
                </a:solidFill>
              </a:rPr>
              <a:t>contribuye al aseguramiento de la calidad de la formación profesional</a:t>
            </a:r>
            <a:r>
              <a:rPr lang="es-ES" u="sng">
                <a:solidFill>
                  <a:schemeClr val="tx1"/>
                </a:solidFill>
              </a:rPr>
              <a:t>,</a:t>
            </a:r>
          </a:p>
          <a:p>
            <a:pPr marL="171450" indent="-171450">
              <a:buFont typeface="Arial" panose="020B0604020202020204" pitchFamily="34" charset="0"/>
              <a:buChar char="•"/>
            </a:pPr>
            <a:r>
              <a:rPr lang="es-ES">
                <a:solidFill>
                  <a:schemeClr val="tx1"/>
                </a:solidFill>
              </a:rPr>
              <a:t>permite que los certificados de exámenes sean válidos y equivalentes entre empresas, </a:t>
            </a:r>
          </a:p>
          <a:p>
            <a:pPr marL="171450" indent="-171450">
              <a:buFont typeface="Arial" panose="020B0604020202020204" pitchFamily="34" charset="0"/>
              <a:buChar char="•"/>
            </a:pPr>
            <a:r>
              <a:rPr lang="es-ES">
                <a:solidFill>
                  <a:schemeClr val="tx1"/>
                </a:solidFill>
              </a:rPr>
              <a:t>proporciona la base para el mercado laboral profesional y la comerciabilidad de la aptitud para el mercado laboral.</a:t>
            </a:r>
          </a:p>
          <a:p>
            <a:pPr marL="0" indent="0">
              <a:buFont typeface="Arial" panose="020B0604020202020204" pitchFamily="34" charset="0"/>
              <a:buNone/>
            </a:pPr>
            <a:endParaRPr lang="de-DE" dirty="0">
              <a:solidFill>
                <a:schemeClr val="tx1"/>
              </a:solidFill>
              <a:effectLst/>
            </a:endParaRPr>
          </a:p>
          <a:p>
            <a:r>
              <a:rPr lang="es-ES" sz="1200" b="0">
                <a:solidFill>
                  <a:schemeClr val="tx1"/>
                </a:solidFill>
                <a:latin typeface="+mn-lt"/>
                <a:ea typeface="+mn-ea"/>
                <a:cs typeface="+mn-cs"/>
              </a:rPr>
              <a:t>* Por decreto entendemos una ley vinculante de carácter general promulgada por las autoridades determinadas en el art. 80 de la Ley Fundamental (gobierno federal, gobiernos de los estados federados, ministerios federales, etc.) que no requiere de un procedimiento legislativo formal. Sin embargo, el artífice no es —como cabría suponer— el poder legislativo, sino el ejecutivo. Por esta razón, un decreto también puede considerarse derecho ejecutivo.</a:t>
            </a:r>
          </a:p>
          <a:p>
            <a:r>
              <a:rPr lang="es-ES" sz="1200" b="0">
                <a:solidFill>
                  <a:schemeClr val="tx1"/>
                </a:solidFill>
                <a:latin typeface="+mn-lt"/>
                <a:ea typeface="+mn-ea"/>
                <a:cs typeface="+mn-cs"/>
              </a:rPr>
              <a:t>Para que un reglamento pueda considerarse un decreto, siempre requiere una autorización reglamentaria legal, que es concedida al legislador por el Estado federal o el estado federado correspondiente.</a:t>
            </a: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621123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mailto:govet@" TargetMode="Externa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hyperlink" Target="http://www.govet.internationa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3" r:id="rId1"/>
    <p:sldLayoutId id="2147483663" r:id="rId2"/>
    <p:sldLayoutId id="2147483653" r:id="rId3"/>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4"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 id="2147483672"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3.sv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svg"/><Relationship Id="rId11" Type="http://schemas.openxmlformats.org/officeDocument/2006/relationships/image" Target="../media/image10.emf"/><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19.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EN/Themes/Society-Environment/Education-Research-Culture/Vocational-Training/_node.html" TargetMode="External"/><Relationship Id="rId2" Type="http://schemas.openxmlformats.org/officeDocument/2006/relationships/hyperlink" Target="https://www.govet.international/" TargetMode="External"/><Relationship Id="rId1" Type="http://schemas.openxmlformats.org/officeDocument/2006/relationships/slideLayout" Target="../slideLayouts/slideLayout2.xml"/><Relationship Id="rId6" Type="http://schemas.openxmlformats.org/officeDocument/2006/relationships/hyperlink" Target="https://www.datenportal.bmbf.de/portal/en/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en/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113487"/>
            <a:ext cx="2493994" cy="935352"/>
          </a:xfrm>
        </p:spPr>
        <p:txBody>
          <a:bodyPr>
            <a:noAutofit/>
          </a:bodyPr>
          <a:lstStyle/>
          <a:p>
            <a:r>
              <a:rPr lang="es-ES" sz="1600" dirty="0"/>
              <a:t>Formación profesional </a:t>
            </a:r>
            <a:br>
              <a:rPr lang="es-ES" sz="1600" dirty="0"/>
            </a:br>
            <a:r>
              <a:rPr lang="es-ES" sz="1600" dirty="0"/>
              <a:t>en Alemania</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s-ES" noProof="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a:t>Formación profesional dual</a:t>
            </a:r>
            <a:br>
              <a:rPr lang="es-ES" sz="2800"/>
            </a:br>
            <a:r>
              <a:rPr lang="es-ES" sz="2800"/>
              <a:t>Marco legal</a:t>
            </a:r>
            <a:br>
              <a:rPr lang="es-ES" sz="2800"/>
            </a:br>
            <a:r>
              <a:rPr lang="es-ES" sz="280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Centro de formación profesional y personal de formación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847138"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El centro de formación profesional debe disponer de: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equipamiento adecuado (salas, máquinas,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proporción adecuada de aprendices/puestos de formación y trabajadores cualificados</a:t>
            </a:r>
            <a:r>
              <a:rPr lang="es-ES" sz="1800" dirty="0">
                <a:latin typeface="+mj-lt"/>
              </a:rPr>
              <a:t>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El personal debe poder demostrar que cuenta con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idoneidad personal y profesional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aptitudes, conocimientos y habilidades profesionales, ocupacionales y pedagógicos adecuados (Reglamento de aptitud de los instructores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Supervisión de la idoneidad de la empresa y los responsables de la formación profesional dual por parte de la cámara responsable (Cámara de Artes y Oficios (HWK)/Cámara de Comercio e Industria (IHK) o similar)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Sanciones en caso de infracciones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dirty="0"/>
              <a:t>Contrato de formación (empresa</a:t>
            </a:r>
            <a:r>
              <a:rPr lang="es-ES" sz="800" b="1" dirty="0"/>
              <a:t> </a:t>
            </a:r>
            <a:r>
              <a:rPr lang="es-ES" sz="2000" b="1" dirty="0"/>
              <a:t>–aprendiz)</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s-ES" sz="1800" b="1" dirty="0">
                <a:latin typeface="+mj-lt"/>
              </a:rPr>
              <a:t>Forma especial de contrato de trabajo con reglamentaciones adicionales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Registro por parte de la cámara responsable </a:t>
            </a:r>
            <a:r>
              <a:rPr lang="es-ES" sz="1800" b="1" dirty="0">
                <a:solidFill>
                  <a:srgbClr val="D6851B"/>
                </a:solidFill>
                <a:effectLst>
                  <a:glow rad="1117600">
                    <a:schemeClr val="bg1">
                      <a:alpha val="42000"/>
                    </a:schemeClr>
                  </a:glow>
                </a:effectLst>
              </a:rPr>
              <a:t>→ </a:t>
            </a:r>
            <a:r>
              <a:rPr lang="es-ES" sz="1800" dirty="0"/>
              <a:t>f</a:t>
            </a:r>
            <a:r>
              <a:rPr lang="es-ES" sz="1800" dirty="0">
                <a:latin typeface="+mj-lt"/>
              </a:rPr>
              <a:t>unción de control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Establece:</a:t>
            </a:r>
          </a:p>
          <a:p>
            <a:pPr marL="612000" lvl="1" indent="-288000">
              <a:lnSpc>
                <a:spcPts val="2200"/>
              </a:lnSpc>
              <a:spcBef>
                <a:spcPts val="300"/>
              </a:spcBef>
              <a:spcAft>
                <a:spcPts val="300"/>
              </a:spcAft>
              <a:buClr>
                <a:srgbClr val="D6851B"/>
              </a:buClr>
              <a:buSzPct val="65000"/>
              <a:buFont typeface="Wingdings 3" panose="05040102010807070707" pitchFamily="18" charset="2"/>
              <a:buChar char=""/>
            </a:pPr>
            <a:r>
              <a:rPr lang="es-ES" sz="1800" dirty="0"/>
              <a:t>Tipo, estructuración en términos de materias y duración y objetivo de la formación profesional (titulación profesional deseada)</a:t>
            </a:r>
          </a:p>
          <a:p>
            <a:pPr marL="612000" lvl="1" indent="-288000">
              <a:lnSpc>
                <a:spcPts val="2200"/>
              </a:lnSpc>
              <a:spcBef>
                <a:spcPts val="300"/>
              </a:spcBef>
              <a:spcAft>
                <a:spcPts val="300"/>
              </a:spcAft>
              <a:buClr>
                <a:srgbClr val="D6851B"/>
              </a:buClr>
              <a:buSzPct val="65000"/>
              <a:buFont typeface="Wingdings 3" panose="05040102010807070707" pitchFamily="18" charset="2"/>
              <a:buChar char=""/>
            </a:pPr>
            <a:r>
              <a:rPr lang="es-ES" sz="1800" dirty="0"/>
              <a:t>Inicio, duración, periodo de formación profesional dual diaria regular (Ley de Seguridad Laboral de los Jóvenes, Ley sobre los Horarios de Trabajo), remuneración, periodo de prueba, vacaciones, condiciones de despido, etc.</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es-ES" sz="1800" dirty="0"/>
              <a:t>Derechos y obligaciones de ambas partes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Forma escrita </a:t>
            </a:r>
            <a:r>
              <a:rPr lang="es-ES" sz="1800" b="1" dirty="0">
                <a:solidFill>
                  <a:srgbClr val="D6851B"/>
                </a:solidFill>
                <a:effectLst>
                  <a:glow rad="1117600">
                    <a:schemeClr val="bg1">
                      <a:alpha val="42000"/>
                    </a:schemeClr>
                  </a:glow>
                </a:effectLst>
              </a:rPr>
              <a:t>→ </a:t>
            </a:r>
            <a:r>
              <a:rPr lang="es-ES" sz="1800" dirty="0">
                <a:latin typeface="+mj-lt"/>
              </a:rPr>
              <a:t>a firmar por ambas partes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t>Sin derecho a incorporación en una relación laboral regular</a:t>
            </a:r>
            <a:r>
              <a:rPr lang="es-ES" sz="1800" dirty="0">
                <a:latin typeface="+mj-lt"/>
              </a:rPr>
              <a:t> </a:t>
            </a:r>
            <a:br>
              <a:rPr lang="es-ES" sz="1800" dirty="0">
                <a:latin typeface="+mj-lt"/>
              </a:rPr>
            </a:br>
            <a:r>
              <a:rPr lang="es-ES" sz="1800" b="1" dirty="0">
                <a:solidFill>
                  <a:srgbClr val="D6851B"/>
                </a:solidFill>
                <a:effectLst>
                  <a:glow rad="1117600">
                    <a:schemeClr val="bg1">
                      <a:alpha val="42000"/>
                    </a:schemeClr>
                  </a:glow>
                </a:effectLst>
              </a:rPr>
              <a:t>→ </a:t>
            </a:r>
            <a:r>
              <a:rPr lang="es-ES" sz="1800" dirty="0">
                <a:latin typeface="+mj-lt"/>
              </a:rPr>
              <a:t>el contrato expira cuando se aprueba el examen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Cálculo de la remuneración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Incremento anual por año de formación profesional dual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Posibilidad de prestaciones en especie (máximo 75 % de la remuneración bruta)</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Pago mensual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También durante la exención del trabajo para la formación en el centro escolar y el centro de formación supraempresarial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El importe se basa en el contrato colectivo del sector o en un valor orientativo especificado por la cámara, que puede quedar por debajo o superarse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292600"/>
            <a:ext cx="7958137"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b="1">
                <a:solidFill>
                  <a:srgbClr val="D6851B"/>
                </a:solidFill>
                <a:latin typeface="Calibri" panose="020F0502020204030204"/>
                <a:cs typeface="+mn-cs"/>
              </a:rPr>
              <a:t>Salario mínimo</a:t>
            </a:r>
            <a:r>
              <a:rPr lang="es-ES" sz="1800">
                <a:solidFill>
                  <a:srgbClr val="D6851B"/>
                </a:solidFill>
                <a:latin typeface="Calibri" panose="020F0502020204030204"/>
                <a:cs typeface="+mn-cs"/>
              </a:rPr>
              <a:t>:</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a:latin typeface="Calibri" panose="020F0502020204030204"/>
                <a:cs typeface="+mn-cs"/>
              </a:rPr>
              <a:t>no para los aprendices</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a:latin typeface="Calibri" panose="020F0502020204030204"/>
                <a:cs typeface="+mn-cs"/>
              </a:rPr>
              <a:t>no para jóvenes sin título de formación profesional dual</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s-ES" sz="1600">
                <a:solidFill>
                  <a:schemeClr val="bg1"/>
                </a:solidFill>
                <a:latin typeface="+mj-lt"/>
              </a:rPr>
              <a:t>Contrato de formación</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s-ES" sz="1600">
                <a:solidFill>
                  <a:schemeClr val="bg1"/>
                </a:solidFill>
                <a:latin typeface="+mj-lt"/>
              </a:rPr>
              <a:t>Relación contractual de formación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600"/>
              <a:t>Comisión examinadora</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es-ES"/>
              <a:t>5. Normativa federal</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s-ES" sz="1800"/>
              <a:t>Centro de formación profesional </a:t>
            </a:r>
          </a:p>
          <a:p>
            <a:pPr algn="ctr">
              <a:lnSpc>
                <a:spcPts val="1900"/>
              </a:lnSpc>
              <a:spcBef>
                <a:spcPts val="600"/>
              </a:spcBef>
            </a:pPr>
            <a:r>
              <a:rPr lang="es-ES" sz="1800"/>
              <a:t>y personal de formación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1066477"/>
            <a:ext cx="5429852" cy="794054"/>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600" b="1" dirty="0"/>
              <a:t>Organismos competentes: Cámara de Comercio e Industria (IHK), Cámara de Artes y Oficios (HWK), y otras</a:t>
            </a:r>
          </a:p>
          <a:p>
            <a:pPr algn="ctr">
              <a:lnSpc>
                <a:spcPts val="1700"/>
              </a:lnSpc>
              <a:spcBef>
                <a:spcPts val="600"/>
              </a:spcBef>
            </a:pPr>
            <a:r>
              <a:rPr lang="es-ES" sz="1600" dirty="0"/>
              <a:t>regulación, asesoramiento, supervisión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s-ES" sz="1800"/>
              <a:t>Aprendices</a:t>
            </a:r>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es-ES" sz="1800"/>
              <a:t>Formación en la empresa </a:t>
            </a:r>
          </a:p>
          <a:p>
            <a:pPr algn="ctr">
              <a:lnSpc>
                <a:spcPts val="2200"/>
              </a:lnSpc>
              <a:spcBef>
                <a:spcPts val="0"/>
              </a:spcBef>
              <a:spcAft>
                <a:spcPts val="600"/>
              </a:spcAft>
            </a:pPr>
            <a:r>
              <a:rPr lang="es-ES" sz="1800"/>
              <a:t>Examen parcial</a:t>
            </a:r>
          </a:p>
          <a:p>
            <a:pPr algn="ctr">
              <a:lnSpc>
                <a:spcPts val="2200"/>
              </a:lnSpc>
              <a:spcBef>
                <a:spcPts val="0"/>
              </a:spcBef>
              <a:spcAft>
                <a:spcPts val="600"/>
              </a:spcAft>
            </a:pPr>
            <a:r>
              <a:rPr lang="es-ES" sz="1800"/>
              <a:t>Examen</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83276"/>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Sistema de examinación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 título</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s-ES" sz="1800" b="1">
                <a:latin typeface="+mj-lt"/>
              </a:rPr>
              <a:t>Exámenes finales en todas las profesiones de formación profesional dual reconocidas </a:t>
            </a:r>
          </a:p>
          <a:p>
            <a:pPr marL="0" indent="0">
              <a:lnSpc>
                <a:spcPts val="2200"/>
              </a:lnSpc>
              <a:spcBef>
                <a:spcPts val="600"/>
              </a:spcBef>
              <a:spcAft>
                <a:spcPts val="600"/>
              </a:spcAft>
              <a:buClr>
                <a:srgbClr val="D6851B"/>
              </a:buClr>
              <a:buSzPct val="65000"/>
              <a:buNone/>
            </a:pPr>
            <a:r>
              <a:rPr lang="es-ES" sz="1800" b="1">
                <a:latin typeface="+mj-lt"/>
              </a:rPr>
              <a:t>Legalmente regulado: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Examen parcial y examen final </a:t>
            </a:r>
            <a:r>
              <a:rPr lang="es-ES" sz="1800" u="sng">
                <a:latin typeface="+mj-lt"/>
              </a:rPr>
              <a:t>o</a:t>
            </a:r>
            <a:r>
              <a:rPr lang="es-ES" sz="1800">
                <a:latin typeface="+mj-lt"/>
              </a:rPr>
              <a:t> examen final extendido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Requisitos de admisión: certificados de formación profesional dual escritos, participación en el examen parcial, reglamentaciones excepcionales,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Tema de examen: demostración de la capacidad de acción profesional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Realización: por la comisión examinadora de la cámara responsable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Certificados de graduación: certificado de la cámara, certificado de la empresa, certificado del centro escolar de formación profesional</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dirty="0"/>
              <a:t>Código de artesanía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 artes y oficios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990138"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Ley para la reglamentación de las artes y oficios (Código de artesanía (abreviado HwO o HandwO)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Segunda parte: </a:t>
            </a:r>
            <a:r>
              <a:rPr lang="es-ES" sz="1800" dirty="0">
                <a:solidFill>
                  <a:srgbClr val="D6851B"/>
                </a:solidFill>
                <a:latin typeface="+mj-lt"/>
              </a:rPr>
              <a:t>formación profesional </a:t>
            </a:r>
            <a:r>
              <a:rPr lang="es-ES" sz="1800" dirty="0">
                <a:latin typeface="+mj-lt"/>
              </a:rPr>
              <a:t>(a este respecto, una ley especial que </a:t>
            </a:r>
            <a:br>
              <a:rPr lang="es-ES" sz="1800" dirty="0">
                <a:latin typeface="+mj-lt"/>
              </a:rPr>
            </a:br>
            <a:r>
              <a:rPr lang="es-ES" sz="1800" dirty="0">
                <a:latin typeface="+mj-lt"/>
              </a:rPr>
              <a:t>suplementa la Ley de Formación Profesional)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Regula</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ejercicio de las artes y oficios en las empresas comerciales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la formación profesional y la formación continua en las artes y oficios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examen de maestro artesano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la autogestión de este sector económico</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 de Seguridad Laboral de los Jóvenes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dirty="0"/>
              <a:t>5. Normativa federal: jóvenes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Ley para la protección de la infancia y los jóvenes trabajadores (15-17 años)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Regula en relación a los jóvenes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a:t>
            </a:r>
            <a:r>
              <a:rPr lang="es-ES" sz="1800" dirty="0">
                <a:solidFill>
                  <a:srgbClr val="D6851B"/>
                </a:solidFill>
              </a:rPr>
              <a:t>número de días de trabajo</a:t>
            </a:r>
            <a:r>
              <a:rPr lang="es-ES" sz="1800" dirty="0"/>
              <a:t> semanales: 5</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los </a:t>
            </a:r>
            <a:r>
              <a:rPr lang="es-ES" sz="1800" dirty="0">
                <a:solidFill>
                  <a:srgbClr val="D6851B"/>
                </a:solidFill>
              </a:rPr>
              <a:t>horarios </a:t>
            </a:r>
            <a:r>
              <a:rPr lang="es-ES" sz="1800" dirty="0"/>
              <a:t>autorizados: de 6 a 20 horas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el </a:t>
            </a:r>
            <a:r>
              <a:rPr lang="es-ES" sz="1800" dirty="0">
                <a:solidFill>
                  <a:srgbClr val="D6851B"/>
                </a:solidFill>
              </a:rPr>
              <a:t>tiempo de trabajo semanal</a:t>
            </a:r>
            <a:r>
              <a:rPr lang="es-ES" sz="1800" dirty="0"/>
              <a:t>: 40 horas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soluciones de flexibilización en días concretos en función del sector (ampliaciones/reducciones)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solidFill>
                  <a:srgbClr val="D6851B"/>
                </a:solidFill>
              </a:rPr>
              <a:t>descansos</a:t>
            </a:r>
            <a:r>
              <a:rPr lang="es-ES" sz="1800" dirty="0"/>
              <a:t>: frecuencia y duración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solidFill>
                  <a:srgbClr val="D6851B"/>
                </a:solidFill>
              </a:rPr>
              <a:t>vacaciones</a:t>
            </a:r>
            <a:r>
              <a:rPr lang="es-ES" sz="1800" dirty="0"/>
              <a:t>: según la edad, de 21 </a:t>
            </a:r>
            <a:r>
              <a:rPr lang="es-ES" sz="1800"/>
              <a:t>a 30 </a:t>
            </a:r>
            <a:r>
              <a:rPr lang="es-ES" sz="1800" dirty="0"/>
              <a:t>días laborables al año</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casos excepcionales: trabajo en fin de semana (p. ej., en hospitales)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 de Enseñanza Obligatoria</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6. Normativa de los estados federados: jóvenes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Asistencia obligatoria a la escuela:</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s-ES" sz="1800" dirty="0"/>
              <a:t>Hasta una determinada edad (máximo mayoría de edad) o hasta la finalización </a:t>
            </a:r>
            <a:br>
              <a:rPr lang="es-ES" sz="1800" dirty="0"/>
            </a:br>
            <a:r>
              <a:rPr lang="es-ES" sz="1800" dirty="0"/>
              <a:t>de la carrera escolar</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69" y="3329944"/>
            <a:ext cx="5074611"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dirty="0">
                <a:latin typeface="+mj-lt"/>
              </a:rPr>
              <a:t>Por lo general diez años de escolarización</a:t>
            </a:r>
          </a:p>
          <a:p>
            <a:pPr marL="285750" indent="-285750">
              <a:lnSpc>
                <a:spcPts val="2000"/>
              </a:lnSpc>
              <a:spcBef>
                <a:spcPts val="600"/>
              </a:spcBef>
              <a:buClr>
                <a:srgbClr val="D6851B"/>
              </a:buClr>
              <a:buSzPct val="65000"/>
              <a:buFont typeface="Wingdings 3" panose="05040102010807070707" pitchFamily="18" charset="2"/>
              <a:buChar char=""/>
            </a:pPr>
            <a:r>
              <a:rPr lang="es-ES" sz="1600" dirty="0">
                <a:latin typeface="+mj-lt"/>
              </a:rPr>
              <a:t>Inscripción escolar obligatoria, elección de centro escolar, asistencia obligatoria a clases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s-ES" sz="1800"/>
              <a:t>a) Escolarización obligatoria a tiempo completo</a:t>
            </a:r>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Comienza tras finalizar la escolarización obligatoria a tiempo completo</a:t>
            </a:r>
          </a:p>
          <a:p>
            <a:pPr marL="285750" indent="-285750">
              <a:lnSpc>
                <a:spcPts val="20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Realización mediante asistencia a los niveles de secundaria I y II o como parte de la formación profesional</a:t>
            </a:r>
          </a:p>
          <a:p>
            <a:pPr marL="285750" indent="-285750">
              <a:lnSpc>
                <a:spcPts val="20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Finaliza al cumplir los 18 años de edad (mayoría de edad) o </a:t>
            </a:r>
          </a:p>
          <a:p>
            <a:pPr marL="540000" lvl="1" indent="-252000">
              <a:lnSpc>
                <a:spcPts val="18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 con la finalización de la formación profesional o</a:t>
            </a:r>
          </a:p>
          <a:p>
            <a:pPr marL="540000" lvl="1" indent="-252000">
              <a:lnSpc>
                <a:spcPts val="1800"/>
              </a:lnSpc>
              <a:spcBef>
                <a:spcPts val="600"/>
              </a:spcBef>
              <a:buClr>
                <a:srgbClr val="D6851B"/>
              </a:buClr>
              <a:buSzPct val="65000"/>
              <a:buFont typeface="Wingdings 3" panose="05040102010807070707" pitchFamily="18" charset="2"/>
              <a:buChar char=""/>
            </a:pPr>
            <a:r>
              <a:rPr lang="es-ES" sz="1600" dirty="0">
                <a:effectLst>
                  <a:glow rad="279400">
                    <a:schemeClr val="bg1"/>
                  </a:glow>
                </a:effectLst>
                <a:latin typeface="+mj-lt"/>
              </a:rPr>
              <a:t> al final del duodécimo año de escolarización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s-ES" sz="1800"/>
              <a:t>b) Escolarización profesional obligatoria</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Leyes de educación de los estados federados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6. Normativa de los estados federados: jóvenes</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Las condiciones de enseñanza y aprendizaje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Los derechos y obligaciones de profesores y alumnos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a:solidFill>
                  <a:schemeClr val="tx1"/>
                </a:solidFill>
                <a:latin typeface="+mn-lt"/>
              </a:rPr>
              <a:t>Los objetivos de la enseñanza</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s-ES" sz="1600"/>
              <a:t>Establecen:</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s-ES" sz="1600"/>
              <a:t>Regulan:</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La estructura del régimen escolar en el estado federado correspondiente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Contenido de la enseñanza, enseñanza obligatoria, constitución escolar, titulares de los centros escolares, supervisión, financiación,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Objetivos y contenidos de aprendizaje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Asignaturas relativas al campo profesional: </a:t>
            </a:r>
            <a:r>
              <a:rPr lang="es-ES" sz="1600" b="1" dirty="0">
                <a:solidFill>
                  <a:schemeClr val="tx1"/>
                </a:solidFill>
                <a:latin typeface="+mn-lt"/>
              </a:rPr>
              <a:t>dos tercios </a:t>
            </a:r>
            <a:r>
              <a:rPr lang="es-ES" sz="1600" dirty="0">
                <a:solidFill>
                  <a:schemeClr val="tx1"/>
                </a:solidFill>
                <a:latin typeface="+mn-lt"/>
              </a:rPr>
              <a:t>de la enseñanza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Asignaturas de educación general: </a:t>
            </a:r>
            <a:r>
              <a:rPr lang="es-ES" sz="1600" b="1" dirty="0">
                <a:solidFill>
                  <a:schemeClr val="tx1"/>
                </a:solidFill>
                <a:latin typeface="+mn-lt"/>
              </a:rPr>
              <a:t>un tercio </a:t>
            </a:r>
            <a:r>
              <a:rPr lang="es-ES" sz="1600" dirty="0">
                <a:solidFill>
                  <a:schemeClr val="tx1"/>
                </a:solidFill>
                <a:latin typeface="+mn-lt"/>
              </a:rPr>
              <a:t>de la enseñanza</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Certificaciones académicas a nivel escrito y oral (relevantes para la evaluación final de los aprendices por parte del centro escolar)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s-ES" sz="1600" dirty="0"/>
              <a:t>Contienen marcos curriculares (RLP) para:</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52585"/>
            <a:ext cx="5533349" cy="3953016"/>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Enseñanza obligatoria</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Escolarización obligatoria a tiempo completo / escola-rización profesional obligatoria</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Personal docente: </a:t>
            </a:r>
            <a:br>
              <a:rPr lang="es-ES" sz="1400" dirty="0">
                <a:solidFill>
                  <a:schemeClr val="tx1"/>
                </a:solidFill>
                <a:latin typeface="+mn-lt"/>
              </a:rPr>
            </a:br>
            <a:r>
              <a:rPr lang="es-ES" sz="1400" dirty="0">
                <a:solidFill>
                  <a:schemeClr val="tx1"/>
                </a:solidFill>
                <a:latin typeface="+mn-lt"/>
              </a:rPr>
              <a:t>derechos y obligaciones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Alumnado: </a:t>
            </a:r>
            <a:br>
              <a:rPr lang="es-ES" sz="1400" dirty="0">
                <a:solidFill>
                  <a:schemeClr val="tx1"/>
                </a:solidFill>
                <a:latin typeface="+mn-lt"/>
              </a:rPr>
            </a:br>
            <a:r>
              <a:rPr lang="es-ES" sz="1400" dirty="0">
                <a:solidFill>
                  <a:schemeClr val="tx1"/>
                </a:solidFill>
                <a:latin typeface="+mn-lt"/>
              </a:rPr>
              <a:t>derechos y obligaciones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Enseñanza: objetivos y contenidos generales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Relación entre asignaturas relativas al campo profesional y asignaturas de educación general (2/3 - 1/3)</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Marcos curriculares:</a:t>
            </a:r>
            <a:br>
              <a:rPr lang="es-ES" sz="1400" dirty="0">
                <a:solidFill>
                  <a:schemeClr val="tx1"/>
                </a:solidFill>
                <a:latin typeface="+mn-lt"/>
              </a:rPr>
            </a:br>
            <a:r>
              <a:rPr lang="es-ES" sz="1400" dirty="0">
                <a:solidFill>
                  <a:schemeClr val="tx1"/>
                </a:solidFill>
                <a:latin typeface="+mn-lt"/>
              </a:rPr>
              <a:t>objetivos y contenidos de aprendizaje</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Selección y alcance de las asignaturas de educación general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Certificaciones académicas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Certificados</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s-ES"/>
              <a:t>Normativa de un vistazo</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52586"/>
            <a:ext cx="5364000" cy="3953015"/>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Títulos profesionales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Perfiles profesionales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Reglamentos de formación profesional dual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Planes marco de formación:</a:t>
            </a:r>
            <a:br>
              <a:rPr lang="es-ES" sz="1400" dirty="0">
                <a:solidFill>
                  <a:schemeClr val="tx1"/>
                </a:solidFill>
                <a:latin typeface="+mn-lt"/>
              </a:rPr>
            </a:br>
            <a:r>
              <a:rPr lang="es-ES" sz="1400" dirty="0">
                <a:solidFill>
                  <a:schemeClr val="tx1"/>
                </a:solidFill>
                <a:latin typeface="+mn-lt"/>
              </a:rPr>
              <a:t>contenidos y normas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Plan empresarial de formación profesional dual </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Centro de formación profesional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Personal de formación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Contrato de formación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Aprendices (derechos y obligaciones)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Duración de la formación profesional dual</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Objetivo de formación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Horarios de trabajo/descansos/vacaciones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Remuneración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Sistema de examinación/certificación</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Control/asesoramiento</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Artes y oficios / cámaras</a:t>
            </a:r>
          </a:p>
          <a:p>
            <a:pPr marL="360000" lvl="0" indent="-252000" defTabSz="914400">
              <a:lnSpc>
                <a:spcPts val="1800"/>
              </a:lnSpc>
              <a:spcBef>
                <a:spcPts val="0"/>
              </a:spcBef>
              <a:spcAft>
                <a:spcPts val="300"/>
              </a:spcAft>
              <a:buClr>
                <a:srgbClr val="D6851B"/>
              </a:buClr>
              <a:buSzPct val="65000"/>
              <a:buFont typeface="Wingdings 3" panose="05040102010807070707" pitchFamily="18" charset="2"/>
              <a:buChar char=""/>
            </a:pPr>
            <a:r>
              <a:rPr lang="es-ES" sz="1400" dirty="0">
                <a:solidFill>
                  <a:schemeClr val="tx1"/>
                </a:solidFill>
                <a:latin typeface="+mn-lt"/>
              </a:rPr>
              <a:t>Seguridad laboral de los jóvenes</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s-ES" sz="1800"/>
              <a:t>Empresa</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es-ES" sz="1800"/>
              <a:t>Centro escolar de formación profesional</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3670818" y="5880953"/>
            <a:ext cx="5018143"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s-ES" sz="1600"/>
              <a:t>Coordinación de ambos lugares de aprendizaje</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s-ES" sz="1600"/>
              <a:t>Libertad de profesión</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
        <p:nvSpPr>
          <p:cNvPr id="2" name="Ellipse 1">
            <a:extLst>
              <a:ext uri="{FF2B5EF4-FFF2-40B4-BE49-F238E27FC236}">
                <a16:creationId xmlns:a16="http://schemas.microsoft.com/office/drawing/2014/main" id="{3BEFD7FD-9B9F-4293-B6FD-1BFDDEDF6FE5}"/>
              </a:ext>
            </a:extLst>
          </p:cNvPr>
          <p:cNvSpPr/>
          <p:nvPr/>
        </p:nvSpPr>
        <p:spPr>
          <a:xfrm>
            <a:off x="10706100" y="5604658"/>
            <a:ext cx="1260066" cy="12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EBF4C88B-9412-4176-AE54-46C26A852B5C}"/>
              </a:ext>
            </a:extLst>
          </p:cNvPr>
          <p:cNvPicPr>
            <a:picLocks noChangeAspect="1"/>
          </p:cNvPicPr>
          <p:nvPr/>
        </p:nvPicPr>
        <p:blipFill>
          <a:blip r:embed="rId11"/>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s-ES" sz="3600" noProof="0">
                <a:solidFill>
                  <a:srgbClr val="D6851B"/>
                </a:solidFill>
              </a:rPr>
              <a:t>Índice</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2"/>
            <a:ext cx="11053763" cy="4087473"/>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es-ES" sz="2000" dirty="0">
                <a:latin typeface="+mj-lt"/>
              </a:rPr>
              <a:t>La Ley Fundamental como base</a:t>
            </a:r>
          </a:p>
          <a:p>
            <a:pPr indent="-360000">
              <a:lnSpc>
                <a:spcPts val="2400"/>
              </a:lnSpc>
              <a:spcAft>
                <a:spcPts val="1200"/>
              </a:spcAft>
              <a:buFont typeface="+mj-lt"/>
              <a:buAutoNum type="arabicPeriod"/>
            </a:pPr>
            <a:r>
              <a:rPr lang="es-ES" sz="2000" dirty="0">
                <a:latin typeface="+mj-lt"/>
              </a:rPr>
              <a:t>El sistema dual</a:t>
            </a:r>
          </a:p>
          <a:p>
            <a:pPr indent="-360000">
              <a:lnSpc>
                <a:spcPts val="2400"/>
              </a:lnSpc>
              <a:spcAft>
                <a:spcPts val="1200"/>
              </a:spcAft>
              <a:buFont typeface="+mj-lt"/>
              <a:buAutoNum type="arabicPeriod"/>
            </a:pPr>
            <a:r>
              <a:rPr lang="es-ES" sz="2000" dirty="0">
                <a:latin typeface="+mj-lt"/>
              </a:rPr>
              <a:t>El marco legal de un vistazo</a:t>
            </a:r>
          </a:p>
          <a:p>
            <a:pPr indent="-360000">
              <a:lnSpc>
                <a:spcPts val="2400"/>
              </a:lnSpc>
              <a:spcAft>
                <a:spcPts val="1200"/>
              </a:spcAft>
              <a:buFont typeface="+mj-lt"/>
              <a:buAutoNum type="arabicPeriod"/>
            </a:pPr>
            <a:r>
              <a:rPr lang="es-ES" sz="2000" spc="-10" dirty="0">
                <a:latin typeface="+mj-lt"/>
              </a:rPr>
              <a:t>La estructura de la Ley de Formación Profesional</a:t>
            </a:r>
          </a:p>
          <a:p>
            <a:pPr indent="-360000">
              <a:lnSpc>
                <a:spcPts val="2400"/>
              </a:lnSpc>
              <a:spcAft>
                <a:spcPts val="600"/>
              </a:spcAft>
              <a:buFont typeface="+mj-lt"/>
              <a:buAutoNum type="arabicPeriod"/>
            </a:pPr>
            <a:r>
              <a:rPr lang="es-ES" sz="2000" dirty="0">
                <a:latin typeface="+mj-lt"/>
              </a:rPr>
              <a:t>Normativa federal: 	</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el aprendizaje en la empresa</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el control</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el título de formación profesional dual</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las artes y oficios</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los jóvenes </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la remuneración</a:t>
            </a:r>
          </a:p>
          <a:p>
            <a:pPr indent="-360000">
              <a:lnSpc>
                <a:spcPts val="2400"/>
              </a:lnSpc>
              <a:spcAft>
                <a:spcPts val="600"/>
              </a:spcAft>
              <a:buFont typeface="+mj-lt"/>
              <a:buAutoNum type="arabicPeriod"/>
            </a:pPr>
            <a:r>
              <a:rPr lang="es-ES" sz="2000" dirty="0">
                <a:latin typeface="+mj-lt"/>
              </a:rPr>
              <a:t>Normativa de los estados federados:</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los jóvenes</a:t>
            </a:r>
          </a:p>
          <a:p>
            <a:pPr marL="540000" lvl="2" indent="-252000">
              <a:lnSpc>
                <a:spcPts val="1800"/>
              </a:lnSpc>
              <a:spcBef>
                <a:spcPts val="600"/>
              </a:spcBef>
              <a:buClr>
                <a:srgbClr val="D6851B"/>
              </a:buClr>
              <a:buSzPct val="65000"/>
              <a:buFont typeface="Wingdings 3" panose="05040102010807070707" pitchFamily="18" charset="2"/>
              <a:buChar char=""/>
            </a:pPr>
            <a:r>
              <a:rPr lang="es-ES" sz="1600" dirty="0">
                <a:latin typeface="+mj-lt"/>
              </a:rPr>
              <a:t>para los centros escolares</a:t>
            </a:r>
          </a:p>
          <a:p>
            <a:pPr indent="-360000">
              <a:lnSpc>
                <a:spcPts val="2400"/>
              </a:lnSpc>
              <a:spcBef>
                <a:spcPts val="1200"/>
              </a:spcBef>
              <a:spcAft>
                <a:spcPts val="1200"/>
              </a:spcAft>
              <a:buFont typeface="+mj-lt"/>
              <a:buAutoNum type="arabicPeriod"/>
            </a:pPr>
            <a:r>
              <a:rPr lang="es-ES" sz="2000" dirty="0">
                <a:latin typeface="+mj-lt"/>
              </a:rPr>
              <a:t>Normativa de un vistazo</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Ley del Salario Mínimo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s-ES" sz="1800" dirty="0">
                <a:latin typeface="+mj-lt"/>
              </a:rPr>
              <a:t>Ley para proteger a los empleados contra el </a:t>
            </a:r>
            <a:r>
              <a:rPr lang="es-ES" sz="1800" i="1" dirty="0">
                <a:latin typeface="+mj-lt"/>
              </a:rPr>
              <a:t>dumping</a:t>
            </a:r>
            <a:r>
              <a:rPr lang="es-ES" sz="1800" dirty="0">
                <a:latin typeface="+mj-lt"/>
              </a:rPr>
              <a:t> salarial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Válido en toda Alemania desde el 1 de enero de 2015</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Derecho: todos los empleados y personas en prácticas voluntarias con </a:t>
            </a:r>
            <a:br>
              <a:rPr lang="es-ES" sz="1800" dirty="0">
                <a:latin typeface="+mj-lt"/>
              </a:rPr>
            </a:br>
            <a:r>
              <a:rPr lang="es-ES" sz="1800" dirty="0">
                <a:latin typeface="+mj-lt"/>
              </a:rPr>
              <a:t>formación profesional completada a partir del 4.º mes en la empresa.</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dirty="0">
                <a:latin typeface="+mj-lt"/>
              </a:rPr>
              <a:t>El salario mínimo general no sustituye a los salarios mínimos sectoriales </a:t>
            </a:r>
            <a:br>
              <a:rPr lang="es-ES" sz="1800" dirty="0">
                <a:latin typeface="+mj-lt"/>
              </a:rPr>
            </a:br>
            <a:r>
              <a:rPr lang="es-ES" sz="1800" dirty="0">
                <a:latin typeface="+mj-lt"/>
              </a:rPr>
              <a:t>más elevados</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3" y="4456147"/>
            <a:ext cx="7958138"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dirty="0">
                <a:latin typeface="Calibri" panose="020F0502020204030204"/>
                <a:cs typeface="+mn-cs"/>
              </a:rPr>
              <a:t>No tiene vigencia para los aprendices, ya que no firman contratos de </a:t>
            </a:r>
            <a:br>
              <a:rPr lang="es-ES" sz="1800" dirty="0">
                <a:latin typeface="Calibri" panose="020F0502020204030204"/>
                <a:cs typeface="+mn-cs"/>
              </a:rPr>
            </a:br>
            <a:r>
              <a:rPr lang="es-ES" sz="1800" dirty="0">
                <a:latin typeface="Calibri" panose="020F0502020204030204"/>
                <a:cs typeface="+mn-cs"/>
              </a:rPr>
              <a:t>trabajo sino contratos de formación</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s-ES" sz="1800" dirty="0">
                <a:latin typeface="Calibri" panose="020F0502020204030204"/>
                <a:cs typeface="+mn-cs"/>
              </a:rPr>
              <a:t>No tiene vigencia para jóvenes sin título de formación profesional dual</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s-ES" noProof="0"/>
              <a:t>Más información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es-ES" sz="1800" noProof="0" dirty="0"/>
              <a:t>Esta presentación y otras, así como la información sobre la formación profesional alemana y la cooperación internacional en materia de formación profesional, están disponibles en nuestro sitio web: </a:t>
            </a:r>
          </a:p>
          <a:p>
            <a:pPr marL="0" indent="0">
              <a:buNone/>
            </a:pPr>
            <a:br>
              <a:rPr lang="es-ES" sz="1800" b="1" noProof="0">
                <a:hlinkClick r:id="rId2">
                  <a:extLst>
                    <a:ext uri="{A12FA001-AC4F-418D-AE19-62706E023703}">
                      <ahyp:hlinkClr xmlns:ahyp="http://schemas.microsoft.com/office/drawing/2018/hyperlinkcolor" val="tx"/>
                    </a:ext>
                  </a:extLst>
                </a:hlinkClick>
              </a:rPr>
            </a:br>
            <a:r>
              <a:rPr lang="es-ES" sz="1800" b="1" noProof="0">
                <a:solidFill>
                  <a:srgbClr val="E27F1C"/>
                </a:solidFill>
                <a:hlinkClick r:id="rId2">
                  <a:extLst>
                    <a:ext uri="{A12FA001-AC4F-418D-AE19-62706E023703}">
                      <ahyp:hlinkClr xmlns:ahyp="http://schemas.microsoft.com/office/drawing/2018/hyperlinkcolor" val="tx"/>
                    </a:ext>
                  </a:extLst>
                </a:hlinkClick>
              </a:rPr>
              <a:t>www.govet.international</a:t>
            </a:r>
            <a:endParaRPr lang="es-ES" sz="1800" b="1" noProof="0">
              <a:solidFill>
                <a:srgbClr val="E27F1C"/>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03458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1600" b="1" dirty="0">
                <a:latin typeface="+mj-lt"/>
              </a:rPr>
              <a:t>Fuentes</a:t>
            </a:r>
          </a:p>
          <a:p>
            <a:pPr marL="266700" indent="-266700"/>
            <a:r>
              <a:rPr lang="es-ES" sz="1600" dirty="0">
                <a:latin typeface="+mj-lt"/>
              </a:rPr>
              <a:t>Informe de Datos del BIBB (</a:t>
            </a:r>
            <a:r>
              <a:rPr lang="es-ES" sz="1600" dirty="0">
                <a:solidFill>
                  <a:srgbClr val="E27F1C"/>
                </a:solidFill>
                <a:latin typeface="+mj-lt"/>
                <a:hlinkClick r:id="rId4">
                  <a:extLst>
                    <a:ext uri="{A12FA001-AC4F-418D-AE19-62706E023703}">
                      <ahyp:hlinkClr xmlns:ahyp="http://schemas.microsoft.com/office/drawing/2018/hyperlinkcolor" val="tx"/>
                    </a:ext>
                  </a:extLst>
                </a:hlinkClick>
              </a:rPr>
              <a:t>link</a:t>
            </a:r>
            <a:r>
              <a:rPr lang="es-ES" sz="1600" dirty="0">
                <a:latin typeface="+mj-lt"/>
              </a:rPr>
              <a:t>)</a:t>
            </a:r>
          </a:p>
          <a:p>
            <a:pPr marL="266700" indent="-266700"/>
            <a:r>
              <a:rPr lang="es-ES" sz="1600" dirty="0">
                <a:latin typeface="+mj-lt"/>
              </a:rPr>
              <a:t>KMK – Conferencia Permanente de los Ministros de Educación de los Estados Federados (</a:t>
            </a:r>
            <a:r>
              <a:rPr lang="es-ES"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es-ES" sz="1600" dirty="0">
                <a:latin typeface="+mj-lt"/>
              </a:rPr>
              <a:t>)</a:t>
            </a:r>
          </a:p>
          <a:p>
            <a:pPr marL="266700" indent="-266700"/>
            <a:endParaRPr lang="en-GB" sz="1600" dirty="0">
              <a:latin typeface="+mj-lt"/>
            </a:endParaRPr>
          </a:p>
          <a:p>
            <a:pPr marL="266700" indent="-266700"/>
            <a:r>
              <a:rPr lang="es-ES" sz="1600" dirty="0">
                <a:latin typeface="+mj-lt"/>
              </a:rPr>
              <a:t>Portal de datos del Ministerio Federal de Educación e Investigación (BMFTR) (</a:t>
            </a:r>
            <a:r>
              <a:rPr lang="es-ES" sz="1600" dirty="0">
                <a:solidFill>
                  <a:srgbClr val="E27F1C"/>
                </a:solidFill>
                <a:latin typeface="+mj-lt"/>
                <a:hlinkClick r:id="rId6">
                  <a:extLst>
                    <a:ext uri="{A12FA001-AC4F-418D-AE19-62706E023703}">
                      <ahyp:hlinkClr xmlns:ahyp="http://schemas.microsoft.com/office/drawing/2018/hyperlinkcolor" val="tx"/>
                    </a:ext>
                  </a:extLst>
                </a:hlinkClick>
              </a:rPr>
              <a:t>link</a:t>
            </a:r>
            <a:r>
              <a:rPr lang="es-ES" sz="1600" dirty="0">
                <a:latin typeface="+mj-lt"/>
              </a:rPr>
              <a:t>)</a:t>
            </a:r>
          </a:p>
          <a:p>
            <a:pPr marL="266700" indent="-266700"/>
            <a:r>
              <a:rPr lang="es-ES" sz="1600" dirty="0">
                <a:latin typeface="+mj-lt"/>
              </a:rPr>
              <a:t>Destatis Statistik zu Berufsbildungspersonal (estadísticas sobre el personal de formación profesional) (</a:t>
            </a:r>
            <a:r>
              <a:rPr lang="es-ES" sz="1600" dirty="0">
                <a:solidFill>
                  <a:srgbClr val="E27F1C"/>
                </a:solidFill>
                <a:latin typeface="+mj-lt"/>
                <a:hlinkClick r:id="rId7">
                  <a:extLst>
                    <a:ext uri="{A12FA001-AC4F-418D-AE19-62706E023703}">
                      <ahyp:hlinkClr xmlns:ahyp="http://schemas.microsoft.com/office/drawing/2018/hyperlinkcolor" val="tx"/>
                    </a:ext>
                  </a:extLst>
                </a:hlinkClick>
              </a:rPr>
              <a:t>link</a:t>
            </a:r>
            <a:r>
              <a:rPr lang="es-ES"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s-ES" b="1" noProof="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a:t>Ley Fundamental Alemana (GG), art. 12</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1. La Ley Fundamental como base</a:t>
            </a:r>
          </a:p>
        </p:txBody>
      </p:sp>
      <p:sp>
        <p:nvSpPr>
          <p:cNvPr id="5" name="Textfeld 4">
            <a:extLst>
              <a:ext uri="{FF2B5EF4-FFF2-40B4-BE49-F238E27FC236}">
                <a16:creationId xmlns:a16="http://schemas.microsoft.com/office/drawing/2014/main" id="{4BC21BF3-7E8C-4DCE-A6FE-1E206D2128DD}"/>
              </a:ext>
            </a:extLst>
          </p:cNvPr>
          <p:cNvSpPr txBox="1"/>
          <p:nvPr/>
        </p:nvSpPr>
        <p:spPr>
          <a:xfrm>
            <a:off x="7636666" y="3353140"/>
            <a:ext cx="1110834" cy="489878"/>
          </a:xfrm>
          <a:prstGeom prst="rect">
            <a:avLst/>
          </a:prstGeom>
          <a:noFill/>
        </p:spPr>
        <p:txBody>
          <a:bodyPr wrap="square" rtlCol="0">
            <a:spAutoFit/>
          </a:bodyPr>
          <a:lstStyle/>
          <a:p>
            <a:pPr algn="ctr">
              <a:lnSpc>
                <a:spcPts val="1500"/>
              </a:lnSpc>
            </a:pPr>
            <a:r>
              <a:rPr lang="es-ES" sz="1400">
                <a:solidFill>
                  <a:srgbClr val="D6851B"/>
                </a:solidFill>
              </a:rPr>
              <a:t>¿Trabajadora de banca?</a:t>
            </a:r>
          </a:p>
        </p:txBody>
      </p:sp>
      <p:sp>
        <p:nvSpPr>
          <p:cNvPr id="6" name="Textfeld 5">
            <a:extLst>
              <a:ext uri="{FF2B5EF4-FFF2-40B4-BE49-F238E27FC236}">
                <a16:creationId xmlns:a16="http://schemas.microsoft.com/office/drawing/2014/main" id="{3440998B-D9CB-4D56-A605-392F27DAB8E7}"/>
              </a:ext>
            </a:extLst>
          </p:cNvPr>
          <p:cNvSpPr txBox="1"/>
          <p:nvPr/>
        </p:nvSpPr>
        <p:spPr>
          <a:xfrm>
            <a:off x="6730585" y="3918487"/>
            <a:ext cx="2107902" cy="477054"/>
          </a:xfrm>
          <a:prstGeom prst="rect">
            <a:avLst/>
          </a:prstGeom>
          <a:noFill/>
        </p:spPr>
        <p:txBody>
          <a:bodyPr wrap="square" rtlCol="0">
            <a:spAutoFit/>
          </a:bodyPr>
          <a:lstStyle/>
          <a:p>
            <a:pPr algn="ctr">
              <a:lnSpc>
                <a:spcPts val="1500"/>
              </a:lnSpc>
            </a:pPr>
            <a:r>
              <a:rPr lang="es-ES" sz="1400">
                <a:solidFill>
                  <a:srgbClr val="D6851B"/>
                </a:solidFill>
              </a:rPr>
              <a:t>¡Técnica en electrónica de la información!</a:t>
            </a:r>
          </a:p>
        </p:txBody>
      </p:sp>
      <p:sp>
        <p:nvSpPr>
          <p:cNvPr id="7" name="Textfeld 6">
            <a:extLst>
              <a:ext uri="{FF2B5EF4-FFF2-40B4-BE49-F238E27FC236}">
                <a16:creationId xmlns:a16="http://schemas.microsoft.com/office/drawing/2014/main" id="{C40B8D03-A224-414B-8E09-BBF2027CA0B2}"/>
              </a:ext>
            </a:extLst>
          </p:cNvPr>
          <p:cNvSpPr txBox="1"/>
          <p:nvPr/>
        </p:nvSpPr>
        <p:spPr>
          <a:xfrm>
            <a:off x="8267807" y="2009630"/>
            <a:ext cx="1185595" cy="477054"/>
          </a:xfrm>
          <a:prstGeom prst="rect">
            <a:avLst/>
          </a:prstGeom>
          <a:noFill/>
        </p:spPr>
        <p:txBody>
          <a:bodyPr wrap="square" rtlCol="0">
            <a:spAutoFit/>
          </a:bodyPr>
          <a:lstStyle/>
          <a:p>
            <a:pPr algn="ctr">
              <a:lnSpc>
                <a:spcPts val="1500"/>
              </a:lnSpc>
            </a:pPr>
            <a:r>
              <a:rPr lang="es-ES" sz="1400">
                <a:solidFill>
                  <a:srgbClr val="D6851B"/>
                </a:solidFill>
              </a:rPr>
              <a:t>¿Mecánico de dos ruedas?</a:t>
            </a:r>
          </a:p>
        </p:txBody>
      </p:sp>
      <p:sp>
        <p:nvSpPr>
          <p:cNvPr id="8" name="Textfeld 7">
            <a:extLst>
              <a:ext uri="{FF2B5EF4-FFF2-40B4-BE49-F238E27FC236}">
                <a16:creationId xmlns:a16="http://schemas.microsoft.com/office/drawing/2014/main" id="{17C85A47-95BE-4CEA-BFE2-E5EAC3389422}"/>
              </a:ext>
            </a:extLst>
          </p:cNvPr>
          <p:cNvSpPr txBox="1"/>
          <p:nvPr/>
        </p:nvSpPr>
        <p:spPr>
          <a:xfrm>
            <a:off x="8956160" y="2526350"/>
            <a:ext cx="1185595" cy="284693"/>
          </a:xfrm>
          <a:prstGeom prst="rect">
            <a:avLst/>
          </a:prstGeom>
          <a:noFill/>
        </p:spPr>
        <p:txBody>
          <a:bodyPr wrap="square" rtlCol="0">
            <a:spAutoFit/>
          </a:bodyPr>
          <a:lstStyle/>
          <a:p>
            <a:pPr algn="ctr">
              <a:lnSpc>
                <a:spcPts val="1500"/>
              </a:lnSpc>
            </a:pPr>
            <a:r>
              <a:rPr lang="es-ES" sz="1400">
                <a:solidFill>
                  <a:srgbClr val="D6851B"/>
                </a:solidFill>
              </a:rPr>
              <a:t>¿Vendedor?</a:t>
            </a:r>
          </a:p>
        </p:txBody>
      </p:sp>
      <p:sp>
        <p:nvSpPr>
          <p:cNvPr id="9" name="Textfeld 8">
            <a:extLst>
              <a:ext uri="{FF2B5EF4-FFF2-40B4-BE49-F238E27FC236}">
                <a16:creationId xmlns:a16="http://schemas.microsoft.com/office/drawing/2014/main" id="{A0ABF933-6723-478B-95E1-965559177817}"/>
              </a:ext>
            </a:extLst>
          </p:cNvPr>
          <p:cNvSpPr txBox="1"/>
          <p:nvPr/>
        </p:nvSpPr>
        <p:spPr>
          <a:xfrm>
            <a:off x="8192083" y="2900035"/>
            <a:ext cx="1679250" cy="284693"/>
          </a:xfrm>
          <a:prstGeom prst="rect">
            <a:avLst/>
          </a:prstGeom>
          <a:noFill/>
        </p:spPr>
        <p:txBody>
          <a:bodyPr wrap="square" rtlCol="0">
            <a:spAutoFit/>
          </a:bodyPr>
          <a:lstStyle/>
          <a:p>
            <a:pPr algn="ctr">
              <a:lnSpc>
                <a:spcPts val="1500"/>
              </a:lnSpc>
            </a:pPr>
            <a:r>
              <a:rPr lang="es-ES" sz="1400">
                <a:solidFill>
                  <a:srgbClr val="D6851B"/>
                </a:solidFill>
              </a:rPr>
              <a:t>¡Técnico de automoción!</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es-ES" sz="4000" b="1">
                <a:solidFill>
                  <a:schemeClr val="accent1"/>
                </a:solidFill>
              </a:rPr>
              <a:t>„</a:t>
            </a:r>
          </a:p>
          <a:p>
            <a:pPr marL="288000" lvl="1">
              <a:buSzPct val="75000"/>
            </a:pPr>
            <a:r>
              <a:rPr lang="es-ES" sz="1600">
                <a:solidFill>
                  <a:schemeClr val="tx1"/>
                </a:solidFill>
              </a:rPr>
              <a:t>Todos los alemanes tienen el derecho a elegir libremente su profesión, su lugar de trabajo y de formación profesional. El ejercicio de la profesión puede ser regulado por ley o en virtud de una ley.</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b="1"/>
              <a:t>Libertad de profesión </a:t>
            </a:r>
          </a:p>
        </p:txBody>
      </p:sp>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388" y="2194510"/>
            <a:ext cx="3002922" cy="3358566"/>
          </a:xfrm>
          <a:prstGeom prst="rect">
            <a:avLst/>
          </a:prstGeom>
        </p:spPr>
      </p:pic>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es-ES"/>
              <a:t>2. El sistema dual</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solidFill>
                  <a:schemeClr val="bg1"/>
                </a:solidFill>
              </a:rPr>
              <a:t>Empresa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528653" y="1844675"/>
            <a:ext cx="4452816"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Centro escolar </a:t>
            </a:r>
            <a:br>
              <a:rPr lang="es-ES" b="1" dirty="0"/>
            </a:br>
            <a:r>
              <a:rPr lang="es-ES" b="1" dirty="0"/>
              <a:t>de formación profesional</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105003" y="839888"/>
            <a:ext cx="5993210" cy="276999"/>
          </a:xfrm>
          <a:prstGeom prst="rect">
            <a:avLst/>
          </a:prstGeom>
          <a:noFill/>
        </p:spPr>
        <p:txBody>
          <a:bodyPr wrap="square" lIns="0" tIns="0" rIns="0" bIns="0">
            <a:noAutofit/>
          </a:bodyPr>
          <a:lstStyle/>
          <a:p>
            <a:pPr algn="ctr"/>
            <a:r>
              <a:rPr lang="es-ES" sz="2000" dirty="0">
                <a:solidFill>
                  <a:srgbClr val="D6851B"/>
                </a:solidFill>
              </a:rPr>
              <a:t>Dos lugares de aprendizaje – competencias compartidas</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625706" cy="1902059"/>
          </a:xfrm>
          <a:prstGeom prst="rect">
            <a:avLst/>
          </a:prstGeom>
          <a:noFill/>
        </p:spPr>
        <p:txBody>
          <a:bodyPr wrap="square" lIns="0" tIns="0" rIns="0" bIns="0">
            <a:spAutoFit/>
          </a:bodyPr>
          <a:lstStyle/>
          <a:p>
            <a:pPr>
              <a:spcAft>
                <a:spcPts val="1200"/>
              </a:spcAft>
            </a:pPr>
            <a:r>
              <a:rPr lang="es-ES" b="1" dirty="0"/>
              <a:t>Leyes de aplicación federal</a:t>
            </a:r>
          </a:p>
          <a:p>
            <a:pPr marL="288000" indent="-288000">
              <a:lnSpc>
                <a:spcPts val="2200"/>
              </a:lnSpc>
              <a:spcAft>
                <a:spcPts val="200"/>
              </a:spcAft>
              <a:buSzPct val="100000"/>
              <a:buFont typeface="+mj-lt"/>
              <a:buAutoNum type="arabicPeriod"/>
            </a:pPr>
            <a:r>
              <a:rPr lang="es-ES" sz="1600" dirty="0"/>
              <a:t>Ley de Formación Profesional (BBiG) y </a:t>
            </a:r>
            <a:br>
              <a:rPr lang="es-ES" sz="1600" dirty="0"/>
            </a:br>
            <a:r>
              <a:rPr lang="es-ES" sz="1600" dirty="0"/>
              <a:t>Código de artesanía (HwO)</a:t>
            </a:r>
          </a:p>
          <a:p>
            <a:pPr marL="504000" lvl="1" indent="-216000">
              <a:lnSpc>
                <a:spcPts val="2200"/>
              </a:lnSpc>
              <a:spcAft>
                <a:spcPts val="200"/>
              </a:spcAft>
              <a:buClr>
                <a:srgbClr val="D6851B"/>
              </a:buClr>
              <a:buSzPct val="65000"/>
              <a:buFont typeface="Wingdings 3" panose="05040102010807070707" pitchFamily="18" charset="2"/>
              <a:buChar char=""/>
            </a:pPr>
            <a:r>
              <a:rPr lang="es-ES" sz="1600" dirty="0"/>
              <a:t>Reglamentos de formación profesional dual (AO)</a:t>
            </a:r>
          </a:p>
          <a:p>
            <a:pPr marL="288000" indent="-288000">
              <a:lnSpc>
                <a:spcPts val="2200"/>
              </a:lnSpc>
              <a:spcAft>
                <a:spcPts val="200"/>
              </a:spcAft>
              <a:buSzPct val="100000"/>
              <a:buFont typeface="+mj-lt"/>
              <a:buAutoNum type="arabicPeriod"/>
            </a:pPr>
            <a:r>
              <a:rPr lang="es-ES" sz="1600" dirty="0"/>
              <a:t>Ley de Seguridad Laboral de los Jóvenes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es-ES" b="1"/>
              <a:t>Leyes de los estados federados</a:t>
            </a:r>
          </a:p>
          <a:p>
            <a:pPr marL="288000" indent="-288000">
              <a:lnSpc>
                <a:spcPts val="2200"/>
              </a:lnSpc>
              <a:spcAft>
                <a:spcPts val="200"/>
              </a:spcAft>
              <a:buSzPct val="100000"/>
              <a:buFont typeface="+mj-lt"/>
              <a:buAutoNum type="arabicPeriod"/>
            </a:pPr>
            <a:r>
              <a:rPr lang="es-ES" sz="1600"/>
              <a:t>Ley de Enseñanza Obligatoria</a:t>
            </a:r>
          </a:p>
          <a:p>
            <a:pPr marL="288000" indent="-288000">
              <a:lnSpc>
                <a:spcPts val="2200"/>
              </a:lnSpc>
              <a:spcAft>
                <a:spcPts val="200"/>
              </a:spcAft>
              <a:buSzPct val="100000"/>
              <a:buFont typeface="+mj-lt"/>
              <a:buAutoNum type="arabicPeriod"/>
            </a:pPr>
            <a:r>
              <a:rPr lang="es-ES" sz="1600"/>
              <a:t>Leyes de educación de los estados federados</a:t>
            </a:r>
          </a:p>
          <a:p>
            <a:pPr marL="504000" lvl="1" indent="-216000">
              <a:lnSpc>
                <a:spcPts val="2200"/>
              </a:lnSpc>
              <a:spcAft>
                <a:spcPts val="200"/>
              </a:spcAft>
              <a:buClr>
                <a:srgbClr val="D6851B"/>
              </a:buClr>
              <a:buSzPct val="65000"/>
              <a:buFont typeface="Wingdings 3" panose="05040102010807070707" pitchFamily="18" charset="2"/>
              <a:buChar char=""/>
            </a:pPr>
            <a:r>
              <a:rPr lang="es-ES" sz="1600"/>
              <a:t>Marcos curriculares (RLP)</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es-ES" sz="2200" b="1">
                <a:solidFill>
                  <a:schemeClr val="bg1"/>
                </a:solidFill>
              </a:rPr>
              <a:t>70 %</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es-ES" sz="2200" b="1" dirty="0">
                <a:solidFill>
                  <a:schemeClr val="bg1"/>
                </a:solidFill>
              </a:rPr>
              <a:t>30 %</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2" y="1424963"/>
            <a:ext cx="4191830" cy="447511"/>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es-ES">
                <a:solidFill>
                  <a:schemeClr val="bg1"/>
                </a:solidFill>
              </a:rPr>
              <a:t>Empresa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493537" y="1424352"/>
            <a:ext cx="4226273" cy="64258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es-ES" dirty="0">
                <a:solidFill>
                  <a:schemeClr val="bg1"/>
                </a:solidFill>
              </a:rPr>
              <a:t>Centro escolar </a:t>
            </a:r>
            <a:br>
              <a:rPr lang="es-ES" dirty="0">
                <a:solidFill>
                  <a:schemeClr val="bg1"/>
                </a:solidFill>
              </a:rPr>
            </a:br>
            <a:r>
              <a:rPr lang="es-ES" dirty="0">
                <a:solidFill>
                  <a:schemeClr val="bg1"/>
                </a:solidFill>
              </a:rPr>
              <a:t>de formación profesional</a:t>
            </a:r>
          </a:p>
        </p:txBody>
      </p:sp>
      <p:sp>
        <p:nvSpPr>
          <p:cNvPr id="22" name="Rechteck 21">
            <a:extLst>
              <a:ext uri="{FF2B5EF4-FFF2-40B4-BE49-F238E27FC236}">
                <a16:creationId xmlns:a16="http://schemas.microsoft.com/office/drawing/2014/main" id="{16E16E1F-B2A4-48CC-A2E8-8940EFE50210}"/>
              </a:ext>
            </a:extLst>
          </p:cNvPr>
          <p:cNvSpPr/>
          <p:nvPr/>
        </p:nvSpPr>
        <p:spPr>
          <a:xfrm>
            <a:off x="4850644" y="1380358"/>
            <a:ext cx="2642893" cy="923330"/>
          </a:xfrm>
          <a:prstGeom prst="rect">
            <a:avLst/>
          </a:prstGeom>
          <a:solidFill>
            <a:schemeClr val="bg1"/>
          </a:solidFill>
        </p:spPr>
        <p:txBody>
          <a:bodyPr wrap="square">
            <a:spAutoFit/>
          </a:bodyPr>
          <a:lstStyle/>
          <a:p>
            <a:pPr algn="ctr"/>
            <a:r>
              <a:rPr lang="es-ES" dirty="0">
                <a:solidFill>
                  <a:srgbClr val="D6851B"/>
                </a:solidFill>
              </a:rPr>
              <a:t>Ley Fundamental, </a:t>
            </a:r>
            <a:br>
              <a:rPr lang="es-ES" dirty="0">
                <a:solidFill>
                  <a:srgbClr val="D6851B"/>
                </a:solidFill>
              </a:rPr>
            </a:br>
            <a:r>
              <a:rPr lang="es-ES" dirty="0">
                <a:solidFill>
                  <a:srgbClr val="D6851B"/>
                </a:solidFill>
              </a:rPr>
              <a:t>art. 12: libertad de profesión</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es-ES" sz="2000" b="1" dirty="0"/>
              <a:t>Condiciones marco legales: </a:t>
            </a:r>
            <a:r>
              <a:rPr lang="es-ES" sz="2000" dirty="0"/>
              <a:t>marco legal para todos los aspectos de la formación profesional dual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s-ES"/>
              <a:t>3. El marco legal de un vistazo</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2" y="1856608"/>
            <a:ext cx="4191830" cy="4044571"/>
          </a:xfrm>
          <a:prstGeom prst="rect">
            <a:avLst/>
          </a:prstGeom>
          <a:solidFill>
            <a:srgbClr val="FBF3E8"/>
          </a:solidFill>
        </p:spPr>
        <p:txBody>
          <a:bodyPr wrap="square" lIns="432000" tIns="180000" rIns="0" bIns="0" numCol="1">
            <a:noAutofit/>
          </a:bodyPr>
          <a:lstStyle/>
          <a:p>
            <a:pPr>
              <a:spcAft>
                <a:spcPts val="600"/>
              </a:spcAft>
            </a:pPr>
            <a:r>
              <a:rPr lang="es-ES" sz="1400" b="1" dirty="0"/>
              <a:t>Leyes de aplicación federal</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 de Formación Profesional </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Código de artesanía</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 de Seguridad Laboral </a:t>
            </a:r>
            <a:br>
              <a:rPr lang="es-ES" sz="1400" dirty="0">
                <a:latin typeface="+mj-lt"/>
              </a:rPr>
            </a:br>
            <a:r>
              <a:rPr lang="es-ES" sz="1400" dirty="0">
                <a:latin typeface="+mj-lt"/>
              </a:rPr>
              <a:t>de los Jóvenes</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 sobre los Horarios </a:t>
            </a:r>
            <a:br>
              <a:rPr lang="es-ES" sz="1400" dirty="0">
                <a:latin typeface="+mj-lt"/>
              </a:rPr>
            </a:br>
            <a:r>
              <a:rPr lang="es-ES" sz="1400" dirty="0">
                <a:latin typeface="+mj-lt"/>
              </a:rPr>
              <a:t>de Trabajo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sobre Contratos Colectivos de Trabajo</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Federal de Vacaciones</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sobre el Reglamento Provisional del Derecho de las Cámaras de Comercio e Industria</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Federal sobre Representación del Personal</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solidFill>
                  <a:schemeClr val="tx1">
                    <a:lumMod val="65000"/>
                    <a:lumOff val="35000"/>
                  </a:schemeClr>
                </a:solidFill>
              </a:rPr>
              <a:t>Ley de Comités de Empresa</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493537" y="2075279"/>
            <a:ext cx="4203312" cy="3825900"/>
          </a:xfrm>
          <a:prstGeom prst="rect">
            <a:avLst/>
          </a:prstGeom>
          <a:solidFill>
            <a:srgbClr val="FBF3E8"/>
          </a:solidFill>
        </p:spPr>
        <p:txBody>
          <a:bodyPr wrap="square" lIns="432000" tIns="180000" rIns="0" bIns="0">
            <a:noAutofit/>
          </a:bodyPr>
          <a:lstStyle/>
          <a:p>
            <a:pPr>
              <a:spcAft>
                <a:spcPts val="600"/>
              </a:spcAft>
            </a:pPr>
            <a:r>
              <a:rPr lang="es-ES" sz="1400" b="1" dirty="0"/>
              <a:t>Leyes de los estados federados</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Enseñanza obligatoria general</a:t>
            </a:r>
          </a:p>
          <a:p>
            <a:pPr marL="285750" indent="-285750">
              <a:lnSpc>
                <a:spcPts val="1900"/>
              </a:lnSpc>
              <a:spcAft>
                <a:spcPts val="200"/>
              </a:spcAft>
              <a:buClr>
                <a:srgbClr val="D6851B"/>
              </a:buClr>
              <a:buSzPct val="65000"/>
              <a:buFont typeface="Wingdings 3" panose="05040102010807070707" pitchFamily="18" charset="2"/>
              <a:buChar char=""/>
            </a:pPr>
            <a:r>
              <a:rPr lang="es-ES" sz="1400" dirty="0">
                <a:latin typeface="+mj-lt"/>
              </a:rPr>
              <a:t>Leyes de educación de los </a:t>
            </a:r>
            <a:br>
              <a:rPr lang="es-ES" sz="1400" dirty="0">
                <a:latin typeface="+mj-lt"/>
              </a:rPr>
            </a:br>
            <a:r>
              <a:rPr lang="es-ES" sz="1400" dirty="0">
                <a:latin typeface="+mj-lt"/>
              </a:rPr>
              <a:t>estados federados</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t>Coordinación de ambos lugares de aprendizaje entre el Estado federal y los estados federados</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9006" y="2392518"/>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6800" y="2087655"/>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La estructura de la Ley</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4. La Ley de Formación Profesional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es-ES"/>
              <a:t>Disposiciones generales 	</a:t>
            </a:r>
          </a:p>
          <a:p>
            <a:pPr marL="288000" indent="-288000">
              <a:lnSpc>
                <a:spcPts val="2200"/>
              </a:lnSpc>
              <a:spcAft>
                <a:spcPts val="1200"/>
              </a:spcAft>
              <a:buSzPct val="100000"/>
              <a:buFont typeface="+mj-lt"/>
              <a:buAutoNum type="arabicPeriod"/>
            </a:pPr>
            <a:r>
              <a:rPr lang="es-ES" b="1"/>
              <a:t>Relación contractual de formación profesional 	</a:t>
            </a:r>
          </a:p>
          <a:p>
            <a:pPr marL="288000" indent="-288000">
              <a:lnSpc>
                <a:spcPts val="2200"/>
              </a:lnSpc>
              <a:spcAft>
                <a:spcPts val="1200"/>
              </a:spcAft>
              <a:buSzPct val="100000"/>
              <a:buFont typeface="+mj-lt"/>
              <a:buAutoNum type="arabicPeriod"/>
            </a:pPr>
            <a:r>
              <a:rPr lang="es-ES" b="1"/>
              <a:t>Organización de la formación profesional </a:t>
            </a:r>
          </a:p>
          <a:p>
            <a:pPr marL="288000" indent="-288000">
              <a:lnSpc>
                <a:spcPts val="2200"/>
              </a:lnSpc>
              <a:spcAft>
                <a:spcPts val="1200"/>
              </a:spcAft>
              <a:buSzPct val="100000"/>
              <a:buFont typeface="+mj-lt"/>
              <a:buAutoNum type="arabicPeriod"/>
            </a:pPr>
            <a:r>
              <a:rPr lang="es-ES"/>
              <a:t>Investigación, planificación y estadística	</a:t>
            </a:r>
          </a:p>
          <a:p>
            <a:pPr marL="288000" indent="-288000">
              <a:lnSpc>
                <a:spcPts val="2200"/>
              </a:lnSpc>
              <a:spcAft>
                <a:spcPts val="1200"/>
              </a:spcAft>
              <a:buSzPct val="100000"/>
              <a:buFont typeface="+mj-lt"/>
              <a:buAutoNum type="arabicPeriod"/>
            </a:pPr>
            <a:r>
              <a:rPr lang="es-ES"/>
              <a:t>El Instituto Federal de Formación Profesional (BIBB)	</a:t>
            </a:r>
          </a:p>
          <a:p>
            <a:pPr marL="288000" indent="-288000">
              <a:lnSpc>
                <a:spcPts val="2200"/>
              </a:lnSpc>
              <a:spcAft>
                <a:spcPts val="1200"/>
              </a:spcAft>
              <a:buSzPct val="100000"/>
              <a:buFont typeface="+mj-lt"/>
              <a:buAutoNum type="arabicPeriod"/>
            </a:pPr>
            <a:r>
              <a:rPr lang="es-ES"/>
              <a:t>Disposiciones sobre multas</a:t>
            </a:r>
          </a:p>
          <a:p>
            <a:pPr marL="288000" indent="-288000">
              <a:lnSpc>
                <a:spcPts val="2200"/>
              </a:lnSpc>
              <a:spcAft>
                <a:spcPts val="1200"/>
              </a:spcAft>
              <a:buSzPct val="100000"/>
              <a:buFont typeface="+mj-lt"/>
              <a:buAutoNum type="arabicPeriod"/>
            </a:pPr>
            <a:r>
              <a:rPr lang="es-ES"/>
              <a:t>Disposiciones transitorias y finales</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Presentación y reorganización de las profesiones de formación profesional dual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s-ES" sz="1600">
                <a:solidFill>
                  <a:schemeClr val="bg1"/>
                </a:solidFill>
                <a:latin typeface="Calibri" panose="020F0502020204030204"/>
                <a:cs typeface="+mn-cs"/>
              </a:rPr>
              <a:t>sirve al centro de formación profesional como modelo para un plan empresarial de formación profesional dual</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a:latin typeface="+mj-lt"/>
              </a:rPr>
              <a:t>Definición de profesiones oficialmente reconocidas por el Estado</a:t>
            </a:r>
          </a:p>
          <a:p>
            <a:pPr marL="285750" indent="-285750">
              <a:lnSpc>
                <a:spcPts val="2000"/>
              </a:lnSpc>
              <a:spcBef>
                <a:spcPts val="600"/>
              </a:spcBef>
              <a:buClr>
                <a:srgbClr val="D6851B"/>
              </a:buClr>
              <a:buSzPct val="65000"/>
              <a:buFont typeface="Wingdings 3" panose="05040102010807070707" pitchFamily="18" charset="2"/>
              <a:buChar char=""/>
            </a:pPr>
            <a:r>
              <a:rPr lang="es-ES" sz="1600">
                <a:latin typeface="+mj-lt"/>
              </a:rPr>
              <a:t>Definición de los reglamentos de formación profesional dual</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a:t>Fundamento</a:t>
            </a:r>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contiene la denominación de la profesión</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describe la profesión</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estipula de forma vinculante las aptitudes, conocimientos y habilidades que deben adquirirse y la duración requerida</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incluye el plan marco de formación</a:t>
            </a:r>
          </a:p>
          <a:p>
            <a:pPr marL="285750" indent="-285750">
              <a:lnSpc>
                <a:spcPts val="2000"/>
              </a:lnSpc>
              <a:spcBef>
                <a:spcPts val="600"/>
              </a:spcBef>
              <a:buClr>
                <a:srgbClr val="D6851B"/>
              </a:buClr>
              <a:buSzPct val="65000"/>
              <a:buFont typeface="Wingdings 3" panose="05040102010807070707" pitchFamily="18" charset="2"/>
              <a:buChar char=""/>
            </a:pPr>
            <a:r>
              <a:rPr lang="es-ES" sz="1600">
                <a:effectLst>
                  <a:glow rad="444500">
                    <a:schemeClr val="bg1"/>
                  </a:glow>
                </a:effectLst>
                <a:latin typeface="+mj-lt"/>
              </a:rPr>
              <a:t>define los requisitos de los exámenes</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a:t>El reglamento de formación profesional dual</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es-ES" dirty="0">
                <a:solidFill>
                  <a:schemeClr val="bg1"/>
                </a:solidFill>
                <a:latin typeface="+mj-lt"/>
              </a:rPr>
              <a:t>Contrato de formación + plan empresarial de formación profesional dual</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a:t>Relación contractual de formación</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s-ES"/>
              <a:t>5. Normativa federal</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s-ES" sz="1800"/>
              <a:t>Centro de formación profesional </a:t>
            </a:r>
          </a:p>
          <a:p>
            <a:pPr algn="ctr">
              <a:lnSpc>
                <a:spcPts val="1900"/>
              </a:lnSpc>
              <a:spcBef>
                <a:spcPts val="600"/>
              </a:spcBef>
            </a:pPr>
            <a:r>
              <a:rPr lang="es-ES" sz="1800"/>
              <a:t>y personal de formación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s-ES" sz="1800" b="1"/>
              <a:t>Profesión de formación profesional dual y reglamento de formación profesional dual </a:t>
            </a:r>
            <a:r>
              <a:rPr lang="es-ES" sz="1800"/>
              <a:t>(plan marco de formación)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s-ES" sz="1800"/>
              <a:t>Aprendices</a:t>
            </a:r>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158273" y="682785"/>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s-ES"/>
                  <a:t>Contenidos</a:t>
                </a:r>
              </a:p>
              <a:p>
                <a:pPr algn="ctr">
                  <a:lnSpc>
                    <a:spcPts val="2800"/>
                  </a:lnSpc>
                  <a:spcBef>
                    <a:spcPts val="0"/>
                  </a:spcBef>
                  <a:spcAft>
                    <a:spcPts val="600"/>
                  </a:spcAft>
                </a:pPr>
                <a:r>
                  <a:rPr lang="es-ES"/>
                  <a:t>Normas</a:t>
                </a:r>
              </a:p>
              <a:p>
                <a:pPr algn="ctr">
                  <a:lnSpc>
                    <a:spcPts val="2800"/>
                  </a:lnSpc>
                  <a:spcBef>
                    <a:spcPts val="0"/>
                  </a:spcBef>
                  <a:spcAft>
                    <a:spcPts val="600"/>
                  </a:spcAft>
                </a:pPr>
                <a:r>
                  <a:rPr lang="es-ES"/>
                  <a:t>Derechos y obligaciones</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s-ES" sz="2000" b="1"/>
              <a:t>Puntos clave del reglamento de formación profesional dual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s-ES"/>
              <a:t>5. Normativa federal</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Designación de la profesión de formación profesional dual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Duración de la formación profesional dual: no inferior a 2 años ni superior a 3</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Perfil de la profesión de formación profesional dual: aptitudes, conocimientos y habilidades profesionales que deben enseñarse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Plan marco de formación: instrucciones sobre la estructuración en términos de materias y duración de la transmisión de aptitudes, conocimientos y habilidades, cuaderno de informes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s-ES" sz="1800">
                <a:latin typeface="+mj-lt"/>
              </a:rPr>
              <a:t>Requisitos de los exámenes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5684</Words>
  <Application>Microsoft Office PowerPoint</Application>
  <PresentationFormat>Breitbild</PresentationFormat>
  <Paragraphs>371</Paragraphs>
  <Slides>22</Slides>
  <Notes>20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Wingdings 3</vt:lpstr>
      <vt:lpstr>Arial</vt:lpstr>
      <vt:lpstr>Calibri</vt:lpstr>
      <vt:lpstr>Office</vt:lpstr>
      <vt:lpstr>1_Office</vt:lpstr>
      <vt:lpstr> </vt:lpstr>
      <vt:lpstr>Índice</vt:lpstr>
      <vt:lpstr>1. La Ley Fundamental como base</vt:lpstr>
      <vt:lpstr>2. El sistema dual</vt:lpstr>
      <vt:lpstr>3. El marco legal de un vistazo</vt:lpstr>
      <vt:lpstr>4. La Ley de Formación Profesional (BBiG)</vt:lpstr>
      <vt:lpstr>5. Normativa federal</vt:lpstr>
      <vt:lpstr>5. Normativa federal</vt:lpstr>
      <vt:lpstr>5. Normativa federal</vt:lpstr>
      <vt:lpstr>5. Normativa federal</vt:lpstr>
      <vt:lpstr>5. Normativa federal</vt:lpstr>
      <vt:lpstr>5. Normativa federal</vt:lpstr>
      <vt:lpstr>5. Normativa federal</vt:lpstr>
      <vt:lpstr>5. Normativa federal: título</vt:lpstr>
      <vt:lpstr>5. Normativa federal: artes y oficios</vt:lpstr>
      <vt:lpstr>5. Normativa federal: jóvenes</vt:lpstr>
      <vt:lpstr>6. Normativa de los estados federados: jóvenes</vt:lpstr>
      <vt:lpstr>6. Normativa de los estados federados: jóvenes</vt:lpstr>
      <vt:lpstr>Normativa de un vistazo</vt:lpstr>
      <vt:lpstr>5. Normativa federal</vt:lpstr>
      <vt:lpstr>Más información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427</cp:revision>
  <dcterms:created xsi:type="dcterms:W3CDTF">2020-12-18T10:19:10Z</dcterms:created>
  <dcterms:modified xsi:type="dcterms:W3CDTF">2025-09-25T07:44:19Z</dcterms:modified>
</cp:coreProperties>
</file>