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25" userDrawn="1">
          <p15:clr>
            <a:srgbClr val="A4A3A4"/>
          </p15:clr>
        </p15:guide>
        <p15:guide id="16" orient="horz" pos="27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5300" autoAdjust="0"/>
  </p:normalViewPr>
  <p:slideViewPr>
    <p:cSldViewPr snapToGrid="0" showGuides="1">
      <p:cViewPr varScale="1">
        <p:scale>
          <a:sx n="84" d="100"/>
          <a:sy n="84" d="100"/>
        </p:scale>
        <p:origin x="1632" y="84"/>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25"/>
        <p:guide orient="horz" pos="27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La diapositive montre bien que la plus grande</a:t>
            </a:r>
            <a:r>
              <a:rPr lang="fr-FR" baseline="0" dirty="0"/>
              <a:t> partie de la réglementation relève du droit fédéral.</a:t>
            </a:r>
          </a:p>
          <a:p>
            <a:pPr marL="171450" indent="-171450">
              <a:buFont typeface="Arial" panose="020B0604020202020204" pitchFamily="34" charset="0"/>
              <a:buChar char="•"/>
            </a:pPr>
            <a:r>
              <a:rPr lang="fr-FR" baseline="0" dirty="0"/>
              <a:t>Les réglementations des Länder se rapportent au domaine scolaire.</a:t>
            </a:r>
            <a:br>
              <a:rPr lang="fr-FR" baseline="0" dirty="0"/>
            </a:br>
            <a:r>
              <a:rPr lang="fr-FR" baseline="0" dirty="0"/>
              <a:t> </a:t>
            </a:r>
          </a:p>
          <a:p>
            <a:pPr marL="171450" indent="-171450">
              <a:buFont typeface="Arial" panose="020B0604020202020204" pitchFamily="34" charset="0"/>
              <a:buChar char="•"/>
            </a:pPr>
            <a:r>
              <a:rPr lang="fr-FR" baseline="0" dirty="0"/>
              <a:t>Elles découlent de la structure étatique fédérale de l’Allemagne et </a:t>
            </a:r>
          </a:p>
          <a:p>
            <a:pPr marL="171450" indent="-171450">
              <a:buFont typeface="Arial" panose="020B0604020202020204" pitchFamily="34" charset="0"/>
              <a:buChar char="•"/>
            </a:pPr>
            <a:r>
              <a:rPr lang="fr-FR" baseline="0" dirty="0"/>
              <a:t>reflètent donc la souveraineté des Länder en matière culturelle.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tx1"/>
                </a:solidFill>
              </a:rPr>
              <a:t>Dans le fédéralisme allemand, la souveraineté des Länder en matière culturelle s’appuie sur la disposition de la Loi fondamentale (Grundgesetz, GG) régissant les compétences (art. 30 GG) : pour les objets qui ne sont pas expressément désignés comme relevant de la compétence de l’État fédéral, ce sont les Länder qui sont compétents (art. 70 al. 1 GG). Selon la jurisprudence de la Cour constitutionnelle fédérale, la souveraineté en matière culturelle est l’« élément principal résultant du statut d’État des Länder ». Cf. également les notes</a:t>
            </a:r>
            <a:r>
              <a:rPr lang="fr-FR" baseline="0" dirty="0">
                <a:solidFill>
                  <a:schemeClr val="tx1"/>
                </a:solidFill>
              </a:rPr>
              <a:t> de la diapositive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15 BBiG :</a:t>
            </a:r>
            <a:r>
              <a:rPr lang="fr-FR" baseline="0" dirty="0"/>
              <a:t> Les formateurs doivent mettre en disponibilité les personnes en apprentissage en vue de la participation aux cours de l’école professionnelle et aux examens. Il en est de même lorsque les mesures de formation doivent être suivies hors de l’établissement de formation.</a:t>
            </a:r>
          </a:p>
          <a:p>
            <a:pPr marL="171450" indent="-171450">
              <a:buFont typeface="Arial" panose="020B0604020202020204" pitchFamily="34" charset="0"/>
              <a:buChar char="•"/>
            </a:pPr>
            <a:r>
              <a:rPr lang="fr-FR" dirty="0"/>
              <a:t>Art. 17-19 BBiG </a:t>
            </a:r>
          </a:p>
          <a:p>
            <a:pPr marL="171450" indent="-171450">
              <a:buFont typeface="Arial" panose="020B0604020202020204" pitchFamily="34" charset="0"/>
              <a:buChar char="•"/>
            </a:pPr>
            <a:r>
              <a:rPr lang="fr-FR" dirty="0"/>
              <a:t>La définition de la rémunération par la convention collective n’est pas spécifiée par la loi ! La rémunération peut également faire l’objet d’un accord entre les parties contractantes</a:t>
            </a:r>
            <a:r>
              <a:rPr lang="fr-FR" baseline="0" dirty="0"/>
              <a:t>, la priorité devant toutefois être accordée aux dispositions de la convention collective.</a:t>
            </a:r>
          </a:p>
          <a:p>
            <a:pPr marL="171450" indent="-171450">
              <a:buFont typeface="Arial" panose="020B0604020202020204" pitchFamily="34" charset="0"/>
              <a:buChar char="•"/>
            </a:pPr>
            <a:r>
              <a:rPr lang="fr-FR" dirty="0"/>
              <a:t>Selon une décision de la Cour fédérale du travail, la rémunération ne peut être inférieure à 80 % de la rémunération conforme à la convention collective.</a:t>
            </a:r>
          </a:p>
          <a:p>
            <a:pPr marL="171450" indent="-171450">
              <a:buFont typeface="Arial" panose="020B0604020202020204" pitchFamily="34" charset="0"/>
              <a:buChar char="•"/>
            </a:pPr>
            <a:r>
              <a:rPr lang="fr-FR" dirty="0"/>
              <a:t>La loi sur les conventions collectives (TVG) du 9 avril 1949 définit les conditions réglementaires du droit des conventions collectives. La convention collective régit les droits et obligations des partenaires sociaux (syndicats, employeurs seuls et associations d’employeurs) ; elle contient des normes juridiques qui peuvent réglementer le contenu, la fin et la résiliation des relations de travail ainsi que des questions concernant les entreprises et leur organisation sociale. Elle s’applique également aux personnes en apprentissage.</a:t>
            </a:r>
          </a:p>
          <a:p>
            <a:pPr marL="171450" indent="-171450">
              <a:buFont typeface="Arial" panose="020B0604020202020204" pitchFamily="34" charset="0"/>
              <a:buChar char="•"/>
            </a:pPr>
            <a:r>
              <a:rPr lang="fr-FR" dirty="0"/>
              <a:t>Pour la loi sur le salaire minimum (MiLoG), cf. diapositive 20 en annexe.</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La fonction de contrôle est déléguée aux instances compétentes par l’État.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Ces instances enregistrent les relations de formation, surveillent les entreprises et le personnel et conseillent aussi bien les formateurs que les personnes en apprentissage.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Elles forment des jurys d’examen (art. 39-40 BBiG), cf. également le commentaire de la diapositive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0" baseline="0" dirty="0"/>
              <a:t>Ces jurys font passer des examens intermédiaires et des examens finaux (cf. diapositive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Sur le système d’examens : art. 37-48 BBiG ; art. 31 HwO</a:t>
            </a:r>
          </a:p>
          <a:p>
            <a:pPr marL="171450" indent="-171450">
              <a:buFont typeface="Arial" panose="020B0604020202020204" pitchFamily="34" charset="0"/>
              <a:buChar char="•"/>
            </a:pPr>
            <a:r>
              <a:rPr lang="fr-FR" sz="1200" dirty="0"/>
              <a:t>Gratuité</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chemeClr val="tx1"/>
                </a:solidFill>
              </a:rPr>
              <a:t>Examen intermédiaire</a:t>
            </a:r>
            <a:r>
              <a:rPr lang="fr-FR" sz="1200" dirty="0">
                <a:solidFill>
                  <a:schemeClr val="tx1"/>
                </a:solidFill>
              </a:rPr>
              <a:t> </a:t>
            </a:r>
            <a:r>
              <a:rPr lang="fr-FR" sz="1200" dirty="0"/>
              <a:t>une fois la moitié de la formation effectuée (les résultats ne comptent pas pour l’évaluation finale) </a:t>
            </a:r>
            <a:r>
              <a:rPr lang="fr-FR" sz="1200" u="sng" dirty="0"/>
              <a:t>ou</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rPr>
              <a:t>« </a:t>
            </a:r>
            <a:r>
              <a:rPr lang="fr-FR" sz="1200" b="1" dirty="0">
                <a:solidFill>
                  <a:schemeClr val="tx1"/>
                </a:solidFill>
              </a:rPr>
              <a:t>Examen final en deux parties</a:t>
            </a:r>
            <a:r>
              <a:rPr lang="fr-FR" sz="1200" dirty="0"/>
              <a:t> » ( première partie après deux ans, deuxième partie à la fin de la formation) </a:t>
            </a:r>
          </a:p>
          <a:p>
            <a:pPr marL="171450" indent="-171450">
              <a:buFont typeface="Arial" panose="020B0604020202020204" pitchFamily="34" charset="0"/>
              <a:buChar char="•"/>
            </a:pPr>
            <a:r>
              <a:rPr lang="fr-FR" sz="1200" dirty="0"/>
              <a:t>La « capacité</a:t>
            </a:r>
            <a:r>
              <a:rPr lang="fr-FR" sz="1200" baseline="0" dirty="0"/>
              <a:t> d’action professionnelle » signifie : pendant l’examen oral, le candidat doit être capable de résoudre un problème pouvant se produire lors d’une situation réelle, dans sa vie professionnelle future (réparer une panne créée artificiellement sur un moteur, par exemple). Il s’agit de démontrer ses compétences techniques, de méthode et sociales.</a:t>
            </a:r>
          </a:p>
          <a:p>
            <a:pPr marL="171450" indent="-171450">
              <a:buFont typeface="Arial" panose="020B0604020202020204" pitchFamily="34" charset="0"/>
              <a:buChar char="•"/>
            </a:pPr>
            <a:r>
              <a:rPr lang="fr-FR" sz="1200" baseline="0" dirty="0"/>
              <a:t>Art. 40 BBiG, art. 34 HwO pour la composition du jury d’examen : </a:t>
            </a:r>
            <a:r>
              <a:rPr lang="fr-FR" sz="1200" dirty="0"/>
              <a:t>au titre de ces dispositions, le jury d’examen doit être composé de trois membres au minimum. Il doit y avoir le même nombre de représentants du côté employeur et du côté salarié ; ils doivent constituer au minimum les deux tiers du nombre total des membres du jury. Les écoles professionnelles doivent être représentées par au moins un enseignant. </a:t>
            </a:r>
          </a:p>
          <a:p>
            <a:pPr marL="171450" indent="-171450">
              <a:buFont typeface="Arial" panose="020B0604020202020204" pitchFamily="34" charset="0"/>
              <a:buChar char="•"/>
            </a:pPr>
            <a:r>
              <a:rPr lang="fr-FR" sz="1200" dirty="0"/>
              <a:t>Dans l’artisanat, les chambres peuvent également autoriser les corps de métiers à constituer des jurys d’examen.</a:t>
            </a:r>
          </a:p>
          <a:p>
            <a:pPr marL="171450" indent="-171450">
              <a:buFont typeface="Arial" panose="020B0604020202020204" pitchFamily="34" charset="0"/>
              <a:buChar char="•"/>
            </a:pPr>
            <a:r>
              <a:rPr lang="fr-FR" sz="1200" b="0" i="0" u="none" strike="noStrike" baseline="0" dirty="0">
                <a:solidFill>
                  <a:schemeClr val="tx1"/>
                </a:solidFill>
                <a:latin typeface="+mn-lt"/>
                <a:ea typeface="+mn-ea"/>
                <a:cs typeface="+mn-cs"/>
              </a:rPr>
              <a:t>Sur demande de la personne en apprentissage, le certificat doit être accompagné par une traduction en anglais et en français.</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Couramment appelé : Code de l’artisanat (HwO)</a:t>
            </a:r>
          </a:p>
          <a:p>
            <a:pPr marL="171450" indent="-171450">
              <a:buFont typeface="Arial" panose="020B0604020202020204" pitchFamily="34" charset="0"/>
              <a:buChar char="•"/>
            </a:pPr>
            <a:r>
              <a:rPr lang="fr-FR" dirty="0"/>
              <a:t>Cette</a:t>
            </a:r>
            <a:r>
              <a:rPr lang="fr-FR" baseline="0" dirty="0"/>
              <a:t> loi comprend cinq parties, chacune composée de plusieurs sections. </a:t>
            </a:r>
          </a:p>
          <a:p>
            <a:pPr marL="171450" indent="-171450">
              <a:buFont typeface="Arial" panose="020B0604020202020204" pitchFamily="34" charset="0"/>
              <a:buChar char="•"/>
            </a:pPr>
            <a:r>
              <a:rPr lang="fr-FR" dirty="0"/>
              <a:t>Historiquement,</a:t>
            </a:r>
            <a:r>
              <a:rPr lang="fr-FR" baseline="0" dirty="0"/>
              <a:t> premières mentions d’un </a:t>
            </a:r>
            <a:r>
              <a:rPr lang="fr-FR" dirty="0"/>
              <a:t>code de l’artisanat au Moyen Âge : Code des tisserands de lin de Dresde de 1472</a:t>
            </a:r>
          </a:p>
          <a:p>
            <a:pPr marL="171450" indent="-171450">
              <a:buFont typeface="Arial" panose="020B0604020202020204" pitchFamily="34" charset="0"/>
              <a:buChar char="•"/>
            </a:pPr>
            <a:r>
              <a:rPr lang="fr-FR" dirty="0"/>
              <a:t>Dans</a:t>
            </a:r>
            <a:r>
              <a:rPr lang="fr-FR" baseline="0" dirty="0"/>
              <a:t> le domaine de la formation professionnelle, la loi BBiG et le HwO se recoupent </a:t>
            </a:r>
            <a:r>
              <a:rPr lang="fr-FR" dirty="0"/>
              <a:t>en grande partie ! Formulation presque identique. Toutefois, la</a:t>
            </a:r>
            <a:r>
              <a:rPr lang="fr-FR" baseline="0" dirty="0"/>
              <a:t> loi BBiG contient des dispositions qui, expressément, ne s’appliquent pas aux métiers du Code de l’artisanat, par exemple art.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Fait partie des lois sur la protection sociale du travail</a:t>
            </a:r>
          </a:p>
          <a:p>
            <a:pPr marL="171450" indent="-171450">
              <a:buFont typeface="Arial" panose="020B0604020202020204" pitchFamily="34" charset="0"/>
              <a:buChar char="•"/>
            </a:pPr>
            <a:r>
              <a:rPr lang="fr-FR" dirty="0"/>
              <a:t>Les efforts de l’État visant à garantir la protection des jeunes au travail avec en vue leur développement remontent au 19&lt;sup&gt;e&lt;/sup&gt; siècle. L’avènement de l’industrialisation a entraîné des besoins de réglementation plus grands. La Prusse a ainsi été le premier État allemand à promulguer une loi interdisant le travail en usine pour les enfants de moins de 9 ans (« disposition réglementaire sur l’emploi des jeunes dans les usines » du 9 mars 1839), limitant par ailleurs le temps de travail des jeunes de moins de 16 ans à 10 heures.</a:t>
            </a:r>
          </a:p>
          <a:p>
            <a:pPr marL="171450" indent="-171450">
              <a:buFont typeface="Arial" panose="020B0604020202020204" pitchFamily="34" charset="0"/>
              <a:buChar char="•"/>
            </a:pPr>
            <a:r>
              <a:rPr lang="fr-FR" dirty="0"/>
              <a:t>La loi s’applique également aux personnes en apprentissage qui n’ont pas atteint la majorité.</a:t>
            </a:r>
          </a:p>
          <a:p>
            <a:pPr marL="171450" indent="-171450">
              <a:buFont typeface="Arial" panose="020B0604020202020204" pitchFamily="34" charset="0"/>
              <a:buChar char="•"/>
            </a:pPr>
            <a:r>
              <a:rPr lang="fr-FR" dirty="0"/>
              <a:t>Les jeunes sont des personnes âgées de 15 à 18 ans</a:t>
            </a:r>
            <a:r>
              <a:rPr lang="fr-FR" baseline="0" dirty="0"/>
              <a:t> (art. 2 al. 2 JArbSchG).</a:t>
            </a:r>
          </a:p>
          <a:p>
            <a:pPr marL="171450" indent="-171450">
              <a:buFont typeface="Arial" panose="020B0604020202020204" pitchFamily="34" charset="0"/>
              <a:buChar char="•"/>
            </a:pPr>
            <a:r>
              <a:rPr lang="fr-FR" dirty="0"/>
              <a:t>Le droit aux congés est régi par l’art. 13 BGBI : </a:t>
            </a:r>
          </a:p>
          <a:p>
            <a:pPr marL="0" indent="0">
              <a:buFont typeface="Arial" panose="020B0604020202020204" pitchFamily="34" charset="0"/>
              <a:buNone/>
            </a:pPr>
            <a:r>
              <a:rPr lang="fr-FR" baseline="0" dirty="0"/>
              <a:t>     </a:t>
            </a:r>
            <a:r>
              <a:rPr lang="fr-FR" dirty="0"/>
              <a:t>  – Pour une personne n’ayant pas atteint l’âge de 16 ans au début de l’année civile : 30 journées de travail</a:t>
            </a:r>
          </a:p>
          <a:p>
            <a:pPr marL="0" indent="0">
              <a:buFont typeface="Arial" panose="020B0604020202020204" pitchFamily="34" charset="0"/>
              <a:buNone/>
            </a:pPr>
            <a:r>
              <a:rPr lang="fr-FR" baseline="0" dirty="0"/>
              <a:t>      </a:t>
            </a:r>
            <a:r>
              <a:rPr lang="fr-FR" dirty="0"/>
              <a:t> – Pour une personne n’ayant pas atteint l’âge de 17 ans au début de l’année civile : 27 journées de travail</a:t>
            </a:r>
          </a:p>
          <a:p>
            <a:pPr marL="0" indent="0">
              <a:buFont typeface="Arial" panose="020B0604020202020204" pitchFamily="34" charset="0"/>
              <a:buNone/>
            </a:pPr>
            <a:r>
              <a:rPr lang="fr-FR" baseline="0" dirty="0"/>
              <a:t>     </a:t>
            </a:r>
            <a:r>
              <a:rPr lang="fr-FR" dirty="0"/>
              <a:t>  – Pour une personne n’ayant pas atteint l’âge de 18 ans au début de l’année civile : 25 journées de travail</a:t>
            </a:r>
          </a:p>
          <a:p>
            <a:pPr marL="171450" indent="-171450">
              <a:buFont typeface="Arial" panose="020B0604020202020204" pitchFamily="34" charset="0"/>
              <a:buChar char="•"/>
            </a:pPr>
            <a:r>
              <a:rPr lang="fr-FR" dirty="0"/>
              <a:t>Pour les personnes en apprentissage majeures, c’est la loi fédérale sur les congés payés qui s’applique : l’art. 3 prévoit 24 </a:t>
            </a:r>
          </a:p>
          <a:p>
            <a:pPr marL="0" indent="0">
              <a:buFont typeface="Arial" panose="020B0604020202020204" pitchFamily="34" charset="0"/>
              <a:buNone/>
            </a:pPr>
            <a:r>
              <a:rPr lang="fr-FR" dirty="0"/>
              <a:t>     journées de travail.</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En Allemagne, la scolarité obligatoire est régie par les lois des Länder, en vertu de la souveraineté en matière culturelle. Un pouvoir correspondant est accordé aux Länder par la Loi fondamentale.</a:t>
            </a:r>
          </a:p>
          <a:p>
            <a:pPr marL="171450" indent="-171450">
              <a:buFont typeface="Arial" panose="020B0604020202020204" pitchFamily="34" charset="0"/>
              <a:buChar char="•"/>
            </a:pPr>
            <a:r>
              <a:rPr lang="fr-FR" dirty="0"/>
              <a:t>L’art. 7 al. 1 GG stipule que  « Le système scolaire dans son ensemble est sous le contrôle de l’État ». Néanmoins, la Cour constitutionnelle fédérale a arrêté que le droit des Länder de régir l’obligation de scolarité par des lois découlait également de l’art. 30 GG, en</a:t>
            </a:r>
            <a:r>
              <a:rPr lang="fr-FR" baseline="0" dirty="0"/>
              <a:t> association avec l’art. 70 al. 1 GG</a:t>
            </a:r>
            <a:r>
              <a:rPr lang="fr-FR" dirty="0"/>
              <a:t>.</a:t>
            </a:r>
          </a:p>
          <a:p>
            <a:pPr marL="171450" indent="-171450">
              <a:buFont typeface="Arial" panose="020B0604020202020204" pitchFamily="34" charset="0"/>
              <a:buChar char="•"/>
            </a:pPr>
            <a:r>
              <a:rPr lang="fr-FR" dirty="0"/>
              <a:t>Pour plus d’informations sur la souveraineté en matière culturelle, cf. les notes de la diapositive suivante.</a:t>
            </a:r>
          </a:p>
          <a:p>
            <a:pPr marL="171450" indent="-171450">
              <a:buFont typeface="Arial" panose="020B0604020202020204" pitchFamily="34" charset="0"/>
              <a:buChar char="•"/>
            </a:pPr>
            <a:r>
              <a:rPr lang="fr-FR" dirty="0"/>
              <a:t>Au titre de la loi sur la protection des jeunes, les enfants sont des personnes n’ayant pas encore atteint l’âge de 14 ans</a:t>
            </a:r>
            <a:r>
              <a:rPr lang="fr-FR" baseline="0" dirty="0"/>
              <a:t> (art. 1 al. 1 JuSchG).</a:t>
            </a:r>
          </a:p>
          <a:p>
            <a:pPr marL="171450" indent="-171450">
              <a:buFont typeface="Arial" panose="020B0604020202020204" pitchFamily="34" charset="0"/>
              <a:buChar char="•"/>
            </a:pPr>
            <a:r>
              <a:rPr lang="fr-FR" dirty="0"/>
              <a:t>Les jeunes sont des personnes âgées de 14 à 18 ans.</a:t>
            </a:r>
          </a:p>
          <a:p>
            <a:pPr marL="171450" indent="-171450">
              <a:buFont typeface="Arial" panose="020B0604020202020204" pitchFamily="34" charset="0"/>
              <a:buChar char="•"/>
            </a:pPr>
            <a:r>
              <a:rPr lang="fr-FR" dirty="0"/>
              <a:t>Les très jeunes adultes sont des personnes âgées de 18 à 21 ans.</a:t>
            </a:r>
          </a:p>
          <a:p>
            <a:pPr marL="171450" indent="-171450">
              <a:buFont typeface="Arial" panose="020B0604020202020204" pitchFamily="34" charset="0"/>
              <a:buChar char="•"/>
            </a:pPr>
            <a:r>
              <a:rPr lang="fr-FR" dirty="0"/>
              <a:t>Les jeunes adultes sont des personnes âgées de 21 à 25 ans.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fr-FR" b="0" dirty="0"/>
              <a:t>Les lois scolaires fixent les conditions,</a:t>
            </a:r>
            <a:r>
              <a:rPr lang="fr-FR" b="0" baseline="0" dirty="0"/>
              <a:t> les droits et obligations et les objectifs régissant l’enseignement et l’apprentissage à l’école. Elles contiennent chacune plus de cent articles.</a:t>
            </a:r>
          </a:p>
          <a:p>
            <a:pPr marL="171450" indent="-171450" eaLnBrk="1" hangingPunct="1">
              <a:buFont typeface="Arial" panose="020B0604020202020204" pitchFamily="34" charset="0"/>
              <a:buChar char="•"/>
            </a:pPr>
            <a:r>
              <a:rPr lang="fr-FR" b="0" dirty="0"/>
              <a:t>Réglementation</a:t>
            </a:r>
            <a:r>
              <a:rPr lang="fr-FR" b="0" baseline="0" dirty="0"/>
              <a:t> des Länder dans le domaine scolaire découlant de la souveraineté des Länder en matière culturelle.</a:t>
            </a:r>
          </a:p>
          <a:p>
            <a:pPr marL="171450" indent="-171450" rtl="0">
              <a:buFont typeface="Arial" panose="020B0604020202020204" pitchFamily="34" charset="0"/>
              <a:buChar char="•"/>
            </a:pPr>
            <a:r>
              <a:rPr lang="fr-FR" dirty="0"/>
              <a:t>La </a:t>
            </a:r>
            <a:r>
              <a:rPr lang="fr-FR" b="1" dirty="0"/>
              <a:t>souveraineté des Länder en matière culturelle</a:t>
            </a:r>
            <a:r>
              <a:rPr lang="fr-FR" dirty="0"/>
              <a:t> est la </a:t>
            </a:r>
            <a:r>
              <a:rPr lang="fr-FR" dirty="0">
                <a:solidFill>
                  <a:schemeClr val="tx1"/>
                </a:solidFill>
              </a:rPr>
              <a:t>compétence première des </a:t>
            </a:r>
            <a:r>
              <a:rPr lang="fr-FR" u="none" dirty="0">
                <a:solidFill>
                  <a:schemeClr val="tx1"/>
                </a:solidFill>
              </a:rPr>
              <a:t>Länder allemands en ce qui concerne </a:t>
            </a:r>
            <a:r>
              <a:rPr lang="fr-FR" dirty="0">
                <a:solidFill>
                  <a:schemeClr val="tx1"/>
                </a:solidFill>
              </a:rPr>
              <a:t>la législation et l’administration dans le domaine de la culture, notamment la compétence relative à la langue, au système scolaire et universitaire, à l’éducation, à la radio, à la télévision et à l’art.</a:t>
            </a:r>
          </a:p>
          <a:p>
            <a:pPr marL="171450" indent="-171450" rtl="0">
              <a:buFont typeface="Arial" panose="020B0604020202020204" pitchFamily="34" charset="0"/>
              <a:buChar char="•"/>
            </a:pPr>
            <a:r>
              <a:rPr lang="fr-FR" dirty="0">
                <a:solidFill>
                  <a:schemeClr val="tx1"/>
                </a:solidFill>
              </a:rPr>
              <a:t>Dans le fédéralisme allemand, la souveraineté des Länder en matière culturelle s’appuie sur la disposition de la Loi fondamentale (Grundgesetz, GG) régissant les compétences (art. 30 GG) : pour les objets qui ne sont pas expressément désignés comme relevant de la compétence de l’État fédéral, ce sont les Länder qui sont compétents (art. 70 al. 1 GG). Selon la jurisprudence de la Cour constitutionnelle fédérale, la souveraineté en matière culturelle est l’« élément principal résultant du statut d’État des Länder ».</a:t>
            </a:r>
          </a:p>
          <a:p>
            <a:pPr marL="171450" indent="-171450" rtl="0">
              <a:buFont typeface="Arial" panose="020B0604020202020204" pitchFamily="34" charset="0"/>
              <a:buChar char="•"/>
            </a:pPr>
            <a:r>
              <a:rPr lang="fr-FR" dirty="0">
                <a:solidFill>
                  <a:schemeClr val="tx1"/>
                </a:solidFill>
              </a:rPr>
              <a:t>Dans le système de formation professionnel en alternance, la formation pour les métiers d’apprentissage reconnus s’effectue en école professionnelle et dans l’entreprise de formation. C’est l’État fédéral qui réglemente la formation en entreprise, par les règlements de formation. Le programme cadre pour l’enseignement en école professionnelle est adopté par la Conférence permanente des ministres de l’Éducation et des Affaires culturelles ; ce programme est aligné sur les règlements de formation correspondants de l’État fédéral, en conformité avec le « Procès-verbal commun... » de 1972. Ces deux instruments réglementaires constituent le fondement commun du système de formation en alternance. </a:t>
            </a:r>
          </a:p>
          <a:p>
            <a:pPr marL="171450" indent="-171450" rtl="0">
              <a:lnSpc>
                <a:spcPct val="100000"/>
              </a:lnSpc>
              <a:spcBef>
                <a:spcPts val="0"/>
              </a:spcBef>
              <a:spcAft>
                <a:spcPts val="0"/>
              </a:spcAft>
              <a:buFont typeface="Arial" panose="020B0604020202020204" pitchFamily="34" charset="0"/>
              <a:buChar char="•"/>
            </a:pPr>
            <a:r>
              <a:rPr lang="fr-FR" dirty="0">
                <a:solidFill>
                  <a:schemeClr val="tx1"/>
                </a:solidFill>
              </a:rPr>
              <a:t>Les programmes cadres se basent toujours sur le brevet du premier cycle de l’enseignement secondaire. Cependant, dans la mesure où aussi bien des jeunes que des adultes suivent les cours de l’école professionnelle et que ces deux groupes diffèrent quant à leur formation préalable, à leur capacité à apprendre, au contexte culturel et à leur expérience en lien avec les différentes entreprises de formation, les programmes cadres doivent être élaborés de manière à permettre une adaptation aux exigences respectives de l’enseignement dans les Länder. Par conséquent, les Länder ont la possibilité d’adopter le programme cadre de la Conférence permanente des ministres de l’Éducation et des Affaires culturelles directement et sans modification, ou peuvent le transposer dans leur propre programme d’enseignement.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fr-FR" b="0" dirty="0">
                <a:solidFill>
                  <a:schemeClr val="tx1"/>
                </a:solidFill>
              </a:rPr>
              <a:t>Par décision de la Conférence permanente (KMK), les programmes cadres sont identiques dans tous les Länder. </a:t>
            </a:r>
          </a:p>
          <a:p>
            <a:pPr marL="539750" indent="-539750">
              <a:lnSpc>
                <a:spcPct val="100000"/>
              </a:lnSpc>
              <a:spcBef>
                <a:spcPts val="0"/>
              </a:spcBef>
              <a:spcAft>
                <a:spcPts val="0"/>
              </a:spcAft>
              <a:tabLst>
                <a:tab pos="357188" algn="l"/>
                <a:tab pos="539750" algn="l"/>
              </a:tabLst>
            </a:pPr>
            <a:r>
              <a:rPr lang="fr-FR" b="0" dirty="0">
                <a:solidFill>
                  <a:schemeClr val="tx1"/>
                </a:solidFill>
              </a:rPr>
              <a:t>    – Le contenu de l’enseignement professionnel est réparti en différents champs d’apprentissage.</a:t>
            </a:r>
          </a:p>
          <a:p>
            <a:pPr marL="539750" indent="-539750">
              <a:lnSpc>
                <a:spcPct val="100000"/>
              </a:lnSpc>
              <a:spcBef>
                <a:spcPts val="0"/>
              </a:spcBef>
              <a:spcAft>
                <a:spcPts val="0"/>
              </a:spcAft>
              <a:tabLst>
                <a:tab pos="357188" algn="l"/>
                <a:tab pos="539750" algn="l"/>
              </a:tabLst>
            </a:pPr>
            <a:r>
              <a:rPr lang="fr-FR" b="0" dirty="0">
                <a:solidFill>
                  <a:schemeClr val="tx1"/>
                </a:solidFill>
              </a:rPr>
              <a:t>    – Conception spécifique des objectifs et des contenus d’apprentissage pour les matières</a:t>
            </a:r>
          </a:p>
          <a:p>
            <a:pPr marL="539750" indent="-539750">
              <a:lnSpc>
                <a:spcPct val="100000"/>
              </a:lnSpc>
              <a:spcBef>
                <a:spcPts val="0"/>
              </a:spcBef>
              <a:spcAft>
                <a:spcPts val="0"/>
              </a:spcAft>
              <a:tabLst>
                <a:tab pos="357188" algn="l"/>
                <a:tab pos="539750" algn="l"/>
              </a:tabLst>
            </a:pPr>
            <a:r>
              <a:rPr lang="fr-FR" b="0" dirty="0">
                <a:solidFill>
                  <a:schemeClr val="tx1"/>
                </a:solidFill>
              </a:rPr>
              <a:t>       générales par les Länder : par exemple allemand, anglais, mathématiques,</a:t>
            </a:r>
            <a:r>
              <a:rPr lang="fr-FR" b="0" baseline="0" dirty="0">
                <a:solidFill>
                  <a:schemeClr val="tx1"/>
                </a:solidFill>
              </a:rPr>
              <a:t> </a:t>
            </a:r>
            <a:r>
              <a:rPr lang="fr-FR" b="0" dirty="0">
                <a:solidFill>
                  <a:schemeClr val="tx1"/>
                </a:solidFill>
              </a:rPr>
              <a:t>sciences politiques,</a:t>
            </a:r>
          </a:p>
          <a:p>
            <a:pPr marL="539750" indent="-539750">
              <a:lnSpc>
                <a:spcPct val="100000"/>
              </a:lnSpc>
              <a:spcBef>
                <a:spcPts val="0"/>
              </a:spcBef>
              <a:spcAft>
                <a:spcPts val="0"/>
              </a:spcAft>
              <a:tabLst>
                <a:tab pos="357188" algn="l"/>
                <a:tab pos="539750" algn="l"/>
              </a:tabLst>
            </a:pPr>
            <a:r>
              <a:rPr lang="fr-FR" b="0" dirty="0">
                <a:solidFill>
                  <a:schemeClr val="tx1"/>
                </a:solidFill>
              </a:rPr>
              <a:t>       sciences sociales, physique, sport, religion, etc. La proportion entre les différentes</a:t>
            </a:r>
          </a:p>
          <a:p>
            <a:pPr marL="539750" indent="-539750">
              <a:lnSpc>
                <a:spcPct val="100000"/>
              </a:lnSpc>
              <a:spcBef>
                <a:spcPts val="0"/>
              </a:spcBef>
              <a:spcAft>
                <a:spcPts val="0"/>
              </a:spcAft>
              <a:tabLst>
                <a:tab pos="357188" algn="l"/>
                <a:tab pos="539750" algn="l"/>
              </a:tabLst>
            </a:pPr>
            <a:r>
              <a:rPr lang="fr-FR" b="0" baseline="0" dirty="0">
                <a:solidFill>
                  <a:schemeClr val="tx1"/>
                </a:solidFill>
              </a:rPr>
              <a:t>       </a:t>
            </a:r>
            <a:r>
              <a:rPr lang="fr-FR" b="0" dirty="0">
                <a:solidFill>
                  <a:schemeClr val="tx1"/>
                </a:solidFill>
              </a:rPr>
              <a:t>matières et leur choix diffèrent d’un Land à l’autre.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L’État fixe le cadre juridique, garantissant ainsi la sécurité juridique pour toutes les parties prenantes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 part professionnelle de la formation en alternance est régie de manière unifiée au niveau fédéral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Les dispositions d’exécution sont parfois déléguées à des instances compétentes détenant un pouvoir réglementaire.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Combinaison de lois et de règlements harmonisés entre eux</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 composante scolaire garantit la prise en compte des spécificités régionales (structure étatique fédérale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Un cadre juridique est nécessaire pour accorder entre eux les deux lieux d’apprentissage du système en alternance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baseline="0" dirty="0">
                <a:solidFill>
                  <a:schemeClr val="tx1"/>
                </a:solidFill>
              </a:rPr>
              <a:t>L’association de ces différents éléments garantit l’équivalence et la reconnaissance du métier appris dans toute l’Allemagne</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Au titre de la loi sur la réglementation d’un salaire minimum général (Mindestlohngesetz, MiLoG), un salaire minimum est en vigueur sur l’ensemble du territoire allemand, pour les salariés et pour la plupart des stagiaires. Depuis le 1er janvier 2025, le salaire minimum légal est de 12,81 euros brut de l'heure. Un an plus tard, le salaire </a:t>
            </a:r>
            <a:r>
              <a:rPr lang="fr-FR" dirty="0" err="1"/>
              <a:t>mininum</a:t>
            </a:r>
            <a:r>
              <a:rPr lang="fr-FR" dirty="0"/>
              <a:t> passe à 13,90 euros.</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b="0" dirty="0"/>
              <a:t>« En alternance »</a:t>
            </a:r>
            <a:r>
              <a:rPr lang="fr-FR" b="0" baseline="0" dirty="0"/>
              <a:t> signifie : La formation est effectuée dans deux lieux différents.</a:t>
            </a:r>
          </a:p>
          <a:p>
            <a:pPr marL="171450" indent="-171450">
              <a:buFont typeface="Arial" panose="020B0604020202020204" pitchFamily="34" charset="0"/>
              <a:buChar char="•"/>
            </a:pPr>
            <a:r>
              <a:rPr lang="fr-FR" b="0" baseline="0" dirty="0"/>
              <a:t>Pour l’apprentissage au cours du processus de travail/en entreprise, ce sont les lois fédérales qui s’appliquent.</a:t>
            </a:r>
          </a:p>
          <a:p>
            <a:pPr marL="171450" indent="-171450">
              <a:buFont typeface="Arial" panose="020B0604020202020204" pitchFamily="34" charset="0"/>
              <a:buChar char="•"/>
            </a:pPr>
            <a:r>
              <a:rPr lang="fr-FR" b="0" baseline="0" dirty="0"/>
              <a:t>En vertu de la structure étatique fédérale garantissant à chaque Land la souveraineté en matière culturelle, ce sont les lois des Länder qui s’appliquent pour l’enseignement en école professionnelle. Les lois des Länder sont harmonisées entre elles dans le cadre de la Conférence permanente des ministres de l’Éducation et des Affaires culturelles des Länder, en tenant compte notamment des particularités régionales.</a:t>
            </a:r>
          </a:p>
          <a:p>
            <a:pPr marL="171450" indent="-171450">
              <a:buFont typeface="Arial" panose="020B0604020202020204" pitchFamily="34" charset="0"/>
              <a:buChar char="•"/>
            </a:pPr>
            <a:r>
              <a:rPr lang="fr-FR" b="0" baseline="0" dirty="0"/>
              <a:t>Il existe également un processus d’harmonisation entre les règlements de formation pour les entreprises et les programmes cadres des écoles ; ce processus est défini par une déclaration commune (« </a:t>
            </a:r>
            <a:r>
              <a:rPr lang="fr-FR" sz="1200" b="0" i="0" u="none" strike="noStrike" baseline="0" dirty="0">
                <a:solidFill>
                  <a:schemeClr val="tx1"/>
                </a:solidFill>
                <a:latin typeface="+mn-lt"/>
                <a:ea typeface="+mn-ea"/>
                <a:cs typeface="+mn-cs"/>
              </a:rPr>
              <a:t>Procès-verbal commun concernant la procédure de coordination des règlements de formation et des programmes cadres dans le domaine de la formation professionnelle entre le gouvernement fédéral et les ministres (ou sénateurs) de l’Éducation et des Affaires culturelles des Länder</a:t>
            </a:r>
            <a:r>
              <a:rPr lang="fr-FR" sz="1200" b="0" i="0" u="none" strike="noStrike" baseline="30000" dirty="0">
                <a:solidFill>
                  <a:schemeClr val="tx1"/>
                </a:solidFill>
                <a:latin typeface="+mn-lt"/>
                <a:ea typeface="+mn-ea"/>
                <a:cs typeface="+mn-cs"/>
              </a:rPr>
              <a:t>1)</a:t>
            </a:r>
            <a:r>
              <a:rPr lang="fr-FR" sz="1200" b="0" i="0" u="none" strike="noStrike" baseline="0" dirty="0">
                <a:solidFill>
                  <a:schemeClr val="tx1"/>
                </a:solidFill>
                <a:latin typeface="+mn-lt"/>
                <a:ea typeface="+mn-ea"/>
                <a:cs typeface="+mn-cs"/>
              </a:rPr>
              <a:t> (du 30 mai 1972) ». Cf. également le commentaire de la diapositive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L’art. 12 de la Loi fondamentale se rapporte à la liberté du choix de la profession : De l’avis général et selon la jurisprudence des juridictions suprêmes, le droit fondamental concernant la liberté du choix de la profession recouvre les quatre domaines suivants : libre choix de la profession, libre choix du lieu de travail, libre choix de l’établissement de formation et libre exercice de l’activité professionnelle.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En Allemagne, les différents aspects de la formation professionnelle sont déterminés par un cadre réglementaire très complexe.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C’est l’État qui réglemente la formation en entreprise, tandis que la formation en école relève de la compétence des Länder.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baseline="0" dirty="0"/>
              <a:t>Les deux parties (État fédéral et Länder) ont conclu un accord d’après lequel le règlement de formation de l’entreprise et le programme cadre de l’école doivent être harmonisés entre eux : « Procès-verbal commun concernant la procédure de coordination des règlements de formation et des programmes cadres dans le domaine de la formation professionnelle entre le gouvernement fédéral et les ministres (ou sénateurs) de l’Éducation et des Affaires culturelles des Länder (du 30 mai 1972) »</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200" b="0" dirty="0"/>
              <a:t>La loi</a:t>
            </a:r>
            <a:r>
              <a:rPr lang="fr-FR" sz="1200" b="0" baseline="0" dirty="0"/>
              <a:t> est considérablement plus complexe que cette présentation.</a:t>
            </a:r>
          </a:p>
          <a:p>
            <a:pPr marL="171450" indent="-171450">
              <a:buFont typeface="Arial" panose="020B0604020202020204" pitchFamily="34" charset="0"/>
              <a:buChar char="•"/>
            </a:pPr>
            <a:r>
              <a:rPr lang="fr-FR" sz="1200" b="0" baseline="0" dirty="0"/>
              <a:t>Seuls les points concernant directement la formation professionnelle en alternance sont énumérés ici.</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L’État (le ministère compétent, en accord avec le BMBF) définit les métiers d’apprentissage par décret et garantit leur reconnaissance par l’État (fondement d’une formation professionnelle ordonnée et unifiée ; art. 4 BBiG).</a:t>
            </a:r>
          </a:p>
          <a:p>
            <a:pPr marL="171450" indent="-171450">
              <a:buFont typeface="Arial" panose="020B0604020202020204" pitchFamily="34" charset="0"/>
              <a:buChar char="•"/>
            </a:pPr>
            <a:r>
              <a:rPr lang="fr-FR" dirty="0"/>
              <a:t>À cet effet, il édicte des règlements de formation (art. 4 et 5 BBiG, art. 25 et 26 HwO).</a:t>
            </a:r>
          </a:p>
          <a:p>
            <a:pPr marL="171450" indent="-171450">
              <a:buFont typeface="Arial" panose="020B0604020202020204" pitchFamily="34" charset="0"/>
              <a:buChar char="•"/>
            </a:pPr>
            <a:r>
              <a:rPr lang="fr-FR" dirty="0"/>
              <a:t>Le règlement de formation fixe le titre professionnel, décrit la profession et définit de manière contraignante pour toutes les parties les compétences, savoirs et aptitudes devant être acquis (art. 5 BBiG),</a:t>
            </a:r>
            <a:r>
              <a:rPr lang="fr-FR" baseline="0" dirty="0"/>
              <a:t> de même que la durée de la formation ; celle-ci ne doit pas être inférieure à deux ans ni supérieure à trois ans.</a:t>
            </a:r>
          </a:p>
          <a:p>
            <a:pPr marL="171450" indent="-171450">
              <a:buFont typeface="Arial" panose="020B0604020202020204" pitchFamily="34" charset="0"/>
              <a:buChar char="•"/>
            </a:pPr>
            <a:r>
              <a:rPr lang="fr-FR" dirty="0"/>
              <a:t>Le règlement de formation contient un plan-cadre de formation, sur la base duquel l’établissement de formation élabore un plan de formation en entreprise. Ce plan est une organisation de la formation professionnelle relative au calendrier et au contenu ; elle doit être élaborée par l’entreprise spécifique et alignée sur le profil du métier d’apprentissage, sur le plan-cadre de formation et sur les exigences relatives aux examens.  Le plan de formation en entreprise fait partie des pièces du contrat (art. 11 al. 1 phrase 2 nº 1 BBiG). Pour l’élaboration du plan de formation en entreprise, les entreprises de formation bénéficient d’un soutien par des conseillers en formation des instances compétentes ; elles sont également contrôlées par ces instances.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sz="1100" b="0" dirty="0"/>
              <a:t>La diapositive montre que la relation personne en apprentissage – établissement de formation/personnel de formation – contenu de formation</a:t>
            </a:r>
            <a:r>
              <a:rPr lang="fr-FR" sz="1100" b="0" baseline="0" dirty="0"/>
              <a:t> est définie par des normes.</a:t>
            </a:r>
          </a:p>
          <a:p>
            <a:pPr marL="171450" indent="-171450">
              <a:buFont typeface="Arial" panose="020B0604020202020204" pitchFamily="34" charset="0"/>
              <a:buChar char="•"/>
            </a:pPr>
            <a:r>
              <a:rPr lang="fr-FR" sz="1100" b="0" baseline="0" dirty="0"/>
              <a:t>Art. 14, 27-30 BBiG : Établissement de formation et personnel de formation</a:t>
            </a:r>
          </a:p>
          <a:p>
            <a:pPr marL="171450" indent="-171450">
              <a:buFont typeface="Arial" panose="020B0604020202020204" pitchFamily="34" charset="0"/>
              <a:buChar char="•"/>
            </a:pPr>
            <a:r>
              <a:rPr lang="fr-FR" sz="1100" b="0" baseline="0" dirty="0"/>
              <a:t>Art. 13 BBiG : personnes en apprentissage, comportement pendant la formation,</a:t>
            </a:r>
          </a:p>
          <a:p>
            <a:pPr marL="171450" indent="-171450">
              <a:buFont typeface="Arial" panose="020B0604020202020204" pitchFamily="34" charset="0"/>
              <a:buChar char="•"/>
            </a:pPr>
            <a:r>
              <a:rPr lang="fr-FR" sz="1100" b="0" baseline="0" dirty="0"/>
              <a:t>Les deux parties contractantes ont des droits et des obligations l’une envers l’autre.</a:t>
            </a:r>
          </a:p>
          <a:p>
            <a:pPr marL="171450" indent="-171450">
              <a:buFont typeface="Arial" panose="020B0604020202020204" pitchFamily="34" charset="0"/>
              <a:buChar char="•"/>
            </a:pPr>
            <a:r>
              <a:rPr lang="fr-FR" sz="1100" b="0" baseline="0" dirty="0"/>
              <a:t>Réciproquement, les deux parties sont liées par le règlement de formation et doivent en respecter le contenu.</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solidFill>
                  <a:schemeClr val="tx1"/>
                </a:solidFill>
              </a:rPr>
              <a:t>Art. 5 BBiG,</a:t>
            </a:r>
            <a:r>
              <a:rPr lang="fr-FR" baseline="0" dirty="0">
                <a:solidFill>
                  <a:schemeClr val="tx1"/>
                </a:solidFill>
              </a:rPr>
              <a:t> art. 26 HwO.</a:t>
            </a:r>
          </a:p>
          <a:p>
            <a:pPr marL="171450" indent="-171450">
              <a:buFont typeface="Arial" panose="020B0604020202020204" pitchFamily="34" charset="0"/>
              <a:buChar char="•"/>
            </a:pPr>
            <a:r>
              <a:rPr lang="fr-FR" dirty="0">
                <a:solidFill>
                  <a:schemeClr val="tx1"/>
                </a:solidFill>
              </a:rPr>
              <a:t>Au titre de l’art. 4 BBiG et de l’art. 25 HwO, le BMWi ou, le cas échéant, le ministère compétent édicte les </a:t>
            </a:r>
            <a:r>
              <a:rPr lang="fr-FR" b="1" dirty="0">
                <a:solidFill>
                  <a:schemeClr val="tx1"/>
                </a:solidFill>
              </a:rPr>
              <a:t>règlements de formation</a:t>
            </a:r>
            <a:r>
              <a:rPr lang="fr-FR" dirty="0">
                <a:solidFill>
                  <a:schemeClr val="tx1"/>
                </a:solidFill>
              </a:rPr>
              <a:t> comme fondement de la formation professionnelle, en accord avec le BMBF. Ces décrets* ne requièrent pas l’accord du Conseil fédéral (Bundesrat). Dans le cas d’un métier d’apprentissage reconnu par l’État, la formation suivie doit être en conformité avec le règlement correspondant. Les personnes de moins de 18 ans ne peuvent pas suivre une formation pour les métiers d’apprentissage non reconnus par l’État. Le règlement de formation est important parce qu’il établit, dans le domaine de la formation professionnelle en entreprise, un fondement unifié au niveau fédéral pour chaque métier d’apprentissage,</a:t>
            </a:r>
            <a:r>
              <a:rPr lang="fr-FR" baseline="0" dirty="0">
                <a:solidFill>
                  <a:schemeClr val="tx1"/>
                </a:solidFill>
              </a:rPr>
              <a:t> en définissant</a:t>
            </a:r>
            <a:br>
              <a:rPr lang="fr-FR" dirty="0">
                <a:solidFill>
                  <a:schemeClr val="tx1"/>
                </a:solidFill>
              </a:rPr>
            </a:br>
            <a:r>
              <a:rPr lang="fr-FR" dirty="0">
                <a:solidFill>
                  <a:schemeClr val="tx1"/>
                </a:solidFill>
              </a:rPr>
              <a:t>   1. le titre du métier d’apprentissage</a:t>
            </a:r>
            <a:br>
              <a:rPr lang="fr-FR" dirty="0">
                <a:solidFill>
                  <a:schemeClr val="tx1"/>
                </a:solidFill>
              </a:rPr>
            </a:br>
            <a:r>
              <a:rPr lang="fr-FR" dirty="0">
                <a:solidFill>
                  <a:schemeClr val="tx1"/>
                </a:solidFill>
              </a:rPr>
              <a:t>   2. la durée de la formation</a:t>
            </a:r>
            <a:br>
              <a:rPr lang="fr-FR" dirty="0">
                <a:solidFill>
                  <a:schemeClr val="tx1"/>
                </a:solidFill>
              </a:rPr>
            </a:br>
            <a:r>
              <a:rPr lang="fr-FR" dirty="0">
                <a:solidFill>
                  <a:schemeClr val="tx1"/>
                </a:solidFill>
              </a:rPr>
              <a:t>   3. le plan-cadre de formation</a:t>
            </a:r>
            <a:br>
              <a:rPr lang="fr-FR" dirty="0">
                <a:solidFill>
                  <a:schemeClr val="tx1"/>
                </a:solidFill>
              </a:rPr>
            </a:br>
            <a:r>
              <a:rPr lang="fr-FR" dirty="0">
                <a:solidFill>
                  <a:schemeClr val="tx1"/>
                </a:solidFill>
              </a:rPr>
              <a:t>   4. le profil de la formation professionnelle et </a:t>
            </a:r>
            <a:br>
              <a:rPr lang="fr-FR" dirty="0">
                <a:solidFill>
                  <a:schemeClr val="tx1"/>
                </a:solidFill>
              </a:rPr>
            </a:br>
            <a:r>
              <a:rPr lang="fr-FR" dirty="0">
                <a:solidFill>
                  <a:schemeClr val="tx1"/>
                </a:solidFill>
              </a:rPr>
              <a:t>   5. les exigences relatives aux examens</a:t>
            </a:r>
            <a:br>
              <a:rPr lang="fr-FR" dirty="0">
                <a:solidFill>
                  <a:schemeClr val="tx1"/>
                </a:solidFill>
              </a:rPr>
            </a:br>
            <a:endParaRPr lang="fr-FR" dirty="0">
              <a:solidFill>
                <a:schemeClr val="tx1"/>
              </a:solidFill>
            </a:endParaRPr>
          </a:p>
          <a:p>
            <a:pPr marL="171450" indent="-171450">
              <a:buFont typeface="Arial" panose="020B0604020202020204" pitchFamily="34" charset="0"/>
              <a:buChar char="•"/>
            </a:pPr>
            <a:r>
              <a:rPr lang="fr-FR" dirty="0">
                <a:solidFill>
                  <a:schemeClr val="tx1"/>
                </a:solidFill>
              </a:rPr>
              <a:t>Par ailleurs,</a:t>
            </a:r>
            <a:r>
              <a:rPr lang="fr-FR" baseline="0" dirty="0">
                <a:solidFill>
                  <a:schemeClr val="tx1"/>
                </a:solidFill>
              </a:rPr>
              <a:t> il garantit </a:t>
            </a:r>
            <a:r>
              <a:rPr lang="fr-FR" dirty="0">
                <a:solidFill>
                  <a:schemeClr val="tx1"/>
                </a:solidFill>
              </a:rPr>
              <a:t>le </a:t>
            </a:r>
            <a:r>
              <a:rPr lang="fr-FR" u="none" dirty="0">
                <a:solidFill>
                  <a:schemeClr val="tx1"/>
                </a:solidFill>
              </a:rPr>
              <a:t>développement de la capacité d’action professionnelle</a:t>
            </a:r>
            <a:r>
              <a:rPr lang="fr-FR" dirty="0">
                <a:solidFill>
                  <a:schemeClr val="tx1"/>
                </a:solidFill>
              </a:rPr>
              <a:t>. </a:t>
            </a:r>
          </a:p>
          <a:p>
            <a:pPr marL="171450" indent="-171450">
              <a:buFont typeface="Arial" panose="020B0604020202020204" pitchFamily="34" charset="0"/>
              <a:buChar char="•"/>
            </a:pPr>
            <a:r>
              <a:rPr lang="fr-FR" dirty="0">
                <a:solidFill>
                  <a:schemeClr val="tx1"/>
                </a:solidFill>
              </a:rPr>
              <a:t>Contribue</a:t>
            </a:r>
            <a:r>
              <a:rPr lang="fr-FR" u="sng" dirty="0">
                <a:solidFill>
                  <a:schemeClr val="tx1"/>
                </a:solidFill>
              </a:rPr>
              <a:t> </a:t>
            </a:r>
            <a:r>
              <a:rPr lang="fr-FR" u="none" dirty="0">
                <a:solidFill>
                  <a:schemeClr val="tx1"/>
                </a:solidFill>
              </a:rPr>
              <a:t>ainsi à l’assurance qualité de la formation professionnelle</a:t>
            </a:r>
            <a:r>
              <a:rPr lang="fr-FR" u="sng" dirty="0">
                <a:solidFill>
                  <a:schemeClr val="tx1"/>
                </a:solidFill>
              </a:rPr>
              <a:t>.</a:t>
            </a:r>
          </a:p>
          <a:p>
            <a:pPr marL="171450" indent="-171450">
              <a:buFont typeface="Arial" panose="020B0604020202020204" pitchFamily="34" charset="0"/>
              <a:buChar char="•"/>
            </a:pPr>
            <a:r>
              <a:rPr lang="fr-FR" dirty="0">
                <a:solidFill>
                  <a:schemeClr val="tx1"/>
                </a:solidFill>
              </a:rPr>
              <a:t>Garantit que les certificats d’examen sont valides pour toutes les entreprises et comparables entre eux, </a:t>
            </a:r>
          </a:p>
          <a:p>
            <a:pPr marL="171450" indent="-171450">
              <a:buFont typeface="Arial" panose="020B0604020202020204" pitchFamily="34" charset="0"/>
              <a:buChar char="•"/>
            </a:pPr>
            <a:r>
              <a:rPr lang="fr-FR" dirty="0">
                <a:solidFill>
                  <a:schemeClr val="tx1"/>
                </a:solidFill>
              </a:rPr>
              <a:t>Constitue la base du marché du travail professionnel et des perspectives de commercialisation de la capacité à travailler.</a:t>
            </a:r>
          </a:p>
          <a:p>
            <a:pPr marL="0" indent="0">
              <a:buFont typeface="Arial" panose="020B0604020202020204" pitchFamily="34" charset="0"/>
              <a:buNone/>
            </a:pPr>
            <a:endParaRPr lang="de-DE" dirty="0">
              <a:solidFill>
                <a:schemeClr val="tx1"/>
              </a:solidFill>
              <a:effectLst/>
            </a:endParaRPr>
          </a:p>
          <a:p>
            <a:r>
              <a:rPr lang="fr-FR" sz="1200" b="0" dirty="0">
                <a:solidFill>
                  <a:schemeClr val="tx1"/>
                </a:solidFill>
                <a:latin typeface="+mn-lt"/>
                <a:ea typeface="+mn-ea"/>
                <a:cs typeface="+mn-cs"/>
              </a:rPr>
              <a:t>* Un décret désigne des lois contraignantes d’application générale qui sont promulguées par les organes</a:t>
            </a:r>
            <a:r>
              <a:rPr lang="fr-FR" sz="1200" b="0" baseline="0" dirty="0">
                <a:solidFill>
                  <a:schemeClr val="tx1"/>
                </a:solidFill>
                <a:latin typeface="+mn-lt"/>
                <a:ea typeface="+mn-ea"/>
                <a:cs typeface="+mn-cs"/>
              </a:rPr>
              <a:t> visés à l’article 80 GG </a:t>
            </a:r>
            <a:r>
              <a:rPr lang="fr-FR" sz="1200" b="0" dirty="0">
                <a:solidFill>
                  <a:schemeClr val="tx1"/>
                </a:solidFill>
                <a:latin typeface="+mn-lt"/>
                <a:ea typeface="+mn-ea"/>
                <a:cs typeface="+mn-cs"/>
              </a:rPr>
              <a:t>(gouvernement fédéral, gouvernements des Länder, ministères fédéraux, etc.), sans qu’une procédure législative formelle soit nécessaire. Comme on peut le supposer, l’auteur d’un règlement n’est pas le pouvoir législatif, mais le pouvoir exécutif. Pour cette raison, un décret peut également être considéré comme étant une loi promulguée par l’exécutif.</a:t>
            </a:r>
          </a:p>
          <a:p>
            <a:r>
              <a:rPr lang="fr-FR" sz="1200" b="0" dirty="0">
                <a:solidFill>
                  <a:schemeClr val="tx1"/>
                </a:solidFill>
                <a:latin typeface="+mn-lt"/>
                <a:ea typeface="+mn-ea"/>
                <a:cs typeface="+mn-cs"/>
              </a:rPr>
              <a:t>Pour qu’un règlement puisse aussi être considéré comme un décret, un pouvoir réglementaire légal est toujours requis, lequel est accordé à l’autorité réglementaire par l’État fédéral, ou au Land respectif.</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27-32 BBiG, art. 21-24 HwO.</a:t>
            </a:r>
          </a:p>
          <a:p>
            <a:pPr marL="171450" indent="-171450">
              <a:buFont typeface="Arial" panose="020B0604020202020204" pitchFamily="34" charset="0"/>
              <a:buChar char="•"/>
            </a:pPr>
            <a:r>
              <a:rPr lang="fr-FR" dirty="0"/>
              <a:t>L’ancien Comité fédéral pour la formation professionnelle a fixé les valeurs indicatives suivantes pour un ratio approprié</a:t>
            </a:r>
            <a:r>
              <a:rPr lang="fr-FR" baseline="0" dirty="0"/>
              <a:t> entre les professionnels qualifiés et les personnes en apprentissage : 1-2 professionnels qualifiés: 1 personne en apprentissage ; 3-5 professionnels qualifiés: 2 personnes en apprentissage ; 6-8 professionnels qualifiés: 3 personnes en apprentissage ; pour tous les 3 professionnels qualifiés supplémentaires: 1 personne en apprentissage supplémentaire.</a:t>
            </a:r>
          </a:p>
          <a:p>
            <a:pPr marL="171450" indent="-171450">
              <a:buFont typeface="Arial" panose="020B0604020202020204" pitchFamily="34" charset="0"/>
              <a:buChar char="•"/>
            </a:pPr>
            <a:r>
              <a:rPr lang="fr-FR" baseline="0" dirty="0"/>
              <a:t>Un formateur à temps plein ne doit pas former plus de 16 personnes en apprentissage, un formateur à temps partiel pas plus de 3.</a:t>
            </a:r>
          </a:p>
          <a:p>
            <a:pPr marL="171450" indent="-171450">
              <a:buFont typeface="Arial" panose="020B0604020202020204" pitchFamily="34" charset="0"/>
              <a:buChar char="•"/>
            </a:pPr>
            <a:r>
              <a:rPr lang="fr-FR" b="1" dirty="0"/>
              <a:t>Ne peuvent embaucher</a:t>
            </a:r>
            <a:r>
              <a:rPr lang="fr-FR" dirty="0"/>
              <a:t> que les personnes disposant d’une aptitude personnelle (n’ayant pas commis de délit</a:t>
            </a:r>
            <a:r>
              <a:rPr lang="fr-FR" baseline="0" dirty="0"/>
              <a:t> ou d’actes de violence sur des enfants ou des jeunes).</a:t>
            </a:r>
          </a:p>
          <a:p>
            <a:pPr marL="171450" indent="-171450">
              <a:buFont typeface="Arial" panose="020B0604020202020204" pitchFamily="34" charset="0"/>
              <a:buChar char="•"/>
            </a:pPr>
            <a:r>
              <a:rPr lang="fr-FR" b="1" baseline="0" dirty="0"/>
              <a:t>Ne peuvent former</a:t>
            </a:r>
            <a:r>
              <a:rPr lang="fr-FR" baseline="0" dirty="0"/>
              <a:t> que les personnes disposant d’une aptitude personnelle et d’une qualification professionnelle appropriée. Autrement dit, il faut avoir passé avec succès un examen de fin de formation et faire état d’une aptitude pédagogique concernant les aspects techniques et le travail.</a:t>
            </a:r>
          </a:p>
          <a:p>
            <a:pPr marL="171450" indent="-171450">
              <a:buFont typeface="Arial" panose="020B0604020202020204" pitchFamily="34" charset="0"/>
              <a:buChar char="•"/>
            </a:pPr>
            <a:r>
              <a:rPr lang="fr-FR" dirty="0"/>
              <a:t>Surveillance de l’aptitude de l’entreprise et des personnes en apprentissage par une instance compétente (chambre de métiers et de l’artisanat (HWK)/chambre de commerce et d’industrie (IHK) ou équivalent ; art. 32 BBiG, art. 23 HwO).</a:t>
            </a:r>
          </a:p>
          <a:p>
            <a:pPr marL="171450" indent="-171450">
              <a:buFont typeface="Arial" panose="020B0604020202020204" pitchFamily="34" charset="0"/>
              <a:buChar char="•"/>
            </a:pPr>
            <a:r>
              <a:rPr lang="fr-FR" dirty="0"/>
              <a:t>Sanctions en cas d’infractions de tous ordres : art. 32, 102 BBiG. Si elles ne sont pas éliminées dans un délai légal, les insuffisances doivent être signalées aux autorités compétentes, conformément au droit du Land. Les manquements peuvent être sanctionnés par une amende.</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fr-FR" dirty="0"/>
              <a:t>Art. 10-12 BBiG, art. 29-30 HwO</a:t>
            </a:r>
          </a:p>
          <a:p>
            <a:pPr marL="171450" indent="-171450">
              <a:buFont typeface="Arial" panose="020B0604020202020204" pitchFamily="34" charset="0"/>
              <a:buChar char="•"/>
            </a:pPr>
            <a:r>
              <a:rPr lang="fr-FR" dirty="0"/>
              <a:t>Si</a:t>
            </a:r>
            <a:r>
              <a:rPr lang="fr-FR" baseline="0" dirty="0"/>
              <a:t> les personnes en apprentissage sont encore mineures, le contrat doit être signé par les représentantes et représentants légaux, art. 11 al. 2 BBiG</a:t>
            </a:r>
          </a:p>
          <a:p>
            <a:pPr marL="171450" indent="-171450">
              <a:buFont typeface="Arial" panose="020B0604020202020204" pitchFamily="34" charset="0"/>
              <a:buChar char="•"/>
            </a:pPr>
            <a:r>
              <a:rPr lang="fr-FR" dirty="0"/>
              <a:t>Pour la rémunération, cf. diapositive suivante</a:t>
            </a:r>
          </a:p>
          <a:p>
            <a:pPr marL="171450" indent="-171450">
              <a:buFont typeface="Arial" panose="020B0604020202020204" pitchFamily="34" charset="0"/>
              <a:buChar char="•"/>
            </a:pPr>
            <a:r>
              <a:rPr lang="fr-FR" dirty="0"/>
              <a:t>Pour le salaire minimum,</a:t>
            </a:r>
            <a:r>
              <a:rPr lang="fr-FR" baseline="0" dirty="0"/>
              <a:t> </a:t>
            </a:r>
            <a:r>
              <a:rPr lang="fr-FR" dirty="0"/>
              <a:t>cf. diapositive supplémentaire à la fin</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3"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3.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1.svg"/><Relationship Id="rId11" Type="http://schemas.openxmlformats.org/officeDocument/2006/relationships/image" Target="../media/image18.emf"/><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24.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EN/Themes/Society-Environment/Education-Research-Culture/Vocational-Training/_node.html" TargetMode="External"/><Relationship Id="rId2" Type="http://schemas.openxmlformats.org/officeDocument/2006/relationships/hyperlink" Target="https://www.govet.international/" TargetMode="External"/><Relationship Id="rId1" Type="http://schemas.openxmlformats.org/officeDocument/2006/relationships/slideLayout" Target="../slideLayouts/slideLayout4.xml"/><Relationship Id="rId6" Type="http://schemas.openxmlformats.org/officeDocument/2006/relationships/hyperlink" Target="https://www.datenportal.bmbf.de/portal/en/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en/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103962"/>
            <a:ext cx="2493994" cy="935352"/>
          </a:xfrm>
        </p:spPr>
        <p:txBody>
          <a:bodyPr>
            <a:noAutofit/>
          </a:bodyPr>
          <a:lstStyle/>
          <a:p>
            <a:r>
              <a:rPr lang="fr-FR" sz="1600" dirty="0"/>
              <a:t>Formation professionnelle</a:t>
            </a:r>
            <a:br>
              <a:rPr lang="fr-FR" sz="1600" dirty="0"/>
            </a:br>
            <a:r>
              <a:rPr lang="fr-FR" sz="1600"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463607" y="2925898"/>
            <a:ext cx="58943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t>Formation professionnelle en </a:t>
            </a:r>
            <a:br>
              <a:rPr lang="fr-FR" sz="2800" dirty="0"/>
            </a:br>
            <a:r>
              <a:rPr lang="fr-FR" sz="2800" dirty="0"/>
              <a:t>alternance Cadre réglementaire</a:t>
            </a:r>
            <a:br>
              <a:rPr lang="fr-FR" sz="2800" dirty="0"/>
            </a:br>
            <a:r>
              <a:rPr lang="fr-FR"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Établissement de formation et personnel de formation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L’établissement de formation doit disposer de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Un équipement approprié (locaux, machines,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Un ratio approprié entre les personnes en apprentissage/les places de formation </a:t>
            </a:r>
            <a:r>
              <a:rPr lang="fr-FR" sz="1800" dirty="0">
                <a:latin typeface="+mj-lt"/>
              </a:rPr>
              <a:t>et les professionnels qualifiés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personnel doit pouvoir faire état de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Une aptitude personnelle et professionnelle </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Des compétences, savoirs et aptitudes professionnels et pédagogiques, également concernant les aspects techniques et le travail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Surveillance de l’aptitude de l’entreprise et des personnes en apprentissage par la chambre compétente (chambre de métiers et de l’artisanat (HWK)/chambre de commerce et d’industrie (IHK) ou équivalent)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Sanctions en cas d’infractions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Contrat de formation (entreprise</a:t>
            </a:r>
            <a:r>
              <a:rPr lang="fr-FR" sz="800" b="1" dirty="0"/>
              <a:t> </a:t>
            </a:r>
            <a:r>
              <a:rPr lang="fr-FR" sz="2000" b="1" dirty="0"/>
              <a:t>–</a:t>
            </a:r>
            <a:r>
              <a:rPr lang="fr-FR" sz="800" b="1" dirty="0"/>
              <a:t> </a:t>
            </a:r>
            <a:r>
              <a:rPr lang="fr-FR" sz="2000" b="1" dirty="0"/>
              <a:t>personne en apprentissage)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413269"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b="1" dirty="0">
                <a:latin typeface="+mj-lt"/>
              </a:rPr>
              <a:t>Forme particulière du contrat de travail avec dispositions supplémentaires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Enregistrement par la chambre compétente </a:t>
            </a:r>
            <a:r>
              <a:rPr lang="fr-FR" sz="1800" b="1" dirty="0">
                <a:solidFill>
                  <a:srgbClr val="D6851B"/>
                </a:solidFill>
                <a:effectLst>
                  <a:glow rad="1117600">
                    <a:schemeClr val="bg1">
                      <a:alpha val="42000"/>
                    </a:schemeClr>
                  </a:glow>
                </a:effectLst>
              </a:rPr>
              <a:t>→ </a:t>
            </a:r>
            <a:r>
              <a:rPr lang="fr-FR" sz="1800" dirty="0">
                <a:latin typeface="+mj-lt"/>
              </a:rPr>
              <a:t>fonction de contrôle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Fixe :</a:t>
            </a:r>
          </a:p>
          <a:p>
            <a:pPr marL="612000" lvl="1" indent="-288000">
              <a:lnSpc>
                <a:spcPts val="2200"/>
              </a:lnSpc>
              <a:spcBef>
                <a:spcPts val="600"/>
              </a:spcBef>
              <a:spcAft>
                <a:spcPts val="300"/>
              </a:spcAft>
              <a:buClr>
                <a:srgbClr val="D6851B"/>
              </a:buClr>
              <a:buSzPct val="65000"/>
              <a:buFont typeface="Wingdings 3" panose="05040102010807070707" pitchFamily="18" charset="2"/>
              <a:buChar char=""/>
            </a:pPr>
            <a:r>
              <a:rPr lang="fr-FR" sz="1800" dirty="0"/>
              <a:t>Le type, l’organisation relative au calendrier et au contenu, ainsi que l’objectif de la formation professionnelle (diplôme professionnel visé)</a:t>
            </a:r>
          </a:p>
          <a:p>
            <a:pPr marL="612000" lvl="1" indent="-288000">
              <a:lnSpc>
                <a:spcPts val="2200"/>
              </a:lnSpc>
              <a:spcBef>
                <a:spcPts val="300"/>
              </a:spcBef>
              <a:spcAft>
                <a:spcPts val="300"/>
              </a:spcAft>
              <a:buClr>
                <a:srgbClr val="D6851B"/>
              </a:buClr>
              <a:buSzPct val="65000"/>
              <a:buFont typeface="Wingdings 3" panose="05040102010807070707" pitchFamily="18" charset="2"/>
              <a:buChar char=""/>
            </a:pPr>
            <a:r>
              <a:rPr lang="fr-FR" sz="1800" dirty="0"/>
              <a:t>Le début, la durée, le temps de formation quotidien régulier (loi sur la protection des jeunes au travail, loi sur le temps de travail), la rémunération, la période d’essai, les congés, les conditions de résiliation, etc.</a:t>
            </a:r>
          </a:p>
          <a:p>
            <a:pPr marL="612000" lvl="1" indent="-288000">
              <a:lnSpc>
                <a:spcPts val="2200"/>
              </a:lnSpc>
              <a:spcBef>
                <a:spcPts val="300"/>
              </a:spcBef>
              <a:spcAft>
                <a:spcPts val="600"/>
              </a:spcAft>
              <a:buClr>
                <a:srgbClr val="D6851B"/>
              </a:buClr>
              <a:buSzPct val="65000"/>
              <a:buFont typeface="Wingdings 3" panose="05040102010807070707" pitchFamily="18" charset="2"/>
              <a:buChar char=""/>
            </a:pPr>
            <a:r>
              <a:rPr lang="fr-FR" sz="1800" dirty="0"/>
              <a:t>Les droits et les obligations des parties contractantes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Forme écrite </a:t>
            </a:r>
            <a:r>
              <a:rPr lang="fr-FR" sz="1800" b="1" dirty="0">
                <a:solidFill>
                  <a:srgbClr val="D6851B"/>
                </a:solidFill>
                <a:effectLst>
                  <a:glow rad="1117600">
                    <a:schemeClr val="bg1">
                      <a:alpha val="42000"/>
                    </a:schemeClr>
                  </a:glow>
                </a:effectLst>
              </a:rPr>
              <a:t>→ </a:t>
            </a:r>
            <a:r>
              <a:rPr lang="fr-FR" sz="1800" dirty="0">
                <a:latin typeface="+mj-lt"/>
              </a:rPr>
              <a:t>doit être signé par les deux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Interdiction d’être embauché dans le cadre d’une relation de travail régulière </a:t>
            </a:r>
            <a:br>
              <a:rPr lang="fr-FR" sz="1800" dirty="0">
                <a:latin typeface="+mj-lt"/>
              </a:rPr>
            </a:br>
            <a:r>
              <a:rPr lang="fr-FR" sz="1800" b="1" dirty="0">
                <a:solidFill>
                  <a:srgbClr val="D6851B"/>
                </a:solidFill>
                <a:effectLst>
                  <a:glow rad="1117600">
                    <a:schemeClr val="bg1">
                      <a:alpha val="42000"/>
                    </a:schemeClr>
                  </a:glow>
                </a:effectLst>
              </a:rPr>
              <a:t>→ </a:t>
            </a:r>
            <a:r>
              <a:rPr lang="fr-FR" sz="1800" dirty="0">
                <a:latin typeface="+mj-lt"/>
              </a:rPr>
              <a:t>le contrat arrive à expiration lorsque l’examen est passé avec succès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Calcul de la rémunération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Augmentation annuelle en fonction de l’année de formation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Prestations en nature possibles (75 % au maximum de la rémunération brute)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Versement mensuel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Également lors de la mise en disponibilité pendant la formation à l’école et dans un établissement de formation interentreprise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montant est basé sur la convention collective de la branche ou sur une valeur indicative spécifiée par la chambre ; la rémunération peut être supérieure ou inférieure à cette valeur</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46532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b="1" dirty="0">
                <a:solidFill>
                  <a:srgbClr val="D6851B"/>
                </a:solidFill>
                <a:latin typeface="Calibri" panose="020F0502020204030204"/>
                <a:cs typeface="+mn-cs"/>
              </a:rPr>
              <a:t>Salaire minimum</a:t>
            </a:r>
            <a:r>
              <a:rPr lang="fr-FR" sz="1800" dirty="0">
                <a:solidFill>
                  <a:srgbClr val="D6851B"/>
                </a:solidFill>
                <a:latin typeface="Calibri" panose="020F0502020204030204"/>
                <a:cs typeface="+mn-cs"/>
              </a:rPr>
              <a:t> :</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Non destiné aux personnes en apprentissage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Non destiné aux jeunes sans diplôme professionnel</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fr-FR" sz="1600" dirty="0">
                <a:solidFill>
                  <a:schemeClr val="bg1"/>
                </a:solidFill>
                <a:latin typeface="+mj-lt"/>
              </a:rPr>
              <a:t>Contrat de formation</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fr-FR" sz="1600" dirty="0">
                <a:solidFill>
                  <a:schemeClr val="bg1"/>
                </a:solidFill>
                <a:latin typeface="+mj-lt"/>
              </a:rPr>
              <a:t>Relation de formation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600" dirty="0"/>
              <a:t>Jury d’examen</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fr-FR" dirty="0"/>
              <a:t>5. Réglementation fédérale</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fr-FR" sz="1800" dirty="0"/>
              <a:t>Établissement de formation </a:t>
            </a:r>
          </a:p>
          <a:p>
            <a:pPr algn="ctr">
              <a:lnSpc>
                <a:spcPts val="1900"/>
              </a:lnSpc>
              <a:spcBef>
                <a:spcPts val="600"/>
              </a:spcBef>
            </a:pPr>
            <a:r>
              <a:rPr lang="fr-FR" sz="1800" dirty="0"/>
              <a:t>et personnel de formation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889910"/>
            <a:ext cx="5429852" cy="898381"/>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600" b="1" dirty="0"/>
              <a:t>Instances compétentes : Chambre de commerce et d’industrie (IHK), chambre de métiers et de l’artisanat (HWK), entre autres</a:t>
            </a:r>
          </a:p>
          <a:p>
            <a:pPr algn="ctr">
              <a:lnSpc>
                <a:spcPts val="1700"/>
              </a:lnSpc>
              <a:spcBef>
                <a:spcPts val="600"/>
              </a:spcBef>
            </a:pPr>
            <a:r>
              <a:rPr lang="fr-FR" sz="1600" dirty="0"/>
              <a:t>Réglementer, conseiller, surveiller</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Personnes en apprentissage</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fr-FR" sz="1800" dirty="0"/>
              <a:t>Formation en entreprise </a:t>
            </a:r>
          </a:p>
          <a:p>
            <a:pPr algn="ctr">
              <a:lnSpc>
                <a:spcPts val="2200"/>
              </a:lnSpc>
              <a:spcBef>
                <a:spcPts val="0"/>
              </a:spcBef>
              <a:spcAft>
                <a:spcPts val="600"/>
              </a:spcAft>
            </a:pPr>
            <a:r>
              <a:rPr lang="fr-FR" sz="1800" dirty="0"/>
              <a:t>Examen intermédiaire</a:t>
            </a:r>
          </a:p>
          <a:p>
            <a:pPr algn="ctr">
              <a:lnSpc>
                <a:spcPts val="2200"/>
              </a:lnSpc>
              <a:spcBef>
                <a:spcPts val="0"/>
              </a:spcBef>
              <a:spcAft>
                <a:spcPts val="600"/>
              </a:spcAft>
            </a:pPr>
            <a:r>
              <a:rPr lang="fr-FR" sz="1800" dirty="0"/>
              <a:t>Examen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Système d’examens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Diplôme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b="1" dirty="0">
                <a:latin typeface="+mj-lt"/>
              </a:rPr>
              <a:t>Examens finaux dans tous les métiers d’apprentissage reconnus </a:t>
            </a:r>
          </a:p>
          <a:p>
            <a:pPr marL="0" indent="0">
              <a:lnSpc>
                <a:spcPts val="2200"/>
              </a:lnSpc>
              <a:spcBef>
                <a:spcPts val="600"/>
              </a:spcBef>
              <a:spcAft>
                <a:spcPts val="600"/>
              </a:spcAft>
              <a:buClr>
                <a:srgbClr val="D6851B"/>
              </a:buClr>
              <a:buSzPct val="65000"/>
              <a:buNone/>
            </a:pPr>
            <a:r>
              <a:rPr lang="fr-FR" sz="1800" b="1" dirty="0">
                <a:latin typeface="+mj-lt"/>
              </a:rPr>
              <a:t>Réglementé juridiquement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Examen intermédiaire et examen final </a:t>
            </a:r>
            <a:r>
              <a:rPr lang="fr-FR" sz="1800" u="sng" dirty="0">
                <a:latin typeface="+mj-lt"/>
              </a:rPr>
              <a:t>ou</a:t>
            </a:r>
            <a:r>
              <a:rPr lang="fr-FR" sz="1800" dirty="0">
                <a:latin typeface="+mj-lt"/>
              </a:rPr>
              <a:t> examen final en deux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Conditions pour pouvoir passer l’examen : preuve écrite de suivi de la formation, participation à l’examen intermédiaire, dispositions exceptionnelles,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Objet de l’examen : faire la preuve de la capacité d’action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Mise en œuvre : par le jury d’examen de la chambre compétente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Diplômes de fin de formation : certificat de la chambre, certificat de l’entreprise, certificat de l’école professionnelle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Code de l’artisanat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Artisanat</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Loi sur l’organisation de l’artisanat (Code de l’artisanat, HwO ou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Deuxième partie : </a:t>
            </a:r>
            <a:r>
              <a:rPr lang="fr-FR" sz="1800" dirty="0">
                <a:solidFill>
                  <a:srgbClr val="D6851B"/>
                </a:solidFill>
                <a:latin typeface="+mj-lt"/>
              </a:rPr>
              <a:t>Formation professionnelle</a:t>
            </a:r>
            <a:r>
              <a:rPr lang="fr-FR" sz="1800" dirty="0">
                <a:latin typeface="+mj-lt"/>
              </a:rPr>
              <a:t> (à cet égard, loi spéciale relative à la loi sur la formation professionnelle)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Régit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l’exercice d’une activité artisanale dans les entreprises commerciales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 formation professionnelle et la formation continue dans l’artisanat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l’examen pour obtenir le brevet de maîtrise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l’autonomie de ce secteur économique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la protection des jeunes au travail (JArbSchG)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 : les jeunes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Loi sur la protection des enfants et des jeunes qui travaillent (15-17 ans).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Fixe, en ce qui concerne les jeunes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 </a:t>
            </a:r>
            <a:r>
              <a:rPr lang="fr-FR" sz="1800" dirty="0">
                <a:solidFill>
                  <a:srgbClr val="D6851B"/>
                </a:solidFill>
              </a:rPr>
              <a:t>nombre de jours de travail</a:t>
            </a:r>
            <a:r>
              <a:rPr lang="fr-FR" sz="1800" dirty="0"/>
              <a:t> par semaine :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les </a:t>
            </a:r>
            <a:r>
              <a:rPr lang="fr-FR" sz="1800" dirty="0">
                <a:solidFill>
                  <a:srgbClr val="D6851B"/>
                </a:solidFill>
              </a:rPr>
              <a:t>horaires</a:t>
            </a:r>
            <a:r>
              <a:rPr lang="fr-FR" sz="1800" dirty="0"/>
              <a:t> autorisés : de 6 h à 20 h</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la </a:t>
            </a:r>
            <a:r>
              <a:rPr lang="fr-FR" sz="1800" dirty="0">
                <a:solidFill>
                  <a:srgbClr val="D6851B"/>
                </a:solidFill>
              </a:rPr>
              <a:t>durée de travail hebdomadaire</a:t>
            </a:r>
            <a:r>
              <a:rPr lang="fr-FR" sz="1800" dirty="0"/>
              <a:t> : 40 heures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selon la branche, flexibilité possible certains jours (extension/réduction)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solidFill>
                  <a:srgbClr val="D6851B"/>
                </a:solidFill>
              </a:rPr>
              <a:t>les pauses</a:t>
            </a:r>
            <a:r>
              <a:rPr lang="fr-FR" sz="1800" dirty="0"/>
              <a:t> : fréquence et durée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solidFill>
                  <a:srgbClr val="D6851B"/>
                </a:solidFill>
              </a:rPr>
              <a:t>les congés</a:t>
            </a:r>
            <a:r>
              <a:rPr lang="fr-FR" sz="1800" dirty="0"/>
              <a:t> : en fonction de l’âge, de 21 à 30 journées de travail par an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exceptions : travail le week-end (dans des hôpitaux, par exemple)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la scolarité obligatoire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6. Réglementations des Länder : les jeunes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Obligation d’aller à une école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fr-FR" sz="1800" dirty="0"/>
              <a:t>Jusqu’à un âge spécifique (au maximum jusqu’à la majorité) ou jusqu’à la fin du parcours scolaire</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En général, dix années de scolarité</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Obligation d’inscription à l’école, libre choix de l’école, obligation de participation aux cours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 Scolarité à plein temps obligatoire</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Commence après la fin de la scolarité à plein temps obligatoire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Respect de cette obligation par le suivi du premier et du deuxième cycle de l’enseignement secondaire, ou dans le cadre d’une formation professionnelle	</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Prend fin une fois atteint l’âge de 18 ans (majorité) ou </a:t>
            </a:r>
          </a:p>
          <a:p>
            <a:pPr marL="540000" lvl="1" indent="-252000">
              <a:lnSpc>
                <a:spcPts val="18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 à la fin d’une formation professionnelle ou</a:t>
            </a:r>
          </a:p>
          <a:p>
            <a:pPr marL="540000" lvl="1" indent="-252000">
              <a:lnSpc>
                <a:spcPts val="1800"/>
              </a:lnSpc>
              <a:spcBef>
                <a:spcPts val="600"/>
              </a:spcBef>
              <a:buClr>
                <a:srgbClr val="D6851B"/>
              </a:buClr>
              <a:buSzPct val="65000"/>
              <a:buFont typeface="Wingdings 3" panose="05040102010807070707" pitchFamily="18" charset="2"/>
              <a:buChar char=""/>
            </a:pPr>
            <a:r>
              <a:rPr lang="fr-FR" sz="1600" dirty="0">
                <a:effectLst>
                  <a:glow rad="279400">
                    <a:schemeClr val="bg1"/>
                  </a:glow>
                </a:effectLst>
                <a:latin typeface="+mj-lt"/>
              </a:rPr>
              <a:t> à la fin de la douzième année de scolarité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b) Scolarité en école professionnelle obligatoire</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Lois scolaires des Länder</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6. Réglementations des Länder : les jeunes</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conditions de l’enseignement et de l’apprentissage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droits et les obligations des enseignants et des apprenants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objectifs des cours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fr-FR" sz="1600" dirty="0"/>
              <a:t>Définissent :</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fr-FR" sz="1600" dirty="0"/>
              <a:t>Régissent :</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La structure du système scolaire</a:t>
            </a:r>
            <a:br>
              <a:rPr lang="fr-FR" sz="1600" dirty="0">
                <a:solidFill>
                  <a:schemeClr val="tx1"/>
                </a:solidFill>
                <a:latin typeface="+mn-lt"/>
              </a:rPr>
            </a:br>
            <a:r>
              <a:rPr lang="fr-FR" sz="1600" dirty="0">
                <a:solidFill>
                  <a:schemeClr val="tx1"/>
                </a:solidFill>
                <a:latin typeface="+mn-lt"/>
              </a:rPr>
              <a:t>dans le Land respectif</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contenus des cours, la scolarité obligatoire, les règles concernant le système scolaire, les autorités scolaires, le contrôle, le financement,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objectifs et les contenus d’apprentissage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matières professionnelles : </a:t>
            </a:r>
            <a:br>
              <a:rPr lang="fr-FR" sz="1600" dirty="0">
                <a:solidFill>
                  <a:schemeClr val="tx1"/>
                </a:solidFill>
                <a:latin typeface="+mn-lt"/>
              </a:rPr>
            </a:br>
            <a:r>
              <a:rPr lang="fr-FR" sz="1600" b="1" dirty="0">
                <a:solidFill>
                  <a:schemeClr val="tx1"/>
                </a:solidFill>
                <a:latin typeface="+mn-lt"/>
              </a:rPr>
              <a:t>les deux tiers </a:t>
            </a:r>
            <a:r>
              <a:rPr lang="fr-FR" sz="1600" dirty="0">
                <a:solidFill>
                  <a:schemeClr val="tx1"/>
                </a:solidFill>
                <a:latin typeface="+mn-lt"/>
              </a:rPr>
              <a:t>de l’</a:t>
            </a:r>
            <a:r>
              <a:rPr lang="fr-FR" sz="1600" dirty="0" err="1">
                <a:solidFill>
                  <a:schemeClr val="tx1"/>
                </a:solidFill>
                <a:latin typeface="+mn-lt"/>
              </a:rPr>
              <a:t>enseignemen</a:t>
            </a:r>
            <a:endParaRPr lang="fr-FR" sz="1600" dirty="0">
              <a:solidFill>
                <a:schemeClr val="tx1"/>
              </a:solidFill>
              <a:latin typeface="+mn-lt"/>
            </a:endParaRP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spc="-10" dirty="0">
                <a:solidFill>
                  <a:schemeClr val="tx1"/>
                </a:solidFill>
                <a:latin typeface="+mn-lt"/>
              </a:rPr>
              <a:t>Les matières d’enseignement général : </a:t>
            </a:r>
            <a:r>
              <a:rPr lang="fr-FR" sz="1600" b="1" dirty="0">
                <a:solidFill>
                  <a:schemeClr val="tx1"/>
                </a:solidFill>
                <a:latin typeface="+mn-lt"/>
              </a:rPr>
              <a:t>un tiers </a:t>
            </a:r>
            <a:r>
              <a:rPr lang="fr-FR" sz="1600" dirty="0">
                <a:solidFill>
                  <a:schemeClr val="tx1"/>
                </a:solidFill>
                <a:latin typeface="+mn-lt"/>
              </a:rPr>
              <a:t>de l’enseignement</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les relevés de notes des prestations écrites et orales (comptent pour l’évaluation finale par l’école des personnes en apprentissage)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fr-FR" sz="1600" dirty="0"/>
              <a:t>Comprennent des programmes cadres concernant :</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943294"/>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Scolarité obligatoire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Scolarité à plein temps obligatoire/scolarité en école professionnelle obligatoire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Personnel enseignant : </a:t>
            </a:r>
            <a:br>
              <a:rPr lang="fr-FR" sz="1400" dirty="0">
                <a:solidFill>
                  <a:schemeClr val="tx1"/>
                </a:solidFill>
                <a:latin typeface="+mn-lt"/>
              </a:rPr>
            </a:br>
            <a:r>
              <a:rPr lang="fr-FR" sz="1400" dirty="0">
                <a:solidFill>
                  <a:schemeClr val="tx1"/>
                </a:solidFill>
                <a:latin typeface="+mn-lt"/>
              </a:rPr>
              <a:t>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Élèves : </a:t>
            </a:r>
            <a:br>
              <a:rPr lang="fr-FR" sz="1400" dirty="0">
                <a:solidFill>
                  <a:schemeClr val="tx1"/>
                </a:solidFill>
                <a:latin typeface="+mn-lt"/>
              </a:rPr>
            </a:br>
            <a:r>
              <a:rPr lang="fr-FR" sz="1400" dirty="0">
                <a:solidFill>
                  <a:schemeClr val="tx1"/>
                </a:solidFill>
                <a:latin typeface="+mn-lt"/>
              </a:rPr>
              <a:t>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Enseignement : </a:t>
            </a:r>
            <a:br>
              <a:rPr lang="fr-FR" sz="1400" dirty="0">
                <a:solidFill>
                  <a:schemeClr val="tx1"/>
                </a:solidFill>
                <a:latin typeface="+mn-lt"/>
              </a:rPr>
            </a:br>
            <a:r>
              <a:rPr lang="fr-FR" sz="1400" dirty="0">
                <a:solidFill>
                  <a:schemeClr val="tx1"/>
                </a:solidFill>
                <a:latin typeface="+mn-lt"/>
              </a:rPr>
              <a:t>objectifs et contenus généraux</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ratio matières d’enseignement professionnel et matières</a:t>
            </a:r>
            <a:br>
              <a:rPr lang="fr-FR" sz="1400" dirty="0">
                <a:solidFill>
                  <a:schemeClr val="tx1"/>
                </a:solidFill>
                <a:latin typeface="+mn-lt"/>
              </a:rPr>
            </a:br>
            <a:br>
              <a:rPr lang="fr-FR" sz="1400" dirty="0">
                <a:solidFill>
                  <a:schemeClr val="tx1"/>
                </a:solidFill>
                <a:latin typeface="+mn-lt"/>
              </a:rPr>
            </a:br>
            <a:r>
              <a:rPr lang="fr-FR" sz="1400" dirty="0">
                <a:solidFill>
                  <a:schemeClr val="tx1"/>
                </a:solidFill>
                <a:latin typeface="+mn-lt"/>
              </a:rPr>
              <a:t>d’enseignement général </a:t>
            </a:r>
            <a:br>
              <a:rPr lang="fr-FR" sz="1400" dirty="0">
                <a:solidFill>
                  <a:schemeClr val="tx1"/>
                </a:solidFill>
                <a:latin typeface="+mn-lt"/>
              </a:rPr>
            </a:br>
            <a:r>
              <a:rPr lang="fr-FR" sz="1400" dirty="0">
                <a:solidFill>
                  <a:schemeClr val="tx1"/>
                </a:solidFill>
                <a:latin typeface="+mn-lt"/>
              </a:rPr>
              <a:t>(2/3 – 1/3)</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Programmes cadres :</a:t>
            </a:r>
            <a:br>
              <a:rPr lang="fr-FR" sz="1400" dirty="0">
                <a:solidFill>
                  <a:schemeClr val="tx1"/>
                </a:solidFill>
                <a:latin typeface="+mn-lt"/>
              </a:rPr>
            </a:br>
            <a:r>
              <a:rPr lang="fr-FR" sz="1400" dirty="0">
                <a:solidFill>
                  <a:schemeClr val="tx1"/>
                </a:solidFill>
                <a:latin typeface="+mn-lt"/>
              </a:rPr>
              <a:t>objectifs d’apprentissage et contenus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Choix et portée des matières d’enseignement général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Relevés de notes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Certification</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La réglementation en un coup d’œil</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975698"/>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Titres professionnels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Profils professionnels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Règlements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Programmes cadres de formation :</a:t>
            </a:r>
            <a:br>
              <a:rPr lang="fr-FR" sz="1400" dirty="0">
                <a:solidFill>
                  <a:schemeClr val="tx1"/>
                </a:solidFill>
                <a:latin typeface="+mn-lt"/>
              </a:rPr>
            </a:br>
            <a:r>
              <a:rPr lang="fr-FR" sz="1400" dirty="0">
                <a:solidFill>
                  <a:schemeClr val="tx1"/>
                </a:solidFill>
                <a:latin typeface="+mn-lt"/>
              </a:rPr>
              <a:t>contenus et normes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spc="-20" dirty="0">
                <a:solidFill>
                  <a:schemeClr val="tx1"/>
                </a:solidFill>
                <a:latin typeface="+mn-lt"/>
              </a:rPr>
              <a:t>Plan de formation en entreprise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Établissement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Personnel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Contrat de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Personnes en apprentissage (droits et obligations)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Durée de la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Objectif de la formation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Horaires de travail/pauses/congés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Rémunération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Système d’examens/certification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Contrôle/conseil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Artisanat/chambres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fr-FR" sz="1400" dirty="0">
                <a:solidFill>
                  <a:schemeClr val="tx1"/>
                </a:solidFill>
                <a:latin typeface="+mn-lt"/>
              </a:rPr>
              <a:t>Protection des jeunes au travail</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fr-FR" sz="1800" dirty="0"/>
              <a:t>Entreprise</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fr-FR" sz="1800" dirty="0"/>
              <a:t>École professionnelle</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513027" y="5414196"/>
            <a:ext cx="5364000"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800"/>
              </a:lnSpc>
              <a:spcBef>
                <a:spcPts val="0"/>
              </a:spcBef>
              <a:spcAft>
                <a:spcPts val="600"/>
              </a:spcAft>
            </a:pPr>
            <a:r>
              <a:rPr lang="fr-FR" sz="1600" dirty="0"/>
              <a:t>Coordination entre les deux lieux d’apprentissage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fr-FR" sz="1600" dirty="0"/>
              <a:t>Liberté du choix de la profession</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
        <p:nvSpPr>
          <p:cNvPr id="2" name="Ellipse 1">
            <a:extLst>
              <a:ext uri="{FF2B5EF4-FFF2-40B4-BE49-F238E27FC236}">
                <a16:creationId xmlns:a16="http://schemas.microsoft.com/office/drawing/2014/main" id="{27ADA85E-0983-481D-810E-C22D9EE91C01}"/>
              </a:ext>
            </a:extLst>
          </p:cNvPr>
          <p:cNvSpPr/>
          <p:nvPr/>
        </p:nvSpPr>
        <p:spPr>
          <a:xfrm>
            <a:off x="10705672" y="5630203"/>
            <a:ext cx="1260000" cy="12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C6D35148-2FC6-45F3-B850-3AA86A694814}"/>
              </a:ext>
            </a:extLst>
          </p:cNvPr>
          <p:cNvPicPr>
            <a:picLocks noChangeAspect="1"/>
          </p:cNvPicPr>
          <p:nvPr/>
        </p:nvPicPr>
        <p:blipFill>
          <a:blip r:embed="rId11"/>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248432"/>
            <a:ext cx="11053763" cy="4451328"/>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fr-FR" dirty="0">
                <a:latin typeface="+mj-lt"/>
              </a:rPr>
              <a:t>La base : la Loi fondamentale</a:t>
            </a:r>
          </a:p>
          <a:p>
            <a:pPr indent="-360000">
              <a:lnSpc>
                <a:spcPts val="2400"/>
              </a:lnSpc>
              <a:spcAft>
                <a:spcPts val="1200"/>
              </a:spcAft>
              <a:buFont typeface="+mj-lt"/>
              <a:buAutoNum type="arabicPeriod"/>
            </a:pPr>
            <a:r>
              <a:rPr lang="fr-FR" dirty="0">
                <a:latin typeface="+mj-lt"/>
              </a:rPr>
              <a:t>Le système en alternance</a:t>
            </a:r>
          </a:p>
          <a:p>
            <a:pPr indent="-360000">
              <a:lnSpc>
                <a:spcPts val="2400"/>
              </a:lnSpc>
              <a:spcAft>
                <a:spcPts val="1200"/>
              </a:spcAft>
              <a:buFont typeface="+mj-lt"/>
              <a:buAutoNum type="arabicPeriod"/>
            </a:pPr>
            <a:r>
              <a:rPr lang="fr-FR" dirty="0">
                <a:latin typeface="+mj-lt"/>
              </a:rPr>
              <a:t>Le cadre réglementaire en bref</a:t>
            </a:r>
          </a:p>
          <a:p>
            <a:pPr indent="-360000">
              <a:lnSpc>
                <a:spcPts val="2400"/>
              </a:lnSpc>
              <a:spcAft>
                <a:spcPts val="1200"/>
              </a:spcAft>
              <a:buFont typeface="+mj-lt"/>
              <a:buAutoNum type="arabicPeriod"/>
            </a:pPr>
            <a:r>
              <a:rPr lang="fr-FR" dirty="0">
                <a:latin typeface="+mj-lt"/>
              </a:rPr>
              <a:t>Structure de la loi sur la formation professionnelle</a:t>
            </a:r>
          </a:p>
          <a:p>
            <a:pPr indent="-360000">
              <a:lnSpc>
                <a:spcPts val="2400"/>
              </a:lnSpc>
              <a:spcAft>
                <a:spcPts val="600"/>
              </a:spcAft>
              <a:buFont typeface="+mj-lt"/>
              <a:buAutoNum type="arabicPeriod"/>
            </a:pPr>
            <a:r>
              <a:rPr lang="fr-FR" dirty="0">
                <a:latin typeface="+mj-lt"/>
              </a:rPr>
              <a:t>Réglementation fédérale :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l’apprentissage en entreprise</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 contrôle</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 diplôme de formation</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l’artisanat</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jeunes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la rémunération</a:t>
            </a:r>
          </a:p>
          <a:p>
            <a:pPr marL="288000" lvl="2">
              <a:lnSpc>
                <a:spcPts val="1800"/>
              </a:lnSpc>
              <a:spcBef>
                <a:spcPts val="600"/>
              </a:spcBef>
              <a:buClr>
                <a:srgbClr val="D6851B"/>
              </a:buClr>
              <a:buSzPct val="65000"/>
            </a:pPr>
            <a:endParaRPr lang="fr-FR" sz="1400" dirty="0">
              <a:latin typeface="+mj-lt"/>
            </a:endParaRPr>
          </a:p>
          <a:p>
            <a:pPr indent="-360000">
              <a:lnSpc>
                <a:spcPts val="2400"/>
              </a:lnSpc>
              <a:spcAft>
                <a:spcPts val="600"/>
              </a:spcAft>
              <a:buFont typeface="+mj-lt"/>
              <a:buAutoNum type="arabicPeriod"/>
            </a:pPr>
            <a:r>
              <a:rPr lang="fr-FR" dirty="0">
                <a:latin typeface="+mj-lt"/>
              </a:rPr>
              <a:t>Réglementations des Länder :</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jeunes</a:t>
            </a:r>
          </a:p>
          <a:p>
            <a:pPr marL="540000" lvl="2" indent="-252000">
              <a:lnSpc>
                <a:spcPts val="1800"/>
              </a:lnSpc>
              <a:spcBef>
                <a:spcPts val="600"/>
              </a:spcBef>
              <a:buClr>
                <a:srgbClr val="D6851B"/>
              </a:buClr>
              <a:buSzPct val="65000"/>
              <a:buFont typeface="Wingdings 3" panose="05040102010807070707" pitchFamily="18" charset="2"/>
              <a:buChar char=""/>
            </a:pPr>
            <a:r>
              <a:rPr lang="fr-FR" sz="1400" dirty="0">
                <a:latin typeface="+mj-lt"/>
              </a:rPr>
              <a:t>pour les écoles</a:t>
            </a:r>
          </a:p>
          <a:p>
            <a:pPr indent="-360000">
              <a:lnSpc>
                <a:spcPts val="2400"/>
              </a:lnSpc>
              <a:spcBef>
                <a:spcPts val="1200"/>
              </a:spcBef>
              <a:spcAft>
                <a:spcPts val="1200"/>
              </a:spcAft>
              <a:buFont typeface="+mj-lt"/>
              <a:buAutoNum type="arabicPeriod"/>
            </a:pPr>
            <a:r>
              <a:rPr lang="fr-FR" dirty="0">
                <a:latin typeface="+mj-lt"/>
              </a:rPr>
              <a:t>La réglementation en un coup d’œil</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Loi sur le salaire minimum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fr-FR" sz="1800" dirty="0">
                <a:latin typeface="+mj-lt"/>
              </a:rPr>
              <a:t>Loi pour la protection des travailleurs contre le dumping salarial</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Est en vigueur dans toute l’Allemagne depuis janvier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La loi s’appliquent à tous les travailleurs et à tous les stagiaires bénévoles ayant terminé leur formation, à partir du 4 mois dans l’entreprise.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Le salaire minimum général ne supplante pas les salaires minimums plus élevés de la branche</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511249"/>
            <a:ext cx="8306511"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Ne s’applique pas aux personnes en apprentissage, parce qu’elles n’ont pas des </a:t>
            </a:r>
            <a:br>
              <a:rPr lang="fr-FR" sz="1800" dirty="0">
                <a:latin typeface="Calibri" panose="020F0502020204030204"/>
                <a:cs typeface="+mn-cs"/>
              </a:rPr>
            </a:br>
            <a:r>
              <a:rPr lang="fr-FR" sz="1800" dirty="0">
                <a:latin typeface="Calibri" panose="020F0502020204030204"/>
                <a:cs typeface="+mn-cs"/>
              </a:rPr>
              <a:t>contrats de travail, mais des contrats de formation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fr-FR" sz="1800" dirty="0">
                <a:latin typeface="Calibri" panose="020F0502020204030204"/>
                <a:cs typeface="+mn-cs"/>
              </a:rPr>
              <a:t>Ne s’applique pas aux jeunes sans diplôme professionnel</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noProof="0" dirty="0">
                <a:hlinkClick r:id="rId2">
                  <a:extLst>
                    <a:ext uri="{A12FA001-AC4F-418D-AE19-62706E023703}">
                      <ahyp:hlinkClr xmlns:ahyp="http://schemas.microsoft.com/office/drawing/2018/hyperlinkcolor" val="tx"/>
                    </a:ext>
                  </a:extLst>
                </a:hlinkClick>
              </a:rPr>
            </a:br>
            <a:r>
              <a:rPr lang="fr-FR" sz="1800" b="1" noProof="0" dirty="0">
                <a:solidFill>
                  <a:srgbClr val="E27F1C"/>
                </a:solidFill>
                <a:hlinkClick r:id="rId2">
                  <a:extLst>
                    <a:ext uri="{A12FA001-AC4F-418D-AE19-62706E023703}">
                      <ahyp:hlinkClr xmlns:ahyp="http://schemas.microsoft.com/office/drawing/2018/hyperlinkcolor" val="tx"/>
                    </a:ext>
                  </a:extLst>
                </a:hlinkClick>
              </a:rPr>
              <a:t>www.govet.international</a:t>
            </a:r>
            <a:endParaRPr lang="fr-FR" sz="1800" b="1" noProof="0" dirty="0">
              <a:solidFill>
                <a:srgbClr val="E27F1C"/>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03458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marL="266700" indent="-266700"/>
            <a:r>
              <a:rPr lang="fr-FR" sz="1600" dirty="0">
                <a:latin typeface="+mj-lt"/>
              </a:rPr>
              <a:t>Rapport de données BIBB (</a:t>
            </a:r>
            <a:r>
              <a:rPr lang="fr-FR" sz="1600" dirty="0">
                <a:solidFill>
                  <a:srgbClr val="E27F1C"/>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Conférence permanente des ministres de l’Éducation </a:t>
            </a:r>
            <a:br>
              <a:rPr lang="fr-FR" sz="1600" dirty="0">
                <a:latin typeface="+mj-lt"/>
              </a:rPr>
            </a:br>
            <a:r>
              <a:rPr lang="fr-FR" sz="1600" dirty="0">
                <a:latin typeface="+mj-lt"/>
              </a:rPr>
              <a:t>(KMK, </a:t>
            </a:r>
            <a:r>
              <a:rPr lang="fr-FR" sz="1600" dirty="0">
                <a:solidFill>
                  <a:srgbClr val="E27F1C"/>
                </a:solidFill>
                <a:latin typeface="+mj-lt"/>
                <a:hlinkClick r:id="rId5">
                  <a:extLst>
                    <a:ext uri="{A12FA001-AC4F-418D-AE19-62706E023703}">
                      <ahyp:hlinkClr xmlns:ahyp="http://schemas.microsoft.com/office/drawing/2018/hyperlinkcolor" val="tx"/>
                    </a:ext>
                  </a:extLst>
                </a:hlinkClick>
              </a:rPr>
              <a:t>lien</a:t>
            </a:r>
            <a:r>
              <a:rPr lang="fr-FR" sz="1600" dirty="0">
                <a:latin typeface="+mj-lt"/>
              </a:rPr>
              <a:t>)</a:t>
            </a:r>
          </a:p>
          <a:p>
            <a:pPr marL="266700" indent="-266700"/>
            <a:endParaRPr lang="en-GB" sz="1600" dirty="0">
              <a:latin typeface="+mj-lt"/>
            </a:endParaRPr>
          </a:p>
          <a:p>
            <a:pPr marL="266700" indent="-266700"/>
            <a:r>
              <a:rPr lang="fr-FR" sz="1600" dirty="0">
                <a:latin typeface="+mj-lt"/>
              </a:rPr>
              <a:t>Portail des données du ministère fédéral de l’Éducation et de la Recherche (BMFTR) (</a:t>
            </a:r>
            <a:r>
              <a:rPr lang="fr-FR" sz="1600" dirty="0">
                <a:solidFill>
                  <a:srgbClr val="E27F1C"/>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marL="266700" indent="-266700"/>
            <a:r>
              <a:rPr lang="fr-FR" sz="1600" dirty="0">
                <a:latin typeface="+mj-lt"/>
              </a:rPr>
              <a:t>Statistiques Destatis sur le personnel de formation professionnelle (</a:t>
            </a:r>
            <a:r>
              <a:rPr lang="fr-FR" sz="1600" dirty="0">
                <a:solidFill>
                  <a:srgbClr val="E27F1C"/>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dirty="0"/>
              <a:t>Loi fondamentale de la République fédérale d’Allemagne, art. 12</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1. La base : la Loi fondamentale (Grundgesetz)</a:t>
            </a:r>
          </a:p>
        </p:txBody>
      </p:sp>
      <p:sp>
        <p:nvSpPr>
          <p:cNvPr id="5" name="Textfeld 4">
            <a:extLst>
              <a:ext uri="{FF2B5EF4-FFF2-40B4-BE49-F238E27FC236}">
                <a16:creationId xmlns:a16="http://schemas.microsoft.com/office/drawing/2014/main" id="{4BC21BF3-7E8C-4DCE-A6FE-1E206D2128DD}"/>
              </a:ext>
            </a:extLst>
          </p:cNvPr>
          <p:cNvSpPr txBox="1"/>
          <p:nvPr/>
        </p:nvSpPr>
        <p:spPr>
          <a:xfrm>
            <a:off x="7524863" y="3505757"/>
            <a:ext cx="1152081" cy="489878"/>
          </a:xfrm>
          <a:prstGeom prst="rect">
            <a:avLst/>
          </a:prstGeom>
          <a:noFill/>
        </p:spPr>
        <p:txBody>
          <a:bodyPr wrap="square" rtlCol="0">
            <a:spAutoFit/>
          </a:bodyPr>
          <a:lstStyle/>
          <a:p>
            <a:pPr algn="ctr">
              <a:lnSpc>
                <a:spcPts val="1500"/>
              </a:lnSpc>
            </a:pPr>
            <a:r>
              <a:rPr lang="fr-FR" sz="1400" dirty="0">
                <a:solidFill>
                  <a:srgbClr val="D6851B"/>
                </a:solidFill>
              </a:rPr>
              <a:t>Employée de banque ??</a:t>
            </a:r>
          </a:p>
        </p:txBody>
      </p:sp>
      <p:sp>
        <p:nvSpPr>
          <p:cNvPr id="6" name="Textfeld 5">
            <a:extLst>
              <a:ext uri="{FF2B5EF4-FFF2-40B4-BE49-F238E27FC236}">
                <a16:creationId xmlns:a16="http://schemas.microsoft.com/office/drawing/2014/main" id="{3440998B-D9CB-4D56-A605-392F27DAB8E7}"/>
              </a:ext>
            </a:extLst>
          </p:cNvPr>
          <p:cNvSpPr txBox="1"/>
          <p:nvPr/>
        </p:nvSpPr>
        <p:spPr>
          <a:xfrm>
            <a:off x="6825505" y="4094782"/>
            <a:ext cx="2107902" cy="477054"/>
          </a:xfrm>
          <a:prstGeom prst="rect">
            <a:avLst/>
          </a:prstGeom>
          <a:noFill/>
        </p:spPr>
        <p:txBody>
          <a:bodyPr wrap="square" rtlCol="0">
            <a:spAutoFit/>
          </a:bodyPr>
          <a:lstStyle/>
          <a:p>
            <a:pPr algn="ctr">
              <a:lnSpc>
                <a:spcPts val="1500"/>
              </a:lnSpc>
            </a:pPr>
            <a:r>
              <a:rPr lang="fr-FR" sz="1400" dirty="0">
                <a:solidFill>
                  <a:srgbClr val="D6851B"/>
                </a:solidFill>
              </a:rPr>
              <a:t>Électronicienne en technologies de l’information !</a:t>
            </a:r>
          </a:p>
        </p:txBody>
      </p:sp>
      <p:sp>
        <p:nvSpPr>
          <p:cNvPr id="7" name="Textfeld 6">
            <a:extLst>
              <a:ext uri="{FF2B5EF4-FFF2-40B4-BE49-F238E27FC236}">
                <a16:creationId xmlns:a16="http://schemas.microsoft.com/office/drawing/2014/main" id="{C40B8D03-A224-414B-8E09-BBF2027CA0B2}"/>
              </a:ext>
            </a:extLst>
          </p:cNvPr>
          <p:cNvSpPr txBox="1"/>
          <p:nvPr/>
        </p:nvSpPr>
        <p:spPr>
          <a:xfrm>
            <a:off x="9303018" y="1822788"/>
            <a:ext cx="1185595" cy="477054"/>
          </a:xfrm>
          <a:prstGeom prst="rect">
            <a:avLst/>
          </a:prstGeom>
          <a:noFill/>
        </p:spPr>
        <p:txBody>
          <a:bodyPr wrap="square" rtlCol="0">
            <a:spAutoFit/>
          </a:bodyPr>
          <a:lstStyle/>
          <a:p>
            <a:pPr algn="ctr">
              <a:lnSpc>
                <a:spcPts val="1500"/>
              </a:lnSpc>
            </a:pPr>
            <a:r>
              <a:rPr lang="fr-FR" sz="1400" dirty="0">
                <a:solidFill>
                  <a:srgbClr val="D6851B"/>
                </a:solidFill>
              </a:rPr>
              <a:t>Mécanicien cycles ?</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fr-FR" sz="1400" dirty="0">
                <a:solidFill>
                  <a:srgbClr val="D6851B"/>
                </a:solidFill>
              </a:rPr>
              <a:t>Vendeur ???</a:t>
            </a:r>
          </a:p>
        </p:txBody>
      </p:sp>
      <p:sp>
        <p:nvSpPr>
          <p:cNvPr id="9" name="Textfeld 8">
            <a:extLst>
              <a:ext uri="{FF2B5EF4-FFF2-40B4-BE49-F238E27FC236}">
                <a16:creationId xmlns:a16="http://schemas.microsoft.com/office/drawing/2014/main" id="{A0ABF933-6723-478B-95E1-965559177817}"/>
              </a:ext>
            </a:extLst>
          </p:cNvPr>
          <p:cNvSpPr txBox="1"/>
          <p:nvPr/>
        </p:nvSpPr>
        <p:spPr>
          <a:xfrm>
            <a:off x="8202785" y="2816683"/>
            <a:ext cx="1679250" cy="284693"/>
          </a:xfrm>
          <a:prstGeom prst="rect">
            <a:avLst/>
          </a:prstGeom>
          <a:noFill/>
        </p:spPr>
        <p:txBody>
          <a:bodyPr wrap="square" rtlCol="0">
            <a:spAutoFit/>
          </a:bodyPr>
          <a:lstStyle/>
          <a:p>
            <a:pPr algn="ctr">
              <a:lnSpc>
                <a:spcPts val="1500"/>
              </a:lnSpc>
            </a:pPr>
            <a:r>
              <a:rPr lang="fr-FR" sz="1400" dirty="0">
                <a:solidFill>
                  <a:srgbClr val="D6851B"/>
                </a:solidFill>
              </a:rPr>
              <a:t>Mécatronicien automobile !</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fr-FR" sz="4000" b="1" dirty="0">
                <a:solidFill>
                  <a:schemeClr val="accent1"/>
                </a:solidFill>
              </a:rPr>
              <a:t>« </a:t>
            </a:r>
          </a:p>
          <a:p>
            <a:pPr marL="288000" lvl="1">
              <a:buSzPct val="75000"/>
            </a:pPr>
            <a:r>
              <a:rPr lang="fr-FR" sz="1600" dirty="0">
                <a:solidFill>
                  <a:schemeClr val="tx1"/>
                </a:solidFill>
              </a:rPr>
              <a:t>Tous les Allemands ont le droit de choisir librement leur profession, leur lieu de travail et leur établissement de formation. L’exercice de l’activité professionnelle peut être réglementé par la loi ou en vertu d’une loi.</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Liberté du choix de la profession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fr-FR" dirty="0"/>
              <a:t>2. Le système en alternance</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Entreprise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École professionnelle</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847293" y="690380"/>
            <a:ext cx="4497414" cy="276999"/>
          </a:xfrm>
          <a:prstGeom prst="rect">
            <a:avLst/>
          </a:prstGeom>
          <a:noFill/>
        </p:spPr>
        <p:txBody>
          <a:bodyPr wrap="square" lIns="0" tIns="0" rIns="0" bIns="0">
            <a:noAutofit/>
          </a:bodyPr>
          <a:lstStyle/>
          <a:p>
            <a:pPr algn="ctr"/>
            <a:r>
              <a:rPr lang="fr-FR" sz="2000" dirty="0">
                <a:solidFill>
                  <a:srgbClr val="D6851B"/>
                </a:solidFill>
              </a:rPr>
              <a:t>Deux lieux d’apprentissage – </a:t>
            </a:r>
          </a:p>
          <a:p>
            <a:pPr algn="ctr"/>
            <a:r>
              <a:rPr lang="fr-FR" sz="2000" dirty="0">
                <a:solidFill>
                  <a:srgbClr val="D6851B"/>
                </a:solidFill>
              </a:rPr>
              <a:t>Des responsabilités partagées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fr-FR" b="1" dirty="0"/>
              <a:t>Lois applicables au niveau fédéral</a:t>
            </a:r>
          </a:p>
          <a:p>
            <a:pPr marL="288000" indent="-288000">
              <a:lnSpc>
                <a:spcPts val="2200"/>
              </a:lnSpc>
              <a:spcAft>
                <a:spcPts val="200"/>
              </a:spcAft>
              <a:buSzPct val="100000"/>
              <a:buFont typeface="+mj-lt"/>
              <a:buAutoNum type="arabicPeriod"/>
            </a:pPr>
            <a:r>
              <a:rPr lang="fr-FR" sz="1600" dirty="0"/>
              <a:t>Loi sur la formation professionnelle (BBiG) et Code de l’artisanat (HwO).</a:t>
            </a:r>
          </a:p>
          <a:p>
            <a:pPr marL="504000" lvl="1" indent="-216000">
              <a:lnSpc>
                <a:spcPts val="2200"/>
              </a:lnSpc>
              <a:spcAft>
                <a:spcPts val="200"/>
              </a:spcAft>
              <a:buClr>
                <a:srgbClr val="D6851B"/>
              </a:buClr>
              <a:buSzPct val="65000"/>
              <a:buFont typeface="Wingdings 3" panose="05040102010807070707" pitchFamily="18" charset="2"/>
              <a:buChar char=""/>
            </a:pPr>
            <a:r>
              <a:rPr lang="fr-FR" sz="1600" dirty="0"/>
              <a:t>Règlements de formation (AO)</a:t>
            </a:r>
          </a:p>
          <a:p>
            <a:pPr marL="288000" indent="-288000">
              <a:lnSpc>
                <a:spcPts val="2200"/>
              </a:lnSpc>
              <a:spcAft>
                <a:spcPts val="200"/>
              </a:spcAft>
              <a:buSzPct val="100000"/>
              <a:buFont typeface="+mj-lt"/>
              <a:buAutoNum type="arabicPeriod"/>
            </a:pPr>
            <a:r>
              <a:rPr lang="fr-FR" sz="1600" dirty="0"/>
              <a:t>Loi sur la protection des jeunes au travail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fr-FR" b="1" dirty="0"/>
              <a:t>Lois des Länder</a:t>
            </a:r>
          </a:p>
          <a:p>
            <a:pPr marL="288000" indent="-288000">
              <a:lnSpc>
                <a:spcPts val="2200"/>
              </a:lnSpc>
              <a:spcAft>
                <a:spcPts val="200"/>
              </a:spcAft>
              <a:buSzPct val="100000"/>
              <a:buFont typeface="+mj-lt"/>
              <a:buAutoNum type="arabicPeriod"/>
            </a:pPr>
            <a:r>
              <a:rPr lang="fr-FR" sz="1600" dirty="0"/>
              <a:t>Loi sur la scolarité obligatoire</a:t>
            </a:r>
          </a:p>
          <a:p>
            <a:pPr marL="288000" indent="-288000">
              <a:lnSpc>
                <a:spcPts val="2200"/>
              </a:lnSpc>
              <a:spcAft>
                <a:spcPts val="200"/>
              </a:spcAft>
              <a:buSzPct val="100000"/>
              <a:buFont typeface="+mj-lt"/>
              <a:buAutoNum type="arabicPeriod"/>
            </a:pPr>
            <a:r>
              <a:rPr lang="fr-FR" sz="1600" dirty="0"/>
              <a:t>Lois scolaires des Länder</a:t>
            </a:r>
          </a:p>
          <a:p>
            <a:pPr marL="504000" lvl="1" indent="-216000">
              <a:lnSpc>
                <a:spcPts val="2200"/>
              </a:lnSpc>
              <a:spcAft>
                <a:spcPts val="200"/>
              </a:spcAft>
              <a:buClr>
                <a:srgbClr val="D6851B"/>
              </a:buClr>
              <a:buSzPct val="65000"/>
              <a:buFont typeface="Wingdings 3" panose="05040102010807070707" pitchFamily="18" charset="2"/>
              <a:buChar char=""/>
            </a:pPr>
            <a:r>
              <a:rPr lang="fr-FR" sz="1600" dirty="0"/>
              <a:t>Programmes cadres</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fr-FR"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fr-FR" dirty="0">
                <a:solidFill>
                  <a:schemeClr val="bg1"/>
                </a:solidFill>
              </a:rPr>
              <a:t>Entreprise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fr-FR" dirty="0">
                <a:solidFill>
                  <a:schemeClr val="bg1"/>
                </a:solidFill>
              </a:rPr>
              <a:t>École professionnelle</a:t>
            </a:r>
          </a:p>
        </p:txBody>
      </p:sp>
      <p:sp>
        <p:nvSpPr>
          <p:cNvPr id="22" name="Rechteck 21">
            <a:extLst>
              <a:ext uri="{FF2B5EF4-FFF2-40B4-BE49-F238E27FC236}">
                <a16:creationId xmlns:a16="http://schemas.microsoft.com/office/drawing/2014/main" id="{16E16E1F-B2A4-48CC-A2E8-8940EFE50210}"/>
              </a:ext>
            </a:extLst>
          </p:cNvPr>
          <p:cNvSpPr/>
          <p:nvPr/>
        </p:nvSpPr>
        <p:spPr>
          <a:xfrm>
            <a:off x="4850643" y="1314768"/>
            <a:ext cx="2665854" cy="646331"/>
          </a:xfrm>
          <a:prstGeom prst="rect">
            <a:avLst/>
          </a:prstGeom>
          <a:solidFill>
            <a:schemeClr val="bg1"/>
          </a:solidFill>
        </p:spPr>
        <p:txBody>
          <a:bodyPr wrap="square">
            <a:spAutoFit/>
          </a:bodyPr>
          <a:lstStyle/>
          <a:p>
            <a:pPr algn="ctr"/>
            <a:r>
              <a:rPr lang="fr-FR" dirty="0">
                <a:solidFill>
                  <a:srgbClr val="D6851B"/>
                </a:solidFill>
              </a:rPr>
              <a:t>Loi fondamentale,</a:t>
            </a:r>
            <a:br>
              <a:rPr lang="fr-FR" dirty="0">
                <a:solidFill>
                  <a:srgbClr val="D6851B"/>
                </a:solidFill>
              </a:rPr>
            </a:br>
            <a:r>
              <a:rPr lang="fr-FR" dirty="0">
                <a:solidFill>
                  <a:srgbClr val="D6851B"/>
                </a:solidFill>
              </a:rPr>
              <a:t>art. 12 : Liberté du choix de la profession</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fr-FR" sz="2000" b="1" dirty="0"/>
              <a:t>Cadre réglementaire – </a:t>
            </a:r>
            <a:r>
              <a:rPr lang="fr-FR" sz="2000" dirty="0"/>
              <a:t>Cadre légal pour tous les aspects de la formation professionnelle en alternance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fr-FR" dirty="0"/>
              <a:t>3. Le cadre réglementaire en bref</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838400"/>
          </a:xfrm>
          <a:prstGeom prst="rect">
            <a:avLst/>
          </a:prstGeom>
          <a:solidFill>
            <a:srgbClr val="FBF3E8"/>
          </a:solidFill>
        </p:spPr>
        <p:txBody>
          <a:bodyPr wrap="square" lIns="432000" tIns="180000" rIns="0" bIns="0" numCol="1">
            <a:noAutofit/>
          </a:bodyPr>
          <a:lstStyle/>
          <a:p>
            <a:pPr>
              <a:spcAft>
                <a:spcPts val="600"/>
              </a:spcAft>
            </a:pPr>
            <a:r>
              <a:rPr lang="fr-FR" sz="1200" b="1" dirty="0"/>
              <a:t>Lois applicables au niveau fédéral</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la formation </a:t>
            </a:r>
            <a:br>
              <a:rPr lang="fr-FR" sz="1200" dirty="0">
                <a:latin typeface="+mj-lt"/>
              </a:rPr>
            </a:br>
            <a:r>
              <a:rPr lang="fr-FR" sz="1200" dirty="0">
                <a:latin typeface="+mj-lt"/>
              </a:rPr>
              <a:t>professionnelle (BBiG) </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Code de l’artisanat (HwO)</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la protection des </a:t>
            </a:r>
            <a:br>
              <a:rPr lang="fr-FR" sz="1200" dirty="0">
                <a:latin typeface="+mj-lt"/>
              </a:rPr>
            </a:br>
            <a:r>
              <a:rPr lang="fr-FR" sz="1200" dirty="0">
                <a:latin typeface="+mj-lt"/>
              </a:rPr>
              <a:t>jeunes au travail (JArbSchG)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latin typeface="+mj-lt"/>
              </a:rPr>
              <a:t>Loi sur le temps de travail (ArbZG)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les conventions collectives (TVG)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fédérale sur les congés payés (BUrIG)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le règlement provisoire du droit</a:t>
            </a:r>
            <a:br>
              <a:rPr lang="fr-FR" sz="1200" dirty="0">
                <a:solidFill>
                  <a:schemeClr val="tx1">
                    <a:lumMod val="65000"/>
                    <a:lumOff val="35000"/>
                  </a:schemeClr>
                </a:solidFill>
              </a:rPr>
            </a:br>
            <a:r>
              <a:rPr lang="fr-FR" sz="1200" dirty="0">
                <a:solidFill>
                  <a:schemeClr val="tx1">
                    <a:lumMod val="65000"/>
                    <a:lumOff val="35000"/>
                  </a:schemeClr>
                </a:solidFill>
              </a:rPr>
              <a:t>des chambres de commerce et d’industrie (IHKG)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la représentation du personnel fédéral (BPersVG)</a:t>
            </a:r>
          </a:p>
          <a:p>
            <a:pPr marL="285750" indent="-285750">
              <a:lnSpc>
                <a:spcPts val="1900"/>
              </a:lnSpc>
              <a:spcAft>
                <a:spcPts val="200"/>
              </a:spcAft>
              <a:buClr>
                <a:srgbClr val="D6851B"/>
              </a:buClr>
              <a:buSzPct val="65000"/>
              <a:buFont typeface="Wingdings 3" panose="05040102010807070707" pitchFamily="18" charset="2"/>
              <a:buChar char=""/>
            </a:pPr>
            <a:r>
              <a:rPr lang="fr-FR" sz="1200" dirty="0">
                <a:solidFill>
                  <a:schemeClr val="tx1">
                    <a:lumMod val="65000"/>
                    <a:lumOff val="35000"/>
                  </a:schemeClr>
                </a:solidFill>
              </a:rPr>
              <a:t>Loi sur l’organisation des entreprises (BetrVG)</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16497" y="1997970"/>
            <a:ext cx="4203312" cy="3837222"/>
          </a:xfrm>
          <a:prstGeom prst="rect">
            <a:avLst/>
          </a:prstGeom>
          <a:solidFill>
            <a:srgbClr val="FBF3E8"/>
          </a:solidFill>
        </p:spPr>
        <p:txBody>
          <a:bodyPr wrap="square" lIns="432000" tIns="180000" rIns="0" bIns="0">
            <a:noAutofit/>
          </a:bodyPr>
          <a:lstStyle/>
          <a:p>
            <a:pPr>
              <a:spcAft>
                <a:spcPts val="600"/>
              </a:spcAft>
            </a:pPr>
            <a:r>
              <a:rPr lang="fr-FR" sz="1400" b="1" dirty="0"/>
              <a:t>Lois des Länder</a:t>
            </a:r>
          </a:p>
          <a:p>
            <a:pPr marL="285750" indent="-285750">
              <a:lnSpc>
                <a:spcPts val="1900"/>
              </a:lnSpc>
              <a:spcAft>
                <a:spcPts val="200"/>
              </a:spcAft>
              <a:buClr>
                <a:srgbClr val="D6851B"/>
              </a:buClr>
              <a:buSzPct val="65000"/>
              <a:buFont typeface="Wingdings 3" panose="05040102010807070707" pitchFamily="18" charset="2"/>
              <a:buChar char=""/>
            </a:pPr>
            <a:r>
              <a:rPr lang="fr-FR" sz="1400" dirty="0">
                <a:latin typeface="+mj-lt"/>
              </a:rPr>
              <a:t>Scolarité générale obligatoire</a:t>
            </a:r>
          </a:p>
          <a:p>
            <a:pPr marL="285750" indent="-285750">
              <a:lnSpc>
                <a:spcPts val="1900"/>
              </a:lnSpc>
              <a:spcAft>
                <a:spcPts val="200"/>
              </a:spcAft>
              <a:buClr>
                <a:srgbClr val="D6851B"/>
              </a:buClr>
              <a:buSzPct val="65000"/>
              <a:buFont typeface="Wingdings 3" panose="05040102010807070707" pitchFamily="18" charset="2"/>
              <a:buChar char=""/>
            </a:pPr>
            <a:r>
              <a:rPr lang="fr-FR" sz="1400" dirty="0">
                <a:latin typeface="+mj-lt"/>
              </a:rPr>
              <a:t>Lois scolaires des Länder</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Coordination des deux lieux d’apprentissage entre l’État fédéral et les Länder</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579" y="2087655"/>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Structure de la loi</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4. La loi sur la formation professionnelle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fr-FR" dirty="0"/>
              <a:t>Règles générales 	</a:t>
            </a:r>
          </a:p>
          <a:p>
            <a:pPr marL="288000" indent="-288000">
              <a:lnSpc>
                <a:spcPts val="2200"/>
              </a:lnSpc>
              <a:spcAft>
                <a:spcPts val="1200"/>
              </a:spcAft>
              <a:buSzPct val="100000"/>
              <a:buFont typeface="+mj-lt"/>
              <a:buAutoNum type="arabicPeriod"/>
            </a:pPr>
            <a:r>
              <a:rPr lang="fr-FR" b="1" dirty="0"/>
              <a:t>Relation de formation professionnelle 	</a:t>
            </a:r>
          </a:p>
          <a:p>
            <a:pPr marL="288000" indent="-288000">
              <a:lnSpc>
                <a:spcPts val="2200"/>
              </a:lnSpc>
              <a:spcAft>
                <a:spcPts val="1200"/>
              </a:spcAft>
              <a:buSzPct val="100000"/>
              <a:buFont typeface="+mj-lt"/>
              <a:buAutoNum type="arabicPeriod"/>
            </a:pPr>
            <a:r>
              <a:rPr lang="fr-FR" b="1" dirty="0"/>
              <a:t>Organisation de la formation professionnelle </a:t>
            </a:r>
          </a:p>
          <a:p>
            <a:pPr marL="288000" indent="-288000">
              <a:lnSpc>
                <a:spcPts val="2200"/>
              </a:lnSpc>
              <a:spcAft>
                <a:spcPts val="1200"/>
              </a:spcAft>
              <a:buSzPct val="100000"/>
              <a:buFont typeface="+mj-lt"/>
              <a:buAutoNum type="arabicPeriod"/>
            </a:pPr>
            <a:r>
              <a:rPr lang="fr-FR" dirty="0"/>
              <a:t>Recherche, planification, statistiques	</a:t>
            </a:r>
          </a:p>
          <a:p>
            <a:pPr marL="288000" indent="-288000">
              <a:lnSpc>
                <a:spcPts val="2200"/>
              </a:lnSpc>
              <a:spcAft>
                <a:spcPts val="1200"/>
              </a:spcAft>
              <a:buSzPct val="100000"/>
              <a:buFont typeface="+mj-lt"/>
              <a:buAutoNum type="arabicPeriod"/>
            </a:pPr>
            <a:r>
              <a:rPr lang="fr-FR" dirty="0"/>
              <a:t>L’Institut fédéral pour la formation professionnelle (BIBB)	</a:t>
            </a:r>
          </a:p>
          <a:p>
            <a:pPr marL="288000" indent="-288000">
              <a:lnSpc>
                <a:spcPts val="2200"/>
              </a:lnSpc>
              <a:spcAft>
                <a:spcPts val="1200"/>
              </a:spcAft>
              <a:buSzPct val="100000"/>
              <a:buFont typeface="+mj-lt"/>
              <a:buAutoNum type="arabicPeriod"/>
            </a:pPr>
            <a:r>
              <a:rPr lang="fr-FR" dirty="0"/>
              <a:t>Dispositions relatives aux amendes</a:t>
            </a:r>
          </a:p>
          <a:p>
            <a:pPr marL="288000" indent="-288000">
              <a:lnSpc>
                <a:spcPts val="2200"/>
              </a:lnSpc>
              <a:spcAft>
                <a:spcPts val="1200"/>
              </a:spcAft>
              <a:buSzPct val="100000"/>
              <a:buFont typeface="+mj-lt"/>
              <a:buAutoNum type="arabicPeriod"/>
            </a:pPr>
            <a:r>
              <a:rPr lang="fr-FR" dirty="0"/>
              <a:t>Dispositions transitoires et finales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Introduction et réorganisation des métiers d’apprentissage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Sert de modèle à l’établissement de formation pour un plan de formation en entreprise</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Définition des professions reconnues par l’État par l’État lui-même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latin typeface="+mj-lt"/>
              </a:rPr>
              <a:t>Définition des règlements de formation</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Fondement</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Comprend le titre professionnel</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Décrit la profession</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Fixe de façon contraignante les compétences, les savoirs et les aptitudes, ainsi que la durée requise</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Comprend le plan-cadre de formation</a:t>
            </a:r>
          </a:p>
          <a:p>
            <a:pPr marL="285750" indent="-285750">
              <a:lnSpc>
                <a:spcPts val="2000"/>
              </a:lnSpc>
              <a:spcBef>
                <a:spcPts val="600"/>
              </a:spcBef>
              <a:buClr>
                <a:srgbClr val="D6851B"/>
              </a:buClr>
              <a:buSzPct val="65000"/>
              <a:buFont typeface="Wingdings 3" panose="05040102010807070707" pitchFamily="18" charset="2"/>
              <a:buChar char=""/>
            </a:pPr>
            <a:r>
              <a:rPr lang="fr-FR" sz="1600" dirty="0">
                <a:effectLst>
                  <a:glow rad="444500">
                    <a:schemeClr val="bg1"/>
                  </a:glow>
                </a:effectLst>
                <a:latin typeface="+mj-lt"/>
              </a:rPr>
              <a:t>Définit les exigences relatives aux examens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Le règlement de formation</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fr-FR" dirty="0">
                <a:solidFill>
                  <a:schemeClr val="bg1"/>
                </a:solidFill>
                <a:latin typeface="+mj-lt"/>
              </a:rPr>
              <a:t>Contrat de formation + plan de formation en entreprise</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Relation de formation</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dirty="0"/>
              <a:t>5. Réglementation fédérale</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fr-FR" sz="1800" dirty="0"/>
              <a:t>Établissement de formation </a:t>
            </a:r>
          </a:p>
          <a:p>
            <a:pPr algn="ctr">
              <a:lnSpc>
                <a:spcPts val="1900"/>
              </a:lnSpc>
              <a:spcBef>
                <a:spcPts val="600"/>
              </a:spcBef>
            </a:pPr>
            <a:r>
              <a:rPr lang="fr-FR" sz="1800" dirty="0"/>
              <a:t>et personnel de formation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Métier d’apprentissage et règlement de formation </a:t>
            </a:r>
            <a:r>
              <a:rPr lang="fr-FR" sz="1800" dirty="0"/>
              <a:t>(plan-cadre de formation)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800" dirty="0"/>
              <a:t>Personnes en apprentissage</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fr-FR" dirty="0"/>
                  <a:t>Contenus</a:t>
                </a:r>
              </a:p>
              <a:p>
                <a:pPr algn="ctr">
                  <a:lnSpc>
                    <a:spcPts val="2800"/>
                  </a:lnSpc>
                  <a:spcBef>
                    <a:spcPts val="0"/>
                  </a:spcBef>
                  <a:spcAft>
                    <a:spcPts val="600"/>
                  </a:spcAft>
                </a:pPr>
                <a:r>
                  <a:rPr lang="fr-FR" dirty="0"/>
                  <a:t>Normes</a:t>
                </a:r>
              </a:p>
              <a:p>
                <a:pPr algn="ctr">
                  <a:lnSpc>
                    <a:spcPts val="2800"/>
                  </a:lnSpc>
                  <a:spcBef>
                    <a:spcPts val="0"/>
                  </a:spcBef>
                  <a:spcAft>
                    <a:spcPts val="600"/>
                  </a:spcAft>
                </a:pPr>
                <a:r>
                  <a:rPr lang="fr-FR" dirty="0"/>
                  <a:t>Droits et obligations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fr-FR" sz="2000" b="1" dirty="0"/>
              <a:t>Points essentiels du règlement de formation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fr-FR" dirty="0"/>
              <a:t>5. Réglementation fédérale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Titre du métier d’apprentissage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Durée de la formation : pas moins de 2 ans, pas plus de 3 ans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Profil du métier d’apprentissage : les compétences, savoirs et aptitudes professionnels devant être transmis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Plan-cadre de formation : Instruction en vue de l’organisation de la transmission des compétences, savoirs et aptitudes relativement au calendrier et au contenu, carnet de compte-rendu</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fr-FR" sz="1800" dirty="0">
                <a:latin typeface="+mj-lt"/>
              </a:rPr>
              <a:t>Exigences relatives aux examens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5355</Words>
  <Application>Microsoft Office PowerPoint</Application>
  <PresentationFormat>Breitbild</PresentationFormat>
  <Paragraphs>371</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Wingdings 3</vt:lpstr>
      <vt:lpstr>Arial</vt:lpstr>
      <vt:lpstr>Calibri</vt:lpstr>
      <vt:lpstr>Office</vt:lpstr>
      <vt:lpstr>1_Office</vt:lpstr>
      <vt:lpstr> </vt:lpstr>
      <vt:lpstr>Contenu</vt:lpstr>
      <vt:lpstr>1. La base : la Loi fondamentale (Grundgesetz)</vt:lpstr>
      <vt:lpstr>2. Le système en alternance</vt:lpstr>
      <vt:lpstr>3. Le cadre réglementaire en bref</vt:lpstr>
      <vt:lpstr>4. La loi sur la formation professionnelle (BBiG)</vt:lpstr>
      <vt:lpstr>5. Réglementation fédérale</vt:lpstr>
      <vt:lpstr>5. Réglementation fédérale</vt:lpstr>
      <vt:lpstr>5. Réglementation fédérale</vt:lpstr>
      <vt:lpstr>5. Réglementation fédérale</vt:lpstr>
      <vt:lpstr>5. Réglementation fédérale</vt:lpstr>
      <vt:lpstr>5. Réglementation fédérale</vt:lpstr>
      <vt:lpstr>5. Réglementation fédérale</vt:lpstr>
      <vt:lpstr>5. Réglementation fédérale : Diplôme</vt:lpstr>
      <vt:lpstr>5. Réglementation fédérale : Artisanat</vt:lpstr>
      <vt:lpstr>5. Réglementation fédérale : les jeunes</vt:lpstr>
      <vt:lpstr>6. Réglementations des Länder : les jeunes</vt:lpstr>
      <vt:lpstr>6. Réglementations des Länder : les jeunes</vt:lpstr>
      <vt:lpstr>La réglementation en un coup d’œil</vt:lpstr>
      <vt:lpstr>5. Réglementation fédérale</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426</cp:revision>
  <dcterms:created xsi:type="dcterms:W3CDTF">2020-12-18T10:19:10Z</dcterms:created>
  <dcterms:modified xsi:type="dcterms:W3CDTF">2025-09-25T07:45:26Z</dcterms:modified>
</cp:coreProperties>
</file>