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4" r:id="rId2"/>
    <p:sldId id="295" r:id="rId3"/>
    <p:sldId id="296" r:id="rId4"/>
    <p:sldId id="297" r:id="rId5"/>
    <p:sldId id="298" r:id="rId6"/>
    <p:sldId id="305" r:id="rId7"/>
    <p:sldId id="300" r:id="rId8"/>
    <p:sldId id="301" r:id="rId9"/>
    <p:sldId id="256" r:id="rId10"/>
    <p:sldId id="275" r:id="rId11"/>
    <p:sldId id="277" r:id="rId12"/>
    <p:sldId id="303" r:id="rId13"/>
    <p:sldId id="302" r:id="rId14"/>
    <p:sldId id="290" r:id="rId15"/>
    <p:sldId id="291" r:id="rId16"/>
    <p:sldId id="286" r:id="rId17"/>
    <p:sldId id="282" r:id="rId18"/>
  </p:sldIdLst>
  <p:sldSz cx="9144000" cy="6858000" type="screen4x3"/>
  <p:notesSz cx="9942513" cy="68119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5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4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419" cy="341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2778" y="0"/>
            <a:ext cx="4307417" cy="341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2EE3-333E-41CB-B46F-260924499489}" type="datetimeFigureOut">
              <a:rPr lang="de-DE" smtClean="0"/>
              <a:t>19.05.2016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70441"/>
            <a:ext cx="4307419" cy="341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2778" y="6470441"/>
            <a:ext cx="4307417" cy="341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F7D3-FFD1-4433-9D1A-48FDB6D2ED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545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31791" y="0"/>
            <a:ext cx="4308423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2DCA4-4D7A-447C-9686-D368DA547B74}" type="datetimeFigureOut">
              <a:rPr lang="de-DE" smtClean="0"/>
              <a:t>19.05.2016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50900"/>
            <a:ext cx="3068637" cy="2300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4252" y="3278258"/>
            <a:ext cx="7954010" cy="2682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70183"/>
            <a:ext cx="4308423" cy="341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31791" y="6470183"/>
            <a:ext cx="4308423" cy="341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18E9A-1053-4477-BEB0-E6B64067A8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22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670943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0041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54860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9F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Titelmasterformat durch</a:t>
            </a:r>
          </a:p>
        </p:txBody>
      </p:sp>
      <p:sp>
        <p:nvSpPr>
          <p:cNvPr id="3" name="Rektangel 30"/>
          <p:cNvSpPr>
            <a:spLocks noChangeArrowheads="1"/>
          </p:cNvSpPr>
          <p:nvPr userDrawn="1"/>
        </p:nvSpPr>
        <p:spPr bwMode="auto">
          <a:xfrm>
            <a:off x="2351163" y="2022265"/>
            <a:ext cx="4617835" cy="396000"/>
          </a:xfrm>
          <a:prstGeom prst="rect">
            <a:avLst/>
          </a:prstGeom>
          <a:solidFill>
            <a:srgbClr val="009FDA"/>
          </a:solidFill>
          <a:ln w="12700" algn="ctr">
            <a:noFill/>
            <a:miter lim="800000"/>
            <a:headEnd/>
            <a:tailEnd/>
          </a:ln>
        </p:spPr>
        <p:txBody>
          <a:bodyPr lIns="144000" tIns="36005" rIns="0" bIns="0" anchor="ctr"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de-DE" sz="14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Beispieltext</a:t>
            </a:r>
          </a:p>
        </p:txBody>
      </p:sp>
      <p:sp>
        <p:nvSpPr>
          <p:cNvPr id="4" name="Rektangel 20"/>
          <p:cNvSpPr>
            <a:spLocks noChangeArrowheads="1"/>
          </p:cNvSpPr>
          <p:nvPr userDrawn="1"/>
        </p:nvSpPr>
        <p:spPr bwMode="auto">
          <a:xfrm>
            <a:off x="1907704" y="4023326"/>
            <a:ext cx="397647" cy="395814"/>
          </a:xfrm>
          <a:prstGeom prst="rect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de-DE" sz="2400" b="0" noProof="1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Rektangel 23"/>
          <p:cNvSpPr>
            <a:spLocks noChangeArrowheads="1"/>
          </p:cNvSpPr>
          <p:nvPr userDrawn="1"/>
        </p:nvSpPr>
        <p:spPr bwMode="auto">
          <a:xfrm>
            <a:off x="1907704" y="4523592"/>
            <a:ext cx="397647" cy="397646"/>
          </a:xfrm>
          <a:prstGeom prst="rect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de-DE" sz="2400" b="0" noProof="1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Rektangel 26"/>
          <p:cNvSpPr>
            <a:spLocks noChangeArrowheads="1"/>
          </p:cNvSpPr>
          <p:nvPr userDrawn="1"/>
        </p:nvSpPr>
        <p:spPr bwMode="auto">
          <a:xfrm>
            <a:off x="1907704" y="5025690"/>
            <a:ext cx="397647" cy="397647"/>
          </a:xfrm>
          <a:prstGeom prst="rect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de-DE" sz="2400" b="0" noProof="1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Rektangel 7"/>
          <p:cNvSpPr>
            <a:spLocks noChangeArrowheads="1"/>
          </p:cNvSpPr>
          <p:nvPr userDrawn="1"/>
        </p:nvSpPr>
        <p:spPr bwMode="auto">
          <a:xfrm>
            <a:off x="1907704" y="2022265"/>
            <a:ext cx="397647" cy="395814"/>
          </a:xfrm>
          <a:prstGeom prst="rect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de-DE" sz="2400" b="0" noProof="1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ektangel 7"/>
          <p:cNvSpPr>
            <a:spLocks noChangeArrowheads="1"/>
          </p:cNvSpPr>
          <p:nvPr userDrawn="1"/>
        </p:nvSpPr>
        <p:spPr bwMode="auto">
          <a:xfrm>
            <a:off x="1907704" y="2522530"/>
            <a:ext cx="397647" cy="395814"/>
          </a:xfrm>
          <a:prstGeom prst="rect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de-DE" sz="2400" b="0" noProof="1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ektangel 7"/>
          <p:cNvSpPr>
            <a:spLocks noChangeArrowheads="1"/>
          </p:cNvSpPr>
          <p:nvPr userDrawn="1"/>
        </p:nvSpPr>
        <p:spPr bwMode="auto">
          <a:xfrm>
            <a:off x="1907704" y="3022795"/>
            <a:ext cx="397647" cy="395814"/>
          </a:xfrm>
          <a:prstGeom prst="rect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de-DE" sz="2400" b="0" noProof="1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ktangel 7"/>
          <p:cNvSpPr>
            <a:spLocks noChangeArrowheads="1"/>
          </p:cNvSpPr>
          <p:nvPr userDrawn="1"/>
        </p:nvSpPr>
        <p:spPr bwMode="auto">
          <a:xfrm>
            <a:off x="1907704" y="3523060"/>
            <a:ext cx="397647" cy="395814"/>
          </a:xfrm>
          <a:prstGeom prst="rect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de-DE" sz="2400" b="0" noProof="1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ktangel 30"/>
          <p:cNvSpPr>
            <a:spLocks noChangeArrowheads="1"/>
          </p:cNvSpPr>
          <p:nvPr userDrawn="1"/>
        </p:nvSpPr>
        <p:spPr bwMode="auto">
          <a:xfrm>
            <a:off x="2351163" y="2523110"/>
            <a:ext cx="4617835" cy="396000"/>
          </a:xfrm>
          <a:prstGeom prst="rect">
            <a:avLst/>
          </a:prstGeom>
          <a:solidFill>
            <a:srgbClr val="009FDA"/>
          </a:solidFill>
          <a:ln w="12700" algn="ctr">
            <a:noFill/>
            <a:miter lim="800000"/>
            <a:headEnd/>
            <a:tailEnd/>
          </a:ln>
        </p:spPr>
        <p:txBody>
          <a:bodyPr lIns="144000" tIns="36005" rIns="0" bIns="0" anchor="ctr"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de-DE" sz="1400" b="0" kern="1200" dirty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Beispieltext</a:t>
            </a:r>
          </a:p>
        </p:txBody>
      </p:sp>
      <p:sp>
        <p:nvSpPr>
          <p:cNvPr id="12" name="Rektangel 30"/>
          <p:cNvSpPr>
            <a:spLocks noChangeArrowheads="1"/>
          </p:cNvSpPr>
          <p:nvPr userDrawn="1"/>
        </p:nvSpPr>
        <p:spPr bwMode="auto">
          <a:xfrm>
            <a:off x="2351163" y="3023955"/>
            <a:ext cx="4617835" cy="396000"/>
          </a:xfrm>
          <a:prstGeom prst="rect">
            <a:avLst/>
          </a:prstGeom>
          <a:solidFill>
            <a:srgbClr val="009FDA"/>
          </a:solidFill>
          <a:ln w="12700" algn="ctr">
            <a:noFill/>
            <a:miter lim="800000"/>
            <a:headEnd/>
            <a:tailEnd/>
          </a:ln>
        </p:spPr>
        <p:txBody>
          <a:bodyPr lIns="144000" tIns="36005" rIns="0" bIns="0" anchor="ctr"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de-DE" sz="1400" b="0" kern="1200" dirty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Beispieltext</a:t>
            </a:r>
          </a:p>
        </p:txBody>
      </p:sp>
      <p:sp>
        <p:nvSpPr>
          <p:cNvPr id="13" name="Rektangel 30"/>
          <p:cNvSpPr>
            <a:spLocks noChangeArrowheads="1"/>
          </p:cNvSpPr>
          <p:nvPr userDrawn="1"/>
        </p:nvSpPr>
        <p:spPr bwMode="auto">
          <a:xfrm>
            <a:off x="2351163" y="3524800"/>
            <a:ext cx="4617835" cy="396000"/>
          </a:xfrm>
          <a:prstGeom prst="rect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lIns="144000" tIns="0" rIns="0" bIns="0" anchor="ctr"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de-DE" sz="1400" b="0" kern="1200" dirty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Beispieltext</a:t>
            </a:r>
          </a:p>
        </p:txBody>
      </p:sp>
      <p:sp>
        <p:nvSpPr>
          <p:cNvPr id="14" name="Rektangel 30"/>
          <p:cNvSpPr>
            <a:spLocks noChangeArrowheads="1"/>
          </p:cNvSpPr>
          <p:nvPr userDrawn="1"/>
        </p:nvSpPr>
        <p:spPr bwMode="auto">
          <a:xfrm>
            <a:off x="2351163" y="4025645"/>
            <a:ext cx="4617835" cy="396000"/>
          </a:xfrm>
          <a:prstGeom prst="rect">
            <a:avLst/>
          </a:prstGeom>
          <a:solidFill>
            <a:srgbClr val="009FDA"/>
          </a:solidFill>
          <a:ln w="12700" algn="ctr">
            <a:noFill/>
            <a:miter lim="800000"/>
            <a:headEnd/>
            <a:tailEnd/>
          </a:ln>
        </p:spPr>
        <p:txBody>
          <a:bodyPr lIns="144000" tIns="36005" rIns="0" bIns="0" anchor="ctr"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de-DE" sz="1400" b="0" kern="1200" dirty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Beispieltext</a:t>
            </a:r>
          </a:p>
        </p:txBody>
      </p:sp>
      <p:sp>
        <p:nvSpPr>
          <p:cNvPr id="15" name="Rektangel 30"/>
          <p:cNvSpPr>
            <a:spLocks noChangeArrowheads="1"/>
          </p:cNvSpPr>
          <p:nvPr userDrawn="1"/>
        </p:nvSpPr>
        <p:spPr bwMode="auto">
          <a:xfrm>
            <a:off x="2351163" y="4526490"/>
            <a:ext cx="4617835" cy="396000"/>
          </a:xfrm>
          <a:prstGeom prst="rect">
            <a:avLst/>
          </a:prstGeom>
          <a:solidFill>
            <a:srgbClr val="009FDA"/>
          </a:solidFill>
          <a:ln w="12700" algn="ctr">
            <a:noFill/>
            <a:miter lim="800000"/>
            <a:headEnd/>
            <a:tailEnd/>
          </a:ln>
        </p:spPr>
        <p:txBody>
          <a:bodyPr lIns="144000" tIns="36005" rIns="0" bIns="0" anchor="ctr"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de-DE" sz="1400" b="0" kern="1200" dirty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Beispieltext</a:t>
            </a:r>
          </a:p>
        </p:txBody>
      </p:sp>
      <p:sp>
        <p:nvSpPr>
          <p:cNvPr id="16" name="Rektangel 30"/>
          <p:cNvSpPr>
            <a:spLocks noChangeArrowheads="1"/>
          </p:cNvSpPr>
          <p:nvPr userDrawn="1"/>
        </p:nvSpPr>
        <p:spPr bwMode="auto">
          <a:xfrm>
            <a:off x="2351163" y="5027337"/>
            <a:ext cx="4617835" cy="396000"/>
          </a:xfrm>
          <a:prstGeom prst="rect">
            <a:avLst/>
          </a:prstGeom>
          <a:solidFill>
            <a:srgbClr val="009FDA"/>
          </a:solidFill>
          <a:ln w="12700" algn="ctr">
            <a:noFill/>
            <a:miter lim="800000"/>
            <a:headEnd/>
            <a:tailEnd/>
          </a:ln>
        </p:spPr>
        <p:txBody>
          <a:bodyPr lIns="144000" tIns="36005" rIns="0" bIns="0" anchor="ctr"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de-DE" sz="1400" b="0" kern="1200" dirty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Beispieltext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11560" y="980729"/>
            <a:ext cx="7772400" cy="7711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00416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356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elder-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</a:t>
            </a:r>
          </a:p>
        </p:txBody>
      </p:sp>
      <p:sp>
        <p:nvSpPr>
          <p:cNvPr id="3" name="VctBodyText_ID_124932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12738" y="1773238"/>
            <a:ext cx="4152900" cy="2006600"/>
          </a:xfrm>
          <a:custGeom>
            <a:avLst/>
            <a:gdLst/>
            <a:ahLst/>
            <a:cxnLst/>
            <a:rect l="l" t="t" r="r" b="b"/>
            <a:pathLst>
              <a:path w="4152900" h="2006600">
                <a:moveTo>
                  <a:pt x="0" y="0"/>
                </a:moveTo>
                <a:lnTo>
                  <a:pt x="4152900" y="0"/>
                </a:lnTo>
                <a:lnTo>
                  <a:pt x="4152900" y="1254620"/>
                </a:lnTo>
                <a:cubicBezTo>
                  <a:pt x="3614965" y="1287507"/>
                  <a:pt x="3181652" y="1602950"/>
                  <a:pt x="3108356" y="2006600"/>
                </a:cubicBezTo>
                <a:lnTo>
                  <a:pt x="0" y="2006600"/>
                </a:ln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360000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12738" y="1773238"/>
            <a:ext cx="4152900" cy="317500"/>
          </a:xfrm>
          <a:prstGeom prst="rect">
            <a:avLst/>
          </a:prstGeom>
          <a:solidFill>
            <a:srgbClr val="009FDA"/>
          </a:solidFill>
          <a:ln w="38100" algn="ctr">
            <a:solidFill>
              <a:srgbClr val="004165"/>
            </a:solidFill>
            <a:miter lim="800000"/>
            <a:headEnd/>
            <a:tailEnd/>
          </a:ln>
          <a:effectLst/>
          <a:extLst/>
        </p:spPr>
        <p:txBody>
          <a:bodyPr lIns="108000" tIns="72000" rIns="36000" bIns="72000" anchor="ctr"/>
          <a:lstStyle/>
          <a:p>
            <a:pPr algn="l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de-DE" sz="1600" b="0" dirty="0">
                <a:solidFill>
                  <a:schemeClr val="bg1"/>
                </a:solidFill>
                <a:latin typeface="Tele-GroteskFet" pitchFamily="2" charset="0"/>
                <a:cs typeface="Arial" pitchFamily="34" charset="0"/>
              </a:rPr>
              <a:t>Überschrift</a:t>
            </a:r>
          </a:p>
        </p:txBody>
      </p:sp>
      <p:sp>
        <p:nvSpPr>
          <p:cNvPr id="5" name="VctBodyText_ID_124932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12738" y="4027488"/>
            <a:ext cx="4152900" cy="2006600"/>
          </a:xfrm>
          <a:custGeom>
            <a:avLst/>
            <a:gdLst/>
            <a:ahLst/>
            <a:cxnLst/>
            <a:rect l="l" t="t" r="r" b="b"/>
            <a:pathLst>
              <a:path w="4152900" h="2006600">
                <a:moveTo>
                  <a:pt x="0" y="0"/>
                </a:moveTo>
                <a:lnTo>
                  <a:pt x="3108356" y="0"/>
                </a:lnTo>
                <a:cubicBezTo>
                  <a:pt x="3181652" y="403651"/>
                  <a:pt x="3614965" y="719093"/>
                  <a:pt x="4152900" y="751980"/>
                </a:cubicBezTo>
                <a:lnTo>
                  <a:pt x="4152900" y="2006600"/>
                </a:lnTo>
                <a:lnTo>
                  <a:pt x="0" y="2006600"/>
                </a:ln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12738" y="5716588"/>
            <a:ext cx="4152900" cy="317500"/>
          </a:xfrm>
          <a:prstGeom prst="rect">
            <a:avLst/>
          </a:prstGeom>
          <a:solidFill>
            <a:srgbClr val="009FDA"/>
          </a:solidFill>
          <a:ln w="38100" algn="ctr">
            <a:solidFill>
              <a:srgbClr val="004165"/>
            </a:solidFill>
            <a:miter lim="800000"/>
            <a:headEnd/>
            <a:tailEnd/>
          </a:ln>
          <a:effectLst/>
          <a:extLst/>
        </p:spPr>
        <p:txBody>
          <a:bodyPr lIns="108000" tIns="72000" rIns="36000" bIns="72000" anchor="ctr"/>
          <a:lstStyle/>
          <a:p>
            <a:pPr algn="l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de-DE" sz="1600" b="0" dirty="0">
                <a:solidFill>
                  <a:schemeClr val="bg1"/>
                </a:solidFill>
                <a:latin typeface="Tele-GroteskFet" pitchFamily="2" charset="0"/>
                <a:cs typeface="Arial" pitchFamily="34" charset="0"/>
              </a:rPr>
              <a:t>Überschrift</a:t>
            </a:r>
          </a:p>
        </p:txBody>
      </p:sp>
      <p:sp>
        <p:nvSpPr>
          <p:cNvPr id="7" name="VctBodyText_ID_124932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54550" y="1773238"/>
            <a:ext cx="4152900" cy="2006600"/>
          </a:xfrm>
          <a:custGeom>
            <a:avLst/>
            <a:gdLst/>
            <a:ahLst/>
            <a:cxnLst/>
            <a:rect l="l" t="t" r="r" b="b"/>
            <a:pathLst>
              <a:path w="4152900" h="2006600">
                <a:moveTo>
                  <a:pt x="0" y="0"/>
                </a:moveTo>
                <a:lnTo>
                  <a:pt x="4152900" y="0"/>
                </a:lnTo>
                <a:lnTo>
                  <a:pt x="4152900" y="2006600"/>
                </a:lnTo>
                <a:lnTo>
                  <a:pt x="1046132" y="2006600"/>
                </a:lnTo>
                <a:cubicBezTo>
                  <a:pt x="972763" y="1602553"/>
                  <a:pt x="538671" y="1286887"/>
                  <a:pt x="0" y="1254559"/>
                </a:cubicBez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360000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654550" y="1773238"/>
            <a:ext cx="4152900" cy="317500"/>
          </a:xfrm>
          <a:prstGeom prst="rect">
            <a:avLst/>
          </a:prstGeom>
          <a:solidFill>
            <a:srgbClr val="009FDA"/>
          </a:solidFill>
          <a:ln w="38100" algn="ctr">
            <a:solidFill>
              <a:srgbClr val="004165"/>
            </a:solidFill>
            <a:miter lim="800000"/>
            <a:headEnd/>
            <a:tailEnd/>
          </a:ln>
          <a:effectLst/>
          <a:extLst/>
        </p:spPr>
        <p:txBody>
          <a:bodyPr lIns="108000" tIns="72000" rIns="36000" bIns="72000" anchor="ctr"/>
          <a:lstStyle/>
          <a:p>
            <a:pPr algn="l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de-DE" sz="1600" b="0" dirty="0">
                <a:solidFill>
                  <a:schemeClr val="bg1"/>
                </a:solidFill>
                <a:latin typeface="Tele-GroteskFet" pitchFamily="2" charset="0"/>
                <a:cs typeface="Arial" pitchFamily="34" charset="0"/>
              </a:rPr>
              <a:t>Überschrift</a:t>
            </a:r>
          </a:p>
        </p:txBody>
      </p:sp>
      <p:sp>
        <p:nvSpPr>
          <p:cNvPr id="9" name="VctBodyText_ID_124932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654550" y="4027488"/>
            <a:ext cx="4152900" cy="2006600"/>
          </a:xfrm>
          <a:custGeom>
            <a:avLst/>
            <a:gdLst/>
            <a:ahLst/>
            <a:cxnLst/>
            <a:rect l="l" t="t" r="r" b="b"/>
            <a:pathLst>
              <a:path w="4152900" h="2006600">
                <a:moveTo>
                  <a:pt x="1046132" y="0"/>
                </a:moveTo>
                <a:lnTo>
                  <a:pt x="4152900" y="0"/>
                </a:lnTo>
                <a:lnTo>
                  <a:pt x="4152900" y="2006600"/>
                </a:lnTo>
                <a:lnTo>
                  <a:pt x="0" y="2006600"/>
                </a:lnTo>
                <a:lnTo>
                  <a:pt x="0" y="752041"/>
                </a:lnTo>
                <a:cubicBezTo>
                  <a:pt x="538671" y="719713"/>
                  <a:pt x="972763" y="404047"/>
                  <a:pt x="1046132" y="0"/>
                </a:cubicBez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111" tIns="108000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</a:t>
            </a: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4654550" y="5716588"/>
            <a:ext cx="4152900" cy="317500"/>
          </a:xfrm>
          <a:prstGeom prst="rect">
            <a:avLst/>
          </a:prstGeom>
          <a:solidFill>
            <a:srgbClr val="009FDA"/>
          </a:solidFill>
          <a:ln w="38100" algn="ctr">
            <a:solidFill>
              <a:srgbClr val="004165"/>
            </a:solidFill>
            <a:miter lim="800000"/>
            <a:headEnd/>
            <a:tailEnd/>
          </a:ln>
          <a:effectLst/>
          <a:extLst/>
        </p:spPr>
        <p:txBody>
          <a:bodyPr lIns="108000" tIns="72000" rIns="36000" bIns="72000" anchor="ctr"/>
          <a:lstStyle/>
          <a:p>
            <a:pPr algn="l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de-DE" sz="1600" b="0" dirty="0">
                <a:solidFill>
                  <a:schemeClr val="bg1"/>
                </a:solidFill>
                <a:latin typeface="Tele-GroteskFet" pitchFamily="2" charset="0"/>
                <a:cs typeface="Arial" pitchFamily="34" charset="0"/>
              </a:rPr>
              <a:t>Überschrift</a:t>
            </a:r>
          </a:p>
        </p:txBody>
      </p:sp>
      <p:sp>
        <p:nvSpPr>
          <p:cNvPr id="11" name="Oval 71"/>
          <p:cNvSpPr>
            <a:spLocks noChangeArrowheads="1"/>
          </p:cNvSpPr>
          <p:nvPr userDrawn="1"/>
        </p:nvSpPr>
        <p:spPr bwMode="auto">
          <a:xfrm>
            <a:off x="3608388" y="3184525"/>
            <a:ext cx="1905000" cy="1438275"/>
          </a:xfrm>
          <a:prstGeom prst="ellipse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9" tIns="0" rIns="0" bIns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de-DE" sz="1600" b="0" dirty="0" err="1">
                <a:solidFill>
                  <a:schemeClr val="bg1"/>
                </a:solidFill>
                <a:latin typeface="Tele-GroteskFet" pitchFamily="2" charset="0"/>
                <a:cs typeface="Arial" pitchFamily="34" charset="0"/>
              </a:rPr>
              <a:t>xxxxxxxxxx</a:t>
            </a:r>
            <a:endParaRPr lang="de-DE" sz="1600" b="0" dirty="0">
              <a:solidFill>
                <a:schemeClr val="bg1"/>
              </a:solidFill>
              <a:latin typeface="Tele-GroteskFe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3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elder-Schema viereck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</a:t>
            </a:r>
          </a:p>
        </p:txBody>
      </p:sp>
      <p:sp>
        <p:nvSpPr>
          <p:cNvPr id="3" name="VctBodyText_ID_124932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19088" y="1773238"/>
            <a:ext cx="4152900" cy="2006600"/>
          </a:xfrm>
          <a:custGeom>
            <a:avLst/>
            <a:gdLst/>
            <a:ahLst/>
            <a:cxnLst/>
            <a:rect l="l" t="t" r="r" b="b"/>
            <a:pathLst>
              <a:path w="4152900" h="2006600">
                <a:moveTo>
                  <a:pt x="0" y="0"/>
                </a:moveTo>
                <a:lnTo>
                  <a:pt x="4152900" y="0"/>
                </a:lnTo>
                <a:lnTo>
                  <a:pt x="4152900" y="1435100"/>
                </a:lnTo>
                <a:lnTo>
                  <a:pt x="2592387" y="1435100"/>
                </a:lnTo>
                <a:lnTo>
                  <a:pt x="2592387" y="2006600"/>
                </a:lnTo>
                <a:lnTo>
                  <a:pt x="0" y="2006600"/>
                </a:ln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xxx</a:t>
            </a:r>
          </a:p>
        </p:txBody>
      </p:sp>
      <p:sp>
        <p:nvSpPr>
          <p:cNvPr id="4" name="VctBodyText_ID_124932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19088" y="4027488"/>
            <a:ext cx="4152900" cy="2006600"/>
          </a:xfrm>
          <a:custGeom>
            <a:avLst/>
            <a:gdLst/>
            <a:ahLst/>
            <a:cxnLst/>
            <a:rect l="l" t="t" r="r" b="b"/>
            <a:pathLst>
              <a:path w="4152900" h="2006600">
                <a:moveTo>
                  <a:pt x="0" y="0"/>
                </a:moveTo>
                <a:lnTo>
                  <a:pt x="2592387" y="0"/>
                </a:lnTo>
                <a:lnTo>
                  <a:pt x="2592387" y="571500"/>
                </a:lnTo>
                <a:lnTo>
                  <a:pt x="4152900" y="571500"/>
                </a:lnTo>
                <a:lnTo>
                  <a:pt x="4152900" y="2006600"/>
                </a:lnTo>
                <a:lnTo>
                  <a:pt x="0" y="2006600"/>
                </a:ln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xxx</a:t>
            </a:r>
          </a:p>
        </p:txBody>
      </p:sp>
      <p:sp>
        <p:nvSpPr>
          <p:cNvPr id="5" name="VctBodyText_ID_124932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54550" y="1773238"/>
            <a:ext cx="4152900" cy="2006600"/>
          </a:xfrm>
          <a:custGeom>
            <a:avLst/>
            <a:gdLst/>
            <a:ahLst/>
            <a:cxnLst/>
            <a:rect l="l" t="t" r="r" b="b"/>
            <a:pathLst>
              <a:path w="4152900" h="2006600">
                <a:moveTo>
                  <a:pt x="0" y="0"/>
                </a:moveTo>
                <a:lnTo>
                  <a:pt x="4152900" y="0"/>
                </a:lnTo>
                <a:lnTo>
                  <a:pt x="4152900" y="2006600"/>
                </a:lnTo>
                <a:lnTo>
                  <a:pt x="1560513" y="2006600"/>
                </a:lnTo>
                <a:lnTo>
                  <a:pt x="1560513" y="1435100"/>
                </a:lnTo>
                <a:lnTo>
                  <a:pt x="0" y="1435100"/>
                </a:ln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xxx</a:t>
            </a:r>
          </a:p>
        </p:txBody>
      </p:sp>
      <p:sp>
        <p:nvSpPr>
          <p:cNvPr id="6" name="VctBodyText_ID_124932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654550" y="4027488"/>
            <a:ext cx="4152900" cy="2006600"/>
          </a:xfrm>
          <a:custGeom>
            <a:avLst/>
            <a:gdLst/>
            <a:ahLst/>
            <a:cxnLst/>
            <a:rect l="l" t="t" r="r" b="b"/>
            <a:pathLst>
              <a:path w="4152900" h="2006600">
                <a:moveTo>
                  <a:pt x="1560513" y="0"/>
                </a:moveTo>
                <a:lnTo>
                  <a:pt x="4152900" y="0"/>
                </a:lnTo>
                <a:lnTo>
                  <a:pt x="4152900" y="2006600"/>
                </a:lnTo>
                <a:lnTo>
                  <a:pt x="0" y="2006600"/>
                </a:lnTo>
                <a:lnTo>
                  <a:pt x="0" y="571500"/>
                </a:lnTo>
                <a:lnTo>
                  <a:pt x="1560513" y="571500"/>
                </a:ln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648034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xxx</a:t>
            </a:r>
          </a:p>
        </p:txBody>
      </p:sp>
      <p:grpSp>
        <p:nvGrpSpPr>
          <p:cNvPr id="7" name="Group 21"/>
          <p:cNvGrpSpPr>
            <a:grpSpLocks/>
          </p:cNvGrpSpPr>
          <p:nvPr userDrawn="1"/>
        </p:nvGrpSpPr>
        <p:grpSpPr bwMode="auto">
          <a:xfrm>
            <a:off x="3068638" y="3352800"/>
            <a:ext cx="2989262" cy="1101725"/>
            <a:chOff x="1933" y="1991"/>
            <a:chExt cx="1883" cy="694"/>
          </a:xfrm>
        </p:grpSpPr>
        <p:sp>
          <p:nvSpPr>
            <p:cNvPr id="8" name="AutoShape 36"/>
            <p:cNvSpPr>
              <a:spLocks noChangeArrowheads="1"/>
            </p:cNvSpPr>
            <p:nvPr/>
          </p:nvSpPr>
          <p:spPr bwMode="auto">
            <a:xfrm>
              <a:off x="1933" y="2375"/>
              <a:ext cx="884" cy="306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009" tIns="0" rIns="0" bIns="0" anchor="ctr"/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0" dirty="0">
                  <a:solidFill>
                    <a:schemeClr val="bg1"/>
                  </a:solidFill>
                  <a:latin typeface="Tele-GroteskFet" pitchFamily="2" charset="0"/>
                  <a:ea typeface="MS PGothic" pitchFamily="34" charset="-128"/>
                  <a:cs typeface="Arial" pitchFamily="34" charset="0"/>
                </a:rPr>
                <a:t>Text</a:t>
              </a:r>
            </a:p>
          </p:txBody>
        </p:sp>
        <p:sp>
          <p:nvSpPr>
            <p:cNvPr id="9" name="AutoShape 37"/>
            <p:cNvSpPr>
              <a:spLocks noChangeArrowheads="1"/>
            </p:cNvSpPr>
            <p:nvPr/>
          </p:nvSpPr>
          <p:spPr bwMode="auto">
            <a:xfrm>
              <a:off x="2932" y="2379"/>
              <a:ext cx="884" cy="306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009" tIns="0" rIns="0" bIns="0" anchor="ctr"/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0" dirty="0">
                  <a:solidFill>
                    <a:schemeClr val="bg1"/>
                  </a:solidFill>
                  <a:latin typeface="Tele-GroteskFet" pitchFamily="2" charset="0"/>
                  <a:ea typeface="MS PGothic" pitchFamily="34" charset="-128"/>
                  <a:cs typeface="Arial" pitchFamily="34" charset="0"/>
                </a:rPr>
                <a:t>Text</a:t>
              </a:r>
            </a:p>
          </p:txBody>
        </p:sp>
        <p:sp>
          <p:nvSpPr>
            <p:cNvPr id="10" name="AutoShape 38"/>
            <p:cNvSpPr>
              <a:spLocks noChangeArrowheads="1"/>
            </p:cNvSpPr>
            <p:nvPr/>
          </p:nvSpPr>
          <p:spPr bwMode="auto">
            <a:xfrm>
              <a:off x="2932" y="1993"/>
              <a:ext cx="884" cy="306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009" tIns="0" rIns="0" bIns="0" anchor="ctr"/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0" dirty="0">
                  <a:solidFill>
                    <a:schemeClr val="bg1"/>
                  </a:solidFill>
                  <a:latin typeface="Tele-GroteskFet" pitchFamily="2" charset="0"/>
                  <a:ea typeface="MS PGothic" pitchFamily="34" charset="-128"/>
                  <a:cs typeface="Arial" pitchFamily="34" charset="0"/>
                </a:rPr>
                <a:t>Text</a:t>
              </a:r>
            </a:p>
          </p:txBody>
        </p:sp>
        <p:sp>
          <p:nvSpPr>
            <p:cNvPr id="11" name="AutoShape 39"/>
            <p:cNvSpPr>
              <a:spLocks noChangeArrowheads="1"/>
            </p:cNvSpPr>
            <p:nvPr/>
          </p:nvSpPr>
          <p:spPr bwMode="auto">
            <a:xfrm>
              <a:off x="1933" y="1991"/>
              <a:ext cx="884" cy="306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009" tIns="0" rIns="0" bIns="0" anchor="ctr"/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0" dirty="0">
                  <a:solidFill>
                    <a:schemeClr val="bg1"/>
                  </a:solidFill>
                  <a:latin typeface="Tele-GroteskFet" pitchFamily="2" charset="0"/>
                  <a:ea typeface="MS PGothic" pitchFamily="34" charset="-128"/>
                  <a:cs typeface="Arial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654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</a:t>
            </a:r>
          </a:p>
        </p:txBody>
      </p:sp>
      <p:sp>
        <p:nvSpPr>
          <p:cNvPr id="3" name="VctBodyText_ID_124932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19088" y="1773238"/>
            <a:ext cx="4152900" cy="2006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360000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xxx</a:t>
            </a: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319088" y="1773238"/>
            <a:ext cx="4152900" cy="317500"/>
          </a:xfrm>
          <a:prstGeom prst="rect">
            <a:avLst/>
          </a:prstGeom>
          <a:solidFill>
            <a:srgbClr val="004165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/>
        </p:spPr>
        <p:txBody>
          <a:bodyPr lIns="108000" tIns="72000" rIns="36000" bIns="72000" anchor="ctr"/>
          <a:lstStyle/>
          <a:p>
            <a:pPr algn="l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de-DE" sz="1600" b="0" dirty="0">
                <a:solidFill>
                  <a:schemeClr val="bg1"/>
                </a:solidFill>
                <a:latin typeface="Tele-GroteskFet" pitchFamily="2" charset="0"/>
                <a:cs typeface="Arial" pitchFamily="34" charset="0"/>
              </a:rPr>
              <a:t>Überschrift</a:t>
            </a:r>
          </a:p>
        </p:txBody>
      </p:sp>
      <p:sp>
        <p:nvSpPr>
          <p:cNvPr id="5" name="VctBodyText_ID_124932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19088" y="4035425"/>
            <a:ext cx="4152900" cy="2006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360000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xxx</a:t>
            </a: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319088" y="4035425"/>
            <a:ext cx="4152900" cy="317500"/>
          </a:xfrm>
          <a:prstGeom prst="rect">
            <a:avLst/>
          </a:prstGeom>
          <a:solidFill>
            <a:srgbClr val="004165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/>
        </p:spPr>
        <p:txBody>
          <a:bodyPr lIns="108000" tIns="72000" rIns="36000" bIns="72000" anchor="ctr"/>
          <a:lstStyle/>
          <a:p>
            <a:pPr algn="l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de-DE" sz="1600" b="0" dirty="0">
                <a:solidFill>
                  <a:schemeClr val="bg1"/>
                </a:solidFill>
                <a:latin typeface="Tele-GroteskFet" pitchFamily="2" charset="0"/>
                <a:cs typeface="Arial" pitchFamily="34" charset="0"/>
              </a:rPr>
              <a:t>Überschrift</a:t>
            </a:r>
          </a:p>
        </p:txBody>
      </p:sp>
      <p:sp>
        <p:nvSpPr>
          <p:cNvPr id="7" name="VctBodyText_ID_124932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54550" y="1773238"/>
            <a:ext cx="4152900" cy="2006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360000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xxx</a:t>
            </a: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4654550" y="1773238"/>
            <a:ext cx="4152900" cy="317500"/>
          </a:xfrm>
          <a:prstGeom prst="rect">
            <a:avLst/>
          </a:prstGeom>
          <a:solidFill>
            <a:srgbClr val="004165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/>
        </p:spPr>
        <p:txBody>
          <a:bodyPr lIns="108000" tIns="72000" rIns="36000" bIns="72000" anchor="ctr"/>
          <a:lstStyle/>
          <a:p>
            <a:pPr algn="l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de-DE" sz="1600" b="0" dirty="0">
                <a:solidFill>
                  <a:schemeClr val="bg1"/>
                </a:solidFill>
                <a:latin typeface="Tele-GroteskFet" pitchFamily="2" charset="0"/>
                <a:cs typeface="Arial" pitchFamily="34" charset="0"/>
              </a:rPr>
              <a:t>Überschrift</a:t>
            </a:r>
          </a:p>
        </p:txBody>
      </p:sp>
      <p:sp>
        <p:nvSpPr>
          <p:cNvPr id="9" name="VctBodyText_ID_124932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654550" y="4035425"/>
            <a:ext cx="4152900" cy="2006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360000" rIns="72000"/>
          <a:lstStyle/>
          <a:p>
            <a:pPr marL="179388" lvl="1" indent="-180000" algn="l" defTabSz="914400">
              <a:lnSpc>
                <a:spcPct val="90000"/>
              </a:lnSpc>
              <a:spcBef>
                <a:spcPts val="4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xxx</a:t>
            </a:r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4654550" y="4035425"/>
            <a:ext cx="4152900" cy="317500"/>
          </a:xfrm>
          <a:prstGeom prst="rect">
            <a:avLst/>
          </a:prstGeom>
          <a:solidFill>
            <a:srgbClr val="004165"/>
          </a:solidFill>
          <a:ln w="38100" algn="ctr">
            <a:solidFill>
              <a:srgbClr val="009FDA"/>
            </a:solidFill>
            <a:miter lim="800000"/>
            <a:headEnd/>
            <a:tailEnd/>
          </a:ln>
          <a:effectLst/>
          <a:extLst/>
        </p:spPr>
        <p:txBody>
          <a:bodyPr lIns="108000" tIns="72000" rIns="36000" bIns="72000" anchor="ctr"/>
          <a:lstStyle/>
          <a:p>
            <a:pPr algn="l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de-DE" sz="1600" b="0" dirty="0">
                <a:solidFill>
                  <a:schemeClr val="bg1"/>
                </a:solidFill>
                <a:latin typeface="Tele-GroteskFet" pitchFamily="2" charset="0"/>
                <a:cs typeface="Arial" pitchFamily="34" charset="0"/>
              </a:rPr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78962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defRPr>
                <a:solidFill>
                  <a:srgbClr val="009FDA"/>
                </a:solidFill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00416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11941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11941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11521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47884"/>
            <a:ext cx="9144000" cy="75240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528" y="147884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43528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076207"/>
            <a:ext cx="1956640" cy="6832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0" kern="1200" cap="all" baseline="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004165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9FDA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9FDA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9FDA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5581650"/>
            <a:ext cx="2914650" cy="1276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Der Europäische Computerführerschein</a:t>
            </a:r>
            <a:br>
              <a:rPr lang="de-DE" dirty="0"/>
            </a:br>
            <a:r>
              <a:rPr lang="de-DE" dirty="0"/>
              <a:t>ECDL®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152128"/>
          </a:xfrm>
        </p:spPr>
        <p:txBody>
          <a:bodyPr/>
          <a:lstStyle/>
          <a:p>
            <a:r>
              <a:rPr lang="de-DE" dirty="0"/>
              <a:t>Das internationale Zertifikat</a:t>
            </a:r>
          </a:p>
          <a:p>
            <a:r>
              <a:rPr lang="de-DE" dirty="0"/>
              <a:t>Für Computer-Grundkenntnisse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26" y="4581128"/>
            <a:ext cx="371168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1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64704"/>
          </a:xfrm>
        </p:spPr>
        <p:txBody>
          <a:bodyPr/>
          <a:lstStyle/>
          <a:p>
            <a:pPr algn="ctr"/>
            <a:r>
              <a:rPr lang="de-DE" dirty="0"/>
              <a:t>Einheitliche Standards zur IT-Bildung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0120" y="1192232"/>
            <a:ext cx="843528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Im Projekt war für die Pilotschule ein Zertifizierungskonzept mit einheitlichen Standards zur IT-Bildung von Bedeutung.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Das Zertifizierungskonzept sollte…</a:t>
            </a:r>
            <a:endParaRPr lang="de-DE" sz="2000" dirty="0"/>
          </a:p>
          <a:p>
            <a:pPr>
              <a:buBlip>
                <a:blip r:embed="rId2"/>
              </a:buBlip>
            </a:pPr>
            <a:r>
              <a:rPr lang="de-DE" sz="2000" dirty="0"/>
              <a:t>einheitliche und transparente Lernziele definieren</a:t>
            </a:r>
          </a:p>
          <a:p>
            <a:pPr>
              <a:buBlip>
                <a:blip r:embed="rId2"/>
              </a:buBlip>
            </a:pPr>
            <a:r>
              <a:rPr lang="de-DE" sz="2000" dirty="0"/>
              <a:t>in der Arbeitswelt und der Wirtschaft anerkannt sein</a:t>
            </a:r>
          </a:p>
          <a:p>
            <a:pPr>
              <a:buBlip>
                <a:blip r:embed="rId2"/>
              </a:buBlip>
            </a:pPr>
            <a:r>
              <a:rPr lang="de-DE" sz="2000" dirty="0"/>
              <a:t>international anerkannt sein</a:t>
            </a:r>
          </a:p>
          <a:p>
            <a:pPr>
              <a:buBlip>
                <a:blip r:embed="rId2"/>
              </a:buBlip>
            </a:pPr>
            <a:r>
              <a:rPr lang="de-DE" sz="2000" dirty="0"/>
              <a:t>erfolgreich evaluiert sein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11239"/>
            <a:ext cx="2432830" cy="6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6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/>
              <a:t>Der Europäische Computerführerschein ECDL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1708" y="1268760"/>
            <a:ext cx="8435280" cy="496855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de-DE" sz="1800" b="1" dirty="0"/>
              <a:t>einheitliche und transparente Lernziele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B0F0"/>
                </a:solidFill>
              </a:rPr>
              <a:t>     </a:t>
            </a:r>
            <a:r>
              <a:rPr lang="de-DE" sz="1800" dirty="0">
                <a:solidFill>
                  <a:srgbClr val="00B0F0"/>
                </a:solidFill>
              </a:rPr>
              <a:t>Die Prüfungsinhalte des ECDL richten sich nach den sog. Syllabi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B0F0"/>
                </a:solidFill>
              </a:rPr>
              <a:t>     (klar definierte Lernzielkataloge einheitlich für alle ECDL Länder)</a:t>
            </a:r>
          </a:p>
          <a:p>
            <a:pPr>
              <a:buBlip>
                <a:blip r:embed="rId2"/>
              </a:buBlip>
            </a:pPr>
            <a:r>
              <a:rPr lang="de-DE" sz="1800" b="1" dirty="0"/>
              <a:t>in der Arbeitswelt  und der Wirtschaft anerkannt</a:t>
            </a:r>
          </a:p>
          <a:p>
            <a:pPr marL="400050" lvl="1" indent="0">
              <a:buNone/>
            </a:pPr>
            <a:r>
              <a:rPr lang="de-DE" sz="1800" dirty="0">
                <a:solidFill>
                  <a:srgbClr val="00B0F0"/>
                </a:solidFill>
              </a:rPr>
              <a:t>Unternehmen der Wirtschaft haben den ECDL in die Ausbildung integriert</a:t>
            </a:r>
          </a:p>
          <a:p>
            <a:pPr>
              <a:buBlip>
                <a:blip r:embed="rId2"/>
              </a:buBlip>
            </a:pPr>
            <a:r>
              <a:rPr lang="de-DE" sz="1800" b="1" dirty="0"/>
              <a:t>international anerkannt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B0F0"/>
                </a:solidFill>
              </a:rPr>
              <a:t>     </a:t>
            </a:r>
            <a:r>
              <a:rPr lang="de-DE" sz="1800" dirty="0">
                <a:solidFill>
                  <a:srgbClr val="00B0F0"/>
                </a:solidFill>
              </a:rPr>
              <a:t>148 Länder agieren nach einheitlichen Standards der ECDL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B0F0"/>
                </a:solidFill>
              </a:rPr>
              <a:t>     Foundation (erlässt einheitliche Standards für alle Länder)</a:t>
            </a:r>
          </a:p>
          <a:p>
            <a:pPr>
              <a:buBlip>
                <a:blip r:embed="rId2"/>
              </a:buBlip>
            </a:pPr>
            <a:r>
              <a:rPr lang="de-DE" sz="1800" b="1" dirty="0"/>
              <a:t>erfolgreich evaluiert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00B0F0"/>
                </a:solidFill>
              </a:rPr>
              <a:t>     </a:t>
            </a:r>
            <a:r>
              <a:rPr lang="de-DE" sz="1800" dirty="0">
                <a:solidFill>
                  <a:srgbClr val="00B0F0"/>
                </a:solidFill>
              </a:rPr>
              <a:t>Studie der Universität Oldenburg zu Zertifizierungen im EDV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B0F0"/>
                </a:solidFill>
              </a:rPr>
              <a:t>     Bereich (u.a. zum ECDL)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B0F0"/>
                </a:solidFill>
              </a:rPr>
              <a:t>     Stiftung Warentest empfiehlt den ECDL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05483"/>
            <a:ext cx="2432830" cy="6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62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Einstufungstests zur Feststellung der Prüfungsreife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3528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de-DE" altLang="de-DE" sz="3400" b="1" dirty="0"/>
              <a:t>Vorteile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de-DE" altLang="de-DE" sz="2900" dirty="0"/>
              <a:t>Computer-Kenntnisse objektiv ermitteln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de-DE" altLang="de-DE" sz="2900" dirty="0"/>
              <a:t>Schulungsbedarf individuell erheben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de-DE" altLang="de-DE" sz="2900" dirty="0"/>
              <a:t>Einsparung von Weiterbildungskosten durch Verringerung des Schulungsaufwandes und der Abwesenheitszeiten</a:t>
            </a:r>
          </a:p>
          <a:p>
            <a:pPr marL="0" indent="0">
              <a:spcBef>
                <a:spcPct val="50000"/>
              </a:spcBef>
              <a:buNone/>
            </a:pPr>
            <a:endParaRPr lang="de-DE" altLang="de-DE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de-DE" altLang="de-DE" sz="3400" b="1" dirty="0"/>
              <a:t>Ablauf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de-DE" altLang="de-DE" sz="2800" dirty="0"/>
              <a:t>Pro Office-Einstufungstest wird ein Zugang benötigt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de-DE" altLang="de-DE" sz="2800" dirty="0"/>
              <a:t>Online an einem Computerarbeitsplatz mit Internetverbindung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de-DE" altLang="de-DE" sz="2800" dirty="0"/>
              <a:t>Teilnehmer erhalten Zugangsdaten zum Test und registrieren sich selbst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de-DE" altLang="de-DE" sz="2800" dirty="0"/>
              <a:t>Das Ergebnis im am Testende sofort verfügbar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de-DE" altLang="de-DE" sz="2800" dirty="0"/>
              <a:t>personalisierte oder anonyme Auswertung möglich</a:t>
            </a:r>
          </a:p>
          <a:p>
            <a:pPr marL="0" indent="0">
              <a:spcBef>
                <a:spcPct val="50000"/>
              </a:spcBef>
              <a:buNone/>
            </a:pP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06620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Einstufungstests zur Feststellung der Prüfungsreife</a:t>
            </a:r>
            <a:br>
              <a:rPr lang="de-DE" dirty="0"/>
            </a:br>
            <a:endParaRPr lang="de-DE" dirty="0"/>
          </a:p>
        </p:txBody>
      </p:sp>
      <p:pic>
        <p:nvPicPr>
          <p:cNvPr id="3" name="Picture 3" descr="P:\Marketing\Fotos\Photos Prezi\Bil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414962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0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MS PGothic" panose="020B0600070205080204" pitchFamily="34" charset="-128"/>
              </a:rPr>
              <a:t>Ergebnis Rahmenlehrplananalyse und Ausbildungsverordnung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00100"/>
            <a:ext cx="3888432" cy="496855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de-DE" altLang="de-DE" sz="2000" dirty="0"/>
              <a:t>8 Standard ECDL-Module decken die Inhalte der Rahmenlehrpläne und der Ausbildungsverordnung auf einem Grundkompetenzniveau ab</a:t>
            </a:r>
          </a:p>
          <a:p>
            <a:pPr marL="0" indent="0">
              <a:spcBef>
                <a:spcPct val="50000"/>
              </a:spcBef>
              <a:buNone/>
            </a:pPr>
            <a:endParaRPr lang="de-DE" altLang="de-DE" sz="2000" dirty="0"/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de-DE" altLang="de-DE" sz="2000" dirty="0"/>
              <a:t>Modul (</a:t>
            </a:r>
            <a:r>
              <a:rPr lang="de-DE" altLang="de-DE" sz="2000" dirty="0" err="1"/>
              <a:t>Advanced</a:t>
            </a:r>
            <a:r>
              <a:rPr lang="de-DE" altLang="de-DE" sz="2000" dirty="0"/>
              <a:t> Office) </a:t>
            </a:r>
            <a:r>
              <a:rPr lang="de-DE" altLang="de-DE" sz="2000" dirty="0">
                <a:sym typeface="Wingdings" panose="05000000000000000000" pitchFamily="2" charset="2"/>
              </a:rPr>
              <a:t> geht über die </a:t>
            </a:r>
            <a:r>
              <a:rPr lang="de-DE" altLang="de-DE" sz="2000" dirty="0"/>
              <a:t>Grundkompetenzen der Standardmodule hinaus und ist speziell auf die Lehrpläne angepasst.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endParaRPr lang="de-DE" altLang="de-DE" sz="1800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Grafik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914037"/>
            <a:ext cx="4169786" cy="59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35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/>
              <a:t>Modul </a:t>
            </a:r>
            <a:r>
              <a:rPr lang="de-DE" sz="2400" dirty="0" err="1"/>
              <a:t>Advanced</a:t>
            </a:r>
            <a:r>
              <a:rPr lang="de-DE" sz="2400" dirty="0"/>
              <a:t> Office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8265" y="1340768"/>
            <a:ext cx="8435280" cy="374441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de-DE" altLang="de-DE" sz="2000" dirty="0"/>
              <a:t>Abgestimmt auf die Inhalte des Rahmenplans und der Verordnung über die Berufsausbildung, die über die ECDL Grundmodule hinausgehen (Textverarbeitung, Tabellenkalkulation, Präsentationen)</a:t>
            </a: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de-DE" altLang="de-DE" sz="2000" dirty="0"/>
              <a:t>Passgenaue Qualifizierung der Professionals zur Unterstützung der Auszubildenden</a:t>
            </a: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de-DE" altLang="de-DE" sz="2000" dirty="0"/>
              <a:t>Kostenloses Lehr- und Lernmaterial für ECDL-Prüfungszentren</a:t>
            </a:r>
            <a:endParaRPr lang="de-DE" dirty="0"/>
          </a:p>
        </p:txBody>
      </p:sp>
      <p:graphicFrame>
        <p:nvGraphicFramePr>
          <p:cNvPr id="4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750182"/>
              </p:ext>
            </p:extLst>
          </p:nvPr>
        </p:nvGraphicFramePr>
        <p:xfrm>
          <a:off x="467544" y="4293096"/>
          <a:ext cx="24765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Objekt-Manager-Shellobjekt" showAsIcon="1" r:id="rId4" imgW="2500560" imgH="685800" progId="Package">
                  <p:embed/>
                </p:oleObj>
              </mc:Choice>
              <mc:Fallback>
                <p:oleObj name="Objekt-Manager-Shellobjekt" showAsIcon="1" r:id="rId4" imgW="2500560" imgH="685800" progId="Package">
                  <p:embed/>
                  <p:pic>
                    <p:nvPicPr>
                      <p:cNvPr id="3482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293096"/>
                        <a:ext cx="24765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05483"/>
            <a:ext cx="2432830" cy="6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5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/>
              <a:t>Testimonials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1" y="1268760"/>
            <a:ext cx="912774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5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042988" y="2349500"/>
            <a:ext cx="59769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b="1">
                <a:solidFill>
                  <a:srgbClr val="CC0066"/>
                </a:solidFill>
                <a:latin typeface="Verdana" panose="020B0604030504040204" pitchFamily="34" charset="0"/>
              </a:rPr>
              <a:t>DLGI mbH</a:t>
            </a:r>
          </a:p>
          <a:p>
            <a:r>
              <a:rPr lang="de-DE" altLang="de-DE" b="1">
                <a:solidFill>
                  <a:srgbClr val="CC0066"/>
                </a:solidFill>
                <a:latin typeface="Verdana" panose="020B0604030504040204" pitchFamily="34" charset="0"/>
              </a:rPr>
              <a:t>Bonn, Am Bonner Bogen 6</a:t>
            </a:r>
          </a:p>
          <a:p>
            <a:endParaRPr lang="de-DE" altLang="de-DE" b="1">
              <a:solidFill>
                <a:srgbClr val="CC0066"/>
              </a:solidFill>
              <a:latin typeface="Verdana" panose="020B0604030504040204" pitchFamily="34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042988" y="1628775"/>
            <a:ext cx="424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>
                <a:solidFill>
                  <a:srgbClr val="63A9C9"/>
                </a:solidFill>
                <a:latin typeface="Verdana" panose="020B0604030504040204" pitchFamily="34" charset="0"/>
              </a:rPr>
              <a:t>Herzlichen Dank !</a:t>
            </a:r>
          </a:p>
        </p:txBody>
      </p:sp>
      <p:pic>
        <p:nvPicPr>
          <p:cNvPr id="91140" name="Picture 4" descr="BonnerBogen_Pano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64420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5" y="142499"/>
            <a:ext cx="915101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2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16832"/>
            <a:ext cx="4725988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755650" y="2399711"/>
            <a:ext cx="3960813" cy="791114"/>
            <a:chOff x="318" y="1965"/>
            <a:chExt cx="2359" cy="523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318" y="2264"/>
              <a:ext cx="235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Gesellschaft für Informatik (GI)</a:t>
              </a: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004" y="196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611188" y="2060848"/>
            <a:ext cx="5472112" cy="822325"/>
            <a:chOff x="317" y="1720"/>
            <a:chExt cx="3447" cy="518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317" y="1720"/>
              <a:ext cx="16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600" dirty="0">
                  <a:latin typeface="Verdana" panose="020B0604030504040204" pitchFamily="34" charset="0"/>
                </a:rPr>
                <a:t>ECDL-</a:t>
              </a:r>
              <a:r>
                <a:rPr lang="de-DE" altLang="de-DE" sz="1600" dirty="0" err="1">
                  <a:latin typeface="Verdana" panose="020B0604030504040204" pitchFamily="34" charset="0"/>
                </a:rPr>
                <a:t>Foundation</a:t>
              </a:r>
              <a:endParaRPr lang="de-DE" altLang="de-DE" sz="1600" dirty="0">
                <a:latin typeface="Verdana" panose="020B0604030504040204" pitchFamily="34" charset="0"/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1616" y="1842"/>
              <a:ext cx="2148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215900" y="3284984"/>
            <a:ext cx="3671888" cy="1778000"/>
            <a:chOff x="-23" y="2393"/>
            <a:chExt cx="2313" cy="1120"/>
          </a:xfrm>
        </p:grpSpPr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1054" y="239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-23" y="3300"/>
              <a:ext cx="2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1600" b="1" dirty="0">
                  <a:latin typeface="Verdana" panose="020B0604030504040204" pitchFamily="34" charset="0"/>
                </a:rPr>
                <a:t>ECDL in Deutschland (DLGI)</a:t>
              </a:r>
            </a:p>
          </p:txBody>
        </p:sp>
      </p:grpSp>
      <p:sp>
        <p:nvSpPr>
          <p:cNvPr id="31" name="Line 18"/>
          <p:cNvSpPr>
            <a:spLocks noChangeShapeType="1"/>
          </p:cNvSpPr>
          <p:nvPr/>
        </p:nvSpPr>
        <p:spPr bwMode="auto">
          <a:xfrm>
            <a:off x="1908175" y="170080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808288" y="1268760"/>
            <a:ext cx="6588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dirty="0">
                <a:latin typeface="Verdana" panose="020B0604030504040204" pitchFamily="34" charset="0"/>
              </a:rPr>
              <a:t>Council of European Professional Informatics Societies</a:t>
            </a:r>
          </a:p>
        </p:txBody>
      </p:sp>
      <p:pic>
        <p:nvPicPr>
          <p:cNvPr id="3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980728"/>
            <a:ext cx="209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3789040"/>
            <a:ext cx="2133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27" y="5495896"/>
            <a:ext cx="1971675" cy="89535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ECDL – European Computer Driver </a:t>
            </a:r>
            <a:r>
              <a:rPr lang="de-DE" dirty="0" err="1"/>
              <a:t>Licence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421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95246" cy="3917032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dirty="0"/>
              <a:t>… ein weltweiter Standard unter dem Dach der Europäischen Computergesellschaften (CEPIS)</a:t>
            </a:r>
          </a:p>
          <a:p>
            <a:endParaRPr lang="de-DE" sz="2000" dirty="0">
              <a:solidFill>
                <a:srgbClr val="0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000" dirty="0"/>
              <a:t>ECDL/ICDL</a:t>
            </a:r>
          </a:p>
          <a:p>
            <a:r>
              <a:rPr lang="de-DE" sz="2000" dirty="0"/>
              <a:t>148 Länder-Organisationen</a:t>
            </a:r>
          </a:p>
          <a:p>
            <a:r>
              <a:rPr lang="de-DE" sz="2000" dirty="0"/>
              <a:t>30.000 Prüfungszentren </a:t>
            </a:r>
            <a:br>
              <a:rPr lang="de-DE" sz="2000" dirty="0"/>
            </a:br>
            <a:r>
              <a:rPr lang="de-DE" sz="2000" dirty="0"/>
              <a:t>(1.500 in Deutschland)</a:t>
            </a:r>
          </a:p>
          <a:p>
            <a:r>
              <a:rPr lang="de-DE" sz="2000" dirty="0"/>
              <a:t>38 Sprachen</a:t>
            </a:r>
          </a:p>
          <a:p>
            <a:r>
              <a:rPr lang="de-DE" sz="2000" dirty="0"/>
              <a:t>14.000.000 Kandidaten</a:t>
            </a:r>
          </a:p>
          <a:p>
            <a:endParaRPr lang="de-DE" dirty="0"/>
          </a:p>
        </p:txBody>
      </p:sp>
      <p:pic>
        <p:nvPicPr>
          <p:cNvPr id="4" name="Picture 6" descr="China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06" y="1916832"/>
            <a:ext cx="26869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Weltweit eingeführt</a:t>
            </a:r>
          </a:p>
        </p:txBody>
      </p:sp>
    </p:spTree>
    <p:extLst>
      <p:ext uri="{BB962C8B-B14F-4D97-AF65-F5344CB8AC3E}">
        <p14:creationId xmlns:p14="http://schemas.microsoft.com/office/powerpoint/2010/main" val="133530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ECDL Zertifizierungssystem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08" y="912588"/>
            <a:ext cx="5605936" cy="59454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6093296"/>
            <a:ext cx="1447800" cy="73342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523375" y="900865"/>
            <a:ext cx="1301488" cy="5986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3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323528" y="1052736"/>
          <a:ext cx="8445500" cy="5111751"/>
        </p:xfrm>
        <a:graphic>
          <a:graphicData uri="http://schemas.openxmlformats.org/drawingml/2006/table">
            <a:tbl>
              <a:tblPr/>
              <a:tblGrid>
                <a:gridCol w="165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8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/>
                          <a:ea typeface="Times New Roman"/>
                        </a:rPr>
                        <a:t>Lehrstoffgebiet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/>
                          <a:ea typeface="Times New Roman"/>
                        </a:rPr>
                        <a:t>Teilegebiet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/>
                          <a:ea typeface="Times New Roman"/>
                        </a:rPr>
                        <a:t>Referenz Nr.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/>
                          <a:ea typeface="Times New Roman"/>
                        </a:rPr>
                        <a:t>Lernziel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921">
                <a:tc>
                  <a:txBody>
                    <a:bodyPr/>
                    <a:lstStyle/>
                    <a:p>
                      <a:pPr marL="248920" indent="-24892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b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 Programm verwenden</a:t>
                      </a:r>
                      <a:endParaRPr lang="de-DE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29565" indent="-32956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i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3.1.1 Mit Dokumenten arbeiten</a:t>
                      </a:r>
                      <a:endParaRPr lang="de-DE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3.1.1.1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Textverarbeitungsprogramm starten bzw. beenden. Dokumente öffnen bzw. schließen.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561">
                <a:tc>
                  <a:txBody>
                    <a:bodyPr/>
                    <a:lstStyle/>
                    <a:p>
                      <a:pPr marL="189230" indent="-18923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22580" indent="-32258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i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3.1.1.2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Neues Dokument basierend auf einer Standardvorlage oder einer anderen verfügbaren Vorlage erstellen: Memo, Fax, Brief, Bericht.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921">
                <a:tc>
                  <a:txBody>
                    <a:bodyPr/>
                    <a:lstStyle/>
                    <a:p>
                      <a:pPr marL="204470" indent="-20447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4325" indent="-31432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i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3.1.1.3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Dokument an einem Ort auf einem Laufwerk speichern. Dokument unter anderem Namen an einem Ort auf einem Laufwerk speichern.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9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22580" indent="-32258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3.1.1.4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Dokument unter anderem Dateityp speichern. Textdatei, Rich Text Format, Vorlage, Software spezifische Dateiendung, Versionsnummer.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indent="-31369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i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3.1.1.5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Zwischen offenen Dokumenten wechseln.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2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22580" indent="-32258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i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3.1.2 Produktivität verbessern</a:t>
                      </a:r>
                      <a:endParaRPr lang="de-DE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3.1.2.1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Basis-Optionen / Referenzen in einer Anwendung festlegen: Benutzername, …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322763"/>
            <a:ext cx="8892480" cy="729973"/>
          </a:xfrm>
        </p:spPr>
        <p:txBody>
          <a:bodyPr/>
          <a:lstStyle/>
          <a:p>
            <a:r>
              <a:rPr lang="de-DE" dirty="0"/>
              <a:t>Der ECDL-Lehrplan (Syllabus) – Standard</a:t>
            </a:r>
            <a:br>
              <a:rPr lang="de-DE" dirty="0"/>
            </a:br>
            <a:r>
              <a:rPr lang="de-DE" dirty="0"/>
              <a:t>für Computerbildung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12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Modul Datenschutz: </a:t>
            </a:r>
            <a:r>
              <a:rPr lang="de-DE" altLang="de-DE" dirty="0">
                <a:sym typeface="Wingdings" panose="05000000000000000000" pitchFamily="2" charset="2"/>
              </a:rPr>
              <a:t>Beispielaufgabe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8265" y="1340768"/>
            <a:ext cx="843528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de-DE" altLang="de-DE" sz="2000" b="1" dirty="0"/>
              <a:t>Um die Firmenkunden über die zeitnahe Bearbeitung ihrer Anliegen zu informieren, verschickt ein Mitarbeiter eines Unternehmens an diese einen E-Mail-Newsletter, wobei er alle E-Mailadressen der Kunden in das „An" bzw. „CC" einfügt, die ausgedruckt zehn Seiten umfassen. Welche Konsequenzen wird die Vorgehensweise des Mitarbeiters X nach sich ziehen?</a:t>
            </a:r>
          </a:p>
          <a:p>
            <a:pPr marL="0" indent="0">
              <a:spcBef>
                <a:spcPct val="50000"/>
              </a:spcBef>
              <a:buNone/>
            </a:pPr>
            <a:endParaRPr lang="de-DE" altLang="de-DE" sz="2000" dirty="0"/>
          </a:p>
          <a:p>
            <a:pPr marL="457200" indent="-4572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de-DE" sz="2100" dirty="0">
                <a:solidFill>
                  <a:srgbClr val="009FDA"/>
                </a:solidFill>
              </a:rPr>
              <a:t>Gegen den Mitarbeiter wird ein Strafverfahren wegen einem Verstoß gegen das Fernmeldegeheimnis eingeleitet.</a:t>
            </a:r>
          </a:p>
          <a:p>
            <a:pPr marL="457200" indent="-4572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de-DE" sz="2100" dirty="0"/>
              <a:t>Gegen den Mitarbeiter X werden keine rechtlichen Maßnahmen getroffen, weil ihm keine andere Möglichkeit der E-Mailwerbung zur Verfügung stand. </a:t>
            </a:r>
          </a:p>
          <a:p>
            <a:pPr marL="457200" indent="-4572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de-DE" sz="2100" dirty="0">
                <a:solidFill>
                  <a:srgbClr val="009FDA"/>
                </a:solidFill>
              </a:rPr>
              <a:t>Die Aufsichtsbehörde kann gegenüber dem Mitarbeiter einen Bußgeldbescheid erlassen, weil die Verwendung eines offenen E-Mail-Verteilers unzulässig ist. </a:t>
            </a:r>
          </a:p>
          <a:p>
            <a:pPr marL="457200" indent="-4572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de-DE" sz="2100" dirty="0"/>
              <a:t>Gegen den Mitarbeiter  werden keine rechtlichen Maßnahmen getroffen, weil die E-Mail keine personenbezogenen Daten beinhaltete. </a:t>
            </a:r>
          </a:p>
          <a:p>
            <a:pPr marL="0" indent="0">
              <a:spcBef>
                <a:spcPct val="50000"/>
              </a:spcBef>
              <a:buNone/>
            </a:pPr>
            <a:endParaRPr lang="de-DE" alt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12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363" y="1052736"/>
            <a:ext cx="7416824" cy="3917032"/>
          </a:xfrm>
        </p:spPr>
        <p:txBody>
          <a:bodyPr>
            <a:noAutofit/>
          </a:bodyPr>
          <a:lstStyle/>
          <a:p>
            <a:r>
              <a:rPr lang="de-DE" altLang="de-DE" sz="1800" dirty="0"/>
              <a:t>Innenministerium		</a:t>
            </a:r>
          </a:p>
          <a:p>
            <a:r>
              <a:rPr lang="de-DE" altLang="de-DE" sz="1800" dirty="0"/>
              <a:t>Alcatel		</a:t>
            </a:r>
          </a:p>
          <a:p>
            <a:r>
              <a:rPr lang="de-DE" altLang="de-DE" sz="1800" dirty="0"/>
              <a:t>D.A.S Rechtsschutz		</a:t>
            </a:r>
          </a:p>
          <a:p>
            <a:r>
              <a:rPr lang="de-DE" altLang="de-DE" sz="1800" dirty="0"/>
              <a:t>Wismut GmbH 		</a:t>
            </a:r>
          </a:p>
          <a:p>
            <a:r>
              <a:rPr lang="de-DE" altLang="de-DE" sz="1800" dirty="0"/>
              <a:t>Victoria Versicherung		</a:t>
            </a:r>
          </a:p>
          <a:p>
            <a:r>
              <a:rPr lang="de-DE" altLang="de-DE" sz="1800" dirty="0"/>
              <a:t>Innungs-Krankenkasse		</a:t>
            </a:r>
          </a:p>
          <a:p>
            <a:r>
              <a:rPr lang="de-DE" altLang="de-DE" sz="1800" dirty="0"/>
              <a:t>Landesamt für Steuern RP 		</a:t>
            </a:r>
          </a:p>
          <a:p>
            <a:r>
              <a:rPr lang="de-DE" altLang="de-DE" sz="1800" dirty="0"/>
              <a:t>Degussa             		</a:t>
            </a:r>
          </a:p>
          <a:p>
            <a:r>
              <a:rPr lang="de-DE" altLang="de-DE" sz="1800" dirty="0"/>
              <a:t>Deutsche Telekom		</a:t>
            </a:r>
          </a:p>
          <a:p>
            <a:r>
              <a:rPr lang="de-DE" altLang="de-DE" sz="1800" dirty="0"/>
              <a:t>METRO Group		</a:t>
            </a:r>
          </a:p>
          <a:p>
            <a:r>
              <a:rPr lang="de-DE" altLang="de-DE" sz="1800" dirty="0"/>
              <a:t>Axel Springer		</a:t>
            </a:r>
          </a:p>
          <a:p>
            <a:r>
              <a:rPr lang="de-DE" altLang="de-DE" sz="1800" dirty="0"/>
              <a:t>RWE                  					</a:t>
            </a:r>
          </a:p>
          <a:p>
            <a:r>
              <a:rPr lang="de-DE" altLang="de-DE" sz="1800" dirty="0"/>
              <a:t>Koblenzer Elektrizitätswerk-</a:t>
            </a:r>
          </a:p>
          <a:p>
            <a:pPr marL="0" indent="0">
              <a:buNone/>
            </a:pPr>
            <a:r>
              <a:rPr lang="de-DE" altLang="de-DE" sz="1800" dirty="0"/>
              <a:t>    u. Verkehrs-AG</a:t>
            </a:r>
          </a:p>
          <a:p>
            <a:r>
              <a:rPr lang="de-DE" altLang="de-DE" sz="1800" dirty="0"/>
              <a:t>Universitäts-Klinikum HH-Eppendorf</a:t>
            </a:r>
          </a:p>
          <a:p>
            <a:r>
              <a:rPr lang="de-DE" altLang="de-DE" sz="1800" dirty="0"/>
              <a:t>Deutsche Rentenversicherung</a:t>
            </a:r>
            <a:endParaRPr lang="de-DE" sz="18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292080" y="1049633"/>
            <a:ext cx="3600400" cy="3917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1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1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1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1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0041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Bundeswehr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ABB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BIBB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Bosch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Krupp Nirosta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Heraeus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Siemens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Tylose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Braun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Grundig Akademie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Victoria Bauspar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Clariant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Berliner Verkehrsbetriebe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Knappschaft-Bahn-See</a:t>
            </a:r>
          </a:p>
          <a:p>
            <a:pPr>
              <a:buBlip>
                <a:blip r:embed="rId2"/>
              </a:buBlip>
            </a:pPr>
            <a:r>
              <a:rPr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Viessmann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ECDL an Unternehmen und Organisationen</a:t>
            </a:r>
          </a:p>
        </p:txBody>
      </p:sp>
    </p:spTree>
    <p:extLst>
      <p:ext uri="{BB962C8B-B14F-4D97-AF65-F5344CB8AC3E}">
        <p14:creationId xmlns:p14="http://schemas.microsoft.com/office/powerpoint/2010/main" val="213291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ECDL an Hochschulen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FH Mainz</a:t>
            </a:r>
          </a:p>
          <a:p>
            <a:r>
              <a:rPr lang="de-DE" sz="2000" dirty="0"/>
              <a:t>Universität Gießen</a:t>
            </a:r>
          </a:p>
          <a:p>
            <a:r>
              <a:rPr lang="de-DE" sz="2000" dirty="0"/>
              <a:t>Hochschule Heilbronn</a:t>
            </a:r>
          </a:p>
          <a:p>
            <a:r>
              <a:rPr lang="de-DE" sz="2000" dirty="0"/>
              <a:t>FH Aschaffenburg</a:t>
            </a:r>
          </a:p>
          <a:p>
            <a:r>
              <a:rPr lang="de-DE" sz="2000" dirty="0"/>
              <a:t>FH Köln</a:t>
            </a:r>
          </a:p>
          <a:p>
            <a:r>
              <a:rPr lang="de-DE" sz="2000" dirty="0"/>
              <a:t>TU Kaiserslautern</a:t>
            </a:r>
          </a:p>
          <a:p>
            <a:r>
              <a:rPr lang="de-DE" sz="2000" dirty="0"/>
              <a:t>FH Braunschweig</a:t>
            </a:r>
          </a:p>
          <a:p>
            <a:r>
              <a:rPr lang="de-DE" sz="2000" dirty="0"/>
              <a:t>Universität zu Köln</a:t>
            </a:r>
          </a:p>
          <a:p>
            <a:r>
              <a:rPr lang="de-DE" sz="2000" dirty="0"/>
              <a:t>Hochschule Fresenius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altLang="de-DE" sz="2000" dirty="0"/>
              <a:t>FH Riedlingen</a:t>
            </a:r>
          </a:p>
          <a:p>
            <a:r>
              <a:rPr lang="de-DE" altLang="de-DE" sz="2000" dirty="0"/>
              <a:t>PH Heidelberg</a:t>
            </a:r>
          </a:p>
          <a:p>
            <a:r>
              <a:rPr lang="de-DE" altLang="de-DE" sz="2000" dirty="0"/>
              <a:t>FH Lübeck</a:t>
            </a:r>
          </a:p>
          <a:p>
            <a:r>
              <a:rPr lang="de-DE" altLang="de-DE" sz="2000" dirty="0"/>
              <a:t>FH Dortmund</a:t>
            </a:r>
          </a:p>
          <a:p>
            <a:r>
              <a:rPr lang="de-DE" altLang="de-DE" sz="2000" dirty="0"/>
              <a:t>Universität Freiburg</a:t>
            </a:r>
          </a:p>
          <a:p>
            <a:r>
              <a:rPr lang="de-DE" altLang="de-DE" sz="2000" dirty="0"/>
              <a:t>FH Kiel</a:t>
            </a:r>
          </a:p>
          <a:p>
            <a:r>
              <a:rPr lang="de-DE" altLang="de-DE" sz="2000" dirty="0"/>
              <a:t>FH Aachen</a:t>
            </a:r>
          </a:p>
          <a:p>
            <a:r>
              <a:rPr lang="de-DE" altLang="de-DE" sz="2000" dirty="0"/>
              <a:t>Hochschule Darmstadt</a:t>
            </a:r>
          </a:p>
          <a:p>
            <a:r>
              <a:rPr lang="de-DE" altLang="de-DE" sz="2000" dirty="0"/>
              <a:t>Universität Göttingen</a:t>
            </a:r>
          </a:p>
        </p:txBody>
      </p:sp>
    </p:spTree>
    <p:extLst>
      <p:ext uri="{BB962C8B-B14F-4D97-AF65-F5344CB8AC3E}">
        <p14:creationId xmlns:p14="http://schemas.microsoft.com/office/powerpoint/2010/main" val="184940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069"/>
            <a:ext cx="9144000" cy="9959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2712" y="1617590"/>
            <a:ext cx="7772400" cy="1470025"/>
          </a:xfrm>
        </p:spPr>
        <p:txBody>
          <a:bodyPr/>
          <a:lstStyle/>
          <a:p>
            <a:r>
              <a:rPr lang="de-DE" sz="3200" dirty="0"/>
              <a:t>Berufsorientierte Medienkompetenz (</a:t>
            </a:r>
            <a:r>
              <a:rPr lang="de-DE" sz="3200" dirty="0" err="1"/>
              <a:t>BeMeKo</a:t>
            </a:r>
            <a:r>
              <a:rPr lang="de-DE" sz="3200" dirty="0"/>
              <a:t>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3" y="4064213"/>
            <a:ext cx="7480920" cy="936104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004165"/>
                </a:solidFill>
              </a:rPr>
              <a:t>Best-Practice Beispiel zur</a:t>
            </a:r>
          </a:p>
          <a:p>
            <a:r>
              <a:rPr lang="de-DE" sz="2000" dirty="0">
                <a:solidFill>
                  <a:srgbClr val="004165"/>
                </a:solidFill>
              </a:rPr>
              <a:t>IT-Weiterbildung des Bildungspersonals an Schulen</a:t>
            </a:r>
          </a:p>
          <a:p>
            <a:endParaRPr lang="de-DE" sz="2000" dirty="0">
              <a:solidFill>
                <a:srgbClr val="004165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68" y="3062240"/>
            <a:ext cx="5288611" cy="91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3" y="93171"/>
            <a:ext cx="2432830" cy="6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50" y="203866"/>
            <a:ext cx="776862" cy="7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68" y="182365"/>
            <a:ext cx="20812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,125;18;27,75;46,25;56,5;76,25;85,875;103,25;"/>
  <p:tag name="VCT-BULLETVISIBILITY" val="L ****"/>
  <p:tag name="STYLE" val="VctBodyText"/>
  <p:tag name="DATE" val="11.01.2010 15:17:17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676</Words>
  <Application>Microsoft Office PowerPoint</Application>
  <PresentationFormat>Bildschirmpräsentation (4:3)</PresentationFormat>
  <Paragraphs>153</Paragraphs>
  <Slides>17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Calibri</vt:lpstr>
      <vt:lpstr>Tele-GroteskFet</vt:lpstr>
      <vt:lpstr>Times New Roman</vt:lpstr>
      <vt:lpstr>Verdana</vt:lpstr>
      <vt:lpstr>Wingdings</vt:lpstr>
      <vt:lpstr>Larissa-Design</vt:lpstr>
      <vt:lpstr>Objekt-Manager-Shellobjekt</vt:lpstr>
      <vt:lpstr>Der Europäische Computerführerschein ECDL® </vt:lpstr>
      <vt:lpstr>ECDL – European Computer Driver Licence</vt:lpstr>
      <vt:lpstr>Weltweit eingeführt</vt:lpstr>
      <vt:lpstr>ECDL Zertifizierungssystem</vt:lpstr>
      <vt:lpstr>Der ECDL-Lehrplan (Syllabus) – Standard für Computerbildung  </vt:lpstr>
      <vt:lpstr>Modul Datenschutz: Beispielaufgabe</vt:lpstr>
      <vt:lpstr>ECDL an Unternehmen und Organisationen</vt:lpstr>
      <vt:lpstr>ECDL an Hochschulen </vt:lpstr>
      <vt:lpstr>Berufsorientierte Medienkompetenz (BeMeKo)</vt:lpstr>
      <vt:lpstr>Einheitliche Standards zur IT-Bildung </vt:lpstr>
      <vt:lpstr>Der Europäische Computerführerschein ECDL</vt:lpstr>
      <vt:lpstr>Einstufungstests zur Feststellung der Prüfungsreife</vt:lpstr>
      <vt:lpstr> Einstufungstests zur Feststellung der Prüfungsreife </vt:lpstr>
      <vt:lpstr>Ergebnis Rahmenlehrplananalyse und Ausbildungsverordnung</vt:lpstr>
      <vt:lpstr>Modul Advanced Office</vt:lpstr>
      <vt:lpstr>Testimonials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Laura Lücker</cp:lastModifiedBy>
  <cp:revision>83</cp:revision>
  <cp:lastPrinted>2016-05-17T10:21:28Z</cp:lastPrinted>
  <dcterms:created xsi:type="dcterms:W3CDTF">2015-10-06T17:50:02Z</dcterms:created>
  <dcterms:modified xsi:type="dcterms:W3CDTF">2016-05-19T07:42:04Z</dcterms:modified>
</cp:coreProperties>
</file>