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7" r:id="rId16"/>
    <p:sldId id="273" r:id="rId17"/>
    <p:sldId id="274" r:id="rId18"/>
    <p:sldId id="275" r:id="rId19"/>
    <p:sldId id="280" r:id="rId20"/>
    <p:sldId id="279" r:id="rId21"/>
    <p:sldId id="276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64" y="-720"/>
      </p:cViewPr>
      <p:guideLst>
        <p:guide orient="horz" pos="4020"/>
        <p:guide pos="54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55730-2862-4293-ADA5-B90AC3F3ECD0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D66A482-505C-41A2-8204-2C8B333DF69F}">
      <dgm:prSet phldrT="[Texto]" custT="1"/>
      <dgm:spPr/>
      <dgm:t>
        <a:bodyPr/>
        <a:lstStyle/>
        <a:p>
          <a:r>
            <a:rPr lang="pt-PT" sz="2400" dirty="0" err="1" smtClean="0"/>
            <a:t>Teacher</a:t>
          </a:r>
          <a:r>
            <a:rPr lang="pt-PT" sz="2400" dirty="0" smtClean="0"/>
            <a:t> </a:t>
          </a:r>
          <a:r>
            <a:rPr lang="pt-PT" sz="2400" dirty="0" err="1" smtClean="0"/>
            <a:t>education</a:t>
          </a:r>
          <a:endParaRPr lang="pt-PT" sz="2400" dirty="0"/>
        </a:p>
      </dgm:t>
    </dgm:pt>
    <dgm:pt modelId="{777C1CFE-E877-4F57-AA88-04653C14466E}" type="parTrans" cxnId="{BA16318E-183E-44CF-90EA-2ADE07FBCBD3}">
      <dgm:prSet/>
      <dgm:spPr/>
      <dgm:t>
        <a:bodyPr/>
        <a:lstStyle/>
        <a:p>
          <a:endParaRPr lang="pt-PT"/>
        </a:p>
      </dgm:t>
    </dgm:pt>
    <dgm:pt modelId="{8CA0D628-8475-4854-86DA-D233E5A6B3FB}" type="sibTrans" cxnId="{BA16318E-183E-44CF-90EA-2ADE07FBCBD3}">
      <dgm:prSet/>
      <dgm:spPr/>
      <dgm:t>
        <a:bodyPr/>
        <a:lstStyle/>
        <a:p>
          <a:endParaRPr lang="pt-PT"/>
        </a:p>
      </dgm:t>
    </dgm:pt>
    <dgm:pt modelId="{FA5BECD4-97D2-42AD-B4E6-353E1485D568}">
      <dgm:prSet phldrT="[Texto]" custT="1"/>
      <dgm:spPr/>
      <dgm:t>
        <a:bodyPr/>
        <a:lstStyle/>
        <a:p>
          <a:r>
            <a:rPr lang="pt-PT" sz="1400" dirty="0" err="1" smtClean="0"/>
            <a:t>Teaching</a:t>
          </a:r>
          <a:r>
            <a:rPr lang="pt-PT" sz="1400" dirty="0" smtClean="0"/>
            <a:t> </a:t>
          </a:r>
          <a:r>
            <a:rPr lang="pt-PT" sz="1400" dirty="0" err="1" smtClean="0"/>
            <a:t>methods</a:t>
          </a:r>
          <a:r>
            <a:rPr lang="pt-PT" sz="1400" dirty="0" smtClean="0"/>
            <a:t> </a:t>
          </a:r>
          <a:r>
            <a:rPr lang="pt-PT" sz="1400" dirty="0" err="1" smtClean="0"/>
            <a:t>and</a:t>
          </a:r>
          <a:r>
            <a:rPr lang="pt-PT" sz="1400" dirty="0" smtClean="0"/>
            <a:t> </a:t>
          </a:r>
          <a:r>
            <a:rPr lang="pt-PT" sz="1400" dirty="0" err="1" smtClean="0"/>
            <a:t>assessment</a:t>
          </a:r>
          <a:r>
            <a:rPr lang="pt-PT" sz="1400" dirty="0" smtClean="0"/>
            <a:t> </a:t>
          </a:r>
          <a:endParaRPr lang="pt-PT" sz="1400" dirty="0"/>
        </a:p>
      </dgm:t>
    </dgm:pt>
    <dgm:pt modelId="{490148D4-FD23-410B-AFF9-089C0D9BAE1B}" type="parTrans" cxnId="{B5860745-F853-49CF-991B-38135D699FCF}">
      <dgm:prSet/>
      <dgm:spPr/>
      <dgm:t>
        <a:bodyPr/>
        <a:lstStyle/>
        <a:p>
          <a:endParaRPr lang="pt-PT"/>
        </a:p>
      </dgm:t>
    </dgm:pt>
    <dgm:pt modelId="{53B93D6A-DD86-449D-9302-32BEA379F721}" type="sibTrans" cxnId="{B5860745-F853-49CF-991B-38135D699FCF}">
      <dgm:prSet/>
      <dgm:spPr/>
      <dgm:t>
        <a:bodyPr/>
        <a:lstStyle/>
        <a:p>
          <a:endParaRPr lang="pt-PT"/>
        </a:p>
      </dgm:t>
    </dgm:pt>
    <dgm:pt modelId="{3BCB08F5-2B08-4D7A-A1DA-B8D07D5AA1B6}">
      <dgm:prSet phldrT="[Texto]" custT="1"/>
      <dgm:spPr/>
      <dgm:t>
        <a:bodyPr/>
        <a:lstStyle/>
        <a:p>
          <a:r>
            <a:rPr lang="pt-PT" sz="1600" dirty="0" smtClean="0"/>
            <a:t>Curriculum</a:t>
          </a:r>
          <a:endParaRPr lang="pt-PT" sz="1600" dirty="0"/>
        </a:p>
      </dgm:t>
    </dgm:pt>
    <dgm:pt modelId="{1019BF11-E36E-4165-BF3D-C564BCDEE563}" type="parTrans" cxnId="{43895468-11B9-4380-8C8D-1163780102E1}">
      <dgm:prSet/>
      <dgm:spPr/>
      <dgm:t>
        <a:bodyPr/>
        <a:lstStyle/>
        <a:p>
          <a:endParaRPr lang="pt-PT"/>
        </a:p>
      </dgm:t>
    </dgm:pt>
    <dgm:pt modelId="{4CC1F294-61E2-4C75-AA6F-31F2314728DC}" type="sibTrans" cxnId="{43895468-11B9-4380-8C8D-1163780102E1}">
      <dgm:prSet/>
      <dgm:spPr/>
      <dgm:t>
        <a:bodyPr/>
        <a:lstStyle/>
        <a:p>
          <a:endParaRPr lang="pt-PT"/>
        </a:p>
      </dgm:t>
    </dgm:pt>
    <dgm:pt modelId="{81EBA033-668C-419A-A5FC-C538D670057D}" type="pres">
      <dgm:prSet presAssocID="{AB055730-2862-4293-ADA5-B90AC3F3ECD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762D02B-8090-4D34-BF10-BBF3D9B087E8}" type="pres">
      <dgm:prSet presAssocID="{9D66A482-505C-41A2-8204-2C8B333DF69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84C066D-D5E0-4B9C-909E-D5ED0C4D7A4F}" type="pres">
      <dgm:prSet presAssocID="{9D66A482-505C-41A2-8204-2C8B333DF69F}" presName="gear1srcNode" presStyleLbl="node1" presStyleIdx="0" presStyleCnt="3"/>
      <dgm:spPr/>
      <dgm:t>
        <a:bodyPr/>
        <a:lstStyle/>
        <a:p>
          <a:endParaRPr lang="pt-PT"/>
        </a:p>
      </dgm:t>
    </dgm:pt>
    <dgm:pt modelId="{1D2F39A0-491B-4853-8B74-1604B519CACD}" type="pres">
      <dgm:prSet presAssocID="{9D66A482-505C-41A2-8204-2C8B333DF69F}" presName="gear1dstNode" presStyleLbl="node1" presStyleIdx="0" presStyleCnt="3"/>
      <dgm:spPr/>
      <dgm:t>
        <a:bodyPr/>
        <a:lstStyle/>
        <a:p>
          <a:endParaRPr lang="pt-PT"/>
        </a:p>
      </dgm:t>
    </dgm:pt>
    <dgm:pt modelId="{AD5E0A49-D418-4E43-9BF2-20A8DE1D583E}" type="pres">
      <dgm:prSet presAssocID="{FA5BECD4-97D2-42AD-B4E6-353E1485D56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19A5B2-402A-4A91-838F-401FFEF6CE22}" type="pres">
      <dgm:prSet presAssocID="{FA5BECD4-97D2-42AD-B4E6-353E1485D568}" presName="gear2srcNode" presStyleLbl="node1" presStyleIdx="1" presStyleCnt="3"/>
      <dgm:spPr/>
      <dgm:t>
        <a:bodyPr/>
        <a:lstStyle/>
        <a:p>
          <a:endParaRPr lang="pt-PT"/>
        </a:p>
      </dgm:t>
    </dgm:pt>
    <dgm:pt modelId="{771B9D52-DF8A-4E68-A14E-06084167AA01}" type="pres">
      <dgm:prSet presAssocID="{FA5BECD4-97D2-42AD-B4E6-353E1485D568}" presName="gear2dstNode" presStyleLbl="node1" presStyleIdx="1" presStyleCnt="3"/>
      <dgm:spPr/>
      <dgm:t>
        <a:bodyPr/>
        <a:lstStyle/>
        <a:p>
          <a:endParaRPr lang="pt-PT"/>
        </a:p>
      </dgm:t>
    </dgm:pt>
    <dgm:pt modelId="{CFF8DF90-6925-4FCA-AD72-2BB9A66C327F}" type="pres">
      <dgm:prSet presAssocID="{3BCB08F5-2B08-4D7A-A1DA-B8D07D5AA1B6}" presName="gear3" presStyleLbl="node1" presStyleIdx="2" presStyleCnt="3"/>
      <dgm:spPr/>
      <dgm:t>
        <a:bodyPr/>
        <a:lstStyle/>
        <a:p>
          <a:endParaRPr lang="pt-PT"/>
        </a:p>
      </dgm:t>
    </dgm:pt>
    <dgm:pt modelId="{9B086BED-2A33-46FB-BB3A-C0848EFF4E03}" type="pres">
      <dgm:prSet presAssocID="{3BCB08F5-2B08-4D7A-A1DA-B8D07D5AA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AF55BB-2F5B-487C-AE61-5E832853B2CD}" type="pres">
      <dgm:prSet presAssocID="{3BCB08F5-2B08-4D7A-A1DA-B8D07D5AA1B6}" presName="gear3srcNode" presStyleLbl="node1" presStyleIdx="2" presStyleCnt="3"/>
      <dgm:spPr/>
      <dgm:t>
        <a:bodyPr/>
        <a:lstStyle/>
        <a:p>
          <a:endParaRPr lang="pt-PT"/>
        </a:p>
      </dgm:t>
    </dgm:pt>
    <dgm:pt modelId="{2DF7AD66-6958-4ED9-B653-48E863E371C7}" type="pres">
      <dgm:prSet presAssocID="{3BCB08F5-2B08-4D7A-A1DA-B8D07D5AA1B6}" presName="gear3dstNode" presStyleLbl="node1" presStyleIdx="2" presStyleCnt="3"/>
      <dgm:spPr/>
      <dgm:t>
        <a:bodyPr/>
        <a:lstStyle/>
        <a:p>
          <a:endParaRPr lang="pt-PT"/>
        </a:p>
      </dgm:t>
    </dgm:pt>
    <dgm:pt modelId="{677885D2-E922-42F5-A737-D5D9CF4F3061}" type="pres">
      <dgm:prSet presAssocID="{8CA0D628-8475-4854-86DA-D233E5A6B3FB}" presName="connector1" presStyleLbl="sibTrans2D1" presStyleIdx="0" presStyleCnt="3"/>
      <dgm:spPr/>
      <dgm:t>
        <a:bodyPr/>
        <a:lstStyle/>
        <a:p>
          <a:endParaRPr lang="pt-PT"/>
        </a:p>
      </dgm:t>
    </dgm:pt>
    <dgm:pt modelId="{EE93EECA-2FD5-4B79-955C-EF16B25EA419}" type="pres">
      <dgm:prSet presAssocID="{53B93D6A-DD86-449D-9302-32BEA379F721}" presName="connector2" presStyleLbl="sibTrans2D1" presStyleIdx="1" presStyleCnt="3"/>
      <dgm:spPr/>
      <dgm:t>
        <a:bodyPr/>
        <a:lstStyle/>
        <a:p>
          <a:endParaRPr lang="pt-PT"/>
        </a:p>
      </dgm:t>
    </dgm:pt>
    <dgm:pt modelId="{A13E6532-477B-44AC-99CD-6615F0CA022D}" type="pres">
      <dgm:prSet presAssocID="{4CC1F294-61E2-4C75-AA6F-31F2314728DC}" presName="connector3" presStyleLbl="sibTrans2D1" presStyleIdx="2" presStyleCnt="3"/>
      <dgm:spPr/>
      <dgm:t>
        <a:bodyPr/>
        <a:lstStyle/>
        <a:p>
          <a:endParaRPr lang="pt-PT"/>
        </a:p>
      </dgm:t>
    </dgm:pt>
  </dgm:ptLst>
  <dgm:cxnLst>
    <dgm:cxn modelId="{B5B95C20-35AF-42FF-8C61-B007A630542D}" type="presOf" srcId="{9D66A482-505C-41A2-8204-2C8B333DF69F}" destId="{784C066D-D5E0-4B9C-909E-D5ED0C4D7A4F}" srcOrd="1" destOrd="0" presId="urn:microsoft.com/office/officeart/2005/8/layout/gear1"/>
    <dgm:cxn modelId="{9EC95D02-8207-43DD-937C-4CBD713ECB21}" type="presOf" srcId="{FA5BECD4-97D2-42AD-B4E6-353E1485D568}" destId="{4819A5B2-402A-4A91-838F-401FFEF6CE22}" srcOrd="1" destOrd="0" presId="urn:microsoft.com/office/officeart/2005/8/layout/gear1"/>
    <dgm:cxn modelId="{B5860745-F853-49CF-991B-38135D699FCF}" srcId="{AB055730-2862-4293-ADA5-B90AC3F3ECD0}" destId="{FA5BECD4-97D2-42AD-B4E6-353E1485D568}" srcOrd="1" destOrd="0" parTransId="{490148D4-FD23-410B-AFF9-089C0D9BAE1B}" sibTransId="{53B93D6A-DD86-449D-9302-32BEA379F721}"/>
    <dgm:cxn modelId="{457AF75C-87A5-4182-92D2-01D54E38CF26}" type="presOf" srcId="{3BCB08F5-2B08-4D7A-A1DA-B8D07D5AA1B6}" destId="{9B086BED-2A33-46FB-BB3A-C0848EFF4E03}" srcOrd="1" destOrd="0" presId="urn:microsoft.com/office/officeart/2005/8/layout/gear1"/>
    <dgm:cxn modelId="{707C8371-8FEC-4F33-BA33-B81CCBE28485}" type="presOf" srcId="{3BCB08F5-2B08-4D7A-A1DA-B8D07D5AA1B6}" destId="{DAAF55BB-2F5B-487C-AE61-5E832853B2CD}" srcOrd="2" destOrd="0" presId="urn:microsoft.com/office/officeart/2005/8/layout/gear1"/>
    <dgm:cxn modelId="{38A5AD3C-A595-4DAF-BA26-F9F1651A38D4}" type="presOf" srcId="{9D66A482-505C-41A2-8204-2C8B333DF69F}" destId="{1D2F39A0-491B-4853-8B74-1604B519CACD}" srcOrd="2" destOrd="0" presId="urn:microsoft.com/office/officeart/2005/8/layout/gear1"/>
    <dgm:cxn modelId="{8163B84A-9878-46E7-A11B-3F7395708529}" type="presOf" srcId="{4CC1F294-61E2-4C75-AA6F-31F2314728DC}" destId="{A13E6532-477B-44AC-99CD-6615F0CA022D}" srcOrd="0" destOrd="0" presId="urn:microsoft.com/office/officeart/2005/8/layout/gear1"/>
    <dgm:cxn modelId="{D9C0E921-FE3B-4716-85F1-95CEF9075BC9}" type="presOf" srcId="{9D66A482-505C-41A2-8204-2C8B333DF69F}" destId="{1762D02B-8090-4D34-BF10-BBF3D9B087E8}" srcOrd="0" destOrd="0" presId="urn:microsoft.com/office/officeart/2005/8/layout/gear1"/>
    <dgm:cxn modelId="{EA6B5CE5-A854-4182-9231-E9ABBA0AB2B7}" type="presOf" srcId="{FA5BECD4-97D2-42AD-B4E6-353E1485D568}" destId="{771B9D52-DF8A-4E68-A14E-06084167AA01}" srcOrd="2" destOrd="0" presId="urn:microsoft.com/office/officeart/2005/8/layout/gear1"/>
    <dgm:cxn modelId="{BA16318E-183E-44CF-90EA-2ADE07FBCBD3}" srcId="{AB055730-2862-4293-ADA5-B90AC3F3ECD0}" destId="{9D66A482-505C-41A2-8204-2C8B333DF69F}" srcOrd="0" destOrd="0" parTransId="{777C1CFE-E877-4F57-AA88-04653C14466E}" sibTransId="{8CA0D628-8475-4854-86DA-D233E5A6B3FB}"/>
    <dgm:cxn modelId="{6BDD31B2-8D5C-45A0-BF9A-B7D1EBB76391}" type="presOf" srcId="{53B93D6A-DD86-449D-9302-32BEA379F721}" destId="{EE93EECA-2FD5-4B79-955C-EF16B25EA419}" srcOrd="0" destOrd="0" presId="urn:microsoft.com/office/officeart/2005/8/layout/gear1"/>
    <dgm:cxn modelId="{77CE6B6B-A65A-472F-A35D-4ABDBF6F159F}" type="presOf" srcId="{FA5BECD4-97D2-42AD-B4E6-353E1485D568}" destId="{AD5E0A49-D418-4E43-9BF2-20A8DE1D583E}" srcOrd="0" destOrd="0" presId="urn:microsoft.com/office/officeart/2005/8/layout/gear1"/>
    <dgm:cxn modelId="{C8A8E728-F940-4B15-99A1-849FEAEA8849}" type="presOf" srcId="{AB055730-2862-4293-ADA5-B90AC3F3ECD0}" destId="{81EBA033-668C-419A-A5FC-C538D670057D}" srcOrd="0" destOrd="0" presId="urn:microsoft.com/office/officeart/2005/8/layout/gear1"/>
    <dgm:cxn modelId="{B0F4EE4D-012C-49F9-A6AD-2B3984004216}" type="presOf" srcId="{3BCB08F5-2B08-4D7A-A1DA-B8D07D5AA1B6}" destId="{2DF7AD66-6958-4ED9-B653-48E863E371C7}" srcOrd="3" destOrd="0" presId="urn:microsoft.com/office/officeart/2005/8/layout/gear1"/>
    <dgm:cxn modelId="{04109680-0CF7-4918-A150-E58791AE0D08}" type="presOf" srcId="{8CA0D628-8475-4854-86DA-D233E5A6B3FB}" destId="{677885D2-E922-42F5-A737-D5D9CF4F3061}" srcOrd="0" destOrd="0" presId="urn:microsoft.com/office/officeart/2005/8/layout/gear1"/>
    <dgm:cxn modelId="{43895468-11B9-4380-8C8D-1163780102E1}" srcId="{AB055730-2862-4293-ADA5-B90AC3F3ECD0}" destId="{3BCB08F5-2B08-4D7A-A1DA-B8D07D5AA1B6}" srcOrd="2" destOrd="0" parTransId="{1019BF11-E36E-4165-BF3D-C564BCDEE563}" sibTransId="{4CC1F294-61E2-4C75-AA6F-31F2314728DC}"/>
    <dgm:cxn modelId="{93CBFF5C-A8E8-49FE-9A0B-13EA5B89ECD1}" type="presOf" srcId="{3BCB08F5-2B08-4D7A-A1DA-B8D07D5AA1B6}" destId="{CFF8DF90-6925-4FCA-AD72-2BB9A66C327F}" srcOrd="0" destOrd="0" presId="urn:microsoft.com/office/officeart/2005/8/layout/gear1"/>
    <dgm:cxn modelId="{21BFCCD4-6ED0-4903-A919-820AB807F038}" type="presParOf" srcId="{81EBA033-668C-419A-A5FC-C538D670057D}" destId="{1762D02B-8090-4D34-BF10-BBF3D9B087E8}" srcOrd="0" destOrd="0" presId="urn:microsoft.com/office/officeart/2005/8/layout/gear1"/>
    <dgm:cxn modelId="{29EFBC10-EAB1-4F58-B126-89062F905FFC}" type="presParOf" srcId="{81EBA033-668C-419A-A5FC-C538D670057D}" destId="{784C066D-D5E0-4B9C-909E-D5ED0C4D7A4F}" srcOrd="1" destOrd="0" presId="urn:microsoft.com/office/officeart/2005/8/layout/gear1"/>
    <dgm:cxn modelId="{AA35BAE6-8073-4446-BA8B-67558856DAF5}" type="presParOf" srcId="{81EBA033-668C-419A-A5FC-C538D670057D}" destId="{1D2F39A0-491B-4853-8B74-1604B519CACD}" srcOrd="2" destOrd="0" presId="urn:microsoft.com/office/officeart/2005/8/layout/gear1"/>
    <dgm:cxn modelId="{B94276D9-AAF8-4E21-A903-2DE5D7C2B9FE}" type="presParOf" srcId="{81EBA033-668C-419A-A5FC-C538D670057D}" destId="{AD5E0A49-D418-4E43-9BF2-20A8DE1D583E}" srcOrd="3" destOrd="0" presId="urn:microsoft.com/office/officeart/2005/8/layout/gear1"/>
    <dgm:cxn modelId="{03551606-9089-43A6-96B0-384232239034}" type="presParOf" srcId="{81EBA033-668C-419A-A5FC-C538D670057D}" destId="{4819A5B2-402A-4A91-838F-401FFEF6CE22}" srcOrd="4" destOrd="0" presId="urn:microsoft.com/office/officeart/2005/8/layout/gear1"/>
    <dgm:cxn modelId="{D24053D3-3E30-4126-A090-5D8C9C8E0F3A}" type="presParOf" srcId="{81EBA033-668C-419A-A5FC-C538D670057D}" destId="{771B9D52-DF8A-4E68-A14E-06084167AA01}" srcOrd="5" destOrd="0" presId="urn:microsoft.com/office/officeart/2005/8/layout/gear1"/>
    <dgm:cxn modelId="{84E0A7AD-10FC-4733-89AC-409C705E6327}" type="presParOf" srcId="{81EBA033-668C-419A-A5FC-C538D670057D}" destId="{CFF8DF90-6925-4FCA-AD72-2BB9A66C327F}" srcOrd="6" destOrd="0" presId="urn:microsoft.com/office/officeart/2005/8/layout/gear1"/>
    <dgm:cxn modelId="{4524DBE8-FEC2-4350-AA28-9B04D6E943F1}" type="presParOf" srcId="{81EBA033-668C-419A-A5FC-C538D670057D}" destId="{9B086BED-2A33-46FB-BB3A-C0848EFF4E03}" srcOrd="7" destOrd="0" presId="urn:microsoft.com/office/officeart/2005/8/layout/gear1"/>
    <dgm:cxn modelId="{B8113485-32B1-4F8D-BEFE-5C1D6833EBE2}" type="presParOf" srcId="{81EBA033-668C-419A-A5FC-C538D670057D}" destId="{DAAF55BB-2F5B-487C-AE61-5E832853B2CD}" srcOrd="8" destOrd="0" presId="urn:microsoft.com/office/officeart/2005/8/layout/gear1"/>
    <dgm:cxn modelId="{0B6A684F-FEF8-4CB8-83F8-A8D63C28E3FD}" type="presParOf" srcId="{81EBA033-668C-419A-A5FC-C538D670057D}" destId="{2DF7AD66-6958-4ED9-B653-48E863E371C7}" srcOrd="9" destOrd="0" presId="urn:microsoft.com/office/officeart/2005/8/layout/gear1"/>
    <dgm:cxn modelId="{F335AB11-29B7-4B2C-A28F-AEE7DA27C4B7}" type="presParOf" srcId="{81EBA033-668C-419A-A5FC-C538D670057D}" destId="{677885D2-E922-42F5-A737-D5D9CF4F3061}" srcOrd="10" destOrd="0" presId="urn:microsoft.com/office/officeart/2005/8/layout/gear1"/>
    <dgm:cxn modelId="{21E8701C-0872-4669-B664-B4EA8266BEB2}" type="presParOf" srcId="{81EBA033-668C-419A-A5FC-C538D670057D}" destId="{EE93EECA-2FD5-4B79-955C-EF16B25EA419}" srcOrd="11" destOrd="0" presId="urn:microsoft.com/office/officeart/2005/8/layout/gear1"/>
    <dgm:cxn modelId="{8444FCAB-2CED-476D-AC42-C639FFCA6C8F}" type="presParOf" srcId="{81EBA033-668C-419A-A5FC-C538D670057D}" destId="{A13E6532-477B-44AC-99CD-6615F0CA022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AF3B-3DF2-4E48-B47B-208D74B3BB4F}" type="datetimeFigureOut">
              <a:rPr lang="pt-PT" smtClean="0"/>
              <a:pPr/>
              <a:t>19-05-2016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A4D4-9F54-4E00-B6AF-1F23DB1BFA1C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AF3B-3DF2-4E48-B47B-208D74B3BB4F}" type="datetimeFigureOut">
              <a:rPr lang="pt-PT" smtClean="0"/>
              <a:pPr/>
              <a:t>19-05-2016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A4D4-9F54-4E00-B6AF-1F23DB1BFA1C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AF3B-3DF2-4E48-B47B-208D74B3BB4F}" type="datetimeFigureOut">
              <a:rPr lang="pt-PT" smtClean="0"/>
              <a:pPr/>
              <a:t>19-05-2016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A4D4-9F54-4E00-B6AF-1F23DB1BFA1C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AF3B-3DF2-4E48-B47B-208D74B3BB4F}" type="datetimeFigureOut">
              <a:rPr lang="pt-PT" smtClean="0"/>
              <a:pPr/>
              <a:t>19-05-2016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A4D4-9F54-4E00-B6AF-1F23DB1BFA1C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AF3B-3DF2-4E48-B47B-208D74B3BB4F}" type="datetimeFigureOut">
              <a:rPr lang="pt-PT" smtClean="0"/>
              <a:pPr/>
              <a:t>19-05-2016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A4D4-9F54-4E00-B6AF-1F23DB1BFA1C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AF3B-3DF2-4E48-B47B-208D74B3BB4F}" type="datetimeFigureOut">
              <a:rPr lang="pt-PT" smtClean="0"/>
              <a:pPr/>
              <a:t>19-05-2016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A4D4-9F54-4E00-B6AF-1F23DB1BFA1C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AF3B-3DF2-4E48-B47B-208D74B3BB4F}" type="datetimeFigureOut">
              <a:rPr lang="pt-PT" smtClean="0"/>
              <a:pPr/>
              <a:t>19-05-2016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A4D4-9F54-4E00-B6AF-1F23DB1BFA1C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AF3B-3DF2-4E48-B47B-208D74B3BB4F}" type="datetimeFigureOut">
              <a:rPr lang="pt-PT" smtClean="0"/>
              <a:pPr/>
              <a:t>19-05-2016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A4D4-9F54-4E00-B6AF-1F23DB1BFA1C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AF3B-3DF2-4E48-B47B-208D74B3BB4F}" type="datetimeFigureOut">
              <a:rPr lang="pt-PT" smtClean="0"/>
              <a:pPr/>
              <a:t>19-05-2016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A4D4-9F54-4E00-B6AF-1F23DB1BFA1C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AF3B-3DF2-4E48-B47B-208D74B3BB4F}" type="datetimeFigureOut">
              <a:rPr lang="pt-PT" smtClean="0"/>
              <a:pPr/>
              <a:t>19-05-2016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A4D4-9F54-4E00-B6AF-1F23DB1BFA1C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AF3B-3DF2-4E48-B47B-208D74B3BB4F}" type="datetimeFigureOut">
              <a:rPr lang="pt-PT" smtClean="0"/>
              <a:pPr/>
              <a:t>19-05-2016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A4D4-9F54-4E00-B6AF-1F23DB1BFA1C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7AF3B-3DF2-4E48-B47B-208D74B3BB4F}" type="datetimeFigureOut">
              <a:rPr lang="pt-PT" smtClean="0"/>
              <a:pPr/>
              <a:t>19-05-2016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0A4D4-9F54-4E00-B6AF-1F23DB1BFA1C}" type="slidenum">
              <a:rPr lang="pt-PT" smtClean="0"/>
              <a:pPr/>
              <a:t>‹Nr.›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ANQ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10" y="6381750"/>
            <a:ext cx="900000" cy="399359"/>
          </a:xfrm>
          <a:prstGeom prst="rect">
            <a:avLst/>
          </a:prstGeom>
        </p:spPr>
      </p:pic>
      <p:pic>
        <p:nvPicPr>
          <p:cNvPr id="6" name="Imagem 5" descr="logo Governo de Portugal Jan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90" y="6204887"/>
            <a:ext cx="1260000" cy="608583"/>
          </a:xfrm>
          <a:prstGeom prst="rect">
            <a:avLst/>
          </a:prstGeom>
        </p:spPr>
      </p:pic>
      <p:pic>
        <p:nvPicPr>
          <p:cNvPr id="4" name="Imagem 3" descr="linhaverdeevermelha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5300" y="6165380"/>
            <a:ext cx="81534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755470" y="1628750"/>
            <a:ext cx="7777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/>
              <a:t>Digitalization</a:t>
            </a:r>
            <a:r>
              <a:rPr lang="pt-PT" sz="4800" dirty="0"/>
              <a:t> in </a:t>
            </a:r>
            <a:r>
              <a:rPr lang="pt-PT" sz="4800" dirty="0" err="1"/>
              <a:t>the</a:t>
            </a:r>
            <a:r>
              <a:rPr lang="pt-PT" sz="4800" dirty="0"/>
              <a:t> </a:t>
            </a:r>
            <a:r>
              <a:rPr lang="pt-PT" sz="4800" dirty="0" err="1" smtClean="0"/>
              <a:t>classroom</a:t>
            </a:r>
            <a:r>
              <a:rPr lang="pt-PT" sz="4800" dirty="0" smtClean="0"/>
              <a:t>: </a:t>
            </a:r>
            <a:r>
              <a:rPr lang="pt-PT" sz="4800" dirty="0"/>
              <a:t/>
            </a:r>
            <a:br>
              <a:rPr lang="pt-PT" sz="4800" dirty="0"/>
            </a:br>
            <a:r>
              <a:rPr lang="pt-PT" sz="4800" dirty="0" err="1"/>
              <a:t>c</a:t>
            </a:r>
            <a:r>
              <a:rPr lang="pt-PT" sz="4800" dirty="0" err="1" smtClean="0"/>
              <a:t>hallenges</a:t>
            </a:r>
            <a:r>
              <a:rPr lang="pt-PT" sz="4800" dirty="0" smtClean="0"/>
              <a:t> for </a:t>
            </a:r>
            <a:r>
              <a:rPr lang="pt-PT" sz="4800" dirty="0" err="1"/>
              <a:t>teachers</a:t>
            </a:r>
            <a:r>
              <a:rPr lang="pt-PT" sz="4800" dirty="0"/>
              <a:t> </a:t>
            </a:r>
            <a:r>
              <a:rPr lang="pt-PT" sz="4800" dirty="0" err="1"/>
              <a:t>and</a:t>
            </a:r>
            <a:r>
              <a:rPr lang="pt-PT" sz="4800" dirty="0"/>
              <a:t> </a:t>
            </a:r>
            <a:r>
              <a:rPr lang="pt-PT" sz="4800" dirty="0" err="1" smtClean="0"/>
              <a:t>students</a:t>
            </a:r>
            <a:endParaRPr lang="pt-PT" sz="4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347830" y="4437140"/>
            <a:ext cx="2592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Ana Isa Figueira</a:t>
            </a:r>
          </a:p>
          <a:p>
            <a:pPr algn="ctr"/>
            <a:endParaRPr lang="pt-PT" sz="2000" dirty="0"/>
          </a:p>
          <a:p>
            <a:pPr algn="ctr"/>
            <a:endParaRPr lang="pt-PT" sz="2000" dirty="0" smtClean="0"/>
          </a:p>
          <a:p>
            <a:pPr algn="ctr"/>
            <a:r>
              <a:rPr lang="pt-PT" sz="2000" dirty="0" err="1" smtClean="0"/>
              <a:t>May</a:t>
            </a:r>
            <a:r>
              <a:rPr lang="pt-PT" sz="2000" dirty="0" smtClean="0"/>
              <a:t> 2016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“</a:t>
            </a:r>
            <a:r>
              <a:rPr lang="pt-PT" b="1" dirty="0" err="1" smtClean="0"/>
              <a:t>Where</a:t>
            </a:r>
            <a:r>
              <a:rPr lang="pt-PT" b="1" dirty="0" smtClean="0"/>
              <a:t>” are </a:t>
            </a:r>
            <a:r>
              <a:rPr lang="pt-PT" b="1" dirty="0" err="1" smtClean="0"/>
              <a:t>we</a:t>
            </a:r>
            <a:r>
              <a:rPr lang="pt-PT" b="1" dirty="0" smtClean="0"/>
              <a:t> </a:t>
            </a:r>
            <a:r>
              <a:rPr lang="pt-PT" b="1" dirty="0" err="1" smtClean="0"/>
              <a:t>now</a:t>
            </a:r>
            <a:r>
              <a:rPr lang="pt-PT" b="1" dirty="0" smtClean="0"/>
              <a:t>?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International</a:t>
            </a:r>
            <a:r>
              <a:rPr lang="pt-PT" dirty="0" smtClean="0"/>
              <a:t> </a:t>
            </a:r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Information</a:t>
            </a:r>
            <a:r>
              <a:rPr lang="pt-PT" dirty="0" smtClean="0"/>
              <a:t> </a:t>
            </a:r>
            <a:r>
              <a:rPr lang="pt-PT" dirty="0" err="1" smtClean="0"/>
              <a:t>Technology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Education</a:t>
            </a:r>
            <a:r>
              <a:rPr lang="pt-PT" dirty="0" smtClean="0"/>
              <a:t> </a:t>
            </a:r>
            <a:r>
              <a:rPr lang="pt-PT" dirty="0" err="1" smtClean="0"/>
              <a:t>Study</a:t>
            </a:r>
            <a:r>
              <a:rPr lang="pt-PT" dirty="0" smtClean="0"/>
              <a:t> (SITES) 1998- 2006 </a:t>
            </a:r>
          </a:p>
          <a:p>
            <a:pPr>
              <a:buNone/>
            </a:pPr>
            <a:r>
              <a:rPr lang="pt-PT" dirty="0" smtClean="0"/>
              <a:t> In general,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presence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21st </a:t>
            </a:r>
            <a:r>
              <a:rPr lang="pt-PT" dirty="0" err="1" smtClean="0"/>
              <a:t>century</a:t>
            </a:r>
            <a:r>
              <a:rPr lang="pt-PT" dirty="0" smtClean="0"/>
              <a:t> </a:t>
            </a:r>
            <a:r>
              <a:rPr lang="pt-PT" dirty="0" err="1" smtClean="0"/>
              <a:t>learning</a:t>
            </a:r>
            <a:r>
              <a:rPr lang="pt-PT" dirty="0" smtClean="0"/>
              <a:t> </a:t>
            </a:r>
            <a:r>
              <a:rPr lang="pt-PT" dirty="0" err="1" smtClean="0"/>
              <a:t>has</a:t>
            </a:r>
            <a:r>
              <a:rPr lang="pt-PT" dirty="0" smtClean="0"/>
              <a:t> </a:t>
            </a:r>
            <a:r>
              <a:rPr lang="pt-PT" dirty="0" err="1" smtClean="0"/>
              <a:t>increased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educational</a:t>
            </a:r>
            <a:r>
              <a:rPr lang="pt-PT" dirty="0" smtClean="0"/>
              <a:t> </a:t>
            </a:r>
            <a:r>
              <a:rPr lang="pt-PT" dirty="0" err="1" smtClean="0"/>
              <a:t>systems</a:t>
            </a:r>
            <a:r>
              <a:rPr lang="pt-PT" dirty="0" smtClean="0"/>
              <a:t>.</a:t>
            </a:r>
          </a:p>
          <a:p>
            <a:pPr algn="ctr">
              <a:buNone/>
            </a:pPr>
            <a:r>
              <a:rPr lang="pt-PT" dirty="0" smtClean="0"/>
              <a:t>( More in </a:t>
            </a:r>
            <a:r>
              <a:rPr lang="pt-PT" dirty="0" err="1" smtClean="0"/>
              <a:t>Asian</a:t>
            </a:r>
            <a:r>
              <a:rPr lang="pt-PT" dirty="0" smtClean="0"/>
              <a:t> countries – </a:t>
            </a:r>
            <a:r>
              <a:rPr lang="pt-PT" dirty="0" err="1" smtClean="0"/>
              <a:t>less</a:t>
            </a:r>
            <a:r>
              <a:rPr lang="pt-PT" dirty="0" smtClean="0"/>
              <a:t>  in </a:t>
            </a:r>
            <a:r>
              <a:rPr lang="pt-PT" dirty="0" err="1" smtClean="0"/>
              <a:t>European</a:t>
            </a:r>
            <a:r>
              <a:rPr lang="pt-PT" dirty="0" smtClean="0"/>
              <a:t> countries)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“</a:t>
            </a:r>
            <a:r>
              <a:rPr lang="pt-PT" b="1" dirty="0" err="1" smtClean="0"/>
              <a:t>Where</a:t>
            </a:r>
            <a:r>
              <a:rPr lang="pt-PT" b="1" dirty="0" smtClean="0"/>
              <a:t>” are </a:t>
            </a:r>
            <a:r>
              <a:rPr lang="pt-PT" b="1" dirty="0" err="1" smtClean="0"/>
              <a:t>we</a:t>
            </a:r>
            <a:r>
              <a:rPr lang="pt-PT" b="1" dirty="0" smtClean="0"/>
              <a:t> </a:t>
            </a:r>
            <a:r>
              <a:rPr lang="pt-PT" b="1" dirty="0" err="1" smtClean="0"/>
              <a:t>now</a:t>
            </a:r>
            <a:r>
              <a:rPr lang="pt-PT" b="1" dirty="0" smtClean="0"/>
              <a:t>?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Although</a:t>
            </a:r>
            <a:r>
              <a:rPr lang="pt-PT" dirty="0" smtClean="0"/>
              <a:t> </a:t>
            </a:r>
            <a:r>
              <a:rPr lang="pt-PT" dirty="0" err="1" smtClean="0"/>
              <a:t>teachers</a:t>
            </a:r>
            <a:r>
              <a:rPr lang="pt-PT" dirty="0" smtClean="0"/>
              <a:t> </a:t>
            </a:r>
            <a:r>
              <a:rPr lang="pt-PT" dirty="0" err="1" smtClean="0"/>
              <a:t>find</a:t>
            </a:r>
            <a:r>
              <a:rPr lang="pt-PT" dirty="0" smtClean="0"/>
              <a:t> 21st </a:t>
            </a:r>
            <a:r>
              <a:rPr lang="pt-PT" dirty="0" err="1" smtClean="0"/>
              <a:t>century</a:t>
            </a:r>
            <a:r>
              <a:rPr lang="pt-PT" dirty="0" smtClean="0"/>
              <a:t> </a:t>
            </a:r>
            <a:r>
              <a:rPr lang="pt-PT" dirty="0" err="1" smtClean="0"/>
              <a:t>learning</a:t>
            </a:r>
            <a:r>
              <a:rPr lang="pt-PT" dirty="0" smtClean="0"/>
              <a:t> </a:t>
            </a:r>
            <a:r>
              <a:rPr lang="pt-PT" dirty="0" err="1" smtClean="0"/>
              <a:t>important</a:t>
            </a:r>
            <a:r>
              <a:rPr lang="pt-PT" dirty="0" smtClean="0"/>
              <a:t> </a:t>
            </a:r>
            <a:r>
              <a:rPr lang="pt-PT" dirty="0" err="1" smtClean="0"/>
              <a:t>they</a:t>
            </a:r>
            <a:r>
              <a:rPr lang="pt-PT" dirty="0" smtClean="0"/>
              <a:t> do </a:t>
            </a:r>
            <a:r>
              <a:rPr lang="pt-PT" dirty="0" err="1" smtClean="0"/>
              <a:t>not</a:t>
            </a:r>
            <a:r>
              <a:rPr lang="pt-PT" dirty="0" smtClean="0"/>
              <a:t> </a:t>
            </a:r>
            <a:r>
              <a:rPr lang="pt-PT" dirty="0" err="1" smtClean="0"/>
              <a:t>promote</a:t>
            </a:r>
            <a:r>
              <a:rPr lang="pt-PT" dirty="0" smtClean="0"/>
              <a:t> </a:t>
            </a:r>
            <a:r>
              <a:rPr lang="pt-PT" dirty="0" err="1" smtClean="0"/>
              <a:t>these</a:t>
            </a:r>
            <a:r>
              <a:rPr lang="pt-PT" dirty="0" smtClean="0"/>
              <a:t> </a:t>
            </a:r>
            <a:r>
              <a:rPr lang="pt-PT" dirty="0" err="1" smtClean="0"/>
              <a:t>type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learning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instruction</a:t>
            </a:r>
            <a:r>
              <a:rPr lang="pt-PT" dirty="0" smtClean="0"/>
              <a:t> ( </a:t>
            </a:r>
            <a:r>
              <a:rPr lang="pt-PT" dirty="0" err="1" smtClean="0"/>
              <a:t>Law</a:t>
            </a:r>
            <a:r>
              <a:rPr lang="pt-PT" dirty="0" smtClean="0"/>
              <a:t>, 2009)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“</a:t>
            </a:r>
            <a:r>
              <a:rPr lang="pt-PT" b="1" dirty="0" err="1" smtClean="0"/>
              <a:t>Where</a:t>
            </a:r>
            <a:r>
              <a:rPr lang="pt-PT" b="1" dirty="0" smtClean="0"/>
              <a:t>” </a:t>
            </a:r>
            <a:r>
              <a:rPr lang="pt-PT" b="1" dirty="0" err="1" smtClean="0"/>
              <a:t>we</a:t>
            </a:r>
            <a:r>
              <a:rPr lang="pt-PT" b="1" dirty="0" smtClean="0"/>
              <a:t> </a:t>
            </a:r>
            <a:r>
              <a:rPr lang="pt-PT" b="1" dirty="0" err="1" smtClean="0"/>
              <a:t>want</a:t>
            </a:r>
            <a:r>
              <a:rPr lang="pt-PT" b="1" dirty="0" smtClean="0"/>
              <a:t> to </a:t>
            </a:r>
            <a:r>
              <a:rPr lang="pt-PT" b="1" dirty="0" err="1" smtClean="0"/>
              <a:t>go</a:t>
            </a:r>
            <a:r>
              <a:rPr lang="pt-PT" b="1" dirty="0" smtClean="0"/>
              <a:t>?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German</a:t>
            </a:r>
            <a:r>
              <a:rPr lang="pt-PT" dirty="0" smtClean="0"/>
              <a:t> SITES case </a:t>
            </a:r>
            <a:r>
              <a:rPr lang="pt-PT" dirty="0" err="1" smtClean="0"/>
              <a:t>studies</a:t>
            </a:r>
            <a:r>
              <a:rPr lang="pt-PT" dirty="0" smtClean="0"/>
              <a:t> </a:t>
            </a:r>
            <a:r>
              <a:rPr lang="pt-PT" dirty="0" err="1" smtClean="0"/>
              <a:t>revealed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sustainable</a:t>
            </a:r>
            <a:r>
              <a:rPr lang="pt-PT" dirty="0" smtClean="0"/>
              <a:t>  </a:t>
            </a:r>
            <a:r>
              <a:rPr lang="pt-PT" dirty="0" err="1" smtClean="0"/>
              <a:t>implementation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21st</a:t>
            </a:r>
            <a:r>
              <a:rPr lang="pt-PT" dirty="0" smtClean="0"/>
              <a:t> </a:t>
            </a:r>
            <a:r>
              <a:rPr lang="pt-PT" dirty="0" err="1" smtClean="0"/>
              <a:t>learning</a:t>
            </a:r>
            <a:r>
              <a:rPr lang="pt-PT" dirty="0" smtClean="0"/>
              <a:t> </a:t>
            </a:r>
            <a:r>
              <a:rPr lang="pt-PT" dirty="0" err="1" smtClean="0"/>
              <a:t>requires</a:t>
            </a:r>
            <a:r>
              <a:rPr lang="pt-PT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err="1" smtClean="0"/>
              <a:t>Strong</a:t>
            </a:r>
            <a:r>
              <a:rPr lang="pt-PT" dirty="0" smtClean="0"/>
              <a:t> </a:t>
            </a:r>
            <a:r>
              <a:rPr lang="pt-PT" dirty="0" err="1" smtClean="0"/>
              <a:t>connection</a:t>
            </a:r>
            <a:r>
              <a:rPr lang="pt-PT" dirty="0" smtClean="0"/>
              <a:t> </a:t>
            </a:r>
            <a:r>
              <a:rPr lang="pt-PT" dirty="0" err="1" smtClean="0"/>
              <a:t>between</a:t>
            </a:r>
            <a:r>
              <a:rPr lang="pt-PT" dirty="0" smtClean="0"/>
              <a:t> </a:t>
            </a:r>
            <a:r>
              <a:rPr lang="pt-PT" dirty="0" err="1" smtClean="0"/>
              <a:t>pedagogical</a:t>
            </a:r>
            <a:r>
              <a:rPr lang="pt-PT" dirty="0" smtClean="0"/>
              <a:t> </a:t>
            </a:r>
            <a:r>
              <a:rPr lang="pt-PT" dirty="0" err="1" smtClean="0"/>
              <a:t>aims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techonology</a:t>
            </a:r>
            <a:endParaRPr lang="pt-PT" dirty="0" smtClean="0"/>
          </a:p>
          <a:p>
            <a:pPr marL="514350" indent="-514350">
              <a:buFont typeface="+mj-lt"/>
              <a:buAutoNum type="arabicPeriod"/>
            </a:pPr>
            <a:r>
              <a:rPr lang="pt-PT" dirty="0" err="1" smtClean="0"/>
              <a:t>Strong</a:t>
            </a:r>
            <a:r>
              <a:rPr lang="pt-PT" dirty="0" smtClean="0"/>
              <a:t> </a:t>
            </a:r>
            <a:r>
              <a:rPr lang="pt-PT" dirty="0" err="1" smtClean="0"/>
              <a:t>leadership</a:t>
            </a:r>
            <a:endParaRPr lang="pt-PT" dirty="0" smtClean="0"/>
          </a:p>
          <a:p>
            <a:pPr marL="514350" indent="-514350">
              <a:buFont typeface="+mj-lt"/>
              <a:buAutoNum type="arabicPeriod"/>
            </a:pPr>
            <a:r>
              <a:rPr lang="pt-PT" dirty="0" err="1" smtClean="0"/>
              <a:t>School-wide</a:t>
            </a:r>
            <a:r>
              <a:rPr lang="pt-PT" dirty="0" smtClean="0"/>
              <a:t> </a:t>
            </a:r>
            <a:r>
              <a:rPr lang="pt-PT" dirty="0" err="1" smtClean="0"/>
              <a:t>adoption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ICT</a:t>
            </a:r>
            <a:endParaRPr lang="pt-PT" dirty="0" smtClean="0"/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A </a:t>
            </a:r>
            <a:r>
              <a:rPr lang="pt-PT" dirty="0" err="1" smtClean="0"/>
              <a:t>focus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implementation</a:t>
            </a:r>
            <a:r>
              <a:rPr lang="pt-PT" dirty="0" smtClean="0"/>
              <a:t> </a:t>
            </a:r>
            <a:r>
              <a:rPr lang="pt-PT" dirty="0" err="1" smtClean="0"/>
              <a:t>process</a:t>
            </a:r>
            <a:r>
              <a:rPr lang="pt-PT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err="1" smtClean="0"/>
              <a:t>Collaboration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external</a:t>
            </a:r>
            <a:r>
              <a:rPr lang="pt-PT" dirty="0" smtClean="0"/>
              <a:t> </a:t>
            </a:r>
            <a:r>
              <a:rPr lang="pt-PT" dirty="0" err="1" smtClean="0"/>
              <a:t>partners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schools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r>
              <a:rPr lang="pt-PT" dirty="0" smtClean="0"/>
              <a:t>(</a:t>
            </a:r>
            <a:r>
              <a:rPr lang="pt-PT" dirty="0" err="1" smtClean="0"/>
              <a:t>Eickelmann</a:t>
            </a:r>
            <a:r>
              <a:rPr lang="pt-PT" dirty="0" smtClean="0"/>
              <a:t>, 2011)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err="1" smtClean="0"/>
              <a:t>Recomendations</a:t>
            </a:r>
            <a:r>
              <a:rPr lang="pt-PT" b="1" dirty="0" smtClean="0"/>
              <a:t> for </a:t>
            </a:r>
            <a:r>
              <a:rPr lang="pt-PT" b="1" dirty="0" err="1" smtClean="0"/>
              <a:t>implementation</a:t>
            </a:r>
            <a:r>
              <a:rPr lang="pt-PT" b="1" dirty="0" smtClean="0"/>
              <a:t> </a:t>
            </a:r>
            <a:r>
              <a:rPr lang="pt-PT" b="1" dirty="0" err="1" smtClean="0"/>
              <a:t>of</a:t>
            </a:r>
            <a:r>
              <a:rPr lang="pt-PT" b="1" dirty="0" smtClean="0"/>
              <a:t>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21st</a:t>
            </a:r>
            <a:r>
              <a:rPr lang="pt-PT" b="1" dirty="0" smtClean="0"/>
              <a:t> </a:t>
            </a:r>
            <a:r>
              <a:rPr lang="pt-PT" b="1" dirty="0" err="1" smtClean="0"/>
              <a:t>century</a:t>
            </a:r>
            <a:r>
              <a:rPr lang="pt-PT" b="1" dirty="0" smtClean="0"/>
              <a:t> </a:t>
            </a:r>
            <a:r>
              <a:rPr lang="pt-PT" b="1" dirty="0" err="1" smtClean="0"/>
              <a:t>competencies</a:t>
            </a:r>
            <a:endParaRPr lang="pt-PT" b="1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3085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Changes</a:t>
            </a:r>
            <a:r>
              <a:rPr lang="pt-PT" b="1" dirty="0" smtClean="0"/>
              <a:t> </a:t>
            </a:r>
            <a:r>
              <a:rPr lang="pt-PT" b="1" dirty="0" err="1" smtClean="0"/>
              <a:t>in</a:t>
            </a:r>
            <a:r>
              <a:rPr lang="pt-PT" b="1" dirty="0" smtClean="0"/>
              <a:t>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Curriculum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Reestructuring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curriculum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PT" dirty="0" err="1" smtClean="0"/>
              <a:t>Foundational</a:t>
            </a:r>
            <a:r>
              <a:rPr lang="pt-PT" dirty="0" smtClean="0"/>
              <a:t> </a:t>
            </a:r>
            <a:r>
              <a:rPr lang="pt-PT" dirty="0" err="1" smtClean="0"/>
              <a:t>Knowledge</a:t>
            </a:r>
            <a:r>
              <a:rPr lang="pt-PT" dirty="0"/>
              <a:t> </a:t>
            </a:r>
            <a:r>
              <a:rPr lang="pt-PT" dirty="0" smtClean="0"/>
              <a:t>- core </a:t>
            </a:r>
            <a:r>
              <a:rPr lang="pt-PT" dirty="0" err="1" smtClean="0"/>
              <a:t>content</a:t>
            </a:r>
            <a:r>
              <a:rPr lang="pt-PT" dirty="0" smtClean="0"/>
              <a:t> –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know</a:t>
            </a:r>
            <a:r>
              <a:rPr lang="pt-PT" dirty="0" smtClean="0"/>
              <a:t>)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PT" dirty="0" smtClean="0"/>
              <a:t>Meta </a:t>
            </a:r>
            <a:r>
              <a:rPr lang="pt-PT" dirty="0" err="1" smtClean="0"/>
              <a:t>Knowledge</a:t>
            </a:r>
            <a:r>
              <a:rPr lang="pt-PT" dirty="0" smtClean="0"/>
              <a:t> – </a:t>
            </a:r>
            <a:r>
              <a:rPr lang="pt-PT" dirty="0" err="1" smtClean="0"/>
              <a:t>How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act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knowledge</a:t>
            </a:r>
            <a:endParaRPr lang="pt-PT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pt-PT" dirty="0" err="1" smtClean="0"/>
              <a:t>Humanistic</a:t>
            </a:r>
            <a:r>
              <a:rPr lang="pt-PT" dirty="0" smtClean="0"/>
              <a:t> </a:t>
            </a:r>
            <a:r>
              <a:rPr lang="pt-PT" dirty="0" err="1" smtClean="0"/>
              <a:t>knowledge</a:t>
            </a:r>
            <a:r>
              <a:rPr lang="pt-PT" dirty="0" smtClean="0"/>
              <a:t> –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value</a:t>
            </a:r>
            <a:r>
              <a:rPr lang="pt-PT" dirty="0" smtClean="0"/>
              <a:t> ( e.g. </a:t>
            </a:r>
            <a:r>
              <a:rPr lang="pt-PT" dirty="0" err="1" smtClean="0"/>
              <a:t>ethical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emotional</a:t>
            </a:r>
            <a:r>
              <a:rPr lang="pt-PT" dirty="0" smtClean="0"/>
              <a:t> </a:t>
            </a:r>
            <a:r>
              <a:rPr lang="pt-PT" dirty="0" err="1" smtClean="0"/>
              <a:t>awareness</a:t>
            </a:r>
            <a:r>
              <a:rPr lang="pt-PT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Changes</a:t>
            </a:r>
            <a:r>
              <a:rPr lang="pt-PT" b="1" dirty="0"/>
              <a:t> in </a:t>
            </a:r>
            <a:r>
              <a:rPr lang="pt-PT" b="1" dirty="0" err="1"/>
              <a:t>the</a:t>
            </a:r>
            <a:r>
              <a:rPr lang="pt-PT" b="1" dirty="0"/>
              <a:t> Curriculum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pt-PT" dirty="0"/>
              <a:t>New </a:t>
            </a:r>
            <a:r>
              <a:rPr lang="pt-PT" dirty="0" err="1"/>
              <a:t>pedagogical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content</a:t>
            </a:r>
            <a:r>
              <a:rPr lang="pt-PT" dirty="0"/>
              <a:t> </a:t>
            </a:r>
            <a:r>
              <a:rPr lang="pt-PT" dirty="0" err="1"/>
              <a:t>goals</a:t>
            </a:r>
            <a:endParaRPr lang="pt-PT" dirty="0"/>
          </a:p>
          <a:p>
            <a:pPr marL="514350" indent="-514350"/>
            <a:r>
              <a:rPr lang="pt-PT" dirty="0" err="1"/>
              <a:t>Transdisciplinary</a:t>
            </a:r>
            <a:r>
              <a:rPr lang="pt-PT" dirty="0"/>
              <a:t> </a:t>
            </a:r>
            <a:r>
              <a:rPr lang="pt-PT" dirty="0" err="1"/>
              <a:t>skills</a:t>
            </a:r>
            <a:r>
              <a:rPr lang="pt-PT" dirty="0"/>
              <a:t> </a:t>
            </a:r>
          </a:p>
          <a:p>
            <a:pPr marL="514350" indent="-514350"/>
            <a:r>
              <a:rPr lang="pt-PT" dirty="0"/>
              <a:t>“</a:t>
            </a:r>
            <a:r>
              <a:rPr lang="pt-PT" dirty="0" err="1"/>
              <a:t>Ways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thinking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cut </a:t>
            </a:r>
            <a:r>
              <a:rPr lang="pt-PT" dirty="0" err="1"/>
              <a:t>across</a:t>
            </a:r>
            <a:r>
              <a:rPr lang="pt-PT" dirty="0"/>
              <a:t> </a:t>
            </a:r>
            <a:r>
              <a:rPr lang="pt-PT" dirty="0" err="1"/>
              <a:t>disciplinary</a:t>
            </a:r>
            <a:r>
              <a:rPr lang="pt-PT" dirty="0"/>
              <a:t> </a:t>
            </a:r>
            <a:r>
              <a:rPr lang="pt-PT" dirty="0" err="1"/>
              <a:t>boundaries</a:t>
            </a:r>
            <a:r>
              <a:rPr lang="pt-PT" dirty="0"/>
              <a:t>” ( </a:t>
            </a:r>
            <a:r>
              <a:rPr lang="pt-PT" dirty="0" err="1"/>
              <a:t>Mishra</a:t>
            </a:r>
            <a:r>
              <a:rPr lang="pt-PT" dirty="0"/>
              <a:t>, </a:t>
            </a:r>
            <a:r>
              <a:rPr lang="pt-PT" dirty="0" err="1"/>
              <a:t>Koehler</a:t>
            </a:r>
            <a:r>
              <a:rPr lang="pt-PT" dirty="0"/>
              <a:t>, &amp; </a:t>
            </a:r>
            <a:r>
              <a:rPr lang="pt-PT" dirty="0" err="1"/>
              <a:t>Henriksen</a:t>
            </a:r>
            <a:r>
              <a:rPr lang="pt-PT" dirty="0"/>
              <a:t>, 2011)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11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err="1" smtClean="0"/>
              <a:t>Changes</a:t>
            </a:r>
            <a:r>
              <a:rPr lang="pt-PT" b="1" dirty="0" smtClean="0"/>
              <a:t> </a:t>
            </a:r>
            <a:r>
              <a:rPr lang="pt-PT" b="1" dirty="0" err="1" smtClean="0"/>
              <a:t>in</a:t>
            </a:r>
            <a:r>
              <a:rPr lang="pt-PT" b="1" dirty="0" smtClean="0"/>
              <a:t> </a:t>
            </a:r>
            <a:r>
              <a:rPr lang="pt-PT" b="1" dirty="0" err="1" smtClean="0"/>
              <a:t>teaching</a:t>
            </a:r>
            <a:r>
              <a:rPr lang="pt-PT" b="1" dirty="0" smtClean="0"/>
              <a:t> </a:t>
            </a:r>
            <a:r>
              <a:rPr lang="pt-PT" b="1" dirty="0" err="1" smtClean="0"/>
              <a:t>methods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 </a:t>
            </a:r>
            <a:r>
              <a:rPr lang="pt-PT" b="1" dirty="0" err="1" smtClean="0"/>
              <a:t>assessment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use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technology</a:t>
            </a:r>
            <a:r>
              <a:rPr lang="pt-PT" dirty="0" smtClean="0"/>
              <a:t> </a:t>
            </a:r>
            <a:r>
              <a:rPr lang="pt-PT" dirty="0" err="1" smtClean="0"/>
              <a:t>should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see</a:t>
            </a:r>
            <a:r>
              <a:rPr lang="pt-PT" dirty="0" smtClean="0"/>
              <a:t> </a:t>
            </a:r>
            <a:r>
              <a:rPr lang="pt-PT" dirty="0" err="1" smtClean="0"/>
              <a:t>within</a:t>
            </a:r>
            <a:r>
              <a:rPr lang="pt-PT" dirty="0" smtClean="0"/>
              <a:t> </a:t>
            </a:r>
            <a:r>
              <a:rPr lang="pt-PT" dirty="0" err="1" smtClean="0"/>
              <a:t>specific</a:t>
            </a:r>
            <a:r>
              <a:rPr lang="pt-PT" dirty="0" smtClean="0"/>
              <a:t> </a:t>
            </a:r>
            <a:r>
              <a:rPr lang="pt-PT" dirty="0" err="1" smtClean="0"/>
              <a:t>real-life</a:t>
            </a:r>
            <a:r>
              <a:rPr lang="pt-PT" dirty="0" smtClean="0"/>
              <a:t> </a:t>
            </a:r>
            <a:r>
              <a:rPr lang="pt-PT" dirty="0" err="1" smtClean="0"/>
              <a:t>contexts</a:t>
            </a:r>
            <a:r>
              <a:rPr lang="pt-PT" dirty="0" smtClean="0"/>
              <a:t>;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important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standarts do </a:t>
            </a:r>
            <a:r>
              <a:rPr lang="pt-PT" dirty="0" err="1" smtClean="0"/>
              <a:t>not</a:t>
            </a:r>
            <a:r>
              <a:rPr lang="pt-PT" dirty="0" smtClean="0"/>
              <a:t> lead to </a:t>
            </a:r>
            <a:r>
              <a:rPr lang="pt-PT" dirty="0" err="1" smtClean="0"/>
              <a:t>static</a:t>
            </a:r>
            <a:r>
              <a:rPr lang="pt-PT" dirty="0" smtClean="0"/>
              <a:t> </a:t>
            </a:r>
            <a:r>
              <a:rPr lang="pt-PT" dirty="0" err="1" smtClean="0"/>
              <a:t>tests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assessments</a:t>
            </a:r>
            <a:r>
              <a:rPr lang="pt-PT" dirty="0" smtClean="0"/>
              <a:t> –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flexible</a:t>
            </a:r>
            <a:r>
              <a:rPr lang="pt-PT" dirty="0" smtClean="0"/>
              <a:t> </a:t>
            </a:r>
            <a:r>
              <a:rPr lang="pt-PT" dirty="0" err="1" smtClean="0"/>
              <a:t>regarding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technological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cultural </a:t>
            </a:r>
            <a:r>
              <a:rPr lang="pt-PT" dirty="0" err="1" smtClean="0"/>
              <a:t>change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Changes</a:t>
            </a:r>
            <a:r>
              <a:rPr lang="pt-PT" b="1" dirty="0" smtClean="0"/>
              <a:t> </a:t>
            </a:r>
            <a:r>
              <a:rPr lang="pt-PT" b="1" dirty="0" err="1" smtClean="0"/>
              <a:t>in</a:t>
            </a:r>
            <a:r>
              <a:rPr lang="pt-PT" b="1" dirty="0" smtClean="0"/>
              <a:t> </a:t>
            </a:r>
            <a:r>
              <a:rPr lang="pt-PT" b="1" dirty="0" err="1" smtClean="0"/>
              <a:t>Teacher</a:t>
            </a:r>
            <a:r>
              <a:rPr lang="pt-PT" b="1" dirty="0" smtClean="0"/>
              <a:t> </a:t>
            </a:r>
            <a:r>
              <a:rPr lang="pt-PT" b="1" dirty="0" err="1" smtClean="0"/>
              <a:t>education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/>
              <a:t>Teachers</a:t>
            </a:r>
            <a:r>
              <a:rPr lang="pt-PT" dirty="0" smtClean="0"/>
              <a:t> </a:t>
            </a:r>
            <a:r>
              <a:rPr lang="pt-PT" b="1" dirty="0" err="1" smtClean="0"/>
              <a:t>need</a:t>
            </a:r>
            <a:r>
              <a:rPr lang="pt-PT" b="1" dirty="0" smtClean="0"/>
              <a:t> to </a:t>
            </a:r>
            <a:r>
              <a:rPr lang="pt-PT" b="1" dirty="0" err="1" smtClean="0"/>
              <a:t>acquire</a:t>
            </a:r>
            <a:r>
              <a:rPr lang="pt-PT" b="1" dirty="0" smtClean="0"/>
              <a:t> </a:t>
            </a:r>
            <a:r>
              <a:rPr lang="pt-PT" b="1" dirty="0" err="1" smtClean="0"/>
              <a:t>21st</a:t>
            </a:r>
            <a:r>
              <a:rPr lang="pt-PT" b="1" dirty="0" smtClean="0"/>
              <a:t> </a:t>
            </a:r>
            <a:r>
              <a:rPr lang="pt-PT" b="1" dirty="0" err="1" smtClean="0"/>
              <a:t>competencies</a:t>
            </a:r>
            <a:r>
              <a:rPr lang="pt-PT" b="1" dirty="0" smtClean="0"/>
              <a:t> </a:t>
            </a:r>
            <a:r>
              <a:rPr lang="pt-PT" dirty="0" smtClean="0"/>
              <a:t>as </a:t>
            </a:r>
            <a:r>
              <a:rPr lang="pt-PT" dirty="0" err="1" smtClean="0"/>
              <a:t>well</a:t>
            </a:r>
            <a:r>
              <a:rPr lang="pt-PT" dirty="0" smtClean="0"/>
              <a:t> </a:t>
            </a:r>
            <a:r>
              <a:rPr lang="pt-PT" dirty="0" err="1" smtClean="0"/>
              <a:t>as</a:t>
            </a:r>
            <a:r>
              <a:rPr lang="pt-PT" dirty="0" smtClean="0"/>
              <a:t> </a:t>
            </a:r>
            <a:r>
              <a:rPr lang="pt-PT" dirty="0" err="1" smtClean="0"/>
              <a:t>become</a:t>
            </a:r>
            <a:r>
              <a:rPr lang="pt-PT" dirty="0" smtClean="0"/>
              <a:t> </a:t>
            </a:r>
            <a:r>
              <a:rPr lang="pt-PT" dirty="0" err="1" smtClean="0"/>
              <a:t>competent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supporting</a:t>
            </a:r>
            <a:r>
              <a:rPr lang="pt-PT" dirty="0" smtClean="0"/>
              <a:t> </a:t>
            </a:r>
            <a:r>
              <a:rPr lang="pt-PT" dirty="0" err="1" smtClean="0"/>
              <a:t>21st</a:t>
            </a:r>
            <a:r>
              <a:rPr lang="pt-PT" dirty="0" smtClean="0"/>
              <a:t> </a:t>
            </a:r>
            <a:r>
              <a:rPr lang="pt-PT" dirty="0" err="1" smtClean="0"/>
              <a:t>century</a:t>
            </a:r>
            <a:r>
              <a:rPr lang="pt-PT" dirty="0" smtClean="0"/>
              <a:t> </a:t>
            </a:r>
            <a:r>
              <a:rPr lang="pt-PT" dirty="0" err="1" smtClean="0"/>
              <a:t>learning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a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understand</a:t>
            </a:r>
            <a:r>
              <a:rPr lang="pt-PT" dirty="0" smtClean="0"/>
              <a:t> </a:t>
            </a:r>
            <a:r>
              <a:rPr lang="pt-PT" dirty="0" err="1" smtClean="0"/>
              <a:t>how</a:t>
            </a:r>
            <a:r>
              <a:rPr lang="pt-PT" dirty="0" smtClean="0"/>
              <a:t> </a:t>
            </a:r>
            <a:r>
              <a:rPr lang="pt-PT" b="1" dirty="0" smtClean="0"/>
              <a:t>ICT </a:t>
            </a:r>
            <a:r>
              <a:rPr lang="pt-PT" b="1" dirty="0" err="1" smtClean="0"/>
              <a:t>and</a:t>
            </a:r>
            <a:r>
              <a:rPr lang="pt-PT" b="1" dirty="0" smtClean="0"/>
              <a:t> </a:t>
            </a:r>
            <a:r>
              <a:rPr lang="pt-PT" b="1" dirty="0" err="1" smtClean="0"/>
              <a:t>pedagogy</a:t>
            </a:r>
            <a:r>
              <a:rPr lang="pt-PT" b="1" dirty="0" smtClean="0"/>
              <a:t> </a:t>
            </a:r>
            <a:r>
              <a:rPr lang="pt-PT" b="1" dirty="0" err="1" smtClean="0"/>
              <a:t>interact</a:t>
            </a:r>
            <a:r>
              <a:rPr lang="pt-PT" b="1" dirty="0" smtClean="0"/>
              <a:t> </a:t>
            </a:r>
            <a:r>
              <a:rPr lang="pt-PT" dirty="0" smtClean="0"/>
              <a:t>in </a:t>
            </a:r>
            <a:r>
              <a:rPr lang="pt-PT" dirty="0" err="1" smtClean="0"/>
              <a:t>order</a:t>
            </a:r>
            <a:r>
              <a:rPr lang="pt-PT" dirty="0" smtClean="0"/>
              <a:t> to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able</a:t>
            </a:r>
            <a:r>
              <a:rPr lang="pt-PT" dirty="0" smtClean="0"/>
              <a:t> to </a:t>
            </a:r>
            <a:r>
              <a:rPr lang="pt-PT" dirty="0" err="1" smtClean="0"/>
              <a:t>facilitate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development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these</a:t>
            </a:r>
            <a:r>
              <a:rPr lang="pt-PT" dirty="0" smtClean="0"/>
              <a:t> </a:t>
            </a:r>
            <a:r>
              <a:rPr lang="pt-PT" dirty="0" err="1" smtClean="0"/>
              <a:t>competencies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a </a:t>
            </a:r>
            <a:r>
              <a:rPr lang="pt-PT" b="1" dirty="0" err="1" smtClean="0"/>
              <a:t>need</a:t>
            </a:r>
            <a:r>
              <a:rPr lang="pt-PT" b="1" dirty="0" smtClean="0"/>
              <a:t> to </a:t>
            </a:r>
            <a:r>
              <a:rPr lang="pt-PT" b="1" dirty="0" err="1" smtClean="0"/>
              <a:t>incorporate</a:t>
            </a:r>
            <a:r>
              <a:rPr lang="pt-PT" b="1" dirty="0" smtClean="0"/>
              <a:t> </a:t>
            </a:r>
            <a:r>
              <a:rPr lang="pt-PT" b="1" dirty="0" err="1" smtClean="0"/>
              <a:t>technology</a:t>
            </a:r>
            <a:r>
              <a:rPr lang="pt-PT" b="1" dirty="0" smtClean="0"/>
              <a:t> </a:t>
            </a:r>
            <a:r>
              <a:rPr lang="pt-PT" b="1" dirty="0" err="1" smtClean="0"/>
              <a:t>in</a:t>
            </a:r>
            <a:r>
              <a:rPr lang="pt-PT" b="1" dirty="0" smtClean="0"/>
              <a:t> </a:t>
            </a:r>
            <a:r>
              <a:rPr lang="pt-PT" b="1" dirty="0" err="1" smtClean="0"/>
              <a:t>teachers</a:t>
            </a:r>
            <a:r>
              <a:rPr lang="pt-PT" b="1" dirty="0" smtClean="0"/>
              <a:t>’ </a:t>
            </a:r>
            <a:r>
              <a:rPr lang="pt-PT" b="1" dirty="0" err="1" smtClean="0"/>
              <a:t>preparation</a:t>
            </a:r>
            <a:r>
              <a:rPr lang="pt-PT" b="1" dirty="0" smtClean="0"/>
              <a:t> </a:t>
            </a:r>
            <a:r>
              <a:rPr lang="pt-PT" b="1" dirty="0" err="1" smtClean="0"/>
              <a:t>programs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 smtClean="0"/>
              <a:t>Conclusion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10"/>
            <a:ext cx="8229600" cy="4785453"/>
          </a:xfrm>
        </p:spPr>
        <p:txBody>
          <a:bodyPr>
            <a:normAutofit/>
          </a:bodyPr>
          <a:lstStyle/>
          <a:p>
            <a:r>
              <a:rPr lang="pt-PT" dirty="0" smtClean="0"/>
              <a:t>Digital </a:t>
            </a:r>
            <a:r>
              <a:rPr lang="pt-PT" dirty="0" err="1" smtClean="0"/>
              <a:t>literacy</a:t>
            </a:r>
            <a:r>
              <a:rPr lang="pt-PT" dirty="0" smtClean="0"/>
              <a:t> </a:t>
            </a:r>
            <a:r>
              <a:rPr lang="pt-PT" dirty="0" err="1" smtClean="0"/>
              <a:t>should</a:t>
            </a:r>
            <a:r>
              <a:rPr lang="pt-PT" dirty="0" smtClean="0"/>
              <a:t> </a:t>
            </a:r>
            <a:r>
              <a:rPr lang="pt-PT" dirty="0" err="1" smtClean="0"/>
              <a:t>not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regarded</a:t>
            </a:r>
            <a:r>
              <a:rPr lang="pt-PT" dirty="0" smtClean="0"/>
              <a:t> as a </a:t>
            </a:r>
            <a:r>
              <a:rPr lang="pt-PT" dirty="0" err="1" smtClean="0"/>
              <a:t>separate</a:t>
            </a:r>
            <a:r>
              <a:rPr lang="pt-PT" dirty="0" smtClean="0"/>
              <a:t> set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skills</a:t>
            </a:r>
            <a:r>
              <a:rPr lang="pt-PT" dirty="0" smtClean="0"/>
              <a:t> </a:t>
            </a:r>
            <a:r>
              <a:rPr lang="pt-PT" dirty="0" err="1" smtClean="0"/>
              <a:t>but</a:t>
            </a:r>
            <a:r>
              <a:rPr lang="pt-PT" dirty="0" smtClean="0"/>
              <a:t> </a:t>
            </a:r>
            <a:r>
              <a:rPr lang="pt-PT" dirty="0" err="1" smtClean="0"/>
              <a:t>embedded</a:t>
            </a:r>
            <a:r>
              <a:rPr lang="pt-PT" dirty="0" smtClean="0"/>
              <a:t> </a:t>
            </a:r>
            <a:r>
              <a:rPr lang="pt-PT" dirty="0" err="1" smtClean="0"/>
              <a:t>within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across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other</a:t>
            </a:r>
            <a:r>
              <a:rPr lang="pt-PT" dirty="0" smtClean="0"/>
              <a:t> 21st </a:t>
            </a:r>
            <a:r>
              <a:rPr lang="pt-PT" dirty="0" err="1" smtClean="0"/>
              <a:t>century</a:t>
            </a:r>
            <a:r>
              <a:rPr lang="pt-PT" dirty="0" smtClean="0"/>
              <a:t> </a:t>
            </a:r>
            <a:r>
              <a:rPr lang="pt-PT" dirty="0" err="1" smtClean="0"/>
              <a:t>competencies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core </a:t>
            </a:r>
            <a:r>
              <a:rPr lang="pt-PT" dirty="0" err="1" smtClean="0"/>
              <a:t>subjetcts</a:t>
            </a:r>
            <a:r>
              <a:rPr lang="pt-PT" dirty="0" smtClean="0"/>
              <a:t>.</a:t>
            </a:r>
            <a:endParaRPr lang="pt-PT" dirty="0"/>
          </a:p>
          <a:p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a </a:t>
            </a:r>
            <a:r>
              <a:rPr lang="pt-PT" dirty="0" err="1" smtClean="0"/>
              <a:t>need</a:t>
            </a:r>
            <a:r>
              <a:rPr lang="pt-PT" dirty="0" smtClean="0"/>
              <a:t> for </a:t>
            </a:r>
            <a:r>
              <a:rPr lang="pt-PT" dirty="0" err="1" smtClean="0"/>
              <a:t>integrating</a:t>
            </a:r>
            <a:r>
              <a:rPr lang="pt-PT" dirty="0" smtClean="0"/>
              <a:t> digital </a:t>
            </a:r>
            <a:r>
              <a:rPr lang="pt-PT" dirty="0" err="1" smtClean="0"/>
              <a:t>literacy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school</a:t>
            </a:r>
            <a:r>
              <a:rPr lang="pt-PT" dirty="0" smtClean="0"/>
              <a:t> </a:t>
            </a:r>
            <a:r>
              <a:rPr lang="pt-PT" dirty="0" err="1" smtClean="0"/>
              <a:t>subjects</a:t>
            </a:r>
            <a:r>
              <a:rPr lang="pt-PT" dirty="0" smtClean="0"/>
              <a:t>, </a:t>
            </a:r>
            <a:r>
              <a:rPr lang="pt-PT" dirty="0" err="1" smtClean="0"/>
              <a:t>goals</a:t>
            </a:r>
            <a:r>
              <a:rPr lang="pt-PT" dirty="0" smtClean="0"/>
              <a:t>, </a:t>
            </a:r>
            <a:r>
              <a:rPr lang="pt-PT" dirty="0" err="1" smtClean="0"/>
              <a:t>pedagogic</a:t>
            </a:r>
            <a:r>
              <a:rPr lang="pt-PT" dirty="0" smtClean="0"/>
              <a:t> </a:t>
            </a:r>
            <a:r>
              <a:rPr lang="pt-PT" dirty="0" err="1" smtClean="0"/>
              <a:t>methods</a:t>
            </a:r>
            <a:r>
              <a:rPr lang="pt-PT" dirty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assessment</a:t>
            </a:r>
            <a:r>
              <a:rPr lang="pt-PT" dirty="0" smtClean="0"/>
              <a:t> </a:t>
            </a:r>
            <a:r>
              <a:rPr lang="pt-PT" dirty="0" err="1" smtClean="0"/>
              <a:t>methods</a:t>
            </a:r>
            <a:r>
              <a:rPr lang="pt-PT" dirty="0" smtClean="0"/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Conclusion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Teachers</a:t>
            </a:r>
            <a:r>
              <a:rPr lang="pt-PT" smtClean="0"/>
              <a:t>’ </a:t>
            </a:r>
            <a:r>
              <a:rPr lang="pt-PT" dirty="0" err="1"/>
              <a:t>education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preparation</a:t>
            </a:r>
            <a:r>
              <a:rPr lang="pt-PT" dirty="0"/>
              <a:t> must </a:t>
            </a:r>
            <a:r>
              <a:rPr lang="pt-PT" dirty="0" err="1"/>
              <a:t>incorporate</a:t>
            </a:r>
            <a:r>
              <a:rPr lang="pt-PT" dirty="0"/>
              <a:t> </a:t>
            </a:r>
            <a:r>
              <a:rPr lang="pt-PT" dirty="0" err="1"/>
              <a:t>also</a:t>
            </a:r>
            <a:r>
              <a:rPr lang="pt-PT" dirty="0"/>
              <a:t> </a:t>
            </a:r>
            <a:r>
              <a:rPr lang="pt-PT" dirty="0" err="1"/>
              <a:t>pedagogical</a:t>
            </a:r>
            <a:r>
              <a:rPr lang="pt-PT" dirty="0"/>
              <a:t> </a:t>
            </a:r>
            <a:r>
              <a:rPr lang="pt-PT" dirty="0" err="1"/>
              <a:t>models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use </a:t>
            </a:r>
            <a:r>
              <a:rPr lang="pt-PT" dirty="0" err="1"/>
              <a:t>technology</a:t>
            </a:r>
            <a:r>
              <a:rPr lang="pt-PT" dirty="0"/>
              <a:t> in </a:t>
            </a:r>
            <a:r>
              <a:rPr lang="pt-PT" dirty="0" err="1"/>
              <a:t>order</a:t>
            </a:r>
            <a:r>
              <a:rPr lang="pt-PT" dirty="0"/>
              <a:t> to </a:t>
            </a:r>
            <a:r>
              <a:rPr lang="pt-PT" dirty="0" err="1"/>
              <a:t>facilitate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acquisition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21st </a:t>
            </a:r>
            <a:r>
              <a:rPr lang="pt-PT" dirty="0" err="1"/>
              <a:t>competencies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students</a:t>
            </a:r>
            <a:r>
              <a:rPr lang="pt-PT" dirty="0"/>
              <a:t>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735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30" y="2060810"/>
            <a:ext cx="5472760" cy="2707858"/>
          </a:xfrm>
        </p:spPr>
      </p:pic>
    </p:spTree>
    <p:extLst>
      <p:ext uri="{BB962C8B-B14F-4D97-AF65-F5344CB8AC3E}">
        <p14:creationId xmlns:p14="http://schemas.microsoft.com/office/powerpoint/2010/main" val="2668351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2" y="404813"/>
            <a:ext cx="7997435" cy="6048375"/>
          </a:xfrm>
        </p:spPr>
      </p:pic>
    </p:spTree>
    <p:extLst>
      <p:ext uri="{BB962C8B-B14F-4D97-AF65-F5344CB8AC3E}">
        <p14:creationId xmlns:p14="http://schemas.microsoft.com/office/powerpoint/2010/main" val="1408212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02"/>
          </a:xfrm>
        </p:spPr>
        <p:txBody>
          <a:bodyPr>
            <a:normAutofit fontScale="90000"/>
          </a:bodyPr>
          <a:lstStyle/>
          <a:p>
            <a:r>
              <a:rPr lang="pt-PT" b="1" dirty="0" err="1" smtClean="0"/>
              <a:t>References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52670"/>
            <a:ext cx="8229600" cy="5400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1600" dirty="0" err="1" smtClean="0"/>
              <a:t>Eickelmann</a:t>
            </a:r>
            <a:r>
              <a:rPr lang="pt-PT" sz="1600" dirty="0" smtClean="0"/>
              <a:t>, B. ( 2011). </a:t>
            </a:r>
            <a:r>
              <a:rPr lang="pt-PT" sz="1600" dirty="0" err="1" smtClean="0"/>
              <a:t>Supportive</a:t>
            </a:r>
            <a:r>
              <a:rPr lang="pt-PT" sz="1600" dirty="0" smtClean="0"/>
              <a:t> </a:t>
            </a:r>
            <a:r>
              <a:rPr lang="pt-PT" sz="1600" dirty="0" err="1" smtClean="0"/>
              <a:t>and</a:t>
            </a:r>
            <a:r>
              <a:rPr lang="pt-PT" sz="1600" dirty="0" smtClean="0"/>
              <a:t> </a:t>
            </a:r>
            <a:r>
              <a:rPr lang="pt-PT" sz="1600" dirty="0" err="1" smtClean="0"/>
              <a:t>hindering</a:t>
            </a:r>
            <a:r>
              <a:rPr lang="pt-PT" sz="1600" dirty="0" smtClean="0"/>
              <a:t> </a:t>
            </a:r>
            <a:r>
              <a:rPr lang="pt-PT" sz="1600" dirty="0" err="1" smtClean="0"/>
              <a:t>factors</a:t>
            </a:r>
            <a:r>
              <a:rPr lang="pt-PT" sz="1600" dirty="0" smtClean="0"/>
              <a:t> to a </a:t>
            </a:r>
            <a:r>
              <a:rPr lang="pt-PT" sz="1600" dirty="0" err="1" smtClean="0"/>
              <a:t>sustainable</a:t>
            </a:r>
            <a:r>
              <a:rPr lang="pt-PT" sz="1600" dirty="0" smtClean="0"/>
              <a:t> </a:t>
            </a:r>
            <a:r>
              <a:rPr lang="pt-PT" sz="1600" dirty="0" err="1" smtClean="0"/>
              <a:t>implementation</a:t>
            </a:r>
            <a:r>
              <a:rPr lang="pt-PT" sz="1600" dirty="0" smtClean="0"/>
              <a:t> </a:t>
            </a:r>
            <a:r>
              <a:rPr lang="pt-PT" sz="1600" dirty="0" err="1" smtClean="0"/>
              <a:t>of</a:t>
            </a:r>
            <a:r>
              <a:rPr lang="pt-PT" sz="1600" dirty="0" smtClean="0"/>
              <a:t> ICT in </a:t>
            </a:r>
            <a:r>
              <a:rPr lang="pt-PT" sz="1600" dirty="0" err="1" smtClean="0"/>
              <a:t>schools</a:t>
            </a:r>
            <a:r>
              <a:rPr lang="pt-PT" sz="1600" dirty="0" smtClean="0"/>
              <a:t>. </a:t>
            </a:r>
            <a:r>
              <a:rPr lang="pt-PT" sz="1600" i="1" dirty="0" err="1" smtClean="0"/>
              <a:t>Journal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of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Educational</a:t>
            </a:r>
            <a:r>
              <a:rPr lang="pt-PT" sz="1600" i="1" dirty="0" smtClean="0"/>
              <a:t> Research </a:t>
            </a:r>
            <a:r>
              <a:rPr lang="pt-PT" sz="1600" i="1" dirty="0"/>
              <a:t>O</a:t>
            </a:r>
            <a:r>
              <a:rPr lang="pt-PT" sz="1600" i="1" dirty="0" smtClean="0"/>
              <a:t>nline/</a:t>
            </a:r>
            <a:r>
              <a:rPr lang="pt-PT" sz="1600" i="1" dirty="0" err="1" smtClean="0"/>
              <a:t>Journal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für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Bildungsforschung</a:t>
            </a:r>
            <a:r>
              <a:rPr lang="pt-PT" sz="1600" i="1" dirty="0" smtClean="0"/>
              <a:t> Online, 3, </a:t>
            </a:r>
            <a:r>
              <a:rPr lang="pt-PT" sz="1600" dirty="0" smtClean="0"/>
              <a:t>75-103.</a:t>
            </a:r>
          </a:p>
          <a:p>
            <a:pPr marL="0" indent="0">
              <a:buNone/>
            </a:pPr>
            <a:endParaRPr lang="pt-PT" sz="1600" dirty="0" smtClean="0"/>
          </a:p>
          <a:p>
            <a:pPr marL="0" indent="0">
              <a:buNone/>
            </a:pPr>
            <a:r>
              <a:rPr lang="pt-PT" sz="1600" dirty="0" err="1" smtClean="0"/>
              <a:t>Voogt</a:t>
            </a:r>
            <a:r>
              <a:rPr lang="pt-PT" sz="1600" dirty="0" smtClean="0"/>
              <a:t>, J. ; </a:t>
            </a:r>
            <a:r>
              <a:rPr lang="pt-PT" sz="1600" dirty="0" err="1" smtClean="0"/>
              <a:t>Erstad</a:t>
            </a:r>
            <a:r>
              <a:rPr lang="pt-PT" sz="1600" dirty="0" smtClean="0"/>
              <a:t>, O.; </a:t>
            </a:r>
            <a:r>
              <a:rPr lang="pt-PT" sz="1600" dirty="0" err="1" smtClean="0"/>
              <a:t>Dede</a:t>
            </a:r>
            <a:r>
              <a:rPr lang="pt-PT" sz="1600" dirty="0" smtClean="0"/>
              <a:t>, C. &amp; </a:t>
            </a:r>
            <a:r>
              <a:rPr lang="pt-PT" sz="1600" dirty="0" err="1" smtClean="0"/>
              <a:t>Mishra</a:t>
            </a:r>
            <a:r>
              <a:rPr lang="pt-PT" sz="1600" dirty="0" smtClean="0"/>
              <a:t>, P. (2013). </a:t>
            </a:r>
            <a:r>
              <a:rPr lang="pt-PT" sz="1600" dirty="0" err="1" smtClean="0"/>
              <a:t>Challenges</a:t>
            </a:r>
            <a:r>
              <a:rPr lang="pt-PT" sz="1600" dirty="0" smtClean="0"/>
              <a:t> to </a:t>
            </a:r>
            <a:r>
              <a:rPr lang="pt-PT" sz="1600" dirty="0" err="1" smtClean="0"/>
              <a:t>learning</a:t>
            </a:r>
            <a:r>
              <a:rPr lang="pt-PT" sz="1600" dirty="0" smtClean="0"/>
              <a:t> </a:t>
            </a:r>
            <a:r>
              <a:rPr lang="pt-PT" sz="1600" dirty="0" err="1" smtClean="0"/>
              <a:t>and</a:t>
            </a:r>
            <a:r>
              <a:rPr lang="pt-PT" sz="1600" dirty="0" smtClean="0"/>
              <a:t> </a:t>
            </a:r>
            <a:r>
              <a:rPr lang="pt-PT" sz="1600" dirty="0" err="1" smtClean="0"/>
              <a:t>schooling</a:t>
            </a:r>
            <a:r>
              <a:rPr lang="pt-PT" sz="1600" dirty="0" smtClean="0"/>
              <a:t> in </a:t>
            </a:r>
            <a:r>
              <a:rPr lang="pt-PT" sz="1600" dirty="0" err="1" smtClean="0"/>
              <a:t>the</a:t>
            </a:r>
            <a:r>
              <a:rPr lang="pt-PT" sz="1600" dirty="0" smtClean="0"/>
              <a:t> digital </a:t>
            </a:r>
            <a:r>
              <a:rPr lang="pt-PT" sz="1600" dirty="0" err="1" smtClean="0"/>
              <a:t>networked</a:t>
            </a:r>
            <a:r>
              <a:rPr lang="pt-PT" sz="1600" dirty="0" smtClean="0"/>
              <a:t> </a:t>
            </a:r>
            <a:r>
              <a:rPr lang="pt-PT" sz="1600" dirty="0" err="1" smtClean="0"/>
              <a:t>world</a:t>
            </a:r>
            <a:r>
              <a:rPr lang="pt-PT" sz="1600" dirty="0" smtClean="0"/>
              <a:t> </a:t>
            </a:r>
            <a:r>
              <a:rPr lang="pt-PT" sz="1600" dirty="0" err="1" smtClean="0"/>
              <a:t>of</a:t>
            </a:r>
            <a:r>
              <a:rPr lang="pt-PT" sz="1600" dirty="0" smtClean="0"/>
              <a:t> </a:t>
            </a:r>
            <a:r>
              <a:rPr lang="pt-PT" sz="1600" dirty="0" err="1" smtClean="0"/>
              <a:t>the</a:t>
            </a:r>
            <a:r>
              <a:rPr lang="pt-PT" sz="1600" dirty="0" smtClean="0"/>
              <a:t> 21st </a:t>
            </a:r>
            <a:r>
              <a:rPr lang="pt-PT" sz="1600" dirty="0" err="1" smtClean="0"/>
              <a:t>century</a:t>
            </a:r>
            <a:r>
              <a:rPr lang="pt-PT" sz="1600" dirty="0" smtClean="0"/>
              <a:t>. </a:t>
            </a:r>
            <a:r>
              <a:rPr lang="pt-PT" sz="1600" i="1" dirty="0" err="1" smtClean="0"/>
              <a:t>Journal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of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Computer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Assisted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Learning</a:t>
            </a:r>
            <a:r>
              <a:rPr lang="pt-PT" sz="1600" i="1" dirty="0" smtClean="0"/>
              <a:t>, 29, </a:t>
            </a:r>
            <a:r>
              <a:rPr lang="pt-PT" sz="1600" dirty="0" smtClean="0"/>
              <a:t>403-413.</a:t>
            </a:r>
          </a:p>
          <a:p>
            <a:pPr marL="0" indent="0">
              <a:buNone/>
            </a:pPr>
            <a:endParaRPr lang="pt-PT" sz="1600" dirty="0"/>
          </a:p>
          <a:p>
            <a:pPr marL="0" indent="0">
              <a:buNone/>
            </a:pPr>
            <a:r>
              <a:rPr lang="pt-PT" sz="1600" dirty="0" smtClean="0"/>
              <a:t>Lai, K.W. (2008). ICT </a:t>
            </a:r>
            <a:r>
              <a:rPr lang="pt-PT" sz="1600" dirty="0" err="1" smtClean="0"/>
              <a:t>supporting</a:t>
            </a:r>
            <a:r>
              <a:rPr lang="pt-PT" sz="1600" dirty="0" smtClean="0"/>
              <a:t> </a:t>
            </a:r>
            <a:r>
              <a:rPr lang="pt-PT" sz="1600" dirty="0" err="1" smtClean="0"/>
              <a:t>the</a:t>
            </a:r>
            <a:r>
              <a:rPr lang="pt-PT" sz="1600" dirty="0" smtClean="0"/>
              <a:t> </a:t>
            </a:r>
            <a:r>
              <a:rPr lang="pt-PT" sz="1600" dirty="0" err="1" smtClean="0"/>
              <a:t>learning</a:t>
            </a:r>
            <a:r>
              <a:rPr lang="pt-PT" sz="1600" dirty="0" smtClean="0"/>
              <a:t> </a:t>
            </a:r>
            <a:r>
              <a:rPr lang="pt-PT" sz="1600" dirty="0" err="1" smtClean="0"/>
              <a:t>process</a:t>
            </a:r>
            <a:r>
              <a:rPr lang="pt-PT" sz="1600" dirty="0" smtClean="0"/>
              <a:t>: </a:t>
            </a:r>
            <a:r>
              <a:rPr lang="pt-PT" sz="1600" dirty="0" err="1" smtClean="0"/>
              <a:t>The</a:t>
            </a:r>
            <a:r>
              <a:rPr lang="pt-PT" sz="1600" dirty="0" smtClean="0"/>
              <a:t> </a:t>
            </a:r>
            <a:r>
              <a:rPr lang="pt-PT" sz="1600" dirty="0" err="1" smtClean="0"/>
              <a:t>premise</a:t>
            </a:r>
            <a:r>
              <a:rPr lang="pt-PT" sz="1600" dirty="0" smtClean="0"/>
              <a:t>, </a:t>
            </a:r>
            <a:r>
              <a:rPr lang="pt-PT" sz="1600" dirty="0" err="1" smtClean="0"/>
              <a:t>reality</a:t>
            </a:r>
            <a:r>
              <a:rPr lang="pt-PT" sz="1600" dirty="0" smtClean="0"/>
              <a:t>, </a:t>
            </a:r>
            <a:r>
              <a:rPr lang="pt-PT" sz="1600" dirty="0" err="1" smtClean="0"/>
              <a:t>and</a:t>
            </a:r>
            <a:r>
              <a:rPr lang="pt-PT" sz="1600" dirty="0" smtClean="0"/>
              <a:t> </a:t>
            </a:r>
            <a:r>
              <a:rPr lang="pt-PT" sz="1600" dirty="0" err="1" smtClean="0"/>
              <a:t>promise</a:t>
            </a:r>
            <a:r>
              <a:rPr lang="pt-PT" sz="1600" dirty="0" smtClean="0"/>
              <a:t>. In J. </a:t>
            </a:r>
            <a:r>
              <a:rPr lang="pt-PT" sz="1600" dirty="0" err="1" smtClean="0"/>
              <a:t>Voogt</a:t>
            </a:r>
            <a:r>
              <a:rPr lang="pt-PT" sz="1600" dirty="0" smtClean="0"/>
              <a:t> &amp; G. </a:t>
            </a:r>
            <a:r>
              <a:rPr lang="pt-PT" sz="1600" dirty="0" err="1" smtClean="0"/>
              <a:t>Knezek</a:t>
            </a:r>
            <a:r>
              <a:rPr lang="pt-PT" sz="1600" dirty="0" smtClean="0"/>
              <a:t> ( Eds.), </a:t>
            </a:r>
            <a:r>
              <a:rPr lang="pt-PT" sz="1600" i="1" dirty="0" err="1" smtClean="0"/>
              <a:t>International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handbook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of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information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technology</a:t>
            </a:r>
            <a:r>
              <a:rPr lang="pt-PT" sz="1600" i="1" dirty="0" smtClean="0"/>
              <a:t> in </a:t>
            </a:r>
            <a:r>
              <a:rPr lang="pt-PT" sz="1600" i="1" dirty="0" err="1" smtClean="0"/>
              <a:t>primary</a:t>
            </a:r>
            <a:r>
              <a:rPr lang="pt-PT" sz="1600" i="1" dirty="0"/>
              <a:t> </a:t>
            </a:r>
            <a:r>
              <a:rPr lang="pt-PT" sz="1600" i="1" dirty="0" err="1" smtClean="0"/>
              <a:t>and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secondary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education</a:t>
            </a:r>
            <a:r>
              <a:rPr lang="pt-PT" sz="1600" dirty="0" smtClean="0"/>
              <a:t> ( pp.215-230). New York, NY: Springer.</a:t>
            </a:r>
          </a:p>
          <a:p>
            <a:pPr marL="0" indent="0">
              <a:buNone/>
            </a:pPr>
            <a:endParaRPr lang="pt-PT" sz="1600" dirty="0" smtClean="0"/>
          </a:p>
          <a:p>
            <a:pPr marL="0" indent="0">
              <a:buNone/>
            </a:pPr>
            <a:r>
              <a:rPr lang="pt-PT" sz="1600" dirty="0" err="1" smtClean="0"/>
              <a:t>Law</a:t>
            </a:r>
            <a:r>
              <a:rPr lang="pt-PT" sz="1600" dirty="0" smtClean="0"/>
              <a:t>, N. (2009). </a:t>
            </a:r>
            <a:r>
              <a:rPr lang="pt-PT" sz="1600" dirty="0" err="1" smtClean="0"/>
              <a:t>Mathematics</a:t>
            </a:r>
            <a:r>
              <a:rPr lang="pt-PT" sz="1600" dirty="0" smtClean="0"/>
              <a:t> </a:t>
            </a:r>
            <a:r>
              <a:rPr lang="pt-PT" sz="1600" dirty="0" err="1" smtClean="0"/>
              <a:t>and</a:t>
            </a:r>
            <a:r>
              <a:rPr lang="pt-PT" sz="1600" dirty="0" smtClean="0"/>
              <a:t> </a:t>
            </a:r>
            <a:r>
              <a:rPr lang="pt-PT" sz="1600" dirty="0" err="1" smtClean="0"/>
              <a:t>science</a:t>
            </a:r>
            <a:r>
              <a:rPr lang="pt-PT" sz="1600" dirty="0" smtClean="0"/>
              <a:t> </a:t>
            </a:r>
            <a:r>
              <a:rPr lang="pt-PT" sz="1600" dirty="0" err="1" smtClean="0"/>
              <a:t>teachers’pedagogical</a:t>
            </a:r>
            <a:r>
              <a:rPr lang="pt-PT" sz="1600" dirty="0" smtClean="0"/>
              <a:t> </a:t>
            </a:r>
            <a:r>
              <a:rPr lang="pt-PT" sz="1600" dirty="0" err="1" smtClean="0"/>
              <a:t>orientations</a:t>
            </a:r>
            <a:r>
              <a:rPr lang="pt-PT" sz="1600" dirty="0" smtClean="0"/>
              <a:t> </a:t>
            </a:r>
            <a:r>
              <a:rPr lang="pt-PT" sz="1600" dirty="0" err="1" smtClean="0"/>
              <a:t>and</a:t>
            </a:r>
            <a:r>
              <a:rPr lang="pt-PT" sz="1600" dirty="0" smtClean="0"/>
              <a:t> </a:t>
            </a:r>
            <a:r>
              <a:rPr lang="pt-PT" sz="1600" dirty="0" err="1" smtClean="0"/>
              <a:t>their</a:t>
            </a:r>
            <a:r>
              <a:rPr lang="pt-PT" sz="1600" dirty="0" smtClean="0"/>
              <a:t> use </a:t>
            </a:r>
            <a:r>
              <a:rPr lang="pt-PT" sz="1600" dirty="0" err="1" smtClean="0"/>
              <a:t>of</a:t>
            </a:r>
            <a:r>
              <a:rPr lang="pt-PT" sz="1600" dirty="0" smtClean="0"/>
              <a:t> ICT in </a:t>
            </a:r>
            <a:r>
              <a:rPr lang="pt-PT" sz="1600" dirty="0" err="1" smtClean="0"/>
              <a:t>teaching</a:t>
            </a:r>
            <a:r>
              <a:rPr lang="pt-PT" sz="1600" dirty="0" smtClean="0"/>
              <a:t>. </a:t>
            </a:r>
            <a:r>
              <a:rPr lang="pt-PT" sz="1600" i="1" dirty="0" err="1" smtClean="0"/>
              <a:t>Education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and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Information</a:t>
            </a:r>
            <a:r>
              <a:rPr lang="pt-PT" sz="1600" i="1" dirty="0" smtClean="0"/>
              <a:t> Technologies, 14</a:t>
            </a:r>
            <a:r>
              <a:rPr lang="pt-PT" sz="1600" dirty="0" smtClean="0"/>
              <a:t>, 309-323.</a:t>
            </a:r>
          </a:p>
          <a:p>
            <a:pPr marL="0" indent="0">
              <a:buNone/>
            </a:pPr>
            <a:endParaRPr lang="pt-PT" sz="1600" dirty="0"/>
          </a:p>
          <a:p>
            <a:pPr marL="0" indent="0">
              <a:buNone/>
            </a:pPr>
            <a:r>
              <a:rPr lang="pt-PT" sz="1600" dirty="0" err="1" smtClean="0"/>
              <a:t>Mishra</a:t>
            </a:r>
            <a:r>
              <a:rPr lang="pt-PT" sz="1600" dirty="0" smtClean="0"/>
              <a:t>, P., &amp; </a:t>
            </a:r>
            <a:r>
              <a:rPr lang="pt-PT" sz="1600" dirty="0" err="1" smtClean="0"/>
              <a:t>Kereluik</a:t>
            </a:r>
            <a:r>
              <a:rPr lang="pt-PT" sz="1600" dirty="0" smtClean="0"/>
              <a:t>, K. (2011). </a:t>
            </a:r>
            <a:r>
              <a:rPr lang="pt-PT" sz="1600" dirty="0" err="1" smtClean="0"/>
              <a:t>What</a:t>
            </a:r>
            <a:r>
              <a:rPr lang="pt-PT" sz="1600" dirty="0" smtClean="0"/>
              <a:t> 21st </a:t>
            </a:r>
            <a:r>
              <a:rPr lang="pt-PT" sz="1600" dirty="0" err="1" smtClean="0"/>
              <a:t>century</a:t>
            </a:r>
            <a:r>
              <a:rPr lang="pt-PT" sz="1600" dirty="0" smtClean="0"/>
              <a:t> </a:t>
            </a:r>
            <a:r>
              <a:rPr lang="pt-PT" sz="1600" dirty="0" err="1" smtClean="0"/>
              <a:t>learning</a:t>
            </a:r>
            <a:r>
              <a:rPr lang="pt-PT" sz="1600" dirty="0" smtClean="0"/>
              <a:t>? A </a:t>
            </a:r>
            <a:r>
              <a:rPr lang="pt-PT" sz="1600" dirty="0" err="1" smtClean="0"/>
              <a:t>review</a:t>
            </a:r>
            <a:r>
              <a:rPr lang="pt-PT" sz="1600" dirty="0" smtClean="0"/>
              <a:t> </a:t>
            </a:r>
            <a:r>
              <a:rPr lang="pt-PT" sz="1600" dirty="0" err="1" smtClean="0"/>
              <a:t>and</a:t>
            </a:r>
            <a:r>
              <a:rPr lang="pt-PT" sz="1600" dirty="0" smtClean="0"/>
              <a:t> a </a:t>
            </a:r>
            <a:r>
              <a:rPr lang="pt-PT" sz="1600" dirty="0" err="1" smtClean="0"/>
              <a:t>synthesis</a:t>
            </a:r>
            <a:r>
              <a:rPr lang="pt-PT" sz="1600" dirty="0" smtClean="0"/>
              <a:t>. In C.D. </a:t>
            </a:r>
            <a:r>
              <a:rPr lang="pt-PT" sz="1600" dirty="0" err="1" smtClean="0"/>
              <a:t>Maddux</a:t>
            </a:r>
            <a:r>
              <a:rPr lang="pt-PT" sz="1600" dirty="0" smtClean="0"/>
              <a:t>, M. J. </a:t>
            </a:r>
            <a:r>
              <a:rPr lang="pt-PT" sz="1600" dirty="0" err="1" smtClean="0"/>
              <a:t>Koehler</a:t>
            </a:r>
            <a:r>
              <a:rPr lang="pt-PT" sz="1600" dirty="0" smtClean="0"/>
              <a:t>, P. </a:t>
            </a:r>
            <a:r>
              <a:rPr lang="pt-PT" sz="1600" dirty="0" err="1" smtClean="0"/>
              <a:t>Mishra</a:t>
            </a:r>
            <a:r>
              <a:rPr lang="pt-PT" sz="1600" dirty="0" smtClean="0"/>
              <a:t>, &amp; C. </a:t>
            </a:r>
            <a:r>
              <a:rPr lang="pt-PT" sz="1600" dirty="0" err="1" smtClean="0"/>
              <a:t>Owens</a:t>
            </a:r>
            <a:r>
              <a:rPr lang="pt-PT" sz="1600" dirty="0" smtClean="0"/>
              <a:t> ( Eds.), </a:t>
            </a:r>
            <a:r>
              <a:rPr lang="pt-PT" sz="1600" dirty="0" err="1" smtClean="0"/>
              <a:t>Proceedings</a:t>
            </a:r>
            <a:r>
              <a:rPr lang="pt-PT" sz="1600" dirty="0" smtClean="0"/>
              <a:t> </a:t>
            </a:r>
            <a:r>
              <a:rPr lang="pt-PT" sz="1600" dirty="0" err="1" smtClean="0"/>
              <a:t>of</a:t>
            </a:r>
            <a:r>
              <a:rPr lang="pt-PT" sz="1600" dirty="0" smtClean="0"/>
              <a:t> </a:t>
            </a:r>
            <a:r>
              <a:rPr lang="pt-PT" sz="1600" dirty="0" err="1" smtClean="0"/>
              <a:t>Society</a:t>
            </a:r>
            <a:r>
              <a:rPr lang="pt-PT" sz="1600" dirty="0" smtClean="0"/>
              <a:t> for </a:t>
            </a:r>
            <a:r>
              <a:rPr lang="pt-PT" sz="1600" dirty="0" err="1" smtClean="0"/>
              <a:t>Information</a:t>
            </a:r>
            <a:r>
              <a:rPr lang="pt-PT" sz="1600" dirty="0" smtClean="0"/>
              <a:t> </a:t>
            </a:r>
            <a:r>
              <a:rPr lang="pt-PT" sz="1600" dirty="0" err="1" smtClean="0"/>
              <a:t>Technology</a:t>
            </a:r>
            <a:r>
              <a:rPr lang="pt-PT" sz="1600" dirty="0" smtClean="0"/>
              <a:t> &amp; </a:t>
            </a:r>
            <a:r>
              <a:rPr lang="pt-PT" sz="1600" dirty="0" err="1" smtClean="0"/>
              <a:t>Teacher</a:t>
            </a:r>
            <a:r>
              <a:rPr lang="pt-PT" sz="1600" dirty="0" smtClean="0"/>
              <a:t> </a:t>
            </a:r>
            <a:r>
              <a:rPr lang="pt-PT" sz="1600" dirty="0" err="1" smtClean="0"/>
              <a:t>Education</a:t>
            </a:r>
            <a:r>
              <a:rPr lang="pt-PT" sz="1600" dirty="0" smtClean="0"/>
              <a:t> </a:t>
            </a:r>
            <a:r>
              <a:rPr lang="pt-PT" sz="1600" dirty="0" err="1" smtClean="0"/>
              <a:t>International</a:t>
            </a:r>
            <a:r>
              <a:rPr lang="pt-PT" sz="1600" dirty="0" smtClean="0"/>
              <a:t> Conference 2011 (pp.3301-3312). </a:t>
            </a:r>
            <a:r>
              <a:rPr lang="pt-PT" sz="1600" dirty="0" err="1" smtClean="0"/>
              <a:t>Chesapeake</a:t>
            </a:r>
            <a:r>
              <a:rPr lang="pt-PT" sz="1600" dirty="0" smtClean="0"/>
              <a:t>, VA: AACE.</a:t>
            </a:r>
          </a:p>
          <a:p>
            <a:pPr marL="0" indent="0">
              <a:buNone/>
            </a:pPr>
            <a:endParaRPr lang="pt-PT" sz="1600" dirty="0" smtClean="0"/>
          </a:p>
          <a:p>
            <a:pPr marL="0" indent="0">
              <a:buNone/>
            </a:pPr>
            <a:r>
              <a:rPr lang="pt-PT" sz="1600" dirty="0" err="1" smtClean="0"/>
              <a:t>Ridgway</a:t>
            </a:r>
            <a:r>
              <a:rPr lang="pt-PT" sz="1600" dirty="0" smtClean="0"/>
              <a:t>, J., </a:t>
            </a:r>
            <a:r>
              <a:rPr lang="pt-PT" sz="1600" dirty="0" err="1" smtClean="0"/>
              <a:t>McCusker</a:t>
            </a:r>
            <a:r>
              <a:rPr lang="pt-PT" sz="1600" dirty="0" smtClean="0"/>
              <a:t>, S., &amp; </a:t>
            </a:r>
            <a:r>
              <a:rPr lang="pt-PT" sz="1600" dirty="0" err="1" smtClean="0"/>
              <a:t>Pead</a:t>
            </a:r>
            <a:r>
              <a:rPr lang="pt-PT" sz="1600" dirty="0" smtClean="0"/>
              <a:t>, D. (2004). </a:t>
            </a:r>
            <a:r>
              <a:rPr lang="pt-PT" sz="1600" i="1" dirty="0" err="1" smtClean="0"/>
              <a:t>Literature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review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of</a:t>
            </a:r>
            <a:r>
              <a:rPr lang="pt-PT" sz="1600" i="1" dirty="0" smtClean="0"/>
              <a:t> e-</a:t>
            </a:r>
            <a:r>
              <a:rPr lang="pt-PT" sz="1600" i="1" dirty="0" err="1" smtClean="0"/>
              <a:t>assessment</a:t>
            </a:r>
            <a:r>
              <a:rPr lang="pt-PT" sz="1600" i="1" dirty="0" smtClean="0"/>
              <a:t> ( </a:t>
            </a:r>
            <a:r>
              <a:rPr lang="pt-PT" sz="1600" i="1" dirty="0" err="1" smtClean="0"/>
              <a:t>Report</a:t>
            </a:r>
            <a:r>
              <a:rPr lang="pt-PT" sz="1600" i="1" dirty="0" smtClean="0"/>
              <a:t> 10</a:t>
            </a:r>
            <a:r>
              <a:rPr lang="pt-PT" sz="1600" dirty="0" smtClean="0"/>
              <a:t>). Bristol: </a:t>
            </a:r>
            <a:r>
              <a:rPr lang="pt-PT" sz="1600" dirty="0" err="1" smtClean="0"/>
              <a:t>Futurelab</a:t>
            </a:r>
            <a:r>
              <a:rPr lang="pt-PT" sz="1600" dirty="0" smtClean="0"/>
              <a:t>.</a:t>
            </a:r>
            <a:endParaRPr lang="pt-PT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Topics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endParaRPr lang="pt-PT" dirty="0" smtClean="0"/>
          </a:p>
          <a:p>
            <a:pPr>
              <a:buFont typeface="+mj-lt"/>
              <a:buAutoNum type="arabicPeriod"/>
            </a:pPr>
            <a:r>
              <a:rPr lang="pt-PT" dirty="0" smtClean="0"/>
              <a:t>21st </a:t>
            </a:r>
            <a:r>
              <a:rPr lang="pt-PT" dirty="0" err="1"/>
              <a:t>century</a:t>
            </a:r>
            <a:r>
              <a:rPr lang="pt-PT" dirty="0"/>
              <a:t> </a:t>
            </a:r>
            <a:r>
              <a:rPr lang="pt-PT" dirty="0" err="1"/>
              <a:t>competencies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learning</a:t>
            </a:r>
            <a:r>
              <a:rPr lang="pt-PT" dirty="0"/>
              <a:t>;</a:t>
            </a:r>
          </a:p>
          <a:p>
            <a:pPr>
              <a:buFont typeface="+mj-lt"/>
              <a:buAutoNum type="arabicPeriod"/>
            </a:pPr>
            <a:r>
              <a:rPr lang="pt-PT" dirty="0"/>
              <a:t>Digital </a:t>
            </a:r>
            <a:r>
              <a:rPr lang="pt-PT" dirty="0" err="1"/>
              <a:t>literacy</a:t>
            </a:r>
            <a:r>
              <a:rPr lang="pt-PT" dirty="0"/>
              <a:t> in </a:t>
            </a:r>
            <a:r>
              <a:rPr lang="pt-PT" dirty="0" err="1"/>
              <a:t>educational</a:t>
            </a:r>
            <a:r>
              <a:rPr lang="pt-PT" dirty="0"/>
              <a:t> </a:t>
            </a:r>
            <a:r>
              <a:rPr lang="pt-PT" dirty="0" err="1"/>
              <a:t>settings</a:t>
            </a:r>
            <a:r>
              <a:rPr lang="pt-PT" dirty="0"/>
              <a:t>: </a:t>
            </a:r>
            <a:r>
              <a:rPr lang="pt-PT" dirty="0" err="1"/>
              <a:t>challenges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constraints</a:t>
            </a:r>
            <a:r>
              <a:rPr lang="pt-PT" dirty="0"/>
              <a:t>;</a:t>
            </a:r>
          </a:p>
          <a:p>
            <a:pPr>
              <a:buFont typeface="+mj-lt"/>
              <a:buAutoNum type="arabicPeriod"/>
            </a:pPr>
            <a:r>
              <a:rPr lang="pt-PT" dirty="0" err="1"/>
              <a:t>Recomendations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implementation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21st </a:t>
            </a:r>
            <a:r>
              <a:rPr lang="pt-PT" dirty="0" err="1"/>
              <a:t>century</a:t>
            </a:r>
            <a:r>
              <a:rPr lang="pt-PT" dirty="0"/>
              <a:t> </a:t>
            </a:r>
            <a:r>
              <a:rPr lang="pt-PT" dirty="0" err="1"/>
              <a:t>competencies</a:t>
            </a:r>
            <a:r>
              <a:rPr lang="pt-PT" dirty="0" smtClean="0"/>
              <a:t>;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sz="2200" dirty="0" err="1" smtClean="0"/>
              <a:t>Based</a:t>
            </a:r>
            <a:r>
              <a:rPr lang="pt-PT" sz="2200" dirty="0" smtClean="0"/>
              <a:t> </a:t>
            </a:r>
            <a:r>
              <a:rPr lang="pt-PT" sz="2200" dirty="0" err="1" smtClean="0"/>
              <a:t>on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article</a:t>
            </a:r>
            <a:r>
              <a:rPr lang="pt-PT" sz="2200" dirty="0" smtClean="0"/>
              <a:t>: </a:t>
            </a:r>
            <a:r>
              <a:rPr lang="pt-PT" sz="2200" i="1" dirty="0" err="1" smtClean="0"/>
              <a:t>Challenges</a:t>
            </a:r>
            <a:r>
              <a:rPr lang="pt-PT" sz="2200" i="1" dirty="0" smtClean="0"/>
              <a:t> to </a:t>
            </a:r>
            <a:r>
              <a:rPr lang="pt-PT" sz="2200" i="1" dirty="0" err="1" smtClean="0"/>
              <a:t>learning</a:t>
            </a:r>
            <a:r>
              <a:rPr lang="pt-PT" sz="2200" i="1" dirty="0" smtClean="0"/>
              <a:t> </a:t>
            </a:r>
            <a:r>
              <a:rPr lang="pt-PT" sz="2200" i="1" dirty="0" err="1" smtClean="0"/>
              <a:t>and</a:t>
            </a:r>
            <a:r>
              <a:rPr lang="pt-PT" sz="2200" i="1" dirty="0" smtClean="0"/>
              <a:t> </a:t>
            </a:r>
            <a:r>
              <a:rPr lang="pt-PT" sz="2200" i="1" dirty="0" err="1" smtClean="0"/>
              <a:t>schooling</a:t>
            </a:r>
            <a:r>
              <a:rPr lang="pt-PT" sz="2200" i="1" dirty="0" smtClean="0"/>
              <a:t> </a:t>
            </a:r>
            <a:r>
              <a:rPr lang="pt-PT" sz="2200" i="1" dirty="0" err="1" smtClean="0"/>
              <a:t>in</a:t>
            </a:r>
            <a:r>
              <a:rPr lang="pt-PT" sz="2200" i="1" dirty="0" smtClean="0"/>
              <a:t> </a:t>
            </a:r>
            <a:r>
              <a:rPr lang="pt-PT" sz="2200" i="1" dirty="0" err="1" smtClean="0"/>
              <a:t>the</a:t>
            </a:r>
            <a:r>
              <a:rPr lang="pt-PT" sz="2200" i="1" dirty="0" smtClean="0"/>
              <a:t> digital </a:t>
            </a:r>
            <a:r>
              <a:rPr lang="pt-PT" sz="2200" i="1" dirty="0" err="1" smtClean="0"/>
              <a:t>networked</a:t>
            </a:r>
            <a:r>
              <a:rPr lang="pt-PT" sz="2200" i="1" dirty="0" smtClean="0"/>
              <a:t> </a:t>
            </a:r>
            <a:r>
              <a:rPr lang="pt-PT" sz="2200" i="1" dirty="0" err="1" smtClean="0"/>
              <a:t>world</a:t>
            </a:r>
            <a:r>
              <a:rPr lang="pt-PT" sz="2200" i="1" dirty="0" smtClean="0"/>
              <a:t> </a:t>
            </a:r>
            <a:r>
              <a:rPr lang="pt-PT" sz="2200" i="1" dirty="0" err="1" smtClean="0"/>
              <a:t>of</a:t>
            </a:r>
            <a:r>
              <a:rPr lang="pt-PT" sz="2200" i="1" dirty="0" smtClean="0"/>
              <a:t> </a:t>
            </a:r>
            <a:r>
              <a:rPr lang="pt-PT" sz="2200" i="1" dirty="0" err="1" smtClean="0"/>
              <a:t>the</a:t>
            </a:r>
            <a:r>
              <a:rPr lang="pt-PT" sz="2200" i="1" dirty="0" smtClean="0"/>
              <a:t> </a:t>
            </a:r>
            <a:r>
              <a:rPr lang="pt-PT" sz="2200" i="1" dirty="0" err="1" smtClean="0"/>
              <a:t>21st</a:t>
            </a:r>
            <a:r>
              <a:rPr lang="pt-PT" sz="2200" i="1" dirty="0" smtClean="0"/>
              <a:t> </a:t>
            </a:r>
            <a:r>
              <a:rPr lang="pt-PT" sz="2200" i="1" dirty="0" err="1" smtClean="0"/>
              <a:t>century</a:t>
            </a:r>
            <a:endParaRPr lang="pt-PT" sz="2200" i="1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36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000" dirty="0" smtClean="0"/>
              <a:t/>
            </a:r>
            <a:br>
              <a:rPr lang="pt-PT" sz="4000" dirty="0" smtClean="0"/>
            </a:br>
            <a:r>
              <a:rPr lang="pt-PT" sz="4000" b="1" dirty="0" smtClean="0"/>
              <a:t>21st </a:t>
            </a:r>
            <a:r>
              <a:rPr lang="pt-PT" sz="4000" b="1" dirty="0" err="1" smtClean="0"/>
              <a:t>Century</a:t>
            </a:r>
            <a:r>
              <a:rPr lang="pt-PT" sz="4000" b="1" dirty="0" smtClean="0"/>
              <a:t> </a:t>
            </a:r>
            <a:r>
              <a:rPr lang="pt-PT" sz="4000" b="1" dirty="0" err="1"/>
              <a:t>competencies</a:t>
            </a:r>
            <a:r>
              <a:rPr lang="pt-PT" sz="4000" b="1" dirty="0"/>
              <a:t> </a:t>
            </a:r>
            <a:r>
              <a:rPr lang="pt-PT" sz="4000" b="1" dirty="0" err="1"/>
              <a:t>and</a:t>
            </a:r>
            <a:r>
              <a:rPr lang="pt-PT" sz="4000" b="1" dirty="0"/>
              <a:t> </a:t>
            </a:r>
            <a:r>
              <a:rPr lang="pt-PT" sz="4000" b="1" dirty="0" err="1" smtClean="0"/>
              <a:t>learning</a:t>
            </a:r>
            <a:r>
              <a:rPr lang="pt-PT" b="1" dirty="0"/>
              <a:t/>
            </a:r>
            <a:br>
              <a:rPr lang="pt-PT" b="1" dirty="0"/>
            </a:b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and</a:t>
            </a:r>
            <a:r>
              <a:rPr lang="pt-PT" dirty="0" smtClean="0"/>
              <a:t> cultural </a:t>
            </a:r>
            <a:r>
              <a:rPr lang="pt-PT" dirty="0" err="1" smtClean="0"/>
              <a:t>changes</a:t>
            </a:r>
            <a:r>
              <a:rPr lang="pt-PT" dirty="0" smtClean="0"/>
              <a:t> – </a:t>
            </a:r>
            <a:r>
              <a:rPr lang="pt-PT" dirty="0" err="1" smtClean="0"/>
              <a:t>rapid</a:t>
            </a:r>
            <a:r>
              <a:rPr lang="pt-PT" dirty="0" smtClean="0"/>
              <a:t> </a:t>
            </a:r>
            <a:r>
              <a:rPr lang="pt-PT" dirty="0" err="1" smtClean="0"/>
              <a:t>development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/>
              <a:t>I</a:t>
            </a:r>
            <a:r>
              <a:rPr lang="pt-PT" dirty="0" err="1" smtClean="0"/>
              <a:t>nformation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Comunication</a:t>
            </a:r>
            <a:r>
              <a:rPr lang="pt-PT" dirty="0" smtClean="0"/>
              <a:t> Technologies ( ICT):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dirty="0" err="1" smtClean="0"/>
              <a:t>Need</a:t>
            </a:r>
            <a:r>
              <a:rPr lang="pt-PT" dirty="0" smtClean="0"/>
              <a:t> for </a:t>
            </a:r>
            <a:r>
              <a:rPr lang="pt-PT" dirty="0" err="1" smtClean="0"/>
              <a:t>changes</a:t>
            </a:r>
            <a:r>
              <a:rPr lang="pt-PT" dirty="0" smtClean="0"/>
              <a:t> in </a:t>
            </a:r>
            <a:r>
              <a:rPr lang="pt-PT" dirty="0" err="1" smtClean="0"/>
              <a:t>both</a:t>
            </a:r>
            <a:r>
              <a:rPr lang="pt-PT" dirty="0" smtClean="0"/>
              <a:t> </a:t>
            </a:r>
            <a:r>
              <a:rPr lang="pt-PT" b="1" dirty="0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has</a:t>
            </a:r>
            <a:r>
              <a:rPr lang="pt-PT" dirty="0" smtClean="0"/>
              <a:t> to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learned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b="1" dirty="0" smtClean="0"/>
              <a:t>HOW</a:t>
            </a:r>
            <a:r>
              <a:rPr lang="pt-PT" dirty="0" smtClean="0"/>
              <a:t>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learning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to </a:t>
            </a:r>
            <a:r>
              <a:rPr lang="pt-PT" dirty="0" err="1" smtClean="0"/>
              <a:t>happen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4" name="Seta para baixo 3"/>
          <p:cNvSpPr/>
          <p:nvPr/>
        </p:nvSpPr>
        <p:spPr>
          <a:xfrm>
            <a:off x="4211950" y="3356990"/>
            <a:ext cx="864120" cy="936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34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440" y="2605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sz="4000" b="1" dirty="0" smtClean="0"/>
              <a:t/>
            </a:r>
            <a:br>
              <a:rPr lang="pt-PT" sz="4000" b="1" dirty="0" smtClean="0"/>
            </a:br>
            <a:r>
              <a:rPr lang="pt-PT" sz="4000" b="1" dirty="0" smtClean="0"/>
              <a:t>21st </a:t>
            </a:r>
            <a:r>
              <a:rPr lang="pt-PT" sz="4000" b="1" dirty="0" err="1"/>
              <a:t>Century</a:t>
            </a:r>
            <a:r>
              <a:rPr lang="pt-PT" sz="4000" b="1" dirty="0"/>
              <a:t> </a:t>
            </a:r>
            <a:r>
              <a:rPr lang="pt-PT" sz="4000" b="1" dirty="0" err="1"/>
              <a:t>competencies</a:t>
            </a:r>
            <a:r>
              <a:rPr lang="pt-PT" sz="4000" b="1" dirty="0"/>
              <a:t> </a:t>
            </a:r>
            <a:r>
              <a:rPr lang="pt-PT" sz="4000" b="1" dirty="0" err="1"/>
              <a:t>and</a:t>
            </a:r>
            <a:r>
              <a:rPr lang="pt-PT" sz="4000" b="1" dirty="0"/>
              <a:t> </a:t>
            </a:r>
            <a:r>
              <a:rPr lang="pt-PT" sz="4000" b="1" dirty="0" err="1"/>
              <a:t>learning</a:t>
            </a:r>
            <a:r>
              <a:rPr lang="pt-PT" b="1" dirty="0"/>
              <a:t/>
            </a:r>
            <a:br>
              <a:rPr lang="pt-PT" b="1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96690"/>
            <a:ext cx="8229600" cy="5328740"/>
          </a:xfrm>
        </p:spPr>
        <p:txBody>
          <a:bodyPr>
            <a:normAutofit fontScale="92500" lnSpcReduction="20000"/>
          </a:bodyPr>
          <a:lstStyle/>
          <a:p>
            <a:r>
              <a:rPr lang="pt-PT" dirty="0" err="1" smtClean="0"/>
              <a:t>Adress</a:t>
            </a:r>
            <a:r>
              <a:rPr lang="pt-PT" dirty="0" smtClean="0"/>
              <a:t> 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knowledge</a:t>
            </a:r>
            <a:r>
              <a:rPr lang="pt-PT" dirty="0"/>
              <a:t>,</a:t>
            </a:r>
            <a:r>
              <a:rPr lang="pt-PT" dirty="0" smtClean="0"/>
              <a:t> </a:t>
            </a:r>
            <a:r>
              <a:rPr lang="pt-PT" dirty="0" err="1" smtClean="0"/>
              <a:t>skills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attitudes</a:t>
            </a:r>
            <a:r>
              <a:rPr lang="pt-PT" dirty="0" smtClean="0"/>
              <a:t> </a:t>
            </a:r>
            <a:r>
              <a:rPr lang="pt-PT" dirty="0" err="1" smtClean="0"/>
              <a:t>needed</a:t>
            </a:r>
            <a:r>
              <a:rPr lang="pt-PT" dirty="0" smtClean="0"/>
              <a:t> for </a:t>
            </a:r>
            <a:r>
              <a:rPr lang="pt-PT" dirty="0" err="1" smtClean="0"/>
              <a:t>living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working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21st </a:t>
            </a:r>
            <a:r>
              <a:rPr lang="pt-PT" dirty="0" err="1" smtClean="0"/>
              <a:t>century</a:t>
            </a:r>
            <a:r>
              <a:rPr lang="pt-PT" dirty="0" smtClean="0"/>
              <a:t>:</a:t>
            </a:r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dirty="0" err="1" smtClean="0"/>
              <a:t>Collaboration</a:t>
            </a:r>
            <a:endParaRPr lang="pt-PT" dirty="0" smtClean="0"/>
          </a:p>
          <a:p>
            <a:pPr marL="0" indent="0" algn="ctr">
              <a:buNone/>
            </a:pPr>
            <a:r>
              <a:rPr lang="pt-PT" dirty="0" err="1" smtClean="0"/>
              <a:t>Communication</a:t>
            </a:r>
            <a:endParaRPr lang="pt-PT" dirty="0" smtClean="0"/>
          </a:p>
          <a:p>
            <a:pPr marL="0" indent="0" algn="ctr">
              <a:buNone/>
            </a:pPr>
            <a:r>
              <a:rPr lang="pt-PT" b="1" dirty="0" smtClean="0"/>
              <a:t>Digital </a:t>
            </a:r>
            <a:r>
              <a:rPr lang="pt-PT" b="1" dirty="0" err="1" smtClean="0"/>
              <a:t>literacy</a:t>
            </a:r>
            <a:r>
              <a:rPr lang="pt-PT" b="1" dirty="0" smtClean="0"/>
              <a:t> </a:t>
            </a:r>
          </a:p>
          <a:p>
            <a:pPr marL="0" indent="0" algn="ctr">
              <a:buNone/>
            </a:pPr>
            <a:r>
              <a:rPr lang="pt-PT" dirty="0" err="1" smtClean="0"/>
              <a:t>Citizenship</a:t>
            </a:r>
            <a:endParaRPr lang="pt-PT" dirty="0" smtClean="0"/>
          </a:p>
          <a:p>
            <a:pPr marL="0" indent="0" algn="ctr">
              <a:buNone/>
            </a:pPr>
            <a:r>
              <a:rPr lang="pt-PT" dirty="0" err="1" smtClean="0"/>
              <a:t>Problem</a:t>
            </a:r>
            <a:r>
              <a:rPr lang="pt-PT" dirty="0" smtClean="0"/>
              <a:t> </a:t>
            </a:r>
            <a:r>
              <a:rPr lang="pt-PT" dirty="0" err="1" smtClean="0"/>
              <a:t>solving</a:t>
            </a:r>
            <a:r>
              <a:rPr lang="pt-PT" dirty="0" smtClean="0"/>
              <a:t> </a:t>
            </a:r>
          </a:p>
          <a:p>
            <a:pPr marL="0" indent="0" algn="ctr">
              <a:buNone/>
            </a:pPr>
            <a:r>
              <a:rPr lang="pt-PT" dirty="0" err="1" smtClean="0"/>
              <a:t>Critical</a:t>
            </a:r>
            <a:r>
              <a:rPr lang="pt-PT" dirty="0" smtClean="0"/>
              <a:t> </a:t>
            </a:r>
            <a:r>
              <a:rPr lang="pt-PT" dirty="0" err="1" smtClean="0"/>
              <a:t>thinking</a:t>
            </a:r>
            <a:r>
              <a:rPr lang="pt-PT" dirty="0" smtClean="0"/>
              <a:t> </a:t>
            </a:r>
          </a:p>
          <a:p>
            <a:pPr marL="0" indent="0" algn="ctr">
              <a:buNone/>
            </a:pPr>
            <a:r>
              <a:rPr lang="pt-PT" dirty="0" err="1" smtClean="0"/>
              <a:t>Creativity</a:t>
            </a:r>
            <a:endParaRPr lang="pt-PT" dirty="0" smtClean="0"/>
          </a:p>
          <a:p>
            <a:pPr marL="0" indent="0" algn="ctr">
              <a:buNone/>
            </a:pPr>
            <a:r>
              <a:rPr lang="pt-PT" dirty="0" err="1" smtClean="0"/>
              <a:t>Productivity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36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/>
              <a:t>21st </a:t>
            </a:r>
            <a:r>
              <a:rPr lang="pt-PT" sz="3600" b="1" dirty="0" err="1"/>
              <a:t>Century</a:t>
            </a:r>
            <a:r>
              <a:rPr lang="pt-PT" sz="3600" b="1" dirty="0"/>
              <a:t> </a:t>
            </a:r>
            <a:r>
              <a:rPr lang="pt-PT" sz="3600" b="1" dirty="0" err="1"/>
              <a:t>L</a:t>
            </a:r>
            <a:r>
              <a:rPr lang="pt-PT" sz="3600" b="1" dirty="0" err="1" smtClean="0"/>
              <a:t>earning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learning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serves </a:t>
            </a:r>
            <a:r>
              <a:rPr lang="pt-PT" dirty="0" err="1" smtClean="0"/>
              <a:t>the</a:t>
            </a:r>
            <a:r>
              <a:rPr lang="pt-PT" dirty="0" smtClean="0"/>
              <a:t> 21st </a:t>
            </a:r>
            <a:r>
              <a:rPr lang="pt-PT" dirty="0" err="1" smtClean="0"/>
              <a:t>competencies</a:t>
            </a:r>
            <a:r>
              <a:rPr lang="pt-PT" dirty="0" smtClean="0"/>
              <a:t>:</a:t>
            </a:r>
          </a:p>
          <a:p>
            <a:pPr marL="0" indent="0" algn="ctr">
              <a:buNone/>
            </a:pPr>
            <a:r>
              <a:rPr lang="pt-PT" b="1" dirty="0" smtClean="0"/>
              <a:t>“</a:t>
            </a:r>
            <a:r>
              <a:rPr lang="pt-PT" b="1" dirty="0" err="1" smtClean="0"/>
              <a:t>Constructivist</a:t>
            </a:r>
            <a:r>
              <a:rPr lang="pt-PT" b="1" dirty="0" smtClean="0"/>
              <a:t> </a:t>
            </a:r>
            <a:r>
              <a:rPr lang="pt-PT" b="1" dirty="0" err="1" smtClean="0"/>
              <a:t>approaches</a:t>
            </a:r>
            <a:r>
              <a:rPr lang="pt-PT" b="1" dirty="0" smtClean="0"/>
              <a:t> to </a:t>
            </a:r>
            <a:r>
              <a:rPr lang="pt-PT" b="1" dirty="0" err="1" smtClean="0"/>
              <a:t>learning</a:t>
            </a:r>
            <a:r>
              <a:rPr lang="pt-PT" b="1" dirty="0" smtClean="0"/>
              <a:t>” </a:t>
            </a:r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dirty="0" err="1" smtClean="0"/>
              <a:t>Problem-based</a:t>
            </a:r>
            <a:r>
              <a:rPr lang="pt-PT" dirty="0" smtClean="0"/>
              <a:t> </a:t>
            </a:r>
            <a:r>
              <a:rPr lang="pt-PT" dirty="0" err="1" smtClean="0"/>
              <a:t>learning</a:t>
            </a:r>
            <a:r>
              <a:rPr lang="pt-PT" dirty="0" smtClean="0"/>
              <a:t>;</a:t>
            </a:r>
          </a:p>
          <a:p>
            <a:pPr marL="0" indent="0" algn="ctr">
              <a:buNone/>
            </a:pPr>
            <a:r>
              <a:rPr lang="pt-PT" dirty="0" err="1" smtClean="0"/>
              <a:t>Cooperative</a:t>
            </a:r>
            <a:r>
              <a:rPr lang="pt-PT" dirty="0" smtClean="0"/>
              <a:t> </a:t>
            </a:r>
            <a:r>
              <a:rPr lang="pt-PT" dirty="0" err="1" smtClean="0"/>
              <a:t>learning</a:t>
            </a:r>
            <a:endParaRPr lang="pt-PT" dirty="0" smtClean="0"/>
          </a:p>
          <a:p>
            <a:pPr marL="0" indent="0" algn="ctr">
              <a:buNone/>
            </a:pPr>
            <a:r>
              <a:rPr lang="pt-PT" dirty="0" err="1" smtClean="0"/>
              <a:t>Experiential</a:t>
            </a:r>
            <a:r>
              <a:rPr lang="pt-PT" dirty="0" smtClean="0"/>
              <a:t> </a:t>
            </a:r>
            <a:r>
              <a:rPr lang="pt-PT" dirty="0" err="1" smtClean="0"/>
              <a:t>learning</a:t>
            </a:r>
            <a:endParaRPr lang="pt-PT" dirty="0" smtClean="0"/>
          </a:p>
          <a:p>
            <a:pPr marL="0" indent="0" algn="ctr">
              <a:buNone/>
            </a:pPr>
            <a:r>
              <a:rPr lang="pt-PT" dirty="0" err="1" smtClean="0"/>
              <a:t>Formative</a:t>
            </a:r>
            <a:r>
              <a:rPr lang="pt-PT" dirty="0" smtClean="0"/>
              <a:t> </a:t>
            </a:r>
            <a:r>
              <a:rPr lang="pt-PT" dirty="0" err="1" smtClean="0"/>
              <a:t>assessment</a:t>
            </a:r>
            <a:r>
              <a:rPr lang="pt-PT" dirty="0" smtClean="0"/>
              <a:t> </a:t>
            </a:r>
          </a:p>
          <a:p>
            <a:pPr marL="0" indent="0" algn="ctr">
              <a:buNone/>
            </a:pPr>
            <a:r>
              <a:rPr lang="pt-PT" dirty="0" smtClean="0"/>
              <a:t>( Lai, 2008)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815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Digital </a:t>
            </a:r>
            <a:r>
              <a:rPr lang="pt-PT" dirty="0" err="1" smtClean="0"/>
              <a:t>Literacy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</a:t>
            </a:r>
            <a:r>
              <a:rPr lang="pt-PT" dirty="0" err="1" smtClean="0"/>
              <a:t>broader</a:t>
            </a:r>
            <a:r>
              <a:rPr lang="pt-PT" dirty="0" smtClean="0"/>
              <a:t> </a:t>
            </a:r>
            <a:r>
              <a:rPr lang="pt-PT" dirty="0" err="1" smtClean="0"/>
              <a:t>concept</a:t>
            </a:r>
            <a:r>
              <a:rPr lang="pt-PT" dirty="0"/>
              <a:t> </a:t>
            </a:r>
            <a:r>
              <a:rPr lang="pt-PT" dirty="0" smtClean="0"/>
              <a:t>( ICT </a:t>
            </a:r>
            <a:r>
              <a:rPr lang="pt-PT" dirty="0" err="1" smtClean="0"/>
              <a:t>literacy</a:t>
            </a:r>
            <a:r>
              <a:rPr lang="pt-PT" dirty="0" smtClean="0"/>
              <a:t>, </a:t>
            </a:r>
            <a:r>
              <a:rPr lang="pt-PT" dirty="0" err="1" smtClean="0"/>
              <a:t>information</a:t>
            </a:r>
            <a:r>
              <a:rPr lang="pt-PT" dirty="0" smtClean="0"/>
              <a:t> </a:t>
            </a:r>
            <a:r>
              <a:rPr lang="pt-PT" dirty="0" err="1" smtClean="0"/>
              <a:t>literacy</a:t>
            </a:r>
            <a:r>
              <a:rPr lang="pt-PT" dirty="0" smtClean="0"/>
              <a:t>, media </a:t>
            </a:r>
            <a:r>
              <a:rPr lang="pt-PT" dirty="0" err="1" smtClean="0"/>
              <a:t>skills</a:t>
            </a:r>
            <a:r>
              <a:rPr lang="pt-PT" dirty="0" smtClean="0"/>
              <a:t>…)</a:t>
            </a:r>
          </a:p>
          <a:p>
            <a:r>
              <a:rPr lang="pt-PT" dirty="0" smtClean="0"/>
              <a:t>A </a:t>
            </a:r>
            <a:r>
              <a:rPr lang="pt-PT" dirty="0" err="1" smtClean="0"/>
              <a:t>shift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reproducing</a:t>
            </a:r>
            <a:r>
              <a:rPr lang="pt-PT" dirty="0" smtClean="0"/>
              <a:t> </a:t>
            </a:r>
            <a:r>
              <a:rPr lang="pt-PT" dirty="0" err="1" smtClean="0"/>
              <a:t>information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content</a:t>
            </a:r>
            <a:r>
              <a:rPr lang="pt-PT" dirty="0" smtClean="0"/>
              <a:t> ( </a:t>
            </a:r>
            <a:r>
              <a:rPr lang="pt-PT" dirty="0" err="1" smtClean="0"/>
              <a:t>literacy</a:t>
            </a:r>
            <a:r>
              <a:rPr lang="pt-PT" dirty="0" smtClean="0"/>
              <a:t> as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ability</a:t>
            </a:r>
            <a:r>
              <a:rPr lang="pt-PT" dirty="0" smtClean="0"/>
              <a:t> to </a:t>
            </a:r>
            <a:r>
              <a:rPr lang="pt-PT" dirty="0" err="1" smtClean="0"/>
              <a:t>read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write</a:t>
            </a:r>
            <a:r>
              <a:rPr lang="pt-PT" dirty="0" smtClean="0"/>
              <a:t>)</a:t>
            </a:r>
          </a:p>
          <a:p>
            <a:pPr marL="0" indent="0" algn="ctr">
              <a:buNone/>
            </a:pPr>
            <a:r>
              <a:rPr lang="pt-PT" dirty="0" smtClean="0"/>
              <a:t>To</a:t>
            </a:r>
          </a:p>
          <a:p>
            <a:pPr marL="0" indent="0">
              <a:buNone/>
            </a:pPr>
            <a:r>
              <a:rPr lang="pt-PT" dirty="0" err="1" smtClean="0"/>
              <a:t>Content</a:t>
            </a:r>
            <a:r>
              <a:rPr lang="pt-PT" dirty="0" smtClean="0"/>
              <a:t> </a:t>
            </a:r>
            <a:r>
              <a:rPr lang="pt-PT" dirty="0" err="1" smtClean="0"/>
              <a:t>creation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sharing</a:t>
            </a:r>
            <a:r>
              <a:rPr lang="pt-PT" dirty="0" smtClean="0"/>
              <a:t>  </a:t>
            </a:r>
            <a:r>
              <a:rPr lang="pt-PT" dirty="0" err="1" smtClean="0"/>
              <a:t>which</a:t>
            </a:r>
            <a:r>
              <a:rPr lang="pt-PT" dirty="0" smtClean="0"/>
              <a:t> </a:t>
            </a:r>
            <a:r>
              <a:rPr lang="pt-PT" dirty="0" err="1" smtClean="0"/>
              <a:t>means</a:t>
            </a:r>
            <a:r>
              <a:rPr lang="pt-PT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45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Digital </a:t>
            </a:r>
            <a:r>
              <a:rPr lang="pt-PT" b="1" dirty="0" err="1"/>
              <a:t>Literacy</a:t>
            </a:r>
            <a:r>
              <a:rPr lang="pt-PT" b="1" dirty="0"/>
              <a:t>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err="1" smtClean="0"/>
              <a:t>Having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necessary</a:t>
            </a:r>
            <a:r>
              <a:rPr lang="pt-PT" dirty="0" smtClean="0"/>
              <a:t> </a:t>
            </a:r>
            <a:r>
              <a:rPr lang="pt-PT" dirty="0" err="1" smtClean="0"/>
              <a:t>skills</a:t>
            </a:r>
            <a:r>
              <a:rPr lang="pt-PT" dirty="0" smtClean="0"/>
              <a:t> to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able</a:t>
            </a:r>
            <a:r>
              <a:rPr lang="pt-PT" dirty="0" smtClean="0"/>
              <a:t> to use </a:t>
            </a:r>
            <a:r>
              <a:rPr lang="pt-PT" dirty="0" err="1" smtClean="0"/>
              <a:t>technology</a:t>
            </a:r>
            <a:r>
              <a:rPr lang="pt-PT" dirty="0" smtClean="0"/>
              <a:t> </a:t>
            </a:r>
          </a:p>
          <a:p>
            <a:pPr>
              <a:buNone/>
            </a:pPr>
            <a:r>
              <a:rPr lang="pt-PT" dirty="0" err="1" smtClean="0"/>
              <a:t>and</a:t>
            </a:r>
            <a:endParaRPr lang="pt-PT" dirty="0" smtClean="0"/>
          </a:p>
          <a:p>
            <a:pPr>
              <a:buNone/>
            </a:pPr>
            <a:r>
              <a:rPr lang="pt-PT" dirty="0" err="1" smtClean="0"/>
              <a:t>Having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knowledge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how</a:t>
            </a:r>
            <a:r>
              <a:rPr lang="pt-PT" dirty="0" smtClean="0"/>
              <a:t> to take </a:t>
            </a:r>
            <a:r>
              <a:rPr lang="pt-PT" dirty="0" err="1" smtClean="0"/>
              <a:t>advantage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possibilities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different</a:t>
            </a:r>
            <a:r>
              <a:rPr lang="pt-PT" dirty="0" smtClean="0"/>
              <a:t> </a:t>
            </a:r>
            <a:r>
              <a:rPr lang="pt-PT" dirty="0" err="1" smtClean="0"/>
              <a:t>forms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representation</a:t>
            </a:r>
            <a:r>
              <a:rPr lang="pt-PT" dirty="0" smtClean="0"/>
              <a:t> </a:t>
            </a:r>
            <a:r>
              <a:rPr lang="pt-PT" dirty="0" err="1" smtClean="0"/>
              <a:t>give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users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42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 smtClean="0"/>
              <a:t>Digital </a:t>
            </a:r>
            <a:r>
              <a:rPr lang="pt-PT" sz="3600" b="1" dirty="0" err="1" smtClean="0"/>
              <a:t>Literacy</a:t>
            </a:r>
            <a:r>
              <a:rPr lang="pt-PT" sz="3600" b="1" dirty="0" smtClean="0"/>
              <a:t> 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ICT</a:t>
            </a:r>
            <a:r>
              <a:rPr lang="pt-PT" dirty="0" smtClean="0"/>
              <a:t> </a:t>
            </a:r>
            <a:r>
              <a:rPr lang="pt-PT" dirty="0" err="1" smtClean="0"/>
              <a:t>applications</a:t>
            </a:r>
            <a:r>
              <a:rPr lang="pt-PT" dirty="0" smtClean="0"/>
              <a:t> ( e.g. </a:t>
            </a:r>
            <a:r>
              <a:rPr lang="pt-PT" dirty="0" err="1" smtClean="0"/>
              <a:t>Web2.0</a:t>
            </a:r>
            <a:r>
              <a:rPr lang="pt-PT" dirty="0" smtClean="0"/>
              <a:t>) </a:t>
            </a:r>
            <a:r>
              <a:rPr lang="pt-PT" dirty="0" err="1" smtClean="0"/>
              <a:t>can</a:t>
            </a:r>
            <a:r>
              <a:rPr lang="pt-PT" dirty="0" smtClean="0"/>
              <a:t> </a:t>
            </a:r>
            <a:r>
              <a:rPr lang="pt-PT" dirty="0" err="1" smtClean="0"/>
              <a:t>contribute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development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21st</a:t>
            </a:r>
            <a:r>
              <a:rPr lang="pt-PT" dirty="0" smtClean="0"/>
              <a:t> </a:t>
            </a:r>
            <a:r>
              <a:rPr lang="pt-PT" dirty="0" err="1" smtClean="0"/>
              <a:t>century</a:t>
            </a:r>
            <a:r>
              <a:rPr lang="pt-PT" dirty="0" smtClean="0"/>
              <a:t> </a:t>
            </a:r>
            <a:r>
              <a:rPr lang="pt-PT" dirty="0" err="1" smtClean="0"/>
              <a:t>competencies</a:t>
            </a:r>
            <a:r>
              <a:rPr lang="pt-PT" dirty="0" smtClean="0"/>
              <a:t>: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Creative </a:t>
            </a:r>
            <a:r>
              <a:rPr lang="pt-PT" dirty="0" err="1" smtClean="0"/>
              <a:t>thinking</a:t>
            </a:r>
            <a:r>
              <a:rPr lang="pt-PT" dirty="0" smtClean="0"/>
              <a:t> as a </a:t>
            </a:r>
            <a:r>
              <a:rPr lang="pt-PT" dirty="0" err="1" smtClean="0"/>
              <a:t>different</a:t>
            </a:r>
            <a:r>
              <a:rPr lang="pt-PT" dirty="0" smtClean="0"/>
              <a:t> </a:t>
            </a:r>
            <a:r>
              <a:rPr lang="pt-PT" dirty="0" err="1" smtClean="0"/>
              <a:t>form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analytic</a:t>
            </a:r>
            <a:r>
              <a:rPr lang="pt-PT" dirty="0" smtClean="0"/>
              <a:t> </a:t>
            </a:r>
            <a:r>
              <a:rPr lang="pt-PT" dirty="0" err="1" smtClean="0"/>
              <a:t>thinking</a:t>
            </a:r>
            <a:r>
              <a:rPr lang="pt-PT" dirty="0"/>
              <a:t> </a:t>
            </a:r>
            <a:r>
              <a:rPr lang="pt-PT" dirty="0" smtClean="0"/>
              <a:t>( </a:t>
            </a:r>
            <a:r>
              <a:rPr lang="pt-PT" dirty="0" err="1" smtClean="0"/>
              <a:t>Ridgway</a:t>
            </a:r>
            <a:r>
              <a:rPr lang="pt-PT" dirty="0" smtClean="0"/>
              <a:t>, </a:t>
            </a:r>
            <a:r>
              <a:rPr lang="pt-PT" dirty="0" err="1" smtClean="0"/>
              <a:t>McCusker</a:t>
            </a:r>
            <a:r>
              <a:rPr lang="pt-PT" dirty="0" smtClean="0"/>
              <a:t>, &amp; </a:t>
            </a:r>
            <a:r>
              <a:rPr lang="pt-PT" dirty="0" err="1" smtClean="0"/>
              <a:t>Pead</a:t>
            </a:r>
            <a:r>
              <a:rPr lang="pt-PT" dirty="0" smtClean="0"/>
              <a:t>, 2004).</a:t>
            </a:r>
          </a:p>
          <a:p>
            <a:pPr>
              <a:buNone/>
            </a:pPr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Microsoft Office PowerPoint</Application>
  <PresentationFormat>Bildschirmpräsentation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Tema do Office</vt:lpstr>
      <vt:lpstr>PowerPoint-Präsentation</vt:lpstr>
      <vt:lpstr>PowerPoint-Präsentation</vt:lpstr>
      <vt:lpstr>Topics</vt:lpstr>
      <vt:lpstr> 21st Century competencies and learning </vt:lpstr>
      <vt:lpstr> 21st Century competencies and learning </vt:lpstr>
      <vt:lpstr>21st Century Learning</vt:lpstr>
      <vt:lpstr>Digital Literacy </vt:lpstr>
      <vt:lpstr>Digital Literacy </vt:lpstr>
      <vt:lpstr>Digital Literacy </vt:lpstr>
      <vt:lpstr>“Where” are we now?</vt:lpstr>
      <vt:lpstr>“Where” are we now?</vt:lpstr>
      <vt:lpstr>“Where” we want to go?</vt:lpstr>
      <vt:lpstr>Recomendations for implementation of the 21st century competencies</vt:lpstr>
      <vt:lpstr>Changes in the Curriculum</vt:lpstr>
      <vt:lpstr>Changes in the Curriculum</vt:lpstr>
      <vt:lpstr>Changes in teaching methods and assessment</vt:lpstr>
      <vt:lpstr>Changes in Teacher education</vt:lpstr>
      <vt:lpstr>Conclusion</vt:lpstr>
      <vt:lpstr>Conclusion</vt:lpstr>
      <vt:lpstr>PowerPoint-Präsentation</vt:lpstr>
      <vt:lpstr>References</vt:lpstr>
    </vt:vector>
  </TitlesOfParts>
  <Company>ANQ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randrade</dc:creator>
  <cp:lastModifiedBy>Ulmer, Philipp</cp:lastModifiedBy>
  <cp:revision>57</cp:revision>
  <dcterms:created xsi:type="dcterms:W3CDTF">2012-05-25T13:57:43Z</dcterms:created>
  <dcterms:modified xsi:type="dcterms:W3CDTF">2016-05-19T10:20:51Z</dcterms:modified>
</cp:coreProperties>
</file>