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0"/>
  </p:notesMasterIdLst>
  <p:handoutMasterIdLst>
    <p:handoutMasterId r:id="rId21"/>
  </p:handoutMasterIdLst>
  <p:sldIdLst>
    <p:sldId id="256" r:id="rId2"/>
    <p:sldId id="260" r:id="rId3"/>
    <p:sldId id="261" r:id="rId4"/>
    <p:sldId id="262" r:id="rId5"/>
    <p:sldId id="264" r:id="rId6"/>
    <p:sldId id="333" r:id="rId7"/>
    <p:sldId id="348" r:id="rId8"/>
    <p:sldId id="350" r:id="rId9"/>
    <p:sldId id="340" r:id="rId10"/>
    <p:sldId id="346" r:id="rId11"/>
    <p:sldId id="305" r:id="rId12"/>
    <p:sldId id="306" r:id="rId13"/>
    <p:sldId id="347" r:id="rId14"/>
    <p:sldId id="307" r:id="rId15"/>
    <p:sldId id="349" r:id="rId16"/>
    <p:sldId id="309" r:id="rId17"/>
    <p:sldId id="310" r:id="rId18"/>
    <p:sldId id="317" r:id="rId19"/>
  </p:sldIdLst>
  <p:sldSz cx="9144000" cy="6858000" type="screen4x3"/>
  <p:notesSz cx="6797675" cy="992663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588" autoAdjust="0"/>
    <p:restoredTop sz="94671" autoAdjust="0"/>
  </p:normalViewPr>
  <p:slideViewPr>
    <p:cSldViewPr>
      <p:cViewPr>
        <p:scale>
          <a:sx n="71" d="100"/>
          <a:sy n="71" d="100"/>
        </p:scale>
        <p:origin x="-490" y="-23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2310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56" d="100"/>
          <a:sy n="56" d="100"/>
        </p:scale>
        <p:origin x="-2886" y="-84"/>
      </p:cViewPr>
      <p:guideLst>
        <p:guide orient="horz" pos="3127"/>
        <p:guide pos="2141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liennummernplatzhalter 4"/>
          <p:cNvSpPr>
            <a:spLocks noGrp="1"/>
          </p:cNvSpPr>
          <p:nvPr>
            <p:ph type="sldNum" sz="quarter" idx="3"/>
          </p:nvPr>
        </p:nvSpPr>
        <p:spPr>
          <a:xfrm>
            <a:off x="3850443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C9E20C6-AB53-4C51-AC26-8DD473B1A34A}" type="slidenum">
              <a:rPr lang="de-DE" smtClean="0"/>
              <a:pPr/>
              <a:t>‹Nr.›</a:t>
            </a:fld>
            <a:endParaRPr lang="de-DE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2"/>
          </p:nvPr>
        </p:nvSpPr>
        <p:spPr>
          <a:xfrm>
            <a:off x="0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8512810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BEE138-3BB5-4B7E-9A06-4E11F2A1EB3C}" type="datetimeFigureOut">
              <a:rPr lang="de-DE" smtClean="0"/>
              <a:pPr/>
              <a:t>22.10.2015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79768" y="4715153"/>
            <a:ext cx="5438140" cy="446698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50443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A2BC2AB-35ED-4923-8416-6B210E8EA9AB}" type="slidenum">
              <a:rPr lang="de-DE" smtClean="0"/>
              <a:pPr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9418926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2BC2AB-35ED-4923-8416-6B210E8EA9AB}" type="slidenum">
              <a:rPr lang="de-DE" smtClean="0"/>
              <a:pPr/>
              <a:t>1</a:t>
            </a:fld>
            <a:endParaRPr lang="de-DE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htec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hteck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hteck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hteck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Untertitel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de-DE" smtClean="0"/>
              <a:t>Formatvorlage des Untertitelmasters durch Klicken bearbeiten</a:t>
            </a:r>
            <a:endParaRPr kumimoji="0" lang="en-US"/>
          </a:p>
        </p:txBody>
      </p:sp>
      <p:sp>
        <p:nvSpPr>
          <p:cNvPr id="28" name="Datumsplatzhalt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371D4F08-21A4-4388-8DA0-E5B66375DE3C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17" name="Fußzeilenplatzhalt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7" name="Gerade Verbindung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hteck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Ellipse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Ellipse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Foliennummernplatzhalter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sp>
        <p:nvSpPr>
          <p:cNvPr id="8" name="Titel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9E215281-B35B-4F98-8EE8-EE4B0C55E55E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/>
          </a:p>
        </p:txBody>
      </p:sp>
      <p:sp>
        <p:nvSpPr>
          <p:cNvPr id="8" name="Inhaltsplatzhalter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Abschnitts-&#10;überschrif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hteck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htec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hteck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hteck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hteck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de-DE" smtClean="0"/>
              <a:t>Textmasterformat bearbeiten</a:t>
            </a:r>
          </a:p>
        </p:txBody>
      </p:sp>
      <p:sp>
        <p:nvSpPr>
          <p:cNvPr id="13" name="Rechteck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Rechteck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9DC01066-EF66-478F-B8A0-F9F249770535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8" name="Gerade Verbindung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Ellipse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Ellipse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pPr eaLnBrk="1" latinLnBrk="0" hangingPunct="1"/>
            <a:fld id="{3879C9C3-F192-48C4-A3D9-534CC9D856A3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 dirty="0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/>
          </a:p>
        </p:txBody>
      </p:sp>
      <p:sp>
        <p:nvSpPr>
          <p:cNvPr id="8" name="Gerade Verbindung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Inhaltsplatzhalter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12" name="Inhaltsplatzhalter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Vergleich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erade Verbindung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Rechteck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hteck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Rechteck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Rechteck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hteck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chteck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de-DE" smtClean="0"/>
              <a:t>Textmasterformat bearbeiten</a:t>
            </a:r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de-DE" smtClean="0"/>
              <a:t>Textmasterformat bearbeiten</a:t>
            </a:r>
          </a:p>
        </p:txBody>
      </p:sp>
      <p:sp>
        <p:nvSpPr>
          <p:cNvPr id="7" name="Datumsplatzhalt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195E3DB-EBFF-4B87-98C7-47517C58F24C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8" name="Fußzeilenplatzhalter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15" name="Gerade Verbindung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Inhaltsplatzhalter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26" name="Inhaltsplatzhalter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25" name="Ellipse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Ellipse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Foliennummernplatzhalter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pPr algn="ctr" eaLnBrk="1" latinLnBrk="0" hangingPunct="1"/>
            <a:fld id="{2C6B1FF6-39B9-40F5-8B67-33C6354A3D4F}" type="slidenum">
              <a:rPr kumimoji="0" lang="en-US" smtClean="0"/>
              <a:pPr algn="ctr" eaLnBrk="1" latinLnBrk="0" hangingPunct="1"/>
              <a:t>‹Nr.›</a:t>
            </a:fld>
            <a:endParaRPr kumimoji="0" lang="en-US" dirty="0"/>
          </a:p>
        </p:txBody>
      </p:sp>
      <p:sp>
        <p:nvSpPr>
          <p:cNvPr id="23" name="Titel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65FA46EE-3CF9-4A73-AF41-199D9A0D9BAD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hteck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hteck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hteck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hteck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Rechteck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Rechteck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Datumsplatzhalt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737A8C5B-0D9D-4C0D-8B21-8C0D4FB9497E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>
              <a:solidFill>
                <a:srgbClr val="FFFFFF"/>
              </a:solidFill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Inhalt mit Überschrif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hteck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hteck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hteck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hteck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Rechteck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3" name="Textplatzhalter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de-DE" smtClean="0"/>
              <a:t>Textmasterformat bearbeiten</a:t>
            </a:r>
          </a:p>
        </p:txBody>
      </p:sp>
      <p:sp>
        <p:nvSpPr>
          <p:cNvPr id="8" name="Rechteck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Gerade Verbindung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Inhaltsplatzhalter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10" name="Ellipse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Ellipse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sp>
        <p:nvSpPr>
          <p:cNvPr id="21" name="Rechteck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0B774B8E-B599-4486-AD39-6766DED727C6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erade Verbindung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hteck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hteck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hteck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Rechteck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hteck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Rechteck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Ellipse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Ellipse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/>
          </a:p>
        </p:txBody>
      </p:sp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de-DE" smtClean="0"/>
              <a:t>Bild durch Klicken auf Symbol hinzufügen</a:t>
            </a:r>
            <a:endParaRPr kumimoji="0" lang="en-US" dirty="0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de-DE" smtClean="0"/>
              <a:t>Textmasterformat bearbeiten</a:t>
            </a:r>
          </a:p>
        </p:txBody>
      </p:sp>
      <p:sp>
        <p:nvSpPr>
          <p:cNvPr id="22" name="Rechteck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pPr eaLnBrk="1" latinLnBrk="0" hangingPunct="1"/>
            <a:fld id="{9BF77DF4-FA9E-4540-8ACF-45A3A571277D}" type="datetime1">
              <a:rPr lang="en-US" smtClean="0"/>
              <a:pPr eaLnBrk="1" latinLnBrk="0" hangingPunct="1"/>
              <a:t>10/22/2015</a:t>
            </a:fld>
            <a:endParaRPr lang="en-US" dirty="0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C39F0C0C-4824-4BC0-A1A6-1CA8667D331E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kaler Titel und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hteck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hteck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hteck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hteck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hteck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hteck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Gerade Verbindung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Ellipse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Ellipse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‹Nr.›</a:t>
            </a:fld>
            <a:endParaRPr kumimoji="0" lang="en-US" dirty="0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de-DE" smtClean="0"/>
              <a:t>Textmasterformat bearbeiten</a:t>
            </a:r>
          </a:p>
          <a:p>
            <a:pPr lvl="1" eaLnBrk="1" latinLnBrk="0" hangingPunct="1"/>
            <a:r>
              <a:rPr lang="de-DE" smtClean="0"/>
              <a:t>Zweite Ebene</a:t>
            </a:r>
          </a:p>
          <a:p>
            <a:pPr lvl="2" eaLnBrk="1" latinLnBrk="0" hangingPunct="1"/>
            <a:r>
              <a:rPr lang="de-DE" smtClean="0"/>
              <a:t>Dritte Ebene</a:t>
            </a:r>
          </a:p>
          <a:p>
            <a:pPr lvl="3" eaLnBrk="1" latinLnBrk="0" hangingPunct="1"/>
            <a:r>
              <a:rPr lang="de-DE" smtClean="0"/>
              <a:t>Vierte Ebene</a:t>
            </a:r>
          </a:p>
          <a:p>
            <a:pPr lvl="4" eaLnBrk="1" latinLnBrk="0" hangingPunct="1"/>
            <a:r>
              <a:rPr lang="de-DE" smtClean="0"/>
              <a:t>Fünfte Ebene</a:t>
            </a:r>
            <a:endParaRPr kumimoji="0" lang="en-US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C514FC03-FBDE-49EA-9CC8-BCDC4F8817E5}" type="datetime1">
              <a:rPr lang="en-US" smtClean="0"/>
              <a:pPr eaLnBrk="1" latinLnBrk="0" hangingPunct="1"/>
              <a:t>10/22/2015</a:t>
            </a:fld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kumimoji="0" lang="de-DE" smtClean="0"/>
              <a:t>Bernadette Dambacher / dambacherLehre@gmx.de /  International HRM/  HS Heilbronn / SS 2012</a:t>
            </a:r>
            <a:endParaRPr kumimoji="0" lang="en-US"/>
          </a:p>
        </p:txBody>
      </p:sp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el und Tabel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539750" y="836613"/>
            <a:ext cx="4835525" cy="9223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Tabellenplatzhalter 2"/>
          <p:cNvSpPr>
            <a:spLocks noGrp="1"/>
          </p:cNvSpPr>
          <p:nvPr>
            <p:ph type="tbl" idx="1"/>
          </p:nvPr>
        </p:nvSpPr>
        <p:spPr>
          <a:xfrm>
            <a:off x="539750" y="2060575"/>
            <a:ext cx="7777163" cy="3600450"/>
          </a:xfrm>
        </p:spPr>
        <p:txBody>
          <a:bodyPr/>
          <a:lstStyle/>
          <a:p>
            <a:pPr lvl="0"/>
            <a:endParaRPr lang="de-DE" noProof="0" smtClean="0"/>
          </a:p>
        </p:txBody>
      </p:sp>
    </p:spTree>
    <p:extLst>
      <p:ext uri="{BB962C8B-B14F-4D97-AF65-F5344CB8AC3E}">
        <p14:creationId xmlns:p14="http://schemas.microsoft.com/office/powerpoint/2010/main" val="2289584771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hteck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hteck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hteck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hteck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hteck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Datumsplatzhalter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pPr algn="r" eaLnBrk="1" latinLnBrk="0" hangingPunct="1"/>
            <a:fld id="{12BF5A95-EC50-4D8F-BCC2-C9F34333FCD6}" type="datetime1">
              <a:rPr lang="en-US" smtClean="0"/>
              <a:pPr algn="r" eaLnBrk="1" latinLnBrk="0" hangingPunct="1"/>
              <a:t>10/22/2015</a:t>
            </a:fld>
            <a:endParaRPr lang="en-US" sz="1400" dirty="0">
              <a:solidFill>
                <a:srgbClr val="FFFFFF"/>
              </a:solidFill>
            </a:endParaRPr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pPr algn="l" eaLnBrk="1" latinLnBrk="0" hangingPunct="1"/>
            <a:r>
              <a:rPr kumimoji="0" lang="de-DE" smtClean="0">
                <a:solidFill>
                  <a:srgbClr val="FFFFFF"/>
                </a:solidFill>
              </a:rPr>
              <a:t>Bernadette Dambacher / dambacherLehre@gmx.de /  International HRM/  HS Heilbronn / SS 2012</a:t>
            </a:r>
            <a:endParaRPr kumimoji="0" lang="en-US" dirty="0">
              <a:solidFill>
                <a:srgbClr val="FFFFFF"/>
              </a:solidFill>
            </a:endParaRPr>
          </a:p>
        </p:txBody>
      </p:sp>
      <p:sp>
        <p:nvSpPr>
          <p:cNvPr id="8" name="Rechteck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Gerade Verbindung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Ellipse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Ellipse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Foliennummernplatzhalter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pPr algn="ctr" eaLnBrk="1" latinLnBrk="0" hangingPunct="1"/>
            <a:fld id="{2C6B1FF6-39B9-40F5-8B67-33C6354A3D4F}" type="slidenum">
              <a:rPr kumimoji="0" lang="en-US" smtClean="0"/>
              <a:pPr algn="ctr" eaLnBrk="1" latinLnBrk="0" hangingPunct="1"/>
              <a:t>‹Nr.›</a:t>
            </a:fld>
            <a:endParaRPr kumimoji="0" lang="en-US" sz="1600" dirty="0">
              <a:solidFill>
                <a:schemeClr val="accent3">
                  <a:shade val="75000"/>
                </a:schemeClr>
              </a:solidFill>
            </a:endParaRPr>
          </a:p>
        </p:txBody>
      </p:sp>
      <p:sp>
        <p:nvSpPr>
          <p:cNvPr id="22" name="Titelplatzhalter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de-DE" smtClean="0"/>
              <a:t>Titelmasterformat durch Klicken bearbeiten</a:t>
            </a:r>
            <a:endParaRPr kumimoji="0" lang="en-US"/>
          </a:p>
        </p:txBody>
      </p:sp>
      <p:sp>
        <p:nvSpPr>
          <p:cNvPr id="13" name="Textplatzhalter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de-DE" smtClean="0"/>
              <a:t>Textmasterformat bearbeiten</a:t>
            </a:r>
          </a:p>
          <a:p>
            <a:pPr lvl="1" eaLnBrk="1" latinLnBrk="0" hangingPunct="1"/>
            <a:r>
              <a:rPr kumimoji="0" lang="de-DE" smtClean="0"/>
              <a:t>Zweite Ebene</a:t>
            </a:r>
          </a:p>
          <a:p>
            <a:pPr lvl="2" eaLnBrk="1" latinLnBrk="0" hangingPunct="1"/>
            <a:r>
              <a:rPr kumimoji="0" lang="de-DE" smtClean="0"/>
              <a:t>Dritte Ebene</a:t>
            </a:r>
          </a:p>
          <a:p>
            <a:pPr lvl="3" eaLnBrk="1" latinLnBrk="0" hangingPunct="1"/>
            <a:r>
              <a:rPr kumimoji="0" lang="de-DE" smtClean="0"/>
              <a:t>Vierte Ebene</a:t>
            </a:r>
          </a:p>
          <a:p>
            <a:pPr lvl="4" eaLnBrk="1" latinLnBrk="0" hangingPunct="1"/>
            <a:r>
              <a:rPr kumimoji="0" lang="de-DE" smtClean="0"/>
              <a:t>Fünfte Ebene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hf sldNum="0" hdr="0" dt="0"/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Untertitel 1"/>
          <p:cNvSpPr>
            <a:spLocks noGrp="1"/>
          </p:cNvSpPr>
          <p:nvPr>
            <p:ph type="subTitle" idx="1"/>
          </p:nvPr>
        </p:nvSpPr>
        <p:spPr>
          <a:xfrm>
            <a:off x="179512" y="3140968"/>
            <a:ext cx="8712968" cy="2952328"/>
          </a:xfrm>
        </p:spPr>
        <p:txBody>
          <a:bodyPr>
            <a:normAutofit/>
          </a:bodyPr>
          <a:lstStyle/>
          <a:p>
            <a:endParaRPr lang="de-DE" dirty="0" smtClean="0"/>
          </a:p>
          <a:p>
            <a:r>
              <a:rPr lang="de-DE" sz="2400" dirty="0" smtClean="0"/>
              <a:t>TT Net De Frühjahrstagung</a:t>
            </a:r>
          </a:p>
          <a:p>
            <a:r>
              <a:rPr lang="de-DE" sz="2400" dirty="0" smtClean="0"/>
              <a:t>Bonn</a:t>
            </a:r>
          </a:p>
          <a:p>
            <a:r>
              <a:rPr lang="de-DE" sz="2400" dirty="0" smtClean="0"/>
              <a:t>20.5.2015</a:t>
            </a:r>
          </a:p>
          <a:p>
            <a:endParaRPr lang="de-DE" sz="2400" dirty="0" smtClean="0"/>
          </a:p>
          <a:p>
            <a:r>
              <a:rPr lang="de-DE" sz="2400" dirty="0" smtClean="0"/>
              <a:t>Bernadette </a:t>
            </a:r>
            <a:r>
              <a:rPr lang="de-DE" sz="2400" dirty="0" err="1" smtClean="0"/>
              <a:t>Dambacher</a:t>
            </a:r>
            <a:r>
              <a:rPr lang="de-DE" sz="2400" dirty="0" smtClean="0"/>
              <a:t>, </a:t>
            </a:r>
            <a:r>
              <a:rPr lang="de-DE" dirty="0" smtClean="0"/>
              <a:t>MBA</a:t>
            </a:r>
          </a:p>
          <a:p>
            <a:endParaRPr lang="de-DE" sz="2400" dirty="0"/>
          </a:p>
          <a:p>
            <a:endParaRPr lang="de-DE" sz="2400" dirty="0"/>
          </a:p>
        </p:txBody>
      </p:sp>
      <p:sp>
        <p:nvSpPr>
          <p:cNvPr id="3" name="Titel 2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de-DE" dirty="0" smtClean="0"/>
              <a:t>Aktivitäten der AHKs zur Unterstützung der Berufsbildung im Ausland – Best Practice Beispiel</a:t>
            </a:r>
            <a:endParaRPr lang="de-D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1"/>
          </p:nvPr>
        </p:nvSpPr>
        <p:spPr>
          <a:xfrm>
            <a:off x="304800" y="6410848"/>
            <a:ext cx="8587680" cy="365760"/>
          </a:xfrm>
        </p:spPr>
        <p:txBody>
          <a:bodyPr/>
          <a:lstStyle/>
          <a:p>
            <a:r>
              <a:rPr kumimoji="0" lang="de-DE" dirty="0" smtClean="0"/>
              <a:t>Bernadette </a:t>
            </a:r>
            <a:r>
              <a:rPr kumimoji="0" lang="de-DE" dirty="0" err="1" smtClean="0"/>
              <a:t>Dambacher</a:t>
            </a:r>
            <a:r>
              <a:rPr kumimoji="0" lang="de-DE" dirty="0" smtClean="0"/>
              <a:t> / bernadette.dambacher@gmx.de /  International HRM/  </a:t>
            </a:r>
            <a:r>
              <a:rPr lang="de-DE" dirty="0" smtClean="0"/>
              <a:t>AHP</a:t>
            </a:r>
            <a:r>
              <a:rPr kumimoji="0" lang="de-DE" dirty="0" smtClean="0"/>
              <a:t>/ </a:t>
            </a:r>
            <a:r>
              <a:rPr lang="de-DE" dirty="0" smtClean="0"/>
              <a:t>17.3.</a:t>
            </a:r>
            <a:r>
              <a:rPr kumimoji="0" lang="de-DE" dirty="0" smtClean="0"/>
              <a:t>2015</a:t>
            </a:r>
            <a:endParaRPr kumimoji="0" lang="en-US" dirty="0"/>
          </a:p>
        </p:txBody>
      </p:sp>
    </p:spTree>
    <p:extLst>
      <p:ext uri="{BB962C8B-B14F-4D97-AF65-F5344CB8AC3E}">
        <p14:creationId xmlns:p14="http://schemas.microsoft.com/office/powerpoint/2010/main" val="3443723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/>
              <a:t>Organisation DIHK, IHKs, AHKs</a:t>
            </a:r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395536" y="1484784"/>
            <a:ext cx="8503920" cy="4968552"/>
          </a:xfrm>
        </p:spPr>
        <p:txBody>
          <a:bodyPr>
            <a:normAutofit/>
          </a:bodyPr>
          <a:lstStyle/>
          <a:p>
            <a:r>
              <a:rPr lang="de-DE" dirty="0" smtClean="0"/>
              <a:t>Dachverband DIHK eingetragener Verein mit IHKs als Mitglieder  und Fachausschüssen aus der Unternehmerschaft</a:t>
            </a:r>
          </a:p>
          <a:p>
            <a:r>
              <a:rPr lang="de-DE" dirty="0" smtClean="0"/>
              <a:t>80 IHKs als eigenverantwortliche öffentlich-rechtliche Körperschaften getragen durch die gesetzliche Mitgliedschaft und Pflichtbeiträge aller Unternehmen in Deutschland </a:t>
            </a:r>
          </a:p>
          <a:p>
            <a:r>
              <a:rPr lang="de-DE" dirty="0" smtClean="0"/>
              <a:t>120 AHKs an 90 Standorten auf 5 Kontinenten entstanden innerhalb der letzten 100 Jahre als offizielle Vertretung der deutschen Wirtschaft</a:t>
            </a:r>
          </a:p>
        </p:txBody>
      </p:sp>
    </p:spTree>
    <p:extLst>
      <p:ext uri="{BB962C8B-B14F-4D97-AF65-F5344CB8AC3E}">
        <p14:creationId xmlns:p14="http://schemas.microsoft.com/office/powerpoint/2010/main" val="21019088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Angebote und Leistungen der AHKs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de-DE" dirty="0" smtClean="0"/>
              <a:t>Bilaterale Außenwirtschaftsförderung und Werbung für den Standort Deutschland</a:t>
            </a:r>
          </a:p>
          <a:p>
            <a:r>
              <a:rPr lang="de-DE" dirty="0" smtClean="0"/>
              <a:t>Unterstützung und unabhängige Beratung deutscher und ausländischer UN bei ihrem geschäftlichen Engagement im In- und Ausland</a:t>
            </a:r>
          </a:p>
          <a:p>
            <a:r>
              <a:rPr lang="de-DE" dirty="0" smtClean="0"/>
              <a:t>Spezifische Dienstleistungen unter  „</a:t>
            </a:r>
            <a:r>
              <a:rPr lang="de-DE" dirty="0" err="1" smtClean="0"/>
              <a:t>DEinternational</a:t>
            </a:r>
            <a:r>
              <a:rPr lang="de-DE" dirty="0" smtClean="0"/>
              <a:t>“ Geschäftspartnervermittlung, Adress- und Kontaktrecherchen, Geschäftspräsenz, Marktstudien, Rechts- und Steuerauskünfte, Fiskalvertretungen, Umsatzsteuerrückerstattung, Zollauskünfte, Inkasso, Schlichtungen, Messedienstleistungen, Firmengründungen, Personaldienstleistungen</a:t>
            </a:r>
          </a:p>
        </p:txBody>
      </p:sp>
    </p:spTree>
    <p:extLst>
      <p:ext uri="{BB962C8B-B14F-4D97-AF65-F5344CB8AC3E}">
        <p14:creationId xmlns:p14="http://schemas.microsoft.com/office/powerpoint/2010/main" val="8311200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AHK Daten und Fakten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endParaRPr lang="de-DE" dirty="0" smtClean="0"/>
          </a:p>
          <a:p>
            <a:r>
              <a:rPr lang="de-DE" dirty="0" smtClean="0"/>
              <a:t>500.000 Anfragen nach Wirtschaftsinformationen</a:t>
            </a:r>
          </a:p>
          <a:p>
            <a:r>
              <a:rPr lang="de-DE" dirty="0" smtClean="0"/>
              <a:t>400.000 Wirtschaftskontakte</a:t>
            </a:r>
          </a:p>
          <a:p>
            <a:r>
              <a:rPr lang="de-DE" dirty="0" smtClean="0"/>
              <a:t>50.000 Geschäftsreisende aus Deutschland</a:t>
            </a:r>
          </a:p>
          <a:p>
            <a:r>
              <a:rPr lang="de-DE" dirty="0" smtClean="0"/>
              <a:t>170.000 Messebesucher , 15.000 ausländische Aussteller und 230.000 qm Messefläche</a:t>
            </a:r>
          </a:p>
          <a:p>
            <a:r>
              <a:rPr lang="de-DE" dirty="0" smtClean="0"/>
              <a:t>3.300 Veranstaltungen mit 165.000 Teilnehmern</a:t>
            </a:r>
          </a:p>
          <a:p>
            <a:r>
              <a:rPr lang="de-DE" dirty="0"/>
              <a:t>20.000 Fach- und Führungskräfte ausgebildet</a:t>
            </a:r>
          </a:p>
          <a:p>
            <a:r>
              <a:rPr lang="de-DE" dirty="0" smtClean="0"/>
              <a:t>80 AHK-Zeitschriften mit 1,6 </a:t>
            </a:r>
            <a:r>
              <a:rPr lang="de-DE" dirty="0" err="1" smtClean="0"/>
              <a:t>Mio</a:t>
            </a:r>
            <a:r>
              <a:rPr lang="de-DE" dirty="0" smtClean="0"/>
              <a:t> Auflage in 20 Sprachen</a:t>
            </a:r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7262744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AHK Portugal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dirty="0" smtClean="0"/>
          </a:p>
          <a:p>
            <a:r>
              <a:rPr lang="de-DE" dirty="0" smtClean="0"/>
              <a:t>Gegründet 1954 während der Zeit der Salazar-Diktatur (1925-1974)</a:t>
            </a:r>
          </a:p>
          <a:p>
            <a:r>
              <a:rPr lang="de-DE" dirty="0" smtClean="0"/>
              <a:t>1986 Portugal EU-Mitglied</a:t>
            </a:r>
          </a:p>
          <a:p>
            <a:r>
              <a:rPr lang="de-DE" dirty="0"/>
              <a:t>Seit 70-er Jahre Ansiedlung der </a:t>
            </a:r>
            <a:r>
              <a:rPr lang="de-DE" dirty="0" smtClean="0"/>
              <a:t>deutschen Automobilwirtschaft mit Gründung von Autoeuropa südlich von Lissabon, größte Auslandsinvestition in Portugal</a:t>
            </a:r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</p:txBody>
      </p:sp>
    </p:spTree>
    <p:extLst>
      <p:ext uri="{BB962C8B-B14F-4D97-AF65-F5344CB8AC3E}">
        <p14:creationId xmlns:p14="http://schemas.microsoft.com/office/powerpoint/2010/main" val="30873921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Leistungen der AHK Portugal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Markteinstieg</a:t>
            </a:r>
          </a:p>
          <a:p>
            <a:r>
              <a:rPr lang="de-DE" dirty="0" smtClean="0"/>
              <a:t>Bonitätsauskünfte</a:t>
            </a:r>
          </a:p>
          <a:p>
            <a:r>
              <a:rPr lang="de-DE" dirty="0" smtClean="0"/>
              <a:t>Unternehmensgründung</a:t>
            </a:r>
          </a:p>
          <a:p>
            <a:r>
              <a:rPr lang="de-DE" dirty="0" smtClean="0"/>
              <a:t>Virtuelles Büro, Konferenzraum</a:t>
            </a:r>
          </a:p>
          <a:p>
            <a:r>
              <a:rPr lang="de-DE" dirty="0" smtClean="0"/>
              <a:t>Umsatzsteuervergütung</a:t>
            </a:r>
          </a:p>
          <a:p>
            <a:r>
              <a:rPr lang="de-DE" dirty="0" smtClean="0"/>
              <a:t>Buchhaltung, Lohnbuchhaltung, Fiskalvertretung</a:t>
            </a:r>
          </a:p>
          <a:p>
            <a:r>
              <a:rPr lang="de-DE" dirty="0" smtClean="0"/>
              <a:t>Partner Messe Berlin, Deutsche Messe, Spielwarenmesse Nürnberg</a:t>
            </a:r>
          </a:p>
          <a:p>
            <a:r>
              <a:rPr lang="de-DE" dirty="0"/>
              <a:t>Berufliche </a:t>
            </a:r>
            <a:r>
              <a:rPr lang="de-DE" dirty="0" smtClean="0"/>
              <a:t>Qualifizierung DUAL</a:t>
            </a:r>
            <a:endParaRPr lang="de-DE" dirty="0"/>
          </a:p>
          <a:p>
            <a:endParaRPr lang="de-DE" dirty="0" smtClean="0"/>
          </a:p>
          <a:p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36747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sz="2800" dirty="0" smtClean="0"/>
              <a:t>Ausgangssituation Fachkräfteangebot / Ausbildung PT</a:t>
            </a:r>
            <a:endParaRPr lang="de-DE" sz="2800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dirty="0" smtClean="0"/>
          </a:p>
          <a:p>
            <a:r>
              <a:rPr lang="de-DE" dirty="0" smtClean="0"/>
              <a:t>Abschaffung </a:t>
            </a:r>
            <a:r>
              <a:rPr lang="de-DE" dirty="0" err="1" smtClean="0"/>
              <a:t>Apprendizagem</a:t>
            </a:r>
            <a:r>
              <a:rPr lang="de-DE" dirty="0" smtClean="0"/>
              <a:t> in 70-er Jahren</a:t>
            </a:r>
          </a:p>
          <a:p>
            <a:r>
              <a:rPr lang="de-DE" dirty="0" smtClean="0"/>
              <a:t>Konzentration auf akademische Ausbildung</a:t>
            </a:r>
          </a:p>
          <a:p>
            <a:r>
              <a:rPr lang="de-DE" dirty="0" smtClean="0"/>
              <a:t>Kaum noch betriebliches Lernen, sondern nur schulische Berufsbildung</a:t>
            </a:r>
          </a:p>
          <a:p>
            <a:r>
              <a:rPr lang="de-DE" dirty="0"/>
              <a:t>K</a:t>
            </a:r>
            <a:r>
              <a:rPr lang="de-DE" dirty="0" smtClean="0"/>
              <a:t>urze theoretische Lernzeiträume ohne Praxisanteil</a:t>
            </a:r>
          </a:p>
          <a:p>
            <a:r>
              <a:rPr lang="de-DE" dirty="0"/>
              <a:t>1974 </a:t>
            </a:r>
            <a:r>
              <a:rPr lang="de-DE" dirty="0" err="1" smtClean="0"/>
              <a:t>Analphabetenrate</a:t>
            </a:r>
            <a:r>
              <a:rPr lang="de-DE" dirty="0" smtClean="0"/>
              <a:t> bei 25 %</a:t>
            </a:r>
          </a:p>
          <a:p>
            <a:r>
              <a:rPr lang="de-DE" dirty="0" smtClean="0"/>
              <a:t>2010 Arbeitnehmer ohne Schulabschluss fast 70 %</a:t>
            </a:r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08638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>
          <a:xfrm>
            <a:off x="539750" y="332657"/>
            <a:ext cx="7992690" cy="792087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pt-PT" altLang="de-DE" sz="2000" dirty="0" smtClean="0">
                <a:solidFill>
                  <a:srgbClr val="000A46"/>
                </a:solidFill>
                <a:latin typeface="Myriad Pro" pitchFamily="34" charset="0"/>
              </a:rPr>
              <a:t/>
            </a:r>
            <a:br>
              <a:rPr lang="pt-PT" altLang="de-DE" sz="2000" dirty="0" smtClean="0">
                <a:solidFill>
                  <a:srgbClr val="000A46"/>
                </a:solidFill>
                <a:latin typeface="Myriad Pro" pitchFamily="34" charset="0"/>
              </a:rPr>
            </a:br>
            <a:r>
              <a:rPr lang="pt-PT" altLang="de-DE" sz="3100" b="1" dirty="0" smtClean="0">
                <a:solidFill>
                  <a:srgbClr val="000A46"/>
                </a:solidFill>
                <a:latin typeface="Myriad Pro" pitchFamily="34" charset="0"/>
              </a:rPr>
              <a:t>Arbeitnehmersituation in Portugal</a:t>
            </a:r>
            <a:br>
              <a:rPr lang="pt-PT" altLang="de-DE" sz="3100" b="1" dirty="0" smtClean="0">
                <a:solidFill>
                  <a:srgbClr val="000A46"/>
                </a:solidFill>
                <a:latin typeface="Myriad Pro" pitchFamily="34" charset="0"/>
              </a:rPr>
            </a:br>
            <a:r>
              <a:rPr lang="pt-PT" altLang="de-DE" sz="1400" dirty="0" smtClean="0">
                <a:solidFill>
                  <a:srgbClr val="000A46"/>
                </a:solidFill>
                <a:latin typeface="Myriad Pro" pitchFamily="34" charset="0"/>
              </a:rPr>
              <a:t>25-64 Jahre, Angaben in %, 2006 (OECD)</a:t>
            </a:r>
          </a:p>
        </p:txBody>
      </p:sp>
      <p:graphicFrame>
        <p:nvGraphicFramePr>
          <p:cNvPr id="116739" name="Group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12245675"/>
              </p:ext>
            </p:extLst>
          </p:nvPr>
        </p:nvGraphicFramePr>
        <p:xfrm>
          <a:off x="683565" y="1628801"/>
          <a:ext cx="7632851" cy="4190290"/>
        </p:xfrm>
        <a:graphic>
          <a:graphicData uri="http://schemas.openxmlformats.org/drawingml/2006/table">
            <a:tbl>
              <a:tblPr/>
              <a:tblGrid>
                <a:gridCol w="2010054"/>
                <a:gridCol w="1633289"/>
                <a:gridCol w="1128385"/>
                <a:gridCol w="1126979"/>
                <a:gridCol w="1734144"/>
              </a:tblGrid>
              <a:tr h="1008111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pt-PT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Deutsch-land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Irland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Por-tugal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OECD-Länder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</a:tr>
              <a:tr h="862698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Facharbeiter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44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41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28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42,5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</a:tr>
              <a:tr h="1423369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Beschäftigte in Anlern-berufen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47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50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60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49,2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</a:tr>
              <a:tr h="862698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Hilfsarbeiter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9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9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12</a:t>
                      </a:r>
                      <a:endParaRPr kumimoji="0" lang="en-US" altLang="de-DE" sz="2400" b="0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1pPr>
                      <a:lvl2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2pPr>
                      <a:lvl3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3pPr>
                      <a:lvl4pPr>
                        <a:spcBef>
                          <a:spcPct val="20000"/>
                        </a:spcBef>
                        <a:defRPr sz="16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4pPr>
                      <a:lvl5pPr>
                        <a:spcBef>
                          <a:spcPct val="20000"/>
                        </a:spcBef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 sz="1400">
                          <a:solidFill>
                            <a:schemeClr val="tx1"/>
                          </a:solidFill>
                          <a:latin typeface="Arial" charset="0"/>
                          <a:ea typeface="ＭＳ Ｐゴシック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t-PT" altLang="de-DE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A46"/>
                          </a:solidFill>
                          <a:effectLst/>
                          <a:latin typeface="Myriad Pro" pitchFamily="34" charset="0"/>
                          <a:ea typeface="ＭＳ Ｐゴシック" charset="-128"/>
                        </a:rPr>
                        <a:t>8,4</a:t>
                      </a:r>
                      <a:endParaRPr kumimoji="0" lang="en-US" altLang="de-DE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00A46"/>
                        </a:solidFill>
                        <a:effectLst/>
                        <a:latin typeface="Myriad Pro" pitchFamily="34" charset="0"/>
                        <a:ea typeface="ＭＳ Ｐゴシック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CBCBC">
                        <a:alpha val="50000"/>
                      </a:srgbClr>
                    </a:solidFill>
                  </a:tcPr>
                </a:tc>
              </a:tr>
            </a:tbl>
          </a:graphicData>
        </a:graphic>
      </p:graphicFrame>
      <p:pic>
        <p:nvPicPr>
          <p:cNvPr id="15395" name="Picture 3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95738" y="5949950"/>
            <a:ext cx="1485900" cy="557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36144686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dirty="0" smtClean="0"/>
              <a:t> Historische Entwicklung Berufsqualifizierung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de-DE" dirty="0" smtClean="0"/>
              <a:t>1983 Kurs Industriekaufleute</a:t>
            </a:r>
          </a:p>
          <a:p>
            <a:r>
              <a:rPr lang="de-DE" dirty="0" smtClean="0"/>
              <a:t>1985 KFZ-Elektriker</a:t>
            </a:r>
          </a:p>
          <a:p>
            <a:r>
              <a:rPr lang="de-DE" dirty="0" smtClean="0"/>
              <a:t>1988 Industrieelektroniker</a:t>
            </a:r>
          </a:p>
          <a:p>
            <a:r>
              <a:rPr lang="de-DE" dirty="0" smtClean="0"/>
              <a:t>1989 REFA Grundausbildung und Weiterbildung</a:t>
            </a:r>
          </a:p>
          <a:p>
            <a:r>
              <a:rPr lang="de-DE" dirty="0" smtClean="0"/>
              <a:t>1996 Automobilmechaniker, Kaufmann </a:t>
            </a:r>
            <a:r>
              <a:rPr lang="de-DE" dirty="0" err="1" smtClean="0"/>
              <a:t>Bürokomm</a:t>
            </a:r>
            <a:r>
              <a:rPr lang="de-DE" dirty="0" smtClean="0"/>
              <a:t>.</a:t>
            </a:r>
          </a:p>
          <a:p>
            <a:r>
              <a:rPr lang="de-DE" dirty="0" smtClean="0"/>
              <a:t>1998 Speditionskaufmann</a:t>
            </a:r>
          </a:p>
          <a:p>
            <a:r>
              <a:rPr lang="de-DE" dirty="0" smtClean="0"/>
              <a:t>2002 Automobilmechatroniker, Autolackierer</a:t>
            </a:r>
          </a:p>
          <a:p>
            <a:r>
              <a:rPr lang="de-DE" dirty="0" smtClean="0"/>
              <a:t>2002 Mechatroniker</a:t>
            </a:r>
          </a:p>
          <a:p>
            <a:r>
              <a:rPr lang="de-DE" dirty="0" smtClean="0"/>
              <a:t>2004 Servicekaufmann Informatik, Automobil, Produktion</a:t>
            </a:r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  <a:p>
            <a:endParaRPr lang="de-DE" dirty="0" smtClean="0"/>
          </a:p>
        </p:txBody>
      </p:sp>
    </p:spTree>
    <p:extLst>
      <p:ext uri="{BB962C8B-B14F-4D97-AF65-F5344CB8AC3E}">
        <p14:creationId xmlns:p14="http://schemas.microsoft.com/office/powerpoint/2010/main" val="22317098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dirty="0" smtClean="0"/>
              <a:t> Historische Entwicklung der Hotelausbildung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dirty="0" smtClean="0"/>
          </a:p>
          <a:p>
            <a:r>
              <a:rPr lang="de-DE" dirty="0" smtClean="0"/>
              <a:t>1999  Hotelfachmann in deutsch</a:t>
            </a:r>
          </a:p>
          <a:p>
            <a:r>
              <a:rPr lang="de-DE" dirty="0" smtClean="0"/>
              <a:t>2002 Hotelfachmann auf portugiesisch</a:t>
            </a:r>
          </a:p>
          <a:p>
            <a:r>
              <a:rPr lang="de-DE" dirty="0" smtClean="0"/>
              <a:t>2007 Koch</a:t>
            </a:r>
          </a:p>
          <a:p>
            <a:r>
              <a:rPr lang="de-DE" dirty="0" smtClean="0"/>
              <a:t>2008 Restaurantfachmann</a:t>
            </a:r>
          </a:p>
          <a:p>
            <a:endParaRPr lang="de-DE" dirty="0" smtClean="0"/>
          </a:p>
          <a:p>
            <a:r>
              <a:rPr lang="de-DE" dirty="0" smtClean="0"/>
              <a:t>Zusammenarbeit mit 4 / 5 X Hotels an der </a:t>
            </a:r>
            <a:r>
              <a:rPr lang="de-DE" dirty="0" err="1" smtClean="0"/>
              <a:t>Algarve</a:t>
            </a:r>
            <a:r>
              <a:rPr lang="de-DE" dirty="0"/>
              <a:t> </a:t>
            </a:r>
            <a:r>
              <a:rPr lang="de-DE" dirty="0" smtClean="0"/>
              <a:t>und auf Madeira</a:t>
            </a:r>
          </a:p>
          <a:p>
            <a:endParaRPr lang="de-DE" dirty="0" smtClean="0"/>
          </a:p>
        </p:txBody>
      </p:sp>
    </p:spTree>
    <p:extLst>
      <p:ext uri="{BB962C8B-B14F-4D97-AF65-F5344CB8AC3E}">
        <p14:creationId xmlns:p14="http://schemas.microsoft.com/office/powerpoint/2010/main" val="19939125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Angebote DUAL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dirty="0" smtClean="0"/>
          </a:p>
          <a:p>
            <a:r>
              <a:rPr lang="de-DE" dirty="0" smtClean="0"/>
              <a:t>Ausbildung für Jugendliche</a:t>
            </a:r>
          </a:p>
          <a:p>
            <a:r>
              <a:rPr lang="de-DE" dirty="0" smtClean="0"/>
              <a:t>Weiterbildung für Berufstätige und Arbeitssuchende</a:t>
            </a:r>
          </a:p>
          <a:p>
            <a:r>
              <a:rPr lang="de-DE" dirty="0" err="1" smtClean="0"/>
              <a:t>Inhouse</a:t>
            </a:r>
            <a:r>
              <a:rPr lang="de-DE" dirty="0" smtClean="0"/>
              <a:t>-Weiterbildung für Unternehmen, die passgenaue Weiterbildungsprogramme im Unternehmen durchführen möchten</a:t>
            </a:r>
          </a:p>
          <a:p>
            <a:r>
              <a:rPr lang="de-DE" dirty="0" smtClean="0"/>
              <a:t>REFA-Repräsentation</a:t>
            </a:r>
          </a:p>
          <a:p>
            <a:r>
              <a:rPr lang="de-DE" dirty="0" smtClean="0"/>
              <a:t>HR-Service für Unternehmen – einschließlich Personalvermittlung und -beratung</a:t>
            </a:r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8473333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Kooperationspartner IEFP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/>
          </a:bodyPr>
          <a:lstStyle/>
          <a:p>
            <a:r>
              <a:rPr lang="de-DE" b="1" dirty="0" smtClean="0"/>
              <a:t>Aufgaben</a:t>
            </a:r>
          </a:p>
          <a:p>
            <a:pPr lvl="1"/>
            <a:r>
              <a:rPr lang="en-US" sz="2800" b="1" dirty="0" err="1" smtClean="0"/>
              <a:t>Anpassung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zwischen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Arbeitsangebot</a:t>
            </a:r>
            <a:r>
              <a:rPr lang="en-US" sz="2800" b="1" dirty="0" smtClean="0"/>
              <a:t> und –</a:t>
            </a:r>
            <a:r>
              <a:rPr lang="en-US" sz="2800" b="1" dirty="0" err="1" smtClean="0"/>
              <a:t>nachfrage</a:t>
            </a:r>
            <a:endParaRPr lang="en-US" sz="2800" b="1" dirty="0" smtClean="0"/>
          </a:p>
          <a:p>
            <a:pPr lvl="1"/>
            <a:r>
              <a:rPr lang="en-US" sz="2800" b="1" dirty="0" err="1" smtClean="0"/>
              <a:t>Orientierung</a:t>
            </a:r>
            <a:r>
              <a:rPr lang="en-US" sz="2800" b="1" dirty="0" smtClean="0"/>
              <a:t>, </a:t>
            </a:r>
            <a:r>
              <a:rPr lang="en-US" sz="2800" b="1" dirty="0" err="1" smtClean="0"/>
              <a:t>Qualifizierung</a:t>
            </a:r>
            <a:r>
              <a:rPr lang="en-US" sz="2800" b="1" dirty="0"/>
              <a:t> </a:t>
            </a:r>
            <a:r>
              <a:rPr lang="en-US" sz="2800" b="1" dirty="0" smtClean="0"/>
              <a:t>, Rehabilitation </a:t>
            </a:r>
            <a:r>
              <a:rPr lang="en-US" sz="2800" b="1" dirty="0" err="1" smtClean="0"/>
              <a:t>Arbeitssuchender</a:t>
            </a:r>
            <a:r>
              <a:rPr lang="en-US" sz="2800" b="1" dirty="0" smtClean="0"/>
              <a:t> auf </a:t>
            </a:r>
            <a:r>
              <a:rPr lang="en-US" sz="2800" b="1" dirty="0" err="1" smtClean="0"/>
              <a:t>dem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Arbeitsmarkt</a:t>
            </a:r>
            <a:endParaRPr lang="en-US" sz="2800" b="1" dirty="0" smtClean="0"/>
          </a:p>
          <a:p>
            <a:pPr lvl="1"/>
            <a:r>
              <a:rPr lang="en-US" sz="2800" b="1" dirty="0" err="1" smtClean="0"/>
              <a:t>Schul</a:t>
            </a:r>
            <a:r>
              <a:rPr lang="en-US" sz="2800" b="1" dirty="0" smtClean="0"/>
              <a:t>- und </a:t>
            </a:r>
            <a:r>
              <a:rPr lang="en-US" sz="2800" b="1" dirty="0" err="1" smtClean="0"/>
              <a:t>Berufsbildung</a:t>
            </a:r>
            <a:r>
              <a:rPr lang="en-US" sz="2800" b="1" dirty="0"/>
              <a:t> </a:t>
            </a:r>
            <a:r>
              <a:rPr lang="en-US" sz="2800" b="1" dirty="0" err="1" smtClean="0"/>
              <a:t>Jugendlicher</a:t>
            </a:r>
            <a:r>
              <a:rPr lang="en-US" sz="2800" b="1" dirty="0" smtClean="0"/>
              <a:t> und </a:t>
            </a:r>
            <a:r>
              <a:rPr lang="en-US" sz="2800" b="1" dirty="0" err="1" smtClean="0"/>
              <a:t>Erwachsener</a:t>
            </a:r>
            <a:endParaRPr lang="en-US" sz="2800" b="1" dirty="0" smtClean="0"/>
          </a:p>
          <a:p>
            <a:pPr lvl="1"/>
            <a:r>
              <a:rPr lang="en-US" sz="2800" b="1" dirty="0" err="1" smtClean="0"/>
              <a:t>Maßnahmen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zur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Berufsfortbildung</a:t>
            </a:r>
            <a:endParaRPr lang="en-US" sz="2800" b="1" dirty="0"/>
          </a:p>
          <a:p>
            <a:pPr lvl="1"/>
            <a:r>
              <a:rPr lang="en-US" sz="2800" b="1" dirty="0" err="1" smtClean="0"/>
              <a:t>Unterstützung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bei</a:t>
            </a:r>
            <a:r>
              <a:rPr lang="en-US" sz="2800" b="1" dirty="0" smtClean="0"/>
              <a:t> der </a:t>
            </a:r>
            <a:r>
              <a:rPr lang="en-US" sz="2800" b="1" dirty="0" err="1" smtClean="0"/>
              <a:t>Existenzgründung</a:t>
            </a:r>
            <a:endParaRPr lang="en-US" sz="2800" b="1" dirty="0" smtClean="0"/>
          </a:p>
          <a:p>
            <a:pPr lvl="1"/>
            <a:r>
              <a:rPr lang="en-US" sz="2800" b="1" dirty="0" err="1" smtClean="0"/>
              <a:t>Berufliche</a:t>
            </a:r>
            <a:r>
              <a:rPr lang="en-US" sz="2800" b="1" dirty="0" smtClean="0"/>
              <a:t> Rehabilitation</a:t>
            </a:r>
          </a:p>
          <a:p>
            <a:pPr lvl="1"/>
            <a:endParaRPr lang="en-US" b="1" dirty="0" smtClean="0"/>
          </a:p>
          <a:p>
            <a:pPr lvl="1"/>
            <a:endParaRPr lang="de-DE" dirty="0" smtClean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57501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Kooperationspartner Schulen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>
          <a:xfrm>
            <a:off x="323528" y="1412776"/>
            <a:ext cx="8503920" cy="4572000"/>
          </a:xfrm>
        </p:spPr>
        <p:txBody>
          <a:bodyPr>
            <a:normAutofit/>
          </a:bodyPr>
          <a:lstStyle/>
          <a:p>
            <a:endParaRPr lang="de-DE" b="1" dirty="0" smtClean="0"/>
          </a:p>
          <a:p>
            <a:r>
              <a:rPr lang="de-DE" b="1" dirty="0" smtClean="0"/>
              <a:t>Aufgaben</a:t>
            </a:r>
            <a:endParaRPr lang="de-DE" b="1" dirty="0"/>
          </a:p>
          <a:p>
            <a:pPr lvl="1"/>
            <a:r>
              <a:rPr lang="en-US" sz="2800" b="1" dirty="0" err="1" smtClean="0"/>
              <a:t>Berufsberatung</a:t>
            </a:r>
            <a:r>
              <a:rPr lang="en-US" sz="2800" b="1" dirty="0" smtClean="0"/>
              <a:t> und </a:t>
            </a:r>
            <a:r>
              <a:rPr lang="en-US" sz="2800" b="1" dirty="0" err="1" smtClean="0"/>
              <a:t>Vorstellung</a:t>
            </a:r>
            <a:r>
              <a:rPr lang="en-US" sz="2800" b="1" dirty="0" smtClean="0"/>
              <a:t> der </a:t>
            </a:r>
            <a:r>
              <a:rPr lang="en-US" sz="2800" b="1" dirty="0" err="1" smtClean="0"/>
              <a:t>Berufsausbildung</a:t>
            </a:r>
            <a:r>
              <a:rPr lang="en-US" sz="2800" b="1" dirty="0" smtClean="0"/>
              <a:t> DUAL</a:t>
            </a:r>
          </a:p>
          <a:p>
            <a:pPr lvl="1"/>
            <a:r>
              <a:rPr lang="en-US" sz="2800" b="1" dirty="0" err="1" smtClean="0"/>
              <a:t>Plattform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für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Informationsveranstaltungen</a:t>
            </a:r>
            <a:endParaRPr lang="en-US" sz="2800" b="1" dirty="0" smtClean="0"/>
          </a:p>
          <a:p>
            <a:pPr lvl="1"/>
            <a:r>
              <a:rPr lang="en-US" sz="2800" b="1" dirty="0" smtClean="0"/>
              <a:t>Lehrer </a:t>
            </a:r>
            <a:r>
              <a:rPr lang="en-US" sz="2800" b="1" dirty="0" err="1" smtClean="0"/>
              <a:t>als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Multiplikatoren</a:t>
            </a:r>
            <a:endParaRPr lang="en-US" sz="2800" b="1" dirty="0" smtClean="0"/>
          </a:p>
          <a:p>
            <a:pPr lvl="1"/>
            <a:r>
              <a:rPr lang="en-US" sz="2800" b="1" dirty="0" err="1" smtClean="0"/>
              <a:t>Interesse</a:t>
            </a:r>
            <a:r>
              <a:rPr lang="en-US" sz="2800" b="1" dirty="0" smtClean="0"/>
              <a:t> der </a:t>
            </a:r>
            <a:r>
              <a:rPr lang="en-US" sz="2800" b="1" dirty="0" err="1" smtClean="0"/>
              <a:t>Eltern</a:t>
            </a:r>
            <a:r>
              <a:rPr lang="en-US" sz="2800" b="1" dirty="0" smtClean="0"/>
              <a:t> </a:t>
            </a:r>
            <a:r>
              <a:rPr lang="en-US" sz="2800" b="1" dirty="0" err="1" smtClean="0"/>
              <a:t>gewinnen</a:t>
            </a:r>
            <a:endParaRPr lang="en-US" sz="2800" b="1" dirty="0" smtClean="0"/>
          </a:p>
          <a:p>
            <a:pPr lvl="1"/>
            <a:endParaRPr lang="de-DE" sz="2800" dirty="0" smtClean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2740884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Finanzierung der Ausbildung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endParaRPr lang="de-DE" b="1" dirty="0" smtClean="0"/>
          </a:p>
          <a:p>
            <a:r>
              <a:rPr lang="de-DE" b="1" dirty="0" smtClean="0"/>
              <a:t>Firmen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de-DE" b="1" dirty="0" smtClean="0"/>
              <a:t>Ausbildungsvergütung an DUAL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de-DE" b="1" dirty="0" smtClean="0"/>
              <a:t>Zurverfügungstellung Maschinen-Modelle, Nutzung von Ausbildungswerkstätten, Computer-Lab, etc.</a:t>
            </a:r>
          </a:p>
          <a:p>
            <a:r>
              <a:rPr lang="de-DE" b="1" dirty="0" smtClean="0"/>
              <a:t>Staat / IEFP</a:t>
            </a:r>
          </a:p>
          <a:p>
            <a:pPr lvl="1"/>
            <a:r>
              <a:rPr lang="de-DE" b="1" dirty="0" smtClean="0"/>
              <a:t>Fahrtkosten, Essenszuschuss, etc. direkt an Azubis</a:t>
            </a:r>
          </a:p>
          <a:p>
            <a:pPr lvl="1"/>
            <a:r>
              <a:rPr lang="de-DE" b="1" dirty="0" smtClean="0"/>
              <a:t>Sachkostenzuschuss an Ausbildungsstätte für Unterhaltung Berufsschulzentrum, Werkstatt, etc.</a:t>
            </a:r>
          </a:p>
          <a:p>
            <a:r>
              <a:rPr lang="de-DE" b="1" dirty="0" smtClean="0"/>
              <a:t>Auszubildender</a:t>
            </a:r>
          </a:p>
          <a:p>
            <a:pPr lvl="1"/>
            <a:r>
              <a:rPr lang="de-DE" b="1" dirty="0" smtClean="0"/>
              <a:t>Zeit und Lohnverzicht</a:t>
            </a:r>
            <a:endParaRPr lang="de-DE" b="1" dirty="0"/>
          </a:p>
          <a:p>
            <a:pPr lvl="2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7821045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dirty="0"/>
              <a:t>Erfolgsfaktoren in Portugal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b="1" dirty="0" smtClean="0"/>
          </a:p>
          <a:p>
            <a:r>
              <a:rPr lang="de-DE" b="1" dirty="0" smtClean="0"/>
              <a:t>Firmenunterstützung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b="1" dirty="0" err="1"/>
              <a:t>Als</a:t>
            </a:r>
            <a:r>
              <a:rPr lang="en-US" b="1" dirty="0"/>
              <a:t> </a:t>
            </a:r>
            <a:r>
              <a:rPr lang="en-US" b="1" dirty="0" err="1"/>
              <a:t>Auftraggeber</a:t>
            </a:r>
            <a:r>
              <a:rPr lang="en-US" b="1" dirty="0"/>
              <a:t> </a:t>
            </a:r>
            <a:r>
              <a:rPr lang="en-US" b="1" dirty="0" smtClean="0"/>
              <a:t>/ Initiator / </a:t>
            </a:r>
            <a:r>
              <a:rPr lang="en-US" b="1" dirty="0" err="1" smtClean="0"/>
              <a:t>Finanzierer</a:t>
            </a:r>
            <a:r>
              <a:rPr lang="en-US" b="1" dirty="0" smtClean="0"/>
              <a:t> / </a:t>
            </a:r>
            <a:r>
              <a:rPr lang="en-US" b="1" dirty="0" err="1" smtClean="0"/>
              <a:t>Ausbilder</a:t>
            </a:r>
            <a:r>
              <a:rPr lang="en-US" b="1" dirty="0" smtClean="0"/>
              <a:t> und </a:t>
            </a:r>
            <a:r>
              <a:rPr lang="en-US" b="1" dirty="0"/>
              <a:t>Ort des </a:t>
            </a:r>
            <a:r>
              <a:rPr lang="en-US" b="1" dirty="0" err="1"/>
              <a:t>betrieblichen</a:t>
            </a:r>
            <a:r>
              <a:rPr lang="en-US" b="1" dirty="0"/>
              <a:t> </a:t>
            </a:r>
            <a:r>
              <a:rPr lang="en-US" b="1" dirty="0" err="1"/>
              <a:t>Lernens</a:t>
            </a:r>
            <a:endParaRPr lang="en-US" b="1" dirty="0"/>
          </a:p>
          <a:p>
            <a:r>
              <a:rPr lang="de-DE" b="1" dirty="0" smtClean="0"/>
              <a:t>Regierung / Schulsystem</a:t>
            </a:r>
          </a:p>
          <a:p>
            <a:pPr lvl="1"/>
            <a:r>
              <a:rPr lang="de-DE" b="1" dirty="0" smtClean="0"/>
              <a:t>Integration der Berufsschule AHK / DUAL in portugiesisches Bildungssystem</a:t>
            </a:r>
          </a:p>
          <a:p>
            <a:r>
              <a:rPr lang="de-DE" b="1" dirty="0" smtClean="0"/>
              <a:t>EU</a:t>
            </a:r>
          </a:p>
          <a:p>
            <a:pPr lvl="1"/>
            <a:r>
              <a:rPr lang="de-DE" b="1" dirty="0" smtClean="0"/>
              <a:t>Finanzierung durch ESF-Mittel zur Verhinderung von Jugendarbeitslosigkeit</a:t>
            </a:r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2422449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dirty="0" err="1" smtClean="0"/>
              <a:t>To</a:t>
            </a:r>
            <a:r>
              <a:rPr lang="de-DE" dirty="0" smtClean="0"/>
              <a:t> Do für Reformen in der Berufsqualifizierung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de-DE" b="1" dirty="0" smtClean="0"/>
              <a:t>Vor-Ort-Analyse</a:t>
            </a:r>
            <a:endParaRPr lang="de-DE" dirty="0"/>
          </a:p>
          <a:p>
            <a:pPr lvl="1"/>
            <a:r>
              <a:rPr lang="de-DE" b="1" dirty="0" smtClean="0"/>
              <a:t>Branchen- Firmensituation, Kontakte zur Regierung, mögliche Kooperationspartner, vorhandenes Bildungssystem</a:t>
            </a:r>
          </a:p>
          <a:p>
            <a:r>
              <a:rPr lang="en-US" b="1" dirty="0" err="1" smtClean="0"/>
              <a:t>Zusammenarbeit</a:t>
            </a:r>
            <a:r>
              <a:rPr lang="en-US" b="1" dirty="0" smtClean="0"/>
              <a:t> </a:t>
            </a:r>
            <a:r>
              <a:rPr lang="en-US" b="1" dirty="0" err="1" smtClean="0"/>
              <a:t>mit</a:t>
            </a:r>
            <a:r>
              <a:rPr lang="en-US" b="1" dirty="0" smtClean="0"/>
              <a:t> </a:t>
            </a:r>
            <a:r>
              <a:rPr lang="en-US" b="1" dirty="0" err="1" smtClean="0"/>
              <a:t>Firmen</a:t>
            </a:r>
            <a:endParaRPr lang="en-US" b="1" dirty="0" smtClean="0"/>
          </a:p>
          <a:p>
            <a:pPr marL="342900" lvl="1" indent="-342900">
              <a:buClr>
                <a:schemeClr val="accent1"/>
              </a:buClr>
              <a:buSzPct val="85000"/>
            </a:pPr>
            <a:r>
              <a:rPr lang="de-DE" b="1" dirty="0" smtClean="0"/>
              <a:t>Unterstützung der Firmen als zwingender Bestandteil als Auftraggeber, </a:t>
            </a:r>
            <a:r>
              <a:rPr lang="de-DE" b="1" dirty="0" err="1" smtClean="0"/>
              <a:t>Finanzierer</a:t>
            </a:r>
            <a:r>
              <a:rPr lang="de-DE" b="1" dirty="0" smtClean="0"/>
              <a:t>, Abnehmer von ausgebildeten Fachkräften</a:t>
            </a:r>
          </a:p>
          <a:p>
            <a:r>
              <a:rPr lang="en-US" b="1" dirty="0" smtClean="0"/>
              <a:t>Integration </a:t>
            </a:r>
            <a:r>
              <a:rPr lang="en-US" b="1" dirty="0" err="1" smtClean="0"/>
              <a:t>Politik</a:t>
            </a:r>
            <a:r>
              <a:rPr lang="en-US" b="1" dirty="0" smtClean="0"/>
              <a:t> und </a:t>
            </a:r>
            <a:r>
              <a:rPr lang="en-US" b="1" dirty="0" err="1" smtClean="0"/>
              <a:t>Regierung</a:t>
            </a:r>
            <a:endParaRPr lang="en-US" b="1" dirty="0" smtClean="0"/>
          </a:p>
          <a:p>
            <a:pPr lvl="1"/>
            <a:r>
              <a:rPr lang="de-DE" b="1" dirty="0" smtClean="0"/>
              <a:t>Die Nähe zu Regierungsstellen sollte sehr früh gesucht und die entsprechenden Vertreter informiert und begeistert werden</a:t>
            </a:r>
            <a:endParaRPr lang="de-DE" b="1" dirty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8209655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DO NOT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sz="3000" b="1" dirty="0" smtClean="0"/>
          </a:p>
          <a:p>
            <a:r>
              <a:rPr lang="de-DE" sz="3000" b="1" dirty="0" smtClean="0"/>
              <a:t>Insellösungen ohne Integration lokale Stakeholder</a:t>
            </a:r>
          </a:p>
          <a:p>
            <a:r>
              <a:rPr lang="de-DE" sz="3000" b="1" dirty="0" smtClean="0"/>
              <a:t>Vollfinanzierung aus Deutschland</a:t>
            </a:r>
          </a:p>
          <a:p>
            <a:r>
              <a:rPr lang="de-DE" sz="3000" b="1" dirty="0" smtClean="0"/>
              <a:t>Versuch vollständige Umsetzung des deutschen Modells</a:t>
            </a:r>
          </a:p>
          <a:p>
            <a:r>
              <a:rPr lang="de-DE" sz="3000" b="1" dirty="0" smtClean="0"/>
              <a:t>Start im „großen Stil“, lieber klein, fein und erfolgreich!</a:t>
            </a:r>
          </a:p>
          <a:p>
            <a:pPr marL="274320" lvl="1" indent="0">
              <a:buNone/>
            </a:pPr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4895957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FAZIT</a:t>
            </a:r>
            <a:endParaRPr lang="de-DE" dirty="0"/>
          </a:p>
        </p:txBody>
      </p:sp>
      <p:sp>
        <p:nvSpPr>
          <p:cNvPr id="4" name="Inhaltsplatzhalter 3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endParaRPr lang="de-DE" sz="3000" b="1" dirty="0" smtClean="0"/>
          </a:p>
          <a:p>
            <a:r>
              <a:rPr lang="de-DE" sz="3000" b="1" dirty="0" smtClean="0"/>
              <a:t>Duale Berufsbildung 1x1 funktioniert im Ausland nicht!</a:t>
            </a:r>
          </a:p>
          <a:p>
            <a:r>
              <a:rPr lang="de-DE" sz="3000" b="1" dirty="0" smtClean="0"/>
              <a:t>Implementierung muss als interkultureller Austauschprozess stattfinden</a:t>
            </a:r>
          </a:p>
          <a:p>
            <a:r>
              <a:rPr lang="de-DE" sz="3000" b="1" dirty="0" smtClean="0"/>
              <a:t>Reformen funktionieren nur durch Überzeugung vor Ort!</a:t>
            </a:r>
          </a:p>
          <a:p>
            <a:endParaRPr lang="de-DE" sz="3000" b="1" dirty="0" smtClean="0"/>
          </a:p>
          <a:p>
            <a:pPr lvl="1"/>
            <a:endParaRPr lang="de-DE" dirty="0"/>
          </a:p>
          <a:p>
            <a:pPr lvl="1"/>
            <a:endParaRPr lang="de-DE" dirty="0"/>
          </a:p>
          <a:p>
            <a:pPr lvl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5814668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ronus">
  <a:themeElements>
    <a:clrScheme name="Civic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Civic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Larissa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Larissa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0</TotalTime>
  <Words>664</Words>
  <Application>Microsoft Office PowerPoint</Application>
  <PresentationFormat>Bildschirmpräsentation (4:3)</PresentationFormat>
  <Paragraphs>173</Paragraphs>
  <Slides>18</Slides>
  <Notes>1</Notes>
  <HiddenSlides>0</HiddenSlides>
  <MMClips>0</MMClips>
  <ScaleCrop>false</ScaleCrop>
  <HeadingPairs>
    <vt:vector size="4" baseType="variant">
      <vt:variant>
        <vt:lpstr>Design</vt:lpstr>
      </vt:variant>
      <vt:variant>
        <vt:i4>1</vt:i4>
      </vt:variant>
      <vt:variant>
        <vt:lpstr>Folientitel</vt:lpstr>
      </vt:variant>
      <vt:variant>
        <vt:i4>18</vt:i4>
      </vt:variant>
    </vt:vector>
  </HeadingPairs>
  <TitlesOfParts>
    <vt:vector size="19" baseType="lpstr">
      <vt:lpstr>Cronus</vt:lpstr>
      <vt:lpstr>Aktivitäten der AHKs zur Unterstützung der Berufsbildung im Ausland – Best Practice Beispiel</vt:lpstr>
      <vt:lpstr>Organisation DIHK, IHKs, AHKs</vt:lpstr>
      <vt:lpstr>Angebote und Leistungen der AHKs</vt:lpstr>
      <vt:lpstr>AHK Daten und Fakten</vt:lpstr>
      <vt:lpstr>AHK Portugal</vt:lpstr>
      <vt:lpstr>Leistungen der AHK Portugal</vt:lpstr>
      <vt:lpstr>Ausgangssituation Fachkräfteangebot / Ausbildung PT</vt:lpstr>
      <vt:lpstr> Arbeitnehmersituation in Portugal 25-64 Jahre, Angaben in %, 2006 (OECD)</vt:lpstr>
      <vt:lpstr> Historische Entwicklung Berufsqualifizierung</vt:lpstr>
      <vt:lpstr> Historische Entwicklung der Hotelausbildung</vt:lpstr>
      <vt:lpstr>Angebote DUAL</vt:lpstr>
      <vt:lpstr>Kooperationspartner IEFP</vt:lpstr>
      <vt:lpstr>Kooperationspartner Schulen</vt:lpstr>
      <vt:lpstr>Finanzierung der Ausbildung</vt:lpstr>
      <vt:lpstr>Erfolgsfaktoren in Portugal</vt:lpstr>
      <vt:lpstr>To Do für Reformen in der Berufsqualifizierung</vt:lpstr>
      <vt:lpstr>DO NOT</vt:lpstr>
      <vt:lpstr>FAZIT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International Human Resource Management</dc:title>
  <dc:creator>Bernadette</dc:creator>
  <cp:lastModifiedBy>Ulmer, Philipp</cp:lastModifiedBy>
  <cp:revision>129</cp:revision>
  <cp:lastPrinted>2015-03-16T22:26:15Z</cp:lastPrinted>
  <dcterms:created xsi:type="dcterms:W3CDTF">2012-03-11T11:33:58Z</dcterms:created>
  <dcterms:modified xsi:type="dcterms:W3CDTF">2015-10-22T12:56:42Z</dcterms:modified>
</cp:coreProperties>
</file>