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2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drawings/drawing1.xml" ContentType="application/vnd.openxmlformats-officedocument.drawingml.chartshapes+xml"/>
  <Override PartName="/ppt/notesSlides/notesSlide25.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26.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27.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3"/>
  </p:notesMasterIdLst>
  <p:handoutMasterIdLst>
    <p:handoutMasterId r:id="rId34"/>
  </p:handoutMasterIdLst>
  <p:sldIdLst>
    <p:sldId id="419" r:id="rId2"/>
    <p:sldId id="421" r:id="rId3"/>
    <p:sldId id="415" r:id="rId4"/>
    <p:sldId id="414" r:id="rId5"/>
    <p:sldId id="417" r:id="rId6"/>
    <p:sldId id="418" r:id="rId7"/>
    <p:sldId id="374" r:id="rId8"/>
    <p:sldId id="375" r:id="rId9"/>
    <p:sldId id="376" r:id="rId10"/>
    <p:sldId id="377" r:id="rId11"/>
    <p:sldId id="424" r:id="rId12"/>
    <p:sldId id="444" r:id="rId13"/>
    <p:sldId id="426" r:id="rId14"/>
    <p:sldId id="427" r:id="rId15"/>
    <p:sldId id="428" r:id="rId16"/>
    <p:sldId id="429" r:id="rId17"/>
    <p:sldId id="436" r:id="rId18"/>
    <p:sldId id="431" r:id="rId19"/>
    <p:sldId id="432" r:id="rId20"/>
    <p:sldId id="434" r:id="rId21"/>
    <p:sldId id="435" r:id="rId22"/>
    <p:sldId id="379" r:id="rId23"/>
    <p:sldId id="381" r:id="rId24"/>
    <p:sldId id="438" r:id="rId25"/>
    <p:sldId id="439" r:id="rId26"/>
    <p:sldId id="440" r:id="rId27"/>
    <p:sldId id="441" r:id="rId28"/>
    <p:sldId id="443" r:id="rId29"/>
    <p:sldId id="409" r:id="rId30"/>
    <p:sldId id="445" r:id="rId31"/>
    <p:sldId id="411" r:id="rId32"/>
  </p:sldIdLst>
  <p:sldSz cx="9144000" cy="6858000" type="screen4x3"/>
  <p:notesSz cx="6669088" cy="9926638"/>
  <p:defaultTextStyle>
    <a:defPPr>
      <a:defRPr lang="de-DE"/>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anna Elsaesser" initials="J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D141E"/>
    <a:srgbClr val="FFFFFF"/>
    <a:srgbClr val="CC0033"/>
    <a:srgbClr val="CCCCCC"/>
    <a:srgbClr val="333333"/>
    <a:srgbClr val="CCDCEC"/>
    <a:srgbClr val="CCD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864" y="-588"/>
      </p:cViewPr>
      <p:guideLst>
        <p:guide orient="horz" pos="578"/>
        <p:guide orient="horz" pos="1397"/>
        <p:guide orient="horz" pos="3763"/>
        <p:guide orient="horz" pos="871"/>
        <p:guide pos="5502"/>
        <p:guide pos="1566"/>
        <p:guide pos="2891"/>
        <p:guide pos="305"/>
        <p:guide pos="2926"/>
        <p:guide pos="4242"/>
        <p:guide pos="4187"/>
        <p:guide pos="1608"/>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4" d="100"/>
          <a:sy n="94" d="100"/>
        </p:scale>
        <p:origin x="-3424" y="-112"/>
      </p:cViewPr>
      <p:guideLst>
        <p:guide orient="horz" pos="3127"/>
        <p:guide pos="210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Boese\AppData\Local\Microsoft\Windows\Temporary%20Internet%20Files\Content.Outlook\M908PXM0\150910_Deskr%20Auswertungen%20Prototyping.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Boese\AppData\Local\Microsoft\Windows\Temporary%20Internet%20Files\Content.Outlook\M908PXM0\150910_Deskr%20Auswertungen%20Prototyping.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Boese\AppData\Local\Microsoft\Windows\Temporary%20Internet%20Files\Content.Outlook\M908PXM0\150910_Deskr%20Auswertungen%20Prototyping.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bibb.de\daten\BIBB\AnMo\3_Monitoring\31-P-zust-Stellen\AP216_PrototypingII\Datensatz_Prototyping\Deskr.Auswertungen.Prototyping10.9.15.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Boese\AppData\Local\Microsoft\Windows\Temporary%20Internet%20Files\Content.Outlook\M908PXM0\150910_Deskr%20Auswertungen%20Prototyping.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bibb.de\daten\BIBB\AnMo\3_Monitoring\31-P-zust-Stellen\AP216_PrototypingII\Datensatz_Prototyping\Deskr.Auswertungen.Prototyping10.9.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bibb.de\daten\BIBB\AnMo\5_Kommunikation_&#214;A_Gremien\54-Pr&#228;sentationen\BIBB-Datenreport\DR-2016\Mappe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bibb.de\daten\BIBB\AnMo\5_Kommunikation_&#214;A_Gremien\54-Pr&#228;sentationen\BIBB-Datenreport\DR-2016\Mappe1.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bibb.de\daten\BIBB\AnMo\5_Kommunikation_&#214;A_Gremien\54-Pr&#228;sentationen\BIBB-Datenreport\DR-2016\Mappe1.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oleObject" Target="file:///\\bibb.de\daten\BIBB\AnMo\3_Monitoring\31-P-zust-Stellen\AP216_PrototypingII\Datensatz_Prototyping\Deskr.Auswertungen.Prototyping10.9.15.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Boese\AppData\Local\Microsoft\Windows\Temporary%20Internet%20Files\Content.Outlook\M908PXM0\150910_Deskr%20Auswertungen%20Prototyping.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Boese\AppData\Local\Microsoft\Windows\Temporary%20Internet%20Files\Content.Outlook\M908PXM0\150910_Deskr%20Auswertungen%20Prototyp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792971953245219E-2"/>
          <c:y val="5.0323292704433746E-2"/>
          <c:w val="0.71844380622720461"/>
          <c:h val="0.86606671965724946"/>
        </c:manualLayout>
      </c:layout>
      <c:barChart>
        <c:barDir val="col"/>
        <c:grouping val="stacked"/>
        <c:varyColors val="0"/>
        <c:ser>
          <c:idx val="0"/>
          <c:order val="0"/>
          <c:tx>
            <c:strRef>
              <c:f>Tabelle1!$A$2</c:f>
              <c:strCache>
                <c:ptCount val="1"/>
                <c:pt idx="0">
                  <c:v>reglementierte Berufe</c:v>
                </c:pt>
              </c:strCache>
            </c:strRef>
          </c:tx>
          <c:invertIfNegative val="0"/>
          <c:dLbls>
            <c:numFmt formatCode="#,##0" sourceLinked="0"/>
            <c:dLblPos val="ctr"/>
            <c:showLegendKey val="0"/>
            <c:showVal val="1"/>
            <c:showCatName val="0"/>
            <c:showSerName val="0"/>
            <c:showPercent val="0"/>
            <c:showBubbleSize val="0"/>
            <c:showLeaderLines val="0"/>
          </c:dLbls>
          <c:cat>
            <c:numRef>
              <c:f>Tabelle1!$B$1:$D$1</c:f>
              <c:numCache>
                <c:formatCode>General</c:formatCode>
                <c:ptCount val="3"/>
                <c:pt idx="0">
                  <c:v>2012</c:v>
                </c:pt>
                <c:pt idx="1">
                  <c:v>2013</c:v>
                </c:pt>
                <c:pt idx="2">
                  <c:v>2014</c:v>
                </c:pt>
              </c:numCache>
            </c:numRef>
          </c:cat>
          <c:val>
            <c:numRef>
              <c:f>Tabelle1!$B$2:$D$2</c:f>
              <c:numCache>
                <c:formatCode>General</c:formatCode>
                <c:ptCount val="3"/>
                <c:pt idx="0">
                  <c:v>8775</c:v>
                </c:pt>
                <c:pt idx="1">
                  <c:v>12057</c:v>
                </c:pt>
                <c:pt idx="2">
                  <c:v>13485</c:v>
                </c:pt>
              </c:numCache>
            </c:numRef>
          </c:val>
        </c:ser>
        <c:ser>
          <c:idx val="1"/>
          <c:order val="1"/>
          <c:tx>
            <c:strRef>
              <c:f>Tabelle1!$A$3</c:f>
              <c:strCache>
                <c:ptCount val="1"/>
                <c:pt idx="0">
                  <c:v>nicht reglementierte Berufe</c:v>
                </c:pt>
              </c:strCache>
            </c:strRef>
          </c:tx>
          <c:invertIfNegative val="0"/>
          <c:dLbls>
            <c:numFmt formatCode="#,##0" sourceLinked="0"/>
            <c:dLblPos val="ctr"/>
            <c:showLegendKey val="0"/>
            <c:showVal val="1"/>
            <c:showCatName val="0"/>
            <c:showSerName val="0"/>
            <c:showPercent val="0"/>
            <c:showBubbleSize val="0"/>
            <c:showLeaderLines val="0"/>
          </c:dLbls>
          <c:cat>
            <c:numRef>
              <c:f>Tabelle1!$B$1:$D$1</c:f>
              <c:numCache>
                <c:formatCode>General</c:formatCode>
                <c:ptCount val="3"/>
                <c:pt idx="0">
                  <c:v>2012</c:v>
                </c:pt>
                <c:pt idx="1">
                  <c:v>2013</c:v>
                </c:pt>
                <c:pt idx="2">
                  <c:v>2014</c:v>
                </c:pt>
              </c:numCache>
            </c:numRef>
          </c:cat>
          <c:val>
            <c:numRef>
              <c:f>Tabelle1!$B$3:$D$3</c:f>
              <c:numCache>
                <c:formatCode>General</c:formatCode>
                <c:ptCount val="3"/>
                <c:pt idx="0">
                  <c:v>2214</c:v>
                </c:pt>
                <c:pt idx="1">
                  <c:v>3420</c:v>
                </c:pt>
                <c:pt idx="2">
                  <c:v>4146</c:v>
                </c:pt>
              </c:numCache>
            </c:numRef>
          </c:val>
        </c:ser>
        <c:dLbls>
          <c:showLegendKey val="0"/>
          <c:showVal val="0"/>
          <c:showCatName val="0"/>
          <c:showSerName val="0"/>
          <c:showPercent val="0"/>
          <c:showBubbleSize val="0"/>
        </c:dLbls>
        <c:gapWidth val="150"/>
        <c:overlap val="100"/>
        <c:axId val="45532672"/>
        <c:axId val="45534208"/>
      </c:barChart>
      <c:catAx>
        <c:axId val="45532672"/>
        <c:scaling>
          <c:orientation val="minMax"/>
        </c:scaling>
        <c:delete val="0"/>
        <c:axPos val="b"/>
        <c:numFmt formatCode="General" sourceLinked="1"/>
        <c:majorTickMark val="out"/>
        <c:minorTickMark val="none"/>
        <c:tickLblPos val="nextTo"/>
        <c:crossAx val="45534208"/>
        <c:crosses val="autoZero"/>
        <c:auto val="1"/>
        <c:lblAlgn val="ctr"/>
        <c:lblOffset val="100"/>
        <c:noMultiLvlLbl val="0"/>
      </c:catAx>
      <c:valAx>
        <c:axId val="45534208"/>
        <c:scaling>
          <c:orientation val="minMax"/>
          <c:max val="18000"/>
        </c:scaling>
        <c:delete val="0"/>
        <c:axPos val="l"/>
        <c:majorGridlines/>
        <c:numFmt formatCode="#,##0" sourceLinked="0"/>
        <c:majorTickMark val="out"/>
        <c:minorTickMark val="none"/>
        <c:tickLblPos val="nextTo"/>
        <c:crossAx val="45532672"/>
        <c:crosses val="autoZero"/>
        <c:crossBetween val="between"/>
      </c:valAx>
    </c:plotArea>
    <c:legend>
      <c:legendPos val="r"/>
      <c:layout>
        <c:manualLayout>
          <c:xMode val="edge"/>
          <c:yMode val="edge"/>
          <c:x val="0.81478465677227241"/>
          <c:y val="2.9135102718936396E-2"/>
          <c:w val="0.18521534322772759"/>
          <c:h val="0.37026928350374116"/>
        </c:manualLayout>
      </c:layout>
      <c:overlay val="0"/>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5.9508531870534176E-2"/>
          <c:y val="0.13754706043785464"/>
          <c:w val="0.93620252481293309"/>
          <c:h val="0.77152195932575185"/>
        </c:manualLayout>
      </c:layout>
      <c:barChart>
        <c:barDir val="col"/>
        <c:grouping val="clustered"/>
        <c:varyColors val="0"/>
        <c:ser>
          <c:idx val="0"/>
          <c:order val="0"/>
          <c:tx>
            <c:strRef>
              <c:f>Tabelle1!$B$16</c:f>
              <c:strCache>
                <c:ptCount val="1"/>
                <c:pt idx="0">
                  <c:v>Instrument QA</c:v>
                </c:pt>
              </c:strCache>
            </c:strRef>
          </c:tx>
          <c:invertIfNegative val="0"/>
          <c:dLbls>
            <c:showLegendKey val="0"/>
            <c:showVal val="1"/>
            <c:showCatName val="0"/>
            <c:showSerName val="0"/>
            <c:showPercent val="0"/>
            <c:showBubbleSize val="0"/>
            <c:showLeaderLines val="0"/>
          </c:dLbls>
          <c:cat>
            <c:strRef>
              <c:f>Tabelle1!$A$17:$A$21</c:f>
              <c:strCache>
                <c:ptCount val="5"/>
                <c:pt idx="0">
                  <c:v> Fachgespräch</c:v>
                </c:pt>
                <c:pt idx="1">
                  <c:v> Rollenspiel/ Gesprächssimulation</c:v>
                </c:pt>
                <c:pt idx="2">
                  <c:v>Präsentation</c:v>
                </c:pt>
                <c:pt idx="3">
                  <c:v> Arbeitsprobe</c:v>
                </c:pt>
                <c:pt idx="4">
                  <c:v> Probearbeit im Betrieb</c:v>
                </c:pt>
              </c:strCache>
            </c:strRef>
          </c:cat>
          <c:val>
            <c:numRef>
              <c:f>Tabelle1!$B$17:$B$21</c:f>
              <c:numCache>
                <c:formatCode>###0</c:formatCode>
                <c:ptCount val="5"/>
                <c:pt idx="0">
                  <c:v>20</c:v>
                </c:pt>
                <c:pt idx="1">
                  <c:v>2</c:v>
                </c:pt>
                <c:pt idx="2">
                  <c:v>1</c:v>
                </c:pt>
                <c:pt idx="3">
                  <c:v>15</c:v>
                </c:pt>
                <c:pt idx="4">
                  <c:v>2</c:v>
                </c:pt>
              </c:numCache>
            </c:numRef>
          </c:val>
        </c:ser>
        <c:dLbls>
          <c:showLegendKey val="0"/>
          <c:showVal val="0"/>
          <c:showCatName val="0"/>
          <c:showSerName val="0"/>
          <c:showPercent val="0"/>
          <c:showBubbleSize val="0"/>
        </c:dLbls>
        <c:gapWidth val="150"/>
        <c:axId val="172420480"/>
        <c:axId val="172721280"/>
      </c:barChart>
      <c:catAx>
        <c:axId val="172420480"/>
        <c:scaling>
          <c:orientation val="minMax"/>
        </c:scaling>
        <c:delete val="0"/>
        <c:axPos val="b"/>
        <c:majorTickMark val="out"/>
        <c:minorTickMark val="none"/>
        <c:tickLblPos val="nextTo"/>
        <c:crossAx val="172721280"/>
        <c:crosses val="autoZero"/>
        <c:auto val="1"/>
        <c:lblAlgn val="ctr"/>
        <c:lblOffset val="100"/>
        <c:noMultiLvlLbl val="0"/>
      </c:catAx>
      <c:valAx>
        <c:axId val="172721280"/>
        <c:scaling>
          <c:orientation val="minMax"/>
          <c:max val="20"/>
        </c:scaling>
        <c:delete val="0"/>
        <c:axPos val="l"/>
        <c:majorGridlines>
          <c:spPr>
            <a:ln>
              <a:noFill/>
            </a:ln>
          </c:spPr>
        </c:majorGridlines>
        <c:numFmt formatCode="###0" sourceLinked="1"/>
        <c:majorTickMark val="out"/>
        <c:minorTickMark val="none"/>
        <c:tickLblPos val="nextTo"/>
        <c:crossAx val="172420480"/>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dirty="0" smtClean="0"/>
              <a:t>Verwendete</a:t>
            </a:r>
            <a:r>
              <a:rPr lang="de-DE" baseline="0" dirty="0" smtClean="0"/>
              <a:t> Hilfsmittel QA </a:t>
            </a:r>
            <a:endParaRPr lang="de-DE" dirty="0"/>
          </a:p>
        </c:rich>
      </c:tx>
      <c:layout/>
      <c:overlay val="0"/>
    </c:title>
    <c:autoTitleDeleted val="0"/>
    <c:plotArea>
      <c:layout/>
      <c:barChart>
        <c:barDir val="col"/>
        <c:grouping val="clustered"/>
        <c:varyColors val="0"/>
        <c:ser>
          <c:idx val="0"/>
          <c:order val="0"/>
          <c:invertIfNegative val="0"/>
          <c:cat>
            <c:strRef>
              <c:f>'F14'!$G$19:$G$25</c:f>
              <c:strCache>
                <c:ptCount val="7"/>
                <c:pt idx="0">
                  <c:v>Wörterbuch</c:v>
                </c:pt>
                <c:pt idx="1">
                  <c:v>erläuternde Skizzen</c:v>
                </c:pt>
                <c:pt idx="2">
                  <c:v>Pläne</c:v>
                </c:pt>
                <c:pt idx="3">
                  <c:v>Grafiken</c:v>
                </c:pt>
                <c:pt idx="4">
                  <c:v>Übersetzer</c:v>
                </c:pt>
                <c:pt idx="5">
                  <c:v>sonstiges</c:v>
                </c:pt>
                <c:pt idx="6">
                  <c:v>keine </c:v>
                </c:pt>
              </c:strCache>
            </c:strRef>
          </c:cat>
          <c:val>
            <c:numRef>
              <c:f>'F14'!$H$19:$H$25</c:f>
              <c:numCache>
                <c:formatCode>General</c:formatCode>
                <c:ptCount val="7"/>
                <c:pt idx="0">
                  <c:v>2</c:v>
                </c:pt>
                <c:pt idx="1">
                  <c:v>3</c:v>
                </c:pt>
                <c:pt idx="2">
                  <c:v>5</c:v>
                </c:pt>
                <c:pt idx="3">
                  <c:v>6</c:v>
                </c:pt>
                <c:pt idx="4">
                  <c:v>5</c:v>
                </c:pt>
                <c:pt idx="5">
                  <c:v>1</c:v>
                </c:pt>
                <c:pt idx="6">
                  <c:v>3</c:v>
                </c:pt>
              </c:numCache>
            </c:numRef>
          </c:val>
        </c:ser>
        <c:dLbls>
          <c:showLegendKey val="0"/>
          <c:showVal val="0"/>
          <c:showCatName val="0"/>
          <c:showSerName val="0"/>
          <c:showPercent val="0"/>
          <c:showBubbleSize val="0"/>
        </c:dLbls>
        <c:gapWidth val="150"/>
        <c:axId val="172814720"/>
        <c:axId val="172816256"/>
      </c:barChart>
      <c:catAx>
        <c:axId val="172814720"/>
        <c:scaling>
          <c:orientation val="minMax"/>
        </c:scaling>
        <c:delete val="0"/>
        <c:axPos val="b"/>
        <c:majorTickMark val="out"/>
        <c:minorTickMark val="none"/>
        <c:tickLblPos val="nextTo"/>
        <c:txPr>
          <a:bodyPr rot="-5400000" vert="horz"/>
          <a:lstStyle/>
          <a:p>
            <a:pPr>
              <a:defRPr/>
            </a:pPr>
            <a:endParaRPr lang="de-DE"/>
          </a:p>
        </c:txPr>
        <c:crossAx val="172816256"/>
        <c:crosses val="autoZero"/>
        <c:auto val="1"/>
        <c:lblAlgn val="ctr"/>
        <c:lblOffset val="100"/>
        <c:noMultiLvlLbl val="0"/>
      </c:catAx>
      <c:valAx>
        <c:axId val="172816256"/>
        <c:scaling>
          <c:orientation val="minMax"/>
          <c:max val="25"/>
        </c:scaling>
        <c:delete val="0"/>
        <c:axPos val="l"/>
        <c:numFmt formatCode="General" sourceLinked="1"/>
        <c:majorTickMark val="out"/>
        <c:minorTickMark val="none"/>
        <c:tickLblPos val="nextTo"/>
        <c:crossAx val="172814720"/>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dirty="0"/>
              <a:t>Ergebnis</a:t>
            </a:r>
            <a:r>
              <a:rPr lang="de-DE" baseline="0" dirty="0"/>
              <a:t> </a:t>
            </a:r>
            <a:r>
              <a:rPr lang="de-DE" baseline="0" dirty="0" smtClean="0"/>
              <a:t>Qualifikationsanalyse</a:t>
            </a:r>
            <a:endParaRPr lang="de-DE" dirty="0"/>
          </a:p>
        </c:rich>
      </c:tx>
      <c:layout/>
      <c:overlay val="0"/>
    </c:title>
    <c:autoTitleDeleted val="0"/>
    <c:plotArea>
      <c:layout/>
      <c:pieChart>
        <c:varyColors val="1"/>
        <c:ser>
          <c:idx val="0"/>
          <c:order val="0"/>
          <c:dLbls>
            <c:showLegendKey val="0"/>
            <c:showVal val="1"/>
            <c:showCatName val="0"/>
            <c:showSerName val="0"/>
            <c:showPercent val="0"/>
            <c:showBubbleSize val="0"/>
            <c:showLeaderLines val="1"/>
          </c:dLbls>
          <c:cat>
            <c:strRef>
              <c:f>'F20'!$H$26:$H$28</c:f>
              <c:strCache>
                <c:ptCount val="3"/>
                <c:pt idx="0">
                  <c:v>teilweise Gleichwertigkeit</c:v>
                </c:pt>
                <c:pt idx="1">
                  <c:v>volle Gleichwertigkeit</c:v>
                </c:pt>
                <c:pt idx="2">
                  <c:v>keine Gleichwertigkeit</c:v>
                </c:pt>
              </c:strCache>
            </c:strRef>
          </c:cat>
          <c:val>
            <c:numRef>
              <c:f>'F20'!$I$26:$I$28</c:f>
              <c:numCache>
                <c:formatCode>###0</c:formatCode>
                <c:ptCount val="3"/>
                <c:pt idx="0">
                  <c:v>12</c:v>
                </c:pt>
                <c:pt idx="1">
                  <c:v>12</c:v>
                </c:pt>
                <c:pt idx="2">
                  <c:v>1</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Anzahl der Neuanträge 2014 bei den fünf häufigsten Referenzberufen</a:t>
            </a:r>
          </a:p>
        </c:rich>
      </c:tx>
      <c:layout/>
      <c:overlay val="1"/>
    </c:title>
    <c:autoTitleDeleted val="0"/>
    <c:plotArea>
      <c:layout>
        <c:manualLayout>
          <c:layoutTarget val="inner"/>
          <c:xMode val="edge"/>
          <c:yMode val="edge"/>
          <c:x val="0.48515791776027994"/>
          <c:y val="0.24463222984987726"/>
          <c:w val="0.46689857517810274"/>
          <c:h val="0.63938789110986161"/>
        </c:manualLayout>
      </c:layout>
      <c:barChart>
        <c:barDir val="bar"/>
        <c:grouping val="clustered"/>
        <c:varyColors val="0"/>
        <c:ser>
          <c:idx val="0"/>
          <c:order val="0"/>
          <c:invertIfNegative val="0"/>
          <c:dLbls>
            <c:dLbl>
              <c:idx val="0"/>
              <c:layout>
                <c:manualLayout>
                  <c:x val="-5.6202974628171481E-3"/>
                  <c:y val="0"/>
                </c:manualLayout>
              </c:layout>
              <c:dLblPos val="outEnd"/>
              <c:showLegendKey val="0"/>
              <c:showVal val="1"/>
              <c:showCatName val="0"/>
              <c:showSerName val="0"/>
              <c:showPercent val="0"/>
              <c:showBubbleSize val="0"/>
            </c:dLbl>
            <c:dLbl>
              <c:idx val="1"/>
              <c:layout>
                <c:manualLayout>
                  <c:x val="-7.6668853893263342E-3"/>
                  <c:y val="0"/>
                </c:manualLayout>
              </c:layout>
              <c:dLblPos val="outEnd"/>
              <c:showLegendKey val="0"/>
              <c:showVal val="1"/>
              <c:showCatName val="0"/>
              <c:showSerName val="0"/>
              <c:showPercent val="0"/>
              <c:showBubbleSize val="0"/>
            </c:dLbl>
            <c:dLbl>
              <c:idx val="2"/>
              <c:layout>
                <c:manualLayout>
                  <c:x val="-8.0393700787401573E-3"/>
                  <c:y val="0"/>
                </c:manualLayout>
              </c:layout>
              <c:dLblPos val="outEnd"/>
              <c:showLegendKey val="0"/>
              <c:showVal val="1"/>
              <c:showCatName val="0"/>
              <c:showSerName val="0"/>
              <c:showPercent val="0"/>
              <c:showBubbleSize val="0"/>
            </c:dLbl>
            <c:numFmt formatCode="#,##0" sourceLinked="0"/>
            <c:dLblPos val="ctr"/>
            <c:showLegendKey val="0"/>
            <c:showVal val="1"/>
            <c:showCatName val="0"/>
            <c:showSerName val="0"/>
            <c:showPercent val="0"/>
            <c:showBubbleSize val="0"/>
            <c:showLeaderLines val="0"/>
          </c:dLbls>
          <c:cat>
            <c:strRef>
              <c:f>Tabelle3!$A$2:$A$6</c:f>
              <c:strCache>
                <c:ptCount val="5"/>
                <c:pt idx="0">
                  <c:v>Zahnarzt/Zahnärztin (Erteilung der Approbation)</c:v>
                </c:pt>
                <c:pt idx="1">
                  <c:v>Bürokaufmann/-kauffrau</c:v>
                </c:pt>
                <c:pt idx="2">
                  <c:v>Physiotherapeut/in</c:v>
                </c:pt>
                <c:pt idx="3">
                  <c:v>Gesundheits- und Krankenpfleger/in</c:v>
                </c:pt>
                <c:pt idx="4">
                  <c:v>Arzt/Ärztin (Erteilung der Approbation)</c:v>
                </c:pt>
              </c:strCache>
            </c:strRef>
          </c:cat>
          <c:val>
            <c:numRef>
              <c:f>Tabelle3!$B$2:$B$6</c:f>
              <c:numCache>
                <c:formatCode>#\ ###\ ##0;\-#\ ###\ ##0;"–"</c:formatCode>
                <c:ptCount val="5"/>
                <c:pt idx="0">
                  <c:v>354</c:v>
                </c:pt>
                <c:pt idx="1">
                  <c:v>360</c:v>
                </c:pt>
                <c:pt idx="2">
                  <c:v>639</c:v>
                </c:pt>
                <c:pt idx="3">
                  <c:v>4986</c:v>
                </c:pt>
                <c:pt idx="4">
                  <c:v>5763</c:v>
                </c:pt>
              </c:numCache>
            </c:numRef>
          </c:val>
        </c:ser>
        <c:dLbls>
          <c:dLblPos val="ctr"/>
          <c:showLegendKey val="0"/>
          <c:showVal val="1"/>
          <c:showCatName val="0"/>
          <c:showSerName val="0"/>
          <c:showPercent val="0"/>
          <c:showBubbleSize val="0"/>
        </c:dLbls>
        <c:gapWidth val="150"/>
        <c:axId val="133767936"/>
        <c:axId val="133770624"/>
      </c:barChart>
      <c:catAx>
        <c:axId val="133767936"/>
        <c:scaling>
          <c:orientation val="minMax"/>
        </c:scaling>
        <c:delete val="0"/>
        <c:axPos val="l"/>
        <c:majorTickMark val="out"/>
        <c:minorTickMark val="none"/>
        <c:tickLblPos val="nextTo"/>
        <c:crossAx val="133770624"/>
        <c:crosses val="autoZero"/>
        <c:auto val="1"/>
        <c:lblAlgn val="ctr"/>
        <c:lblOffset val="100"/>
        <c:noMultiLvlLbl val="0"/>
      </c:catAx>
      <c:valAx>
        <c:axId val="133770624"/>
        <c:scaling>
          <c:orientation val="minMax"/>
          <c:max val="6000"/>
        </c:scaling>
        <c:delete val="0"/>
        <c:axPos val="b"/>
        <c:majorGridlines/>
        <c:numFmt formatCode="#,##0" sourceLinked="0"/>
        <c:majorTickMark val="out"/>
        <c:minorTickMark val="none"/>
        <c:tickLblPos val="nextTo"/>
        <c:crossAx val="133767936"/>
        <c:crosses val="autoZero"/>
        <c:crossBetween val="between"/>
        <c:majorUnit val="2000"/>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sz="1800" dirty="0"/>
              <a:t>Anzahl der Neuanträge 2014 bei den fünf häufigsten Ausbildungsstaaten</a:t>
            </a:r>
          </a:p>
        </c:rich>
      </c:tx>
      <c:layout/>
      <c:overlay val="0"/>
    </c:title>
    <c:autoTitleDeleted val="0"/>
    <c:plotArea>
      <c:layout>
        <c:manualLayout>
          <c:layoutTarget val="inner"/>
          <c:xMode val="edge"/>
          <c:yMode val="edge"/>
          <c:x val="0.49519435480401014"/>
          <c:y val="0.2354134580690152"/>
          <c:w val="0.45583838905382729"/>
          <c:h val="0.66290556967276371"/>
        </c:manualLayout>
      </c:layout>
      <c:barChart>
        <c:barDir val="bar"/>
        <c:grouping val="clustered"/>
        <c:varyColors val="0"/>
        <c:ser>
          <c:idx val="0"/>
          <c:order val="0"/>
          <c:invertIfNegative val="0"/>
          <c:dLbls>
            <c:numFmt formatCode="#,##0" sourceLinked="0"/>
            <c:dLblPos val="ctr"/>
            <c:showLegendKey val="0"/>
            <c:showVal val="1"/>
            <c:showCatName val="0"/>
            <c:showSerName val="0"/>
            <c:showPercent val="0"/>
            <c:showBubbleSize val="0"/>
            <c:showLeaderLines val="0"/>
          </c:dLbls>
          <c:cat>
            <c:strRef>
              <c:f>Tabelle3!$D$2:$D$6</c:f>
              <c:strCache>
                <c:ptCount val="5"/>
                <c:pt idx="0">
                  <c:v>Russische Föderation</c:v>
                </c:pt>
                <c:pt idx="1">
                  <c:v>Spanien</c:v>
                </c:pt>
                <c:pt idx="2">
                  <c:v>Bosnien und Herzegowina</c:v>
                </c:pt>
                <c:pt idx="3">
                  <c:v>Rumänien</c:v>
                </c:pt>
                <c:pt idx="4">
                  <c:v>Polen</c:v>
                </c:pt>
              </c:strCache>
            </c:strRef>
          </c:cat>
          <c:val>
            <c:numRef>
              <c:f>Tabelle3!$E$2:$E$6</c:f>
              <c:numCache>
                <c:formatCode>#\ ###\ ##0;\-#\ ###\ ##0;"–"</c:formatCode>
                <c:ptCount val="5"/>
                <c:pt idx="0">
                  <c:v>780</c:v>
                </c:pt>
                <c:pt idx="1">
                  <c:v>921</c:v>
                </c:pt>
                <c:pt idx="2">
                  <c:v>1020</c:v>
                </c:pt>
                <c:pt idx="3">
                  <c:v>1614</c:v>
                </c:pt>
                <c:pt idx="4">
                  <c:v>1662</c:v>
                </c:pt>
              </c:numCache>
            </c:numRef>
          </c:val>
        </c:ser>
        <c:dLbls>
          <c:showLegendKey val="0"/>
          <c:showVal val="0"/>
          <c:showCatName val="0"/>
          <c:showSerName val="0"/>
          <c:showPercent val="0"/>
          <c:showBubbleSize val="0"/>
        </c:dLbls>
        <c:gapWidth val="150"/>
        <c:axId val="133867776"/>
        <c:axId val="133873664"/>
      </c:barChart>
      <c:catAx>
        <c:axId val="133867776"/>
        <c:scaling>
          <c:orientation val="minMax"/>
        </c:scaling>
        <c:delete val="0"/>
        <c:axPos val="l"/>
        <c:majorTickMark val="out"/>
        <c:minorTickMark val="none"/>
        <c:tickLblPos val="nextTo"/>
        <c:crossAx val="133873664"/>
        <c:crosses val="autoZero"/>
        <c:auto val="1"/>
        <c:lblAlgn val="ctr"/>
        <c:lblOffset val="100"/>
        <c:noMultiLvlLbl val="0"/>
      </c:catAx>
      <c:valAx>
        <c:axId val="133873664"/>
        <c:scaling>
          <c:orientation val="minMax"/>
          <c:max val="6000"/>
          <c:min val="0"/>
        </c:scaling>
        <c:delete val="0"/>
        <c:axPos val="b"/>
        <c:majorGridlines/>
        <c:numFmt formatCode="#,##0" sourceLinked="0"/>
        <c:majorTickMark val="out"/>
        <c:minorTickMark val="none"/>
        <c:tickLblPos val="nextTo"/>
        <c:crossAx val="133867776"/>
        <c:crosses val="autoZero"/>
        <c:crossBetween val="between"/>
        <c:majorUnit val="200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Tabelle2!$B$1</c:f>
              <c:strCache>
                <c:ptCount val="1"/>
                <c:pt idx="0">
                  <c:v>volle Gleichwertigkeit (inkl. beschr. Berufszugang nach HwO bei reglementierten Berufen)</c:v>
                </c:pt>
              </c:strCache>
            </c:strRef>
          </c:tx>
          <c:invertIfNegative val="0"/>
          <c:cat>
            <c:strRef>
              <c:f>Tabelle2!$A$2:$A$4</c:f>
              <c:strCache>
                <c:ptCount val="3"/>
                <c:pt idx="0">
                  <c:v>alle Berufe</c:v>
                </c:pt>
                <c:pt idx="1">
                  <c:v>reglementierte Berufe</c:v>
                </c:pt>
                <c:pt idx="2">
                  <c:v>nicht reglementierte Berufe</c:v>
                </c:pt>
              </c:strCache>
            </c:strRef>
          </c:cat>
          <c:val>
            <c:numRef>
              <c:f>Tabelle2!$B$2:$B$4</c:f>
              <c:numCache>
                <c:formatCode>0.0%</c:formatCode>
                <c:ptCount val="3"/>
                <c:pt idx="0">
                  <c:v>0.77800000000000002</c:v>
                </c:pt>
                <c:pt idx="1">
                  <c:v>0.82</c:v>
                </c:pt>
                <c:pt idx="2">
                  <c:v>0.64100000000000001</c:v>
                </c:pt>
              </c:numCache>
            </c:numRef>
          </c:val>
        </c:ser>
        <c:ser>
          <c:idx val="1"/>
          <c:order val="1"/>
          <c:tx>
            <c:strRef>
              <c:f>Tabelle2!$C$1</c:f>
              <c:strCache>
                <c:ptCount val="1"/>
                <c:pt idx="0">
                  <c:v>Auflage eine Ausgleichsmaßnahme (nur reglementierte Berufe)</c:v>
                </c:pt>
              </c:strCache>
            </c:strRef>
          </c:tx>
          <c:invertIfNegative val="0"/>
          <c:cat>
            <c:strRef>
              <c:f>Tabelle2!$A$2:$A$4</c:f>
              <c:strCache>
                <c:ptCount val="3"/>
                <c:pt idx="0">
                  <c:v>alle Berufe</c:v>
                </c:pt>
                <c:pt idx="1">
                  <c:v>reglementierte Berufe</c:v>
                </c:pt>
                <c:pt idx="2">
                  <c:v>nicht reglementierte Berufe</c:v>
                </c:pt>
              </c:strCache>
            </c:strRef>
          </c:cat>
          <c:val>
            <c:numRef>
              <c:f>Tabelle2!$C$2:$C$4</c:f>
              <c:numCache>
                <c:formatCode>0.0%</c:formatCode>
                <c:ptCount val="3"/>
                <c:pt idx="0">
                  <c:v>0.114</c:v>
                </c:pt>
                <c:pt idx="1">
                  <c:v>0.14899999999999999</c:v>
                </c:pt>
              </c:numCache>
            </c:numRef>
          </c:val>
        </c:ser>
        <c:ser>
          <c:idx val="2"/>
          <c:order val="2"/>
          <c:tx>
            <c:strRef>
              <c:f>Tabelle2!$D$1</c:f>
              <c:strCache>
                <c:ptCount val="1"/>
                <c:pt idx="0">
                  <c:v>teilweise Gleichwertigkeit (nur nicht reglementierte Berufe)</c:v>
                </c:pt>
              </c:strCache>
            </c:strRef>
          </c:tx>
          <c:invertIfNegative val="0"/>
          <c:cat>
            <c:strRef>
              <c:f>Tabelle2!$A$2:$A$4</c:f>
              <c:strCache>
                <c:ptCount val="3"/>
                <c:pt idx="0">
                  <c:v>alle Berufe</c:v>
                </c:pt>
                <c:pt idx="1">
                  <c:v>reglementierte Berufe</c:v>
                </c:pt>
                <c:pt idx="2">
                  <c:v>nicht reglementierte Berufe</c:v>
                </c:pt>
              </c:strCache>
            </c:strRef>
          </c:cat>
          <c:val>
            <c:numRef>
              <c:f>Tabelle2!$D$2:$D$4</c:f>
              <c:numCache>
                <c:formatCode>General</c:formatCode>
                <c:ptCount val="3"/>
                <c:pt idx="0" formatCode="0.0%">
                  <c:v>7.0999999999999994E-2</c:v>
                </c:pt>
                <c:pt idx="2" formatCode="0.0%">
                  <c:v>0.307</c:v>
                </c:pt>
              </c:numCache>
            </c:numRef>
          </c:val>
        </c:ser>
        <c:ser>
          <c:idx val="3"/>
          <c:order val="3"/>
          <c:tx>
            <c:strRef>
              <c:f>Tabelle2!$E$1</c:f>
              <c:strCache>
                <c:ptCount val="1"/>
                <c:pt idx="0">
                  <c:v>keine Gleichwertigkeit (inkl. Unaufklärbarkeit des Sachverhaltes bei nicht reglementierten Berufen)</c:v>
                </c:pt>
              </c:strCache>
            </c:strRef>
          </c:tx>
          <c:invertIfNegative val="0"/>
          <c:cat>
            <c:strRef>
              <c:f>Tabelle2!$A$2:$A$4</c:f>
              <c:strCache>
                <c:ptCount val="3"/>
                <c:pt idx="0">
                  <c:v>alle Berufe</c:v>
                </c:pt>
                <c:pt idx="1">
                  <c:v>reglementierte Berufe</c:v>
                </c:pt>
                <c:pt idx="2">
                  <c:v>nicht reglementierte Berufe</c:v>
                </c:pt>
              </c:strCache>
            </c:strRef>
          </c:cat>
          <c:val>
            <c:numRef>
              <c:f>Tabelle2!$E$2:$E$4</c:f>
              <c:numCache>
                <c:formatCode>0.0%</c:formatCode>
                <c:ptCount val="3"/>
                <c:pt idx="0">
                  <c:v>3.5999999999999997E-2</c:v>
                </c:pt>
                <c:pt idx="1">
                  <c:v>3.1E-2</c:v>
                </c:pt>
                <c:pt idx="2">
                  <c:v>5.1999999999999998E-2</c:v>
                </c:pt>
              </c:numCache>
            </c:numRef>
          </c:val>
        </c:ser>
        <c:dLbls>
          <c:dLblPos val="ctr"/>
          <c:showLegendKey val="0"/>
          <c:showVal val="1"/>
          <c:showCatName val="0"/>
          <c:showSerName val="0"/>
          <c:showPercent val="0"/>
          <c:showBubbleSize val="0"/>
        </c:dLbls>
        <c:gapWidth val="150"/>
        <c:overlap val="100"/>
        <c:axId val="171272832"/>
        <c:axId val="171278720"/>
      </c:barChart>
      <c:catAx>
        <c:axId val="171272832"/>
        <c:scaling>
          <c:orientation val="minMax"/>
        </c:scaling>
        <c:delete val="0"/>
        <c:axPos val="b"/>
        <c:majorTickMark val="out"/>
        <c:minorTickMark val="none"/>
        <c:tickLblPos val="nextTo"/>
        <c:crossAx val="171278720"/>
        <c:crosses val="autoZero"/>
        <c:auto val="1"/>
        <c:lblAlgn val="ctr"/>
        <c:lblOffset val="100"/>
        <c:noMultiLvlLbl val="0"/>
      </c:catAx>
      <c:valAx>
        <c:axId val="171278720"/>
        <c:scaling>
          <c:orientation val="minMax"/>
        </c:scaling>
        <c:delete val="0"/>
        <c:axPos val="l"/>
        <c:majorGridlines/>
        <c:numFmt formatCode="0%" sourceLinked="1"/>
        <c:majorTickMark val="out"/>
        <c:minorTickMark val="none"/>
        <c:tickLblPos val="nextTo"/>
        <c:crossAx val="171272832"/>
        <c:crosses val="autoZero"/>
        <c:crossBetween val="between"/>
        <c:majorUnit val="0.2"/>
      </c:valAx>
    </c:plotArea>
    <c:legend>
      <c:legendPos val="r"/>
      <c:layout>
        <c:manualLayout>
          <c:xMode val="edge"/>
          <c:yMode val="edge"/>
          <c:x val="0.64589818008286159"/>
          <c:y val="1.0412544585772961E-3"/>
          <c:w val="0.35245229762946301"/>
          <c:h val="0.66966606097314763"/>
        </c:manualLayout>
      </c:layout>
      <c:overlay val="0"/>
      <c:txPr>
        <a:bodyPr/>
        <a:lstStyle/>
        <a:p>
          <a:pPr>
            <a:defRPr sz="1000"/>
          </a:pPr>
          <a:endParaRPr lang="de-DE"/>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1521648922731626"/>
          <c:y val="5.2340498897190238E-2"/>
          <c:w val="0.550360294561973"/>
          <c:h val="0.84121016038471652"/>
        </c:manualLayout>
      </c:layout>
      <c:doughnutChart>
        <c:varyColors val="1"/>
        <c:ser>
          <c:idx val="0"/>
          <c:order val="0"/>
          <c:tx>
            <c:strRef>
              <c:f>Tabelle1!$B$1</c:f>
              <c:strCache>
                <c:ptCount val="1"/>
                <c:pt idx="0">
                  <c:v>Spalte1</c:v>
                </c:pt>
              </c:strCache>
            </c:strRef>
          </c:tx>
          <c:dPt>
            <c:idx val="0"/>
            <c:bubble3D val="0"/>
            <c:spPr>
              <a:solidFill>
                <a:srgbClr val="00B050"/>
              </a:solidFill>
            </c:spPr>
          </c:dPt>
          <c:dPt>
            <c:idx val="1"/>
            <c:bubble3D val="0"/>
            <c:spPr>
              <a:solidFill>
                <a:srgbClr val="0070C0"/>
              </a:solidFill>
            </c:spPr>
          </c:dPt>
          <c:dLbls>
            <c:txPr>
              <a:bodyPr/>
              <a:lstStyle/>
              <a:p>
                <a:pPr>
                  <a:defRPr sz="1100" b="1"/>
                </a:pPr>
                <a:endParaRPr lang="de-DE"/>
              </a:p>
            </c:txPr>
            <c:showLegendKey val="0"/>
            <c:showVal val="1"/>
            <c:showCatName val="0"/>
            <c:showSerName val="0"/>
            <c:showPercent val="0"/>
            <c:showBubbleSize val="0"/>
            <c:showLeaderLines val="1"/>
          </c:dLbls>
          <c:cat>
            <c:strRef>
              <c:f>Tabelle1!$A$2:$A$3</c:f>
              <c:strCache>
                <c:ptCount val="2"/>
                <c:pt idx="0">
                  <c:v>Berufserfahrung wurde berücksichtigt</c:v>
                </c:pt>
                <c:pt idx="1">
                  <c:v>Berufserfahrung wurde nicht berücksichtigt</c:v>
                </c:pt>
              </c:strCache>
            </c:strRef>
          </c:cat>
          <c:val>
            <c:numRef>
              <c:f>Tabelle1!$B$2:$B$3</c:f>
              <c:numCache>
                <c:formatCode>0.0%</c:formatCode>
                <c:ptCount val="2"/>
                <c:pt idx="0">
                  <c:v>0.19400000000000001</c:v>
                </c:pt>
                <c:pt idx="1">
                  <c:v>0.80600000000000005</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0421142942405254"/>
          <c:y val="4.8022115823073412E-2"/>
          <c:w val="0.54736148413408936"/>
          <c:h val="0.83639230886152915"/>
        </c:manualLayout>
      </c:layout>
      <c:doughnutChart>
        <c:varyColors val="1"/>
        <c:dLbls>
          <c:showLegendKey val="0"/>
          <c:showVal val="1"/>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a:t>Auftenhaltsstatus</a:t>
            </a:r>
            <a:r>
              <a:rPr lang="de-DE" baseline="0"/>
              <a:t> </a:t>
            </a:r>
            <a:endParaRPr lang="de-DE"/>
          </a:p>
        </c:rich>
      </c:tx>
      <c:layout/>
      <c:overlay val="0"/>
    </c:title>
    <c:autoTitleDeleted val="0"/>
    <c:plotArea>
      <c:layout/>
      <c:pieChart>
        <c:varyColors val="1"/>
        <c:ser>
          <c:idx val="0"/>
          <c:order val="0"/>
          <c:cat>
            <c:strRef>
              <c:f>'F6'!$I$20:$I$22</c:f>
              <c:strCache>
                <c:ptCount val="3"/>
                <c:pt idx="0">
                  <c:v>Flüchtling (Flüchtlinge §§ 22-26 AufenthG)</c:v>
                </c:pt>
                <c:pt idx="1">
                  <c:v>anderer Aufenthaltsstatus/ kein Flüchtling</c:v>
                </c:pt>
                <c:pt idx="2">
                  <c:v>keine Angabe</c:v>
                </c:pt>
              </c:strCache>
            </c:strRef>
          </c:cat>
          <c:val>
            <c:numRef>
              <c:f>'F6'!$J$20:$J$22</c:f>
              <c:numCache>
                <c:formatCode>###0</c:formatCode>
                <c:ptCount val="3"/>
                <c:pt idx="0">
                  <c:v>4</c:v>
                </c:pt>
                <c:pt idx="1">
                  <c:v>18</c:v>
                </c:pt>
                <c:pt idx="2">
                  <c:v>3</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a:t>Welche</a:t>
            </a:r>
            <a:r>
              <a:rPr lang="de-DE" baseline="0"/>
              <a:t> Dokumente konnten nicht erbracht werden?</a:t>
            </a:r>
            <a:endParaRPr lang="de-DE"/>
          </a:p>
        </c:rich>
      </c:tx>
      <c:layout>
        <c:manualLayout>
          <c:xMode val="edge"/>
          <c:yMode val="edge"/>
          <c:x val="6.0675371719833504E-2"/>
          <c:y val="2.4529013966437612E-3"/>
        </c:manualLayout>
      </c:layout>
      <c:overlay val="1"/>
    </c:title>
    <c:autoTitleDeleted val="0"/>
    <c:plotArea>
      <c:layout>
        <c:manualLayout>
          <c:layoutTarget val="inner"/>
          <c:xMode val="edge"/>
          <c:yMode val="edge"/>
          <c:x val="3.7065188576406803E-2"/>
          <c:y val="2.2676051867252845E-2"/>
          <c:w val="0.93499512155415077"/>
          <c:h val="0.85459135492881744"/>
        </c:manualLayout>
      </c:layout>
      <c:barChart>
        <c:barDir val="col"/>
        <c:grouping val="clustered"/>
        <c:varyColors val="0"/>
        <c:ser>
          <c:idx val="0"/>
          <c:order val="0"/>
          <c:invertIfNegative val="0"/>
          <c:dLbls>
            <c:showLegendKey val="0"/>
            <c:showVal val="1"/>
            <c:showCatName val="0"/>
            <c:showSerName val="0"/>
            <c:showPercent val="0"/>
            <c:showBubbleSize val="0"/>
            <c:showLeaderLines val="0"/>
          </c:dLbls>
          <c:cat>
            <c:strRef>
              <c:f>Tabelle1!$A$77:$A$81</c:f>
              <c:strCache>
                <c:ptCount val="5"/>
                <c:pt idx="0">
                  <c:v>Berufsabschluss</c:v>
                </c:pt>
                <c:pt idx="1">
                  <c:v>Berufserfahrungen</c:v>
                </c:pt>
                <c:pt idx="2">
                  <c:v>Inhalt, Dauer und Rahmenbedingungen der Berufsausbildung </c:v>
                </c:pt>
                <c:pt idx="3">
                  <c:v>sonstige Befähigungsnachweise </c:v>
                </c:pt>
                <c:pt idx="4">
                  <c:v>andere </c:v>
                </c:pt>
              </c:strCache>
            </c:strRef>
          </c:cat>
          <c:val>
            <c:numRef>
              <c:f>Tabelle1!$B$77:$B$81</c:f>
              <c:numCache>
                <c:formatCode>General</c:formatCode>
                <c:ptCount val="5"/>
                <c:pt idx="0">
                  <c:v>4</c:v>
                </c:pt>
                <c:pt idx="1">
                  <c:v>3</c:v>
                </c:pt>
                <c:pt idx="2">
                  <c:v>18</c:v>
                </c:pt>
              </c:numCache>
            </c:numRef>
          </c:val>
        </c:ser>
        <c:dLbls>
          <c:showLegendKey val="0"/>
          <c:showVal val="0"/>
          <c:showCatName val="0"/>
          <c:showSerName val="0"/>
          <c:showPercent val="0"/>
          <c:showBubbleSize val="0"/>
        </c:dLbls>
        <c:gapWidth val="150"/>
        <c:axId val="172017536"/>
        <c:axId val="172019072"/>
      </c:barChart>
      <c:catAx>
        <c:axId val="172017536"/>
        <c:scaling>
          <c:orientation val="minMax"/>
        </c:scaling>
        <c:delete val="0"/>
        <c:axPos val="b"/>
        <c:majorTickMark val="out"/>
        <c:minorTickMark val="none"/>
        <c:tickLblPos val="nextTo"/>
        <c:crossAx val="172019072"/>
        <c:crosses val="autoZero"/>
        <c:auto val="1"/>
        <c:lblAlgn val="ctr"/>
        <c:lblOffset val="100"/>
        <c:noMultiLvlLbl val="0"/>
      </c:catAx>
      <c:valAx>
        <c:axId val="172019072"/>
        <c:scaling>
          <c:orientation val="minMax"/>
        </c:scaling>
        <c:delete val="0"/>
        <c:axPos val="l"/>
        <c:majorGridlines>
          <c:spPr>
            <a:ln>
              <a:noFill/>
            </a:ln>
          </c:spPr>
        </c:majorGridlines>
        <c:numFmt formatCode="General" sourceLinked="1"/>
        <c:majorTickMark val="out"/>
        <c:minorTickMark val="none"/>
        <c:tickLblPos val="nextTo"/>
        <c:crossAx val="172017536"/>
        <c:crosses val="autoZero"/>
        <c:crossBetween val="between"/>
      </c:valAx>
      <c:spPr>
        <a:noFill/>
        <a:ln w="25400">
          <a:noFill/>
        </a:ln>
      </c:spPr>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C8018F-200E-4F50-B851-5E7281D2604D}"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de-DE"/>
        </a:p>
      </dgm:t>
    </dgm:pt>
    <dgm:pt modelId="{8252A9EE-C390-4D62-80BF-9F4ABF385094}">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de-DE" sz="2800" b="1" dirty="0" smtClean="0"/>
            <a:t>Ziele</a:t>
          </a:r>
          <a:endParaRPr lang="de-DE" sz="2800" b="1" dirty="0"/>
        </a:p>
      </dgm:t>
    </dgm:pt>
    <dgm:pt modelId="{CE1E0F26-61F6-4DAD-B666-1C316BDEEF01}" type="parTrans" cxnId="{803AFE02-DF69-4130-AFFE-628B8A4183FC}">
      <dgm:prSet/>
      <dgm:spPr/>
      <dgm:t>
        <a:bodyPr/>
        <a:lstStyle/>
        <a:p>
          <a:endParaRPr lang="de-DE"/>
        </a:p>
      </dgm:t>
    </dgm:pt>
    <dgm:pt modelId="{6B6EDD4F-CAC2-41AA-BCE1-DF29F343094D}" type="sibTrans" cxnId="{803AFE02-DF69-4130-AFFE-628B8A4183FC}">
      <dgm:prSet/>
      <dgm:spPr/>
      <dgm:t>
        <a:bodyPr/>
        <a:lstStyle/>
        <a:p>
          <a:endParaRPr lang="de-DE"/>
        </a:p>
      </dgm:t>
    </dgm:pt>
    <dgm:pt modelId="{25CDE76D-FE07-4A75-940E-3BABE7A80330}">
      <dgm:prSet phldrT="[Text]" custT="1"/>
      <dgm:spPr>
        <a:solidFill>
          <a:schemeClr val="accent5">
            <a:lumMod val="40000"/>
            <a:lumOff val="60000"/>
          </a:schemeClr>
        </a:solidFill>
      </dgm:spPr>
      <dgm:t>
        <a:bodyPr/>
        <a:lstStyle/>
        <a:p>
          <a:r>
            <a:rPr lang="de-DE" sz="2100" dirty="0" smtClean="0">
              <a:solidFill>
                <a:schemeClr val="tx1"/>
              </a:solidFill>
              <a:latin typeface="+mn-lt"/>
            </a:rPr>
            <a:t>Arbeitsmarkt-integration</a:t>
          </a:r>
          <a:endParaRPr lang="de-DE" sz="2100" dirty="0">
            <a:solidFill>
              <a:schemeClr val="tx1"/>
            </a:solidFill>
          </a:endParaRPr>
        </a:p>
      </dgm:t>
    </dgm:pt>
    <dgm:pt modelId="{A86FBA38-9C6C-4C9D-A6E2-5DD5DA92779A}" type="parTrans" cxnId="{9F176B7E-0181-47E4-AC72-53AE04A73C7B}">
      <dgm:prSet/>
      <dgm:spPr/>
      <dgm:t>
        <a:bodyPr/>
        <a:lstStyle/>
        <a:p>
          <a:endParaRPr lang="de-DE"/>
        </a:p>
      </dgm:t>
    </dgm:pt>
    <dgm:pt modelId="{6100E985-C1CC-4C73-BEF5-4278E02291CC}" type="sibTrans" cxnId="{9F176B7E-0181-47E4-AC72-53AE04A73C7B}">
      <dgm:prSet/>
      <dgm:spPr/>
      <dgm:t>
        <a:bodyPr/>
        <a:lstStyle/>
        <a:p>
          <a:endParaRPr lang="de-DE"/>
        </a:p>
      </dgm:t>
    </dgm:pt>
    <dgm:pt modelId="{3F694A59-E0FE-47AD-B47A-75EC17A2FFAD}">
      <dgm:prSet custT="1"/>
      <dgm:spPr>
        <a:solidFill>
          <a:schemeClr val="accent5">
            <a:lumMod val="40000"/>
            <a:lumOff val="6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DE" sz="2100" dirty="0" smtClean="0">
              <a:solidFill>
                <a:schemeClr val="tx1"/>
              </a:solidFill>
              <a:latin typeface="+mn-lt"/>
            </a:rPr>
            <a:t>Signal an ausländische Fachkräfte</a:t>
          </a:r>
        </a:p>
      </dgm:t>
    </dgm:pt>
    <dgm:pt modelId="{8C11E256-5183-43F5-A42F-4FB77167775B}" type="parTrans" cxnId="{2BAC8F0C-26B5-4A84-916E-EA235EBCCC18}">
      <dgm:prSet/>
      <dgm:spPr/>
      <dgm:t>
        <a:bodyPr/>
        <a:lstStyle/>
        <a:p>
          <a:endParaRPr lang="de-DE"/>
        </a:p>
      </dgm:t>
    </dgm:pt>
    <dgm:pt modelId="{9E336D13-024C-444B-BBAD-207425B13A0B}" type="sibTrans" cxnId="{2BAC8F0C-26B5-4A84-916E-EA235EBCCC18}">
      <dgm:prSet/>
      <dgm:spPr/>
      <dgm:t>
        <a:bodyPr/>
        <a:lstStyle/>
        <a:p>
          <a:endParaRPr lang="de-DE"/>
        </a:p>
      </dgm:t>
    </dgm:pt>
    <dgm:pt modelId="{D8FB183D-5CCE-4693-A8C0-37A2C702CCB6}">
      <dgm:prSet custT="1"/>
      <dgm:spPr>
        <a:solidFill>
          <a:schemeClr val="accent5">
            <a:lumMod val="40000"/>
            <a:lumOff val="60000"/>
          </a:schemeClr>
        </a:solidFill>
      </dgm:spPr>
      <dgm:t>
        <a:bodyPr/>
        <a:lstStyle/>
        <a:p>
          <a:r>
            <a:rPr lang="de-DE" sz="2100" dirty="0" smtClean="0">
              <a:solidFill>
                <a:schemeClr val="tx1"/>
              </a:solidFill>
              <a:latin typeface="+mn-lt"/>
            </a:rPr>
            <a:t>Wertschätzung von ausländischen Qualifikationen</a:t>
          </a:r>
          <a:endParaRPr lang="de-DE" sz="2100" dirty="0">
            <a:solidFill>
              <a:schemeClr val="tx1"/>
            </a:solidFill>
            <a:latin typeface="+mn-lt"/>
          </a:endParaRPr>
        </a:p>
      </dgm:t>
    </dgm:pt>
    <dgm:pt modelId="{F2A8FF97-A423-49B0-B199-3EE8E19AE996}" type="parTrans" cxnId="{44C248B5-406D-4F29-B041-B423723A4FFD}">
      <dgm:prSet/>
      <dgm:spPr/>
      <dgm:t>
        <a:bodyPr/>
        <a:lstStyle/>
        <a:p>
          <a:endParaRPr lang="de-DE"/>
        </a:p>
      </dgm:t>
    </dgm:pt>
    <dgm:pt modelId="{FFEA0165-53D3-4FF6-9FB1-1EFD7BA08FE3}" type="sibTrans" cxnId="{44C248B5-406D-4F29-B041-B423723A4FFD}">
      <dgm:prSet/>
      <dgm:spPr/>
      <dgm:t>
        <a:bodyPr/>
        <a:lstStyle/>
        <a:p>
          <a:endParaRPr lang="de-DE"/>
        </a:p>
      </dgm:t>
    </dgm:pt>
    <dgm:pt modelId="{44E3150C-3462-44A1-AC05-A683766A1FB0}" type="pres">
      <dgm:prSet presAssocID="{95C8018F-200E-4F50-B851-5E7281D2604D}" presName="diagram" presStyleCnt="0">
        <dgm:presLayoutVars>
          <dgm:dir/>
          <dgm:resizeHandles val="exact"/>
        </dgm:presLayoutVars>
      </dgm:prSet>
      <dgm:spPr/>
      <dgm:t>
        <a:bodyPr/>
        <a:lstStyle/>
        <a:p>
          <a:endParaRPr lang="de-DE"/>
        </a:p>
      </dgm:t>
    </dgm:pt>
    <dgm:pt modelId="{69D7425A-C8D1-4520-A1AE-48D526816CC7}" type="pres">
      <dgm:prSet presAssocID="{8252A9EE-C390-4D62-80BF-9F4ABF385094}" presName="node" presStyleLbl="node1" presStyleIdx="0" presStyleCnt="4" custScaleX="282351" custScaleY="42278" custLinFactNeighborX="-66" custLinFactNeighborY="-35517">
        <dgm:presLayoutVars>
          <dgm:bulletEnabled val="1"/>
        </dgm:presLayoutVars>
      </dgm:prSet>
      <dgm:spPr>
        <a:prstGeom prst="roundRect">
          <a:avLst/>
        </a:prstGeom>
      </dgm:spPr>
      <dgm:t>
        <a:bodyPr/>
        <a:lstStyle/>
        <a:p>
          <a:endParaRPr lang="de-DE"/>
        </a:p>
      </dgm:t>
    </dgm:pt>
    <dgm:pt modelId="{528660FA-53A4-42F4-9A7B-42330E09E2C9}" type="pres">
      <dgm:prSet presAssocID="{6B6EDD4F-CAC2-41AA-BCE1-DF29F343094D}" presName="sibTrans" presStyleCnt="0"/>
      <dgm:spPr/>
    </dgm:pt>
    <dgm:pt modelId="{5A1FD363-8BA4-4669-B3DD-E6F9EDD5BF16}" type="pres">
      <dgm:prSet presAssocID="{25CDE76D-FE07-4A75-940E-3BABE7A80330}" presName="node" presStyleLbl="node1" presStyleIdx="1" presStyleCnt="4" custScaleX="79368" custScaleY="81485" custLinFactNeighborX="-9795" custLinFactNeighborY="-14664">
        <dgm:presLayoutVars>
          <dgm:bulletEnabled val="1"/>
        </dgm:presLayoutVars>
      </dgm:prSet>
      <dgm:spPr>
        <a:prstGeom prst="roundRect">
          <a:avLst/>
        </a:prstGeom>
      </dgm:spPr>
      <dgm:t>
        <a:bodyPr/>
        <a:lstStyle/>
        <a:p>
          <a:endParaRPr lang="de-DE"/>
        </a:p>
      </dgm:t>
    </dgm:pt>
    <dgm:pt modelId="{EC6E133A-CC53-424B-8EAC-E92A7559B440}" type="pres">
      <dgm:prSet presAssocID="{6100E985-C1CC-4C73-BEF5-4278E02291CC}" presName="sibTrans" presStyleCnt="0"/>
      <dgm:spPr/>
    </dgm:pt>
    <dgm:pt modelId="{9A8EF67E-E2F6-41B4-8B16-94D9904ECFCD}" type="pres">
      <dgm:prSet presAssocID="{3F694A59-E0FE-47AD-B47A-75EC17A2FFAD}" presName="node" presStyleLbl="node1" presStyleIdx="2" presStyleCnt="4" custScaleX="79368" custScaleY="81485" custLinFactNeighborX="1381" custLinFactNeighborY="-14664">
        <dgm:presLayoutVars>
          <dgm:bulletEnabled val="1"/>
        </dgm:presLayoutVars>
      </dgm:prSet>
      <dgm:spPr>
        <a:prstGeom prst="roundRect">
          <a:avLst/>
        </a:prstGeom>
      </dgm:spPr>
      <dgm:t>
        <a:bodyPr/>
        <a:lstStyle/>
        <a:p>
          <a:endParaRPr lang="de-DE"/>
        </a:p>
      </dgm:t>
    </dgm:pt>
    <dgm:pt modelId="{7A6802A7-35C4-4A42-84AF-41AAE2C92026}" type="pres">
      <dgm:prSet presAssocID="{9E336D13-024C-444B-BBAD-207425B13A0B}" presName="sibTrans" presStyleCnt="0"/>
      <dgm:spPr/>
    </dgm:pt>
    <dgm:pt modelId="{753CAD56-AF15-4856-85C6-ADB253BFC06D}" type="pres">
      <dgm:prSet presAssocID="{D8FB183D-5CCE-4693-A8C0-37A2C702CCB6}" presName="node" presStyleLbl="node1" presStyleIdx="3" presStyleCnt="4" custScaleX="79368" custScaleY="81485" custLinFactNeighborX="10164" custLinFactNeighborY="-14664">
        <dgm:presLayoutVars>
          <dgm:bulletEnabled val="1"/>
        </dgm:presLayoutVars>
      </dgm:prSet>
      <dgm:spPr>
        <a:prstGeom prst="roundRect">
          <a:avLst/>
        </a:prstGeom>
      </dgm:spPr>
      <dgm:t>
        <a:bodyPr/>
        <a:lstStyle/>
        <a:p>
          <a:endParaRPr lang="de-DE"/>
        </a:p>
      </dgm:t>
    </dgm:pt>
  </dgm:ptLst>
  <dgm:cxnLst>
    <dgm:cxn modelId="{9F176B7E-0181-47E4-AC72-53AE04A73C7B}" srcId="{95C8018F-200E-4F50-B851-5E7281D2604D}" destId="{25CDE76D-FE07-4A75-940E-3BABE7A80330}" srcOrd="1" destOrd="0" parTransId="{A86FBA38-9C6C-4C9D-A6E2-5DD5DA92779A}" sibTransId="{6100E985-C1CC-4C73-BEF5-4278E02291CC}"/>
    <dgm:cxn modelId="{ABB44061-2CA7-477B-854A-96F7872633A5}" type="presOf" srcId="{3F694A59-E0FE-47AD-B47A-75EC17A2FFAD}" destId="{9A8EF67E-E2F6-41B4-8B16-94D9904ECFCD}" srcOrd="0" destOrd="0" presId="urn:microsoft.com/office/officeart/2005/8/layout/default"/>
    <dgm:cxn modelId="{803AFE02-DF69-4130-AFFE-628B8A4183FC}" srcId="{95C8018F-200E-4F50-B851-5E7281D2604D}" destId="{8252A9EE-C390-4D62-80BF-9F4ABF385094}" srcOrd="0" destOrd="0" parTransId="{CE1E0F26-61F6-4DAD-B666-1C316BDEEF01}" sibTransId="{6B6EDD4F-CAC2-41AA-BCE1-DF29F343094D}"/>
    <dgm:cxn modelId="{17621556-05C4-4D0D-960C-05456200FE5D}" type="presOf" srcId="{D8FB183D-5CCE-4693-A8C0-37A2C702CCB6}" destId="{753CAD56-AF15-4856-85C6-ADB253BFC06D}" srcOrd="0" destOrd="0" presId="urn:microsoft.com/office/officeart/2005/8/layout/default"/>
    <dgm:cxn modelId="{2BAC8F0C-26B5-4A84-916E-EA235EBCCC18}" srcId="{95C8018F-200E-4F50-B851-5E7281D2604D}" destId="{3F694A59-E0FE-47AD-B47A-75EC17A2FFAD}" srcOrd="2" destOrd="0" parTransId="{8C11E256-5183-43F5-A42F-4FB77167775B}" sibTransId="{9E336D13-024C-444B-BBAD-207425B13A0B}"/>
    <dgm:cxn modelId="{B49789B1-5AC4-4810-8300-DAE59E295814}" type="presOf" srcId="{8252A9EE-C390-4D62-80BF-9F4ABF385094}" destId="{69D7425A-C8D1-4520-A1AE-48D526816CC7}" srcOrd="0" destOrd="0" presId="urn:microsoft.com/office/officeart/2005/8/layout/default"/>
    <dgm:cxn modelId="{D8A9ABFB-085D-4E8B-BE95-8FD9C761411D}" type="presOf" srcId="{25CDE76D-FE07-4A75-940E-3BABE7A80330}" destId="{5A1FD363-8BA4-4669-B3DD-E6F9EDD5BF16}" srcOrd="0" destOrd="0" presId="urn:microsoft.com/office/officeart/2005/8/layout/default"/>
    <dgm:cxn modelId="{C1B91197-61C2-4F75-A91C-99DE3A444626}" type="presOf" srcId="{95C8018F-200E-4F50-B851-5E7281D2604D}" destId="{44E3150C-3462-44A1-AC05-A683766A1FB0}" srcOrd="0" destOrd="0" presId="urn:microsoft.com/office/officeart/2005/8/layout/default"/>
    <dgm:cxn modelId="{44C248B5-406D-4F29-B041-B423723A4FFD}" srcId="{95C8018F-200E-4F50-B851-5E7281D2604D}" destId="{D8FB183D-5CCE-4693-A8C0-37A2C702CCB6}" srcOrd="3" destOrd="0" parTransId="{F2A8FF97-A423-49B0-B199-3EE8E19AE996}" sibTransId="{FFEA0165-53D3-4FF6-9FB1-1EFD7BA08FE3}"/>
    <dgm:cxn modelId="{E1E64C91-7CE0-41D1-BA21-2FEAC81C9A3C}" type="presParOf" srcId="{44E3150C-3462-44A1-AC05-A683766A1FB0}" destId="{69D7425A-C8D1-4520-A1AE-48D526816CC7}" srcOrd="0" destOrd="0" presId="urn:microsoft.com/office/officeart/2005/8/layout/default"/>
    <dgm:cxn modelId="{D265849B-E3D5-4B9C-AAC2-4272E665DF11}" type="presParOf" srcId="{44E3150C-3462-44A1-AC05-A683766A1FB0}" destId="{528660FA-53A4-42F4-9A7B-42330E09E2C9}" srcOrd="1" destOrd="0" presId="urn:microsoft.com/office/officeart/2005/8/layout/default"/>
    <dgm:cxn modelId="{0E17494B-0D11-4EF4-8473-D44F5CF84B84}" type="presParOf" srcId="{44E3150C-3462-44A1-AC05-A683766A1FB0}" destId="{5A1FD363-8BA4-4669-B3DD-E6F9EDD5BF16}" srcOrd="2" destOrd="0" presId="urn:microsoft.com/office/officeart/2005/8/layout/default"/>
    <dgm:cxn modelId="{914A5A19-0587-4C7B-9533-111F4C930A86}" type="presParOf" srcId="{44E3150C-3462-44A1-AC05-A683766A1FB0}" destId="{EC6E133A-CC53-424B-8EAC-E92A7559B440}" srcOrd="3" destOrd="0" presId="urn:microsoft.com/office/officeart/2005/8/layout/default"/>
    <dgm:cxn modelId="{8625D4FC-F8EE-4FAE-9CFA-5E8AA8CEC255}" type="presParOf" srcId="{44E3150C-3462-44A1-AC05-A683766A1FB0}" destId="{9A8EF67E-E2F6-41B4-8B16-94D9904ECFCD}" srcOrd="4" destOrd="0" presId="urn:microsoft.com/office/officeart/2005/8/layout/default"/>
    <dgm:cxn modelId="{66CC995D-5D9D-4ADB-8683-A4EB66C1BAF5}" type="presParOf" srcId="{44E3150C-3462-44A1-AC05-A683766A1FB0}" destId="{7A6802A7-35C4-4A42-84AF-41AAE2C92026}" srcOrd="5" destOrd="0" presId="urn:microsoft.com/office/officeart/2005/8/layout/default"/>
    <dgm:cxn modelId="{6EA7A855-80BF-438E-BCD0-3198CF61E69A}" type="presParOf" srcId="{44E3150C-3462-44A1-AC05-A683766A1FB0}" destId="{753CAD56-AF15-4856-85C6-ADB253BFC06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9D2CB1-F3D6-4A5D-AC03-FC0A2060BD1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2ABCCF11-E619-4581-964C-A3D306A2AAB7}">
      <dgm:prSet/>
      <dgm:spPr>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de-DE" b="1" dirty="0" smtClean="0">
              <a:solidFill>
                <a:schemeClr val="tx1"/>
              </a:solidFill>
            </a:rPr>
            <a:t>Rechtsanspruch auf Verfahren</a:t>
          </a:r>
          <a:endParaRPr lang="de-DE" b="1" dirty="0">
            <a:solidFill>
              <a:schemeClr val="tx1"/>
            </a:solidFill>
          </a:endParaRPr>
        </a:p>
      </dgm:t>
    </dgm:pt>
    <dgm:pt modelId="{E4C13934-94C9-4510-96A5-D532AD9C352C}" type="parTrans" cxnId="{E54C18AD-2E97-4DDC-AA58-0070748750B5}">
      <dgm:prSet/>
      <dgm:spPr/>
      <dgm:t>
        <a:bodyPr/>
        <a:lstStyle/>
        <a:p>
          <a:endParaRPr lang="de-DE"/>
        </a:p>
      </dgm:t>
    </dgm:pt>
    <dgm:pt modelId="{73584CD8-557F-42B5-AC8F-443F20F6D570}" type="sibTrans" cxnId="{E54C18AD-2E97-4DDC-AA58-0070748750B5}">
      <dgm:prSet/>
      <dgm:spPr/>
      <dgm:t>
        <a:bodyPr/>
        <a:lstStyle/>
        <a:p>
          <a:endParaRPr lang="de-DE"/>
        </a:p>
      </dgm:t>
    </dgm:pt>
    <dgm:pt modelId="{59D6F763-99BB-45E4-B79A-4F92BAEA44FF}">
      <dgm:prSet/>
      <dgm:spPr>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de-DE" b="1" dirty="0" smtClean="0">
              <a:solidFill>
                <a:schemeClr val="tx1"/>
              </a:solidFill>
            </a:rPr>
            <a:t>Einheitliche Kriterien und Verfahren</a:t>
          </a:r>
          <a:endParaRPr lang="de-DE" b="1" dirty="0">
            <a:solidFill>
              <a:schemeClr val="tx1"/>
            </a:solidFill>
          </a:endParaRPr>
        </a:p>
      </dgm:t>
    </dgm:pt>
    <dgm:pt modelId="{2F72034B-1FF4-4778-BE85-E626AC797DC6}" type="parTrans" cxnId="{B91E3BA0-0766-4467-86FD-3FAFB038C15A}">
      <dgm:prSet/>
      <dgm:spPr/>
      <dgm:t>
        <a:bodyPr/>
        <a:lstStyle/>
        <a:p>
          <a:endParaRPr lang="de-DE"/>
        </a:p>
      </dgm:t>
    </dgm:pt>
    <dgm:pt modelId="{34485ED8-BFEA-4ABD-8FEF-670DBBAF64B5}" type="sibTrans" cxnId="{B91E3BA0-0766-4467-86FD-3FAFB038C15A}">
      <dgm:prSet/>
      <dgm:spPr/>
      <dgm:t>
        <a:bodyPr/>
        <a:lstStyle/>
        <a:p>
          <a:endParaRPr lang="de-DE"/>
        </a:p>
      </dgm:t>
    </dgm:pt>
    <dgm:pt modelId="{5C9C1835-F530-4DF9-95B7-59E4EDB7A9A4}">
      <dgm:prSet/>
      <dgm:spPr>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de-DE" b="1" dirty="0" smtClean="0">
              <a:solidFill>
                <a:schemeClr val="tx1"/>
              </a:solidFill>
            </a:rPr>
            <a:t>Unabhängigkeit von Staatsangehörigkeit</a:t>
          </a:r>
          <a:endParaRPr lang="de-DE" b="1" dirty="0">
            <a:solidFill>
              <a:schemeClr val="tx1"/>
            </a:solidFill>
          </a:endParaRPr>
        </a:p>
      </dgm:t>
    </dgm:pt>
    <dgm:pt modelId="{84D19B60-254A-4D63-AE58-8458A0F6BDB4}" type="parTrans" cxnId="{98E9E368-9CE6-4B0F-AA83-8434F954A2A2}">
      <dgm:prSet/>
      <dgm:spPr/>
      <dgm:t>
        <a:bodyPr/>
        <a:lstStyle/>
        <a:p>
          <a:endParaRPr lang="de-DE"/>
        </a:p>
      </dgm:t>
    </dgm:pt>
    <dgm:pt modelId="{B964ACAF-6833-442A-9374-FDB1A89C0DAB}" type="sibTrans" cxnId="{98E9E368-9CE6-4B0F-AA83-8434F954A2A2}">
      <dgm:prSet/>
      <dgm:spPr/>
      <dgm:t>
        <a:bodyPr/>
        <a:lstStyle/>
        <a:p>
          <a:endParaRPr lang="de-DE"/>
        </a:p>
      </dgm:t>
    </dgm:pt>
    <dgm:pt modelId="{E58CBB93-99F6-4BE9-A5AE-267862EDAC17}">
      <dgm:prSet/>
      <dgm:spPr>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de-DE" b="1" dirty="0" smtClean="0">
              <a:solidFill>
                <a:schemeClr val="tx1"/>
              </a:solidFill>
            </a:rPr>
            <a:t>Anträge von In- und Ausland möglich</a:t>
          </a:r>
          <a:endParaRPr lang="de-DE" b="1" dirty="0">
            <a:solidFill>
              <a:schemeClr val="tx1"/>
            </a:solidFill>
          </a:endParaRPr>
        </a:p>
      </dgm:t>
    </dgm:pt>
    <dgm:pt modelId="{E1915B7F-8DCE-4DFC-96B7-C06193B300AA}" type="parTrans" cxnId="{F420F611-EE66-40C0-AEE2-F2FC37B4D7BD}">
      <dgm:prSet/>
      <dgm:spPr/>
      <dgm:t>
        <a:bodyPr/>
        <a:lstStyle/>
        <a:p>
          <a:endParaRPr lang="de-DE"/>
        </a:p>
      </dgm:t>
    </dgm:pt>
    <dgm:pt modelId="{D290E7CC-732D-43B7-A896-43ABD85EA541}" type="sibTrans" cxnId="{F420F611-EE66-40C0-AEE2-F2FC37B4D7BD}">
      <dgm:prSet/>
      <dgm:spPr/>
      <dgm:t>
        <a:bodyPr/>
        <a:lstStyle/>
        <a:p>
          <a:endParaRPr lang="de-DE"/>
        </a:p>
      </dgm:t>
    </dgm:pt>
    <dgm:pt modelId="{F3400724-4471-4281-A948-6CD1DF06CC3E}" type="pres">
      <dgm:prSet presAssocID="{969D2CB1-F3D6-4A5D-AC03-FC0A2060BD19}" presName="Name0" presStyleCnt="0">
        <dgm:presLayoutVars>
          <dgm:dir/>
          <dgm:animLvl val="lvl"/>
          <dgm:resizeHandles val="exact"/>
        </dgm:presLayoutVars>
      </dgm:prSet>
      <dgm:spPr/>
      <dgm:t>
        <a:bodyPr/>
        <a:lstStyle/>
        <a:p>
          <a:endParaRPr lang="de-DE"/>
        </a:p>
      </dgm:t>
    </dgm:pt>
    <dgm:pt modelId="{27C8B95D-83CB-43FA-BFD6-19EA4F72EABB}" type="pres">
      <dgm:prSet presAssocID="{2ABCCF11-E619-4581-964C-A3D306A2AAB7}" presName="linNode" presStyleCnt="0"/>
      <dgm:spPr/>
    </dgm:pt>
    <dgm:pt modelId="{A62CFD35-9C75-4E3E-9EBA-9D8CB20678F8}" type="pres">
      <dgm:prSet presAssocID="{2ABCCF11-E619-4581-964C-A3D306A2AAB7}" presName="parentText" presStyleLbl="node1" presStyleIdx="0" presStyleCnt="4" custScaleX="180529" custScaleY="69487">
        <dgm:presLayoutVars>
          <dgm:chMax val="1"/>
          <dgm:bulletEnabled val="1"/>
        </dgm:presLayoutVars>
      </dgm:prSet>
      <dgm:spPr/>
      <dgm:t>
        <a:bodyPr/>
        <a:lstStyle/>
        <a:p>
          <a:endParaRPr lang="de-DE"/>
        </a:p>
      </dgm:t>
    </dgm:pt>
    <dgm:pt modelId="{B8FA73F3-C226-4669-B581-449F5561D663}" type="pres">
      <dgm:prSet presAssocID="{73584CD8-557F-42B5-AC8F-443F20F6D570}" presName="sp" presStyleCnt="0"/>
      <dgm:spPr/>
    </dgm:pt>
    <dgm:pt modelId="{882F0771-D214-4A02-8445-009A0A0AFF00}" type="pres">
      <dgm:prSet presAssocID="{59D6F763-99BB-45E4-B79A-4F92BAEA44FF}" presName="linNode" presStyleCnt="0"/>
      <dgm:spPr/>
    </dgm:pt>
    <dgm:pt modelId="{EC0B4B8B-182E-4DF4-B2F5-7C2A2B5599AC}" type="pres">
      <dgm:prSet presAssocID="{59D6F763-99BB-45E4-B79A-4F92BAEA44FF}" presName="parentText" presStyleLbl="node1" presStyleIdx="1" presStyleCnt="4" custScaleX="181519" custScaleY="65294">
        <dgm:presLayoutVars>
          <dgm:chMax val="1"/>
          <dgm:bulletEnabled val="1"/>
        </dgm:presLayoutVars>
      </dgm:prSet>
      <dgm:spPr/>
      <dgm:t>
        <a:bodyPr/>
        <a:lstStyle/>
        <a:p>
          <a:endParaRPr lang="de-DE"/>
        </a:p>
      </dgm:t>
    </dgm:pt>
    <dgm:pt modelId="{184B706D-E9C4-40BF-872D-2D81B90EFB33}" type="pres">
      <dgm:prSet presAssocID="{34485ED8-BFEA-4ABD-8FEF-670DBBAF64B5}" presName="sp" presStyleCnt="0"/>
      <dgm:spPr/>
    </dgm:pt>
    <dgm:pt modelId="{CD8F0119-AE9A-4B68-AF9D-94162890F016}" type="pres">
      <dgm:prSet presAssocID="{5C9C1835-F530-4DF9-95B7-59E4EDB7A9A4}" presName="linNode" presStyleCnt="0"/>
      <dgm:spPr/>
    </dgm:pt>
    <dgm:pt modelId="{597F2DF8-92A2-4863-A956-B7E9F4AD7916}" type="pres">
      <dgm:prSet presAssocID="{5C9C1835-F530-4DF9-95B7-59E4EDB7A9A4}" presName="parentText" presStyleLbl="node1" presStyleIdx="2" presStyleCnt="4" custScaleX="181518" custScaleY="65493">
        <dgm:presLayoutVars>
          <dgm:chMax val="1"/>
          <dgm:bulletEnabled val="1"/>
        </dgm:presLayoutVars>
      </dgm:prSet>
      <dgm:spPr/>
      <dgm:t>
        <a:bodyPr/>
        <a:lstStyle/>
        <a:p>
          <a:endParaRPr lang="de-DE"/>
        </a:p>
      </dgm:t>
    </dgm:pt>
    <dgm:pt modelId="{A0A8A5A8-848D-4596-90E0-289B03469C6E}" type="pres">
      <dgm:prSet presAssocID="{B964ACAF-6833-442A-9374-FDB1A89C0DAB}" presName="sp" presStyleCnt="0"/>
      <dgm:spPr/>
    </dgm:pt>
    <dgm:pt modelId="{26F89E69-347F-4BCD-B30E-163498461026}" type="pres">
      <dgm:prSet presAssocID="{E58CBB93-99F6-4BE9-A5AE-267862EDAC17}" presName="linNode" presStyleCnt="0"/>
      <dgm:spPr/>
    </dgm:pt>
    <dgm:pt modelId="{4EB6B506-D1A5-453A-8B6E-CC5DF7DA04E0}" type="pres">
      <dgm:prSet presAssocID="{E58CBB93-99F6-4BE9-A5AE-267862EDAC17}" presName="parentText" presStyleLbl="node1" presStyleIdx="3" presStyleCnt="4" custScaleX="181518" custScaleY="71417">
        <dgm:presLayoutVars>
          <dgm:chMax val="1"/>
          <dgm:bulletEnabled val="1"/>
        </dgm:presLayoutVars>
      </dgm:prSet>
      <dgm:spPr/>
      <dgm:t>
        <a:bodyPr/>
        <a:lstStyle/>
        <a:p>
          <a:endParaRPr lang="de-DE"/>
        </a:p>
      </dgm:t>
    </dgm:pt>
  </dgm:ptLst>
  <dgm:cxnLst>
    <dgm:cxn modelId="{83AE1BC8-7EA0-4EB6-B777-11D71616A51E}" type="presOf" srcId="{59D6F763-99BB-45E4-B79A-4F92BAEA44FF}" destId="{EC0B4B8B-182E-4DF4-B2F5-7C2A2B5599AC}" srcOrd="0" destOrd="0" presId="urn:microsoft.com/office/officeart/2005/8/layout/vList5"/>
    <dgm:cxn modelId="{98E9E368-9CE6-4B0F-AA83-8434F954A2A2}" srcId="{969D2CB1-F3D6-4A5D-AC03-FC0A2060BD19}" destId="{5C9C1835-F530-4DF9-95B7-59E4EDB7A9A4}" srcOrd="2" destOrd="0" parTransId="{84D19B60-254A-4D63-AE58-8458A0F6BDB4}" sibTransId="{B964ACAF-6833-442A-9374-FDB1A89C0DAB}"/>
    <dgm:cxn modelId="{B91E3BA0-0766-4467-86FD-3FAFB038C15A}" srcId="{969D2CB1-F3D6-4A5D-AC03-FC0A2060BD19}" destId="{59D6F763-99BB-45E4-B79A-4F92BAEA44FF}" srcOrd="1" destOrd="0" parTransId="{2F72034B-1FF4-4778-BE85-E626AC797DC6}" sibTransId="{34485ED8-BFEA-4ABD-8FEF-670DBBAF64B5}"/>
    <dgm:cxn modelId="{E54C18AD-2E97-4DDC-AA58-0070748750B5}" srcId="{969D2CB1-F3D6-4A5D-AC03-FC0A2060BD19}" destId="{2ABCCF11-E619-4581-964C-A3D306A2AAB7}" srcOrd="0" destOrd="0" parTransId="{E4C13934-94C9-4510-96A5-D532AD9C352C}" sibTransId="{73584CD8-557F-42B5-AC8F-443F20F6D570}"/>
    <dgm:cxn modelId="{42F0A85C-9DC2-477D-B32C-C1E86E0AE8C9}" type="presOf" srcId="{2ABCCF11-E619-4581-964C-A3D306A2AAB7}" destId="{A62CFD35-9C75-4E3E-9EBA-9D8CB20678F8}" srcOrd="0" destOrd="0" presId="urn:microsoft.com/office/officeart/2005/8/layout/vList5"/>
    <dgm:cxn modelId="{F420F611-EE66-40C0-AEE2-F2FC37B4D7BD}" srcId="{969D2CB1-F3D6-4A5D-AC03-FC0A2060BD19}" destId="{E58CBB93-99F6-4BE9-A5AE-267862EDAC17}" srcOrd="3" destOrd="0" parTransId="{E1915B7F-8DCE-4DFC-96B7-C06193B300AA}" sibTransId="{D290E7CC-732D-43B7-A896-43ABD85EA541}"/>
    <dgm:cxn modelId="{BE20104C-6F01-4401-BFA5-A6ACF43E8CD9}" type="presOf" srcId="{E58CBB93-99F6-4BE9-A5AE-267862EDAC17}" destId="{4EB6B506-D1A5-453A-8B6E-CC5DF7DA04E0}" srcOrd="0" destOrd="0" presId="urn:microsoft.com/office/officeart/2005/8/layout/vList5"/>
    <dgm:cxn modelId="{914E4A2C-22E1-48B2-9E4C-C43F80A5A538}" type="presOf" srcId="{5C9C1835-F530-4DF9-95B7-59E4EDB7A9A4}" destId="{597F2DF8-92A2-4863-A956-B7E9F4AD7916}" srcOrd="0" destOrd="0" presId="urn:microsoft.com/office/officeart/2005/8/layout/vList5"/>
    <dgm:cxn modelId="{2345C35C-C7D7-49AA-B81B-B1152473EC1A}" type="presOf" srcId="{969D2CB1-F3D6-4A5D-AC03-FC0A2060BD19}" destId="{F3400724-4471-4281-A948-6CD1DF06CC3E}" srcOrd="0" destOrd="0" presId="urn:microsoft.com/office/officeart/2005/8/layout/vList5"/>
    <dgm:cxn modelId="{CAF2E2A0-BC8E-4FF8-ABC9-43F9DE01D568}" type="presParOf" srcId="{F3400724-4471-4281-A948-6CD1DF06CC3E}" destId="{27C8B95D-83CB-43FA-BFD6-19EA4F72EABB}" srcOrd="0" destOrd="0" presId="urn:microsoft.com/office/officeart/2005/8/layout/vList5"/>
    <dgm:cxn modelId="{D1E5744A-43A3-4740-9009-91E881E9E531}" type="presParOf" srcId="{27C8B95D-83CB-43FA-BFD6-19EA4F72EABB}" destId="{A62CFD35-9C75-4E3E-9EBA-9D8CB20678F8}" srcOrd="0" destOrd="0" presId="urn:microsoft.com/office/officeart/2005/8/layout/vList5"/>
    <dgm:cxn modelId="{3E317950-4509-43E1-BDA4-A1C1F7F9011A}" type="presParOf" srcId="{F3400724-4471-4281-A948-6CD1DF06CC3E}" destId="{B8FA73F3-C226-4669-B581-449F5561D663}" srcOrd="1" destOrd="0" presId="urn:microsoft.com/office/officeart/2005/8/layout/vList5"/>
    <dgm:cxn modelId="{D2BAD979-6F94-4688-BBAA-DCDAB6B8585E}" type="presParOf" srcId="{F3400724-4471-4281-A948-6CD1DF06CC3E}" destId="{882F0771-D214-4A02-8445-009A0A0AFF00}" srcOrd="2" destOrd="0" presId="urn:microsoft.com/office/officeart/2005/8/layout/vList5"/>
    <dgm:cxn modelId="{F77C5EC8-83A4-433C-BE9F-3D78AC8375EA}" type="presParOf" srcId="{882F0771-D214-4A02-8445-009A0A0AFF00}" destId="{EC0B4B8B-182E-4DF4-B2F5-7C2A2B5599AC}" srcOrd="0" destOrd="0" presId="urn:microsoft.com/office/officeart/2005/8/layout/vList5"/>
    <dgm:cxn modelId="{AEFE1535-22F2-45CF-9805-DC54D8EE1A29}" type="presParOf" srcId="{F3400724-4471-4281-A948-6CD1DF06CC3E}" destId="{184B706D-E9C4-40BF-872D-2D81B90EFB33}" srcOrd="3" destOrd="0" presId="urn:microsoft.com/office/officeart/2005/8/layout/vList5"/>
    <dgm:cxn modelId="{B79CC672-9FE2-4FE4-ACA8-4B6AE905FDD1}" type="presParOf" srcId="{F3400724-4471-4281-A948-6CD1DF06CC3E}" destId="{CD8F0119-AE9A-4B68-AF9D-94162890F016}" srcOrd="4" destOrd="0" presId="urn:microsoft.com/office/officeart/2005/8/layout/vList5"/>
    <dgm:cxn modelId="{76E069F7-8514-405B-BE8A-65162924800E}" type="presParOf" srcId="{CD8F0119-AE9A-4B68-AF9D-94162890F016}" destId="{597F2DF8-92A2-4863-A956-B7E9F4AD7916}" srcOrd="0" destOrd="0" presId="urn:microsoft.com/office/officeart/2005/8/layout/vList5"/>
    <dgm:cxn modelId="{84B802D0-791C-415D-B5AC-0F5E1976F2FA}" type="presParOf" srcId="{F3400724-4471-4281-A948-6CD1DF06CC3E}" destId="{A0A8A5A8-848D-4596-90E0-289B03469C6E}" srcOrd="5" destOrd="0" presId="urn:microsoft.com/office/officeart/2005/8/layout/vList5"/>
    <dgm:cxn modelId="{3308E69C-53CC-43F1-B336-27AC4BB5C386}" type="presParOf" srcId="{F3400724-4471-4281-A948-6CD1DF06CC3E}" destId="{26F89E69-347F-4BCD-B30E-163498461026}" srcOrd="6" destOrd="0" presId="urn:microsoft.com/office/officeart/2005/8/layout/vList5"/>
    <dgm:cxn modelId="{2AE66D45-FEC7-4A2D-930E-7E2CF3BA47DE}" type="presParOf" srcId="{26F89E69-347F-4BCD-B30E-163498461026}" destId="{4EB6B506-D1A5-453A-8B6E-CC5DF7DA04E0}"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7425A-C8D1-4520-A1AE-48D526816CC7}">
      <dsp:nvSpPr>
        <dsp:cNvPr id="0" name=""/>
        <dsp:cNvSpPr/>
      </dsp:nvSpPr>
      <dsp:spPr>
        <a:xfrm>
          <a:off x="0" y="432042"/>
          <a:ext cx="8492980" cy="763021"/>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b="1" kern="1200" dirty="0" smtClean="0"/>
            <a:t>Ziele</a:t>
          </a:r>
          <a:endParaRPr lang="de-DE" sz="2800" b="1" kern="1200" dirty="0"/>
        </a:p>
      </dsp:txBody>
      <dsp:txXfrm>
        <a:off x="37248" y="469290"/>
        <a:ext cx="8418484" cy="688525"/>
      </dsp:txXfrm>
    </dsp:sp>
    <dsp:sp modelId="{5A1FD363-8BA4-4669-B3DD-E6F9EDD5BF16}">
      <dsp:nvSpPr>
        <dsp:cNvPr id="0" name=""/>
        <dsp:cNvSpPr/>
      </dsp:nvSpPr>
      <dsp:spPr>
        <a:xfrm>
          <a:off x="72021" y="1872207"/>
          <a:ext cx="2387350" cy="1470617"/>
        </a:xfrm>
        <a:prstGeom prst="roundRect">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de-DE" sz="2100" kern="1200" dirty="0" smtClean="0">
              <a:solidFill>
                <a:schemeClr val="tx1"/>
              </a:solidFill>
              <a:latin typeface="+mn-lt"/>
            </a:rPr>
            <a:t>Arbeitsmarkt-integration</a:t>
          </a:r>
          <a:endParaRPr lang="de-DE" sz="2100" kern="1200" dirty="0">
            <a:solidFill>
              <a:schemeClr val="tx1"/>
            </a:solidFill>
          </a:endParaRPr>
        </a:p>
      </dsp:txBody>
      <dsp:txXfrm>
        <a:off x="143811" y="1943997"/>
        <a:ext cx="2243770" cy="1327037"/>
      </dsp:txXfrm>
    </dsp:sp>
    <dsp:sp modelId="{9A8EF67E-E2F6-41B4-8B16-94D9904ECFCD}">
      <dsp:nvSpPr>
        <dsp:cNvPr id="0" name=""/>
        <dsp:cNvSpPr/>
      </dsp:nvSpPr>
      <dsp:spPr>
        <a:xfrm>
          <a:off x="3096336" y="1872207"/>
          <a:ext cx="2387350" cy="1470617"/>
        </a:xfrm>
        <a:prstGeom prst="roundRect">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2100" kern="1200" dirty="0" smtClean="0">
              <a:solidFill>
                <a:schemeClr val="tx1"/>
              </a:solidFill>
              <a:latin typeface="+mn-lt"/>
            </a:rPr>
            <a:t>Signal an ausländische Fachkräfte</a:t>
          </a:r>
        </a:p>
      </dsp:txBody>
      <dsp:txXfrm>
        <a:off x="3168126" y="1943997"/>
        <a:ext cx="2243770" cy="1327037"/>
      </dsp:txXfrm>
    </dsp:sp>
    <dsp:sp modelId="{753CAD56-AF15-4856-85C6-ADB253BFC06D}">
      <dsp:nvSpPr>
        <dsp:cNvPr id="0" name=""/>
        <dsp:cNvSpPr/>
      </dsp:nvSpPr>
      <dsp:spPr>
        <a:xfrm>
          <a:off x="6048670" y="1872207"/>
          <a:ext cx="2387350" cy="1470617"/>
        </a:xfrm>
        <a:prstGeom prst="roundRect">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de-DE" sz="2100" kern="1200" dirty="0" smtClean="0">
              <a:solidFill>
                <a:schemeClr val="tx1"/>
              </a:solidFill>
              <a:latin typeface="+mn-lt"/>
            </a:rPr>
            <a:t>Wertschätzung von ausländischen Qualifikationen</a:t>
          </a:r>
          <a:endParaRPr lang="de-DE" sz="2100" kern="1200" dirty="0">
            <a:solidFill>
              <a:schemeClr val="tx1"/>
            </a:solidFill>
            <a:latin typeface="+mn-lt"/>
          </a:endParaRPr>
        </a:p>
      </dsp:txBody>
      <dsp:txXfrm>
        <a:off x="6120460" y="1943997"/>
        <a:ext cx="2243770" cy="1327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CFD35-9C75-4E3E-9EBA-9D8CB20678F8}">
      <dsp:nvSpPr>
        <dsp:cNvPr id="0" name=""/>
        <dsp:cNvSpPr/>
      </dsp:nvSpPr>
      <dsp:spPr>
        <a:xfrm>
          <a:off x="1260128" y="1010"/>
          <a:ext cx="4726629" cy="976878"/>
        </a:xfrm>
        <a:prstGeom prst="roundRect">
          <a:avLst/>
        </a:prstGeom>
        <a:solidFill>
          <a:schemeClr val="accent5">
            <a:lumMod val="40000"/>
            <a:lumOff val="6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de-DE" sz="2500" b="1" kern="1200" dirty="0" smtClean="0">
              <a:solidFill>
                <a:schemeClr val="tx1"/>
              </a:solidFill>
            </a:rPr>
            <a:t>Rechtsanspruch auf Verfahren</a:t>
          </a:r>
          <a:endParaRPr lang="de-DE" sz="2500" b="1" kern="1200" dirty="0">
            <a:solidFill>
              <a:schemeClr val="tx1"/>
            </a:solidFill>
          </a:endParaRPr>
        </a:p>
      </dsp:txBody>
      <dsp:txXfrm>
        <a:off x="1307815" y="48697"/>
        <a:ext cx="4631255" cy="881504"/>
      </dsp:txXfrm>
    </dsp:sp>
    <dsp:sp modelId="{EC0B4B8B-182E-4DF4-B2F5-7C2A2B5599AC}">
      <dsp:nvSpPr>
        <dsp:cNvPr id="0" name=""/>
        <dsp:cNvSpPr/>
      </dsp:nvSpPr>
      <dsp:spPr>
        <a:xfrm>
          <a:off x="1260128" y="1048181"/>
          <a:ext cx="4752550" cy="917931"/>
        </a:xfrm>
        <a:prstGeom prst="roundRect">
          <a:avLst/>
        </a:prstGeom>
        <a:solidFill>
          <a:schemeClr val="accent5">
            <a:lumMod val="40000"/>
            <a:lumOff val="6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de-DE" sz="2500" b="1" kern="1200" dirty="0" smtClean="0">
              <a:solidFill>
                <a:schemeClr val="tx1"/>
              </a:solidFill>
            </a:rPr>
            <a:t>Einheitliche Kriterien und Verfahren</a:t>
          </a:r>
          <a:endParaRPr lang="de-DE" sz="2500" b="1" kern="1200" dirty="0">
            <a:solidFill>
              <a:schemeClr val="tx1"/>
            </a:solidFill>
          </a:endParaRPr>
        </a:p>
      </dsp:txBody>
      <dsp:txXfrm>
        <a:off x="1304938" y="1092991"/>
        <a:ext cx="4662930" cy="828311"/>
      </dsp:txXfrm>
    </dsp:sp>
    <dsp:sp modelId="{597F2DF8-92A2-4863-A956-B7E9F4AD7916}">
      <dsp:nvSpPr>
        <dsp:cNvPr id="0" name=""/>
        <dsp:cNvSpPr/>
      </dsp:nvSpPr>
      <dsp:spPr>
        <a:xfrm>
          <a:off x="1260128" y="2036404"/>
          <a:ext cx="4752524" cy="920729"/>
        </a:xfrm>
        <a:prstGeom prst="roundRect">
          <a:avLst/>
        </a:prstGeom>
        <a:solidFill>
          <a:schemeClr val="accent5">
            <a:lumMod val="40000"/>
            <a:lumOff val="6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de-DE" sz="2400" b="1" kern="1200" dirty="0" smtClean="0">
              <a:solidFill>
                <a:schemeClr val="tx1"/>
              </a:solidFill>
            </a:rPr>
            <a:t>Unabhängigkeit von Staatsangehörigkeit</a:t>
          </a:r>
          <a:endParaRPr lang="de-DE" sz="2400" b="1" kern="1200" dirty="0">
            <a:solidFill>
              <a:schemeClr val="tx1"/>
            </a:solidFill>
          </a:endParaRPr>
        </a:p>
      </dsp:txBody>
      <dsp:txXfrm>
        <a:off x="1305074" y="2081350"/>
        <a:ext cx="4662632" cy="830837"/>
      </dsp:txXfrm>
    </dsp:sp>
    <dsp:sp modelId="{4EB6B506-D1A5-453A-8B6E-CC5DF7DA04E0}">
      <dsp:nvSpPr>
        <dsp:cNvPr id="0" name=""/>
        <dsp:cNvSpPr/>
      </dsp:nvSpPr>
      <dsp:spPr>
        <a:xfrm>
          <a:off x="1260128" y="3027426"/>
          <a:ext cx="4752524" cy="1004011"/>
        </a:xfrm>
        <a:prstGeom prst="roundRect">
          <a:avLst/>
        </a:prstGeom>
        <a:solidFill>
          <a:schemeClr val="accent5">
            <a:lumMod val="40000"/>
            <a:lumOff val="6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de-DE" sz="2400" b="1" kern="1200" dirty="0" smtClean="0">
              <a:solidFill>
                <a:schemeClr val="tx1"/>
              </a:solidFill>
            </a:rPr>
            <a:t>Anträge von In- und Ausland möglich</a:t>
          </a:r>
          <a:endParaRPr lang="de-DE" sz="2400" b="1" kern="1200" dirty="0">
            <a:solidFill>
              <a:schemeClr val="tx1"/>
            </a:solidFill>
          </a:endParaRPr>
        </a:p>
      </dsp:txBody>
      <dsp:txXfrm>
        <a:off x="1309140" y="3076438"/>
        <a:ext cx="4654500" cy="9059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0.86937</cdr:x>
      <cdr:y>0.9401</cdr:y>
    </cdr:from>
    <cdr:to>
      <cdr:x>1</cdr:x>
      <cdr:y>0.98251</cdr:y>
    </cdr:to>
    <cdr:sp macro="" textlink="">
      <cdr:nvSpPr>
        <cdr:cNvPr id="2" name="Textfeld 1"/>
        <cdr:cNvSpPr txBox="1"/>
      </cdr:nvSpPr>
      <cdr:spPr bwMode="auto">
        <a:xfrm xmlns:a="http://schemas.openxmlformats.org/drawingml/2006/main">
          <a:off x="6628608" y="4738642"/>
          <a:ext cx="950026" cy="21375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horz" wrap="square" lIns="0" tIns="0" rIns="0" bIns="0" numCol="1" rtlCol="0" anchor="t" anchorCtr="0" compatLnSpc="1">
          <a:prstTxWarp prst="textNoShape">
            <a:avLst/>
          </a:prstTxWarp>
        </a:bodyPr>
        <a:lstStyle xmlns:a="http://schemas.openxmlformats.org/drawingml/2006/main"/>
        <a:p xmlns:a="http://schemas.openxmlformats.org/drawingml/2006/main">
          <a:pPr marL="0" marR="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kern="0" cap="none" spc="0" normalizeH="0" baseline="0" noProof="0" dirty="0" smtClean="0">
              <a:ln>
                <a:noFill/>
              </a:ln>
              <a:solidFill>
                <a:schemeClr val="tx1"/>
              </a:solidFill>
              <a:effectLst/>
              <a:uLnTx/>
              <a:uFillTx/>
              <a:latin typeface="Lucida Sans Unicode" pitchFamily="34" charset="0"/>
              <a:ea typeface="+mj-ea"/>
              <a:cs typeface="ＭＳ Ｐゴシック" charset="0"/>
            </a:rPr>
            <a:t>N =25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hdr" sz="quarter"/>
          </p:nvPr>
        </p:nvSpPr>
        <p:spPr bwMode="auto">
          <a:xfrm>
            <a:off x="0" y="0"/>
            <a:ext cx="2888646" cy="495793"/>
          </a:xfrm>
          <a:prstGeom prst="rect">
            <a:avLst/>
          </a:prstGeom>
          <a:noFill/>
          <a:ln>
            <a:noFill/>
          </a:ln>
          <a:extLst>
            <a:ext uri="{FAA26D3D-D897-4be2-8F04-BA451C77F1D7}"/>
          </a:extLst>
        </p:spPr>
        <p:txBody>
          <a:bodyPr vert="horz" wrap="square" lIns="91484" tIns="45742" rIns="91484" bIns="45742" numCol="1" anchor="t" anchorCtr="0" compatLnSpc="1">
            <a:prstTxWarp prst="textNoShape">
              <a:avLst/>
            </a:prstTxWarp>
          </a:bodyPr>
          <a:lstStyle>
            <a:lvl1pPr defTabSz="907364">
              <a:defRPr sz="1100">
                <a:latin typeface="Arial" charset="0"/>
                <a:ea typeface="ＭＳ Ｐゴシック" charset="0"/>
                <a:cs typeface="ＭＳ Ｐゴシック" charset="0"/>
              </a:defRPr>
            </a:lvl1pPr>
          </a:lstStyle>
          <a:p>
            <a:pPr>
              <a:defRPr/>
            </a:pPr>
            <a:endParaRPr lang="en-US"/>
          </a:p>
        </p:txBody>
      </p:sp>
      <p:sp>
        <p:nvSpPr>
          <p:cNvPr id="187395" name="Rectangle 3"/>
          <p:cNvSpPr>
            <a:spLocks noGrp="1" noChangeArrowheads="1"/>
          </p:cNvSpPr>
          <p:nvPr>
            <p:ph type="dt" sz="quarter" idx="1"/>
          </p:nvPr>
        </p:nvSpPr>
        <p:spPr bwMode="auto">
          <a:xfrm>
            <a:off x="3778951" y="0"/>
            <a:ext cx="2888646" cy="495793"/>
          </a:xfrm>
          <a:prstGeom prst="rect">
            <a:avLst/>
          </a:prstGeom>
          <a:noFill/>
          <a:ln>
            <a:noFill/>
          </a:ln>
          <a:extLst>
            <a:ext uri="{FAA26D3D-D897-4be2-8F04-BA451C77F1D7}"/>
          </a:extLst>
        </p:spPr>
        <p:txBody>
          <a:bodyPr vert="horz" wrap="square" lIns="91484" tIns="45742" rIns="91484" bIns="45742" numCol="1" anchor="t" anchorCtr="0" compatLnSpc="1">
            <a:prstTxWarp prst="textNoShape">
              <a:avLst/>
            </a:prstTxWarp>
          </a:bodyPr>
          <a:lstStyle>
            <a:lvl1pPr algn="r" defTabSz="907364">
              <a:defRPr sz="1100">
                <a:latin typeface="Arial" charset="0"/>
                <a:ea typeface="ＭＳ Ｐゴシック" charset="0"/>
                <a:cs typeface="ＭＳ Ｐゴシック" charset="0"/>
              </a:defRPr>
            </a:lvl1pPr>
          </a:lstStyle>
          <a:p>
            <a:pPr>
              <a:defRPr/>
            </a:pPr>
            <a:endParaRPr lang="en-US"/>
          </a:p>
        </p:txBody>
      </p:sp>
      <p:sp>
        <p:nvSpPr>
          <p:cNvPr id="187396" name="Rectangle 4"/>
          <p:cNvSpPr>
            <a:spLocks noGrp="1" noChangeArrowheads="1"/>
          </p:cNvSpPr>
          <p:nvPr>
            <p:ph type="ftr" sz="quarter" idx="2"/>
          </p:nvPr>
        </p:nvSpPr>
        <p:spPr bwMode="auto">
          <a:xfrm>
            <a:off x="0" y="9429305"/>
            <a:ext cx="2888646" cy="495793"/>
          </a:xfrm>
          <a:prstGeom prst="rect">
            <a:avLst/>
          </a:prstGeom>
          <a:noFill/>
          <a:ln>
            <a:noFill/>
          </a:ln>
          <a:extLst>
            <a:ext uri="{FAA26D3D-D897-4be2-8F04-BA451C77F1D7}"/>
          </a:extLst>
        </p:spPr>
        <p:txBody>
          <a:bodyPr vert="horz" wrap="square" lIns="91484" tIns="45742" rIns="91484" bIns="45742" numCol="1" anchor="b" anchorCtr="0" compatLnSpc="1">
            <a:prstTxWarp prst="textNoShape">
              <a:avLst/>
            </a:prstTxWarp>
          </a:bodyPr>
          <a:lstStyle>
            <a:lvl1pPr defTabSz="907364">
              <a:defRPr sz="1100">
                <a:latin typeface="Arial" charset="0"/>
                <a:ea typeface="ＭＳ Ｐゴシック" charset="0"/>
                <a:cs typeface="ＭＳ Ｐゴシック" charset="0"/>
              </a:defRPr>
            </a:lvl1pPr>
          </a:lstStyle>
          <a:p>
            <a:pPr>
              <a:defRPr/>
            </a:pPr>
            <a:endParaRPr lang="en-US"/>
          </a:p>
        </p:txBody>
      </p:sp>
      <p:sp>
        <p:nvSpPr>
          <p:cNvPr id="187397" name="Rectangle 5"/>
          <p:cNvSpPr>
            <a:spLocks noGrp="1" noChangeArrowheads="1"/>
          </p:cNvSpPr>
          <p:nvPr>
            <p:ph type="sldNum" sz="quarter" idx="3"/>
          </p:nvPr>
        </p:nvSpPr>
        <p:spPr bwMode="auto">
          <a:xfrm>
            <a:off x="3778951" y="9429305"/>
            <a:ext cx="2888646" cy="495793"/>
          </a:xfrm>
          <a:prstGeom prst="rect">
            <a:avLst/>
          </a:prstGeom>
          <a:noFill/>
          <a:ln>
            <a:noFill/>
          </a:ln>
          <a:extLst/>
        </p:spPr>
        <p:txBody>
          <a:bodyPr vert="horz" wrap="square" lIns="91484" tIns="45742" rIns="91484" bIns="45742" numCol="1" anchor="b" anchorCtr="0" compatLnSpc="1">
            <a:prstTxWarp prst="textNoShape">
              <a:avLst/>
            </a:prstTxWarp>
          </a:bodyPr>
          <a:lstStyle>
            <a:lvl1pPr algn="r" defTabSz="907364">
              <a:defRPr sz="1100" smtClean="0"/>
            </a:lvl1pPr>
          </a:lstStyle>
          <a:p>
            <a:pPr>
              <a:defRPr/>
            </a:pPr>
            <a:fld id="{9F786E22-333F-4E0C-93AE-00C5595CEE29}" type="slidenum">
              <a:rPr lang="en-US"/>
              <a:pPr>
                <a:defRPr/>
              </a:pPr>
              <a:t>‹Nr.›</a:t>
            </a:fld>
            <a:endParaRPr lang="en-US"/>
          </a:p>
        </p:txBody>
      </p:sp>
    </p:spTree>
    <p:extLst>
      <p:ext uri="{BB962C8B-B14F-4D97-AF65-F5344CB8AC3E}">
        <p14:creationId xmlns:p14="http://schemas.microsoft.com/office/powerpoint/2010/main" val="478208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8646" cy="495793"/>
          </a:xfrm>
          <a:prstGeom prst="rect">
            <a:avLst/>
          </a:prstGeom>
          <a:noFill/>
          <a:ln>
            <a:noFill/>
          </a:ln>
          <a:extLst>
            <a:ext uri="{FAA26D3D-D897-4be2-8F04-BA451C77F1D7}"/>
          </a:extLst>
        </p:spPr>
        <p:txBody>
          <a:bodyPr vert="horz" wrap="square" lIns="91484" tIns="45742" rIns="91484" bIns="45742" numCol="1" anchor="t" anchorCtr="0" compatLnSpc="1">
            <a:prstTxWarp prst="textNoShape">
              <a:avLst/>
            </a:prstTxWarp>
          </a:bodyPr>
          <a:lstStyle>
            <a:lvl1pPr defTabSz="907364">
              <a:defRPr sz="1100">
                <a:latin typeface="Arial" charset="0"/>
                <a:ea typeface="ＭＳ Ｐゴシック" charset="0"/>
                <a:cs typeface="ＭＳ Ｐゴシック" charset="0"/>
              </a:defRPr>
            </a:lvl1pPr>
          </a:lstStyle>
          <a:p>
            <a:pPr>
              <a:defRPr/>
            </a:pPr>
            <a:endParaRPr lang="de-DE"/>
          </a:p>
        </p:txBody>
      </p:sp>
      <p:sp>
        <p:nvSpPr>
          <p:cNvPr id="3075" name="Rectangle 3"/>
          <p:cNvSpPr>
            <a:spLocks noGrp="1" noChangeArrowheads="1"/>
          </p:cNvSpPr>
          <p:nvPr>
            <p:ph type="dt" idx="1"/>
          </p:nvPr>
        </p:nvSpPr>
        <p:spPr bwMode="auto">
          <a:xfrm>
            <a:off x="3780443" y="0"/>
            <a:ext cx="2888645" cy="495793"/>
          </a:xfrm>
          <a:prstGeom prst="rect">
            <a:avLst/>
          </a:prstGeom>
          <a:noFill/>
          <a:ln>
            <a:noFill/>
          </a:ln>
          <a:extLst>
            <a:ext uri="{FAA26D3D-D897-4be2-8F04-BA451C77F1D7}"/>
          </a:extLst>
        </p:spPr>
        <p:txBody>
          <a:bodyPr vert="horz" wrap="square" lIns="91484" tIns="45742" rIns="91484" bIns="45742" numCol="1" anchor="t" anchorCtr="0" compatLnSpc="1">
            <a:prstTxWarp prst="textNoShape">
              <a:avLst/>
            </a:prstTxWarp>
          </a:bodyPr>
          <a:lstStyle>
            <a:lvl1pPr algn="r" defTabSz="907364">
              <a:defRPr sz="1100">
                <a:latin typeface="Arial" charset="0"/>
                <a:ea typeface="ＭＳ Ｐゴシック" charset="0"/>
                <a:cs typeface="ＭＳ Ｐゴシック" charset="0"/>
              </a:defRPr>
            </a:lvl1pPr>
          </a:lstStyle>
          <a:p>
            <a:pPr>
              <a:defRPr/>
            </a:pPr>
            <a:endParaRPr lang="de-DE"/>
          </a:p>
        </p:txBody>
      </p:sp>
      <p:sp>
        <p:nvSpPr>
          <p:cNvPr id="19460"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888814" y="4714653"/>
            <a:ext cx="4891460" cy="4466756"/>
          </a:xfrm>
          <a:prstGeom prst="rect">
            <a:avLst/>
          </a:prstGeom>
          <a:noFill/>
          <a:ln>
            <a:noFill/>
          </a:ln>
          <a:extLst>
            <a:ext uri="{FAA26D3D-D897-4be2-8F04-BA451C77F1D7}"/>
          </a:extLst>
        </p:spPr>
        <p:txBody>
          <a:bodyPr vert="horz" wrap="square" lIns="91484" tIns="45742" rIns="91484" bIns="45742"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9430845"/>
            <a:ext cx="2888646" cy="495793"/>
          </a:xfrm>
          <a:prstGeom prst="rect">
            <a:avLst/>
          </a:prstGeom>
          <a:noFill/>
          <a:ln>
            <a:noFill/>
          </a:ln>
          <a:extLst>
            <a:ext uri="{FAA26D3D-D897-4be2-8F04-BA451C77F1D7}"/>
          </a:extLst>
        </p:spPr>
        <p:txBody>
          <a:bodyPr vert="horz" wrap="square" lIns="91484" tIns="45742" rIns="91484" bIns="45742" numCol="1" anchor="b" anchorCtr="0" compatLnSpc="1">
            <a:prstTxWarp prst="textNoShape">
              <a:avLst/>
            </a:prstTxWarp>
          </a:bodyPr>
          <a:lstStyle>
            <a:lvl1pPr defTabSz="907364">
              <a:defRPr sz="1100">
                <a:latin typeface="Arial" charset="0"/>
                <a:ea typeface="ＭＳ Ｐゴシック" charset="0"/>
                <a:cs typeface="ＭＳ Ｐゴシック" charset="0"/>
              </a:defRPr>
            </a:lvl1pPr>
          </a:lstStyle>
          <a:p>
            <a:pPr>
              <a:defRPr/>
            </a:pPr>
            <a:endParaRPr lang="de-DE"/>
          </a:p>
        </p:txBody>
      </p:sp>
      <p:sp>
        <p:nvSpPr>
          <p:cNvPr id="3079" name="Rectangle 7"/>
          <p:cNvSpPr>
            <a:spLocks noGrp="1" noChangeArrowheads="1"/>
          </p:cNvSpPr>
          <p:nvPr>
            <p:ph type="sldNum" sz="quarter" idx="5"/>
          </p:nvPr>
        </p:nvSpPr>
        <p:spPr bwMode="auto">
          <a:xfrm>
            <a:off x="3780443" y="9430845"/>
            <a:ext cx="2888645" cy="495793"/>
          </a:xfrm>
          <a:prstGeom prst="rect">
            <a:avLst/>
          </a:prstGeom>
          <a:noFill/>
          <a:ln>
            <a:noFill/>
          </a:ln>
          <a:extLst>
            <a:ext uri="{FAA26D3D-D897-4be2-8F04-BA451C77F1D7}"/>
          </a:extLst>
        </p:spPr>
        <p:txBody>
          <a:bodyPr vert="horz" wrap="square" lIns="91484" tIns="45742" rIns="91484" bIns="45742" numCol="1" anchor="b" anchorCtr="0" compatLnSpc="1">
            <a:prstTxWarp prst="textNoShape">
              <a:avLst/>
            </a:prstTxWarp>
          </a:bodyPr>
          <a:lstStyle>
            <a:lvl1pPr algn="r" defTabSz="907364">
              <a:defRPr sz="1100" smtClean="0"/>
            </a:lvl1pPr>
          </a:lstStyle>
          <a:p>
            <a:pPr>
              <a:defRPr/>
            </a:pPr>
            <a:fld id="{86B2932C-446B-47DF-899D-D60304D82554}" type="slidenum">
              <a:rPr lang="de-DE"/>
              <a:pPr>
                <a:defRPr/>
              </a:pPr>
              <a:t>‹Nr.›</a:t>
            </a:fld>
            <a:endParaRPr lang="de-DE"/>
          </a:p>
        </p:txBody>
      </p:sp>
    </p:spTree>
    <p:extLst>
      <p:ext uri="{BB962C8B-B14F-4D97-AF65-F5344CB8AC3E}">
        <p14:creationId xmlns:p14="http://schemas.microsoft.com/office/powerpoint/2010/main" val="12101043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4075" y="744538"/>
            <a:ext cx="4960938" cy="3722687"/>
          </a:xfrm>
        </p:spPr>
      </p:sp>
      <p:sp>
        <p:nvSpPr>
          <p:cNvPr id="3" name="Notizenplatzhalter 2"/>
          <p:cNvSpPr>
            <a:spLocks noGrp="1"/>
          </p:cNvSpPr>
          <p:nvPr>
            <p:ph type="body" idx="1"/>
          </p:nvPr>
        </p:nvSpPr>
        <p:spPr>
          <a:xfrm>
            <a:off x="650001" y="4675289"/>
            <a:ext cx="5335270" cy="4466987"/>
          </a:xfrm>
        </p:spPr>
        <p:txBody>
          <a:bodyPr>
            <a:normAutofit/>
          </a:bodyPr>
          <a:lstStyle/>
          <a:p>
            <a:pPr marL="339028" indent="-339028">
              <a:lnSpc>
                <a:spcPct val="115000"/>
              </a:lnSpc>
              <a:spcAft>
                <a:spcPts val="0"/>
              </a:spcAft>
              <a:buFont typeface="Symbol"/>
              <a:buChar char=""/>
            </a:pPr>
            <a:r>
              <a:rPr lang="de-DE" dirty="0" smtClean="0"/>
              <a:t>Das Kabinett hat am 2. April 2014 den ersten „Bericht zum Anerkennungsgesetz“ beschlossen. Anlass: 2-jähriges Jubiläum des Inkrafttreten </a:t>
            </a:r>
          </a:p>
          <a:p>
            <a:pPr marL="339028" indent="-339028">
              <a:lnSpc>
                <a:spcPct val="115000"/>
              </a:lnSpc>
              <a:spcAft>
                <a:spcPts val="0"/>
              </a:spcAft>
              <a:buFont typeface="Symbol"/>
              <a:buChar char=""/>
            </a:pPr>
            <a:r>
              <a:rPr lang="de-DE" dirty="0" smtClean="0"/>
              <a:t>Das </a:t>
            </a:r>
            <a:r>
              <a:rPr lang="de-DE" dirty="0"/>
              <a:t>Bundesgesetz gibt Grund zum </a:t>
            </a:r>
            <a:r>
              <a:rPr lang="de-DE" dirty="0" smtClean="0"/>
              <a:t>Feiern. Es ist schon jetzt ein Erfolg </a:t>
            </a:r>
            <a:r>
              <a:rPr lang="de-DE" dirty="0"/>
              <a:t>in zweierlei Hinsicht:</a:t>
            </a:r>
          </a:p>
          <a:p>
            <a:pPr marL="357863"/>
            <a:r>
              <a:rPr lang="de-DE" dirty="0"/>
              <a:t>1. </a:t>
            </a:r>
            <a:r>
              <a:rPr lang="de-DE" dirty="0" smtClean="0"/>
              <a:t>	es </a:t>
            </a:r>
            <a:r>
              <a:rPr lang="de-DE" dirty="0"/>
              <a:t>zeigt </a:t>
            </a:r>
            <a:r>
              <a:rPr lang="de-DE" dirty="0" smtClean="0"/>
              <a:t>Wirkung: Das Interesse ist groß und es gibt schon viele Anträge und Bescheide.</a:t>
            </a:r>
            <a:endParaRPr lang="de-DE" dirty="0"/>
          </a:p>
          <a:p>
            <a:pPr marL="357863"/>
            <a:r>
              <a:rPr lang="de-DE" dirty="0"/>
              <a:t>2. </a:t>
            </a:r>
            <a:r>
              <a:rPr lang="de-DE" dirty="0" smtClean="0"/>
              <a:t>	und </a:t>
            </a:r>
            <a:r>
              <a:rPr lang="de-DE" dirty="0"/>
              <a:t>es hat viel bewirkt in der Landschaft in Sachen Offenheit gegenüber ausländischen Qualifikationen und Willkommenskultur</a:t>
            </a:r>
          </a:p>
          <a:p>
            <a:endParaRPr lang="de-DE" dirty="0"/>
          </a:p>
          <a:p>
            <a:r>
              <a:rPr lang="de-DE" dirty="0"/>
              <a:t>Aber der Reihe nach!</a:t>
            </a:r>
          </a:p>
          <a:p>
            <a:endParaRPr lang="de-DE" dirty="0"/>
          </a:p>
          <a:p>
            <a:r>
              <a:rPr lang="de-DE" dirty="0"/>
              <a:t>Bevor ich Bilanz ziehe, </a:t>
            </a:r>
            <a:r>
              <a:rPr lang="de-DE" dirty="0" smtClean="0"/>
              <a:t>möchte ich Ihnen kurz das Anerkennungsgesetz vorstellen bzw. in Erinnerung rufen. </a:t>
            </a:r>
            <a:r>
              <a:rPr lang="de-DE" dirty="0"/>
              <a:t>	</a:t>
            </a:r>
          </a:p>
          <a:p>
            <a:pPr>
              <a:lnSpc>
                <a:spcPct val="115000"/>
              </a:lnSpc>
              <a:spcAft>
                <a:spcPts val="0"/>
              </a:spcAft>
            </a:pPr>
            <a:endParaRPr lang="de-DE" dirty="0">
              <a:ea typeface="Calibri"/>
              <a:cs typeface="Times New Roman"/>
            </a:endParaRPr>
          </a:p>
          <a:p>
            <a:endParaRPr lang="de-DE" sz="1300" dirty="0"/>
          </a:p>
        </p:txBody>
      </p:sp>
      <p:sp>
        <p:nvSpPr>
          <p:cNvPr id="4" name="Foliennummernplatzhalter 3"/>
          <p:cNvSpPr>
            <a:spLocks noGrp="1"/>
          </p:cNvSpPr>
          <p:nvPr>
            <p:ph type="sldNum" sz="quarter" idx="10"/>
          </p:nvPr>
        </p:nvSpPr>
        <p:spPr/>
        <p:txBody>
          <a:bodyPr/>
          <a:lstStyle/>
          <a:p>
            <a:fld id="{E4FD57AC-C32A-4823-B11F-484EBAC25792}" type="slidenum">
              <a:rPr lang="de-DE" smtClean="0">
                <a:solidFill>
                  <a:prstClr val="black"/>
                </a:solidFill>
              </a:rPr>
              <a:pPr/>
              <a:t>1</a:t>
            </a:fld>
            <a:endParaRPr lang="de-DE"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4075" y="744538"/>
            <a:ext cx="4960938" cy="3722687"/>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86B2932C-446B-47DF-899D-D60304D82554}" type="slidenum">
              <a:rPr lang="de-DE" smtClean="0"/>
              <a:pPr>
                <a:defRPr/>
              </a:pPr>
              <a:t>10</a:t>
            </a:fld>
            <a:endParaRPr lang="de-DE"/>
          </a:p>
        </p:txBody>
      </p:sp>
    </p:spTree>
    <p:extLst>
      <p:ext uri="{BB962C8B-B14F-4D97-AF65-F5344CB8AC3E}">
        <p14:creationId xmlns:p14="http://schemas.microsoft.com/office/powerpoint/2010/main" val="3727365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75" y="766763"/>
            <a:ext cx="4905375" cy="367982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9373B2EB-665B-4EB7-9F8E-D6C254B47116}" type="slidenum">
              <a:rPr lang="de-DE" altLang="de-DE" smtClean="0"/>
              <a:pPr>
                <a:defRPr/>
              </a:pPr>
              <a:t>11</a:t>
            </a:fld>
            <a:endParaRPr lang="de-DE" altLang="de-DE"/>
          </a:p>
        </p:txBody>
      </p:sp>
    </p:spTree>
    <p:extLst>
      <p:ext uri="{BB962C8B-B14F-4D97-AF65-F5344CB8AC3E}">
        <p14:creationId xmlns:p14="http://schemas.microsoft.com/office/powerpoint/2010/main" val="3978093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bwMode="auto">
          <a:xfrm>
            <a:off x="854075" y="744538"/>
            <a:ext cx="4960938"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izenplatzhalter 2"/>
          <p:cNvSpPr>
            <a:spLocks noGrp="1"/>
          </p:cNvSpPr>
          <p:nvPr>
            <p:ph type="body" idx="1"/>
          </p:nvPr>
        </p:nvSpPr>
        <p:spPr bwMode="auto">
          <a:xfrm>
            <a:off x="666598" y="4603280"/>
            <a:ext cx="5335894" cy="5184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dirty="0" smtClean="0">
                <a:solidFill>
                  <a:srgbClr val="000000"/>
                </a:solidFill>
              </a:rPr>
              <a:t>Aktuell liegt der erste „Bericht zum Anerkennungsgesetz“ vor. Das Bundeskabinett hat den Bericht am 2. April beschlossen.</a:t>
            </a:r>
          </a:p>
          <a:p>
            <a:endParaRPr lang="de-DE" dirty="0" smtClean="0">
              <a:solidFill>
                <a:srgbClr val="000000"/>
              </a:solidFill>
            </a:endParaRPr>
          </a:p>
          <a:p>
            <a:r>
              <a:rPr lang="de-DE" dirty="0" smtClean="0">
                <a:solidFill>
                  <a:srgbClr val="000000"/>
                </a:solidFill>
              </a:rPr>
              <a:t>Basierend </a:t>
            </a:r>
            <a:r>
              <a:rPr lang="de-DE" dirty="0">
                <a:solidFill>
                  <a:srgbClr val="000000"/>
                </a:solidFill>
              </a:rPr>
              <a:t>auf den Erfahrungen von rund zwei Jahren und den ersten Ergebnissen eines Monitorings zieht der Bericht zum Anerkennungsgesetz eine erste Bilanz und blickt nach vorne auf künftige </a:t>
            </a:r>
            <a:r>
              <a:rPr lang="de-DE" dirty="0" smtClean="0">
                <a:solidFill>
                  <a:srgbClr val="000000"/>
                </a:solidFill>
              </a:rPr>
              <a:t>Herausforderungen.</a:t>
            </a:r>
          </a:p>
          <a:p>
            <a:endParaRPr lang="de-DE" dirty="0" smtClean="0">
              <a:solidFill>
                <a:srgbClr val="000000"/>
              </a:solidFill>
            </a:endParaRPr>
          </a:p>
          <a:p>
            <a:pPr lvl="0"/>
            <a:r>
              <a:rPr lang="de-DE">
                <a:solidFill>
                  <a:srgbClr val="000000"/>
                </a:solidFill>
              </a:rPr>
              <a:t>Bericht ist </a:t>
            </a:r>
            <a:r>
              <a:rPr lang="de-DE" smtClean="0">
                <a:solidFill>
                  <a:srgbClr val="000000"/>
                </a:solidFill>
              </a:rPr>
              <a:t>veröffentlicht </a:t>
            </a:r>
            <a:r>
              <a:rPr lang="de-DE">
                <a:solidFill>
                  <a:srgbClr val="000000"/>
                </a:solidFill>
              </a:rPr>
              <a:t>auf der BMBF-homepage.</a:t>
            </a:r>
          </a:p>
          <a:p>
            <a:endParaRPr lang="de-DE" dirty="0">
              <a:solidFill>
                <a:srgbClr val="000000"/>
              </a:solidFill>
            </a:endParaRPr>
          </a:p>
          <a:p>
            <a:r>
              <a:rPr lang="de-DE" i="1" dirty="0" smtClean="0">
                <a:solidFill>
                  <a:srgbClr val="000000"/>
                </a:solidFill>
              </a:rPr>
              <a:t>Hintergrund</a:t>
            </a:r>
            <a:r>
              <a:rPr lang="de-DE" dirty="0" smtClean="0">
                <a:solidFill>
                  <a:srgbClr val="000000"/>
                </a:solidFill>
              </a:rPr>
              <a:t>: Die Bundesregierung hat im Bundesratsverfahren zum Anerkennungsgesetz im November 2011 in einer Protokollerklärung ein kontinuierliches Monitoring bereits vor der gesetzlichen Evaluation (2016/2017) zugesagt. Der Bericht enthält die Ergebnisse des Monitorings, das wir beim Bundesinstitut für Berufsbildung (BIBB) angesiedelt haben.</a:t>
            </a:r>
          </a:p>
        </p:txBody>
      </p:sp>
      <p:sp>
        <p:nvSpPr>
          <p:cNvPr id="22532"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34559" indent="-282523" eaLnBrk="0" hangingPunct="0">
              <a:defRPr>
                <a:solidFill>
                  <a:schemeClr val="tx1"/>
                </a:solidFill>
                <a:latin typeface="Arial" pitchFamily="34" charset="0"/>
              </a:defRPr>
            </a:lvl2pPr>
            <a:lvl3pPr marL="1130092" indent="-226018" eaLnBrk="0" hangingPunct="0">
              <a:defRPr>
                <a:solidFill>
                  <a:schemeClr val="tx1"/>
                </a:solidFill>
                <a:latin typeface="Arial" pitchFamily="34" charset="0"/>
              </a:defRPr>
            </a:lvl3pPr>
            <a:lvl4pPr marL="1582129" indent="-226018" eaLnBrk="0" hangingPunct="0">
              <a:defRPr>
                <a:solidFill>
                  <a:schemeClr val="tx1"/>
                </a:solidFill>
                <a:latin typeface="Arial" pitchFamily="34" charset="0"/>
              </a:defRPr>
            </a:lvl4pPr>
            <a:lvl5pPr marL="2034166" indent="-226018" eaLnBrk="0" hangingPunct="0">
              <a:defRPr>
                <a:solidFill>
                  <a:schemeClr val="tx1"/>
                </a:solidFill>
                <a:latin typeface="Arial" pitchFamily="34" charset="0"/>
              </a:defRPr>
            </a:lvl5pPr>
            <a:lvl6pPr marL="2486202" indent="-226018" eaLnBrk="0" fontAlgn="base" hangingPunct="0">
              <a:spcBef>
                <a:spcPct val="0"/>
              </a:spcBef>
              <a:spcAft>
                <a:spcPct val="0"/>
              </a:spcAft>
              <a:defRPr>
                <a:solidFill>
                  <a:schemeClr val="tx1"/>
                </a:solidFill>
                <a:latin typeface="Arial" pitchFamily="34" charset="0"/>
              </a:defRPr>
            </a:lvl6pPr>
            <a:lvl7pPr marL="2938240" indent="-226018" eaLnBrk="0" fontAlgn="base" hangingPunct="0">
              <a:spcBef>
                <a:spcPct val="0"/>
              </a:spcBef>
              <a:spcAft>
                <a:spcPct val="0"/>
              </a:spcAft>
              <a:defRPr>
                <a:solidFill>
                  <a:schemeClr val="tx1"/>
                </a:solidFill>
                <a:latin typeface="Arial" pitchFamily="34" charset="0"/>
              </a:defRPr>
            </a:lvl7pPr>
            <a:lvl8pPr marL="3390276" indent="-226018" eaLnBrk="0" fontAlgn="base" hangingPunct="0">
              <a:spcBef>
                <a:spcPct val="0"/>
              </a:spcBef>
              <a:spcAft>
                <a:spcPct val="0"/>
              </a:spcAft>
              <a:defRPr>
                <a:solidFill>
                  <a:schemeClr val="tx1"/>
                </a:solidFill>
                <a:latin typeface="Arial" pitchFamily="34" charset="0"/>
              </a:defRPr>
            </a:lvl8pPr>
            <a:lvl9pPr marL="3842313" indent="-226018" eaLnBrk="0" fontAlgn="base" hangingPunct="0">
              <a:spcBef>
                <a:spcPct val="0"/>
              </a:spcBef>
              <a:spcAft>
                <a:spcPct val="0"/>
              </a:spcAft>
              <a:defRPr>
                <a:solidFill>
                  <a:schemeClr val="tx1"/>
                </a:solidFill>
                <a:latin typeface="Arial" pitchFamily="34" charset="0"/>
              </a:defRPr>
            </a:lvl9pPr>
          </a:lstStyle>
          <a:p>
            <a:pPr eaLnBrk="1" hangingPunct="1">
              <a:defRPr/>
            </a:pPr>
            <a:fld id="{9E97B67B-5C1B-4782-BD61-8E4B0A52FB50}" type="slidenum">
              <a:rPr lang="de-DE" smtClean="0">
                <a:solidFill>
                  <a:srgbClr val="000000"/>
                </a:solidFill>
                <a:latin typeface="Calibri" pitchFamily="34" charset="0"/>
              </a:rPr>
              <a:pPr eaLnBrk="1" hangingPunct="1">
                <a:defRPr/>
              </a:pPr>
              <a:t>12</a:t>
            </a:fld>
            <a:endParaRPr lang="de-DE" smtClean="0">
              <a:solidFill>
                <a:srgbClr val="000000"/>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2950"/>
            <a:ext cx="4964112" cy="3724275"/>
          </a:xfrm>
        </p:spPr>
      </p:sp>
      <p:sp>
        <p:nvSpPr>
          <p:cNvPr id="3" name="Notizenplatzhalter 2"/>
          <p:cNvSpPr>
            <a:spLocks noGrp="1"/>
          </p:cNvSpPr>
          <p:nvPr>
            <p:ph type="body" idx="1"/>
          </p:nvPr>
        </p:nvSpPr>
        <p:spPr/>
        <p:txBody>
          <a:bodyPr/>
          <a:lstStyle/>
          <a:p>
            <a:pPr defTabSz="837460">
              <a:defRPr/>
            </a:pPr>
            <a:endParaRPr lang="de-DE" dirty="0"/>
          </a:p>
        </p:txBody>
      </p:sp>
      <p:sp>
        <p:nvSpPr>
          <p:cNvPr id="4" name="Foliennummernplatzhalter 3"/>
          <p:cNvSpPr>
            <a:spLocks noGrp="1"/>
          </p:cNvSpPr>
          <p:nvPr>
            <p:ph type="sldNum" sz="quarter" idx="10"/>
          </p:nvPr>
        </p:nvSpPr>
        <p:spPr/>
        <p:txBody>
          <a:bodyPr/>
          <a:lstStyle/>
          <a:p>
            <a:pPr>
              <a:defRPr/>
            </a:pPr>
            <a:fld id="{86B2932C-446B-47DF-899D-D60304D82554}" type="slidenum">
              <a:rPr lang="de-DE" smtClean="0">
                <a:solidFill>
                  <a:prstClr val="black"/>
                </a:solidFill>
              </a:rPr>
              <a:pPr>
                <a:defRPr/>
              </a:pPr>
              <a:t>13</a:t>
            </a:fld>
            <a:endParaRPr lang="de-DE">
              <a:solidFill>
                <a:prstClr val="black"/>
              </a:solidFill>
            </a:endParaRPr>
          </a:p>
        </p:txBody>
      </p:sp>
    </p:spTree>
    <p:extLst>
      <p:ext uri="{BB962C8B-B14F-4D97-AF65-F5344CB8AC3E}">
        <p14:creationId xmlns:p14="http://schemas.microsoft.com/office/powerpoint/2010/main" val="153790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2950"/>
            <a:ext cx="4964112" cy="3724275"/>
          </a:xfrm>
        </p:spPr>
      </p:sp>
      <p:sp>
        <p:nvSpPr>
          <p:cNvPr id="3" name="Notizenplatzhalter 2"/>
          <p:cNvSpPr>
            <a:spLocks noGrp="1"/>
          </p:cNvSpPr>
          <p:nvPr>
            <p:ph type="body" idx="1"/>
          </p:nvPr>
        </p:nvSpPr>
        <p:spPr/>
        <p:txBody>
          <a:bodyPr>
            <a:normAutofit/>
          </a:bodyPr>
          <a:lstStyle/>
          <a:p>
            <a:pPr defTabSz="837460">
              <a:defRPr/>
            </a:pPr>
            <a:r>
              <a:rPr lang="de-DE" b="0" dirty="0" smtClean="0"/>
              <a:t>§ 14 BQFG und </a:t>
            </a:r>
            <a:r>
              <a:rPr lang="de-DE" b="1" dirty="0" smtClean="0"/>
              <a:t>§ 50 HwO</a:t>
            </a:r>
            <a:r>
              <a:rPr lang="de-DE" dirty="0" smtClean="0"/>
              <a:t>: „Sonstige geeignete Verfahren“</a:t>
            </a:r>
          </a:p>
          <a:p>
            <a:endParaRPr lang="de-DE" dirty="0" smtClean="0"/>
          </a:p>
          <a:p>
            <a:r>
              <a:rPr lang="de-DE" dirty="0" smtClean="0"/>
              <a:t>Voraussetzung auch</a:t>
            </a:r>
            <a:r>
              <a:rPr lang="de-DE" baseline="0" dirty="0" smtClean="0"/>
              <a:t> hier: Abgeschlossene Berufsausbildung!!</a:t>
            </a:r>
          </a:p>
          <a:p>
            <a:endParaRPr lang="de-DE" baseline="0" dirty="0" smtClean="0"/>
          </a:p>
          <a:p>
            <a:r>
              <a:rPr lang="de-DE" baseline="0" dirty="0" smtClean="0"/>
              <a:t>Duale Ausbildungsberufe und Fortbildungsabschlüsse im nicht-reglementierten Bereich</a:t>
            </a:r>
            <a:endParaRPr lang="de-DE" dirty="0" smtClean="0"/>
          </a:p>
          <a:p>
            <a:endParaRPr lang="de-DE" dirty="0" smtClean="0"/>
          </a:p>
          <a:p>
            <a:pPr defTabSz="837460">
              <a:defRPr/>
            </a:pPr>
            <a:r>
              <a:rPr lang="de-DE" dirty="0" smtClean="0"/>
              <a:t>Revolutionär: Erstmals</a:t>
            </a:r>
            <a:r>
              <a:rPr lang="de-DE" baseline="0" dirty="0" smtClean="0"/>
              <a:t> Anspruch auf formale Bestätigung nicht formal belegbarer Kompetenzen! </a:t>
            </a:r>
            <a:endParaRPr lang="de-DE" dirty="0" smtClean="0"/>
          </a:p>
        </p:txBody>
      </p:sp>
      <p:sp>
        <p:nvSpPr>
          <p:cNvPr id="4" name="Foliennummernplatzhalter 3"/>
          <p:cNvSpPr>
            <a:spLocks noGrp="1"/>
          </p:cNvSpPr>
          <p:nvPr>
            <p:ph type="sldNum" sz="quarter" idx="10"/>
          </p:nvPr>
        </p:nvSpPr>
        <p:spPr/>
        <p:txBody>
          <a:bodyPr/>
          <a:lstStyle/>
          <a:p>
            <a:pPr>
              <a:defRPr/>
            </a:pPr>
            <a:fld id="{86B2932C-446B-47DF-899D-D60304D82554}" type="slidenum">
              <a:rPr lang="de-DE" smtClean="0">
                <a:solidFill>
                  <a:prstClr val="black"/>
                </a:solidFill>
              </a:rPr>
              <a:pPr>
                <a:defRPr/>
              </a:pPr>
              <a:t>14</a:t>
            </a:fld>
            <a:endParaRPr lang="de-DE">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2950"/>
            <a:ext cx="4964112" cy="3724275"/>
          </a:xfrm>
        </p:spPr>
      </p:sp>
      <p:sp>
        <p:nvSpPr>
          <p:cNvPr id="3" name="Notizenplatzhalter 2"/>
          <p:cNvSpPr>
            <a:spLocks noGrp="1"/>
          </p:cNvSpPr>
          <p:nvPr>
            <p:ph type="body" idx="1"/>
          </p:nvPr>
        </p:nvSpPr>
        <p:spPr/>
        <p:txBody>
          <a:bodyPr>
            <a:normAutofit/>
          </a:bodyPr>
          <a:lstStyle/>
          <a:p>
            <a:r>
              <a:rPr lang="de-DE" dirty="0" smtClean="0"/>
              <a:t>5 Berufe (Bürokauffrau, Metallbauer, Maurer,</a:t>
            </a:r>
            <a:r>
              <a:rPr lang="de-DE" baseline="0" dirty="0" smtClean="0"/>
              <a:t> Friseur, Elektroniker)</a:t>
            </a:r>
            <a:endParaRPr lang="de-DE" dirty="0" smtClean="0"/>
          </a:p>
          <a:p>
            <a:r>
              <a:rPr lang="de-DE" dirty="0" smtClean="0"/>
              <a:t>Simuliert!</a:t>
            </a:r>
            <a:endParaRPr lang="de-DE" dirty="0"/>
          </a:p>
        </p:txBody>
      </p:sp>
      <p:sp>
        <p:nvSpPr>
          <p:cNvPr id="4" name="Foliennummernplatzhalter 3"/>
          <p:cNvSpPr>
            <a:spLocks noGrp="1"/>
          </p:cNvSpPr>
          <p:nvPr>
            <p:ph type="sldNum" sz="quarter" idx="10"/>
          </p:nvPr>
        </p:nvSpPr>
        <p:spPr/>
        <p:txBody>
          <a:bodyPr/>
          <a:lstStyle/>
          <a:p>
            <a:pPr>
              <a:defRPr/>
            </a:pPr>
            <a:fld id="{86B2932C-446B-47DF-899D-D60304D82554}" type="slidenum">
              <a:rPr lang="de-DE" smtClean="0">
                <a:solidFill>
                  <a:prstClr val="black"/>
                </a:solidFill>
              </a:rPr>
              <a:pPr>
                <a:defRPr/>
              </a:pPr>
              <a:t>15</a:t>
            </a:fld>
            <a:endParaRPr lang="de-DE">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2950"/>
            <a:ext cx="4964112" cy="3724275"/>
          </a:xfrm>
        </p:spPr>
      </p:sp>
      <p:sp>
        <p:nvSpPr>
          <p:cNvPr id="3" name="Notizenplatzhalter 2"/>
          <p:cNvSpPr>
            <a:spLocks noGrp="1"/>
          </p:cNvSpPr>
          <p:nvPr>
            <p:ph type="body" idx="1"/>
          </p:nvPr>
        </p:nvSpPr>
        <p:spPr/>
        <p:txBody>
          <a:bodyPr>
            <a:normAutofit/>
          </a:bodyPr>
          <a:lstStyle/>
          <a:p>
            <a:pPr defTabSz="837460">
              <a:defRPr/>
            </a:pPr>
            <a:r>
              <a:rPr lang="de-DE" dirty="0" smtClean="0"/>
              <a:t>Fachgespräche (auftragsbezogen, situativ, fallbezogen)</a:t>
            </a:r>
          </a:p>
          <a:p>
            <a:endParaRPr lang="de-DE" dirty="0" smtClean="0"/>
          </a:p>
          <a:p>
            <a:r>
              <a:rPr lang="de-DE" dirty="0" smtClean="0"/>
              <a:t>Die Qualifikationsanalyse wird von einem Experten und einem Beobachter durchgeführt (Vier-Augen-Prinzip)</a:t>
            </a:r>
          </a:p>
          <a:p>
            <a:endParaRPr lang="de-DE" dirty="0"/>
          </a:p>
        </p:txBody>
      </p:sp>
      <p:sp>
        <p:nvSpPr>
          <p:cNvPr id="4" name="Foliennummernplatzhalter 3"/>
          <p:cNvSpPr>
            <a:spLocks noGrp="1"/>
          </p:cNvSpPr>
          <p:nvPr>
            <p:ph type="sldNum" sz="quarter" idx="10"/>
          </p:nvPr>
        </p:nvSpPr>
        <p:spPr/>
        <p:txBody>
          <a:bodyPr/>
          <a:lstStyle/>
          <a:p>
            <a:pPr>
              <a:defRPr/>
            </a:pPr>
            <a:fld id="{86B2932C-446B-47DF-899D-D60304D82554}" type="slidenum">
              <a:rPr lang="de-DE" smtClean="0">
                <a:solidFill>
                  <a:prstClr val="black"/>
                </a:solidFill>
              </a:rPr>
              <a:pPr>
                <a:defRPr/>
              </a:pPr>
              <a:t>16</a:t>
            </a:fld>
            <a:endParaRPr lang="de-DE">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4075" y="744538"/>
            <a:ext cx="4960938"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E5FEC14-C9F5-4937-9882-CCC84BB0CED4}" type="slidenum">
              <a:rPr lang="de-DE" smtClean="0"/>
              <a:t>17</a:t>
            </a:fld>
            <a:endParaRPr lang="de-DE"/>
          </a:p>
        </p:txBody>
      </p:sp>
    </p:spTree>
    <p:extLst>
      <p:ext uri="{BB962C8B-B14F-4D97-AF65-F5344CB8AC3E}">
        <p14:creationId xmlns:p14="http://schemas.microsoft.com/office/powerpoint/2010/main" val="3488905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2950"/>
            <a:ext cx="4964112" cy="3724275"/>
          </a:xfrm>
        </p:spPr>
      </p:sp>
      <p:sp>
        <p:nvSpPr>
          <p:cNvPr id="3" name="Notizenplatzhalter 2"/>
          <p:cNvSpPr>
            <a:spLocks noGrp="1"/>
          </p:cNvSpPr>
          <p:nvPr>
            <p:ph type="body" idx="1"/>
          </p:nvPr>
        </p:nvSpPr>
        <p:spPr/>
        <p:txBody>
          <a:bodyPr>
            <a:normAutofit/>
          </a:bodyPr>
          <a:lstStyle/>
          <a:p>
            <a:pPr defTabSz="837460">
              <a:defRPr/>
            </a:pPr>
            <a:r>
              <a:rPr lang="de-DE" dirty="0" smtClean="0"/>
              <a:t>Laufzeit Projekt: Jan.</a:t>
            </a:r>
            <a:r>
              <a:rPr lang="de-DE" baseline="0" dirty="0" smtClean="0"/>
              <a:t> 2015 bis Ende 2017 (3 Jahre)</a:t>
            </a:r>
            <a:endParaRPr lang="de-DE" dirty="0" smtClean="0"/>
          </a:p>
          <a:p>
            <a:pPr defTabSz="837460">
              <a:defRPr/>
            </a:pPr>
            <a:r>
              <a:rPr lang="de-DE" dirty="0" smtClean="0"/>
              <a:t>Unterstützt werden sollen nicht nur IHKs und HWKs,</a:t>
            </a:r>
            <a:r>
              <a:rPr lang="de-DE" baseline="0" dirty="0" smtClean="0"/>
              <a:t> sondern auch </a:t>
            </a:r>
            <a:r>
              <a:rPr lang="de-DE" dirty="0" smtClean="0"/>
              <a:t>Landwirtschaftskammern, Kammern der Freien Berufe  sowie die anderen für die BQFG-Umsetzung zuständigen Behörden und Einrichtungen</a:t>
            </a:r>
          </a:p>
          <a:p>
            <a:pPr defTabSz="837460">
              <a:defRPr/>
            </a:pPr>
            <a:endParaRPr lang="de-DE" dirty="0" smtClean="0"/>
          </a:p>
          <a:p>
            <a:pPr defTabSz="837460">
              <a:defRPr/>
            </a:pPr>
            <a:r>
              <a:rPr lang="de-DE" dirty="0" smtClean="0"/>
              <a:t>Monitoring-Zahlen</a:t>
            </a:r>
          </a:p>
          <a:p>
            <a:pPr defTabSz="837460">
              <a:defRPr/>
            </a:pPr>
            <a:r>
              <a:rPr lang="de-DE" dirty="0" smtClean="0"/>
              <a:t>2013 nicht-reglementierten Bereich: 60 QAs (laut Selbstauskunft der Kammern)</a:t>
            </a:r>
          </a:p>
          <a:p>
            <a:pPr defTabSz="837460">
              <a:defRPr/>
            </a:pPr>
            <a:r>
              <a:rPr lang="de-DE" dirty="0" smtClean="0"/>
              <a:t>2012: 57 QAs (mit Vorsicht</a:t>
            </a:r>
            <a:r>
              <a:rPr lang="de-DE" baseline="0" dirty="0" smtClean="0"/>
              <a:t> zu genießen, </a:t>
            </a:r>
            <a:r>
              <a:rPr lang="de-DE" baseline="0" dirty="0" err="1" smtClean="0"/>
              <a:t>whs</a:t>
            </a:r>
            <a:r>
              <a:rPr lang="de-DE" baseline="0" dirty="0" smtClean="0"/>
              <a:t> viele Falschmeldungen)</a:t>
            </a:r>
          </a:p>
          <a:p>
            <a:pPr defTabSz="837460">
              <a:defRPr/>
            </a:pPr>
            <a:endParaRPr lang="de-DE" baseline="0" dirty="0" smtClean="0"/>
          </a:p>
          <a:p>
            <a:pPr defTabSz="837460">
              <a:defRPr/>
            </a:pPr>
            <a:r>
              <a:rPr lang="de-DE" baseline="0" dirty="0" smtClean="0"/>
              <a:t>Durchführung und Entwicklung von QAs (auch weitere Erprobung!)</a:t>
            </a:r>
          </a:p>
          <a:p>
            <a:pPr defTabSz="837460">
              <a:defRPr/>
            </a:pPr>
            <a:r>
              <a:rPr lang="de-DE" baseline="0" dirty="0" smtClean="0"/>
              <a:t>Unterstützung (z.B. auch Schulungen)</a:t>
            </a:r>
          </a:p>
          <a:p>
            <a:pPr defTabSz="837460">
              <a:defRPr/>
            </a:pPr>
            <a:r>
              <a:rPr lang="de-DE" baseline="0" dirty="0" smtClean="0"/>
              <a:t>ÖA (einerseits zust. Stellen, andererseits AI)</a:t>
            </a:r>
          </a:p>
          <a:p>
            <a:pPr defTabSz="837460">
              <a:defRPr/>
            </a:pP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86B2932C-446B-47DF-899D-D60304D82554}" type="slidenum">
              <a:rPr lang="de-DE" smtClean="0">
                <a:solidFill>
                  <a:prstClr val="black"/>
                </a:solidFill>
              </a:rPr>
              <a:pPr>
                <a:defRPr/>
              </a:pPr>
              <a:t>18</a:t>
            </a:fld>
            <a:endParaRPr lang="de-DE">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2950"/>
            <a:ext cx="4964112" cy="3724275"/>
          </a:xfrm>
        </p:spPr>
      </p:sp>
      <p:sp>
        <p:nvSpPr>
          <p:cNvPr id="3" name="Notizenplatzhalter 2"/>
          <p:cNvSpPr>
            <a:spLocks noGrp="1"/>
          </p:cNvSpPr>
          <p:nvPr>
            <p:ph type="body" idx="1"/>
          </p:nvPr>
        </p:nvSpPr>
        <p:spPr/>
        <p:txBody>
          <a:bodyPr>
            <a:normAutofit/>
          </a:bodyPr>
          <a:lstStyle/>
          <a:p>
            <a:r>
              <a:rPr lang="de-DE" dirty="0" smtClean="0"/>
              <a:t>Kurze Anmerkung zu regionaler Zuständigkeit:</a:t>
            </a:r>
            <a:r>
              <a:rPr lang="de-DE" baseline="0" dirty="0" smtClean="0"/>
              <a:t> In der Regel können Sie sich an die regional nächstgelegenen Partner wenden (genaue Abstimmungen laufen dazu bei einem Treffen aller beteiligten Akteure Mitte März in Bonn, die Infos werden auf der Projektunterseite veröffentlicht)</a:t>
            </a:r>
          </a:p>
          <a:p>
            <a:endParaRPr lang="de-DE" baseline="0" dirty="0" smtClean="0"/>
          </a:p>
          <a:p>
            <a:r>
              <a:rPr lang="de-DE" baseline="0" dirty="0" smtClean="0"/>
              <a:t>Derzeit 6 Projektpartner, das kann  sich noch ändern (Auswahl nach ausgewiesener Erfahrung und Eigeninteresse)</a:t>
            </a:r>
          </a:p>
          <a:p>
            <a:endParaRPr lang="de-DE" baseline="0" dirty="0" smtClean="0"/>
          </a:p>
          <a:p>
            <a:r>
              <a:rPr lang="de-DE" baseline="0" dirty="0" smtClean="0"/>
              <a:t>WHKT: Verwaltung des Härtefallfonds, IHK FOSA: Beratung und ÖA für IHK-Bereich</a:t>
            </a:r>
          </a:p>
          <a:p>
            <a:endParaRPr lang="de-DE" baseline="0" dirty="0" smtClean="0"/>
          </a:p>
          <a:p>
            <a:r>
              <a:rPr lang="de-DE" baseline="0" dirty="0" smtClean="0"/>
              <a:t>BIBB: neutraler Partner (+Synergien </a:t>
            </a:r>
            <a:r>
              <a:rPr lang="de-DE" baseline="0" dirty="0" err="1" smtClean="0"/>
              <a:t>AiD</a:t>
            </a:r>
            <a:r>
              <a:rPr lang="de-DE" baseline="0" dirty="0" smtClean="0"/>
              <a:t>), ÖA/Marketing für das Projekt bzw. die QA</a:t>
            </a:r>
          </a:p>
          <a:p>
            <a:endParaRPr lang="de-DE" baseline="0" dirty="0" smtClean="0"/>
          </a:p>
          <a:p>
            <a:r>
              <a:rPr lang="de-DE" sz="1100" b="1" dirty="0"/>
              <a:t>Beirat </a:t>
            </a:r>
            <a:endParaRPr lang="de-DE" sz="1100" dirty="0"/>
          </a:p>
          <a:p>
            <a:r>
              <a:rPr lang="de-DE" sz="1100" dirty="0"/>
              <a:t>BMBF, BMAS, BMWI, ZDH, DIHK, AG Koordinierende Ressorts Länder, ZAB, IW Köln (BQ-Portal), BA, DGB, BDA, Bundesverband der Freien Berufe, Verband der Landwirtschaftskammern, BIBB, Förderprogramm IQ (Fachstelle Anerkennung und Qualifizierung)</a:t>
            </a:r>
          </a:p>
          <a:p>
            <a:endParaRPr lang="de-DE" sz="1100" dirty="0"/>
          </a:p>
          <a:p>
            <a:r>
              <a:rPr lang="de-DE" sz="1100" dirty="0"/>
              <a:t>Enge inhaltliche Abstimmung mit ZDH und DIHK!</a:t>
            </a:r>
          </a:p>
          <a:p>
            <a:endParaRPr lang="de-DE" sz="1100" dirty="0"/>
          </a:p>
          <a:p>
            <a:r>
              <a:rPr lang="de-DE" sz="1100" dirty="0"/>
              <a:t>Projektsteuerungsgruppe koordiniert alle Projektaktivitäten (erste Sitzung am 12. März)</a:t>
            </a:r>
          </a:p>
          <a:p>
            <a:endParaRPr lang="de-DE" dirty="0"/>
          </a:p>
        </p:txBody>
      </p:sp>
      <p:sp>
        <p:nvSpPr>
          <p:cNvPr id="4" name="Foliennummernplatzhalter 3"/>
          <p:cNvSpPr>
            <a:spLocks noGrp="1"/>
          </p:cNvSpPr>
          <p:nvPr>
            <p:ph type="sldNum" sz="quarter" idx="10"/>
          </p:nvPr>
        </p:nvSpPr>
        <p:spPr/>
        <p:txBody>
          <a:bodyPr/>
          <a:lstStyle/>
          <a:p>
            <a:pPr>
              <a:defRPr/>
            </a:pPr>
            <a:fld id="{86B2932C-446B-47DF-899D-D60304D82554}" type="slidenum">
              <a:rPr lang="de-DE" smtClean="0">
                <a:solidFill>
                  <a:prstClr val="black"/>
                </a:solidFill>
              </a:rPr>
              <a:pPr>
                <a:defRPr/>
              </a:pPr>
              <a:t>19</a:t>
            </a:fld>
            <a:endParaRPr lang="de-DE">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bwMode="auto">
          <a:xfrm>
            <a:off x="854075" y="744538"/>
            <a:ext cx="4960938"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izenplatzhalter 2"/>
          <p:cNvSpPr>
            <a:spLocks noGrp="1"/>
          </p:cNvSpPr>
          <p:nvPr>
            <p:ph type="body" idx="1"/>
          </p:nvPr>
        </p:nvSpPr>
        <p:spPr bwMode="auto">
          <a:xfrm>
            <a:off x="666599" y="4603280"/>
            <a:ext cx="5335893" cy="5184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dirty="0" smtClean="0">
                <a:solidFill>
                  <a:srgbClr val="000000"/>
                </a:solidFill>
              </a:rPr>
              <a:t>Ich erspare Ihnen jetzt, bekannte Zahlen zum Fachkräftemangel in der Pflege und zum demografischen Wandel </a:t>
            </a:r>
          </a:p>
          <a:p>
            <a:r>
              <a:rPr lang="de-DE" dirty="0" smtClean="0">
                <a:solidFill>
                  <a:srgbClr val="000000"/>
                </a:solidFill>
              </a:rPr>
              <a:t>Nur soviel:  Auch das Anerkennungsgesetz ist eine Maßnahme zur </a:t>
            </a:r>
            <a:r>
              <a:rPr lang="de-DE" b="1" dirty="0" smtClean="0">
                <a:solidFill>
                  <a:srgbClr val="000000"/>
                </a:solidFill>
              </a:rPr>
              <a:t>Fachkräftesicherung</a:t>
            </a:r>
            <a:r>
              <a:rPr lang="de-DE" dirty="0" smtClean="0">
                <a:solidFill>
                  <a:srgbClr val="000000"/>
                </a:solidFill>
              </a:rPr>
              <a:t>, weil e s die Chancen vom Migranten am Arbeitsmarkt erhöht.</a:t>
            </a:r>
          </a:p>
          <a:p>
            <a:r>
              <a:rPr lang="de-DE" dirty="0" smtClean="0">
                <a:solidFill>
                  <a:srgbClr val="000000"/>
                </a:solidFill>
              </a:rPr>
              <a:t>Aber noch mehr:</a:t>
            </a:r>
          </a:p>
          <a:p>
            <a:pPr marL="169842" indent="-169842">
              <a:buFont typeface="Arial" panose="020B0604020202020204" pitchFamily="34" charset="0"/>
              <a:buChar char="•"/>
            </a:pPr>
            <a:r>
              <a:rPr lang="de-DE" b="1" dirty="0" smtClean="0">
                <a:solidFill>
                  <a:srgbClr val="000000"/>
                </a:solidFill>
              </a:rPr>
              <a:t>Signal ins Ausland</a:t>
            </a:r>
            <a:r>
              <a:rPr lang="de-DE" dirty="0" smtClean="0">
                <a:solidFill>
                  <a:srgbClr val="000000"/>
                </a:solidFill>
              </a:rPr>
              <a:t>, dass Fachkräfte in D willkommen sind und dass sie hier arbeiten können . Es wird im Ausland genau beobachtet  </a:t>
            </a:r>
            <a:r>
              <a:rPr lang="de-DE" dirty="0">
                <a:solidFill>
                  <a:srgbClr val="000000"/>
                </a:solidFill>
              </a:rPr>
              <a:t>- OECD bewertet das Anerkennungsgesetz als guten rechtlichen Rahmen, der bessere Möglichkeiten schafft, Fachkräfte aus dem Ausland zu finden</a:t>
            </a:r>
            <a:r>
              <a:rPr lang="de-DE" dirty="0" smtClean="0">
                <a:solidFill>
                  <a:srgbClr val="000000"/>
                </a:solidFill>
              </a:rPr>
              <a:t>. -&gt; hohes Lob</a:t>
            </a:r>
            <a:endParaRPr lang="de-DE" dirty="0">
              <a:solidFill>
                <a:srgbClr val="000000"/>
              </a:solidFill>
            </a:endParaRPr>
          </a:p>
          <a:p>
            <a:pPr marL="169842" indent="-169842">
              <a:buFont typeface="Arial" panose="020B0604020202020204" pitchFamily="34" charset="0"/>
              <a:buChar char="•"/>
            </a:pPr>
            <a:r>
              <a:rPr lang="de-DE" b="1" dirty="0" smtClean="0">
                <a:solidFill>
                  <a:srgbClr val="000000"/>
                </a:solidFill>
              </a:rPr>
              <a:t>Paradigmenwechsel</a:t>
            </a:r>
            <a:r>
              <a:rPr lang="de-DE" dirty="0" smtClean="0">
                <a:solidFill>
                  <a:srgbClr val="000000"/>
                </a:solidFill>
              </a:rPr>
              <a:t>, dass </a:t>
            </a:r>
            <a:r>
              <a:rPr lang="de-DE" dirty="0" err="1" smtClean="0">
                <a:solidFill>
                  <a:srgbClr val="000000"/>
                </a:solidFill>
              </a:rPr>
              <a:t>ausländ</a:t>
            </a:r>
            <a:r>
              <a:rPr lang="de-DE" dirty="0" smtClean="0">
                <a:solidFill>
                  <a:srgbClr val="000000"/>
                </a:solidFill>
              </a:rPr>
              <a:t>. Abschlüsse in  D etwas wert sind</a:t>
            </a:r>
            <a:r>
              <a:rPr lang="de-DE" dirty="0">
                <a:solidFill>
                  <a:srgbClr val="000000"/>
                </a:solidFill>
              </a:rPr>
              <a:t>. </a:t>
            </a:r>
            <a:r>
              <a:rPr lang="de-DE" dirty="0" smtClean="0">
                <a:solidFill>
                  <a:srgbClr val="000000"/>
                </a:solidFill>
              </a:rPr>
              <a:t>Neu ist, dass wir bei den Potenzialen  von Migranten ansetzen und nicht bei deren Unterstützungsbedarf.</a:t>
            </a:r>
          </a:p>
          <a:p>
            <a:pPr marL="169842" indent="-169842">
              <a:buFont typeface="Arial" panose="020B0604020202020204" pitchFamily="34" charset="0"/>
              <a:buChar char="•"/>
            </a:pPr>
            <a:r>
              <a:rPr lang="de-DE" dirty="0" smtClean="0">
                <a:solidFill>
                  <a:srgbClr val="000000"/>
                </a:solidFill>
              </a:rPr>
              <a:t>Insofern hat es zu einem </a:t>
            </a:r>
            <a:r>
              <a:rPr lang="de-DE" b="1" dirty="0" smtClean="0">
                <a:solidFill>
                  <a:srgbClr val="000000"/>
                </a:solidFill>
              </a:rPr>
              <a:t>Umdenken</a:t>
            </a:r>
            <a:r>
              <a:rPr lang="de-DE" dirty="0" smtClean="0">
                <a:solidFill>
                  <a:srgbClr val="000000"/>
                </a:solidFill>
              </a:rPr>
              <a:t> in der Gesellschaft und den Berufsverbänden und Kammern und z.T. in den Betrieben geführt . </a:t>
            </a:r>
          </a:p>
        </p:txBody>
      </p:sp>
      <p:sp>
        <p:nvSpPr>
          <p:cNvPr id="22532"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35982" indent="-283071" eaLnBrk="0" hangingPunct="0">
              <a:defRPr>
                <a:solidFill>
                  <a:schemeClr val="tx1"/>
                </a:solidFill>
                <a:latin typeface="Arial" pitchFamily="34" charset="0"/>
              </a:defRPr>
            </a:lvl2pPr>
            <a:lvl3pPr marL="1132281" indent="-226456" eaLnBrk="0" hangingPunct="0">
              <a:defRPr>
                <a:solidFill>
                  <a:schemeClr val="tx1"/>
                </a:solidFill>
                <a:latin typeface="Arial" pitchFamily="34" charset="0"/>
              </a:defRPr>
            </a:lvl3pPr>
            <a:lvl4pPr marL="1585193" indent="-226456" eaLnBrk="0" hangingPunct="0">
              <a:defRPr>
                <a:solidFill>
                  <a:schemeClr val="tx1"/>
                </a:solidFill>
                <a:latin typeface="Arial" pitchFamily="34" charset="0"/>
              </a:defRPr>
            </a:lvl4pPr>
            <a:lvl5pPr marL="2038105" indent="-226456" eaLnBrk="0" hangingPunct="0">
              <a:defRPr>
                <a:solidFill>
                  <a:schemeClr val="tx1"/>
                </a:solidFill>
                <a:latin typeface="Arial" pitchFamily="34" charset="0"/>
              </a:defRPr>
            </a:lvl5pPr>
            <a:lvl6pPr marL="2491018" indent="-226456" eaLnBrk="0" fontAlgn="base" hangingPunct="0">
              <a:spcBef>
                <a:spcPct val="0"/>
              </a:spcBef>
              <a:spcAft>
                <a:spcPct val="0"/>
              </a:spcAft>
              <a:defRPr>
                <a:solidFill>
                  <a:schemeClr val="tx1"/>
                </a:solidFill>
                <a:latin typeface="Arial" pitchFamily="34" charset="0"/>
              </a:defRPr>
            </a:lvl6pPr>
            <a:lvl7pPr marL="2943929" indent="-226456" eaLnBrk="0" fontAlgn="base" hangingPunct="0">
              <a:spcBef>
                <a:spcPct val="0"/>
              </a:spcBef>
              <a:spcAft>
                <a:spcPct val="0"/>
              </a:spcAft>
              <a:defRPr>
                <a:solidFill>
                  <a:schemeClr val="tx1"/>
                </a:solidFill>
                <a:latin typeface="Arial" pitchFamily="34" charset="0"/>
              </a:defRPr>
            </a:lvl7pPr>
            <a:lvl8pPr marL="3396842" indent="-226456" eaLnBrk="0" fontAlgn="base" hangingPunct="0">
              <a:spcBef>
                <a:spcPct val="0"/>
              </a:spcBef>
              <a:spcAft>
                <a:spcPct val="0"/>
              </a:spcAft>
              <a:defRPr>
                <a:solidFill>
                  <a:schemeClr val="tx1"/>
                </a:solidFill>
                <a:latin typeface="Arial" pitchFamily="34" charset="0"/>
              </a:defRPr>
            </a:lvl8pPr>
            <a:lvl9pPr marL="3849754" indent="-226456"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fld id="{9E97B67B-5C1B-4782-BD61-8E4B0A52FB50}" type="slidenum">
              <a:rPr lang="de-DE" smtClean="0">
                <a:solidFill>
                  <a:srgbClr val="000000"/>
                </a:solidFill>
                <a:latin typeface="Calibri" pitchFamily="34" charset="0"/>
              </a:rPr>
              <a:pPr eaLnBrk="1" fontAlgn="base" hangingPunct="1">
                <a:spcBef>
                  <a:spcPct val="0"/>
                </a:spcBef>
                <a:spcAft>
                  <a:spcPct val="0"/>
                </a:spcAft>
                <a:defRPr/>
              </a:pPr>
              <a:t>2</a:t>
            </a:fld>
            <a:endParaRPr lang="de-DE" smtClean="0">
              <a:solidFill>
                <a:srgbClr val="000000"/>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2950"/>
            <a:ext cx="4964112" cy="3724275"/>
          </a:xfrm>
        </p:spPr>
      </p:sp>
      <p:sp>
        <p:nvSpPr>
          <p:cNvPr id="3" name="Notizenplatzhalter 2"/>
          <p:cNvSpPr>
            <a:spLocks noGrp="1"/>
          </p:cNvSpPr>
          <p:nvPr>
            <p:ph type="body" idx="1"/>
          </p:nvPr>
        </p:nvSpPr>
        <p:spPr/>
        <p:txBody>
          <a:bodyPr>
            <a:normAutofit/>
          </a:bodyPr>
          <a:lstStyle/>
          <a:p>
            <a:r>
              <a:rPr lang="de-DE" dirty="0" smtClean="0"/>
              <a:t>4 Phasen: </a:t>
            </a:r>
          </a:p>
          <a:p>
            <a:r>
              <a:rPr lang="de-DE" dirty="0" smtClean="0"/>
              <a:t>1)</a:t>
            </a:r>
            <a:r>
              <a:rPr lang="de-DE" baseline="0" dirty="0" smtClean="0"/>
              <a:t> </a:t>
            </a:r>
            <a:r>
              <a:rPr lang="de-DE" dirty="0" smtClean="0"/>
              <a:t>Antragstellende werden über QA informiert/beraten</a:t>
            </a:r>
          </a:p>
          <a:p>
            <a:r>
              <a:rPr lang="de-DE" dirty="0" smtClean="0"/>
              <a:t>2) Antragstellende Person entscheidet, ob</a:t>
            </a:r>
            <a:r>
              <a:rPr lang="de-DE" baseline="0" dirty="0" smtClean="0"/>
              <a:t> sie an QA teilnimmt</a:t>
            </a:r>
          </a:p>
          <a:p>
            <a:r>
              <a:rPr lang="de-DE" baseline="0" dirty="0" smtClean="0"/>
              <a:t>3) Zustände Stelle entwickelt QA</a:t>
            </a:r>
          </a:p>
          <a:p>
            <a:r>
              <a:rPr lang="de-DE" baseline="0" dirty="0" smtClean="0"/>
              <a:t>4) QA wird durchgeführt</a:t>
            </a:r>
            <a:endParaRPr lang="de-DE" dirty="0"/>
          </a:p>
        </p:txBody>
      </p:sp>
      <p:sp>
        <p:nvSpPr>
          <p:cNvPr id="4" name="Foliennummernplatzhalter 3"/>
          <p:cNvSpPr>
            <a:spLocks noGrp="1"/>
          </p:cNvSpPr>
          <p:nvPr>
            <p:ph type="sldNum" sz="quarter" idx="10"/>
          </p:nvPr>
        </p:nvSpPr>
        <p:spPr/>
        <p:txBody>
          <a:bodyPr/>
          <a:lstStyle/>
          <a:p>
            <a:pPr>
              <a:defRPr/>
            </a:pPr>
            <a:fld id="{86B2932C-446B-47DF-899D-D60304D82554}" type="slidenum">
              <a:rPr lang="de-DE" smtClean="0">
                <a:solidFill>
                  <a:prstClr val="black"/>
                </a:solidFill>
              </a:rPr>
              <a:pPr>
                <a:defRPr/>
              </a:pPr>
              <a:t>21</a:t>
            </a:fld>
            <a:endParaRPr lang="de-DE">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2950"/>
            <a:ext cx="4964112" cy="3724275"/>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86B2932C-446B-47DF-899D-D60304D82554}" type="slidenum">
              <a:rPr lang="de-DE" smtClean="0">
                <a:solidFill>
                  <a:prstClr val="black"/>
                </a:solidFill>
              </a:rPr>
              <a:pPr>
                <a:defRPr/>
              </a:pPr>
              <a:t>22</a:t>
            </a:fld>
            <a:endParaRPr lang="de-DE">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2950"/>
            <a:ext cx="4964112" cy="3724275"/>
          </a:xfrm>
        </p:spPr>
      </p:sp>
      <p:sp>
        <p:nvSpPr>
          <p:cNvPr id="3" name="Notizenplatzhalter 2"/>
          <p:cNvSpPr>
            <a:spLocks noGrp="1"/>
          </p:cNvSpPr>
          <p:nvPr>
            <p:ph type="body" idx="1"/>
          </p:nvPr>
        </p:nvSpPr>
        <p:spPr/>
        <p:txBody>
          <a:bodyPr>
            <a:normAutofit/>
          </a:bodyPr>
          <a:lstStyle/>
          <a:p>
            <a:pPr>
              <a:buFont typeface="Arial" pitchFamily="34" charset="0"/>
              <a:buNone/>
            </a:pPr>
            <a:r>
              <a:rPr lang="de-DE" dirty="0" smtClean="0"/>
              <a:t>So sah</a:t>
            </a:r>
            <a:r>
              <a:rPr lang="de-DE" baseline="0" dirty="0" smtClean="0"/>
              <a:t> die Ergebnisdokumentation aus. </a:t>
            </a:r>
            <a:endParaRPr lang="de-DE" dirty="0"/>
          </a:p>
        </p:txBody>
      </p:sp>
      <p:sp>
        <p:nvSpPr>
          <p:cNvPr id="4" name="Foliennummernplatzhalter 3"/>
          <p:cNvSpPr>
            <a:spLocks noGrp="1"/>
          </p:cNvSpPr>
          <p:nvPr>
            <p:ph type="sldNum" sz="quarter" idx="10"/>
          </p:nvPr>
        </p:nvSpPr>
        <p:spPr/>
        <p:txBody>
          <a:bodyPr/>
          <a:lstStyle/>
          <a:p>
            <a:pPr>
              <a:defRPr/>
            </a:pPr>
            <a:fld id="{86B2932C-446B-47DF-899D-D60304D82554}" type="slidenum">
              <a:rPr lang="de-DE" smtClean="0">
                <a:solidFill>
                  <a:prstClr val="black"/>
                </a:solidFill>
              </a:rPr>
              <a:pPr>
                <a:defRPr/>
              </a:pPr>
              <a:t>23</a:t>
            </a:fld>
            <a:endParaRPr lang="de-DE">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2950"/>
            <a:ext cx="4964112" cy="3724275"/>
          </a:xfrm>
        </p:spPr>
      </p:sp>
      <p:sp>
        <p:nvSpPr>
          <p:cNvPr id="3" name="Notizenplatzhalter 2"/>
          <p:cNvSpPr>
            <a:spLocks noGrp="1"/>
          </p:cNvSpPr>
          <p:nvPr>
            <p:ph type="body" idx="1"/>
          </p:nvPr>
        </p:nvSpPr>
        <p:spPr/>
        <p:txBody>
          <a:bodyPr>
            <a:normAutofit/>
          </a:bodyPr>
          <a:lstStyle/>
          <a:p>
            <a:pPr defTabSz="837460">
              <a:defRPr/>
            </a:pPr>
            <a:r>
              <a:rPr lang="de-DE" b="0" dirty="0" smtClean="0"/>
              <a:t>§ 14 BQFG und </a:t>
            </a:r>
            <a:r>
              <a:rPr lang="de-DE" b="1" dirty="0" smtClean="0"/>
              <a:t>§ 50 HwO</a:t>
            </a:r>
            <a:r>
              <a:rPr lang="de-DE" dirty="0" smtClean="0"/>
              <a:t>: „Sonstige geeignete Verfahren“</a:t>
            </a:r>
          </a:p>
          <a:p>
            <a:endParaRPr lang="de-DE" dirty="0" smtClean="0"/>
          </a:p>
          <a:p>
            <a:r>
              <a:rPr lang="de-DE" dirty="0" smtClean="0"/>
              <a:t>Voraussetzung auch</a:t>
            </a:r>
            <a:r>
              <a:rPr lang="de-DE" baseline="0" dirty="0" smtClean="0"/>
              <a:t> hier: Abgeschlossene Berufsausbildung!!</a:t>
            </a:r>
          </a:p>
          <a:p>
            <a:endParaRPr lang="de-DE" baseline="0" dirty="0" smtClean="0"/>
          </a:p>
          <a:p>
            <a:r>
              <a:rPr lang="de-DE" baseline="0" dirty="0" smtClean="0"/>
              <a:t>Duale Ausbildungsberufe und Fortbildungsabschlüsse im nicht-reglementierten Bereich</a:t>
            </a:r>
            <a:endParaRPr lang="de-DE" dirty="0" smtClean="0"/>
          </a:p>
          <a:p>
            <a:endParaRPr lang="de-DE" dirty="0" smtClean="0"/>
          </a:p>
          <a:p>
            <a:pPr defTabSz="837460">
              <a:defRPr/>
            </a:pPr>
            <a:r>
              <a:rPr lang="de-DE" dirty="0" smtClean="0"/>
              <a:t>Revolutionär: Erstmals</a:t>
            </a:r>
            <a:r>
              <a:rPr lang="de-DE" baseline="0" dirty="0" smtClean="0"/>
              <a:t> Anspruch auf formale Bestätigung nicht formal belegbarer Kompetenzen! </a:t>
            </a:r>
            <a:endParaRPr lang="de-DE" dirty="0" smtClean="0"/>
          </a:p>
        </p:txBody>
      </p:sp>
      <p:sp>
        <p:nvSpPr>
          <p:cNvPr id="4" name="Foliennummernplatzhalter 3"/>
          <p:cNvSpPr>
            <a:spLocks noGrp="1"/>
          </p:cNvSpPr>
          <p:nvPr>
            <p:ph type="sldNum" sz="quarter" idx="10"/>
          </p:nvPr>
        </p:nvSpPr>
        <p:spPr/>
        <p:txBody>
          <a:bodyPr/>
          <a:lstStyle/>
          <a:p>
            <a:pPr>
              <a:defRPr/>
            </a:pPr>
            <a:fld id="{86B2932C-446B-47DF-899D-D60304D82554}" type="slidenum">
              <a:rPr lang="de-DE" smtClean="0">
                <a:solidFill>
                  <a:prstClr val="black"/>
                </a:solidFill>
              </a:rPr>
              <a:pPr>
                <a:defRPr/>
              </a:pPr>
              <a:t>24</a:t>
            </a:fld>
            <a:endParaRPr lang="de-DE">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2950"/>
            <a:ext cx="4964112" cy="3724275"/>
          </a:xfrm>
        </p:spPr>
      </p:sp>
      <p:sp>
        <p:nvSpPr>
          <p:cNvPr id="3" name="Notizenplatzhalter 2"/>
          <p:cNvSpPr>
            <a:spLocks noGrp="1"/>
          </p:cNvSpPr>
          <p:nvPr>
            <p:ph type="body" idx="1"/>
          </p:nvPr>
        </p:nvSpPr>
        <p:spPr/>
        <p:txBody>
          <a:bodyPr>
            <a:normAutofit/>
          </a:bodyPr>
          <a:lstStyle/>
          <a:p>
            <a:pPr defTabSz="837460">
              <a:defRPr/>
            </a:pPr>
            <a:r>
              <a:rPr lang="de-DE" b="0" dirty="0" smtClean="0"/>
              <a:t>§ 14 BQFG und </a:t>
            </a:r>
            <a:r>
              <a:rPr lang="de-DE" b="1" dirty="0" smtClean="0"/>
              <a:t>§ 50 HwO</a:t>
            </a:r>
            <a:r>
              <a:rPr lang="de-DE" dirty="0" smtClean="0"/>
              <a:t>: „Sonstige geeignete Verfahren“</a:t>
            </a:r>
          </a:p>
          <a:p>
            <a:endParaRPr lang="de-DE" dirty="0" smtClean="0"/>
          </a:p>
          <a:p>
            <a:r>
              <a:rPr lang="de-DE" dirty="0" smtClean="0"/>
              <a:t>Voraussetzung auch</a:t>
            </a:r>
            <a:r>
              <a:rPr lang="de-DE" baseline="0" dirty="0" smtClean="0"/>
              <a:t> hier: Abgeschlossene Berufsausbildung!!</a:t>
            </a:r>
          </a:p>
          <a:p>
            <a:endParaRPr lang="de-DE" baseline="0" dirty="0" smtClean="0"/>
          </a:p>
          <a:p>
            <a:r>
              <a:rPr lang="de-DE" baseline="0" dirty="0" smtClean="0"/>
              <a:t>Duale Ausbildungsberufe und Fortbildungsabschlüsse im nicht-reglementierten Bereich</a:t>
            </a:r>
            <a:endParaRPr lang="de-DE" dirty="0" smtClean="0"/>
          </a:p>
          <a:p>
            <a:endParaRPr lang="de-DE" dirty="0" smtClean="0"/>
          </a:p>
          <a:p>
            <a:pPr defTabSz="837460">
              <a:defRPr/>
            </a:pPr>
            <a:r>
              <a:rPr lang="de-DE" dirty="0" smtClean="0"/>
              <a:t>Revolutionär: Erstmals</a:t>
            </a:r>
            <a:r>
              <a:rPr lang="de-DE" baseline="0" dirty="0" smtClean="0"/>
              <a:t> Anspruch auf formale Bestätigung nicht formal belegbarer Kompetenzen! </a:t>
            </a:r>
            <a:endParaRPr lang="de-DE" dirty="0" smtClean="0"/>
          </a:p>
        </p:txBody>
      </p:sp>
      <p:sp>
        <p:nvSpPr>
          <p:cNvPr id="4" name="Foliennummernplatzhalter 3"/>
          <p:cNvSpPr>
            <a:spLocks noGrp="1"/>
          </p:cNvSpPr>
          <p:nvPr>
            <p:ph type="sldNum" sz="quarter" idx="10"/>
          </p:nvPr>
        </p:nvSpPr>
        <p:spPr/>
        <p:txBody>
          <a:bodyPr/>
          <a:lstStyle/>
          <a:p>
            <a:pPr>
              <a:defRPr/>
            </a:pPr>
            <a:fld id="{86B2932C-446B-47DF-899D-D60304D82554}" type="slidenum">
              <a:rPr lang="de-DE" smtClean="0">
                <a:solidFill>
                  <a:prstClr val="black"/>
                </a:solidFill>
              </a:rPr>
              <a:pPr>
                <a:defRPr/>
              </a:pPr>
              <a:t>25</a:t>
            </a:fld>
            <a:endParaRPr lang="de-DE">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2950"/>
            <a:ext cx="4964112" cy="3724275"/>
          </a:xfrm>
        </p:spPr>
      </p:sp>
      <p:sp>
        <p:nvSpPr>
          <p:cNvPr id="3" name="Notizenplatzhalter 2"/>
          <p:cNvSpPr>
            <a:spLocks noGrp="1"/>
          </p:cNvSpPr>
          <p:nvPr>
            <p:ph type="body" idx="1"/>
          </p:nvPr>
        </p:nvSpPr>
        <p:spPr/>
        <p:txBody>
          <a:bodyPr>
            <a:normAutofit/>
          </a:bodyPr>
          <a:lstStyle/>
          <a:p>
            <a:pPr defTabSz="837460">
              <a:defRPr/>
            </a:pPr>
            <a:r>
              <a:rPr lang="de-DE" b="0" dirty="0" smtClean="0"/>
              <a:t>§ 14 BQFG und </a:t>
            </a:r>
            <a:r>
              <a:rPr lang="de-DE" b="1" dirty="0" smtClean="0"/>
              <a:t>§ 50 HwO</a:t>
            </a:r>
            <a:r>
              <a:rPr lang="de-DE" dirty="0" smtClean="0"/>
              <a:t>: „Sonstige geeignete Verfahren“</a:t>
            </a:r>
          </a:p>
          <a:p>
            <a:endParaRPr lang="de-DE" dirty="0" smtClean="0"/>
          </a:p>
          <a:p>
            <a:r>
              <a:rPr lang="de-DE" dirty="0" smtClean="0"/>
              <a:t>Voraussetzung auch</a:t>
            </a:r>
            <a:r>
              <a:rPr lang="de-DE" baseline="0" dirty="0" smtClean="0"/>
              <a:t> hier: Abgeschlossene Berufsausbildung!!</a:t>
            </a:r>
          </a:p>
          <a:p>
            <a:endParaRPr lang="de-DE" baseline="0" dirty="0" smtClean="0"/>
          </a:p>
          <a:p>
            <a:r>
              <a:rPr lang="de-DE" baseline="0" dirty="0" smtClean="0"/>
              <a:t>Duale Ausbildungsberufe und Fortbildungsabschlüsse im nicht-reglementierten Bereich</a:t>
            </a:r>
            <a:endParaRPr lang="de-DE" dirty="0" smtClean="0"/>
          </a:p>
          <a:p>
            <a:endParaRPr lang="de-DE" dirty="0" smtClean="0"/>
          </a:p>
          <a:p>
            <a:pPr defTabSz="837460">
              <a:defRPr/>
            </a:pPr>
            <a:r>
              <a:rPr lang="de-DE" dirty="0" smtClean="0"/>
              <a:t>Revolutionär: Erstmals</a:t>
            </a:r>
            <a:r>
              <a:rPr lang="de-DE" baseline="0" dirty="0" smtClean="0"/>
              <a:t> Anspruch auf formale Bestätigung nicht formal belegbarer Kompetenzen! </a:t>
            </a:r>
            <a:endParaRPr lang="de-DE" dirty="0" smtClean="0"/>
          </a:p>
        </p:txBody>
      </p:sp>
      <p:sp>
        <p:nvSpPr>
          <p:cNvPr id="4" name="Foliennummernplatzhalter 3"/>
          <p:cNvSpPr>
            <a:spLocks noGrp="1"/>
          </p:cNvSpPr>
          <p:nvPr>
            <p:ph type="sldNum" sz="quarter" idx="10"/>
          </p:nvPr>
        </p:nvSpPr>
        <p:spPr/>
        <p:txBody>
          <a:bodyPr/>
          <a:lstStyle/>
          <a:p>
            <a:pPr>
              <a:defRPr/>
            </a:pPr>
            <a:fld id="{86B2932C-446B-47DF-899D-D60304D82554}" type="slidenum">
              <a:rPr lang="de-DE" smtClean="0">
                <a:solidFill>
                  <a:prstClr val="black"/>
                </a:solidFill>
              </a:rPr>
              <a:pPr>
                <a:defRPr/>
              </a:pPr>
              <a:t>26</a:t>
            </a:fld>
            <a:endParaRPr lang="de-DE">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2950"/>
            <a:ext cx="4964112" cy="3724275"/>
          </a:xfrm>
        </p:spPr>
      </p:sp>
      <p:sp>
        <p:nvSpPr>
          <p:cNvPr id="3" name="Notizenplatzhalter 2"/>
          <p:cNvSpPr>
            <a:spLocks noGrp="1"/>
          </p:cNvSpPr>
          <p:nvPr>
            <p:ph type="body" idx="1"/>
          </p:nvPr>
        </p:nvSpPr>
        <p:spPr/>
        <p:txBody>
          <a:bodyPr>
            <a:normAutofit/>
          </a:bodyPr>
          <a:lstStyle/>
          <a:p>
            <a:pPr defTabSz="837460">
              <a:defRPr/>
            </a:pPr>
            <a:r>
              <a:rPr lang="de-DE" b="0" dirty="0" smtClean="0"/>
              <a:t>§ 14 BQFG und </a:t>
            </a:r>
            <a:r>
              <a:rPr lang="de-DE" b="1" dirty="0" smtClean="0"/>
              <a:t>§ 50 HwO</a:t>
            </a:r>
            <a:r>
              <a:rPr lang="de-DE" dirty="0" smtClean="0"/>
              <a:t>: „Sonstige geeignete Verfahren“</a:t>
            </a:r>
          </a:p>
          <a:p>
            <a:endParaRPr lang="de-DE" dirty="0" smtClean="0"/>
          </a:p>
          <a:p>
            <a:r>
              <a:rPr lang="de-DE" dirty="0" smtClean="0"/>
              <a:t>Voraussetzung auch</a:t>
            </a:r>
            <a:r>
              <a:rPr lang="de-DE" baseline="0" dirty="0" smtClean="0"/>
              <a:t> hier: Abgeschlossene Berufsausbildung!!</a:t>
            </a:r>
          </a:p>
          <a:p>
            <a:endParaRPr lang="de-DE" baseline="0" dirty="0" smtClean="0"/>
          </a:p>
          <a:p>
            <a:r>
              <a:rPr lang="de-DE" baseline="0" dirty="0" smtClean="0"/>
              <a:t>Duale Ausbildungsberufe und Fortbildungsabschlüsse im nicht-reglementierten Bereich</a:t>
            </a:r>
            <a:endParaRPr lang="de-DE" dirty="0" smtClean="0"/>
          </a:p>
          <a:p>
            <a:endParaRPr lang="de-DE" dirty="0" smtClean="0"/>
          </a:p>
          <a:p>
            <a:pPr defTabSz="837460">
              <a:defRPr/>
            </a:pPr>
            <a:r>
              <a:rPr lang="de-DE" dirty="0" smtClean="0"/>
              <a:t>Revolutionär: Erstmals</a:t>
            </a:r>
            <a:r>
              <a:rPr lang="de-DE" baseline="0" dirty="0" smtClean="0"/>
              <a:t> Anspruch auf formale Bestätigung nicht formal belegbarer Kompetenzen! </a:t>
            </a:r>
            <a:endParaRPr lang="de-DE" dirty="0" smtClean="0"/>
          </a:p>
        </p:txBody>
      </p:sp>
      <p:sp>
        <p:nvSpPr>
          <p:cNvPr id="4" name="Foliennummernplatzhalter 3"/>
          <p:cNvSpPr>
            <a:spLocks noGrp="1"/>
          </p:cNvSpPr>
          <p:nvPr>
            <p:ph type="sldNum" sz="quarter" idx="10"/>
          </p:nvPr>
        </p:nvSpPr>
        <p:spPr/>
        <p:txBody>
          <a:bodyPr/>
          <a:lstStyle/>
          <a:p>
            <a:pPr>
              <a:defRPr/>
            </a:pPr>
            <a:fld id="{86B2932C-446B-47DF-899D-D60304D82554}" type="slidenum">
              <a:rPr lang="de-DE" smtClean="0">
                <a:solidFill>
                  <a:prstClr val="black"/>
                </a:solidFill>
              </a:rPr>
              <a:pPr>
                <a:defRPr/>
              </a:pPr>
              <a:t>27</a:t>
            </a:fld>
            <a:endParaRPr lang="de-DE">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2950"/>
            <a:ext cx="4964112" cy="3724275"/>
          </a:xfrm>
        </p:spPr>
      </p:sp>
      <p:sp>
        <p:nvSpPr>
          <p:cNvPr id="3" name="Notizenplatzhalter 2"/>
          <p:cNvSpPr>
            <a:spLocks noGrp="1"/>
          </p:cNvSpPr>
          <p:nvPr>
            <p:ph type="body" idx="1"/>
          </p:nvPr>
        </p:nvSpPr>
        <p:spPr/>
        <p:txBody>
          <a:bodyPr>
            <a:normAutofit/>
          </a:bodyPr>
          <a:lstStyle/>
          <a:p>
            <a:pPr defTabSz="837460">
              <a:defRPr/>
            </a:pPr>
            <a:r>
              <a:rPr lang="de-DE" b="0" dirty="0" smtClean="0"/>
              <a:t>§ 14 BQFG und </a:t>
            </a:r>
            <a:r>
              <a:rPr lang="de-DE" b="1" dirty="0" smtClean="0"/>
              <a:t>§ 50 HwO</a:t>
            </a:r>
            <a:r>
              <a:rPr lang="de-DE" dirty="0" smtClean="0"/>
              <a:t>: „Sonstige geeignete Verfahren“</a:t>
            </a:r>
          </a:p>
          <a:p>
            <a:endParaRPr lang="de-DE" dirty="0" smtClean="0"/>
          </a:p>
          <a:p>
            <a:r>
              <a:rPr lang="de-DE" dirty="0" smtClean="0"/>
              <a:t>Voraussetzung auch</a:t>
            </a:r>
            <a:r>
              <a:rPr lang="de-DE" baseline="0" dirty="0" smtClean="0"/>
              <a:t> hier: Abgeschlossene Berufsausbildung!!</a:t>
            </a:r>
          </a:p>
          <a:p>
            <a:endParaRPr lang="de-DE" baseline="0" dirty="0" smtClean="0"/>
          </a:p>
          <a:p>
            <a:r>
              <a:rPr lang="de-DE" baseline="0" dirty="0" smtClean="0"/>
              <a:t>Duale Ausbildungsberufe und Fortbildungsabschlüsse im nicht-reglementierten Bereich</a:t>
            </a:r>
            <a:endParaRPr lang="de-DE" dirty="0" smtClean="0"/>
          </a:p>
          <a:p>
            <a:endParaRPr lang="de-DE" dirty="0" smtClean="0"/>
          </a:p>
          <a:p>
            <a:pPr defTabSz="837460">
              <a:defRPr/>
            </a:pPr>
            <a:r>
              <a:rPr lang="de-DE" dirty="0" smtClean="0"/>
              <a:t>Revolutionär: Erstmals</a:t>
            </a:r>
            <a:r>
              <a:rPr lang="de-DE" baseline="0" dirty="0" smtClean="0"/>
              <a:t> Anspruch auf formale Bestätigung nicht formal belegbarer Kompetenzen! </a:t>
            </a:r>
            <a:endParaRPr lang="de-DE" dirty="0" smtClean="0"/>
          </a:p>
        </p:txBody>
      </p:sp>
      <p:sp>
        <p:nvSpPr>
          <p:cNvPr id="4" name="Foliennummernplatzhalter 3"/>
          <p:cNvSpPr>
            <a:spLocks noGrp="1"/>
          </p:cNvSpPr>
          <p:nvPr>
            <p:ph type="sldNum" sz="quarter" idx="10"/>
          </p:nvPr>
        </p:nvSpPr>
        <p:spPr/>
        <p:txBody>
          <a:bodyPr/>
          <a:lstStyle/>
          <a:p>
            <a:pPr>
              <a:defRPr/>
            </a:pPr>
            <a:fld id="{86B2932C-446B-47DF-899D-D60304D82554}" type="slidenum">
              <a:rPr lang="de-DE" smtClean="0">
                <a:solidFill>
                  <a:prstClr val="black"/>
                </a:solidFill>
              </a:rPr>
              <a:pPr>
                <a:defRPr/>
              </a:pPr>
              <a:t>28</a:t>
            </a:fld>
            <a:endParaRPr lang="de-DE">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2950"/>
            <a:ext cx="4964112" cy="3724275"/>
          </a:xfrm>
        </p:spPr>
      </p:sp>
      <p:sp>
        <p:nvSpPr>
          <p:cNvPr id="3" name="Notizenplatzhalter 2"/>
          <p:cNvSpPr>
            <a:spLocks noGrp="1"/>
          </p:cNvSpPr>
          <p:nvPr>
            <p:ph type="body" idx="1"/>
          </p:nvPr>
        </p:nvSpPr>
        <p:spPr/>
        <p:txBody>
          <a:bodyPr>
            <a:normAutofit/>
          </a:bodyPr>
          <a:lstStyle/>
          <a:p>
            <a:pPr defTabSz="837460">
              <a:defRPr/>
            </a:pPr>
            <a:r>
              <a:rPr lang="de-DE" sz="1100" dirty="0"/>
              <a:t>500 – 2.000 Euro</a:t>
            </a:r>
            <a:endParaRPr lang="de-DE" dirty="0" smtClean="0"/>
          </a:p>
          <a:p>
            <a:endParaRPr lang="de-DE" dirty="0" smtClean="0"/>
          </a:p>
          <a:p>
            <a:r>
              <a:rPr lang="de-DE" dirty="0" smtClean="0"/>
              <a:t>Jobcenter:</a:t>
            </a:r>
            <a:r>
              <a:rPr lang="de-DE" baseline="0" dirty="0" smtClean="0"/>
              <a:t> HEGA 03/2012 - 17 (Abk. für „</a:t>
            </a:r>
            <a:r>
              <a:rPr lang="de-DE" dirty="0" smtClean="0"/>
              <a:t>Handlungsempfehlungen und Geschäftsanweisungen“), wird gerade überarbeitet, ggf. QA</a:t>
            </a:r>
            <a:r>
              <a:rPr lang="de-DE" baseline="0" dirty="0" smtClean="0"/>
              <a:t> explizit erwähnt</a:t>
            </a:r>
            <a:endParaRPr lang="de-DE" dirty="0" smtClean="0"/>
          </a:p>
          <a:p>
            <a:endParaRPr lang="de-DE" dirty="0" smtClean="0"/>
          </a:p>
          <a:p>
            <a:r>
              <a:rPr lang="de-DE" dirty="0" smtClean="0"/>
              <a:t>Kosten zur Anerkennung ausländischer Bildungsabschlüsse können im Rahmen des Vermittlungsbudgets nach § 44 SGB III (i. V. m. § 16 Abs. 1 SGB II) übernommen werden, soweit dies für die Eingliederung in den allgemeinen Arbeitsmarkt erforderlich ist. Die Förderung umfasst die Übernahme der üblichen und angemessenen Kosten, zum Beispiel für Aufwendungen, die durch die Vorlage der Unterlagen entstehen. Übersetzungen, Beglaubigungskopien und Gebühren für Gutachten bei Kammern fallen ebenfalls unter die förderbaren Aufwendungen</a:t>
            </a:r>
          </a:p>
          <a:p>
            <a:endParaRPr lang="de-DE" dirty="0" smtClean="0"/>
          </a:p>
          <a:p>
            <a:r>
              <a:rPr lang="de-DE" dirty="0" smtClean="0"/>
              <a:t>Härtefallfonds: Partner (kammereigen, 6.000  EUR pro Partner) u extern (20.000 EUR pro Partner)</a:t>
            </a:r>
          </a:p>
          <a:p>
            <a:endParaRPr lang="de-DE" dirty="0" smtClean="0"/>
          </a:p>
          <a:p>
            <a:r>
              <a:rPr lang="de-DE" dirty="0" smtClean="0"/>
              <a:t>Problem des Nachweises,</a:t>
            </a:r>
            <a:r>
              <a:rPr lang="de-DE" baseline="0" dirty="0" smtClean="0"/>
              <a:t> dass Kosten NICHT von Jobcenter übernommen werden (ggf. Formular entwickeln, dass JC-MA nur noch abstempelt, dazu sind Gespräche mit BMAS und BA geplant)</a:t>
            </a:r>
            <a:endParaRPr lang="de-DE" dirty="0" smtClean="0"/>
          </a:p>
        </p:txBody>
      </p:sp>
      <p:sp>
        <p:nvSpPr>
          <p:cNvPr id="4" name="Foliennummernplatzhalter 3"/>
          <p:cNvSpPr>
            <a:spLocks noGrp="1"/>
          </p:cNvSpPr>
          <p:nvPr>
            <p:ph type="sldNum" sz="quarter" idx="10"/>
          </p:nvPr>
        </p:nvSpPr>
        <p:spPr/>
        <p:txBody>
          <a:bodyPr/>
          <a:lstStyle/>
          <a:p>
            <a:pPr>
              <a:defRPr/>
            </a:pPr>
            <a:fld id="{86B2932C-446B-47DF-899D-D60304D82554}" type="slidenum">
              <a:rPr lang="de-DE" smtClean="0">
                <a:solidFill>
                  <a:prstClr val="black"/>
                </a:solidFill>
              </a:rPr>
              <a:pPr>
                <a:defRPr/>
              </a:pPr>
              <a:t>29</a:t>
            </a:fld>
            <a:endParaRPr lang="de-DE">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bwMode="auto">
          <a:xfrm>
            <a:off x="854075" y="744538"/>
            <a:ext cx="4960938"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izenplatzhalter 2"/>
          <p:cNvSpPr>
            <a:spLocks noGrp="1"/>
          </p:cNvSpPr>
          <p:nvPr>
            <p:ph type="body" idx="1"/>
          </p:nvPr>
        </p:nvSpPr>
        <p:spPr bwMode="auto">
          <a:xfrm>
            <a:off x="666598" y="4603280"/>
            <a:ext cx="5335894" cy="5184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dirty="0" smtClean="0">
                <a:solidFill>
                  <a:srgbClr val="000000"/>
                </a:solidFill>
              </a:rPr>
              <a:t>Aktuell liegt der erste „Bericht zum Anerkennungsgesetz“ vor. Das Bundeskabinett hat den Bericht am 2. April beschlossen.</a:t>
            </a:r>
          </a:p>
          <a:p>
            <a:endParaRPr lang="de-DE" dirty="0" smtClean="0">
              <a:solidFill>
                <a:srgbClr val="000000"/>
              </a:solidFill>
            </a:endParaRPr>
          </a:p>
          <a:p>
            <a:r>
              <a:rPr lang="de-DE" dirty="0" smtClean="0">
                <a:solidFill>
                  <a:srgbClr val="000000"/>
                </a:solidFill>
              </a:rPr>
              <a:t>Basierend </a:t>
            </a:r>
            <a:r>
              <a:rPr lang="de-DE" dirty="0">
                <a:solidFill>
                  <a:srgbClr val="000000"/>
                </a:solidFill>
              </a:rPr>
              <a:t>auf den Erfahrungen von rund zwei Jahren und den ersten Ergebnissen eines Monitorings zieht der Bericht zum Anerkennungsgesetz eine erste Bilanz und blickt nach vorne auf künftige </a:t>
            </a:r>
            <a:r>
              <a:rPr lang="de-DE" dirty="0" smtClean="0">
                <a:solidFill>
                  <a:srgbClr val="000000"/>
                </a:solidFill>
              </a:rPr>
              <a:t>Herausforderungen.</a:t>
            </a:r>
          </a:p>
          <a:p>
            <a:endParaRPr lang="de-DE" dirty="0" smtClean="0">
              <a:solidFill>
                <a:srgbClr val="000000"/>
              </a:solidFill>
            </a:endParaRPr>
          </a:p>
          <a:p>
            <a:pPr lvl="0"/>
            <a:r>
              <a:rPr lang="de-DE">
                <a:solidFill>
                  <a:srgbClr val="000000"/>
                </a:solidFill>
              </a:rPr>
              <a:t>Bericht ist </a:t>
            </a:r>
            <a:r>
              <a:rPr lang="de-DE" smtClean="0">
                <a:solidFill>
                  <a:srgbClr val="000000"/>
                </a:solidFill>
              </a:rPr>
              <a:t>veröffentlicht </a:t>
            </a:r>
            <a:r>
              <a:rPr lang="de-DE">
                <a:solidFill>
                  <a:srgbClr val="000000"/>
                </a:solidFill>
              </a:rPr>
              <a:t>auf der BMBF-homepage.</a:t>
            </a:r>
          </a:p>
          <a:p>
            <a:endParaRPr lang="de-DE" dirty="0">
              <a:solidFill>
                <a:srgbClr val="000000"/>
              </a:solidFill>
            </a:endParaRPr>
          </a:p>
          <a:p>
            <a:r>
              <a:rPr lang="de-DE" i="1" dirty="0" smtClean="0">
                <a:solidFill>
                  <a:srgbClr val="000000"/>
                </a:solidFill>
              </a:rPr>
              <a:t>Hintergrund</a:t>
            </a:r>
            <a:r>
              <a:rPr lang="de-DE" dirty="0" smtClean="0">
                <a:solidFill>
                  <a:srgbClr val="000000"/>
                </a:solidFill>
              </a:rPr>
              <a:t>: Die Bundesregierung hat im Bundesratsverfahren zum Anerkennungsgesetz im November 2011 in einer Protokollerklärung ein kontinuierliches Monitoring bereits vor der gesetzlichen Evaluation (2016/2017) zugesagt. Der Bericht enthält die Ergebnisse des Monitorings, das wir beim Bundesinstitut für Berufsbildung (BIBB) angesiedelt haben.</a:t>
            </a:r>
          </a:p>
        </p:txBody>
      </p:sp>
      <p:sp>
        <p:nvSpPr>
          <p:cNvPr id="22532"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34559" indent="-282523" eaLnBrk="0" hangingPunct="0">
              <a:defRPr>
                <a:solidFill>
                  <a:schemeClr val="tx1"/>
                </a:solidFill>
                <a:latin typeface="Arial" pitchFamily="34" charset="0"/>
              </a:defRPr>
            </a:lvl2pPr>
            <a:lvl3pPr marL="1130092" indent="-226018" eaLnBrk="0" hangingPunct="0">
              <a:defRPr>
                <a:solidFill>
                  <a:schemeClr val="tx1"/>
                </a:solidFill>
                <a:latin typeface="Arial" pitchFamily="34" charset="0"/>
              </a:defRPr>
            </a:lvl3pPr>
            <a:lvl4pPr marL="1582129" indent="-226018" eaLnBrk="0" hangingPunct="0">
              <a:defRPr>
                <a:solidFill>
                  <a:schemeClr val="tx1"/>
                </a:solidFill>
                <a:latin typeface="Arial" pitchFamily="34" charset="0"/>
              </a:defRPr>
            </a:lvl4pPr>
            <a:lvl5pPr marL="2034166" indent="-226018" eaLnBrk="0" hangingPunct="0">
              <a:defRPr>
                <a:solidFill>
                  <a:schemeClr val="tx1"/>
                </a:solidFill>
                <a:latin typeface="Arial" pitchFamily="34" charset="0"/>
              </a:defRPr>
            </a:lvl5pPr>
            <a:lvl6pPr marL="2486202" indent="-226018" eaLnBrk="0" fontAlgn="base" hangingPunct="0">
              <a:spcBef>
                <a:spcPct val="0"/>
              </a:spcBef>
              <a:spcAft>
                <a:spcPct val="0"/>
              </a:spcAft>
              <a:defRPr>
                <a:solidFill>
                  <a:schemeClr val="tx1"/>
                </a:solidFill>
                <a:latin typeface="Arial" pitchFamily="34" charset="0"/>
              </a:defRPr>
            </a:lvl6pPr>
            <a:lvl7pPr marL="2938240" indent="-226018" eaLnBrk="0" fontAlgn="base" hangingPunct="0">
              <a:spcBef>
                <a:spcPct val="0"/>
              </a:spcBef>
              <a:spcAft>
                <a:spcPct val="0"/>
              </a:spcAft>
              <a:defRPr>
                <a:solidFill>
                  <a:schemeClr val="tx1"/>
                </a:solidFill>
                <a:latin typeface="Arial" pitchFamily="34" charset="0"/>
              </a:defRPr>
            </a:lvl7pPr>
            <a:lvl8pPr marL="3390276" indent="-226018" eaLnBrk="0" fontAlgn="base" hangingPunct="0">
              <a:spcBef>
                <a:spcPct val="0"/>
              </a:spcBef>
              <a:spcAft>
                <a:spcPct val="0"/>
              </a:spcAft>
              <a:defRPr>
                <a:solidFill>
                  <a:schemeClr val="tx1"/>
                </a:solidFill>
                <a:latin typeface="Arial" pitchFamily="34" charset="0"/>
              </a:defRPr>
            </a:lvl8pPr>
            <a:lvl9pPr marL="3842313" indent="-226018" eaLnBrk="0" fontAlgn="base" hangingPunct="0">
              <a:spcBef>
                <a:spcPct val="0"/>
              </a:spcBef>
              <a:spcAft>
                <a:spcPct val="0"/>
              </a:spcAft>
              <a:defRPr>
                <a:solidFill>
                  <a:schemeClr val="tx1"/>
                </a:solidFill>
                <a:latin typeface="Arial" pitchFamily="34" charset="0"/>
              </a:defRPr>
            </a:lvl9pPr>
          </a:lstStyle>
          <a:p>
            <a:pPr eaLnBrk="1" hangingPunct="1">
              <a:defRPr/>
            </a:pPr>
            <a:fld id="{9E97B67B-5C1B-4782-BD61-8E4B0A52FB50}" type="slidenum">
              <a:rPr lang="de-DE" smtClean="0">
                <a:solidFill>
                  <a:srgbClr val="000000"/>
                </a:solidFill>
                <a:latin typeface="Calibri" pitchFamily="34" charset="0"/>
              </a:rPr>
              <a:pPr eaLnBrk="1" hangingPunct="1">
                <a:defRPr/>
              </a:pPr>
              <a:t>30</a:t>
            </a:fld>
            <a:endParaRPr lang="de-DE" smtClean="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4075" y="744538"/>
            <a:ext cx="4960938" cy="3722687"/>
          </a:xfrm>
        </p:spPr>
      </p:sp>
      <p:sp>
        <p:nvSpPr>
          <p:cNvPr id="3" name="Notizenplatzhalter 2"/>
          <p:cNvSpPr>
            <a:spLocks noGrp="1"/>
          </p:cNvSpPr>
          <p:nvPr>
            <p:ph type="body" idx="1"/>
          </p:nvPr>
        </p:nvSpPr>
        <p:spPr/>
        <p:txBody>
          <a:bodyPr/>
          <a:lstStyle/>
          <a:p>
            <a:pPr lvl="0"/>
            <a:r>
              <a:rPr lang="de-DE" dirty="0">
                <a:solidFill>
                  <a:prstClr val="black"/>
                </a:solidFill>
              </a:rPr>
              <a:t>Was ist das Anerkennungsgesetz?</a:t>
            </a:r>
          </a:p>
          <a:p>
            <a:pPr lvl="0"/>
            <a:endParaRPr lang="de-DE" dirty="0">
              <a:solidFill>
                <a:prstClr val="black"/>
              </a:solidFill>
            </a:endParaRPr>
          </a:p>
          <a:p>
            <a:pPr lvl="0"/>
            <a:r>
              <a:rPr lang="de-DE" dirty="0">
                <a:solidFill>
                  <a:prstClr val="black"/>
                </a:solidFill>
              </a:rPr>
              <a:t>Das Bundesgesetz regelt einheitliche Verfahren und Kriterien für die Bewertung beruflicher Auslandsqualifikationen für die </a:t>
            </a:r>
            <a:r>
              <a:rPr lang="de-DE" b="1" dirty="0">
                <a:solidFill>
                  <a:prstClr val="black"/>
                </a:solidFill>
              </a:rPr>
              <a:t>rund 600 </a:t>
            </a:r>
            <a:r>
              <a:rPr lang="de-DE" dirty="0">
                <a:solidFill>
                  <a:prstClr val="black"/>
                </a:solidFill>
              </a:rPr>
              <a:t>bundesrechtlich geregelten Berufe.</a:t>
            </a:r>
            <a:endParaRPr lang="de-DE" b="1" dirty="0">
              <a:solidFill>
                <a:prstClr val="black"/>
              </a:solidFill>
            </a:endParaRPr>
          </a:p>
          <a:p>
            <a:pPr lvl="0"/>
            <a:r>
              <a:rPr lang="de-DE" b="1" dirty="0" smtClean="0">
                <a:solidFill>
                  <a:prstClr val="black"/>
                </a:solidFill>
              </a:rPr>
              <a:t>BQFG: </a:t>
            </a:r>
            <a:r>
              <a:rPr lang="de-DE" dirty="0" smtClean="0">
                <a:solidFill>
                  <a:prstClr val="black"/>
                </a:solidFill>
              </a:rPr>
              <a:t>Anwendung für  </a:t>
            </a:r>
            <a:r>
              <a:rPr lang="de-DE" dirty="0" err="1" smtClean="0">
                <a:solidFill>
                  <a:prstClr val="black"/>
                </a:solidFill>
              </a:rPr>
              <a:t>rd</a:t>
            </a:r>
            <a:r>
              <a:rPr lang="de-DE" dirty="0" smtClean="0">
                <a:solidFill>
                  <a:prstClr val="black"/>
                </a:solidFill>
              </a:rPr>
              <a:t> </a:t>
            </a:r>
            <a:r>
              <a:rPr lang="de-DE" dirty="0">
                <a:solidFill>
                  <a:prstClr val="black"/>
                </a:solidFill>
              </a:rPr>
              <a:t>330 Ausbildungsberufe und 110 Fortbildungsqualifikationen im dualen System </a:t>
            </a:r>
            <a:r>
              <a:rPr lang="de-DE" dirty="0" smtClean="0">
                <a:solidFill>
                  <a:prstClr val="black"/>
                </a:solidFill>
              </a:rPr>
              <a:t>. </a:t>
            </a:r>
            <a:endParaRPr lang="de-DE" dirty="0">
              <a:solidFill>
                <a:prstClr val="black"/>
              </a:solidFill>
            </a:endParaRPr>
          </a:p>
          <a:p>
            <a:pPr lvl="0"/>
            <a:r>
              <a:rPr lang="de-DE" dirty="0">
                <a:solidFill>
                  <a:prstClr val="black"/>
                </a:solidFill>
              </a:rPr>
              <a:t>Gerade für diese Berufe ist das Anerkennungsgesetz in Europa eine Ausnahmeerscheinung – in den meisten Ländern gibt es keine Anerkennungsverfahren für die sog. nicht-reglementierten Berufe.</a:t>
            </a:r>
          </a:p>
          <a:p>
            <a:pPr lvl="0"/>
            <a:endParaRPr lang="de-DE" dirty="0">
              <a:solidFill>
                <a:prstClr val="black"/>
              </a:solidFill>
            </a:endParaRPr>
          </a:p>
          <a:p>
            <a:pPr lvl="0"/>
            <a:r>
              <a:rPr lang="de-DE" b="1" dirty="0" smtClean="0">
                <a:solidFill>
                  <a:prstClr val="black"/>
                </a:solidFill>
              </a:rPr>
              <a:t>60 </a:t>
            </a:r>
            <a:r>
              <a:rPr lang="de-DE" b="1" dirty="0">
                <a:solidFill>
                  <a:prstClr val="black"/>
                </a:solidFill>
              </a:rPr>
              <a:t>Berufsgesetze für die sog. reglementierten Berufe </a:t>
            </a:r>
            <a:r>
              <a:rPr lang="de-DE" dirty="0">
                <a:solidFill>
                  <a:prstClr val="black"/>
                </a:solidFill>
              </a:rPr>
              <a:t>des </a:t>
            </a:r>
            <a:r>
              <a:rPr lang="de-DE" dirty="0" smtClean="0">
                <a:solidFill>
                  <a:prstClr val="black"/>
                </a:solidFill>
              </a:rPr>
              <a:t>Bundes - von </a:t>
            </a:r>
            <a:r>
              <a:rPr lang="de-DE" dirty="0">
                <a:solidFill>
                  <a:prstClr val="black"/>
                </a:solidFill>
              </a:rPr>
              <a:t>der Bundesärzteordnung, Krankenpflegegesetz über die Handwerksmeister bis zum Fahrlehrergesetz.</a:t>
            </a:r>
          </a:p>
          <a:p>
            <a:endParaRPr lang="de-DE" dirty="0"/>
          </a:p>
        </p:txBody>
      </p:sp>
      <p:sp>
        <p:nvSpPr>
          <p:cNvPr id="4" name="Foliennummernplatzhalter 3"/>
          <p:cNvSpPr>
            <a:spLocks noGrp="1"/>
          </p:cNvSpPr>
          <p:nvPr>
            <p:ph type="sldNum" sz="quarter" idx="10"/>
          </p:nvPr>
        </p:nvSpPr>
        <p:spPr/>
        <p:txBody>
          <a:bodyPr/>
          <a:lstStyle/>
          <a:p>
            <a:pPr>
              <a:defRPr/>
            </a:pPr>
            <a:fld id="{1D5F7E98-9D5E-4EF6-943A-1F4E65D9539D}" type="slidenum">
              <a:rPr lang="de-DE" smtClean="0"/>
              <a:pPr>
                <a:defRPr/>
              </a:pPr>
              <a:t>3</a:t>
            </a:fld>
            <a:endParaRPr lang="de-DE"/>
          </a:p>
        </p:txBody>
      </p:sp>
    </p:spTree>
    <p:extLst>
      <p:ext uri="{BB962C8B-B14F-4D97-AF65-F5344CB8AC3E}">
        <p14:creationId xmlns:p14="http://schemas.microsoft.com/office/powerpoint/2010/main" val="2747551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4075" y="744538"/>
            <a:ext cx="4960938" cy="3722687"/>
          </a:xfrm>
        </p:spPr>
      </p:sp>
      <p:sp>
        <p:nvSpPr>
          <p:cNvPr id="3" name="Notizenplatzhalter 2"/>
          <p:cNvSpPr>
            <a:spLocks noGrp="1"/>
          </p:cNvSpPr>
          <p:nvPr>
            <p:ph type="body" idx="1"/>
          </p:nvPr>
        </p:nvSpPr>
        <p:spPr/>
        <p:txBody>
          <a:bodyPr/>
          <a:lstStyle/>
          <a:p>
            <a:r>
              <a:rPr lang="de-DE" dirty="0" smtClean="0"/>
              <a:t>Warum Anerkennung? Wann braucht man die?</a:t>
            </a:r>
          </a:p>
          <a:p>
            <a:endParaRPr lang="de-DE" b="1" dirty="0" smtClean="0"/>
          </a:p>
          <a:p>
            <a:r>
              <a:rPr lang="de-DE" b="1" dirty="0" smtClean="0"/>
              <a:t>Klick 1:</a:t>
            </a:r>
            <a:r>
              <a:rPr lang="de-DE" dirty="0" smtClean="0"/>
              <a:t> Anerkennung zwingende Voraussetzung...</a:t>
            </a:r>
          </a:p>
          <a:p>
            <a:endParaRPr lang="de-DE" dirty="0"/>
          </a:p>
          <a:p>
            <a:r>
              <a:rPr lang="de-DE" b="1" dirty="0" smtClean="0"/>
              <a:t>Klick 2:</a:t>
            </a:r>
            <a:r>
              <a:rPr lang="de-DE" dirty="0" smtClean="0"/>
              <a:t> Anerkennung nicht zwingend aber hilfreich</a:t>
            </a:r>
          </a:p>
          <a:p>
            <a:endParaRPr lang="de-DE" dirty="0"/>
          </a:p>
          <a:p>
            <a:r>
              <a:rPr lang="de-DE" b="1" dirty="0" smtClean="0"/>
              <a:t>Klick 3:</a:t>
            </a:r>
            <a:r>
              <a:rPr lang="de-DE" dirty="0" smtClean="0"/>
              <a:t> Am Ende hilft Anerkennung immer, weil die Anerkennung die gleichen Rechtsfolgen bringt wie ein deutscher Abschluss (z.B. Berufszugang, Zulassung zu Fortbildungen usw.)</a:t>
            </a:r>
          </a:p>
          <a:p>
            <a:endParaRPr lang="de-DE" dirty="0"/>
          </a:p>
        </p:txBody>
      </p:sp>
      <p:sp>
        <p:nvSpPr>
          <p:cNvPr id="4" name="Foliennummernplatzhalter 3"/>
          <p:cNvSpPr>
            <a:spLocks noGrp="1"/>
          </p:cNvSpPr>
          <p:nvPr>
            <p:ph type="sldNum" sz="quarter" idx="10"/>
          </p:nvPr>
        </p:nvSpPr>
        <p:spPr/>
        <p:txBody>
          <a:bodyPr/>
          <a:lstStyle/>
          <a:p>
            <a:pPr>
              <a:defRPr/>
            </a:pPr>
            <a:fld id="{1D5F7E98-9D5E-4EF6-943A-1F4E65D9539D}" type="slidenum">
              <a:rPr lang="de-DE" smtClean="0"/>
              <a:pPr>
                <a:defRPr/>
              </a:pPr>
              <a:t>4</a:t>
            </a:fld>
            <a:endParaRPr lang="de-DE"/>
          </a:p>
        </p:txBody>
      </p:sp>
    </p:spTree>
    <p:extLst>
      <p:ext uri="{BB962C8B-B14F-4D97-AF65-F5344CB8AC3E}">
        <p14:creationId xmlns:p14="http://schemas.microsoft.com/office/powerpoint/2010/main" val="359848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4075" y="744538"/>
            <a:ext cx="4960938" cy="3722687"/>
          </a:xfrm>
        </p:spPr>
      </p:sp>
      <p:sp>
        <p:nvSpPr>
          <p:cNvPr id="3" name="Notizenplatzhalter 2"/>
          <p:cNvSpPr>
            <a:spLocks noGrp="1"/>
          </p:cNvSpPr>
          <p:nvPr>
            <p:ph type="body" idx="1"/>
          </p:nvPr>
        </p:nvSpPr>
        <p:spPr/>
        <p:txBody>
          <a:bodyPr/>
          <a:lstStyle/>
          <a:p>
            <a:pPr>
              <a:lnSpc>
                <a:spcPct val="115000"/>
              </a:lnSpc>
              <a:spcAft>
                <a:spcPts val="0"/>
              </a:spcAft>
            </a:pPr>
            <a:r>
              <a:rPr lang="de-DE" dirty="0">
                <a:solidFill>
                  <a:prstClr val="black"/>
                </a:solidFill>
                <a:ea typeface="Calibri"/>
                <a:cs typeface="Times New Roman"/>
              </a:rPr>
              <a:t>Welche Verbesserungen bringt das Gesetz konkret? Ganz kurz:</a:t>
            </a:r>
          </a:p>
          <a:p>
            <a:pPr marL="339685" indent="-339685">
              <a:lnSpc>
                <a:spcPct val="115000"/>
              </a:lnSpc>
              <a:spcAft>
                <a:spcPts val="0"/>
              </a:spcAft>
              <a:buFont typeface="Symbol"/>
              <a:buChar char=""/>
            </a:pPr>
            <a:r>
              <a:rPr lang="de-DE" dirty="0">
                <a:solidFill>
                  <a:prstClr val="black"/>
                </a:solidFill>
                <a:ea typeface="Calibri"/>
                <a:cs typeface="Times New Roman"/>
              </a:rPr>
              <a:t>Es schafft einen </a:t>
            </a:r>
            <a:r>
              <a:rPr lang="de-DE" b="1" dirty="0">
                <a:solidFill>
                  <a:prstClr val="black"/>
                </a:solidFill>
                <a:ea typeface="Calibri"/>
                <a:cs typeface="Times New Roman"/>
              </a:rPr>
              <a:t>allgemeinen gesetzlichen Anspruch</a:t>
            </a:r>
            <a:r>
              <a:rPr lang="de-DE" dirty="0">
                <a:solidFill>
                  <a:prstClr val="black"/>
                </a:solidFill>
                <a:ea typeface="Calibri"/>
                <a:cs typeface="Times New Roman"/>
              </a:rPr>
              <a:t> auf Prüfung der ausländischen Qualifikation – </a:t>
            </a:r>
            <a:r>
              <a:rPr lang="de-DE" b="1" dirty="0">
                <a:solidFill>
                  <a:prstClr val="black"/>
                </a:solidFill>
                <a:ea typeface="Calibri"/>
                <a:cs typeface="Times New Roman"/>
              </a:rPr>
              <a:t>unabhängig vom Zuwanderungsstatus und der Staatsangehörigkeit</a:t>
            </a:r>
            <a:r>
              <a:rPr lang="de-DE" dirty="0">
                <a:solidFill>
                  <a:prstClr val="black"/>
                </a:solidFill>
                <a:ea typeface="Calibri"/>
                <a:cs typeface="Times New Roman"/>
              </a:rPr>
              <a:t> </a:t>
            </a:r>
            <a:r>
              <a:rPr lang="de-DE" dirty="0" smtClean="0">
                <a:solidFill>
                  <a:prstClr val="black"/>
                </a:solidFill>
                <a:ea typeface="Calibri"/>
                <a:cs typeface="Times New Roman"/>
              </a:rPr>
              <a:t>der Antragsteller. </a:t>
            </a:r>
            <a:endParaRPr lang="de-DE" dirty="0">
              <a:solidFill>
                <a:prstClr val="black"/>
              </a:solidFill>
              <a:ea typeface="Calibri"/>
              <a:cs typeface="Times New Roman"/>
            </a:endParaRPr>
          </a:p>
          <a:p>
            <a:pPr marL="339685" indent="-339685">
              <a:lnSpc>
                <a:spcPct val="115000"/>
              </a:lnSpc>
              <a:spcAft>
                <a:spcPts val="991"/>
              </a:spcAft>
              <a:buFont typeface="Symbol"/>
              <a:buChar char=""/>
            </a:pPr>
            <a:r>
              <a:rPr lang="de-DE" dirty="0">
                <a:solidFill>
                  <a:prstClr val="black"/>
                </a:solidFill>
                <a:ea typeface="Calibri"/>
                <a:cs typeface="Times New Roman"/>
              </a:rPr>
              <a:t>Zudem werden für die Gleichwertigkeitsprüfung </a:t>
            </a:r>
            <a:r>
              <a:rPr lang="de-DE" b="1" dirty="0">
                <a:solidFill>
                  <a:prstClr val="black"/>
                </a:solidFill>
                <a:ea typeface="Calibri"/>
                <a:cs typeface="Times New Roman"/>
              </a:rPr>
              <a:t>bundeseinheitliche Kriterien </a:t>
            </a:r>
            <a:r>
              <a:rPr lang="de-DE" dirty="0">
                <a:solidFill>
                  <a:prstClr val="black"/>
                </a:solidFill>
                <a:ea typeface="Calibri"/>
                <a:cs typeface="Times New Roman"/>
              </a:rPr>
              <a:t>und möglichst einheitliche </a:t>
            </a:r>
            <a:r>
              <a:rPr lang="de-DE" b="1" dirty="0">
                <a:solidFill>
                  <a:prstClr val="black"/>
                </a:solidFill>
                <a:ea typeface="Calibri"/>
                <a:cs typeface="Times New Roman"/>
              </a:rPr>
              <a:t>Verfahren </a:t>
            </a:r>
            <a:r>
              <a:rPr lang="de-DE" dirty="0">
                <a:solidFill>
                  <a:prstClr val="black"/>
                </a:solidFill>
                <a:ea typeface="Calibri"/>
                <a:cs typeface="Times New Roman"/>
              </a:rPr>
              <a:t>vorgegeben. Eine nach dem Bundesgesetz einmal festgestellte Gleichwertigkeit gilt für ganz Deutschland</a:t>
            </a:r>
            <a:r>
              <a:rPr lang="de-DE" dirty="0" smtClean="0">
                <a:solidFill>
                  <a:prstClr val="black"/>
                </a:solidFill>
                <a:ea typeface="Calibri"/>
                <a:cs typeface="Times New Roman"/>
              </a:rPr>
              <a:t>.</a:t>
            </a:r>
          </a:p>
          <a:p>
            <a:pPr marL="339685" indent="-339685">
              <a:lnSpc>
                <a:spcPct val="115000"/>
              </a:lnSpc>
              <a:spcAft>
                <a:spcPts val="991"/>
              </a:spcAft>
              <a:buFont typeface="Symbol"/>
              <a:buChar char=""/>
            </a:pPr>
            <a:r>
              <a:rPr lang="de-DE" b="1" dirty="0" smtClean="0">
                <a:solidFill>
                  <a:prstClr val="black"/>
                </a:solidFill>
                <a:ea typeface="Calibri"/>
                <a:cs typeface="Times New Roman"/>
              </a:rPr>
              <a:t>Anträge aus In- und Ausland</a:t>
            </a:r>
            <a:r>
              <a:rPr lang="de-DE" dirty="0" smtClean="0">
                <a:solidFill>
                  <a:prstClr val="black"/>
                </a:solidFill>
                <a:ea typeface="Calibri"/>
                <a:cs typeface="Times New Roman"/>
              </a:rPr>
              <a:t>: d.h. ein Wohnsitz – wie es manche Gesundheitsbehörden verlangen  - ist nicht erforderlich!</a:t>
            </a:r>
            <a:endParaRPr lang="de-DE" dirty="0">
              <a:solidFill>
                <a:prstClr val="black"/>
              </a:solidFill>
              <a:ea typeface="Calibri"/>
              <a:cs typeface="Times New Roman"/>
            </a:endParaRPr>
          </a:p>
          <a:p>
            <a:endParaRPr lang="de-DE" dirty="0"/>
          </a:p>
        </p:txBody>
      </p:sp>
      <p:sp>
        <p:nvSpPr>
          <p:cNvPr id="4" name="Foliennummernplatzhalter 3"/>
          <p:cNvSpPr>
            <a:spLocks noGrp="1"/>
          </p:cNvSpPr>
          <p:nvPr>
            <p:ph type="sldNum" sz="quarter" idx="10"/>
          </p:nvPr>
        </p:nvSpPr>
        <p:spPr/>
        <p:txBody>
          <a:bodyPr/>
          <a:lstStyle/>
          <a:p>
            <a:pPr>
              <a:defRPr/>
            </a:pPr>
            <a:fld id="{1D5F7E98-9D5E-4EF6-943A-1F4E65D9539D}" type="slidenum">
              <a:rPr lang="de-DE" smtClean="0"/>
              <a:pPr>
                <a:defRPr/>
              </a:pPr>
              <a:t>5</a:t>
            </a:fld>
            <a:endParaRPr lang="de-DE"/>
          </a:p>
        </p:txBody>
      </p:sp>
    </p:spTree>
    <p:extLst>
      <p:ext uri="{BB962C8B-B14F-4D97-AF65-F5344CB8AC3E}">
        <p14:creationId xmlns:p14="http://schemas.microsoft.com/office/powerpoint/2010/main" val="1582758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4075" y="744538"/>
            <a:ext cx="4960938" cy="3722687"/>
          </a:xfrm>
        </p:spPr>
      </p:sp>
      <p:sp>
        <p:nvSpPr>
          <p:cNvPr id="3" name="Notizenplatzhalter 2"/>
          <p:cNvSpPr>
            <a:spLocks noGrp="1"/>
          </p:cNvSpPr>
          <p:nvPr>
            <p:ph type="body" idx="1"/>
          </p:nvPr>
        </p:nvSpPr>
        <p:spPr>
          <a:xfrm>
            <a:off x="666599" y="4714876"/>
            <a:ext cx="5335893" cy="4782772"/>
          </a:xfrm>
        </p:spPr>
        <p:txBody>
          <a:bodyPr/>
          <a:lstStyle/>
          <a:p>
            <a:r>
              <a:rPr lang="de-DE" dirty="0" smtClean="0"/>
              <a:t>Wie funktioniert das Anerkennungsverfahren:</a:t>
            </a:r>
          </a:p>
          <a:p>
            <a:r>
              <a:rPr lang="de-DE" b="1" dirty="0" smtClean="0"/>
              <a:t>Klick1:</a:t>
            </a:r>
            <a:r>
              <a:rPr lang="de-DE" dirty="0" smtClean="0"/>
              <a:t> Referenzberuf: z.T. schwierig (330 Ausbildungsberufe), Berufserfahrung</a:t>
            </a:r>
          </a:p>
          <a:p>
            <a:endParaRPr lang="de-DE" dirty="0"/>
          </a:p>
          <a:p>
            <a:r>
              <a:rPr lang="de-DE" b="1" dirty="0" smtClean="0"/>
              <a:t>Klick 2:</a:t>
            </a:r>
            <a:r>
              <a:rPr lang="de-DE" dirty="0" smtClean="0"/>
              <a:t> Gleichwertigkeit: Vergleich </a:t>
            </a:r>
            <a:r>
              <a:rPr lang="de-DE" dirty="0" err="1" smtClean="0"/>
              <a:t>ausländ</a:t>
            </a:r>
            <a:r>
              <a:rPr lang="de-DE" dirty="0" smtClean="0"/>
              <a:t>. Berufsqualifikation mit  aktuellem dt. Referenzberuf (Inhalt u Dauer Ausbildung)</a:t>
            </a:r>
          </a:p>
          <a:p>
            <a:pPr marL="264198"/>
            <a:r>
              <a:rPr lang="de-DE" dirty="0" smtClean="0"/>
              <a:t>Berücksichtigung Berufserfahrung und sonstige Befähigungsnachweise (internationale Vorbildfunktion BQFG)</a:t>
            </a:r>
          </a:p>
          <a:p>
            <a:endParaRPr lang="de-DE" b="1" dirty="0" smtClean="0"/>
          </a:p>
          <a:p>
            <a:r>
              <a:rPr lang="de-DE" b="1" dirty="0" smtClean="0"/>
              <a:t>Klick 3:</a:t>
            </a:r>
            <a:r>
              <a:rPr lang="de-DE" dirty="0" smtClean="0"/>
              <a:t> wenn Gleichwertigkeit festgestellt wurde  - Bescheid oder bei </a:t>
            </a:r>
            <a:r>
              <a:rPr lang="de-DE" dirty="0" err="1" smtClean="0"/>
              <a:t>regl</a:t>
            </a:r>
            <a:r>
              <a:rPr lang="de-DE" dirty="0" smtClean="0"/>
              <a:t>. Berufen Berufszulassung (wenn andere Kriterien auch vorliegen: Sprachkenntnisse, Gesundheits- u Führungszeugnis)</a:t>
            </a:r>
          </a:p>
          <a:p>
            <a:endParaRPr lang="de-DE" dirty="0" smtClean="0"/>
          </a:p>
          <a:p>
            <a:r>
              <a:rPr lang="de-DE" b="1" dirty="0" smtClean="0"/>
              <a:t>Klick 4:</a:t>
            </a:r>
            <a:r>
              <a:rPr lang="de-DE" dirty="0" smtClean="0"/>
              <a:t> werden wesentliche Unterschiede festgestellt - Unterschied reglementierte und nicht-reglementierte Berufe</a:t>
            </a:r>
          </a:p>
          <a:p>
            <a:r>
              <a:rPr lang="de-DE" dirty="0"/>
              <a:t>Bei den reglementierten Berufen ist gesetzlich vorgeschrieben, dass es Anpassungsmaßnahmen geben muss</a:t>
            </a:r>
            <a:r>
              <a:rPr lang="de-DE" dirty="0" smtClean="0"/>
              <a:t>. Bei nicht-reglementierten „teilweise </a:t>
            </a:r>
            <a:r>
              <a:rPr lang="de-DE" dirty="0" err="1" smtClean="0"/>
              <a:t>Gleichw</a:t>
            </a:r>
            <a:r>
              <a:rPr lang="de-DE" dirty="0" smtClean="0"/>
              <a:t>.“</a:t>
            </a:r>
            <a:endParaRPr lang="de-DE" dirty="0"/>
          </a:p>
          <a:p>
            <a:endParaRPr lang="de-DE" dirty="0" smtClean="0"/>
          </a:p>
          <a:p>
            <a:r>
              <a:rPr lang="de-DE" b="1" dirty="0" smtClean="0"/>
              <a:t>Klick 5:</a:t>
            </a:r>
            <a:r>
              <a:rPr lang="de-DE" dirty="0" smtClean="0"/>
              <a:t> Wie komme ich zur vollen Anerkennung – auch hier unterschiede bei reglementierten und nicht-reglementierten Berufen – aber immer geht es um den Nachweis weiterer erforderlicher Qualifikationen mithilfe sog. Anpassungsqualifikation – Zusätzliche Prüfung oder Lehrgang</a:t>
            </a:r>
          </a:p>
          <a:p>
            <a:r>
              <a:rPr lang="de-DE" dirty="0" smtClean="0"/>
              <a:t>-&gt; nächste Folie: Speziell bei Pflegeberufen</a:t>
            </a:r>
            <a:endParaRPr lang="de-DE" dirty="0"/>
          </a:p>
        </p:txBody>
      </p:sp>
      <p:sp>
        <p:nvSpPr>
          <p:cNvPr id="4" name="Foliennummernplatzhalter 3"/>
          <p:cNvSpPr>
            <a:spLocks noGrp="1"/>
          </p:cNvSpPr>
          <p:nvPr>
            <p:ph type="sldNum" sz="quarter" idx="10"/>
          </p:nvPr>
        </p:nvSpPr>
        <p:spPr/>
        <p:txBody>
          <a:bodyPr/>
          <a:lstStyle/>
          <a:p>
            <a:pPr>
              <a:defRPr/>
            </a:pPr>
            <a:fld id="{1D5F7E98-9D5E-4EF6-943A-1F4E65D9539D}" type="slidenum">
              <a:rPr lang="de-DE" smtClean="0"/>
              <a:pPr>
                <a:defRPr/>
              </a:pPr>
              <a:t>6</a:t>
            </a:fld>
            <a:endParaRPr lang="de-DE"/>
          </a:p>
        </p:txBody>
      </p:sp>
    </p:spTree>
    <p:extLst>
      <p:ext uri="{BB962C8B-B14F-4D97-AF65-F5344CB8AC3E}">
        <p14:creationId xmlns:p14="http://schemas.microsoft.com/office/powerpoint/2010/main" val="2420840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4075" y="744538"/>
            <a:ext cx="4960938" cy="3722687"/>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86B2932C-446B-47DF-899D-D60304D82554}" type="slidenum">
              <a:rPr lang="de-DE" smtClean="0"/>
              <a:pPr>
                <a:defRPr/>
              </a:pPr>
              <a:t>7</a:t>
            </a:fld>
            <a:endParaRPr lang="de-DE"/>
          </a:p>
        </p:txBody>
      </p:sp>
    </p:spTree>
    <p:extLst>
      <p:ext uri="{BB962C8B-B14F-4D97-AF65-F5344CB8AC3E}">
        <p14:creationId xmlns:p14="http://schemas.microsoft.com/office/powerpoint/2010/main" val="3727365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4075" y="744538"/>
            <a:ext cx="4960938" cy="3722687"/>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86B2932C-446B-47DF-899D-D60304D82554}" type="slidenum">
              <a:rPr lang="de-DE" smtClean="0"/>
              <a:pPr>
                <a:defRPr/>
              </a:pPr>
              <a:t>8</a:t>
            </a:fld>
            <a:endParaRPr lang="de-DE"/>
          </a:p>
        </p:txBody>
      </p:sp>
    </p:spTree>
    <p:extLst>
      <p:ext uri="{BB962C8B-B14F-4D97-AF65-F5344CB8AC3E}">
        <p14:creationId xmlns:p14="http://schemas.microsoft.com/office/powerpoint/2010/main" val="3727365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4075" y="744538"/>
            <a:ext cx="4960938" cy="3722687"/>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86B2932C-446B-47DF-899D-D60304D82554}" type="slidenum">
              <a:rPr lang="de-DE" smtClean="0"/>
              <a:pPr>
                <a:defRPr/>
              </a:pPr>
              <a:t>9</a:t>
            </a:fld>
            <a:endParaRPr lang="de-DE"/>
          </a:p>
        </p:txBody>
      </p:sp>
    </p:spTree>
    <p:extLst>
      <p:ext uri="{BB962C8B-B14F-4D97-AF65-F5344CB8AC3E}">
        <p14:creationId xmlns:p14="http://schemas.microsoft.com/office/powerpoint/2010/main" val="3727365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bwMode="auto">
          <a:xfrm>
            <a:off x="468000" y="1441490"/>
            <a:ext cx="8280000" cy="612775"/>
          </a:xfrm>
          <a:prstGeom prst="rect">
            <a:avLst/>
          </a:prstGeom>
          <a:noFill/>
          <a:ln>
            <a:noFill/>
          </a:ln>
          <a:extLst>
            <a:ext uri="{FAA26D3D-D897-4be2-8F04-BA451C77F1D7}"/>
          </a:extLst>
        </p:spPr>
        <p:txBody>
          <a:bodyPr/>
          <a:lstStyle/>
          <a:p>
            <a:pPr lvl="0"/>
            <a:r>
              <a:rPr lang="de-DE" dirty="0"/>
              <a:t>Mastertitelformat </a:t>
            </a:r>
            <a:r>
              <a:rPr lang="de-DE" dirty="0" smtClean="0"/>
              <a:t>bearbeiten </a:t>
            </a:r>
            <a:endParaRPr lang="de-DE" dirty="0"/>
          </a:p>
        </p:txBody>
      </p:sp>
      <p:sp>
        <p:nvSpPr>
          <p:cNvPr id="4" name="Rectangle 3"/>
          <p:cNvSpPr>
            <a:spLocks noGrp="1" noChangeArrowheads="1"/>
          </p:cNvSpPr>
          <p:nvPr>
            <p:ph idx="1"/>
          </p:nvPr>
        </p:nvSpPr>
        <p:spPr bwMode="auto">
          <a:xfrm>
            <a:off x="467999" y="2125491"/>
            <a:ext cx="8280000" cy="3786814"/>
          </a:xfrm>
          <a:prstGeom prst="rect">
            <a:avLst/>
          </a:prstGeom>
          <a:noFill/>
          <a:ln>
            <a:noFill/>
          </a:ln>
          <a:extLst>
            <a:ext uri="{FAA26D3D-D897-4be2-8F04-BA451C77F1D7}"/>
          </a:extLst>
        </p:spPr>
        <p:txBody>
          <a:bodyPr/>
          <a:lstStyle>
            <a:lvl1pPr marL="266700" indent="-266700">
              <a:buFont typeface="Arial"/>
              <a:buChar char="•"/>
              <a:defRPr/>
            </a:lvl1pPr>
            <a:lvl2pPr marL="731838" indent="-285750">
              <a:buFont typeface="Arial"/>
              <a:buChar char="•"/>
              <a:defRPr/>
            </a:lvl2pPr>
            <a:lvl3pPr marL="1139825" indent="-228600">
              <a:buFont typeface="Arial"/>
              <a:buChar char="•"/>
              <a:defRPr/>
            </a:lvl3pPr>
            <a:lvl4pPr marL="1547813" indent="-228600">
              <a:buFont typeface="Arial"/>
              <a:buChar char="•"/>
              <a:defRPr/>
            </a:lvl4pPr>
            <a:lvl5pPr marL="1955800" indent="-228600">
              <a:buFont typeface="Arial"/>
              <a:buChar char="•"/>
              <a:defRPr/>
            </a:lvl5p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5" name="Rectangle 6"/>
          <p:cNvSpPr>
            <a:spLocks noGrp="1" noChangeArrowheads="1"/>
          </p:cNvSpPr>
          <p:nvPr>
            <p:ph type="sldNum" sz="quarter" idx="10"/>
          </p:nvPr>
        </p:nvSpPr>
        <p:spPr>
          <a:xfrm>
            <a:off x="7847463" y="6418263"/>
            <a:ext cx="875850" cy="241844"/>
          </a:xfrm>
        </p:spPr>
        <p:txBody>
          <a:bodyPr/>
          <a:lstStyle>
            <a:lvl1pPr>
              <a:defRPr/>
            </a:lvl1pPr>
          </a:lstStyle>
          <a:p>
            <a:pPr>
              <a:defRPr/>
            </a:pPr>
            <a:r>
              <a:rPr lang="de-DE" dirty="0" smtClean="0"/>
              <a:t> </a:t>
            </a:r>
            <a:fld id="{F9240BD0-E732-4A86-8619-EF0BC8BB0A3A}" type="slidenum">
              <a:rPr lang="de-DE" smtClean="0">
                <a:latin typeface="Lucida Sans Unicode" pitchFamily="34" charset="0"/>
                <a:cs typeface="Lucida Sans Unicode" pitchFamily="34" charset="0"/>
              </a:rPr>
              <a:pPr>
                <a:defRPr/>
              </a:pPr>
              <a:t>‹Nr.›</a:t>
            </a:fld>
            <a:endParaRPr lang="de-DE" dirty="0">
              <a:latin typeface="Lucida Sans Unicode" pitchFamily="34" charset="0"/>
              <a:cs typeface="Lucida Sans Unicode"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00299" y="952500"/>
            <a:ext cx="5070601" cy="400099"/>
          </a:xfrm>
        </p:spPr>
        <p:txBody>
          <a:bodyPr/>
          <a:lstStyle>
            <a:lvl1pPr>
              <a:defRPr sz="2000" baseline="0"/>
            </a:lvl1p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lvl1pPr>
              <a:defRPr b="1" i="0" baseline="0"/>
            </a:lvl1pPr>
          </a:lstStyle>
          <a:p>
            <a:pPr lvl="0"/>
            <a:r>
              <a:rPr lang="de-DE" dirty="0" smtClean="0"/>
              <a:t>Textmasterformate durch Klicken bearbeiten</a:t>
            </a:r>
          </a:p>
        </p:txBody>
      </p:sp>
      <p:sp>
        <p:nvSpPr>
          <p:cNvPr id="8" name="Textplatzhalter 7"/>
          <p:cNvSpPr>
            <a:spLocks noGrp="1"/>
          </p:cNvSpPr>
          <p:nvPr>
            <p:ph type="body" sz="quarter" idx="13"/>
          </p:nvPr>
        </p:nvSpPr>
        <p:spPr>
          <a:xfrm>
            <a:off x="683568" y="2205038"/>
            <a:ext cx="7776220" cy="1424995"/>
          </a:xfrm>
        </p:spPr>
        <p:txBody>
          <a:bodyPr/>
          <a:lstStyle>
            <a:lvl2pPr marL="285750" indent="-285750">
              <a:spcAft>
                <a:spcPts val="600"/>
              </a:spcAft>
              <a:buFont typeface="Arial" pitchFamily="34" charset="0"/>
              <a:buChar char="•"/>
              <a:defRPr sz="2400" baseline="0">
                <a:latin typeface="Calibri" pitchFamily="34" charset="0"/>
              </a:defRPr>
            </a:lvl2pPr>
            <a:lvl3pPr marL="630238" indent="-228600">
              <a:spcAft>
                <a:spcPts val="600"/>
              </a:spcAft>
              <a:buFont typeface="Arial" pitchFamily="34" charset="0"/>
              <a:buChar char="•"/>
              <a:defRPr sz="2400" baseline="0">
                <a:latin typeface="Calibri" pitchFamily="34" charset="0"/>
              </a:defRPr>
            </a:lvl3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5" name="Datumsplatzhalter 3"/>
          <p:cNvSpPr>
            <a:spLocks noGrp="1"/>
          </p:cNvSpPr>
          <p:nvPr>
            <p:ph type="dt" sz="half" idx="14"/>
          </p:nvPr>
        </p:nvSpPr>
        <p:spPr>
          <a:xfrm>
            <a:off x="457200" y="6356350"/>
            <a:ext cx="2133600" cy="365125"/>
          </a:xfrm>
          <a:prstGeom prst="rect">
            <a:avLst/>
          </a:prstGeom>
        </p:spPr>
        <p:txBody>
          <a:bodyPr/>
          <a:lstStyle>
            <a:lvl1pPr>
              <a:defRPr/>
            </a:lvl1pPr>
          </a:lstStyle>
          <a:p>
            <a:pPr>
              <a:defRPr/>
            </a:pPr>
            <a:fld id="{EB47F924-3E6E-4C6C-B26B-D2941839EC1C}" type="datetime1">
              <a:rPr lang="de-DE" smtClean="0"/>
              <a:t>10.12.2015</a:t>
            </a:fld>
            <a:endParaRPr lang="de-DE"/>
          </a:p>
        </p:txBody>
      </p:sp>
      <p:sp>
        <p:nvSpPr>
          <p:cNvPr id="6" name="Fußzeilenplatzhalter 4"/>
          <p:cNvSpPr>
            <a:spLocks noGrp="1"/>
          </p:cNvSpPr>
          <p:nvPr>
            <p:ph type="ftr" sz="quarter" idx="15"/>
          </p:nvPr>
        </p:nvSpPr>
        <p:spPr>
          <a:xfrm>
            <a:off x="3124200" y="6381750"/>
            <a:ext cx="2455863" cy="360363"/>
          </a:xfrm>
          <a:prstGeom prst="rect">
            <a:avLst/>
          </a:prstGeom>
        </p:spPr>
        <p:txBody>
          <a:bodyPr/>
          <a:lstStyle>
            <a:lvl1pPr>
              <a:defRPr/>
            </a:lvl1pPr>
          </a:lstStyle>
          <a:p>
            <a:pPr>
              <a:defRPr/>
            </a:pPr>
            <a:r>
              <a:rPr lang="de-DE" smtClean="0"/>
              <a:t>Dorothea Fohrbeck, Referat 325</a:t>
            </a:r>
            <a:endParaRPr lang="de-DE"/>
          </a:p>
        </p:txBody>
      </p:sp>
      <p:sp>
        <p:nvSpPr>
          <p:cNvPr id="7" name="Foliennummernplatzhalter 5"/>
          <p:cNvSpPr>
            <a:spLocks noGrp="1"/>
          </p:cNvSpPr>
          <p:nvPr>
            <p:ph type="sldNum" sz="quarter" idx="16"/>
          </p:nvPr>
        </p:nvSpPr>
        <p:spPr/>
        <p:txBody>
          <a:bodyPr/>
          <a:lstStyle>
            <a:lvl1pPr>
              <a:defRPr/>
            </a:lvl1pPr>
          </a:lstStyle>
          <a:p>
            <a:pPr>
              <a:defRPr/>
            </a:pPr>
            <a:fld id="{8B06041C-B5BD-43DB-91F3-B58F7553927D}" type="slidenum">
              <a:rPr lang="de-DE"/>
              <a:pPr>
                <a:defRPr/>
              </a:pPr>
              <a:t>‹Nr.›</a:t>
            </a:fld>
            <a:endParaRPr lang="de-DE" dirty="0"/>
          </a:p>
        </p:txBody>
      </p:sp>
    </p:spTree>
    <p:extLst>
      <p:ext uri="{BB962C8B-B14F-4D97-AF65-F5344CB8AC3E}">
        <p14:creationId xmlns:p14="http://schemas.microsoft.com/office/powerpoint/2010/main" val="34017619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8" name="Titel 1"/>
          <p:cNvSpPr>
            <a:spLocks noGrp="1"/>
          </p:cNvSpPr>
          <p:nvPr>
            <p:ph type="title"/>
          </p:nvPr>
        </p:nvSpPr>
        <p:spPr>
          <a:xfrm>
            <a:off x="468000" y="3710851"/>
            <a:ext cx="8280000" cy="1362075"/>
          </a:xfrm>
        </p:spPr>
        <p:txBody>
          <a:bodyPr/>
          <a:lstStyle>
            <a:lvl1pPr algn="l">
              <a:defRPr sz="2400" b="0" i="0" cap="none"/>
            </a:lvl1pPr>
          </a:lstStyle>
          <a:p>
            <a:r>
              <a:rPr lang="de-DE" dirty="0" smtClean="0"/>
              <a:t>Mastertitelformat bearbeiten</a:t>
            </a:r>
            <a:endParaRPr lang="de-DE" dirty="0"/>
          </a:p>
        </p:txBody>
      </p:sp>
      <p:sp>
        <p:nvSpPr>
          <p:cNvPr id="9" name="Textplatzhalter 2"/>
          <p:cNvSpPr>
            <a:spLocks noGrp="1"/>
          </p:cNvSpPr>
          <p:nvPr>
            <p:ph type="body" idx="1"/>
          </p:nvPr>
        </p:nvSpPr>
        <p:spPr>
          <a:xfrm>
            <a:off x="468000" y="2217738"/>
            <a:ext cx="8280000" cy="1500187"/>
          </a:xfrm>
        </p:spPr>
        <p:txBody>
          <a:bodyPr anchor="b"/>
          <a:lstStyle>
            <a:lvl1pPr marL="0" indent="0">
              <a:lnSpc>
                <a:spcPts val="4000"/>
              </a:lnSpc>
              <a:buNone/>
              <a:defRPr sz="4000" b="1" i="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4" name="Rectangle 6"/>
          <p:cNvSpPr>
            <a:spLocks noGrp="1" noChangeArrowheads="1"/>
          </p:cNvSpPr>
          <p:nvPr>
            <p:ph type="sldNum" sz="quarter" idx="10"/>
          </p:nvPr>
        </p:nvSpPr>
        <p:spPr/>
        <p:txBody>
          <a:bodyPr/>
          <a:lstStyle>
            <a:lvl1pPr>
              <a:defRPr>
                <a:latin typeface="Lucida Sans Unicode" pitchFamily="34" charset="0"/>
                <a:cs typeface="Lucida Sans Unicode" pitchFamily="34" charset="0"/>
              </a:defRPr>
            </a:lvl1pPr>
          </a:lstStyle>
          <a:p>
            <a:pPr>
              <a:defRPr/>
            </a:pPr>
            <a:fld id="{F6B3C8F8-E802-42D6-B6F4-0E85C9672C64}" type="slidenum">
              <a:rPr lang="de-DE" smtClean="0"/>
              <a:pPr>
                <a:defRPr/>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68000" y="3710851"/>
            <a:ext cx="8280000" cy="1362075"/>
          </a:xfrm>
        </p:spPr>
        <p:txBody>
          <a:bodyPr/>
          <a:lstStyle>
            <a:lvl1pPr algn="l">
              <a:defRPr sz="4000" b="1" cap="none"/>
            </a:lvl1pPr>
          </a:lstStyle>
          <a:p>
            <a:r>
              <a:rPr lang="de-DE" dirty="0" smtClean="0"/>
              <a:t>Mastertitelformat bearbeiten</a:t>
            </a:r>
            <a:endParaRPr lang="de-DE" dirty="0"/>
          </a:p>
        </p:txBody>
      </p:sp>
      <p:sp>
        <p:nvSpPr>
          <p:cNvPr id="3" name="Textplatzhalter 2"/>
          <p:cNvSpPr>
            <a:spLocks noGrp="1"/>
          </p:cNvSpPr>
          <p:nvPr>
            <p:ph type="body" idx="1"/>
          </p:nvPr>
        </p:nvSpPr>
        <p:spPr>
          <a:xfrm>
            <a:off x="468000" y="2217738"/>
            <a:ext cx="82800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4" name="Rectangle 6"/>
          <p:cNvSpPr>
            <a:spLocks noGrp="1" noChangeArrowheads="1"/>
          </p:cNvSpPr>
          <p:nvPr>
            <p:ph type="sldNum" sz="quarter" idx="10"/>
          </p:nvPr>
        </p:nvSpPr>
        <p:spPr/>
        <p:txBody>
          <a:bodyPr/>
          <a:lstStyle>
            <a:lvl1pPr>
              <a:defRPr>
                <a:latin typeface="Lucida Sans Unicode" pitchFamily="34" charset="0"/>
                <a:cs typeface="Lucida Sans Unicode" pitchFamily="34" charset="0"/>
              </a:defRPr>
            </a:lvl1pPr>
          </a:lstStyle>
          <a:p>
            <a:pPr>
              <a:defRPr/>
            </a:pPr>
            <a:fld id="{E4AB1597-8ACC-42EB-A543-2C0941B3C3C0}" type="slidenum">
              <a:rPr lang="de-DE" smtClean="0"/>
              <a:pPr>
                <a:defRPr/>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xt und Inhalt">
    <p:spTree>
      <p:nvGrpSpPr>
        <p:cNvPr id="1" name=""/>
        <p:cNvGrpSpPr/>
        <p:nvPr/>
      </p:nvGrpSpPr>
      <p:grpSpPr>
        <a:xfrm>
          <a:off x="0" y="0"/>
          <a:ext cx="0" cy="0"/>
          <a:chOff x="0" y="0"/>
          <a:chExt cx="0" cy="0"/>
        </a:xfrm>
      </p:grpSpPr>
      <p:sp>
        <p:nvSpPr>
          <p:cNvPr id="9" name="Titel 1"/>
          <p:cNvSpPr>
            <a:spLocks noGrp="1"/>
          </p:cNvSpPr>
          <p:nvPr>
            <p:ph type="title"/>
          </p:nvPr>
        </p:nvSpPr>
        <p:spPr>
          <a:xfrm>
            <a:off x="468000" y="1441490"/>
            <a:ext cx="8280000" cy="612775"/>
          </a:xfrm>
        </p:spPr>
        <p:txBody>
          <a:bodyPr/>
          <a:lstStyle/>
          <a:p>
            <a:r>
              <a:rPr lang="de-DE" dirty="0" smtClean="0"/>
              <a:t>Titelmasterformat durch Klicken bearbeiten</a:t>
            </a:r>
            <a:endParaRPr lang="de-DE" dirty="0"/>
          </a:p>
        </p:txBody>
      </p:sp>
      <p:sp>
        <p:nvSpPr>
          <p:cNvPr id="10" name="Inhaltsplatzhalter 2"/>
          <p:cNvSpPr>
            <a:spLocks noGrp="1"/>
          </p:cNvSpPr>
          <p:nvPr>
            <p:ph sz="half" idx="1"/>
          </p:nvPr>
        </p:nvSpPr>
        <p:spPr>
          <a:xfrm>
            <a:off x="468000" y="2125490"/>
            <a:ext cx="4104000" cy="3786815"/>
          </a:xfrm>
        </p:spPr>
        <p:txBody>
          <a:bodyPr/>
          <a:lstStyle>
            <a:lvl1pPr marL="266700" indent="-266700">
              <a:buFont typeface="Arial"/>
              <a:buChar char="•"/>
              <a:defRPr sz="2400"/>
            </a:lvl1pPr>
            <a:lvl2pPr marL="731838" indent="-285750">
              <a:buFont typeface="Arial"/>
              <a:buChar char="•"/>
              <a:defRPr sz="2400"/>
            </a:lvl2pPr>
            <a:lvl3pPr marL="1139825" indent="-228600">
              <a:buFont typeface="Arial"/>
              <a:buChar char="•"/>
              <a:defRPr sz="2400"/>
            </a:lvl3pPr>
            <a:lvl4pPr marL="1547813" indent="-228600">
              <a:buFont typeface="Arial"/>
              <a:buChar char="•"/>
              <a:defRPr sz="2400"/>
            </a:lvl4pPr>
            <a:lvl5pPr marL="1955800" indent="-228600">
              <a:buFont typeface="Arial"/>
              <a:buChar char="•"/>
              <a:defRPr sz="24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Inhaltsplatzhalter 3"/>
          <p:cNvSpPr>
            <a:spLocks noGrp="1"/>
          </p:cNvSpPr>
          <p:nvPr>
            <p:ph sz="half" idx="2"/>
          </p:nvPr>
        </p:nvSpPr>
        <p:spPr>
          <a:xfrm>
            <a:off x="4644000" y="2125490"/>
            <a:ext cx="4104000" cy="3786815"/>
          </a:xfrm>
        </p:spPr>
        <p:txBody>
          <a:bodyPr/>
          <a:lstStyle>
            <a:lvl1pPr marL="266700" indent="-266700">
              <a:buFont typeface="Arial"/>
              <a:buChar char="•"/>
              <a:defRPr sz="2400"/>
            </a:lvl1pPr>
            <a:lvl2pPr marL="731838" indent="-285750">
              <a:buFont typeface="Arial"/>
              <a:buChar char="•"/>
              <a:defRPr sz="2400"/>
            </a:lvl2pPr>
            <a:lvl3pPr marL="1139825" indent="-228600">
              <a:buFont typeface="Arial"/>
              <a:buChar char="•"/>
              <a:defRPr sz="2400"/>
            </a:lvl3pPr>
            <a:lvl4pPr marL="1547813" indent="-228600">
              <a:buFont typeface="Arial"/>
              <a:buChar char="•"/>
              <a:defRPr sz="2400"/>
            </a:lvl4pPr>
            <a:lvl5pPr marL="1955800" indent="-228600">
              <a:buFont typeface="Arial"/>
              <a:buChar char="•"/>
              <a:defRPr sz="24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Rectangle 6"/>
          <p:cNvSpPr>
            <a:spLocks noGrp="1" noChangeArrowheads="1"/>
          </p:cNvSpPr>
          <p:nvPr>
            <p:ph type="sldNum" sz="quarter" idx="10"/>
          </p:nvPr>
        </p:nvSpPr>
        <p:spPr/>
        <p:txBody>
          <a:bodyPr/>
          <a:lstStyle>
            <a:lvl1pPr>
              <a:defRPr>
                <a:latin typeface="Lucida Sans Unicode" pitchFamily="34" charset="0"/>
                <a:cs typeface="Lucida Sans Unicode" pitchFamily="34" charset="0"/>
              </a:defRPr>
            </a:lvl1pPr>
          </a:lstStyle>
          <a:p>
            <a:pPr>
              <a:defRPr/>
            </a:pPr>
            <a:fld id="{B3B238A4-7CA7-40EA-B306-EDD1D3FA9C62}" type="slidenum">
              <a:rPr lang="de-DE" smtClean="0"/>
              <a:pPr>
                <a:defRPr/>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8000" y="1441490"/>
            <a:ext cx="8280000" cy="612775"/>
          </a:xfr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a:xfrm>
            <a:off x="467999" y="2234980"/>
            <a:ext cx="8280000" cy="3797761"/>
          </a:xfrm>
        </p:spPr>
        <p:txBody>
          <a:bodyPr/>
          <a:lstStyle>
            <a:lvl1pPr marL="266700" indent="-266700">
              <a:buFont typeface="Arial"/>
              <a:buChar char="•"/>
              <a:defRPr/>
            </a:lvl1pPr>
            <a:lvl2pPr marL="731838" indent="-285750">
              <a:buFont typeface="Arial"/>
              <a:buChar char="•"/>
              <a:defRPr/>
            </a:lvl2pPr>
            <a:lvl3pPr marL="1139825" indent="-228600">
              <a:buFont typeface="Arial"/>
              <a:buChar char="•"/>
              <a:defRPr/>
            </a:lvl3pPr>
            <a:lvl4pPr marL="1547813" indent="-228600">
              <a:buFont typeface="Arial"/>
              <a:buChar char="•"/>
              <a:defRPr/>
            </a:lvl4pPr>
            <a:lvl5pPr marL="1955800" indent="-228600">
              <a:buFont typeface="Arial"/>
              <a:buChar char="•"/>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6"/>
          <p:cNvSpPr>
            <a:spLocks noGrp="1" noChangeArrowheads="1"/>
          </p:cNvSpPr>
          <p:nvPr>
            <p:ph type="sldNum" sz="quarter" idx="10"/>
          </p:nvPr>
        </p:nvSpPr>
        <p:spPr/>
        <p:txBody>
          <a:bodyPr/>
          <a:lstStyle>
            <a:lvl1pPr>
              <a:defRPr>
                <a:latin typeface="Lucida Sans Unicode" pitchFamily="34" charset="0"/>
                <a:cs typeface="Lucida Sans Unicode" pitchFamily="34" charset="0"/>
              </a:defRPr>
            </a:lvl1pPr>
          </a:lstStyle>
          <a:p>
            <a:pPr>
              <a:defRPr/>
            </a:pPr>
            <a:fld id="{16C27989-7D74-46B3-BBCC-F200FDEBC213}" type="slidenum">
              <a:rPr lang="de-DE" smtClean="0"/>
              <a:pPr>
                <a:defRPr/>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68000" y="1441490"/>
            <a:ext cx="8280000" cy="626194"/>
          </a:xfrm>
        </p:spPr>
        <p:txBody>
          <a:bodyPr/>
          <a:lstStyle>
            <a:lvl1pPr algn="l">
              <a:defRPr sz="2400" b="1" i="0"/>
            </a:lvl1pPr>
          </a:lstStyle>
          <a:p>
            <a:r>
              <a:rPr lang="de-DE" dirty="0" smtClean="0"/>
              <a:t>Titelmasterformat durch Klicken bearbeiten</a:t>
            </a:r>
            <a:endParaRPr lang="de-DE" dirty="0"/>
          </a:p>
        </p:txBody>
      </p:sp>
      <p:sp>
        <p:nvSpPr>
          <p:cNvPr id="3" name="Inhaltsplatzhalter 2"/>
          <p:cNvSpPr>
            <a:spLocks noGrp="1"/>
          </p:cNvSpPr>
          <p:nvPr>
            <p:ph idx="1"/>
          </p:nvPr>
        </p:nvSpPr>
        <p:spPr>
          <a:xfrm>
            <a:off x="2556000" y="2125490"/>
            <a:ext cx="6192000" cy="3797764"/>
          </a:xfrm>
        </p:spPr>
        <p:txBody>
          <a:bodyPr/>
          <a:lstStyle>
            <a:lvl1pPr marL="266700" indent="-266700">
              <a:buFont typeface="Arial"/>
              <a:buChar char="•"/>
              <a:defRPr sz="2400"/>
            </a:lvl1pPr>
            <a:lvl2pPr marL="731838" indent="-285750">
              <a:buFont typeface="Arial"/>
              <a:buChar char="•"/>
              <a:defRPr sz="2400"/>
            </a:lvl2pPr>
            <a:lvl3pPr marL="1139825" indent="-228600">
              <a:buFont typeface="Arial"/>
              <a:buChar char="•"/>
              <a:defRPr sz="2400"/>
            </a:lvl3pPr>
            <a:lvl4pPr marL="1547813" indent="-228600">
              <a:buFont typeface="Arial"/>
              <a:buChar char="•"/>
              <a:defRPr sz="2400"/>
            </a:lvl4pPr>
            <a:lvl5pPr marL="1955800" indent="-228600">
              <a:buFont typeface="Arial"/>
              <a:buChar char="•"/>
              <a:defRPr sz="24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68000" y="2125490"/>
            <a:ext cx="2016000" cy="3797764"/>
          </a:xfrm>
        </p:spPr>
        <p:txBody>
          <a:bodyPr/>
          <a:lstStyle>
            <a:lvl1pPr marL="0" indent="0">
              <a:lnSpc>
                <a:spcPts val="15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5" name="Rectangle 6"/>
          <p:cNvSpPr>
            <a:spLocks noGrp="1" noChangeArrowheads="1"/>
          </p:cNvSpPr>
          <p:nvPr>
            <p:ph type="sldNum" sz="quarter" idx="10"/>
          </p:nvPr>
        </p:nvSpPr>
        <p:spPr/>
        <p:txBody>
          <a:bodyPr/>
          <a:lstStyle>
            <a:lvl1pPr>
              <a:defRPr>
                <a:latin typeface="Lucida Sans Unicode" pitchFamily="34" charset="0"/>
                <a:cs typeface="Lucida Sans Unicode" pitchFamily="34" charset="0"/>
              </a:defRPr>
            </a:lvl1pPr>
          </a:lstStyle>
          <a:p>
            <a:pPr>
              <a:defRPr/>
            </a:pPr>
            <a:fld id="{7F682D32-2236-4307-9298-12C68984B412}" type="slidenum">
              <a:rPr lang="de-DE" smtClean="0"/>
              <a:pPr>
                <a:defRPr/>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 y="1363662"/>
            <a:ext cx="8784468" cy="4598987"/>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Rectangle 6"/>
          <p:cNvSpPr>
            <a:spLocks noGrp="1" noChangeArrowheads="1"/>
          </p:cNvSpPr>
          <p:nvPr>
            <p:ph type="sldNum" sz="quarter" idx="10"/>
          </p:nvPr>
        </p:nvSpPr>
        <p:spPr/>
        <p:txBody>
          <a:bodyPr/>
          <a:lstStyle>
            <a:lvl1pPr>
              <a:defRPr>
                <a:latin typeface="Lucida Sans Unicode" pitchFamily="34" charset="0"/>
                <a:cs typeface="Lucida Sans Unicode" pitchFamily="34" charset="0"/>
              </a:defRPr>
            </a:lvl1pPr>
          </a:lstStyle>
          <a:p>
            <a:pPr>
              <a:defRPr/>
            </a:pPr>
            <a:fld id="{E09F8AC5-CB5A-4656-B4FA-7B9E252E3D61}" type="slidenum">
              <a:rPr lang="de-DE" smtClean="0"/>
              <a:pPr>
                <a:defRPr/>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68000" y="1477490"/>
            <a:ext cx="8280000" cy="4423866"/>
          </a:xfrm>
        </p:spPr>
        <p:txBody>
          <a:bodyPr/>
          <a:lstStyle>
            <a:lvl1pPr marL="266700" indent="-266700">
              <a:buFont typeface="Arial"/>
              <a:buChar char="•"/>
              <a:defRPr/>
            </a:lvl1pPr>
            <a:lvl2pPr marL="731838" indent="-285750">
              <a:buFont typeface="Arial"/>
              <a:buChar char="•"/>
              <a:defRPr/>
            </a:lvl2pPr>
            <a:lvl3pPr marL="1139825" indent="-228600">
              <a:buFont typeface="Arial"/>
              <a:buChar char="•"/>
              <a:defRPr/>
            </a:lvl3pPr>
            <a:lvl4pPr marL="1547813" indent="-228600">
              <a:buFont typeface="Arial"/>
              <a:buChar char="•"/>
              <a:defRPr/>
            </a:lvl4pPr>
            <a:lvl5pPr marL="1955800" indent="-228600">
              <a:buFont typeface="Arial"/>
              <a:buChar char="•"/>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 name="Rectangle 6"/>
          <p:cNvSpPr>
            <a:spLocks noGrp="1" noChangeArrowheads="1"/>
          </p:cNvSpPr>
          <p:nvPr>
            <p:ph type="sldNum" sz="quarter" idx="10"/>
          </p:nvPr>
        </p:nvSpPr>
        <p:spPr/>
        <p:txBody>
          <a:bodyPr/>
          <a:lstStyle>
            <a:lvl1pPr>
              <a:defRPr>
                <a:latin typeface="Lucida Sans Unicode" pitchFamily="34" charset="0"/>
                <a:cs typeface="Lucida Sans Unicode" pitchFamily="34" charset="0"/>
              </a:defRPr>
            </a:lvl1pPr>
          </a:lstStyle>
          <a:p>
            <a:pPr>
              <a:defRPr/>
            </a:pPr>
            <a:fld id="{4975B044-E8BC-4437-BB81-0C1DA73411A1}" type="slidenum">
              <a:rPr lang="de-DE" smtClean="0"/>
              <a:pPr>
                <a:defRPr/>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D822EB2-C331-40C9-AC6B-5D24160708B4}" type="datetime1">
              <a:rPr lang="de-DE" smtClean="0"/>
              <a:t>10.12.2015</a:t>
            </a:fld>
            <a:endParaRPr lang="de-DE"/>
          </a:p>
        </p:txBody>
      </p:sp>
      <p:sp>
        <p:nvSpPr>
          <p:cNvPr id="6" name="Fußzeilenplatzhalter 4"/>
          <p:cNvSpPr>
            <a:spLocks noGrp="1"/>
          </p:cNvSpPr>
          <p:nvPr>
            <p:ph type="ftr" sz="quarter" idx="11"/>
          </p:nvPr>
        </p:nvSpPr>
        <p:spPr>
          <a:xfrm>
            <a:off x="3124200" y="6381750"/>
            <a:ext cx="2455863" cy="360363"/>
          </a:xfrm>
          <a:prstGeom prst="rect">
            <a:avLst/>
          </a:prstGeom>
        </p:spPr>
        <p:txBody>
          <a:bodyPr/>
          <a:lstStyle>
            <a:lvl1pPr>
              <a:defRPr/>
            </a:lvl1pPr>
          </a:lstStyle>
          <a:p>
            <a:pPr>
              <a:defRPr/>
            </a:pPr>
            <a:r>
              <a:rPr lang="de-DE" smtClean="0"/>
              <a:t>Dorothea Fohrbeck, Referat 325</a:t>
            </a:r>
            <a:endParaRPr lang="de-DE"/>
          </a:p>
        </p:txBody>
      </p:sp>
      <p:sp>
        <p:nvSpPr>
          <p:cNvPr id="7" name="Foliennummernplatzhalter 5"/>
          <p:cNvSpPr>
            <a:spLocks noGrp="1"/>
          </p:cNvSpPr>
          <p:nvPr>
            <p:ph type="sldNum" sz="quarter" idx="12"/>
          </p:nvPr>
        </p:nvSpPr>
        <p:spPr/>
        <p:txBody>
          <a:bodyPr/>
          <a:lstStyle>
            <a:lvl1pPr>
              <a:defRPr/>
            </a:lvl1pPr>
          </a:lstStyle>
          <a:p>
            <a:pPr>
              <a:defRPr/>
            </a:pPr>
            <a:fld id="{0949DE63-718C-45CE-857E-42B3DF4DB36D}" type="slidenum">
              <a:rPr lang="de-DE"/>
              <a:pPr>
                <a:defRPr/>
              </a:pPr>
              <a:t>‹Nr.›</a:t>
            </a:fld>
            <a:endParaRPr lang="de-DE" dirty="0"/>
          </a:p>
        </p:txBody>
      </p:sp>
    </p:spTree>
    <p:extLst>
      <p:ext uri="{BB962C8B-B14F-4D97-AF65-F5344CB8AC3E}">
        <p14:creationId xmlns:p14="http://schemas.microsoft.com/office/powerpoint/2010/main" val="67815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Bild 2" descr="AID-PPT-Vorlage-20130323-Hintergrund-neutral.png"/>
          <p:cNvPicPr>
            <a:picLocks noChangeAspect="1"/>
          </p:cNvPicPr>
          <p:nvPr userDrawn="1"/>
        </p:nvPicPr>
        <p:blipFill>
          <a:blip r:embed="rId12"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68313" y="1441450"/>
            <a:ext cx="8280400" cy="612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Mastertitelformat bearbeiten </a:t>
            </a:r>
          </a:p>
        </p:txBody>
      </p:sp>
      <p:sp>
        <p:nvSpPr>
          <p:cNvPr id="1028" name="Rectangle 3"/>
          <p:cNvSpPr>
            <a:spLocks noGrp="1" noChangeArrowheads="1"/>
          </p:cNvSpPr>
          <p:nvPr>
            <p:ph type="body" idx="1"/>
          </p:nvPr>
        </p:nvSpPr>
        <p:spPr bwMode="auto">
          <a:xfrm>
            <a:off x="468313" y="2125663"/>
            <a:ext cx="8280400" cy="37861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7" name="Rectangle 6"/>
          <p:cNvSpPr>
            <a:spLocks noGrp="1" noChangeArrowheads="1"/>
          </p:cNvSpPr>
          <p:nvPr>
            <p:ph type="sldNum" sz="quarter" idx="4"/>
          </p:nvPr>
        </p:nvSpPr>
        <p:spPr>
          <a:xfrm>
            <a:off x="6742113" y="6418263"/>
            <a:ext cx="1981200" cy="252412"/>
          </a:xfrm>
          <a:prstGeom prst="rect">
            <a:avLst/>
          </a:prstGeom>
          <a:ln/>
        </p:spPr>
        <p:txBody>
          <a:bodyPr vert="horz" wrap="square" lIns="91440" tIns="45720" rIns="91440" bIns="45720" numCol="1" anchor="t" anchorCtr="0" compatLnSpc="1">
            <a:prstTxWarp prst="textNoShape">
              <a:avLst/>
            </a:prstTxWarp>
          </a:bodyPr>
          <a:lstStyle>
            <a:lvl1pPr algn="r">
              <a:defRPr sz="1200" smtClean="0"/>
            </a:lvl1pPr>
          </a:lstStyle>
          <a:p>
            <a:pPr>
              <a:defRPr/>
            </a:pPr>
            <a:fld id="{F676CCE3-F517-4B57-BCCC-8EEFFA545B16}" type="slidenum">
              <a:rPr lang="de-DE"/>
              <a:pPr>
                <a:defRPr/>
              </a:pPr>
              <a:t>‹Nr.›</a:t>
            </a:fld>
            <a:endParaRPr lang="de-DE" dirty="0"/>
          </a:p>
        </p:txBody>
      </p:sp>
      <p:sp>
        <p:nvSpPr>
          <p:cNvPr id="15" name="Textplatzhalter 11"/>
          <p:cNvSpPr txBox="1">
            <a:spLocks/>
          </p:cNvSpPr>
          <p:nvPr userDrawn="1"/>
        </p:nvSpPr>
        <p:spPr>
          <a:xfrm>
            <a:off x="0" y="6304602"/>
            <a:ext cx="9144000" cy="539750"/>
          </a:xfrm>
          <a:prstGeom prst="rect">
            <a:avLst/>
          </a:prstGeom>
        </p:spPr>
        <p:txBody>
          <a:bodyPr/>
          <a:lstStyle>
            <a:lvl1pPr>
              <a:buNone/>
              <a:defRPr sz="1200"/>
            </a:lvl1pPr>
            <a:lvl2pPr>
              <a:buNone/>
              <a:defRPr sz="1200"/>
            </a:lvl2pPr>
            <a:lvl3pPr>
              <a:buNone/>
              <a:defRPr sz="1200"/>
            </a:lvl3pPr>
            <a:lvl4pPr>
              <a:buNone/>
              <a:defRPr sz="1200"/>
            </a:lvl4pPr>
            <a:lvl5pPr>
              <a:buNone/>
              <a:defRPr sz="1200"/>
            </a:lvl5pPr>
          </a:lstStyle>
          <a:p>
            <a:pPr marL="266700" marR="0" lvl="0" indent="-266700" algn="l" defTabSz="914400" rtl="0" eaLnBrk="0" fontAlgn="base" latinLnBrk="0" hangingPunct="0">
              <a:lnSpc>
                <a:spcPts val="3000"/>
              </a:lnSpc>
              <a:spcBef>
                <a:spcPct val="0"/>
              </a:spcBef>
              <a:spcAft>
                <a:spcPct val="0"/>
              </a:spcAft>
              <a:buClrTx/>
              <a:buSzTx/>
              <a:buFont typeface="Arial" pitchFamily="34" charset="0"/>
              <a:buNone/>
              <a:tabLst/>
              <a:defRPr/>
            </a:pPr>
            <a:r>
              <a:rPr kumimoji="0" lang="de-DE" sz="1200" b="0" i="0" u="none" strike="noStrike" kern="0" cap="none" spc="0" normalizeH="0" baseline="0" noProof="0" dirty="0" smtClean="0">
                <a:ln>
                  <a:noFill/>
                </a:ln>
                <a:solidFill>
                  <a:schemeClr val="tx1"/>
                </a:solidFill>
                <a:effectLst/>
                <a:uLnTx/>
                <a:uFillTx/>
                <a:latin typeface="Lucida Sans Unicode" pitchFamily="34" charset="0"/>
                <a:ea typeface="+mn-ea"/>
                <a:cs typeface="ＭＳ Ｐゴシック" charset="0"/>
              </a:rPr>
              <a:t>	13. November 2015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Lst>
  <p:hf hdr="0" ftr="0"/>
  <p:txStyles>
    <p:titleStyle>
      <a:lvl1pPr algn="l" rtl="0" eaLnBrk="0" fontAlgn="base" hangingPunct="0">
        <a:spcBef>
          <a:spcPct val="0"/>
        </a:spcBef>
        <a:spcAft>
          <a:spcPct val="0"/>
        </a:spcAft>
        <a:defRPr sz="3200" b="1">
          <a:solidFill>
            <a:srgbClr val="CD141E"/>
          </a:solidFill>
          <a:latin typeface="Lucida Sans Unicode" pitchFamily="34" charset="0"/>
          <a:ea typeface="+mj-ea"/>
          <a:cs typeface="ＭＳ Ｐゴシック" charset="0"/>
        </a:defRPr>
      </a:lvl1pPr>
      <a:lvl2pPr algn="l" rtl="0" eaLnBrk="0" fontAlgn="base" hangingPunct="0">
        <a:spcBef>
          <a:spcPct val="0"/>
        </a:spcBef>
        <a:spcAft>
          <a:spcPct val="0"/>
        </a:spcAft>
        <a:defRPr sz="3200" b="1">
          <a:solidFill>
            <a:srgbClr val="CD141E"/>
          </a:solidFill>
          <a:latin typeface="Lucida Sans Unicode" pitchFamily="34" charset="0"/>
          <a:ea typeface="ＭＳ Ｐゴシック" pitchFamily="34" charset="-128"/>
          <a:cs typeface="ＭＳ Ｐゴシック" charset="0"/>
        </a:defRPr>
      </a:lvl2pPr>
      <a:lvl3pPr algn="l" rtl="0" eaLnBrk="0" fontAlgn="base" hangingPunct="0">
        <a:spcBef>
          <a:spcPct val="0"/>
        </a:spcBef>
        <a:spcAft>
          <a:spcPct val="0"/>
        </a:spcAft>
        <a:defRPr sz="3200" b="1">
          <a:solidFill>
            <a:srgbClr val="CD141E"/>
          </a:solidFill>
          <a:latin typeface="Lucida Sans Unicode" pitchFamily="34" charset="0"/>
          <a:ea typeface="ＭＳ Ｐゴシック" pitchFamily="34" charset="-128"/>
          <a:cs typeface="ＭＳ Ｐゴシック" charset="0"/>
        </a:defRPr>
      </a:lvl3pPr>
      <a:lvl4pPr algn="l" rtl="0" eaLnBrk="0" fontAlgn="base" hangingPunct="0">
        <a:spcBef>
          <a:spcPct val="0"/>
        </a:spcBef>
        <a:spcAft>
          <a:spcPct val="0"/>
        </a:spcAft>
        <a:defRPr sz="3200" b="1">
          <a:solidFill>
            <a:srgbClr val="CD141E"/>
          </a:solidFill>
          <a:latin typeface="Lucida Sans Unicode" pitchFamily="34" charset="0"/>
          <a:ea typeface="ＭＳ Ｐゴシック" pitchFamily="34" charset="-128"/>
          <a:cs typeface="ＭＳ Ｐゴシック" charset="0"/>
        </a:defRPr>
      </a:lvl4pPr>
      <a:lvl5pPr algn="l" rtl="0" eaLnBrk="0" fontAlgn="base" hangingPunct="0">
        <a:spcBef>
          <a:spcPct val="0"/>
        </a:spcBef>
        <a:spcAft>
          <a:spcPct val="0"/>
        </a:spcAft>
        <a:defRPr sz="3200" b="1">
          <a:solidFill>
            <a:srgbClr val="CD141E"/>
          </a:solidFill>
          <a:latin typeface="Lucida Sans Unicode" pitchFamily="34"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p:titleStyle>
    <p:bodyStyle>
      <a:lvl1pPr marL="266700" indent="-266700" algn="l" rtl="0" eaLnBrk="0" fontAlgn="base" hangingPunct="0">
        <a:lnSpc>
          <a:spcPts val="3000"/>
        </a:lnSpc>
        <a:spcBef>
          <a:spcPct val="0"/>
        </a:spcBef>
        <a:spcAft>
          <a:spcPct val="0"/>
        </a:spcAft>
        <a:buFont typeface="Arial" pitchFamily="34" charset="0"/>
        <a:buChar char="•"/>
        <a:defRPr sz="2400">
          <a:solidFill>
            <a:schemeClr val="tx1"/>
          </a:solidFill>
          <a:latin typeface="Lucida Sans Unicode" pitchFamily="34" charset="0"/>
          <a:ea typeface="+mn-ea"/>
          <a:cs typeface="ＭＳ Ｐゴシック" charset="0"/>
        </a:defRPr>
      </a:lvl1pPr>
      <a:lvl2pPr marL="731838" indent="-285750" algn="l" rtl="0" eaLnBrk="0" fontAlgn="base" hangingPunct="0">
        <a:lnSpc>
          <a:spcPts val="3000"/>
        </a:lnSpc>
        <a:spcBef>
          <a:spcPct val="0"/>
        </a:spcBef>
        <a:spcAft>
          <a:spcPct val="0"/>
        </a:spcAft>
        <a:buFont typeface="Arial" pitchFamily="34" charset="0"/>
        <a:buChar char="•"/>
        <a:defRPr sz="2400">
          <a:solidFill>
            <a:schemeClr val="tx1"/>
          </a:solidFill>
          <a:latin typeface="Lucida Sans Unicode" pitchFamily="34" charset="0"/>
          <a:ea typeface="+mn-ea"/>
        </a:defRPr>
      </a:lvl2pPr>
      <a:lvl3pPr marL="1139825" indent="-228600" algn="l" rtl="0" eaLnBrk="0" fontAlgn="base" hangingPunct="0">
        <a:lnSpc>
          <a:spcPts val="3000"/>
        </a:lnSpc>
        <a:spcBef>
          <a:spcPct val="0"/>
        </a:spcBef>
        <a:spcAft>
          <a:spcPct val="0"/>
        </a:spcAft>
        <a:buFont typeface="Arial" pitchFamily="34" charset="0"/>
        <a:buChar char="•"/>
        <a:defRPr sz="2400">
          <a:solidFill>
            <a:schemeClr val="tx1"/>
          </a:solidFill>
          <a:latin typeface="Lucida Sans Unicode" pitchFamily="34" charset="0"/>
          <a:ea typeface="+mn-ea"/>
        </a:defRPr>
      </a:lvl3pPr>
      <a:lvl4pPr marL="1547813" indent="-228600" algn="l" rtl="0" eaLnBrk="0" fontAlgn="base" hangingPunct="0">
        <a:lnSpc>
          <a:spcPts val="3000"/>
        </a:lnSpc>
        <a:spcBef>
          <a:spcPct val="0"/>
        </a:spcBef>
        <a:spcAft>
          <a:spcPct val="0"/>
        </a:spcAft>
        <a:buFont typeface="Arial" pitchFamily="34" charset="0"/>
        <a:buChar char="•"/>
        <a:defRPr sz="2400">
          <a:solidFill>
            <a:schemeClr val="tx1"/>
          </a:solidFill>
          <a:latin typeface="Lucida Sans Unicode" pitchFamily="34" charset="0"/>
          <a:ea typeface="+mn-ea"/>
        </a:defRPr>
      </a:lvl4pPr>
      <a:lvl5pPr marL="1955800" indent="-228600" algn="l" rtl="0" eaLnBrk="0" fontAlgn="base" hangingPunct="0">
        <a:lnSpc>
          <a:spcPts val="3000"/>
        </a:lnSpc>
        <a:spcBef>
          <a:spcPct val="0"/>
        </a:spcBef>
        <a:spcAft>
          <a:spcPct val="0"/>
        </a:spcAft>
        <a:buFont typeface="Arial" pitchFamily="34" charset="0"/>
        <a:buChar char="•"/>
        <a:defRPr sz="2400">
          <a:solidFill>
            <a:schemeClr val="tx1"/>
          </a:solidFill>
          <a:latin typeface="Lucida Sans Unicode" pitchFamily="34"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chart" Target="../charts/chart9.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11.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chart" Target="../charts/chart15.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p:cNvSpPr>
            <a:spLocks noGrp="1"/>
          </p:cNvSpPr>
          <p:nvPr>
            <p:ph type="subTitle" idx="1"/>
          </p:nvPr>
        </p:nvSpPr>
        <p:spPr>
          <a:xfrm>
            <a:off x="866899" y="1710047"/>
            <a:ext cx="7377509" cy="2871081"/>
          </a:xfrm>
        </p:spPr>
        <p:txBody>
          <a:bodyPr>
            <a:normAutofit/>
          </a:bodyPr>
          <a:lstStyle/>
          <a:p>
            <a:pPr lvl="0" eaLnBrk="0" fontAlgn="base" hangingPunct="0">
              <a:spcAft>
                <a:spcPct val="0"/>
              </a:spcAft>
              <a:defRPr/>
            </a:pPr>
            <a:endParaRPr lang="de-DE" sz="2000" dirty="0">
              <a:solidFill>
                <a:prstClr val="black">
                  <a:tint val="75000"/>
                </a:prstClr>
              </a:solidFill>
              <a:latin typeface="+mn-lt"/>
            </a:endParaRPr>
          </a:p>
          <a:p>
            <a:pPr lvl="0" eaLnBrk="0" fontAlgn="base" hangingPunct="0">
              <a:spcAft>
                <a:spcPct val="0"/>
              </a:spcAft>
              <a:defRPr/>
            </a:pPr>
            <a:endParaRPr lang="de-DE" sz="2000" dirty="0">
              <a:solidFill>
                <a:prstClr val="black">
                  <a:tint val="75000"/>
                </a:prstClr>
              </a:solidFill>
            </a:endParaRPr>
          </a:p>
          <a:p>
            <a:pPr lvl="0" eaLnBrk="0" fontAlgn="base" hangingPunct="0">
              <a:spcAft>
                <a:spcPct val="0"/>
              </a:spcAft>
              <a:defRPr/>
            </a:pPr>
            <a:endParaRPr lang="de-DE" sz="2000" dirty="0">
              <a:solidFill>
                <a:prstClr val="black">
                  <a:tint val="75000"/>
                </a:prstClr>
              </a:solidFill>
            </a:endParaRPr>
          </a:p>
          <a:p>
            <a:pPr lvl="0" algn="ctr" eaLnBrk="0" fontAlgn="base" hangingPunct="0">
              <a:spcAft>
                <a:spcPct val="0"/>
              </a:spcAft>
              <a:defRPr/>
            </a:pPr>
            <a:r>
              <a:rPr lang="de-DE" sz="2800" dirty="0" smtClean="0"/>
              <a:t>Berücksichtigung von Lernergebnissen im Anerkennungsgesetz</a:t>
            </a:r>
            <a:endParaRPr lang="de-DE" sz="2800" dirty="0"/>
          </a:p>
          <a:p>
            <a:pPr>
              <a:spcAft>
                <a:spcPts val="1800"/>
              </a:spcAft>
            </a:pPr>
            <a:endParaRPr lang="de-DE" sz="2400" dirty="0"/>
          </a:p>
          <a:p>
            <a:endParaRPr lang="de-DE" dirty="0" smtClean="0">
              <a:solidFill>
                <a:schemeClr val="tx1"/>
              </a:solidFill>
              <a:cs typeface="Microsoft Sans Serif"/>
            </a:endParaRPr>
          </a:p>
          <a:p>
            <a:endParaRPr lang="de-DE" sz="900" dirty="0" smtClean="0">
              <a:solidFill>
                <a:schemeClr val="tx1"/>
              </a:solidFill>
              <a:cs typeface="Microsoft Sans Serif"/>
            </a:endParaRPr>
          </a:p>
        </p:txBody>
      </p:sp>
      <p:sp>
        <p:nvSpPr>
          <p:cNvPr id="4" name="Textfeld 3"/>
          <p:cNvSpPr txBox="1"/>
          <p:nvPr/>
        </p:nvSpPr>
        <p:spPr>
          <a:xfrm>
            <a:off x="1075234" y="4869160"/>
            <a:ext cx="7056784" cy="830997"/>
          </a:xfrm>
          <a:prstGeom prst="rect">
            <a:avLst/>
          </a:prstGeom>
          <a:noFill/>
        </p:spPr>
        <p:txBody>
          <a:bodyPr wrap="square" rtlCol="0">
            <a:spAutoFit/>
          </a:bodyPr>
          <a:lstStyle/>
          <a:p>
            <a:pPr algn="ctr" fontAlgn="auto">
              <a:spcBef>
                <a:spcPts val="0"/>
              </a:spcBef>
              <a:spcAft>
                <a:spcPts val="0"/>
              </a:spcAft>
            </a:pPr>
            <a:r>
              <a:rPr lang="de-DE" sz="2400" b="1" dirty="0" smtClean="0">
                <a:solidFill>
                  <a:schemeClr val="bg1">
                    <a:lumMod val="50000"/>
                  </a:schemeClr>
                </a:solidFill>
                <a:latin typeface="+mn-lt"/>
              </a:rPr>
              <a:t>TT Net DE - </a:t>
            </a:r>
            <a:r>
              <a:rPr lang="de-DE" b="1" dirty="0">
                <a:solidFill>
                  <a:schemeClr val="bg1">
                    <a:lumMod val="50000"/>
                  </a:schemeClr>
                </a:solidFill>
                <a:latin typeface="+mn-lt"/>
              </a:rPr>
              <a:t>H</a:t>
            </a:r>
            <a:r>
              <a:rPr lang="de-DE" sz="2400" b="1" dirty="0" smtClean="0">
                <a:solidFill>
                  <a:schemeClr val="bg1">
                    <a:lumMod val="50000"/>
                  </a:schemeClr>
                </a:solidFill>
                <a:latin typeface="+mn-lt"/>
              </a:rPr>
              <a:t>erbsttagung</a:t>
            </a:r>
          </a:p>
          <a:p>
            <a:pPr algn="ctr" fontAlgn="auto">
              <a:spcBef>
                <a:spcPts val="0"/>
              </a:spcBef>
              <a:spcAft>
                <a:spcPts val="0"/>
              </a:spcAft>
            </a:pPr>
            <a:r>
              <a:rPr lang="de-DE" sz="2400" b="1" dirty="0" smtClean="0">
                <a:solidFill>
                  <a:schemeClr val="bg1">
                    <a:lumMod val="50000"/>
                  </a:schemeClr>
                </a:solidFill>
                <a:latin typeface="+mn-lt"/>
              </a:rPr>
              <a:t>Carolin Böse</a:t>
            </a:r>
          </a:p>
        </p:txBody>
      </p:sp>
    </p:spTree>
    <p:extLst>
      <p:ext uri="{BB962C8B-B14F-4D97-AF65-F5344CB8AC3E}">
        <p14:creationId xmlns:p14="http://schemas.microsoft.com/office/powerpoint/2010/main" val="2216221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F6B3C8F8-E802-42D6-B6F4-0E85C9672C64}" type="slidenum">
              <a:rPr lang="de-DE" smtClean="0"/>
              <a:pPr>
                <a:defRPr/>
              </a:pPr>
              <a:t>10</a:t>
            </a:fld>
            <a:endParaRPr lang="de-DE" dirty="0"/>
          </a:p>
        </p:txBody>
      </p:sp>
      <p:sp>
        <p:nvSpPr>
          <p:cNvPr id="11" name="Inhaltsplatzhalter 10"/>
          <p:cNvSpPr>
            <a:spLocks noGrp="1"/>
          </p:cNvSpPr>
          <p:nvPr>
            <p:ph idx="1"/>
          </p:nvPr>
        </p:nvSpPr>
        <p:spPr>
          <a:xfrm>
            <a:off x="467999" y="1864426"/>
            <a:ext cx="8280000" cy="4750130"/>
          </a:xfrm>
        </p:spPr>
        <p:txBody>
          <a:bodyPr/>
          <a:lstStyle/>
          <a:p>
            <a:pPr marL="0" indent="0">
              <a:buNone/>
            </a:pPr>
            <a:endParaRPr lang="de-DE" sz="2000" b="1" dirty="0">
              <a:solidFill>
                <a:srgbClr val="CD141E"/>
              </a:solidFill>
              <a:ea typeface="+mj-ea"/>
            </a:endParaRPr>
          </a:p>
          <a:p>
            <a:pPr marL="0" indent="0">
              <a:buNone/>
            </a:pPr>
            <a:r>
              <a:rPr lang="de-DE" sz="1800" b="1" dirty="0" smtClean="0">
                <a:solidFill>
                  <a:srgbClr val="000000"/>
                </a:solidFill>
                <a:ea typeface="+mj-ea"/>
              </a:rPr>
              <a:t>	</a:t>
            </a:r>
            <a:endParaRPr lang="de-DE" sz="2000" b="1" dirty="0" smtClean="0">
              <a:solidFill>
                <a:srgbClr val="000000"/>
              </a:solidFill>
              <a:ea typeface="+mj-ea"/>
            </a:endParaRPr>
          </a:p>
        </p:txBody>
      </p:sp>
      <p:sp>
        <p:nvSpPr>
          <p:cNvPr id="2" name="Rechteck 1"/>
          <p:cNvSpPr/>
          <p:nvPr/>
        </p:nvSpPr>
        <p:spPr>
          <a:xfrm>
            <a:off x="1715985" y="6328896"/>
            <a:ext cx="4572000" cy="430887"/>
          </a:xfrm>
          <a:prstGeom prst="rect">
            <a:avLst/>
          </a:prstGeom>
        </p:spPr>
        <p:txBody>
          <a:bodyPr>
            <a:spAutoFit/>
          </a:bodyPr>
          <a:lstStyle/>
          <a:p>
            <a:r>
              <a:rPr lang="de-DE" sz="1100" dirty="0"/>
              <a:t>Quelle: Auswertungen des Statistischen Bundesamtes; Darstellung des Bundesinstituts für Berufsbildung</a:t>
            </a:r>
          </a:p>
        </p:txBody>
      </p:sp>
      <p:graphicFrame>
        <p:nvGraphicFramePr>
          <p:cNvPr id="7" name="Diagramm 6"/>
          <p:cNvGraphicFramePr/>
          <p:nvPr>
            <p:extLst>
              <p:ext uri="{D42A27DB-BD31-4B8C-83A1-F6EECF244321}">
                <p14:modId xmlns:p14="http://schemas.microsoft.com/office/powerpoint/2010/main" val="2483154673"/>
              </p:ext>
            </p:extLst>
          </p:nvPr>
        </p:nvGraphicFramePr>
        <p:xfrm>
          <a:off x="724395" y="1306286"/>
          <a:ext cx="7065818" cy="480716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hteck 2"/>
          <p:cNvSpPr/>
          <p:nvPr/>
        </p:nvSpPr>
        <p:spPr>
          <a:xfrm>
            <a:off x="3604161" y="472183"/>
            <a:ext cx="4572000" cy="830997"/>
          </a:xfrm>
          <a:prstGeom prst="rect">
            <a:avLst/>
          </a:prstGeom>
        </p:spPr>
        <p:txBody>
          <a:bodyPr>
            <a:spAutoFit/>
          </a:bodyPr>
          <a:lstStyle/>
          <a:p>
            <a:r>
              <a:rPr lang="de-DE" dirty="0"/>
              <a:t>Ergebnisse der Bescheide im Jahr 2014</a:t>
            </a:r>
          </a:p>
        </p:txBody>
      </p:sp>
    </p:spTree>
    <p:extLst>
      <p:ext uri="{BB962C8B-B14F-4D97-AF65-F5344CB8AC3E}">
        <p14:creationId xmlns:p14="http://schemas.microsoft.com/office/powerpoint/2010/main" val="1853939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01216" y="3933056"/>
            <a:ext cx="5626968" cy="1752600"/>
          </a:xfrm>
        </p:spPr>
        <p:txBody>
          <a:bodyPr/>
          <a:lstStyle/>
          <a:p>
            <a:pPr marL="2066925" indent="-2066925" algn="l">
              <a:tabLst>
                <a:tab pos="1971675" algn="r"/>
                <a:tab pos="2066925" algn="l"/>
              </a:tabLst>
              <a:defRPr/>
            </a:pPr>
            <a:endParaRPr lang="de-DE" sz="2000" dirty="0">
              <a:solidFill>
                <a:srgbClr val="336699"/>
              </a:solidFill>
            </a:endParaRPr>
          </a:p>
          <a:p>
            <a:pPr marL="2066925" indent="-2066925" algn="l">
              <a:tabLst>
                <a:tab pos="1971675" algn="r"/>
                <a:tab pos="2066925" algn="l"/>
              </a:tabLst>
              <a:defRPr/>
            </a:pPr>
            <a:r>
              <a:rPr lang="de-DE" b="1" dirty="0" smtClean="0">
                <a:solidFill>
                  <a:srgbClr val="336699"/>
                </a:solidFill>
              </a:rPr>
              <a:t>	</a:t>
            </a:r>
            <a:endParaRPr lang="de-DE" sz="1800" b="1" dirty="0" smtClean="0">
              <a:solidFill>
                <a:srgbClr val="336699"/>
              </a:solidFill>
            </a:endParaRPr>
          </a:p>
        </p:txBody>
      </p:sp>
      <p:sp>
        <p:nvSpPr>
          <p:cNvPr id="4" name="Titel 1"/>
          <p:cNvSpPr txBox="1">
            <a:spLocks/>
          </p:cNvSpPr>
          <p:nvPr/>
        </p:nvSpPr>
        <p:spPr>
          <a:xfrm>
            <a:off x="-12992" y="272852"/>
            <a:ext cx="9083352" cy="1143000"/>
          </a:xfrm>
          <a:prstGeom prst="rect">
            <a:avLst/>
          </a:prstGeom>
        </p:spPr>
        <p:txBody>
          <a:bodyPr/>
          <a:lst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defRPr>
            </a:lvl2pPr>
            <a:lvl3pPr algn="ctr" rtl="0" eaLnBrk="0" fontAlgn="base" hangingPunct="0">
              <a:spcBef>
                <a:spcPct val="0"/>
              </a:spcBef>
              <a:spcAft>
                <a:spcPct val="0"/>
              </a:spcAft>
              <a:defRPr sz="2400">
                <a:solidFill>
                  <a:schemeClr val="tx2"/>
                </a:solidFill>
                <a:latin typeface="Arial" charset="0"/>
              </a:defRPr>
            </a:lvl3pPr>
            <a:lvl4pPr algn="ctr" rtl="0" eaLnBrk="0" fontAlgn="base" hangingPunct="0">
              <a:spcBef>
                <a:spcPct val="0"/>
              </a:spcBef>
              <a:spcAft>
                <a:spcPct val="0"/>
              </a:spcAft>
              <a:defRPr sz="2400">
                <a:solidFill>
                  <a:schemeClr val="tx2"/>
                </a:solidFill>
                <a:latin typeface="Arial" charset="0"/>
              </a:defRPr>
            </a:lvl4pPr>
            <a:lvl5pPr algn="ctr" rtl="0" eaLnBrk="0" fontAlgn="base" hangingPunct="0">
              <a:spcBef>
                <a:spcPct val="0"/>
              </a:spcBef>
              <a:spcAft>
                <a:spcPct val="0"/>
              </a:spcAft>
              <a:defRPr sz="2400">
                <a:solidFill>
                  <a:schemeClr val="tx2"/>
                </a:solidFill>
                <a:latin typeface="Arial" charset="0"/>
              </a:defRPr>
            </a:lvl5pPr>
            <a:lvl6pPr marL="457200" algn="ctr" rtl="0" eaLnBrk="0" fontAlgn="base" hangingPunct="0">
              <a:spcBef>
                <a:spcPct val="0"/>
              </a:spcBef>
              <a:spcAft>
                <a:spcPct val="0"/>
              </a:spcAft>
              <a:defRPr sz="2400">
                <a:solidFill>
                  <a:schemeClr val="tx2"/>
                </a:solidFill>
                <a:latin typeface="Arial" charset="0"/>
              </a:defRPr>
            </a:lvl6pPr>
            <a:lvl7pPr marL="914400" algn="ctr" rtl="0" eaLnBrk="0" fontAlgn="base" hangingPunct="0">
              <a:spcBef>
                <a:spcPct val="0"/>
              </a:spcBef>
              <a:spcAft>
                <a:spcPct val="0"/>
              </a:spcAft>
              <a:defRPr sz="2400">
                <a:solidFill>
                  <a:schemeClr val="tx2"/>
                </a:solidFill>
                <a:latin typeface="Arial" charset="0"/>
              </a:defRPr>
            </a:lvl7pPr>
            <a:lvl8pPr marL="1371600" algn="ctr" rtl="0" eaLnBrk="0" fontAlgn="base" hangingPunct="0">
              <a:spcBef>
                <a:spcPct val="0"/>
              </a:spcBef>
              <a:spcAft>
                <a:spcPct val="0"/>
              </a:spcAft>
              <a:defRPr sz="2400">
                <a:solidFill>
                  <a:schemeClr val="tx2"/>
                </a:solidFill>
                <a:latin typeface="Arial" charset="0"/>
              </a:defRPr>
            </a:lvl8pPr>
            <a:lvl9pPr marL="1828800" algn="ctr" rtl="0" eaLnBrk="0" fontAlgn="base" hangingPunct="0">
              <a:spcBef>
                <a:spcPct val="0"/>
              </a:spcBef>
              <a:spcAft>
                <a:spcPct val="0"/>
              </a:spcAft>
              <a:defRPr sz="2400">
                <a:solidFill>
                  <a:schemeClr val="tx2"/>
                </a:solidFill>
                <a:latin typeface="Arial" charset="0"/>
              </a:defRPr>
            </a:lvl9pPr>
          </a:lstStyle>
          <a:p>
            <a:pPr>
              <a:defRPr/>
            </a:pPr>
            <a:endParaRPr lang="de-DE" sz="2000" kern="0" dirty="0" smtClean="0">
              <a:solidFill>
                <a:srgbClr val="336699"/>
              </a:solidFill>
            </a:endParaRPr>
          </a:p>
        </p:txBody>
      </p:sp>
      <p:sp>
        <p:nvSpPr>
          <p:cNvPr id="2" name="Textfeld 1"/>
          <p:cNvSpPr txBox="1"/>
          <p:nvPr/>
        </p:nvSpPr>
        <p:spPr>
          <a:xfrm>
            <a:off x="7320030" y="5517232"/>
            <a:ext cx="1866244" cy="1338828"/>
          </a:xfrm>
          <a:prstGeom prst="rect">
            <a:avLst/>
          </a:prstGeom>
          <a:noFill/>
        </p:spPr>
        <p:txBody>
          <a:bodyPr wrap="square" rtlCol="0">
            <a:spAutoFit/>
          </a:bodyPr>
          <a:lstStyle/>
          <a:p>
            <a:endParaRPr lang="de-DE" dirty="0" smtClean="0"/>
          </a:p>
          <a:p>
            <a:endParaRPr lang="de-DE" dirty="0"/>
          </a:p>
          <a:p>
            <a:r>
              <a:rPr lang="de-DE" sz="1100" dirty="0"/>
              <a:t>Quelle: Statistisches Bundesamt, Darstellung des </a:t>
            </a:r>
            <a:r>
              <a:rPr lang="de-DE" sz="1100" dirty="0" smtClean="0"/>
              <a:t>BIBB</a:t>
            </a:r>
            <a:r>
              <a:rPr lang="de-DE" sz="1100" dirty="0"/>
              <a:t>.</a:t>
            </a:r>
          </a:p>
        </p:txBody>
      </p:sp>
      <p:sp>
        <p:nvSpPr>
          <p:cNvPr id="5" name="Textfeld 4"/>
          <p:cNvSpPr txBox="1"/>
          <p:nvPr/>
        </p:nvSpPr>
        <p:spPr>
          <a:xfrm>
            <a:off x="-783772" y="1037006"/>
            <a:ext cx="9854131" cy="353943"/>
          </a:xfrm>
          <a:prstGeom prst="rect">
            <a:avLst/>
          </a:prstGeom>
          <a:noFill/>
        </p:spPr>
        <p:txBody>
          <a:bodyPr wrap="square" rtlCol="0">
            <a:spAutoFit/>
          </a:bodyPr>
          <a:lstStyle/>
          <a:p>
            <a:pPr algn="ctr"/>
            <a:r>
              <a:rPr lang="de-DE" sz="1700" b="1" dirty="0"/>
              <a:t>Berücksichtigung der Berufserfahrung bei abgeschlossenen </a:t>
            </a:r>
            <a:r>
              <a:rPr lang="de-DE" sz="1700" b="1" dirty="0" smtClean="0"/>
              <a:t>Verfahren 2014</a:t>
            </a:r>
            <a:endParaRPr lang="de-DE" sz="1700" b="1" dirty="0"/>
          </a:p>
        </p:txBody>
      </p:sp>
      <p:grpSp>
        <p:nvGrpSpPr>
          <p:cNvPr id="7" name="Gruppieren 6"/>
          <p:cNvGrpSpPr/>
          <p:nvPr/>
        </p:nvGrpSpPr>
        <p:grpSpPr>
          <a:xfrm>
            <a:off x="465759" y="1564297"/>
            <a:ext cx="7804128" cy="4460546"/>
            <a:chOff x="544513" y="2276993"/>
            <a:chExt cx="7727159" cy="3570036"/>
          </a:xfrm>
        </p:grpSpPr>
        <p:graphicFrame>
          <p:nvGraphicFramePr>
            <p:cNvPr id="8" name="Diagramm 7"/>
            <p:cNvGraphicFramePr/>
            <p:nvPr>
              <p:extLst>
                <p:ext uri="{D42A27DB-BD31-4B8C-83A1-F6EECF244321}">
                  <p14:modId xmlns:p14="http://schemas.microsoft.com/office/powerpoint/2010/main" val="2909374632"/>
                </p:ext>
              </p:extLst>
            </p:nvPr>
          </p:nvGraphicFramePr>
          <p:xfrm>
            <a:off x="544513" y="2621857"/>
            <a:ext cx="5392653" cy="29153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m 8"/>
            <p:cNvGraphicFramePr/>
            <p:nvPr>
              <p:extLst>
                <p:ext uri="{D42A27DB-BD31-4B8C-83A1-F6EECF244321}">
                  <p14:modId xmlns:p14="http://schemas.microsoft.com/office/powerpoint/2010/main" val="2000468979"/>
                </p:ext>
              </p:extLst>
            </p:nvPr>
          </p:nvGraphicFramePr>
          <p:xfrm>
            <a:off x="4171950" y="2876550"/>
            <a:ext cx="4099722" cy="273199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hteck 9"/>
            <p:cNvSpPr/>
            <p:nvPr/>
          </p:nvSpPr>
          <p:spPr>
            <a:xfrm>
              <a:off x="2958592" y="5369975"/>
              <a:ext cx="2496196" cy="477054"/>
            </a:xfrm>
            <a:prstGeom prst="rect">
              <a:avLst/>
            </a:prstGeom>
          </p:spPr>
          <p:txBody>
            <a:bodyPr wrap="none">
              <a:spAutoFit/>
            </a:bodyPr>
            <a:lstStyle/>
            <a:p>
              <a:pPr>
                <a:defRPr sz="2160" b="1" i="0" u="none" strike="noStrike" kern="1200" baseline="0">
                  <a:solidFill>
                    <a:srgbClr val="000000"/>
                  </a:solidFill>
                  <a:latin typeface="+mn-lt"/>
                  <a:ea typeface="+mn-ea"/>
                  <a:cs typeface="+mn-cs"/>
                </a:defRPr>
              </a:pPr>
              <a:r>
                <a:rPr lang="de-DE" sz="1000" b="1" dirty="0">
                  <a:solidFill>
                    <a:schemeClr val="bg2">
                      <a:lumMod val="75000"/>
                    </a:schemeClr>
                  </a:solidFill>
                  <a:latin typeface="Calibri" panose="020F0502020204030204" pitchFamily="34" charset="0"/>
                  <a:cs typeface="Calibri" panose="020F0502020204030204" pitchFamily="34" charset="0"/>
                </a:rPr>
                <a:t>Berufserfahrung wurde nicht </a:t>
              </a:r>
              <a:r>
                <a:rPr lang="de-DE" sz="1000" b="1" dirty="0" smtClean="0">
                  <a:solidFill>
                    <a:schemeClr val="bg2">
                      <a:lumMod val="75000"/>
                    </a:schemeClr>
                  </a:solidFill>
                  <a:latin typeface="Calibri" panose="020F0502020204030204" pitchFamily="34" charset="0"/>
                  <a:cs typeface="Calibri" panose="020F0502020204030204" pitchFamily="34" charset="0"/>
                </a:rPr>
                <a:t>berücksichtigt</a:t>
              </a:r>
              <a:endParaRPr lang="de-DE" sz="1000" dirty="0" smtClean="0">
                <a:solidFill>
                  <a:schemeClr val="bg2">
                    <a:lumMod val="75000"/>
                  </a:schemeClr>
                </a:solidFill>
                <a:latin typeface="Calibri" panose="020F0502020204030204" pitchFamily="34" charset="0"/>
                <a:cs typeface="Calibri" panose="020F0502020204030204" pitchFamily="34" charset="0"/>
              </a:endParaRPr>
            </a:p>
            <a:p>
              <a:pPr>
                <a:defRPr sz="2160" b="1" i="0" u="none" strike="noStrike" kern="1200" baseline="0">
                  <a:solidFill>
                    <a:srgbClr val="000000"/>
                  </a:solidFill>
                  <a:latin typeface="+mn-lt"/>
                  <a:ea typeface="+mn-ea"/>
                  <a:cs typeface="+mn-cs"/>
                </a:defRPr>
              </a:pPr>
              <a:r>
                <a:rPr lang="de-DE" sz="1000" dirty="0" smtClean="0">
                  <a:solidFill>
                    <a:schemeClr val="bg2">
                      <a:lumMod val="75000"/>
                    </a:schemeClr>
                  </a:solidFill>
                  <a:latin typeface="Calibri" panose="020F0502020204030204" pitchFamily="34" charset="0"/>
                  <a:cs typeface="Calibri" panose="020F0502020204030204" pitchFamily="34" charset="0"/>
                </a:rPr>
                <a:t>Berufserfahrung wurde berücksichtigt</a:t>
              </a:r>
            </a:p>
          </p:txBody>
        </p:sp>
        <p:sp>
          <p:nvSpPr>
            <p:cNvPr id="11" name="Würfel 9"/>
            <p:cNvSpPr>
              <a:spLocks noChangeArrowheads="1"/>
            </p:cNvSpPr>
            <p:nvPr/>
          </p:nvSpPr>
          <p:spPr bwMode="auto">
            <a:xfrm>
              <a:off x="2839968" y="5534088"/>
              <a:ext cx="142875" cy="142875"/>
            </a:xfrm>
            <a:prstGeom prst="cube">
              <a:avLst>
                <a:gd name="adj" fmla="val 25000"/>
              </a:avLst>
            </a:prstGeom>
            <a:solidFill>
              <a:srgbClr val="00B050"/>
            </a:solidFill>
            <a:ln w="3175" algn="ctr">
              <a:solidFill>
                <a:srgbClr val="00B050"/>
              </a:solidFill>
              <a:round/>
              <a:headEnd/>
              <a:tailEnd/>
            </a:ln>
          </p:spPr>
          <p:style>
            <a:lnRef idx="0">
              <a:scrgbClr r="0" g="0" b="0"/>
            </a:lnRef>
            <a:fillRef idx="1003">
              <a:schemeClr val="lt1"/>
            </a:fillRef>
            <a:effectRef idx="0">
              <a:scrgbClr r="0" g="0" b="0"/>
            </a:effectRef>
            <a:fontRef idx="major"/>
          </p:style>
          <p:txBody>
            <a:bodyPr wrap="square" lIns="90000" tIns="46800" rIns="90000" bIns="46800">
              <a:spAutoFit/>
            </a:bodyPr>
            <a:lstStyle/>
            <a:p>
              <a:endParaRPr lang="de-DE" dirty="0"/>
            </a:p>
          </p:txBody>
        </p:sp>
        <p:sp>
          <p:nvSpPr>
            <p:cNvPr id="12" name="Würfel 9"/>
            <p:cNvSpPr>
              <a:spLocks noChangeArrowheads="1"/>
            </p:cNvSpPr>
            <p:nvPr/>
          </p:nvSpPr>
          <p:spPr bwMode="auto">
            <a:xfrm>
              <a:off x="2836924" y="5394299"/>
              <a:ext cx="142875" cy="142875"/>
            </a:xfrm>
            <a:prstGeom prst="cube">
              <a:avLst>
                <a:gd name="adj" fmla="val 25000"/>
              </a:avLst>
            </a:prstGeom>
            <a:solidFill>
              <a:srgbClr val="0070C0"/>
            </a:solidFill>
            <a:ln w="3175" algn="ctr">
              <a:solidFill>
                <a:srgbClr val="0070C0"/>
              </a:solidFill>
              <a:round/>
              <a:headEnd/>
              <a:tailEnd/>
            </a:ln>
          </p:spPr>
          <p:txBody>
            <a:bodyPr lIns="90000" tIns="46800" rIns="90000" bIns="46800">
              <a:spAutoFit/>
            </a:bodyPr>
            <a:lstStyle/>
            <a:p>
              <a:endParaRPr lang="de-DE" dirty="0"/>
            </a:p>
          </p:txBody>
        </p:sp>
        <p:sp>
          <p:nvSpPr>
            <p:cNvPr id="13" name="Rechteck 12"/>
            <p:cNvSpPr/>
            <p:nvPr/>
          </p:nvSpPr>
          <p:spPr>
            <a:xfrm>
              <a:off x="1737939" y="2276993"/>
              <a:ext cx="1471645" cy="344864"/>
            </a:xfrm>
            <a:prstGeom prst="rect">
              <a:avLst/>
            </a:prstGeom>
          </p:spPr>
          <p:txBody>
            <a:bodyPr wrap="none">
              <a:spAutoFit/>
            </a:bodyPr>
            <a:lstStyle/>
            <a:p>
              <a:pPr algn="ctr">
                <a:defRPr sz="2160" b="1" i="0" u="none" strike="noStrike" kern="1200" baseline="0">
                  <a:solidFill>
                    <a:srgbClr val="000000"/>
                  </a:solidFill>
                  <a:latin typeface="+mn-lt"/>
                  <a:ea typeface="+mn-ea"/>
                  <a:cs typeface="+mn-cs"/>
                </a:defRPr>
              </a:pPr>
              <a:r>
                <a:rPr lang="de-DE" sz="1100" b="1" dirty="0" smtClean="0">
                  <a:solidFill>
                    <a:schemeClr val="bg2">
                      <a:lumMod val="75000"/>
                    </a:schemeClr>
                  </a:solidFill>
                  <a:latin typeface="Calibri" panose="020F0502020204030204" pitchFamily="34" charset="0"/>
                  <a:cs typeface="Calibri" panose="020F0502020204030204" pitchFamily="34" charset="0"/>
                </a:rPr>
                <a:t>reglementierte Berufe</a:t>
              </a:r>
              <a:br>
                <a:rPr lang="de-DE" sz="1100" b="1" dirty="0" smtClean="0">
                  <a:solidFill>
                    <a:schemeClr val="bg2">
                      <a:lumMod val="75000"/>
                    </a:schemeClr>
                  </a:solidFill>
                  <a:latin typeface="Calibri" panose="020F0502020204030204" pitchFamily="34" charset="0"/>
                  <a:cs typeface="Calibri" panose="020F0502020204030204" pitchFamily="34" charset="0"/>
                </a:rPr>
              </a:br>
              <a:r>
                <a:rPr lang="de-DE" sz="1100" b="1" dirty="0" smtClean="0">
                  <a:solidFill>
                    <a:schemeClr val="bg2">
                      <a:lumMod val="75000"/>
                    </a:schemeClr>
                  </a:solidFill>
                  <a:latin typeface="Calibri" panose="020F0502020204030204" pitchFamily="34" charset="0"/>
                  <a:cs typeface="Calibri" panose="020F0502020204030204" pitchFamily="34" charset="0"/>
                </a:rPr>
                <a:t>(N = 7.674)</a:t>
              </a:r>
              <a:endParaRPr lang="de-DE" sz="1100" dirty="0" smtClean="0">
                <a:solidFill>
                  <a:schemeClr val="bg2">
                    <a:lumMod val="75000"/>
                  </a:schemeClr>
                </a:solidFill>
                <a:latin typeface="Calibri" panose="020F0502020204030204" pitchFamily="34" charset="0"/>
                <a:cs typeface="Calibri" panose="020F0502020204030204" pitchFamily="34" charset="0"/>
              </a:endParaRPr>
            </a:p>
          </p:txBody>
        </p:sp>
        <p:sp>
          <p:nvSpPr>
            <p:cNvPr id="14" name="Rechteck 13"/>
            <p:cNvSpPr/>
            <p:nvPr/>
          </p:nvSpPr>
          <p:spPr>
            <a:xfrm>
              <a:off x="6035669" y="2276993"/>
              <a:ext cx="182909" cy="209382"/>
            </a:xfrm>
            <a:prstGeom prst="rect">
              <a:avLst/>
            </a:prstGeom>
          </p:spPr>
          <p:txBody>
            <a:bodyPr wrap="none">
              <a:spAutoFit/>
            </a:bodyPr>
            <a:lstStyle/>
            <a:p>
              <a:pPr algn="ctr">
                <a:defRPr sz="2160" b="1" i="0" u="none" strike="noStrike" kern="1200" baseline="0">
                  <a:solidFill>
                    <a:srgbClr val="000000"/>
                  </a:solidFill>
                  <a:latin typeface="+mn-lt"/>
                  <a:ea typeface="+mn-ea"/>
                  <a:cs typeface="+mn-cs"/>
                </a:defRPr>
              </a:pPr>
              <a:endParaRPr lang="de-DE" sz="1100" dirty="0" smtClean="0">
                <a:solidFill>
                  <a:schemeClr val="bg2">
                    <a:lumMod val="75000"/>
                  </a:schemeClr>
                </a:solidFill>
                <a:latin typeface="+mn-lt"/>
              </a:endParaRPr>
            </a:p>
          </p:txBody>
        </p:sp>
      </p:grpSp>
    </p:spTree>
    <p:extLst>
      <p:ext uri="{BB962C8B-B14F-4D97-AF65-F5344CB8AC3E}">
        <p14:creationId xmlns:p14="http://schemas.microsoft.com/office/powerpoint/2010/main" val="849136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8286750" y="952500"/>
            <a:ext cx="184150" cy="708025"/>
          </a:xfrm>
        </p:spPr>
        <p:txBody>
          <a:bodyPr/>
          <a:lstStyle/>
          <a:p>
            <a:pPr eaLnBrk="1" hangingPunct="1"/>
            <a:r>
              <a:rPr lang="de-DE" smtClean="0"/>
              <a:t/>
            </a:r>
            <a:br>
              <a:rPr lang="de-DE" smtClean="0"/>
            </a:br>
            <a:endParaRPr lang="de-DE" smtClean="0"/>
          </a:p>
        </p:txBody>
      </p:sp>
      <p:sp>
        <p:nvSpPr>
          <p:cNvPr id="6152" name="Foliennummernplatzhalter 3"/>
          <p:cNvSpPr>
            <a:spLocks noGrp="1"/>
          </p:cNvSpPr>
          <p:nvPr>
            <p:ph type="sldNum" sz="quarter" idx="16"/>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fld id="{EE92D447-B237-42B7-A43F-7A2539C61896}" type="slidenum">
              <a:rPr lang="de-DE" smtClean="0">
                <a:solidFill>
                  <a:srgbClr val="898989"/>
                </a:solidFill>
                <a:latin typeface="+Textkörper Arial"/>
              </a:rPr>
              <a:pPr eaLnBrk="1" fontAlgn="base" hangingPunct="1">
                <a:spcBef>
                  <a:spcPct val="0"/>
                </a:spcBef>
                <a:spcAft>
                  <a:spcPct val="0"/>
                </a:spcAft>
                <a:defRPr/>
              </a:pPr>
              <a:t>12</a:t>
            </a:fld>
            <a:endParaRPr lang="de-DE" smtClean="0">
              <a:solidFill>
                <a:srgbClr val="898989"/>
              </a:solidFill>
              <a:latin typeface="+Textkörper Arial"/>
            </a:endParaRPr>
          </a:p>
        </p:txBody>
      </p:sp>
      <p:sp>
        <p:nvSpPr>
          <p:cNvPr id="2" name="Inhaltsplatzhalter 1"/>
          <p:cNvSpPr>
            <a:spLocks noGrp="1"/>
          </p:cNvSpPr>
          <p:nvPr>
            <p:ph idx="1"/>
          </p:nvPr>
        </p:nvSpPr>
        <p:spPr/>
        <p:txBody>
          <a:bodyPr/>
          <a:lstStyle/>
          <a:p>
            <a:pPr marL="0" indent="0" defTabSz="714375">
              <a:buNone/>
            </a:pPr>
            <a:r>
              <a:rPr lang="de-DE" dirty="0" smtClean="0">
                <a:solidFill>
                  <a:srgbClr val="FF0000"/>
                </a:solidFill>
              </a:rPr>
              <a:t>	</a:t>
            </a:r>
            <a:endParaRPr lang="de-DE" dirty="0">
              <a:solidFill>
                <a:srgbClr val="FF0000"/>
              </a:solidFill>
            </a:endParaRPr>
          </a:p>
        </p:txBody>
      </p:sp>
      <p:graphicFrame>
        <p:nvGraphicFramePr>
          <p:cNvPr id="4" name="Tabelle 3"/>
          <p:cNvGraphicFramePr>
            <a:graphicFrameLocks noGrp="1"/>
          </p:cNvGraphicFramePr>
          <p:nvPr>
            <p:extLst>
              <p:ext uri="{D42A27DB-BD31-4B8C-83A1-F6EECF244321}">
                <p14:modId xmlns:p14="http://schemas.microsoft.com/office/powerpoint/2010/main" val="1454572153"/>
              </p:ext>
            </p:extLst>
          </p:nvPr>
        </p:nvGraphicFramePr>
        <p:xfrm>
          <a:off x="380010" y="1995055"/>
          <a:ext cx="7873341" cy="4132612"/>
        </p:xfrm>
        <a:graphic>
          <a:graphicData uri="http://schemas.openxmlformats.org/drawingml/2006/table">
            <a:tbl>
              <a:tblPr firstRow="1" firstCol="1" bandRow="1">
                <a:tableStyleId>{5C22544A-7EE6-4342-B048-85BDC9FD1C3A}</a:tableStyleId>
              </a:tblPr>
              <a:tblGrid>
                <a:gridCol w="2849933"/>
                <a:gridCol w="2492207"/>
                <a:gridCol w="2531201"/>
              </a:tblGrid>
              <a:tr h="392576">
                <a:tc>
                  <a:txBody>
                    <a:bodyPr/>
                    <a:lstStyle/>
                    <a:p>
                      <a:pPr>
                        <a:lnSpc>
                          <a:spcPct val="115000"/>
                        </a:lnSpc>
                        <a:spcAft>
                          <a:spcPts val="0"/>
                        </a:spcAft>
                      </a:pPr>
                      <a:r>
                        <a:rPr lang="de-DE" sz="1100" dirty="0">
                          <a:effectLst/>
                        </a:rPr>
                        <a:t> </a:t>
                      </a:r>
                      <a:endParaRPr lang="de-DE" sz="1100" dirty="0">
                        <a:effectLst/>
                        <a:latin typeface="Calibri"/>
                        <a:ea typeface="Calibri"/>
                        <a:cs typeface="Times New Roman"/>
                      </a:endParaRPr>
                    </a:p>
                  </a:txBody>
                  <a:tcPr marL="68580" marR="68580" marT="0" marB="0"/>
                </a:tc>
                <a:tc>
                  <a:txBody>
                    <a:bodyPr/>
                    <a:lstStyle/>
                    <a:p>
                      <a:pPr>
                        <a:lnSpc>
                          <a:spcPct val="115000"/>
                        </a:lnSpc>
                        <a:spcAft>
                          <a:spcPts val="0"/>
                        </a:spcAft>
                      </a:pPr>
                      <a:r>
                        <a:rPr lang="de-DE" sz="1200" dirty="0">
                          <a:effectLst/>
                        </a:rPr>
                        <a:t>Art der Lernergebnisse</a:t>
                      </a:r>
                      <a:endParaRPr lang="de-DE" sz="1200" dirty="0">
                        <a:effectLst/>
                        <a:latin typeface="Calibri"/>
                        <a:ea typeface="Calibri"/>
                        <a:cs typeface="Times New Roman"/>
                      </a:endParaRPr>
                    </a:p>
                  </a:txBody>
                  <a:tcPr marL="68580" marR="68580" marT="0" marB="0"/>
                </a:tc>
                <a:tc>
                  <a:txBody>
                    <a:bodyPr/>
                    <a:lstStyle/>
                    <a:p>
                      <a:pPr>
                        <a:lnSpc>
                          <a:spcPct val="115000"/>
                        </a:lnSpc>
                        <a:spcAft>
                          <a:spcPts val="0"/>
                        </a:spcAft>
                      </a:pPr>
                      <a:r>
                        <a:rPr lang="de-DE" sz="1200">
                          <a:effectLst/>
                        </a:rPr>
                        <a:t>Methode</a:t>
                      </a:r>
                      <a:endParaRPr lang="de-DE" sz="1200">
                        <a:effectLst/>
                        <a:latin typeface="Calibri"/>
                        <a:ea typeface="Calibri"/>
                        <a:cs typeface="Times New Roman"/>
                      </a:endParaRPr>
                    </a:p>
                  </a:txBody>
                  <a:tcPr marL="68580" marR="68580" marT="0" marB="0"/>
                </a:tc>
              </a:tr>
              <a:tr h="1119551">
                <a:tc>
                  <a:txBody>
                    <a:bodyPr/>
                    <a:lstStyle/>
                    <a:p>
                      <a:pPr>
                        <a:lnSpc>
                          <a:spcPct val="115000"/>
                        </a:lnSpc>
                        <a:spcAft>
                          <a:spcPts val="0"/>
                        </a:spcAft>
                      </a:pPr>
                      <a:r>
                        <a:rPr lang="de-DE" sz="1600" dirty="0">
                          <a:effectLst/>
                        </a:rPr>
                        <a:t>Formale Prüfung</a:t>
                      </a:r>
                      <a:endParaRPr lang="de-DE" sz="1600" dirty="0">
                        <a:effectLst/>
                        <a:latin typeface="Calibri"/>
                        <a:ea typeface="Calibri"/>
                        <a:cs typeface="Times New Roman"/>
                      </a:endParaRPr>
                    </a:p>
                  </a:txBody>
                  <a:tcPr marL="68580" marR="68580" marT="0" marB="0"/>
                </a:tc>
                <a:tc>
                  <a:txBody>
                    <a:bodyPr/>
                    <a:lstStyle/>
                    <a:p>
                      <a:pPr>
                        <a:lnSpc>
                          <a:spcPct val="115000"/>
                        </a:lnSpc>
                        <a:spcAft>
                          <a:spcPts val="0"/>
                        </a:spcAft>
                      </a:pPr>
                      <a:r>
                        <a:rPr lang="de-DE" sz="1200" dirty="0">
                          <a:effectLst/>
                        </a:rPr>
                        <a:t>Ergebnisse formalen Lernens </a:t>
                      </a:r>
                      <a:br>
                        <a:rPr lang="de-DE" sz="1200" dirty="0">
                          <a:effectLst/>
                        </a:rPr>
                      </a:br>
                      <a:r>
                        <a:rPr lang="de-DE" sz="1200" dirty="0">
                          <a:effectLst/>
                        </a:rPr>
                        <a:t>(im Ausland erworbener Abschluss)</a:t>
                      </a:r>
                      <a:endParaRPr lang="de-DE" sz="1200" dirty="0">
                        <a:effectLst/>
                        <a:latin typeface="Calibri"/>
                        <a:ea typeface="Calibri"/>
                        <a:cs typeface="Times New Roman"/>
                      </a:endParaRPr>
                    </a:p>
                  </a:txBody>
                  <a:tcPr marL="68580" marR="68580" marT="0" marB="0"/>
                </a:tc>
                <a:tc>
                  <a:txBody>
                    <a:bodyPr/>
                    <a:lstStyle/>
                    <a:p>
                      <a:pPr>
                        <a:lnSpc>
                          <a:spcPct val="115000"/>
                        </a:lnSpc>
                        <a:spcAft>
                          <a:spcPts val="0"/>
                        </a:spcAft>
                      </a:pPr>
                      <a:r>
                        <a:rPr lang="de-DE" sz="1200">
                          <a:effectLst/>
                        </a:rPr>
                        <a:t>Dokumentenprüfung</a:t>
                      </a:r>
                      <a:endParaRPr lang="de-DE" sz="1200">
                        <a:effectLst/>
                        <a:latin typeface="Calibri"/>
                        <a:ea typeface="Calibri"/>
                        <a:cs typeface="Times New Roman"/>
                      </a:endParaRPr>
                    </a:p>
                  </a:txBody>
                  <a:tcPr marL="68580" marR="68580" marT="0" marB="0"/>
                </a:tc>
              </a:tr>
              <a:tr h="1500934">
                <a:tc>
                  <a:txBody>
                    <a:bodyPr/>
                    <a:lstStyle/>
                    <a:p>
                      <a:pPr>
                        <a:lnSpc>
                          <a:spcPct val="115000"/>
                        </a:lnSpc>
                        <a:spcAft>
                          <a:spcPts val="0"/>
                        </a:spcAft>
                      </a:pPr>
                      <a:r>
                        <a:rPr lang="de-DE" sz="1600" dirty="0">
                          <a:effectLst/>
                        </a:rPr>
                        <a:t>Prüfung individueller Nachweise</a:t>
                      </a:r>
                      <a:endParaRPr lang="de-DE" sz="1600" dirty="0">
                        <a:effectLst/>
                        <a:latin typeface="Calibri"/>
                        <a:ea typeface="Calibri"/>
                        <a:cs typeface="Times New Roman"/>
                      </a:endParaRPr>
                    </a:p>
                  </a:txBody>
                  <a:tcPr marL="68580" marR="68580" marT="0" marB="0"/>
                </a:tc>
                <a:tc>
                  <a:txBody>
                    <a:bodyPr/>
                    <a:lstStyle/>
                    <a:p>
                      <a:pPr>
                        <a:lnSpc>
                          <a:spcPct val="115000"/>
                        </a:lnSpc>
                        <a:spcAft>
                          <a:spcPts val="0"/>
                        </a:spcAft>
                      </a:pPr>
                      <a:r>
                        <a:rPr lang="de-DE" sz="1200" dirty="0">
                          <a:effectLst/>
                        </a:rPr>
                        <a:t>Ergebnisse informellen und non-formalen Lernens</a:t>
                      </a:r>
                      <a:br>
                        <a:rPr lang="de-DE" sz="1200" dirty="0">
                          <a:effectLst/>
                        </a:rPr>
                      </a:br>
                      <a:r>
                        <a:rPr lang="de-DE" sz="1200" dirty="0">
                          <a:effectLst/>
                        </a:rPr>
                        <a:t>(Berufserfahrung und Weiterbildung)</a:t>
                      </a:r>
                      <a:endParaRPr lang="de-DE" sz="1200" dirty="0">
                        <a:effectLst/>
                        <a:latin typeface="Calibri"/>
                        <a:ea typeface="Calibri"/>
                        <a:cs typeface="Times New Roman"/>
                      </a:endParaRPr>
                    </a:p>
                  </a:txBody>
                  <a:tcPr marL="68580" marR="68580" marT="0" marB="0"/>
                </a:tc>
                <a:tc>
                  <a:txBody>
                    <a:bodyPr/>
                    <a:lstStyle/>
                    <a:p>
                      <a:pPr>
                        <a:lnSpc>
                          <a:spcPct val="115000"/>
                        </a:lnSpc>
                        <a:spcAft>
                          <a:spcPts val="0"/>
                        </a:spcAft>
                      </a:pPr>
                      <a:r>
                        <a:rPr lang="de-DE" sz="1200" dirty="0">
                          <a:effectLst/>
                        </a:rPr>
                        <a:t>Dokumentenprüfung</a:t>
                      </a:r>
                      <a:endParaRPr lang="de-DE" sz="1200" dirty="0">
                        <a:effectLst/>
                        <a:latin typeface="Calibri"/>
                        <a:ea typeface="Calibri"/>
                        <a:cs typeface="Times New Roman"/>
                      </a:endParaRPr>
                    </a:p>
                  </a:txBody>
                  <a:tcPr marL="68580" marR="68580" marT="0" marB="0"/>
                </a:tc>
              </a:tr>
              <a:tr h="1119551">
                <a:tc>
                  <a:txBody>
                    <a:bodyPr/>
                    <a:lstStyle/>
                    <a:p>
                      <a:pPr>
                        <a:lnSpc>
                          <a:spcPct val="115000"/>
                        </a:lnSpc>
                        <a:spcAft>
                          <a:spcPts val="0"/>
                        </a:spcAft>
                      </a:pPr>
                      <a:r>
                        <a:rPr lang="de-DE" sz="1600" dirty="0">
                          <a:effectLst/>
                        </a:rPr>
                        <a:t>„sonstige Verfahren“/</a:t>
                      </a:r>
                      <a:r>
                        <a:rPr lang="de-DE" sz="1600" dirty="0" smtClean="0">
                          <a:effectLst/>
                        </a:rPr>
                        <a:t>Qualifikations-analyse</a:t>
                      </a:r>
                      <a:endParaRPr lang="de-DE" sz="1600" dirty="0">
                        <a:effectLst/>
                        <a:latin typeface="Calibri"/>
                        <a:ea typeface="Calibri"/>
                        <a:cs typeface="Times New Roman"/>
                      </a:endParaRPr>
                    </a:p>
                  </a:txBody>
                  <a:tcPr marL="68580" marR="68580" marT="0" marB="0"/>
                </a:tc>
                <a:tc>
                  <a:txBody>
                    <a:bodyPr/>
                    <a:lstStyle/>
                    <a:p>
                      <a:pPr>
                        <a:lnSpc>
                          <a:spcPct val="115000"/>
                        </a:lnSpc>
                        <a:spcAft>
                          <a:spcPts val="0"/>
                        </a:spcAft>
                      </a:pPr>
                      <a:r>
                        <a:rPr lang="de-DE" sz="1200">
                          <a:effectLst/>
                        </a:rPr>
                        <a:t>Berücksichtigung der Ergebnisse aller Lernformen </a:t>
                      </a:r>
                      <a:br>
                        <a:rPr lang="de-DE" sz="1200">
                          <a:effectLst/>
                        </a:rPr>
                      </a:br>
                      <a:r>
                        <a:rPr lang="de-DE" sz="1200">
                          <a:effectLst/>
                        </a:rPr>
                        <a:t>(Handlungsfähigkeit)</a:t>
                      </a:r>
                      <a:endParaRPr lang="de-DE" sz="1200">
                        <a:effectLst/>
                        <a:latin typeface="Calibri"/>
                        <a:ea typeface="Calibri"/>
                        <a:cs typeface="Times New Roman"/>
                      </a:endParaRPr>
                    </a:p>
                  </a:txBody>
                  <a:tcPr marL="68580" marR="68580" marT="0" marB="0"/>
                </a:tc>
                <a:tc>
                  <a:txBody>
                    <a:bodyPr/>
                    <a:lstStyle/>
                    <a:p>
                      <a:pPr>
                        <a:lnSpc>
                          <a:spcPct val="115000"/>
                        </a:lnSpc>
                        <a:spcAft>
                          <a:spcPts val="0"/>
                        </a:spcAft>
                      </a:pPr>
                      <a:r>
                        <a:rPr lang="de-DE" sz="1200" dirty="0" smtClean="0">
                          <a:effectLst/>
                        </a:rPr>
                        <a:t>Kompetenzfeststellungsverfahren</a:t>
                      </a:r>
                      <a:endParaRPr lang="de-DE" sz="12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542658" y="1221433"/>
            <a:ext cx="697659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dirty="0" smtClean="0">
                <a:ln>
                  <a:noFill/>
                </a:ln>
                <a:solidFill>
                  <a:schemeClr val="tx1"/>
                </a:solidFill>
                <a:effectLst/>
                <a:ea typeface="Calibri" pitchFamily="34" charset="0"/>
                <a:cs typeface="Arial" pitchFamily="34" charset="0"/>
              </a:rPr>
              <a:t>Ber</a:t>
            </a:r>
            <a:r>
              <a:rPr kumimoji="0" lang="de-DE" altLang="de-DE" sz="1800" b="1" i="0" u="none" strike="noStrike" cap="none" normalizeH="0" baseline="0" dirty="0" smtClean="0">
                <a:ln>
                  <a:noFill/>
                </a:ln>
                <a:solidFill>
                  <a:schemeClr val="tx1"/>
                </a:solidFill>
                <a:effectLst/>
                <a:latin typeface="Calibri"/>
                <a:ea typeface="Calibri" pitchFamily="34" charset="0"/>
                <a:cs typeface="Arial" pitchFamily="34" charset="0"/>
              </a:rPr>
              <a:t>ü</a:t>
            </a:r>
            <a:r>
              <a:rPr kumimoji="0" lang="de-DE" altLang="de-DE" sz="1800" b="1" i="0" u="none" strike="noStrike" cap="none" normalizeH="0" baseline="0" dirty="0" smtClean="0">
                <a:ln>
                  <a:noFill/>
                </a:ln>
                <a:solidFill>
                  <a:schemeClr val="tx1"/>
                </a:solidFill>
                <a:effectLst/>
                <a:ea typeface="Calibri" pitchFamily="34" charset="0"/>
                <a:cs typeface="Arial" pitchFamily="34" charset="0"/>
              </a:rPr>
              <a:t>cksichtigung unterschiedlicher Lernergebnisse in Bezug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dirty="0" smtClean="0">
                <a:ln>
                  <a:noFill/>
                </a:ln>
                <a:solidFill>
                  <a:schemeClr val="tx1"/>
                </a:solidFill>
                <a:effectLst/>
                <a:ea typeface="Calibri" pitchFamily="34" charset="0"/>
                <a:cs typeface="Arial" pitchFamily="34" charset="0"/>
              </a:rPr>
              <a:t>auf den deutschen Referenzberuf </a:t>
            </a:r>
            <a:endParaRPr kumimoji="0" lang="de-DE" altLang="de-DE" sz="1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91315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4"/>
          <p:cNvSpPr>
            <a:spLocks noGrp="1"/>
          </p:cNvSpPr>
          <p:nvPr>
            <p:ph type="title"/>
          </p:nvPr>
        </p:nvSpPr>
        <p:spPr>
          <a:xfrm>
            <a:off x="468313" y="1441450"/>
            <a:ext cx="8280400" cy="612775"/>
          </a:xfrm>
        </p:spPr>
        <p:txBody>
          <a:bodyPr/>
          <a:lstStyle/>
          <a:p>
            <a:r>
              <a:rPr lang="de-DE" sz="2200" dirty="0"/>
              <a:t>§ 14 Sonstige Verfahren zur Feststellung der Gleichwertigkeit bei fehlenden Nachweisen</a:t>
            </a:r>
          </a:p>
        </p:txBody>
      </p:sp>
      <p:sp>
        <p:nvSpPr>
          <p:cNvPr id="4099" name="Inhaltsplatzhalter 5"/>
          <p:cNvSpPr>
            <a:spLocks noGrp="1"/>
          </p:cNvSpPr>
          <p:nvPr>
            <p:ph idx="1"/>
          </p:nvPr>
        </p:nvSpPr>
        <p:spPr>
          <a:xfrm>
            <a:off x="468313" y="2203667"/>
            <a:ext cx="8280400" cy="4149835"/>
          </a:xfrm>
        </p:spPr>
        <p:txBody>
          <a:bodyPr/>
          <a:lstStyle/>
          <a:p>
            <a:pPr marL="0" indent="0">
              <a:lnSpc>
                <a:spcPts val="1700"/>
              </a:lnSpc>
              <a:buNone/>
            </a:pPr>
            <a:r>
              <a:rPr lang="de-DE" sz="1600" b="1" dirty="0" smtClean="0"/>
              <a:t>(</a:t>
            </a:r>
            <a:r>
              <a:rPr lang="de-DE" sz="1600" b="1" dirty="0"/>
              <a:t>1) </a:t>
            </a:r>
            <a:r>
              <a:rPr lang="de-DE" sz="1600" dirty="0"/>
              <a:t>Kann die Antragstellerin oder der Antragsteller die für die Feststellung oder Bewertung der Gleichwertigkeit erforderlichen Nachweise nach § 5 Absatz 1, 4 und 5 oder § 12 Absatz 1, 4 und 5 aus nicht selbst zu vertretenden Gründen nicht oder nur teilweise vorlegen oder ist die Vorlage der entsprechenden Unterlagen mit einem unangemessenen zeitlichen und sachlichen Aufwand verbunden, stellt die zuständige Stelle die für einen Vergleich mit der entsprechenden inländischen Berufsbildung maßgeblichen beruflichen Fertigkeiten, Kenntnisse und Fähigkeiten der Antragstellerin oder des Antragstellers durch sonstige geeignete Verfahren fest. Die Antragstellerin oder der Antragsteller hat die Gründe glaubhaft zu machen, die einer Vorlage der entsprechenden Unterlagen entgegenstehen. Die zuständige Stelle ist befugt, eine Versicherung an Eides statt zu verlangen und abzunehmen.</a:t>
            </a:r>
          </a:p>
          <a:p>
            <a:pPr marL="0" indent="0">
              <a:lnSpc>
                <a:spcPts val="1700"/>
              </a:lnSpc>
              <a:buNone/>
            </a:pPr>
            <a:r>
              <a:rPr lang="de-DE" sz="1600" b="1" dirty="0"/>
              <a:t>(2) </a:t>
            </a:r>
            <a:r>
              <a:rPr lang="de-DE" sz="1600" dirty="0"/>
              <a:t>Sonstige geeignete Verfahren zur Ermittlung der beruflichen Fertigkeiten, Kenntnisse und Fähigkeiten im Sinne des Absatzes 1 sind insbesondere Arbeitsproben, Fachgespräche, praktische und theoretische Prüfungen sowie Gutachten von Sachverständigen.</a:t>
            </a:r>
          </a:p>
          <a:p>
            <a:pPr marL="0" indent="0">
              <a:lnSpc>
                <a:spcPts val="1700"/>
              </a:lnSpc>
              <a:buNone/>
            </a:pPr>
            <a:r>
              <a:rPr lang="de-DE" sz="1600" b="1" dirty="0"/>
              <a:t>(3) </a:t>
            </a:r>
            <a:r>
              <a:rPr lang="de-DE" sz="1600" dirty="0"/>
              <a:t>Die Feststellung oder Bewertung der Gleichwertigkeit nach den § 4 oder 9 erfolgt auf der Grundlage der Ergebnisse der in Absätzen 1 und 2 vorgesehenen sonstigen Verfahren.</a:t>
            </a:r>
          </a:p>
        </p:txBody>
      </p:sp>
    </p:spTree>
    <p:extLst>
      <p:ext uri="{BB962C8B-B14F-4D97-AF65-F5344CB8AC3E}">
        <p14:creationId xmlns:p14="http://schemas.microsoft.com/office/powerpoint/2010/main" val="2833186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4"/>
          <p:cNvSpPr>
            <a:spLocks noGrp="1"/>
          </p:cNvSpPr>
          <p:nvPr>
            <p:ph type="title"/>
          </p:nvPr>
        </p:nvSpPr>
        <p:spPr>
          <a:xfrm>
            <a:off x="468313" y="1441450"/>
            <a:ext cx="8280400" cy="612775"/>
          </a:xfrm>
        </p:spPr>
        <p:txBody>
          <a:bodyPr/>
          <a:lstStyle/>
          <a:p>
            <a:r>
              <a:rPr lang="de-DE" dirty="0" smtClean="0"/>
              <a:t>Qualifikationsanalysen  </a:t>
            </a:r>
            <a:r>
              <a:rPr lang="de-DE" sz="1400" dirty="0" smtClean="0"/>
              <a:t>(§14 </a:t>
            </a:r>
            <a:r>
              <a:rPr lang="de-DE" sz="1400" dirty="0"/>
              <a:t>BQFG und </a:t>
            </a:r>
            <a:r>
              <a:rPr lang="de-DE" sz="1400" dirty="0" smtClean="0"/>
              <a:t>§50  b Abs. 4 HwO)</a:t>
            </a:r>
          </a:p>
        </p:txBody>
      </p:sp>
      <p:sp>
        <p:nvSpPr>
          <p:cNvPr id="3075" name="Inhaltsplatzhalter 5"/>
          <p:cNvSpPr>
            <a:spLocks noGrp="1"/>
          </p:cNvSpPr>
          <p:nvPr>
            <p:ph idx="1"/>
          </p:nvPr>
        </p:nvSpPr>
        <p:spPr>
          <a:xfrm>
            <a:off x="468313" y="2235200"/>
            <a:ext cx="8280400" cy="3797300"/>
          </a:xfrm>
        </p:spPr>
        <p:txBody>
          <a:bodyPr/>
          <a:lstStyle/>
          <a:p>
            <a:pPr>
              <a:buFont typeface="Arial" pitchFamily="34" charset="0"/>
              <a:buChar char="•"/>
            </a:pPr>
            <a:endParaRPr lang="de-DE" dirty="0" smtClean="0"/>
          </a:p>
          <a:p>
            <a:pPr marL="0" indent="0">
              <a:buNone/>
            </a:pPr>
            <a:r>
              <a:rPr lang="de-DE" dirty="0" smtClean="0"/>
              <a:t>Wenn </a:t>
            </a:r>
            <a:r>
              <a:rPr lang="de-DE" dirty="0"/>
              <a:t>zur Durchführung eines normalen </a:t>
            </a:r>
            <a:r>
              <a:rPr lang="de-DE" dirty="0" smtClean="0"/>
              <a:t>Anerkennungsverfahrens Unterlagen fehlen oder unvollständig sind …</a:t>
            </a:r>
          </a:p>
          <a:p>
            <a:pPr>
              <a:buFont typeface="Arial" pitchFamily="34" charset="0"/>
              <a:buChar char="•"/>
            </a:pPr>
            <a:endParaRPr lang="de-DE" dirty="0"/>
          </a:p>
          <a:p>
            <a:pPr marL="0" indent="0">
              <a:buNone/>
            </a:pPr>
            <a:r>
              <a:rPr lang="de-DE" dirty="0" smtClean="0"/>
              <a:t>… können berufliche </a:t>
            </a:r>
            <a:r>
              <a:rPr lang="de-DE" dirty="0"/>
              <a:t>Fertigkeiten, Fähigkeiten und Kenntnisse </a:t>
            </a:r>
            <a:r>
              <a:rPr lang="de-DE" dirty="0" smtClean="0"/>
              <a:t>der Antragstellenden </a:t>
            </a:r>
            <a:r>
              <a:rPr lang="de-DE" dirty="0"/>
              <a:t>durch „sonstige geeignete Verfahren“ </a:t>
            </a:r>
            <a:r>
              <a:rPr lang="de-DE" dirty="0" smtClean="0"/>
              <a:t>ermittelt werden.</a:t>
            </a:r>
          </a:p>
          <a:p>
            <a:pPr>
              <a:buFont typeface="Arial" pitchFamily="34" charset="0"/>
              <a:buChar char="•"/>
            </a:pPr>
            <a:endParaRPr lang="de-DE" dirty="0" smtClean="0"/>
          </a:p>
          <a:p>
            <a:pPr>
              <a:buFont typeface="Arial" pitchFamily="34" charset="0"/>
              <a:buChar char="•"/>
            </a:pPr>
            <a:endParaRPr lang="de-DE" dirty="0" smtClean="0"/>
          </a:p>
        </p:txBody>
      </p:sp>
      <p:sp>
        <p:nvSpPr>
          <p:cNvPr id="3076" name="Foliennummernplatzhalter 1"/>
          <p:cNvSpPr>
            <a:spLocks noGrp="1"/>
          </p:cNvSpPr>
          <p:nvPr>
            <p:ph type="sldNum" sz="quarter" idx="10"/>
          </p:nvPr>
        </p:nvSpPr>
        <p:spPr bwMode="auto">
          <a:noFill/>
          <a:ln>
            <a:miter lim="800000"/>
            <a:headEnd/>
            <a:tailEnd/>
          </a:ln>
        </p:spPr>
        <p:txBody>
          <a:bodyPr/>
          <a:lstStyle/>
          <a:p>
            <a:endParaRPr lang="de-DE" dirty="0">
              <a:solidFill>
                <a:srgbClr val="000000"/>
              </a:solidFill>
            </a:endParaRPr>
          </a:p>
        </p:txBody>
      </p:sp>
    </p:spTree>
    <p:extLst>
      <p:ext uri="{BB962C8B-B14F-4D97-AF65-F5344CB8AC3E}">
        <p14:creationId xmlns:p14="http://schemas.microsoft.com/office/powerpoint/2010/main" val="180731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4"/>
          <p:cNvSpPr>
            <a:spLocks noGrp="1"/>
          </p:cNvSpPr>
          <p:nvPr>
            <p:ph type="title"/>
          </p:nvPr>
        </p:nvSpPr>
        <p:spPr>
          <a:xfrm>
            <a:off x="468313" y="1441450"/>
            <a:ext cx="8280400" cy="612775"/>
          </a:xfrm>
        </p:spPr>
        <p:txBody>
          <a:bodyPr/>
          <a:lstStyle/>
          <a:p>
            <a:r>
              <a:rPr lang="de-DE" dirty="0" smtClean="0"/>
              <a:t>Vorgänger-</a:t>
            </a:r>
            <a:r>
              <a:rPr lang="de-DE" dirty="0"/>
              <a:t>P</a:t>
            </a:r>
            <a:r>
              <a:rPr lang="de-DE" dirty="0" smtClean="0"/>
              <a:t>rojekt </a:t>
            </a:r>
            <a:r>
              <a:rPr lang="de-DE" dirty="0"/>
              <a:t>„</a:t>
            </a:r>
            <a:r>
              <a:rPr lang="de-DE" dirty="0" err="1" smtClean="0"/>
              <a:t>Prototyping</a:t>
            </a:r>
            <a:r>
              <a:rPr lang="de-DE" dirty="0" smtClean="0"/>
              <a:t> I“ </a:t>
            </a:r>
          </a:p>
        </p:txBody>
      </p:sp>
      <p:sp>
        <p:nvSpPr>
          <p:cNvPr id="3075" name="Inhaltsplatzhalter 5"/>
          <p:cNvSpPr>
            <a:spLocks noGrp="1"/>
          </p:cNvSpPr>
          <p:nvPr>
            <p:ph idx="1"/>
          </p:nvPr>
        </p:nvSpPr>
        <p:spPr>
          <a:xfrm>
            <a:off x="468313" y="2222938"/>
            <a:ext cx="8297316" cy="3809562"/>
          </a:xfrm>
        </p:spPr>
        <p:txBody>
          <a:bodyPr/>
          <a:lstStyle/>
          <a:p>
            <a:pPr>
              <a:spcAft>
                <a:spcPts val="1000"/>
              </a:spcAft>
              <a:buFont typeface="Arial" pitchFamily="34" charset="0"/>
              <a:buChar char="•"/>
            </a:pPr>
            <a:r>
              <a:rPr lang="de-DE" dirty="0" smtClean="0"/>
              <a:t>August </a:t>
            </a:r>
            <a:r>
              <a:rPr lang="de-DE" dirty="0"/>
              <a:t>2011 bis Januar 2014 </a:t>
            </a:r>
          </a:p>
          <a:p>
            <a:pPr>
              <a:spcAft>
                <a:spcPts val="1000"/>
              </a:spcAft>
              <a:buFont typeface="Arial" pitchFamily="34" charset="0"/>
              <a:buChar char="•"/>
            </a:pPr>
            <a:r>
              <a:rPr lang="de-DE" dirty="0"/>
              <a:t>Koordiniert vom Westdeutschen </a:t>
            </a:r>
            <a:r>
              <a:rPr lang="de-DE" dirty="0" smtClean="0"/>
              <a:t>Handwerkskammertag </a:t>
            </a:r>
            <a:r>
              <a:rPr lang="de-DE" dirty="0"/>
              <a:t>(WHKT)</a:t>
            </a:r>
          </a:p>
          <a:p>
            <a:pPr>
              <a:spcAft>
                <a:spcPts val="1000"/>
              </a:spcAft>
              <a:buFont typeface="Arial" pitchFamily="34" charset="0"/>
              <a:buChar char="•"/>
            </a:pPr>
            <a:r>
              <a:rPr lang="de-DE" dirty="0"/>
              <a:t>W</a:t>
            </a:r>
            <a:r>
              <a:rPr lang="de-DE" dirty="0" smtClean="0"/>
              <a:t>issenschaftlich </a:t>
            </a:r>
            <a:r>
              <a:rPr lang="de-DE" dirty="0"/>
              <a:t>begleitet vom Forschungsinstitut für Berufsbildung im Handwerk an der </a:t>
            </a:r>
            <a:r>
              <a:rPr lang="de-DE" dirty="0" smtClean="0"/>
              <a:t>Uni </a:t>
            </a:r>
            <a:r>
              <a:rPr lang="de-DE" dirty="0"/>
              <a:t>Köln (FBH</a:t>
            </a:r>
            <a:r>
              <a:rPr lang="de-DE" dirty="0" smtClean="0"/>
              <a:t>)</a:t>
            </a:r>
          </a:p>
          <a:p>
            <a:pPr>
              <a:spcAft>
                <a:spcPts val="1000"/>
              </a:spcAft>
              <a:buFont typeface="Arial" pitchFamily="34" charset="0"/>
              <a:buChar char="•"/>
            </a:pPr>
            <a:r>
              <a:rPr lang="de-DE" dirty="0"/>
              <a:t>Entwicklung von </a:t>
            </a:r>
            <a:r>
              <a:rPr lang="de-DE" dirty="0" smtClean="0"/>
              <a:t>Verfahrensstandards, Materialien und Hilfestellungen (u.a. Handreichungen und Empfehlungen für Experten und zust. Stellen)</a:t>
            </a:r>
            <a:endParaRPr lang="de-DE" dirty="0"/>
          </a:p>
          <a:p>
            <a:pPr>
              <a:buFont typeface="Arial" pitchFamily="34" charset="0"/>
              <a:buChar char="•"/>
            </a:pPr>
            <a:endParaRPr lang="de-DE" dirty="0" smtClean="0"/>
          </a:p>
          <a:p>
            <a:pPr>
              <a:buFont typeface="Arial" pitchFamily="34" charset="0"/>
              <a:buChar char="•"/>
            </a:pPr>
            <a:endParaRPr lang="de-DE" dirty="0" smtClean="0"/>
          </a:p>
        </p:txBody>
      </p:sp>
    </p:spTree>
    <p:extLst>
      <p:ext uri="{BB962C8B-B14F-4D97-AF65-F5344CB8AC3E}">
        <p14:creationId xmlns:p14="http://schemas.microsoft.com/office/powerpoint/2010/main" val="1431160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4"/>
          <p:cNvSpPr>
            <a:spLocks noGrp="1"/>
          </p:cNvSpPr>
          <p:nvPr>
            <p:ph type="title"/>
          </p:nvPr>
        </p:nvSpPr>
        <p:spPr>
          <a:xfrm>
            <a:off x="468313" y="1441450"/>
            <a:ext cx="8280400" cy="612775"/>
          </a:xfrm>
        </p:spPr>
        <p:txBody>
          <a:bodyPr/>
          <a:lstStyle/>
          <a:p>
            <a:r>
              <a:rPr lang="de-DE" dirty="0" smtClean="0"/>
              <a:t>Instrumente</a:t>
            </a:r>
          </a:p>
        </p:txBody>
      </p:sp>
      <p:sp>
        <p:nvSpPr>
          <p:cNvPr id="3075" name="Inhaltsplatzhalter 5"/>
          <p:cNvSpPr>
            <a:spLocks noGrp="1"/>
          </p:cNvSpPr>
          <p:nvPr>
            <p:ph idx="1"/>
          </p:nvPr>
        </p:nvSpPr>
        <p:spPr>
          <a:xfrm>
            <a:off x="468313" y="2235200"/>
            <a:ext cx="8280400" cy="3797300"/>
          </a:xfrm>
        </p:spPr>
        <p:txBody>
          <a:bodyPr/>
          <a:lstStyle/>
          <a:p>
            <a:pPr>
              <a:lnSpc>
                <a:spcPct val="150000"/>
              </a:lnSpc>
            </a:pPr>
            <a:r>
              <a:rPr lang="de-DE" dirty="0" smtClean="0"/>
              <a:t>Arbeitsproben</a:t>
            </a:r>
            <a:endParaRPr lang="de-DE" dirty="0"/>
          </a:p>
          <a:p>
            <a:pPr>
              <a:lnSpc>
                <a:spcPct val="150000"/>
              </a:lnSpc>
            </a:pPr>
            <a:r>
              <a:rPr lang="de-DE" dirty="0" smtClean="0"/>
              <a:t>Fachgespräche</a:t>
            </a:r>
          </a:p>
          <a:p>
            <a:pPr>
              <a:lnSpc>
                <a:spcPct val="150000"/>
              </a:lnSpc>
            </a:pPr>
            <a:r>
              <a:rPr lang="de-DE" dirty="0" smtClean="0"/>
              <a:t>Rollenspiele, Gesprächssimulation</a:t>
            </a:r>
            <a:endParaRPr lang="de-DE" dirty="0"/>
          </a:p>
          <a:p>
            <a:pPr>
              <a:lnSpc>
                <a:spcPct val="150000"/>
              </a:lnSpc>
            </a:pPr>
            <a:r>
              <a:rPr lang="de-DE" dirty="0"/>
              <a:t>Präsentation von </a:t>
            </a:r>
            <a:r>
              <a:rPr lang="de-DE" dirty="0" smtClean="0"/>
              <a:t>Arbeitsergebnissen</a:t>
            </a:r>
          </a:p>
          <a:p>
            <a:pPr>
              <a:lnSpc>
                <a:spcPct val="150000"/>
              </a:lnSpc>
            </a:pPr>
            <a:r>
              <a:rPr lang="de-DE" dirty="0" smtClean="0"/>
              <a:t>Probearbeiten </a:t>
            </a:r>
            <a:r>
              <a:rPr lang="de-DE" dirty="0"/>
              <a:t>in einem </a:t>
            </a:r>
            <a:r>
              <a:rPr lang="de-DE" dirty="0" smtClean="0"/>
              <a:t>Betrieb</a:t>
            </a:r>
          </a:p>
          <a:p>
            <a:pPr>
              <a:buFont typeface="Arial" pitchFamily="34" charset="0"/>
              <a:buChar char="•"/>
            </a:pPr>
            <a:endParaRPr lang="de-DE" dirty="0" smtClean="0"/>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t="5363" b="11259"/>
          <a:stretch/>
        </p:blipFill>
        <p:spPr>
          <a:xfrm>
            <a:off x="6121494" y="3638425"/>
            <a:ext cx="2616982" cy="2616982"/>
          </a:xfrm>
          <a:prstGeom prst="ellipse">
            <a:avLst/>
          </a:prstGeom>
        </p:spPr>
      </p:pic>
      <p:pic>
        <p:nvPicPr>
          <p:cNvPr id="6" name="Grafik 5"/>
          <p:cNvPicPr>
            <a:picLocks noChangeAspect="1"/>
          </p:cNvPicPr>
          <p:nvPr/>
        </p:nvPicPr>
        <p:blipFill rotWithShape="1">
          <a:blip r:embed="rId4">
            <a:extLst>
              <a:ext uri="{28A0092B-C50C-407E-A947-70E740481C1C}">
                <a14:useLocalDpi xmlns:a14="http://schemas.microsoft.com/office/drawing/2010/main" val="0"/>
              </a:ext>
            </a:extLst>
          </a:blip>
          <a:srcRect l="24239" r="9015"/>
          <a:stretch/>
        </p:blipFill>
        <p:spPr>
          <a:xfrm>
            <a:off x="4797182" y="1124744"/>
            <a:ext cx="2117637" cy="2117637"/>
          </a:xfrm>
          <a:prstGeom prst="ellipse">
            <a:avLst/>
          </a:prstGeom>
        </p:spPr>
      </p:pic>
      <p:sp>
        <p:nvSpPr>
          <p:cNvPr id="7" name="Textfeld 6"/>
          <p:cNvSpPr txBox="1"/>
          <p:nvPr/>
        </p:nvSpPr>
        <p:spPr bwMode="auto">
          <a:xfrm>
            <a:off x="5610582" y="6118867"/>
            <a:ext cx="1087113" cy="184666"/>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eaLnBrk="0" fontAlgn="base" hangingPunct="0">
              <a:spcBef>
                <a:spcPct val="0"/>
              </a:spcBef>
              <a:spcAft>
                <a:spcPct val="0"/>
              </a:spcAft>
            </a:pPr>
            <a:r>
              <a:rPr lang="de-DE" sz="1200" kern="0" dirty="0" smtClean="0">
                <a:solidFill>
                  <a:srgbClr val="FFFFFF">
                    <a:lumMod val="75000"/>
                  </a:srgbClr>
                </a:solidFill>
                <a:latin typeface="Lucida Sans Unicode" pitchFamily="34" charset="0"/>
                <a:cs typeface="ＭＳ Ｐゴシック" charset="0"/>
              </a:rPr>
              <a:t>Fotos: </a:t>
            </a:r>
            <a:r>
              <a:rPr lang="de-DE" sz="1200" kern="0" dirty="0" err="1" smtClean="0">
                <a:solidFill>
                  <a:srgbClr val="FFFFFF">
                    <a:lumMod val="75000"/>
                  </a:srgbClr>
                </a:solidFill>
                <a:latin typeface="Lucida Sans Unicode" pitchFamily="34" charset="0"/>
                <a:cs typeface="ＭＳ Ｐゴシック" charset="0"/>
              </a:rPr>
              <a:t>Fotolia</a:t>
            </a:r>
            <a:endParaRPr lang="de-DE" sz="1200" kern="0" dirty="0" smtClean="0">
              <a:solidFill>
                <a:srgbClr val="FFFFFF">
                  <a:lumMod val="75000"/>
                </a:srgbClr>
              </a:solidFill>
              <a:latin typeface="Lucida Sans Unicode" pitchFamily="34" charset="0"/>
              <a:cs typeface="ＭＳ Ｐゴシック" charset="0"/>
            </a:endParaRPr>
          </a:p>
        </p:txBody>
      </p:sp>
    </p:spTree>
    <p:extLst>
      <p:ext uri="{BB962C8B-B14F-4D97-AF65-F5344CB8AC3E}">
        <p14:creationId xmlns:p14="http://schemas.microsoft.com/office/powerpoint/2010/main" val="2973432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Bildplatzhalter 2"/>
          <p:cNvGraphicFramePr>
            <a:graphicFrameLocks noGrp="1"/>
          </p:cNvGraphicFramePr>
          <p:nvPr>
            <p:ph type="pic" idx="1"/>
            <p:extLst>
              <p:ext uri="{D42A27DB-BD31-4B8C-83A1-F6EECF244321}">
                <p14:modId xmlns:p14="http://schemas.microsoft.com/office/powerpoint/2010/main" val="2002160913"/>
              </p:ext>
            </p:extLst>
          </p:nvPr>
        </p:nvGraphicFramePr>
        <p:xfrm>
          <a:off x="486888" y="1413163"/>
          <a:ext cx="8300851" cy="4762007"/>
        </p:xfrm>
        <a:graphic>
          <a:graphicData uri="http://schemas.openxmlformats.org/drawingml/2006/table">
            <a:tbl>
              <a:tblPr firstRow="1" firstCol="1" bandRow="1">
                <a:tableStyleId>{5C22544A-7EE6-4342-B048-85BDC9FD1C3A}</a:tableStyleId>
              </a:tblPr>
              <a:tblGrid>
                <a:gridCol w="716589"/>
                <a:gridCol w="2362023"/>
                <a:gridCol w="1368272"/>
                <a:gridCol w="1367395"/>
                <a:gridCol w="870081"/>
                <a:gridCol w="1616491"/>
              </a:tblGrid>
              <a:tr h="1500058">
                <a:tc>
                  <a:txBody>
                    <a:bodyPr/>
                    <a:lstStyle/>
                    <a:p>
                      <a:pPr>
                        <a:lnSpc>
                          <a:spcPct val="150000"/>
                        </a:lnSpc>
                        <a:spcAft>
                          <a:spcPts val="600"/>
                        </a:spcAft>
                      </a:pPr>
                      <a:r>
                        <a:rPr lang="de-DE" sz="1400" dirty="0">
                          <a:effectLst/>
                        </a:rPr>
                        <a:t> Jahr</a:t>
                      </a:r>
                      <a:endParaRPr lang="de-DE" sz="1400" dirty="0">
                        <a:solidFill>
                          <a:srgbClr val="000000"/>
                        </a:solidFill>
                        <a:effectLst/>
                        <a:latin typeface="Arial"/>
                        <a:ea typeface="Calibri"/>
                        <a:cs typeface="Times New Roman"/>
                      </a:endParaRPr>
                    </a:p>
                  </a:txBody>
                  <a:tcPr marL="68580" marR="68580" marT="0" marB="0"/>
                </a:tc>
                <a:tc>
                  <a:txBody>
                    <a:bodyPr/>
                    <a:lstStyle/>
                    <a:p>
                      <a:pPr algn="ctr">
                        <a:lnSpc>
                          <a:spcPct val="150000"/>
                        </a:lnSpc>
                        <a:spcAft>
                          <a:spcPts val="600"/>
                        </a:spcAft>
                      </a:pPr>
                      <a:r>
                        <a:rPr lang="de-DE" sz="1400" dirty="0">
                          <a:effectLst/>
                        </a:rPr>
                        <a:t>Anzahl der Verfahren, deren Entscheidung durch sonstige geeignete Verfahren getroffen wurde</a:t>
                      </a:r>
                      <a:endParaRPr lang="de-DE" sz="1400" dirty="0">
                        <a:solidFill>
                          <a:srgbClr val="000000"/>
                        </a:solidFill>
                        <a:effectLst/>
                        <a:latin typeface="Arial"/>
                        <a:ea typeface="Calibri"/>
                        <a:cs typeface="Times New Roman"/>
                      </a:endParaRPr>
                    </a:p>
                  </a:txBody>
                  <a:tcPr marL="68580" marR="68580" marT="0" marB="0"/>
                </a:tc>
                <a:tc gridSpan="4">
                  <a:txBody>
                    <a:bodyPr/>
                    <a:lstStyle/>
                    <a:p>
                      <a:pPr algn="ctr">
                        <a:lnSpc>
                          <a:spcPct val="150000"/>
                        </a:lnSpc>
                        <a:spcAft>
                          <a:spcPts val="600"/>
                        </a:spcAft>
                      </a:pPr>
                      <a:r>
                        <a:rPr lang="de-DE" sz="1400" dirty="0">
                          <a:effectLst/>
                        </a:rPr>
                        <a:t>Entscheidung vor Rechtsbehelf</a:t>
                      </a:r>
                      <a:endParaRPr lang="de-DE" sz="1400" dirty="0">
                        <a:solidFill>
                          <a:srgbClr val="000000"/>
                        </a:solidFill>
                        <a:effectLst/>
                        <a:latin typeface="Arial"/>
                        <a:ea typeface="Calibri"/>
                        <a:cs typeface="Times New Roman"/>
                      </a:endParaRPr>
                    </a:p>
                  </a:txBody>
                  <a:tcPr marL="68580" marR="68580" marT="0" marB="0"/>
                </a:tc>
                <a:tc hMerge="1">
                  <a:txBody>
                    <a:bodyPr/>
                    <a:lstStyle/>
                    <a:p>
                      <a:endParaRPr lang="de-DE"/>
                    </a:p>
                  </a:txBody>
                  <a:tcPr/>
                </a:tc>
                <a:tc hMerge="1">
                  <a:txBody>
                    <a:bodyPr/>
                    <a:lstStyle/>
                    <a:p>
                      <a:endParaRPr lang="de-DE"/>
                    </a:p>
                  </a:txBody>
                  <a:tcPr/>
                </a:tc>
                <a:tc hMerge="1">
                  <a:txBody>
                    <a:bodyPr/>
                    <a:lstStyle/>
                    <a:p>
                      <a:endParaRPr lang="de-DE"/>
                    </a:p>
                  </a:txBody>
                  <a:tcPr/>
                </a:tc>
              </a:tr>
              <a:tr h="1785391">
                <a:tc>
                  <a:txBody>
                    <a:bodyPr/>
                    <a:lstStyle/>
                    <a:p>
                      <a:pPr>
                        <a:lnSpc>
                          <a:spcPct val="150000"/>
                        </a:lnSpc>
                        <a:spcAft>
                          <a:spcPts val="600"/>
                        </a:spcAft>
                      </a:pPr>
                      <a:r>
                        <a:rPr lang="de-DE" sz="1600" dirty="0">
                          <a:effectLst/>
                        </a:rPr>
                        <a:t> </a:t>
                      </a:r>
                      <a:endParaRPr lang="de-DE" sz="1600" dirty="0">
                        <a:solidFill>
                          <a:srgbClr val="000000"/>
                        </a:solidFill>
                        <a:effectLst/>
                        <a:latin typeface="Arial"/>
                        <a:ea typeface="Calibri"/>
                        <a:cs typeface="Times New Roman"/>
                      </a:endParaRPr>
                    </a:p>
                  </a:txBody>
                  <a:tcPr marL="68580" marR="68580" marT="0" marB="0"/>
                </a:tc>
                <a:tc>
                  <a:txBody>
                    <a:bodyPr/>
                    <a:lstStyle/>
                    <a:p>
                      <a:pPr>
                        <a:lnSpc>
                          <a:spcPct val="150000"/>
                        </a:lnSpc>
                        <a:spcAft>
                          <a:spcPts val="600"/>
                        </a:spcAft>
                      </a:pPr>
                      <a:r>
                        <a:rPr lang="de-DE" sz="1600" dirty="0">
                          <a:effectLst/>
                        </a:rPr>
                        <a:t> </a:t>
                      </a:r>
                      <a:endParaRPr lang="de-DE" sz="1600" dirty="0">
                        <a:solidFill>
                          <a:srgbClr val="000000"/>
                        </a:solidFill>
                        <a:effectLst/>
                        <a:latin typeface="Arial"/>
                        <a:ea typeface="Calibri"/>
                        <a:cs typeface="Times New Roman"/>
                      </a:endParaRPr>
                    </a:p>
                  </a:txBody>
                  <a:tcPr marL="68580" marR="68580" marT="0" marB="0"/>
                </a:tc>
                <a:tc>
                  <a:txBody>
                    <a:bodyPr/>
                    <a:lstStyle/>
                    <a:p>
                      <a:pPr>
                        <a:lnSpc>
                          <a:spcPct val="150000"/>
                        </a:lnSpc>
                        <a:spcAft>
                          <a:spcPts val="600"/>
                        </a:spcAft>
                      </a:pPr>
                      <a:r>
                        <a:rPr lang="de-DE" sz="1600" dirty="0">
                          <a:effectLst/>
                        </a:rPr>
                        <a:t>volle Gleichwertig-</a:t>
                      </a:r>
                    </a:p>
                    <a:p>
                      <a:pPr>
                        <a:lnSpc>
                          <a:spcPct val="150000"/>
                        </a:lnSpc>
                        <a:spcAft>
                          <a:spcPts val="600"/>
                        </a:spcAft>
                      </a:pPr>
                      <a:r>
                        <a:rPr lang="de-DE" sz="1600" dirty="0" err="1">
                          <a:effectLst/>
                        </a:rPr>
                        <a:t>keit</a:t>
                      </a:r>
                      <a:endParaRPr lang="de-DE" sz="1600" dirty="0">
                        <a:solidFill>
                          <a:srgbClr val="000000"/>
                        </a:solidFill>
                        <a:effectLst/>
                        <a:latin typeface="Arial"/>
                        <a:ea typeface="Calibri"/>
                        <a:cs typeface="Times New Roman"/>
                      </a:endParaRPr>
                    </a:p>
                  </a:txBody>
                  <a:tcPr marL="68580" marR="68580" marT="0" marB="0"/>
                </a:tc>
                <a:tc>
                  <a:txBody>
                    <a:bodyPr/>
                    <a:lstStyle/>
                    <a:p>
                      <a:pPr>
                        <a:lnSpc>
                          <a:spcPct val="150000"/>
                        </a:lnSpc>
                        <a:spcAft>
                          <a:spcPts val="600"/>
                        </a:spcAft>
                      </a:pPr>
                      <a:r>
                        <a:rPr lang="de-DE" sz="1600" dirty="0">
                          <a:effectLst/>
                        </a:rPr>
                        <a:t>teilweise </a:t>
                      </a:r>
                      <a:r>
                        <a:rPr lang="de-DE" sz="1600" dirty="0" smtClean="0">
                          <a:effectLst/>
                        </a:rPr>
                        <a:t>Gleichwertig-</a:t>
                      </a:r>
                      <a:r>
                        <a:rPr lang="de-DE" sz="1600" dirty="0" err="1" smtClean="0">
                          <a:effectLst/>
                        </a:rPr>
                        <a:t>keit</a:t>
                      </a:r>
                      <a:endParaRPr lang="de-DE" sz="1600" dirty="0">
                        <a:solidFill>
                          <a:srgbClr val="000000"/>
                        </a:solidFill>
                        <a:effectLst/>
                        <a:latin typeface="Arial"/>
                        <a:ea typeface="Calibri"/>
                        <a:cs typeface="Times New Roman"/>
                      </a:endParaRPr>
                    </a:p>
                  </a:txBody>
                  <a:tcPr marL="68580" marR="68580" marT="0" marB="0"/>
                </a:tc>
                <a:tc>
                  <a:txBody>
                    <a:bodyPr/>
                    <a:lstStyle/>
                    <a:p>
                      <a:pPr>
                        <a:lnSpc>
                          <a:spcPct val="150000"/>
                        </a:lnSpc>
                        <a:spcAft>
                          <a:spcPts val="600"/>
                        </a:spcAft>
                      </a:pPr>
                      <a:r>
                        <a:rPr lang="de-DE" sz="1600">
                          <a:effectLst/>
                        </a:rPr>
                        <a:t>negativ</a:t>
                      </a:r>
                      <a:endParaRPr lang="de-DE" sz="1600">
                        <a:solidFill>
                          <a:srgbClr val="000000"/>
                        </a:solidFill>
                        <a:effectLst/>
                        <a:latin typeface="Arial"/>
                        <a:ea typeface="Calibri"/>
                        <a:cs typeface="Times New Roman"/>
                      </a:endParaRPr>
                    </a:p>
                  </a:txBody>
                  <a:tcPr marL="68580" marR="68580" marT="0" marB="0"/>
                </a:tc>
                <a:tc>
                  <a:txBody>
                    <a:bodyPr/>
                    <a:lstStyle/>
                    <a:p>
                      <a:pPr>
                        <a:lnSpc>
                          <a:spcPct val="150000"/>
                        </a:lnSpc>
                        <a:spcAft>
                          <a:spcPts val="600"/>
                        </a:spcAft>
                      </a:pPr>
                      <a:r>
                        <a:rPr lang="de-DE" sz="1600">
                          <a:effectLst/>
                        </a:rPr>
                        <a:t>Unaufklärbarkeit des Sachverhaltes </a:t>
                      </a:r>
                      <a:endParaRPr lang="de-DE" sz="1600">
                        <a:solidFill>
                          <a:srgbClr val="000000"/>
                        </a:solidFill>
                        <a:effectLst/>
                        <a:latin typeface="Arial"/>
                        <a:ea typeface="Calibri"/>
                        <a:cs typeface="Times New Roman"/>
                      </a:endParaRPr>
                    </a:p>
                  </a:txBody>
                  <a:tcPr marL="68580" marR="68580" marT="0" marB="0"/>
                </a:tc>
              </a:tr>
              <a:tr h="492186">
                <a:tc>
                  <a:txBody>
                    <a:bodyPr/>
                    <a:lstStyle/>
                    <a:p>
                      <a:pPr>
                        <a:lnSpc>
                          <a:spcPct val="150000"/>
                        </a:lnSpc>
                        <a:spcAft>
                          <a:spcPts val="600"/>
                        </a:spcAft>
                      </a:pPr>
                      <a:r>
                        <a:rPr lang="de-DE" sz="1600">
                          <a:effectLst/>
                        </a:rPr>
                        <a:t>2012</a:t>
                      </a:r>
                      <a:endParaRPr lang="de-DE" sz="1600">
                        <a:solidFill>
                          <a:srgbClr val="000000"/>
                        </a:solidFill>
                        <a:effectLst/>
                        <a:latin typeface="Arial"/>
                        <a:ea typeface="Calibri"/>
                        <a:cs typeface="Times New Roman"/>
                      </a:endParaRPr>
                    </a:p>
                  </a:txBody>
                  <a:tcPr marL="68580" marR="68580" marT="0" marB="0"/>
                </a:tc>
                <a:tc>
                  <a:txBody>
                    <a:bodyPr/>
                    <a:lstStyle/>
                    <a:p>
                      <a:pPr>
                        <a:lnSpc>
                          <a:spcPct val="150000"/>
                        </a:lnSpc>
                        <a:spcAft>
                          <a:spcPts val="600"/>
                        </a:spcAft>
                      </a:pPr>
                      <a:r>
                        <a:rPr lang="de-DE" sz="1600" dirty="0">
                          <a:effectLst/>
                        </a:rPr>
                        <a:t>48</a:t>
                      </a:r>
                      <a:endParaRPr lang="de-DE" sz="1600" dirty="0">
                        <a:solidFill>
                          <a:srgbClr val="000000"/>
                        </a:solidFill>
                        <a:effectLst/>
                        <a:latin typeface="Arial"/>
                        <a:ea typeface="Calibri"/>
                        <a:cs typeface="Times New Roman"/>
                      </a:endParaRPr>
                    </a:p>
                  </a:txBody>
                  <a:tcPr marL="68580" marR="68580" marT="0" marB="0"/>
                </a:tc>
                <a:tc>
                  <a:txBody>
                    <a:bodyPr/>
                    <a:lstStyle/>
                    <a:p>
                      <a:pPr>
                        <a:lnSpc>
                          <a:spcPct val="150000"/>
                        </a:lnSpc>
                        <a:spcAft>
                          <a:spcPts val="600"/>
                        </a:spcAft>
                      </a:pPr>
                      <a:r>
                        <a:rPr lang="de-DE" sz="1600">
                          <a:effectLst/>
                        </a:rPr>
                        <a:t>  27</a:t>
                      </a:r>
                      <a:endParaRPr lang="de-DE" sz="1600">
                        <a:solidFill>
                          <a:srgbClr val="000000"/>
                        </a:solidFill>
                        <a:effectLst/>
                        <a:latin typeface="Arial"/>
                        <a:ea typeface="Calibri"/>
                        <a:cs typeface="Times New Roman"/>
                      </a:endParaRPr>
                    </a:p>
                  </a:txBody>
                  <a:tcPr marL="68580" marR="68580" marT="0" marB="0"/>
                </a:tc>
                <a:tc>
                  <a:txBody>
                    <a:bodyPr/>
                    <a:lstStyle/>
                    <a:p>
                      <a:pPr>
                        <a:lnSpc>
                          <a:spcPct val="150000"/>
                        </a:lnSpc>
                        <a:spcAft>
                          <a:spcPts val="600"/>
                        </a:spcAft>
                      </a:pPr>
                      <a:r>
                        <a:rPr lang="de-DE" sz="1600" dirty="0">
                          <a:effectLst/>
                        </a:rPr>
                        <a:t>18</a:t>
                      </a:r>
                      <a:endParaRPr lang="de-DE" sz="1600" dirty="0">
                        <a:solidFill>
                          <a:srgbClr val="000000"/>
                        </a:solidFill>
                        <a:effectLst/>
                        <a:latin typeface="Arial"/>
                        <a:ea typeface="Calibri"/>
                        <a:cs typeface="Times New Roman"/>
                      </a:endParaRPr>
                    </a:p>
                  </a:txBody>
                  <a:tcPr marL="68580" marR="68580" marT="0" marB="0"/>
                </a:tc>
                <a:tc>
                  <a:txBody>
                    <a:bodyPr/>
                    <a:lstStyle/>
                    <a:p>
                      <a:pPr>
                        <a:lnSpc>
                          <a:spcPct val="150000"/>
                        </a:lnSpc>
                        <a:spcAft>
                          <a:spcPts val="600"/>
                        </a:spcAft>
                      </a:pPr>
                      <a:r>
                        <a:rPr lang="de-DE" sz="1600" dirty="0">
                          <a:effectLst/>
                        </a:rPr>
                        <a:t>3</a:t>
                      </a:r>
                      <a:endParaRPr lang="de-DE" sz="1600" dirty="0">
                        <a:solidFill>
                          <a:srgbClr val="000000"/>
                        </a:solidFill>
                        <a:effectLst/>
                        <a:latin typeface="Arial"/>
                        <a:ea typeface="Calibri"/>
                        <a:cs typeface="Times New Roman"/>
                      </a:endParaRPr>
                    </a:p>
                  </a:txBody>
                  <a:tcPr marL="68580" marR="68580" marT="0" marB="0"/>
                </a:tc>
                <a:tc>
                  <a:txBody>
                    <a:bodyPr/>
                    <a:lstStyle/>
                    <a:p>
                      <a:pPr>
                        <a:lnSpc>
                          <a:spcPct val="150000"/>
                        </a:lnSpc>
                        <a:spcAft>
                          <a:spcPts val="600"/>
                        </a:spcAft>
                      </a:pPr>
                      <a:r>
                        <a:rPr lang="de-DE" sz="1600" dirty="0">
                          <a:effectLst/>
                        </a:rPr>
                        <a:t>0</a:t>
                      </a:r>
                      <a:endParaRPr lang="de-DE" sz="1600" dirty="0">
                        <a:solidFill>
                          <a:srgbClr val="000000"/>
                        </a:solidFill>
                        <a:effectLst/>
                        <a:latin typeface="Arial"/>
                        <a:ea typeface="Calibri"/>
                        <a:cs typeface="Times New Roman"/>
                      </a:endParaRPr>
                    </a:p>
                  </a:txBody>
                  <a:tcPr marL="68580" marR="68580" marT="0" marB="0"/>
                </a:tc>
              </a:tr>
              <a:tr h="492186">
                <a:tc>
                  <a:txBody>
                    <a:bodyPr/>
                    <a:lstStyle/>
                    <a:p>
                      <a:pPr>
                        <a:lnSpc>
                          <a:spcPct val="150000"/>
                        </a:lnSpc>
                        <a:spcAft>
                          <a:spcPts val="600"/>
                        </a:spcAft>
                      </a:pPr>
                      <a:r>
                        <a:rPr lang="de-DE" sz="1600">
                          <a:effectLst/>
                        </a:rPr>
                        <a:t>2013</a:t>
                      </a:r>
                      <a:endParaRPr lang="de-DE" sz="1600">
                        <a:solidFill>
                          <a:srgbClr val="000000"/>
                        </a:solidFill>
                        <a:effectLst/>
                        <a:latin typeface="Arial"/>
                        <a:ea typeface="Calibri"/>
                        <a:cs typeface="Times New Roman"/>
                      </a:endParaRPr>
                    </a:p>
                  </a:txBody>
                  <a:tcPr marL="68580" marR="68580" marT="0" marB="0"/>
                </a:tc>
                <a:tc>
                  <a:txBody>
                    <a:bodyPr/>
                    <a:lstStyle/>
                    <a:p>
                      <a:pPr>
                        <a:lnSpc>
                          <a:spcPct val="150000"/>
                        </a:lnSpc>
                        <a:spcAft>
                          <a:spcPts val="600"/>
                        </a:spcAft>
                      </a:pPr>
                      <a:r>
                        <a:rPr lang="de-DE" sz="1600" dirty="0">
                          <a:effectLst/>
                        </a:rPr>
                        <a:t>60</a:t>
                      </a:r>
                      <a:endParaRPr lang="de-DE" sz="1600" dirty="0">
                        <a:solidFill>
                          <a:srgbClr val="000000"/>
                        </a:solidFill>
                        <a:effectLst/>
                        <a:latin typeface="Arial"/>
                        <a:ea typeface="Calibri"/>
                        <a:cs typeface="Times New Roman"/>
                      </a:endParaRPr>
                    </a:p>
                  </a:txBody>
                  <a:tcPr marL="68580" marR="68580" marT="0" marB="0"/>
                </a:tc>
                <a:tc>
                  <a:txBody>
                    <a:bodyPr/>
                    <a:lstStyle/>
                    <a:p>
                      <a:pPr>
                        <a:lnSpc>
                          <a:spcPct val="150000"/>
                        </a:lnSpc>
                        <a:spcAft>
                          <a:spcPts val="600"/>
                        </a:spcAft>
                      </a:pPr>
                      <a:r>
                        <a:rPr lang="de-DE" sz="1600">
                          <a:effectLst/>
                        </a:rPr>
                        <a:t>  27</a:t>
                      </a:r>
                      <a:endParaRPr lang="de-DE" sz="1600">
                        <a:solidFill>
                          <a:srgbClr val="000000"/>
                        </a:solidFill>
                        <a:effectLst/>
                        <a:latin typeface="Arial"/>
                        <a:ea typeface="Calibri"/>
                        <a:cs typeface="Times New Roman"/>
                      </a:endParaRPr>
                    </a:p>
                  </a:txBody>
                  <a:tcPr marL="68580" marR="68580" marT="0" marB="0"/>
                </a:tc>
                <a:tc>
                  <a:txBody>
                    <a:bodyPr/>
                    <a:lstStyle/>
                    <a:p>
                      <a:pPr>
                        <a:lnSpc>
                          <a:spcPct val="150000"/>
                        </a:lnSpc>
                        <a:spcAft>
                          <a:spcPts val="600"/>
                        </a:spcAft>
                      </a:pPr>
                      <a:r>
                        <a:rPr lang="de-DE" sz="1600">
                          <a:effectLst/>
                        </a:rPr>
                        <a:t>24</a:t>
                      </a:r>
                      <a:endParaRPr lang="de-DE" sz="1600">
                        <a:solidFill>
                          <a:srgbClr val="000000"/>
                        </a:solidFill>
                        <a:effectLst/>
                        <a:latin typeface="Arial"/>
                        <a:ea typeface="Calibri"/>
                        <a:cs typeface="Times New Roman"/>
                      </a:endParaRPr>
                    </a:p>
                  </a:txBody>
                  <a:tcPr marL="68580" marR="68580" marT="0" marB="0"/>
                </a:tc>
                <a:tc>
                  <a:txBody>
                    <a:bodyPr/>
                    <a:lstStyle/>
                    <a:p>
                      <a:pPr>
                        <a:lnSpc>
                          <a:spcPct val="150000"/>
                        </a:lnSpc>
                        <a:spcAft>
                          <a:spcPts val="600"/>
                        </a:spcAft>
                      </a:pPr>
                      <a:r>
                        <a:rPr lang="de-DE" sz="1600">
                          <a:effectLst/>
                        </a:rPr>
                        <a:t>9</a:t>
                      </a:r>
                      <a:endParaRPr lang="de-DE" sz="1600">
                        <a:solidFill>
                          <a:srgbClr val="000000"/>
                        </a:solidFill>
                        <a:effectLst/>
                        <a:latin typeface="Arial"/>
                        <a:ea typeface="Calibri"/>
                        <a:cs typeface="Times New Roman"/>
                      </a:endParaRPr>
                    </a:p>
                  </a:txBody>
                  <a:tcPr marL="68580" marR="68580" marT="0" marB="0"/>
                </a:tc>
                <a:tc>
                  <a:txBody>
                    <a:bodyPr/>
                    <a:lstStyle/>
                    <a:p>
                      <a:pPr>
                        <a:lnSpc>
                          <a:spcPct val="150000"/>
                        </a:lnSpc>
                        <a:spcAft>
                          <a:spcPts val="600"/>
                        </a:spcAft>
                      </a:pPr>
                      <a:r>
                        <a:rPr lang="de-DE" sz="1600" dirty="0">
                          <a:effectLst/>
                        </a:rPr>
                        <a:t>0</a:t>
                      </a:r>
                      <a:endParaRPr lang="de-DE" sz="1600" dirty="0">
                        <a:solidFill>
                          <a:srgbClr val="000000"/>
                        </a:solidFill>
                        <a:effectLst/>
                        <a:latin typeface="Arial"/>
                        <a:ea typeface="Calibri"/>
                        <a:cs typeface="Times New Roman"/>
                      </a:endParaRPr>
                    </a:p>
                  </a:txBody>
                  <a:tcPr marL="68580" marR="68580" marT="0" marB="0"/>
                </a:tc>
              </a:tr>
              <a:tr h="492186">
                <a:tc>
                  <a:txBody>
                    <a:bodyPr/>
                    <a:lstStyle/>
                    <a:p>
                      <a:pPr>
                        <a:lnSpc>
                          <a:spcPct val="150000"/>
                        </a:lnSpc>
                        <a:spcAft>
                          <a:spcPts val="600"/>
                        </a:spcAft>
                      </a:pPr>
                      <a:r>
                        <a:rPr lang="de-DE" sz="1600">
                          <a:effectLst/>
                        </a:rPr>
                        <a:t>2014</a:t>
                      </a:r>
                      <a:endParaRPr lang="de-DE" sz="1600">
                        <a:solidFill>
                          <a:srgbClr val="000000"/>
                        </a:solidFill>
                        <a:effectLst/>
                        <a:latin typeface="Arial"/>
                        <a:ea typeface="Calibri"/>
                        <a:cs typeface="Times New Roman"/>
                      </a:endParaRPr>
                    </a:p>
                  </a:txBody>
                  <a:tcPr marL="68580" marR="68580" marT="0" marB="0"/>
                </a:tc>
                <a:tc>
                  <a:txBody>
                    <a:bodyPr/>
                    <a:lstStyle/>
                    <a:p>
                      <a:pPr>
                        <a:lnSpc>
                          <a:spcPct val="150000"/>
                        </a:lnSpc>
                        <a:spcAft>
                          <a:spcPts val="600"/>
                        </a:spcAft>
                      </a:pPr>
                      <a:r>
                        <a:rPr lang="de-DE" sz="1600" dirty="0">
                          <a:effectLst/>
                        </a:rPr>
                        <a:t>81</a:t>
                      </a:r>
                      <a:endParaRPr lang="de-DE" sz="1600" dirty="0">
                        <a:solidFill>
                          <a:srgbClr val="000000"/>
                        </a:solidFill>
                        <a:effectLst/>
                        <a:latin typeface="Arial"/>
                        <a:ea typeface="Calibri"/>
                        <a:cs typeface="Times New Roman"/>
                      </a:endParaRPr>
                    </a:p>
                  </a:txBody>
                  <a:tcPr marL="68580" marR="68580" marT="0" marB="0"/>
                </a:tc>
                <a:tc>
                  <a:txBody>
                    <a:bodyPr/>
                    <a:lstStyle/>
                    <a:p>
                      <a:pPr>
                        <a:lnSpc>
                          <a:spcPct val="150000"/>
                        </a:lnSpc>
                        <a:spcAft>
                          <a:spcPts val="600"/>
                        </a:spcAft>
                      </a:pPr>
                      <a:r>
                        <a:rPr lang="de-DE" sz="1600">
                          <a:effectLst/>
                        </a:rPr>
                        <a:t>  48</a:t>
                      </a:r>
                      <a:endParaRPr lang="de-DE" sz="1600">
                        <a:solidFill>
                          <a:srgbClr val="000000"/>
                        </a:solidFill>
                        <a:effectLst/>
                        <a:latin typeface="Arial"/>
                        <a:ea typeface="Calibri"/>
                        <a:cs typeface="Times New Roman"/>
                      </a:endParaRPr>
                    </a:p>
                  </a:txBody>
                  <a:tcPr marL="68580" marR="68580" marT="0" marB="0"/>
                </a:tc>
                <a:tc>
                  <a:txBody>
                    <a:bodyPr/>
                    <a:lstStyle/>
                    <a:p>
                      <a:pPr>
                        <a:lnSpc>
                          <a:spcPct val="150000"/>
                        </a:lnSpc>
                        <a:spcAft>
                          <a:spcPts val="600"/>
                        </a:spcAft>
                      </a:pPr>
                      <a:r>
                        <a:rPr lang="de-DE" sz="1600">
                          <a:effectLst/>
                        </a:rPr>
                        <a:t>27</a:t>
                      </a:r>
                      <a:endParaRPr lang="de-DE" sz="1600">
                        <a:solidFill>
                          <a:srgbClr val="000000"/>
                        </a:solidFill>
                        <a:effectLst/>
                        <a:latin typeface="Arial"/>
                        <a:ea typeface="Calibri"/>
                        <a:cs typeface="Times New Roman"/>
                      </a:endParaRPr>
                    </a:p>
                  </a:txBody>
                  <a:tcPr marL="68580" marR="68580" marT="0" marB="0"/>
                </a:tc>
                <a:tc>
                  <a:txBody>
                    <a:bodyPr/>
                    <a:lstStyle/>
                    <a:p>
                      <a:pPr>
                        <a:lnSpc>
                          <a:spcPct val="150000"/>
                        </a:lnSpc>
                        <a:spcAft>
                          <a:spcPts val="600"/>
                        </a:spcAft>
                      </a:pPr>
                      <a:r>
                        <a:rPr lang="de-DE" sz="1600">
                          <a:effectLst/>
                        </a:rPr>
                        <a:t>6</a:t>
                      </a:r>
                      <a:endParaRPr lang="de-DE" sz="1600">
                        <a:solidFill>
                          <a:srgbClr val="000000"/>
                        </a:solidFill>
                        <a:effectLst/>
                        <a:latin typeface="Arial"/>
                        <a:ea typeface="Calibri"/>
                        <a:cs typeface="Times New Roman"/>
                      </a:endParaRPr>
                    </a:p>
                  </a:txBody>
                  <a:tcPr marL="68580" marR="68580" marT="0" marB="0"/>
                </a:tc>
                <a:tc>
                  <a:txBody>
                    <a:bodyPr/>
                    <a:lstStyle/>
                    <a:p>
                      <a:pPr>
                        <a:lnSpc>
                          <a:spcPct val="150000"/>
                        </a:lnSpc>
                        <a:spcAft>
                          <a:spcPts val="600"/>
                        </a:spcAft>
                      </a:pPr>
                      <a:r>
                        <a:rPr lang="de-DE" sz="1600" dirty="0">
                          <a:effectLst/>
                        </a:rPr>
                        <a:t>3</a:t>
                      </a:r>
                      <a:endParaRPr lang="de-DE" sz="1600" dirty="0">
                        <a:solidFill>
                          <a:srgbClr val="000000"/>
                        </a:solidFill>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174161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4"/>
          <p:cNvSpPr>
            <a:spLocks noGrp="1"/>
          </p:cNvSpPr>
          <p:nvPr>
            <p:ph type="title"/>
          </p:nvPr>
        </p:nvSpPr>
        <p:spPr>
          <a:xfrm>
            <a:off x="468313" y="1441450"/>
            <a:ext cx="8280400" cy="612775"/>
          </a:xfrm>
        </p:spPr>
        <p:txBody>
          <a:bodyPr/>
          <a:lstStyle/>
          <a:p>
            <a:r>
              <a:rPr lang="de-DE" dirty="0" smtClean="0"/>
              <a:t>„</a:t>
            </a:r>
            <a:r>
              <a:rPr lang="de-DE" dirty="0" err="1" smtClean="0"/>
              <a:t>Prototyping</a:t>
            </a:r>
            <a:r>
              <a:rPr lang="de-DE" dirty="0" smtClean="0"/>
              <a:t> Transfer</a:t>
            </a:r>
            <a:r>
              <a:rPr lang="de-DE" sz="2400" dirty="0" smtClean="0"/>
              <a:t> </a:t>
            </a:r>
            <a:r>
              <a:rPr lang="de-DE" dirty="0" smtClean="0"/>
              <a:t>“  </a:t>
            </a:r>
          </a:p>
        </p:txBody>
      </p:sp>
      <p:sp>
        <p:nvSpPr>
          <p:cNvPr id="3075" name="Inhaltsplatzhalter 5"/>
          <p:cNvSpPr>
            <a:spLocks noGrp="1"/>
          </p:cNvSpPr>
          <p:nvPr>
            <p:ph idx="1"/>
          </p:nvPr>
        </p:nvSpPr>
        <p:spPr>
          <a:xfrm>
            <a:off x="468313" y="2342146"/>
            <a:ext cx="8297316" cy="3769896"/>
          </a:xfrm>
        </p:spPr>
        <p:txBody>
          <a:bodyPr/>
          <a:lstStyle/>
          <a:p>
            <a:pPr marL="0" indent="0">
              <a:spcAft>
                <a:spcPts val="1000"/>
              </a:spcAft>
              <a:buNone/>
            </a:pPr>
            <a:r>
              <a:rPr lang="de-DE" b="1" dirty="0" smtClean="0"/>
              <a:t>Ziel:</a:t>
            </a:r>
          </a:p>
          <a:p>
            <a:pPr>
              <a:spcAft>
                <a:spcPts val="2400"/>
              </a:spcAft>
              <a:buFont typeface="Arial" pitchFamily="34" charset="0"/>
              <a:buChar char="•"/>
            </a:pPr>
            <a:r>
              <a:rPr lang="de-DE" dirty="0" smtClean="0"/>
              <a:t>Mehr </a:t>
            </a:r>
            <a:r>
              <a:rPr lang="de-DE" dirty="0"/>
              <a:t>qualitätsgesicherte </a:t>
            </a:r>
            <a:r>
              <a:rPr lang="de-DE" dirty="0" smtClean="0"/>
              <a:t>Qualifikationsanalysen in Deutschland</a:t>
            </a:r>
          </a:p>
          <a:p>
            <a:pPr marL="0" indent="0">
              <a:spcAft>
                <a:spcPts val="1000"/>
              </a:spcAft>
              <a:buNone/>
            </a:pPr>
            <a:r>
              <a:rPr lang="de-DE" b="1" dirty="0" smtClean="0"/>
              <a:t>Umsetzung (wesentliche Bereiche):</a:t>
            </a:r>
          </a:p>
          <a:p>
            <a:pPr>
              <a:spcAft>
                <a:spcPts val="1000"/>
              </a:spcAft>
              <a:buFont typeface="Arial" pitchFamily="34" charset="0"/>
              <a:buChar char="•"/>
            </a:pPr>
            <a:r>
              <a:rPr lang="de-DE" dirty="0"/>
              <a:t>Durchführung von Qualifikationsanalysen</a:t>
            </a:r>
          </a:p>
          <a:p>
            <a:pPr>
              <a:spcAft>
                <a:spcPts val="1000"/>
              </a:spcAft>
              <a:buFont typeface="Arial" pitchFamily="34" charset="0"/>
              <a:buChar char="•"/>
            </a:pPr>
            <a:r>
              <a:rPr lang="de-DE" dirty="0" smtClean="0"/>
              <a:t>Unterstützung von anderen zuständigen Stellen</a:t>
            </a:r>
          </a:p>
          <a:p>
            <a:pPr>
              <a:spcAft>
                <a:spcPts val="1000"/>
              </a:spcAft>
              <a:buFont typeface="Arial" pitchFamily="34" charset="0"/>
              <a:buChar char="•"/>
            </a:pPr>
            <a:r>
              <a:rPr lang="de-DE" dirty="0" smtClean="0"/>
              <a:t>Öffentlichkeitsarbeit</a:t>
            </a:r>
          </a:p>
        </p:txBody>
      </p:sp>
    </p:spTree>
    <p:extLst>
      <p:ext uri="{BB962C8B-B14F-4D97-AF65-F5344CB8AC3E}">
        <p14:creationId xmlns:p14="http://schemas.microsoft.com/office/powerpoint/2010/main" val="3823168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420127" y="2224220"/>
            <a:ext cx="8229602" cy="3853470"/>
            <a:chOff x="420127" y="2421932"/>
            <a:chExt cx="8229602" cy="3853470"/>
          </a:xfrm>
        </p:grpSpPr>
        <p:sp>
          <p:nvSpPr>
            <p:cNvPr id="3" name="Abgerundetes Rechteck 2"/>
            <p:cNvSpPr/>
            <p:nvPr/>
          </p:nvSpPr>
          <p:spPr bwMode="auto">
            <a:xfrm>
              <a:off x="420128" y="2421932"/>
              <a:ext cx="8229601" cy="504000"/>
            </a:xfrm>
            <a:prstGeom prst="round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eaLnBrk="0" fontAlgn="base" hangingPunct="0">
                <a:spcBef>
                  <a:spcPct val="0"/>
                </a:spcBef>
                <a:spcAft>
                  <a:spcPct val="0"/>
                </a:spcAft>
              </a:pPr>
              <a:r>
                <a:rPr lang="en-US" sz="2400" b="1" dirty="0" smtClean="0">
                  <a:solidFill>
                    <a:srgbClr val="000000"/>
                  </a:solidFill>
                  <a:latin typeface="Lucida Sans Unicode" panose="020B0602030504020204" pitchFamily="34" charset="0"/>
                  <a:cs typeface="Lucida Sans Unicode" panose="020B0602030504020204" pitchFamily="34" charset="0"/>
                </a:rPr>
                <a:t>BMBF </a:t>
              </a:r>
              <a:r>
                <a:rPr lang="de-DE" sz="2400" b="1" dirty="0" smtClean="0">
                  <a:solidFill>
                    <a:srgbClr val="000000"/>
                  </a:solidFill>
                  <a:latin typeface="Lucida Sans Unicode" panose="020B0602030504020204" pitchFamily="34" charset="0"/>
                  <a:cs typeface="Lucida Sans Unicode" panose="020B0602030504020204" pitchFamily="34" charset="0"/>
                </a:rPr>
                <a:t>(Fördergeber und Gesamtsteuerung)</a:t>
              </a:r>
              <a:endParaRPr lang="de-DE" sz="2400" b="1" dirty="0">
                <a:solidFill>
                  <a:srgbClr val="000000"/>
                </a:solidFill>
                <a:latin typeface="Lucida Sans Unicode" panose="020B0602030504020204" pitchFamily="34" charset="0"/>
                <a:cs typeface="Lucida Sans Unicode" panose="020B0602030504020204" pitchFamily="34" charset="0"/>
              </a:endParaRPr>
            </a:p>
          </p:txBody>
        </p:sp>
        <p:sp>
          <p:nvSpPr>
            <p:cNvPr id="7" name="Abgerundetes Rechteck 6"/>
            <p:cNvSpPr/>
            <p:nvPr/>
          </p:nvSpPr>
          <p:spPr bwMode="auto">
            <a:xfrm>
              <a:off x="420128" y="3048002"/>
              <a:ext cx="8229601" cy="504000"/>
            </a:xfrm>
            <a:prstGeom prst="round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b="1" dirty="0" smtClean="0">
                  <a:solidFill>
                    <a:srgbClr val="000000"/>
                  </a:solidFill>
                  <a:latin typeface="Lucida Sans Unicode" panose="020B0602030504020204" pitchFamily="34" charset="0"/>
                  <a:cs typeface="Lucida Sans Unicode" panose="020B0602030504020204" pitchFamily="34" charset="0"/>
                </a:rPr>
                <a:t>BIBB </a:t>
              </a:r>
              <a:r>
                <a:rPr lang="de-DE" sz="2400" b="1" dirty="0" smtClean="0">
                  <a:solidFill>
                    <a:srgbClr val="000000"/>
                  </a:solidFill>
                  <a:latin typeface="Lucida Sans Unicode" panose="020B0602030504020204" pitchFamily="34" charset="0"/>
                  <a:cs typeface="Lucida Sans Unicode" panose="020B0602030504020204" pitchFamily="34" charset="0"/>
                </a:rPr>
                <a:t>(Koordination)</a:t>
              </a:r>
              <a:endParaRPr lang="de-DE" sz="2400" b="1" dirty="0">
                <a:solidFill>
                  <a:srgbClr val="000000"/>
                </a:solidFill>
                <a:latin typeface="Lucida Sans Unicode" panose="020B0602030504020204" pitchFamily="34" charset="0"/>
                <a:cs typeface="Lucida Sans Unicode" panose="020B0602030504020204" pitchFamily="34" charset="0"/>
              </a:endParaRPr>
            </a:p>
          </p:txBody>
        </p:sp>
        <p:grpSp>
          <p:nvGrpSpPr>
            <p:cNvPr id="5" name="Gruppieren 4"/>
            <p:cNvGrpSpPr/>
            <p:nvPr/>
          </p:nvGrpSpPr>
          <p:grpSpPr>
            <a:xfrm>
              <a:off x="420127" y="3694664"/>
              <a:ext cx="8229602" cy="1962096"/>
              <a:chOff x="420127" y="4065374"/>
              <a:chExt cx="8229602" cy="1962096"/>
            </a:xfrm>
          </p:grpSpPr>
          <p:sp>
            <p:nvSpPr>
              <p:cNvPr id="9" name="Abgerundetes Rechteck 8"/>
              <p:cNvSpPr/>
              <p:nvPr/>
            </p:nvSpPr>
            <p:spPr bwMode="auto">
              <a:xfrm>
                <a:off x="420127" y="4519659"/>
                <a:ext cx="8229601" cy="1507811"/>
              </a:xfrm>
              <a:prstGeom prst="round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ts val="600"/>
                  </a:spcAft>
                </a:pPr>
                <a:r>
                  <a:rPr lang="de-DE" sz="2400" dirty="0">
                    <a:solidFill>
                      <a:srgbClr val="000000"/>
                    </a:solidFill>
                    <a:latin typeface="Lucida Sans Unicode" panose="020B0602030504020204" pitchFamily="34" charset="0"/>
                    <a:cs typeface="Lucida Sans Unicode" panose="020B0602030504020204" pitchFamily="34" charset="0"/>
                  </a:rPr>
                  <a:t>HWK Hamburg</a:t>
                </a:r>
              </a:p>
              <a:p>
                <a:pPr eaLnBrk="0" fontAlgn="base" hangingPunct="0">
                  <a:spcBef>
                    <a:spcPct val="0"/>
                  </a:spcBef>
                  <a:spcAft>
                    <a:spcPts val="600"/>
                  </a:spcAft>
                </a:pPr>
                <a:r>
                  <a:rPr lang="de-DE" sz="2400" dirty="0">
                    <a:solidFill>
                      <a:srgbClr val="000000"/>
                    </a:solidFill>
                    <a:latin typeface="Lucida Sans Unicode" panose="020B0602030504020204" pitchFamily="34" charset="0"/>
                    <a:cs typeface="Lucida Sans Unicode" panose="020B0602030504020204" pitchFamily="34" charset="0"/>
                  </a:rPr>
                  <a:t>HWK Mannheim</a:t>
                </a:r>
              </a:p>
              <a:p>
                <a:pPr eaLnBrk="0" fontAlgn="base" hangingPunct="0">
                  <a:spcBef>
                    <a:spcPct val="0"/>
                  </a:spcBef>
                </a:pPr>
                <a:r>
                  <a:rPr lang="de-DE" sz="2400" dirty="0">
                    <a:solidFill>
                      <a:srgbClr val="000000"/>
                    </a:solidFill>
                    <a:latin typeface="Lucida Sans Unicode" panose="020B0602030504020204" pitchFamily="34" charset="0"/>
                    <a:cs typeface="Lucida Sans Unicode" panose="020B0602030504020204" pitchFamily="34" charset="0"/>
                  </a:rPr>
                  <a:t>IHK </a:t>
                </a:r>
                <a:r>
                  <a:rPr lang="de-DE" sz="2400" dirty="0" smtClean="0">
                    <a:solidFill>
                      <a:srgbClr val="000000"/>
                    </a:solidFill>
                    <a:latin typeface="Lucida Sans Unicode" panose="020B0602030504020204" pitchFamily="34" charset="0"/>
                    <a:cs typeface="Lucida Sans Unicode" panose="020B0602030504020204" pitchFamily="34" charset="0"/>
                  </a:rPr>
                  <a:t>FOSA</a:t>
                </a:r>
                <a:endParaRPr lang="de-DE" sz="2400" dirty="0">
                  <a:solidFill>
                    <a:srgbClr val="000000"/>
                  </a:solidFill>
                  <a:latin typeface="Lucida Sans Unicode" panose="020B0602030504020204" pitchFamily="34" charset="0"/>
                  <a:cs typeface="Lucida Sans Unicode" panose="020B0602030504020204" pitchFamily="34" charset="0"/>
                </a:endParaRPr>
              </a:p>
            </p:txBody>
          </p:sp>
          <p:sp>
            <p:nvSpPr>
              <p:cNvPr id="8" name="Abgerundetes Rechteck 7"/>
              <p:cNvSpPr/>
              <p:nvPr/>
            </p:nvSpPr>
            <p:spPr bwMode="auto">
              <a:xfrm>
                <a:off x="420128" y="4065374"/>
                <a:ext cx="8229601" cy="504000"/>
              </a:xfrm>
              <a:prstGeom prst="round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de-DE" sz="2400" b="1" dirty="0" smtClean="0">
                    <a:solidFill>
                      <a:srgbClr val="FFFFFF"/>
                    </a:solidFill>
                    <a:latin typeface="Lucida Sans Unicode" panose="020B0602030504020204" pitchFamily="34" charset="0"/>
                    <a:cs typeface="Lucida Sans Unicode" panose="020B0602030504020204" pitchFamily="34" charset="0"/>
                  </a:rPr>
                  <a:t>Projektpartner</a:t>
                </a:r>
                <a:endParaRPr lang="de-DE" sz="2400" b="1" dirty="0">
                  <a:solidFill>
                    <a:srgbClr val="FFFFFF"/>
                  </a:solidFill>
                  <a:latin typeface="Lucida Sans Unicode" panose="020B0602030504020204" pitchFamily="34" charset="0"/>
                  <a:cs typeface="Lucida Sans Unicode" panose="020B0602030504020204" pitchFamily="34" charset="0"/>
                </a:endParaRPr>
              </a:p>
            </p:txBody>
          </p:sp>
          <p:sp>
            <p:nvSpPr>
              <p:cNvPr id="4" name="Textfeld 3"/>
              <p:cNvSpPr txBox="1"/>
              <p:nvPr/>
            </p:nvSpPr>
            <p:spPr bwMode="auto">
              <a:xfrm>
                <a:off x="5214551" y="4667336"/>
                <a:ext cx="2866768" cy="126188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eaLnBrk="0" fontAlgn="base" hangingPunct="0">
                  <a:spcBef>
                    <a:spcPct val="0"/>
                  </a:spcBef>
                  <a:spcAft>
                    <a:spcPts val="600"/>
                  </a:spcAft>
                </a:pPr>
                <a:r>
                  <a:rPr lang="de-DE" sz="2400" dirty="0" smtClean="0">
                    <a:solidFill>
                      <a:srgbClr val="000000"/>
                    </a:solidFill>
                    <a:latin typeface="Lucida Sans Unicode" panose="020B0602030504020204" pitchFamily="34" charset="0"/>
                    <a:cs typeface="Lucida Sans Unicode" panose="020B0602030504020204" pitchFamily="34" charset="0"/>
                  </a:rPr>
                  <a:t>IHK </a:t>
                </a:r>
                <a:r>
                  <a:rPr lang="de-DE" sz="2400" dirty="0">
                    <a:solidFill>
                      <a:srgbClr val="000000"/>
                    </a:solidFill>
                    <a:latin typeface="Lucida Sans Unicode" panose="020B0602030504020204" pitchFamily="34" charset="0"/>
                    <a:cs typeface="Lucida Sans Unicode" panose="020B0602030504020204" pitchFamily="34" charset="0"/>
                  </a:rPr>
                  <a:t>Köln</a:t>
                </a:r>
              </a:p>
              <a:p>
                <a:pPr eaLnBrk="0" fontAlgn="base" hangingPunct="0">
                  <a:spcBef>
                    <a:spcPct val="0"/>
                  </a:spcBef>
                  <a:spcAft>
                    <a:spcPts val="600"/>
                  </a:spcAft>
                </a:pPr>
                <a:r>
                  <a:rPr lang="de-DE" sz="2400" dirty="0">
                    <a:solidFill>
                      <a:srgbClr val="000000"/>
                    </a:solidFill>
                    <a:latin typeface="Lucida Sans Unicode" panose="020B0602030504020204" pitchFamily="34" charset="0"/>
                    <a:cs typeface="Lucida Sans Unicode" panose="020B0602030504020204" pitchFamily="34" charset="0"/>
                  </a:rPr>
                  <a:t>IHK München</a:t>
                </a:r>
              </a:p>
              <a:p>
                <a:pPr eaLnBrk="0" fontAlgn="base" hangingPunct="0">
                  <a:spcBef>
                    <a:spcPct val="0"/>
                  </a:spcBef>
                  <a:spcAft>
                    <a:spcPts val="600"/>
                  </a:spcAft>
                </a:pPr>
                <a:r>
                  <a:rPr lang="de-DE" sz="2400" dirty="0" smtClean="0">
                    <a:solidFill>
                      <a:srgbClr val="000000"/>
                    </a:solidFill>
                    <a:latin typeface="Lucida Sans Unicode" panose="020B0602030504020204" pitchFamily="34" charset="0"/>
                    <a:cs typeface="Lucida Sans Unicode" panose="020B0602030504020204" pitchFamily="34" charset="0"/>
                  </a:rPr>
                  <a:t>WHKT</a:t>
                </a:r>
                <a:endParaRPr lang="de-DE" sz="2400" dirty="0">
                  <a:solidFill>
                    <a:srgbClr val="000000"/>
                  </a:solidFill>
                  <a:latin typeface="Lucida Sans Unicode" panose="020B0602030504020204" pitchFamily="34" charset="0"/>
                  <a:cs typeface="Lucida Sans Unicode" panose="020B0602030504020204" pitchFamily="34" charset="0"/>
                </a:endParaRPr>
              </a:p>
            </p:txBody>
          </p:sp>
        </p:grpSp>
        <p:sp>
          <p:nvSpPr>
            <p:cNvPr id="12" name="Abgerundetes Rechteck 11"/>
            <p:cNvSpPr/>
            <p:nvPr/>
          </p:nvSpPr>
          <p:spPr bwMode="auto">
            <a:xfrm>
              <a:off x="420128" y="5771402"/>
              <a:ext cx="8229601" cy="504000"/>
            </a:xfrm>
            <a:prstGeom prst="round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eaLnBrk="0" fontAlgn="base" hangingPunct="0">
                <a:spcBef>
                  <a:spcPct val="0"/>
                </a:spcBef>
                <a:spcAft>
                  <a:spcPct val="0"/>
                </a:spcAft>
              </a:pPr>
              <a:r>
                <a:rPr lang="de-DE" sz="2400" b="1" dirty="0" smtClean="0">
                  <a:solidFill>
                    <a:srgbClr val="000000"/>
                  </a:solidFill>
                  <a:latin typeface="Lucida Sans Unicode" panose="020B0602030504020204" pitchFamily="34" charset="0"/>
                  <a:cs typeface="Lucida Sans Unicode" panose="020B0602030504020204" pitchFamily="34" charset="0"/>
                </a:rPr>
                <a:t>Beirat</a:t>
              </a:r>
              <a:endParaRPr lang="de-DE" sz="2400" b="1" dirty="0">
                <a:solidFill>
                  <a:srgbClr val="000000"/>
                </a:solidFill>
                <a:latin typeface="Lucida Sans Unicode" panose="020B0602030504020204" pitchFamily="34" charset="0"/>
                <a:cs typeface="Lucida Sans Unicode" panose="020B0602030504020204" pitchFamily="34" charset="0"/>
              </a:endParaRPr>
            </a:p>
          </p:txBody>
        </p:sp>
      </p:grpSp>
      <p:sp>
        <p:nvSpPr>
          <p:cNvPr id="13" name="Titel 4"/>
          <p:cNvSpPr>
            <a:spLocks noGrp="1"/>
          </p:cNvSpPr>
          <p:nvPr>
            <p:ph type="title"/>
          </p:nvPr>
        </p:nvSpPr>
        <p:spPr>
          <a:xfrm>
            <a:off x="468313" y="1441450"/>
            <a:ext cx="8280400" cy="612775"/>
          </a:xfrm>
        </p:spPr>
        <p:txBody>
          <a:bodyPr/>
          <a:lstStyle/>
          <a:p>
            <a:r>
              <a:rPr lang="de-DE" dirty="0"/>
              <a:t>Akteure im Projekt</a:t>
            </a:r>
          </a:p>
        </p:txBody>
      </p:sp>
    </p:spTree>
    <p:extLst>
      <p:ext uri="{BB962C8B-B14F-4D97-AF65-F5344CB8AC3E}">
        <p14:creationId xmlns:p14="http://schemas.microsoft.com/office/powerpoint/2010/main" val="3318886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8286750" y="952500"/>
            <a:ext cx="184150" cy="708025"/>
          </a:xfrm>
        </p:spPr>
        <p:txBody>
          <a:bodyPr/>
          <a:lstStyle/>
          <a:p>
            <a:pPr eaLnBrk="1" hangingPunct="1"/>
            <a:r>
              <a:rPr lang="de-DE" smtClean="0"/>
              <a:t/>
            </a:r>
            <a:br>
              <a:rPr lang="de-DE" smtClean="0"/>
            </a:br>
            <a:endParaRPr lang="de-DE" smtClean="0"/>
          </a:p>
        </p:txBody>
      </p:sp>
      <p:sp>
        <p:nvSpPr>
          <p:cNvPr id="5" name="Titel 1"/>
          <p:cNvSpPr txBox="1">
            <a:spLocks/>
          </p:cNvSpPr>
          <p:nvPr/>
        </p:nvSpPr>
        <p:spPr bwMode="auto">
          <a:xfrm>
            <a:off x="5364088" y="980728"/>
            <a:ext cx="3509276" cy="400099"/>
          </a:xfrm>
          <a:prstGeom prst="rect">
            <a:avLst/>
          </a:prstGeom>
        </p:spPr>
        <p:txBody>
          <a:bodyPr vert="horz" lIns="91440" tIns="45720" rIns="91440" bIns="45720" rtlCol="0" anchor="ctr">
            <a:normAutofit/>
          </a:bodyPr>
          <a:lstStyle>
            <a:lvl1pPr algn="r" defTabSz="914400" eaLnBrk="1" latinLnBrk="0" hangingPunct="1">
              <a:buNone/>
              <a:defRPr sz="2000" b="1" baseline="0">
                <a:latin typeface="+Überschrift Arial"/>
                <a:ea typeface="+mj-ea"/>
              </a:defRPr>
            </a:lvl1pPr>
          </a:lstStyle>
          <a:p>
            <a:r>
              <a:rPr lang="de-DE" sz="1800" dirty="0"/>
              <a:t>Anerkennungsgesetz Bund</a:t>
            </a:r>
          </a:p>
        </p:txBody>
      </p:sp>
      <p:sp>
        <p:nvSpPr>
          <p:cNvPr id="6152" name="Foliennummernplatzhalter 3"/>
          <p:cNvSpPr>
            <a:spLocks noGrp="1"/>
          </p:cNvSpPr>
          <p:nvPr>
            <p:ph type="sldNum" sz="quarter" idx="16"/>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fld id="{EE92D447-B237-42B7-A43F-7A2539C61896}" type="slidenum">
              <a:rPr lang="de-DE" smtClean="0">
                <a:solidFill>
                  <a:srgbClr val="898989"/>
                </a:solidFill>
                <a:latin typeface="+Textkörper Arial"/>
              </a:rPr>
              <a:pPr eaLnBrk="1" fontAlgn="base" hangingPunct="1">
                <a:spcBef>
                  <a:spcPct val="0"/>
                </a:spcBef>
                <a:spcAft>
                  <a:spcPct val="0"/>
                </a:spcAft>
                <a:defRPr/>
              </a:pPr>
              <a:t>2</a:t>
            </a:fld>
            <a:endParaRPr lang="de-DE" smtClean="0">
              <a:solidFill>
                <a:srgbClr val="898989"/>
              </a:solidFill>
              <a:latin typeface="+Textkörper Arial"/>
            </a:endParaRPr>
          </a:p>
        </p:txBody>
      </p:sp>
      <p:graphicFrame>
        <p:nvGraphicFramePr>
          <p:cNvPr id="24" name="Diagramm 23"/>
          <p:cNvGraphicFramePr/>
          <p:nvPr>
            <p:extLst>
              <p:ext uri="{D42A27DB-BD31-4B8C-83A1-F6EECF244321}">
                <p14:modId xmlns:p14="http://schemas.microsoft.com/office/powerpoint/2010/main" val="2386146107"/>
              </p:ext>
            </p:extLst>
          </p:nvPr>
        </p:nvGraphicFramePr>
        <p:xfrm>
          <a:off x="395536" y="1628800"/>
          <a:ext cx="8496944"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4445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Sonderfond</a:t>
            </a:r>
            <a:endParaRPr lang="de-DE" dirty="0"/>
          </a:p>
        </p:txBody>
      </p:sp>
      <p:sp>
        <p:nvSpPr>
          <p:cNvPr id="3" name="Inhaltsplatzhalter 2"/>
          <p:cNvSpPr>
            <a:spLocks noGrp="1"/>
          </p:cNvSpPr>
          <p:nvPr>
            <p:ph idx="1"/>
          </p:nvPr>
        </p:nvSpPr>
        <p:spPr/>
        <p:txBody>
          <a:bodyPr/>
          <a:lstStyle/>
          <a:p>
            <a:pPr marL="0" indent="0">
              <a:spcAft>
                <a:spcPts val="1000"/>
              </a:spcAft>
            </a:pPr>
            <a:r>
              <a:rPr lang="de-DE" dirty="0" smtClean="0"/>
              <a:t> durch den WHKT verwaltet</a:t>
            </a:r>
          </a:p>
          <a:p>
            <a:pPr marL="0" indent="0">
              <a:spcAft>
                <a:spcPts val="1000"/>
              </a:spcAft>
            </a:pPr>
            <a:r>
              <a:rPr lang="de-DE" dirty="0"/>
              <a:t> </a:t>
            </a:r>
            <a:r>
              <a:rPr lang="de-DE" dirty="0" smtClean="0"/>
              <a:t>finanzielle Unterstützung für Antragstellen, die keine </a:t>
            </a:r>
            <a:r>
              <a:rPr lang="de-DE" dirty="0"/>
              <a:t>Förderung durch die Arbeitsagentur, das Jobcenter oder andere Institutionen für die Durchführung der Qualifikationsanalysen </a:t>
            </a:r>
            <a:r>
              <a:rPr lang="de-DE" dirty="0" smtClean="0"/>
              <a:t>erhalten</a:t>
            </a:r>
          </a:p>
          <a:p>
            <a:pPr marL="0" indent="0">
              <a:spcAft>
                <a:spcPts val="1000"/>
              </a:spcAft>
            </a:pPr>
            <a:r>
              <a:rPr lang="de-DE" dirty="0" smtClean="0"/>
              <a:t>2015 insgesamt neunmal genutzt</a:t>
            </a:r>
          </a:p>
          <a:p>
            <a:pPr marL="0" indent="0">
              <a:spcAft>
                <a:spcPts val="1000"/>
              </a:spcAft>
            </a:pPr>
            <a:r>
              <a:rPr lang="de-DE" dirty="0" smtClean="0"/>
              <a:t> Nutzung für alle Kammern in Deutschland oder zuständige Beratungsstellen, die Qualifikationsanalysen  durchführen</a:t>
            </a:r>
          </a:p>
          <a:p>
            <a:pPr marL="0" indent="0">
              <a:spcAft>
                <a:spcPts val="1000"/>
              </a:spcAft>
            </a:pPr>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endParaRPr lang="de-DE" dirty="0">
              <a:solidFill>
                <a:srgbClr val="000000"/>
              </a:solidFill>
            </a:endParaRPr>
          </a:p>
        </p:txBody>
      </p:sp>
    </p:spTree>
    <p:extLst>
      <p:ext uri="{BB962C8B-B14F-4D97-AF65-F5344CB8AC3E}">
        <p14:creationId xmlns:p14="http://schemas.microsoft.com/office/powerpoint/2010/main" val="4292406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bwMode="auto">
          <a:xfrm>
            <a:off x="61783" y="6440037"/>
            <a:ext cx="963827" cy="37688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400" smtClean="0">
              <a:solidFill>
                <a:srgbClr val="000000"/>
              </a:solidFill>
            </a:endParaRPr>
          </a:p>
        </p:txBody>
      </p:sp>
      <p:sp>
        <p:nvSpPr>
          <p:cNvPr id="3076" name="Foliennummernplatzhalter 1"/>
          <p:cNvSpPr>
            <a:spLocks noGrp="1"/>
          </p:cNvSpPr>
          <p:nvPr>
            <p:ph type="sldNum" sz="quarter" idx="10"/>
          </p:nvPr>
        </p:nvSpPr>
        <p:spPr bwMode="auto">
          <a:noFill/>
          <a:ln>
            <a:miter lim="800000"/>
            <a:headEnd/>
            <a:tailEnd/>
          </a:ln>
        </p:spPr>
        <p:txBody>
          <a:bodyPr/>
          <a:lstStyle/>
          <a:p>
            <a:fld id="{1A07BB58-71BB-440D-8B9E-0277A1D4609D}" type="slidenum">
              <a:rPr lang="de-DE">
                <a:solidFill>
                  <a:srgbClr val="000000"/>
                </a:solidFill>
              </a:rPr>
              <a:pPr/>
              <a:t>21</a:t>
            </a:fld>
            <a:endParaRPr lang="de-DE" dirty="0">
              <a:solidFill>
                <a:srgbClr val="000000"/>
              </a:solidFill>
            </a:endParaRPr>
          </a:p>
        </p:txBody>
      </p:sp>
      <p:sp>
        <p:nvSpPr>
          <p:cNvPr id="7" name="Abgerundetes Rechteck 6"/>
          <p:cNvSpPr/>
          <p:nvPr/>
        </p:nvSpPr>
        <p:spPr bwMode="auto">
          <a:xfrm>
            <a:off x="420128" y="2853666"/>
            <a:ext cx="8229601" cy="504000"/>
          </a:xfrm>
          <a:prstGeom prst="round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de-DE" sz="2400" b="1" dirty="0" smtClean="0">
                <a:solidFill>
                  <a:srgbClr val="000000"/>
                </a:solidFill>
                <a:latin typeface="Lucida Sans Unicode" panose="020B0602030504020204" pitchFamily="34" charset="0"/>
                <a:cs typeface="Lucida Sans Unicode" panose="020B0602030504020204" pitchFamily="34" charset="0"/>
              </a:rPr>
              <a:t>Information/Beratung zur Qualifikationsanalyse</a:t>
            </a:r>
            <a:endParaRPr lang="de-DE" sz="2400" b="1" dirty="0">
              <a:solidFill>
                <a:srgbClr val="000000"/>
              </a:solidFill>
              <a:latin typeface="Lucida Sans Unicode" panose="020B0602030504020204" pitchFamily="34" charset="0"/>
              <a:cs typeface="Lucida Sans Unicode" panose="020B0602030504020204" pitchFamily="34" charset="0"/>
            </a:endParaRPr>
          </a:p>
        </p:txBody>
      </p:sp>
      <p:sp>
        <p:nvSpPr>
          <p:cNvPr id="8" name="Abgerundetes Rechteck 7"/>
          <p:cNvSpPr/>
          <p:nvPr/>
        </p:nvSpPr>
        <p:spPr bwMode="auto">
          <a:xfrm>
            <a:off x="420128" y="3478414"/>
            <a:ext cx="8229601" cy="753772"/>
          </a:xfrm>
          <a:prstGeom prst="round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de-DE" sz="2400" b="1" dirty="0" smtClean="0">
                <a:solidFill>
                  <a:srgbClr val="FFFFFF"/>
                </a:solidFill>
                <a:latin typeface="Lucida Sans Unicode" panose="020B0602030504020204" pitchFamily="34" charset="0"/>
                <a:cs typeface="Lucida Sans Unicode" panose="020B0602030504020204" pitchFamily="34" charset="0"/>
              </a:rPr>
              <a:t>Entscheidung, ob Qualifikationsanalyse und für welche wesentlichen Berufstätigkeiten  </a:t>
            </a:r>
            <a:endParaRPr lang="de-DE" sz="2400" b="1" dirty="0">
              <a:solidFill>
                <a:srgbClr val="FFFFFF"/>
              </a:solidFill>
              <a:latin typeface="Lucida Sans Unicode" panose="020B0602030504020204" pitchFamily="34" charset="0"/>
              <a:cs typeface="Lucida Sans Unicode" panose="020B0602030504020204" pitchFamily="34" charset="0"/>
            </a:endParaRPr>
          </a:p>
        </p:txBody>
      </p:sp>
      <p:grpSp>
        <p:nvGrpSpPr>
          <p:cNvPr id="10" name="Gruppieren 9"/>
          <p:cNvGrpSpPr/>
          <p:nvPr/>
        </p:nvGrpSpPr>
        <p:grpSpPr>
          <a:xfrm>
            <a:off x="420126" y="2209230"/>
            <a:ext cx="8229603" cy="4419250"/>
            <a:chOff x="420126" y="1912662"/>
            <a:chExt cx="8229603" cy="4419250"/>
          </a:xfrm>
        </p:grpSpPr>
        <p:sp>
          <p:nvSpPr>
            <p:cNvPr id="3" name="Abgerundetes Rechteck 2"/>
            <p:cNvSpPr/>
            <p:nvPr/>
          </p:nvSpPr>
          <p:spPr bwMode="auto">
            <a:xfrm>
              <a:off x="420128" y="1912662"/>
              <a:ext cx="8229601" cy="504000"/>
            </a:xfrm>
            <a:prstGeom prst="round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eaLnBrk="0" fontAlgn="base" hangingPunct="0">
                <a:spcBef>
                  <a:spcPct val="0"/>
                </a:spcBef>
                <a:spcAft>
                  <a:spcPct val="0"/>
                </a:spcAft>
              </a:pPr>
              <a:r>
                <a:rPr lang="de-DE" sz="2400" b="1" dirty="0" smtClean="0">
                  <a:solidFill>
                    <a:srgbClr val="000000"/>
                  </a:solidFill>
                  <a:latin typeface="Lucida Sans Unicode" panose="020B0602030504020204" pitchFamily="34" charset="0"/>
                  <a:cs typeface="Lucida Sans Unicode" panose="020B0602030504020204" pitchFamily="34" charset="0"/>
                </a:rPr>
                <a:t>Fehlende Grundlagen für Beurteilung bei Antrag</a:t>
              </a:r>
              <a:endParaRPr lang="de-DE" sz="2400" b="1" dirty="0">
                <a:solidFill>
                  <a:srgbClr val="000000"/>
                </a:solidFill>
                <a:latin typeface="Lucida Sans Unicode" panose="020B0602030504020204" pitchFamily="34" charset="0"/>
                <a:cs typeface="Lucida Sans Unicode" panose="020B0602030504020204" pitchFamily="34" charset="0"/>
              </a:endParaRPr>
            </a:p>
          </p:txBody>
        </p:sp>
        <p:sp>
          <p:nvSpPr>
            <p:cNvPr id="14" name="Abgerundetes Rechteck 13"/>
            <p:cNvSpPr/>
            <p:nvPr/>
          </p:nvSpPr>
          <p:spPr bwMode="auto">
            <a:xfrm>
              <a:off x="420128" y="4046828"/>
              <a:ext cx="8229601" cy="753765"/>
            </a:xfrm>
            <a:prstGeom prst="round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de-DE" sz="2400" b="1" dirty="0" smtClean="0">
                  <a:solidFill>
                    <a:srgbClr val="000000"/>
                  </a:solidFill>
                  <a:latin typeface="Lucida Sans Unicode" panose="020B0602030504020204" pitchFamily="34" charset="0"/>
                  <a:cs typeface="Lucida Sans Unicode" panose="020B0602030504020204" pitchFamily="34" charset="0"/>
                </a:rPr>
                <a:t>Experte entwickelt Aufgabenstellung</a:t>
              </a:r>
            </a:p>
            <a:p>
              <a:pPr algn="ctr" eaLnBrk="0" fontAlgn="base" hangingPunct="0">
                <a:spcBef>
                  <a:spcPct val="0"/>
                </a:spcBef>
                <a:spcAft>
                  <a:spcPct val="0"/>
                </a:spcAft>
              </a:pPr>
              <a:r>
                <a:rPr lang="de-DE" sz="2400" b="1" dirty="0" smtClean="0">
                  <a:solidFill>
                    <a:srgbClr val="000000"/>
                  </a:solidFill>
                  <a:latin typeface="Lucida Sans Unicode" panose="020B0602030504020204" pitchFamily="34" charset="0"/>
                  <a:cs typeface="Lucida Sans Unicode" panose="020B0602030504020204" pitchFamily="34" charset="0"/>
                </a:rPr>
                <a:t>Zuständige Stelle klärt Infrastruktur und lädt ein</a:t>
              </a:r>
              <a:endParaRPr lang="de-DE" sz="2400" b="1" dirty="0">
                <a:solidFill>
                  <a:srgbClr val="000000"/>
                </a:solidFill>
                <a:latin typeface="Lucida Sans Unicode" panose="020B0602030504020204" pitchFamily="34" charset="0"/>
                <a:cs typeface="Lucida Sans Unicode" panose="020B0602030504020204" pitchFamily="34" charset="0"/>
              </a:endParaRPr>
            </a:p>
          </p:txBody>
        </p:sp>
        <p:sp>
          <p:nvSpPr>
            <p:cNvPr id="15" name="Abgerundetes Rechteck 14"/>
            <p:cNvSpPr/>
            <p:nvPr/>
          </p:nvSpPr>
          <p:spPr bwMode="auto">
            <a:xfrm>
              <a:off x="420128" y="4923634"/>
              <a:ext cx="8229601" cy="753772"/>
            </a:xfrm>
            <a:prstGeom prst="round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de-DE" sz="2400" b="1" dirty="0" smtClean="0">
                  <a:solidFill>
                    <a:srgbClr val="FFFFFF"/>
                  </a:solidFill>
                  <a:latin typeface="Lucida Sans Unicode" panose="020B0602030504020204" pitchFamily="34" charset="0"/>
                  <a:cs typeface="Lucida Sans Unicode" panose="020B0602030504020204" pitchFamily="34" charset="0"/>
                </a:rPr>
                <a:t>Durchführung der Qualifikationsanalyse</a:t>
              </a:r>
            </a:p>
            <a:p>
              <a:pPr algn="ctr" eaLnBrk="0" fontAlgn="base" hangingPunct="0">
                <a:spcBef>
                  <a:spcPct val="0"/>
                </a:spcBef>
                <a:spcAft>
                  <a:spcPct val="0"/>
                </a:spcAft>
              </a:pPr>
              <a:r>
                <a:rPr lang="de-DE" sz="2400" b="1" dirty="0" smtClean="0">
                  <a:solidFill>
                    <a:srgbClr val="FFFFFF"/>
                  </a:solidFill>
                  <a:latin typeface="Lucida Sans Unicode" panose="020B0602030504020204" pitchFamily="34" charset="0"/>
                  <a:cs typeface="Lucida Sans Unicode" panose="020B0602030504020204" pitchFamily="34" charset="0"/>
                </a:rPr>
                <a:t>Dokumentation der Ergebnisse</a:t>
              </a:r>
              <a:endParaRPr lang="de-DE" sz="2400" b="1" dirty="0">
                <a:solidFill>
                  <a:srgbClr val="FFFFFF"/>
                </a:solidFill>
                <a:latin typeface="Lucida Sans Unicode" panose="020B0602030504020204" pitchFamily="34" charset="0"/>
                <a:cs typeface="Lucida Sans Unicode" panose="020B0602030504020204" pitchFamily="34" charset="0"/>
              </a:endParaRPr>
            </a:p>
          </p:txBody>
        </p:sp>
        <p:sp>
          <p:nvSpPr>
            <p:cNvPr id="16" name="Abgerundetes Rechteck 15"/>
            <p:cNvSpPr/>
            <p:nvPr/>
          </p:nvSpPr>
          <p:spPr bwMode="auto">
            <a:xfrm>
              <a:off x="420126" y="5827912"/>
              <a:ext cx="8229601" cy="504000"/>
            </a:xfrm>
            <a:prstGeom prst="round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eaLnBrk="0" fontAlgn="base" hangingPunct="0">
                <a:spcBef>
                  <a:spcPct val="0"/>
                </a:spcBef>
                <a:spcAft>
                  <a:spcPct val="0"/>
                </a:spcAft>
              </a:pPr>
              <a:r>
                <a:rPr lang="de-DE" sz="2400" b="1" dirty="0" smtClean="0">
                  <a:solidFill>
                    <a:srgbClr val="000000"/>
                  </a:solidFill>
                  <a:latin typeface="Lucida Sans Unicode" panose="020B0602030504020204" pitchFamily="34" charset="0"/>
                  <a:cs typeface="Lucida Sans Unicode" panose="020B0602030504020204" pitchFamily="34" charset="0"/>
                </a:rPr>
                <a:t>Fortsetzung Antragsbearbeitung</a:t>
              </a:r>
              <a:endParaRPr lang="de-DE" sz="2400" b="1" dirty="0">
                <a:solidFill>
                  <a:srgbClr val="000000"/>
                </a:solidFill>
                <a:latin typeface="Lucida Sans Unicode" panose="020B0602030504020204" pitchFamily="34" charset="0"/>
                <a:cs typeface="Lucida Sans Unicode" panose="020B0602030504020204" pitchFamily="34" charset="0"/>
              </a:endParaRPr>
            </a:p>
          </p:txBody>
        </p:sp>
      </p:grpSp>
      <p:sp>
        <p:nvSpPr>
          <p:cNvPr id="18" name="Titel 4"/>
          <p:cNvSpPr>
            <a:spLocks noGrp="1"/>
          </p:cNvSpPr>
          <p:nvPr>
            <p:ph type="title"/>
          </p:nvPr>
        </p:nvSpPr>
        <p:spPr>
          <a:xfrm>
            <a:off x="468313" y="1441450"/>
            <a:ext cx="8280400" cy="612775"/>
          </a:xfrm>
        </p:spPr>
        <p:txBody>
          <a:bodyPr/>
          <a:lstStyle/>
          <a:p>
            <a:r>
              <a:rPr lang="de-DE" dirty="0" smtClean="0"/>
              <a:t>Ablauf (Muster)</a:t>
            </a:r>
          </a:p>
        </p:txBody>
      </p:sp>
    </p:spTree>
    <p:extLst>
      <p:ext uri="{BB962C8B-B14F-4D97-AF65-F5344CB8AC3E}">
        <p14:creationId xmlns:p14="http://schemas.microsoft.com/office/powerpoint/2010/main" val="2507574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4"/>
          <p:cNvSpPr>
            <a:spLocks noGrp="1"/>
          </p:cNvSpPr>
          <p:nvPr>
            <p:ph type="title"/>
          </p:nvPr>
        </p:nvSpPr>
        <p:spPr>
          <a:xfrm>
            <a:off x="468313" y="1441450"/>
            <a:ext cx="8280400" cy="612775"/>
          </a:xfrm>
        </p:spPr>
        <p:txBody>
          <a:bodyPr/>
          <a:lstStyle/>
          <a:p>
            <a:r>
              <a:rPr lang="de-DE" dirty="0" smtClean="0"/>
              <a:t>Praxisbeispiel Qualifikationsanalyse</a:t>
            </a:r>
          </a:p>
        </p:txBody>
      </p:sp>
      <p:sp>
        <p:nvSpPr>
          <p:cNvPr id="3075" name="Inhaltsplatzhalter 5"/>
          <p:cNvSpPr>
            <a:spLocks noGrp="1"/>
          </p:cNvSpPr>
          <p:nvPr>
            <p:ph idx="1"/>
          </p:nvPr>
        </p:nvSpPr>
        <p:spPr>
          <a:xfrm>
            <a:off x="468313" y="2222938"/>
            <a:ext cx="8297316" cy="3809562"/>
          </a:xfrm>
        </p:spPr>
        <p:txBody>
          <a:bodyPr/>
          <a:lstStyle/>
          <a:p>
            <a:pPr>
              <a:lnSpc>
                <a:spcPct val="150000"/>
              </a:lnSpc>
              <a:buFont typeface="Arial" pitchFamily="34" charset="0"/>
              <a:buChar char="•"/>
            </a:pPr>
            <a:r>
              <a:rPr lang="de-DE" dirty="0" smtClean="0"/>
              <a:t>HWK Mannheim, </a:t>
            </a:r>
            <a:r>
              <a:rPr lang="de-DE" dirty="0"/>
              <a:t>Januar 2015</a:t>
            </a:r>
          </a:p>
          <a:p>
            <a:pPr>
              <a:lnSpc>
                <a:spcPct val="150000"/>
              </a:lnSpc>
              <a:buFont typeface="Arial" pitchFamily="34" charset="0"/>
              <a:buChar char="•"/>
            </a:pPr>
            <a:r>
              <a:rPr lang="de-DE" dirty="0"/>
              <a:t>Zahntechniker aus Syrien / Ausbildung in </a:t>
            </a:r>
            <a:r>
              <a:rPr lang="de-DE" dirty="0" smtClean="0"/>
              <a:t>Jordanien</a:t>
            </a:r>
          </a:p>
          <a:p>
            <a:pPr>
              <a:lnSpc>
                <a:spcPct val="150000"/>
              </a:lnSpc>
              <a:buFont typeface="Arial" pitchFamily="34" charset="0"/>
              <a:buChar char="•"/>
            </a:pPr>
            <a:r>
              <a:rPr lang="de-DE" dirty="0" smtClean="0"/>
              <a:t>Instrument</a:t>
            </a:r>
            <a:r>
              <a:rPr lang="de-DE" dirty="0"/>
              <a:t>: Probearbeit im </a:t>
            </a:r>
            <a:r>
              <a:rPr lang="de-DE" dirty="0" smtClean="0"/>
              <a:t>Betrieb</a:t>
            </a:r>
          </a:p>
          <a:p>
            <a:pPr>
              <a:lnSpc>
                <a:spcPct val="150000"/>
              </a:lnSpc>
              <a:buFont typeface="Arial" pitchFamily="34" charset="0"/>
              <a:buChar char="•"/>
            </a:pPr>
            <a:r>
              <a:rPr lang="de-DE" dirty="0" smtClean="0"/>
              <a:t>Dauer</a:t>
            </a:r>
            <a:r>
              <a:rPr lang="de-DE" dirty="0"/>
              <a:t>: </a:t>
            </a:r>
            <a:r>
              <a:rPr lang="de-DE" dirty="0" smtClean="0"/>
              <a:t>Fünf Arbeitstage</a:t>
            </a:r>
          </a:p>
          <a:p>
            <a:pPr>
              <a:lnSpc>
                <a:spcPct val="150000"/>
              </a:lnSpc>
              <a:buFont typeface="Arial" pitchFamily="34" charset="0"/>
              <a:buChar char="•"/>
            </a:pPr>
            <a:r>
              <a:rPr lang="de-DE" dirty="0"/>
              <a:t>Experte: </a:t>
            </a:r>
            <a:r>
              <a:rPr lang="de-DE" dirty="0" smtClean="0"/>
              <a:t>Zahntechnikermeister</a:t>
            </a:r>
            <a:endParaRPr lang="de-DE" dirty="0"/>
          </a:p>
          <a:p>
            <a:pPr>
              <a:lnSpc>
                <a:spcPct val="150000"/>
              </a:lnSpc>
              <a:buFont typeface="Arial" pitchFamily="34" charset="0"/>
              <a:buChar char="•"/>
            </a:pPr>
            <a:r>
              <a:rPr lang="de-DE" dirty="0" smtClean="0"/>
              <a:t>Finanzierung</a:t>
            </a:r>
            <a:r>
              <a:rPr lang="de-DE" dirty="0"/>
              <a:t>: </a:t>
            </a:r>
            <a:r>
              <a:rPr lang="de-DE" dirty="0" smtClean="0"/>
              <a:t>Sonderfonds </a:t>
            </a:r>
            <a:r>
              <a:rPr lang="de-DE" dirty="0"/>
              <a:t>des Projekts </a:t>
            </a:r>
            <a:endParaRPr lang="de-DE" dirty="0" smtClean="0"/>
          </a:p>
        </p:txBody>
      </p:sp>
    </p:spTree>
    <p:extLst>
      <p:ext uri="{BB962C8B-B14F-4D97-AF65-F5344CB8AC3E}">
        <p14:creationId xmlns:p14="http://schemas.microsoft.com/office/powerpoint/2010/main" val="1919964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Foliennummernplatzhalter 1"/>
          <p:cNvSpPr>
            <a:spLocks noGrp="1"/>
          </p:cNvSpPr>
          <p:nvPr>
            <p:ph type="sldNum" sz="quarter" idx="10"/>
          </p:nvPr>
        </p:nvSpPr>
        <p:spPr bwMode="auto">
          <a:noFill/>
          <a:ln>
            <a:miter lim="800000"/>
            <a:headEnd/>
            <a:tailEnd/>
          </a:ln>
        </p:spPr>
        <p:txBody>
          <a:bodyPr/>
          <a:lstStyle/>
          <a:p>
            <a:fld id="{1A07BB58-71BB-440D-8B9E-0277A1D4609D}" type="slidenum">
              <a:rPr lang="de-DE">
                <a:solidFill>
                  <a:srgbClr val="000000"/>
                </a:solidFill>
              </a:rPr>
              <a:pPr/>
              <a:t>23</a:t>
            </a:fld>
            <a:endParaRPr lang="de-DE" dirty="0">
              <a:solidFill>
                <a:srgbClr val="000000"/>
              </a:solidFill>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18568">
            <a:off x="5186656" y="1576829"/>
            <a:ext cx="3900445" cy="5162400"/>
          </a:xfrm>
          <a:prstGeom prst="rect">
            <a:avLst/>
          </a:prstGeom>
          <a:ln>
            <a:solidFill>
              <a:schemeClr val="tx2">
                <a:lumMod val="40000"/>
                <a:lumOff val="60000"/>
              </a:schemeClr>
            </a:solidFill>
          </a:ln>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73858">
            <a:off x="2500132" y="1677456"/>
            <a:ext cx="3903165" cy="5166000"/>
          </a:xfrm>
          <a:prstGeom prst="rect">
            <a:avLst/>
          </a:prstGeom>
          <a:ln>
            <a:solidFill>
              <a:schemeClr val="tx2">
                <a:lumMod val="40000"/>
                <a:lumOff val="60000"/>
              </a:schemeClr>
            </a:solidFill>
          </a:ln>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77192">
            <a:off x="967907" y="1595040"/>
            <a:ext cx="3900445" cy="5162400"/>
          </a:xfrm>
          <a:prstGeom prst="rect">
            <a:avLst/>
          </a:prstGeom>
          <a:ln>
            <a:solidFill>
              <a:schemeClr val="tx2">
                <a:lumMod val="40000"/>
                <a:lumOff val="60000"/>
              </a:schemeClr>
            </a:solidFill>
          </a:ln>
        </p:spPr>
      </p:pic>
      <p:pic>
        <p:nvPicPr>
          <p:cNvPr id="2" name="Grafik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62578">
            <a:off x="-110145" y="1391032"/>
            <a:ext cx="3899260" cy="5160832"/>
          </a:xfrm>
          <a:prstGeom prst="rect">
            <a:avLst/>
          </a:prstGeom>
          <a:ln>
            <a:solidFill>
              <a:schemeClr val="tx2">
                <a:lumMod val="40000"/>
                <a:lumOff val="60000"/>
              </a:schemeClr>
            </a:solidFill>
          </a:ln>
        </p:spPr>
      </p:pic>
    </p:spTree>
    <p:extLst>
      <p:ext uri="{BB962C8B-B14F-4D97-AF65-F5344CB8AC3E}">
        <p14:creationId xmlns:p14="http://schemas.microsoft.com/office/powerpoint/2010/main" val="36598473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Inhaltsplatzhalter 5"/>
          <p:cNvSpPr>
            <a:spLocks noGrp="1"/>
          </p:cNvSpPr>
          <p:nvPr>
            <p:ph idx="1"/>
          </p:nvPr>
        </p:nvSpPr>
        <p:spPr>
          <a:xfrm>
            <a:off x="468313" y="2235200"/>
            <a:ext cx="8280400" cy="3797300"/>
          </a:xfrm>
        </p:spPr>
        <p:txBody>
          <a:bodyPr/>
          <a:lstStyle/>
          <a:p>
            <a:pPr>
              <a:buFont typeface="Arial" pitchFamily="34" charset="0"/>
              <a:buChar char="•"/>
            </a:pPr>
            <a:endParaRPr lang="de-DE" dirty="0" smtClean="0"/>
          </a:p>
          <a:p>
            <a:pPr>
              <a:buFont typeface="Arial" pitchFamily="34" charset="0"/>
              <a:buChar char="•"/>
            </a:pPr>
            <a:endParaRPr lang="de-DE" dirty="0" smtClean="0"/>
          </a:p>
        </p:txBody>
      </p:sp>
      <p:sp>
        <p:nvSpPr>
          <p:cNvPr id="3076" name="Foliennummernplatzhalter 1"/>
          <p:cNvSpPr>
            <a:spLocks noGrp="1"/>
          </p:cNvSpPr>
          <p:nvPr>
            <p:ph type="sldNum" sz="quarter" idx="10"/>
          </p:nvPr>
        </p:nvSpPr>
        <p:spPr bwMode="auto">
          <a:noFill/>
          <a:ln>
            <a:miter lim="800000"/>
            <a:headEnd/>
            <a:tailEnd/>
          </a:ln>
        </p:spPr>
        <p:txBody>
          <a:bodyPr/>
          <a:lstStyle/>
          <a:p>
            <a:endParaRPr lang="de-DE" dirty="0">
              <a:solidFill>
                <a:srgbClr val="000000"/>
              </a:solidFill>
            </a:endParaRPr>
          </a:p>
        </p:txBody>
      </p:sp>
      <p:graphicFrame>
        <p:nvGraphicFramePr>
          <p:cNvPr id="6" name="Diagramm 5"/>
          <p:cNvGraphicFramePr>
            <a:graphicFrameLocks/>
          </p:cNvGraphicFramePr>
          <p:nvPr>
            <p:extLst>
              <p:ext uri="{D42A27DB-BD31-4B8C-83A1-F6EECF244321}">
                <p14:modId xmlns:p14="http://schemas.microsoft.com/office/powerpoint/2010/main" val="2889385924"/>
              </p:ext>
            </p:extLst>
          </p:nvPr>
        </p:nvGraphicFramePr>
        <p:xfrm>
          <a:off x="1603169" y="2057399"/>
          <a:ext cx="6056415" cy="365463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feld 1"/>
          <p:cNvSpPr txBox="1"/>
          <p:nvPr/>
        </p:nvSpPr>
        <p:spPr bwMode="auto">
          <a:xfrm>
            <a:off x="7089569" y="5486400"/>
            <a:ext cx="1140031" cy="184666"/>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kern="0" cap="none" spc="0" normalizeH="0" baseline="0" noProof="0" dirty="0" smtClean="0">
                <a:ln>
                  <a:noFill/>
                </a:ln>
                <a:solidFill>
                  <a:schemeClr val="tx1"/>
                </a:solidFill>
                <a:effectLst/>
                <a:uLnTx/>
                <a:uFillTx/>
                <a:latin typeface="Lucida Sans Unicode" pitchFamily="34" charset="0"/>
                <a:ea typeface="+mj-ea"/>
                <a:cs typeface="ＭＳ Ｐゴシック" charset="0"/>
              </a:rPr>
              <a:t>N= 25</a:t>
            </a:r>
          </a:p>
        </p:txBody>
      </p:sp>
    </p:spTree>
    <p:extLst>
      <p:ext uri="{BB962C8B-B14F-4D97-AF65-F5344CB8AC3E}">
        <p14:creationId xmlns:p14="http://schemas.microsoft.com/office/powerpoint/2010/main" val="37126580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Inhaltsplatzhalter 5"/>
          <p:cNvSpPr>
            <a:spLocks noGrp="1"/>
          </p:cNvSpPr>
          <p:nvPr>
            <p:ph idx="1"/>
          </p:nvPr>
        </p:nvSpPr>
        <p:spPr>
          <a:xfrm>
            <a:off x="468313" y="2235200"/>
            <a:ext cx="8280400" cy="3797300"/>
          </a:xfrm>
        </p:spPr>
        <p:txBody>
          <a:bodyPr/>
          <a:lstStyle/>
          <a:p>
            <a:pPr>
              <a:buFont typeface="Arial" pitchFamily="34" charset="0"/>
              <a:buChar char="•"/>
            </a:pPr>
            <a:endParaRPr lang="de-DE" dirty="0" smtClean="0"/>
          </a:p>
          <a:p>
            <a:pPr>
              <a:buFont typeface="Arial" pitchFamily="34" charset="0"/>
              <a:buChar char="•"/>
            </a:pPr>
            <a:endParaRPr lang="de-DE" dirty="0" smtClean="0"/>
          </a:p>
        </p:txBody>
      </p:sp>
      <p:sp>
        <p:nvSpPr>
          <p:cNvPr id="3076" name="Foliennummernplatzhalter 1"/>
          <p:cNvSpPr>
            <a:spLocks noGrp="1"/>
          </p:cNvSpPr>
          <p:nvPr>
            <p:ph type="sldNum" sz="quarter" idx="10"/>
          </p:nvPr>
        </p:nvSpPr>
        <p:spPr bwMode="auto">
          <a:noFill/>
          <a:ln>
            <a:miter lim="800000"/>
            <a:headEnd/>
            <a:tailEnd/>
          </a:ln>
        </p:spPr>
        <p:txBody>
          <a:bodyPr/>
          <a:lstStyle/>
          <a:p>
            <a:endParaRPr lang="de-DE" dirty="0">
              <a:solidFill>
                <a:srgbClr val="000000"/>
              </a:solidFill>
            </a:endParaRPr>
          </a:p>
        </p:txBody>
      </p:sp>
      <p:graphicFrame>
        <p:nvGraphicFramePr>
          <p:cNvPr id="5" name="Diagramm 4"/>
          <p:cNvGraphicFramePr>
            <a:graphicFrameLocks/>
          </p:cNvGraphicFramePr>
          <p:nvPr>
            <p:extLst>
              <p:ext uri="{D42A27DB-BD31-4B8C-83A1-F6EECF244321}">
                <p14:modId xmlns:p14="http://schemas.microsoft.com/office/powerpoint/2010/main" val="3874911830"/>
              </p:ext>
            </p:extLst>
          </p:nvPr>
        </p:nvGraphicFramePr>
        <p:xfrm>
          <a:off x="611560" y="2100262"/>
          <a:ext cx="7128792" cy="42810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m 6"/>
          <p:cNvGraphicFramePr>
            <a:graphicFrameLocks/>
          </p:cNvGraphicFramePr>
          <p:nvPr>
            <p:extLst>
              <p:ext uri="{D42A27DB-BD31-4B8C-83A1-F6EECF244321}">
                <p14:modId xmlns:p14="http://schemas.microsoft.com/office/powerpoint/2010/main" val="247470948"/>
              </p:ext>
            </p:extLst>
          </p:nvPr>
        </p:nvGraphicFramePr>
        <p:xfrm>
          <a:off x="971600" y="1412776"/>
          <a:ext cx="7272808" cy="50405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05053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Inhaltsplatzhalter 5"/>
          <p:cNvSpPr>
            <a:spLocks noGrp="1"/>
          </p:cNvSpPr>
          <p:nvPr>
            <p:ph idx="1"/>
          </p:nvPr>
        </p:nvSpPr>
        <p:spPr>
          <a:xfrm>
            <a:off x="468313" y="2235200"/>
            <a:ext cx="8280400" cy="3797300"/>
          </a:xfrm>
        </p:spPr>
        <p:txBody>
          <a:bodyPr/>
          <a:lstStyle/>
          <a:p>
            <a:pPr>
              <a:buFont typeface="Arial" pitchFamily="34" charset="0"/>
              <a:buChar char="•"/>
            </a:pPr>
            <a:endParaRPr lang="de-DE" dirty="0" smtClean="0"/>
          </a:p>
          <a:p>
            <a:pPr>
              <a:buFont typeface="Arial" pitchFamily="34" charset="0"/>
              <a:buChar char="•"/>
            </a:pPr>
            <a:endParaRPr lang="de-DE" dirty="0" smtClean="0"/>
          </a:p>
        </p:txBody>
      </p:sp>
      <p:sp>
        <p:nvSpPr>
          <p:cNvPr id="3076" name="Foliennummernplatzhalter 1"/>
          <p:cNvSpPr>
            <a:spLocks noGrp="1"/>
          </p:cNvSpPr>
          <p:nvPr>
            <p:ph type="sldNum" sz="quarter" idx="10"/>
          </p:nvPr>
        </p:nvSpPr>
        <p:spPr bwMode="auto">
          <a:noFill/>
          <a:ln>
            <a:miter lim="800000"/>
            <a:headEnd/>
            <a:tailEnd/>
          </a:ln>
        </p:spPr>
        <p:txBody>
          <a:bodyPr/>
          <a:lstStyle/>
          <a:p>
            <a:endParaRPr lang="de-DE" dirty="0">
              <a:solidFill>
                <a:srgbClr val="000000"/>
              </a:solidFill>
            </a:endParaRPr>
          </a:p>
        </p:txBody>
      </p:sp>
      <p:graphicFrame>
        <p:nvGraphicFramePr>
          <p:cNvPr id="5" name="Diagramm 4"/>
          <p:cNvGraphicFramePr>
            <a:graphicFrameLocks/>
          </p:cNvGraphicFramePr>
          <p:nvPr>
            <p:extLst>
              <p:ext uri="{D42A27DB-BD31-4B8C-83A1-F6EECF244321}">
                <p14:modId xmlns:p14="http://schemas.microsoft.com/office/powerpoint/2010/main" val="3141016046"/>
              </p:ext>
            </p:extLst>
          </p:nvPr>
        </p:nvGraphicFramePr>
        <p:xfrm>
          <a:off x="611560" y="2100262"/>
          <a:ext cx="7128792" cy="42810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m 6"/>
          <p:cNvGraphicFramePr>
            <a:graphicFrameLocks/>
          </p:cNvGraphicFramePr>
          <p:nvPr>
            <p:extLst>
              <p:ext uri="{D42A27DB-BD31-4B8C-83A1-F6EECF244321}">
                <p14:modId xmlns:p14="http://schemas.microsoft.com/office/powerpoint/2010/main" val="936741201"/>
              </p:ext>
            </p:extLst>
          </p:nvPr>
        </p:nvGraphicFramePr>
        <p:xfrm>
          <a:off x="866775" y="1319213"/>
          <a:ext cx="7410450" cy="42195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59915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Inhaltsplatzhalter 5"/>
          <p:cNvSpPr>
            <a:spLocks noGrp="1"/>
          </p:cNvSpPr>
          <p:nvPr>
            <p:ph idx="1"/>
          </p:nvPr>
        </p:nvSpPr>
        <p:spPr>
          <a:xfrm>
            <a:off x="468313" y="2235200"/>
            <a:ext cx="8280400" cy="3797300"/>
          </a:xfrm>
        </p:spPr>
        <p:txBody>
          <a:bodyPr/>
          <a:lstStyle/>
          <a:p>
            <a:pPr>
              <a:buFont typeface="Arial" pitchFamily="34" charset="0"/>
              <a:buChar char="•"/>
            </a:pPr>
            <a:endParaRPr lang="de-DE" dirty="0" smtClean="0"/>
          </a:p>
          <a:p>
            <a:pPr>
              <a:buFont typeface="Arial" pitchFamily="34" charset="0"/>
              <a:buChar char="•"/>
            </a:pPr>
            <a:endParaRPr lang="de-DE" dirty="0" smtClean="0"/>
          </a:p>
        </p:txBody>
      </p:sp>
      <p:sp>
        <p:nvSpPr>
          <p:cNvPr id="3076" name="Foliennummernplatzhalter 1"/>
          <p:cNvSpPr>
            <a:spLocks noGrp="1"/>
          </p:cNvSpPr>
          <p:nvPr>
            <p:ph type="sldNum" sz="quarter" idx="10"/>
          </p:nvPr>
        </p:nvSpPr>
        <p:spPr bwMode="auto">
          <a:noFill/>
          <a:ln>
            <a:miter lim="800000"/>
            <a:headEnd/>
            <a:tailEnd/>
          </a:ln>
        </p:spPr>
        <p:txBody>
          <a:bodyPr/>
          <a:lstStyle/>
          <a:p>
            <a:endParaRPr lang="de-DE" dirty="0">
              <a:solidFill>
                <a:srgbClr val="000000"/>
              </a:solidFill>
            </a:endParaRPr>
          </a:p>
        </p:txBody>
      </p:sp>
      <p:graphicFrame>
        <p:nvGraphicFramePr>
          <p:cNvPr id="5" name="Diagramm 4"/>
          <p:cNvGraphicFramePr>
            <a:graphicFrameLocks/>
          </p:cNvGraphicFramePr>
          <p:nvPr>
            <p:extLst>
              <p:ext uri="{D42A27DB-BD31-4B8C-83A1-F6EECF244321}">
                <p14:modId xmlns:p14="http://schemas.microsoft.com/office/powerpoint/2010/main" val="2568318797"/>
              </p:ext>
            </p:extLst>
          </p:nvPr>
        </p:nvGraphicFramePr>
        <p:xfrm>
          <a:off x="611560" y="2100262"/>
          <a:ext cx="7128792" cy="42810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m 6"/>
          <p:cNvGraphicFramePr>
            <a:graphicFrameLocks/>
          </p:cNvGraphicFramePr>
          <p:nvPr>
            <p:extLst>
              <p:ext uri="{D42A27DB-BD31-4B8C-83A1-F6EECF244321}">
                <p14:modId xmlns:p14="http://schemas.microsoft.com/office/powerpoint/2010/main" val="332024712"/>
              </p:ext>
            </p:extLst>
          </p:nvPr>
        </p:nvGraphicFramePr>
        <p:xfrm>
          <a:off x="1045029" y="2057400"/>
          <a:ext cx="6970815" cy="374963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feld 1"/>
          <p:cNvSpPr txBox="1"/>
          <p:nvPr/>
        </p:nvSpPr>
        <p:spPr bwMode="auto">
          <a:xfrm>
            <a:off x="7564582" y="5913912"/>
            <a:ext cx="1068779" cy="184666"/>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kern="0" cap="none" spc="0" normalizeH="0" baseline="0" noProof="0" dirty="0" smtClean="0">
                <a:ln>
                  <a:noFill/>
                </a:ln>
                <a:solidFill>
                  <a:schemeClr val="tx1"/>
                </a:solidFill>
                <a:effectLst/>
                <a:uLnTx/>
                <a:uFillTx/>
                <a:latin typeface="Lucida Sans Unicode" pitchFamily="34" charset="0"/>
                <a:ea typeface="+mj-ea"/>
                <a:cs typeface="ＭＳ Ｐゴシック" charset="0"/>
              </a:rPr>
              <a:t>N = 25</a:t>
            </a:r>
          </a:p>
        </p:txBody>
      </p:sp>
    </p:spTree>
    <p:extLst>
      <p:ext uri="{BB962C8B-B14F-4D97-AF65-F5344CB8AC3E}">
        <p14:creationId xmlns:p14="http://schemas.microsoft.com/office/powerpoint/2010/main" val="10630016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Inhaltsplatzhalter 5"/>
          <p:cNvSpPr>
            <a:spLocks noGrp="1"/>
          </p:cNvSpPr>
          <p:nvPr>
            <p:ph idx="1"/>
          </p:nvPr>
        </p:nvSpPr>
        <p:spPr>
          <a:xfrm>
            <a:off x="468313" y="2235200"/>
            <a:ext cx="8280400" cy="3797300"/>
          </a:xfrm>
        </p:spPr>
        <p:txBody>
          <a:bodyPr/>
          <a:lstStyle/>
          <a:p>
            <a:pPr>
              <a:buFont typeface="Arial" pitchFamily="34" charset="0"/>
              <a:buChar char="•"/>
            </a:pPr>
            <a:endParaRPr lang="de-DE" dirty="0" smtClean="0"/>
          </a:p>
          <a:p>
            <a:pPr>
              <a:buFont typeface="Arial" pitchFamily="34" charset="0"/>
              <a:buChar char="•"/>
            </a:pPr>
            <a:endParaRPr lang="de-DE" dirty="0" smtClean="0"/>
          </a:p>
        </p:txBody>
      </p:sp>
      <p:sp>
        <p:nvSpPr>
          <p:cNvPr id="3076" name="Foliennummernplatzhalter 1"/>
          <p:cNvSpPr>
            <a:spLocks noGrp="1"/>
          </p:cNvSpPr>
          <p:nvPr>
            <p:ph type="sldNum" sz="quarter" idx="10"/>
          </p:nvPr>
        </p:nvSpPr>
        <p:spPr bwMode="auto">
          <a:noFill/>
          <a:ln>
            <a:miter lim="800000"/>
            <a:headEnd/>
            <a:tailEnd/>
          </a:ln>
        </p:spPr>
        <p:txBody>
          <a:bodyPr/>
          <a:lstStyle/>
          <a:p>
            <a:endParaRPr lang="de-DE" dirty="0">
              <a:solidFill>
                <a:srgbClr val="000000"/>
              </a:solidFill>
            </a:endParaRPr>
          </a:p>
        </p:txBody>
      </p:sp>
      <p:graphicFrame>
        <p:nvGraphicFramePr>
          <p:cNvPr id="5" name="Diagramm 4"/>
          <p:cNvGraphicFramePr>
            <a:graphicFrameLocks/>
          </p:cNvGraphicFramePr>
          <p:nvPr>
            <p:extLst>
              <p:ext uri="{D42A27DB-BD31-4B8C-83A1-F6EECF244321}">
                <p14:modId xmlns:p14="http://schemas.microsoft.com/office/powerpoint/2010/main" val="2657992935"/>
              </p:ext>
            </p:extLst>
          </p:nvPr>
        </p:nvGraphicFramePr>
        <p:xfrm>
          <a:off x="611560" y="2100262"/>
          <a:ext cx="7128792" cy="42810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m 6"/>
          <p:cNvGraphicFramePr>
            <a:graphicFrameLocks/>
          </p:cNvGraphicFramePr>
          <p:nvPr>
            <p:extLst>
              <p:ext uri="{D42A27DB-BD31-4B8C-83A1-F6EECF244321}">
                <p14:modId xmlns:p14="http://schemas.microsoft.com/office/powerpoint/2010/main" val="161741447"/>
              </p:ext>
            </p:extLst>
          </p:nvPr>
        </p:nvGraphicFramePr>
        <p:xfrm>
          <a:off x="1175657" y="2057400"/>
          <a:ext cx="7184571" cy="3737758"/>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feld 1"/>
          <p:cNvSpPr txBox="1"/>
          <p:nvPr/>
        </p:nvSpPr>
        <p:spPr bwMode="auto">
          <a:xfrm>
            <a:off x="6935190" y="5474525"/>
            <a:ext cx="1520041" cy="184666"/>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kern="0" cap="none" spc="0" normalizeH="0" baseline="0" noProof="0" dirty="0" smtClean="0">
                <a:ln>
                  <a:noFill/>
                </a:ln>
                <a:solidFill>
                  <a:schemeClr val="tx1"/>
                </a:solidFill>
                <a:effectLst/>
                <a:uLnTx/>
                <a:uFillTx/>
                <a:latin typeface="Lucida Sans Unicode" pitchFamily="34" charset="0"/>
                <a:ea typeface="+mj-ea"/>
                <a:cs typeface="ＭＳ Ｐゴシック" charset="0"/>
              </a:rPr>
              <a:t>N = 25</a:t>
            </a:r>
          </a:p>
        </p:txBody>
      </p:sp>
    </p:spTree>
    <p:extLst>
      <p:ext uri="{BB962C8B-B14F-4D97-AF65-F5344CB8AC3E}">
        <p14:creationId xmlns:p14="http://schemas.microsoft.com/office/powerpoint/2010/main" val="36138882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4"/>
          <p:cNvSpPr>
            <a:spLocks noGrp="1"/>
          </p:cNvSpPr>
          <p:nvPr>
            <p:ph type="title"/>
          </p:nvPr>
        </p:nvSpPr>
        <p:spPr>
          <a:xfrm>
            <a:off x="468313" y="1688590"/>
            <a:ext cx="8280400" cy="612775"/>
          </a:xfrm>
        </p:spPr>
        <p:txBody>
          <a:bodyPr/>
          <a:lstStyle/>
          <a:p>
            <a:r>
              <a:rPr lang="de-DE" dirty="0" smtClean="0"/>
              <a:t>Lesestoff</a:t>
            </a:r>
          </a:p>
        </p:txBody>
      </p:sp>
      <p:sp>
        <p:nvSpPr>
          <p:cNvPr id="3075" name="Inhaltsplatzhalter 5"/>
          <p:cNvSpPr>
            <a:spLocks noGrp="1"/>
          </p:cNvSpPr>
          <p:nvPr>
            <p:ph idx="1"/>
          </p:nvPr>
        </p:nvSpPr>
        <p:spPr>
          <a:xfrm>
            <a:off x="468313" y="2347784"/>
            <a:ext cx="5798894" cy="3684715"/>
          </a:xfrm>
        </p:spPr>
        <p:txBody>
          <a:bodyPr/>
          <a:lstStyle/>
          <a:p>
            <a:pPr marL="0" indent="0">
              <a:spcAft>
                <a:spcPts val="1000"/>
              </a:spcAft>
              <a:buNone/>
            </a:pPr>
            <a:endParaRPr lang="de-DE" dirty="0" smtClean="0"/>
          </a:p>
          <a:p>
            <a:pPr marL="0" indent="0">
              <a:spcAft>
                <a:spcPts val="0"/>
              </a:spcAft>
              <a:buNone/>
            </a:pPr>
            <a:r>
              <a:rPr lang="de-DE" dirty="0"/>
              <a:t>Leitfaden für die </a:t>
            </a:r>
            <a:r>
              <a:rPr lang="de-DE" dirty="0" smtClean="0"/>
              <a:t>Einstiegs-</a:t>
            </a:r>
          </a:p>
          <a:p>
            <a:pPr marL="0" indent="0">
              <a:spcAft>
                <a:spcPts val="0"/>
              </a:spcAft>
              <a:buNone/>
            </a:pPr>
            <a:r>
              <a:rPr lang="de-DE" dirty="0" err="1" smtClean="0"/>
              <a:t>beratung</a:t>
            </a:r>
            <a:r>
              <a:rPr lang="de-DE" dirty="0" smtClean="0"/>
              <a:t> </a:t>
            </a:r>
            <a:r>
              <a:rPr lang="de-DE" dirty="0"/>
              <a:t>für zuständige </a:t>
            </a:r>
            <a:endParaRPr lang="de-DE" dirty="0" smtClean="0"/>
          </a:p>
          <a:p>
            <a:pPr marL="0" indent="0">
              <a:spcAft>
                <a:spcPts val="0"/>
              </a:spcAft>
              <a:buNone/>
            </a:pPr>
            <a:r>
              <a:rPr lang="de-DE" dirty="0" smtClean="0"/>
              <a:t>Stellen</a:t>
            </a:r>
            <a:endParaRPr lang="de-DE" dirty="0"/>
          </a:p>
          <a:p>
            <a:pPr>
              <a:spcAft>
                <a:spcPts val="1000"/>
              </a:spcAft>
            </a:pPr>
            <a:endParaRPr lang="de-DE" dirty="0" smtClean="0"/>
          </a:p>
          <a:p>
            <a:pPr marL="0" indent="0">
              <a:spcAft>
                <a:spcPts val="1000"/>
              </a:spcAft>
              <a:buNone/>
            </a:pPr>
            <a:endParaRPr lang="de-DE" dirty="0" smtClean="0"/>
          </a:p>
          <a:p>
            <a:pPr marL="0" indent="0">
              <a:spcAft>
                <a:spcPts val="1000"/>
              </a:spcAft>
              <a:buNone/>
            </a:pPr>
            <a:r>
              <a:rPr lang="de-DE" dirty="0" smtClean="0"/>
              <a:t>Zusammenfassung der </a:t>
            </a:r>
            <a:r>
              <a:rPr lang="de-DE" dirty="0"/>
              <a:t>Ergebnisse aus dem Projekt "</a:t>
            </a:r>
            <a:r>
              <a:rPr lang="de-DE" dirty="0" err="1"/>
              <a:t>Prototyping</a:t>
            </a:r>
            <a:r>
              <a:rPr lang="de-DE" dirty="0"/>
              <a:t> I"</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6855" y="1507526"/>
            <a:ext cx="2167500" cy="3060000"/>
          </a:xfrm>
          <a:prstGeom prst="rect">
            <a:avLst/>
          </a:prstGeom>
        </p:spPr>
      </p:pic>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7207" y="3136382"/>
            <a:ext cx="2152283" cy="3060000"/>
          </a:xfrm>
          <a:prstGeom prst="rect">
            <a:avLst/>
          </a:prstGeom>
          <a:ln>
            <a:solidFill>
              <a:schemeClr val="bg1">
                <a:lumMod val="75000"/>
              </a:schemeClr>
            </a:solidFill>
          </a:ln>
        </p:spPr>
      </p:pic>
    </p:spTree>
    <p:extLst>
      <p:ext uri="{BB962C8B-B14F-4D97-AF65-F5344CB8AC3E}">
        <p14:creationId xmlns:p14="http://schemas.microsoft.com/office/powerpoint/2010/main" val="2399643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49094" y="403523"/>
            <a:ext cx="3057488" cy="1296690"/>
          </a:xfrm>
        </p:spPr>
        <p:txBody>
          <a:bodyPr vert="horz" lIns="91440" tIns="45720" rIns="91440" bIns="45720" rtlCol="0" anchor="ctr">
            <a:normAutofit/>
          </a:bodyPr>
          <a:lstStyle/>
          <a:p>
            <a:pPr eaLnBrk="1" hangingPunct="1"/>
            <a:r>
              <a:rPr lang="de-DE" altLang="de-DE" sz="1800" dirty="0"/>
              <a:t>Struktur des </a:t>
            </a:r>
            <a:br>
              <a:rPr lang="de-DE" altLang="de-DE" sz="1800" dirty="0"/>
            </a:br>
            <a:r>
              <a:rPr lang="de-DE" altLang="de-DE" sz="1800" dirty="0"/>
              <a:t>Anerkennungsgesetzes</a:t>
            </a:r>
            <a:endParaRPr lang="de-DE" sz="1800" dirty="0"/>
          </a:p>
        </p:txBody>
      </p:sp>
      <p:sp>
        <p:nvSpPr>
          <p:cNvPr id="5" name="Foliennummernplatzhalter 4"/>
          <p:cNvSpPr>
            <a:spLocks noGrp="1"/>
          </p:cNvSpPr>
          <p:nvPr>
            <p:ph type="sldNum" sz="quarter" idx="12"/>
          </p:nvPr>
        </p:nvSpPr>
        <p:spPr/>
        <p:txBody>
          <a:bodyPr/>
          <a:lstStyle/>
          <a:p>
            <a:pPr>
              <a:defRPr/>
            </a:pPr>
            <a:fld id="{0949DE63-718C-45CE-857E-42B3DF4DB36D}" type="slidenum">
              <a:rPr lang="de-DE" smtClean="0"/>
              <a:pPr>
                <a:defRPr/>
              </a:pPr>
              <a:t>3</a:t>
            </a:fld>
            <a:endParaRPr lang="de-DE" dirty="0"/>
          </a:p>
        </p:txBody>
      </p:sp>
      <p:sp>
        <p:nvSpPr>
          <p:cNvPr id="10" name="Textplatzhalter 2"/>
          <p:cNvSpPr txBox="1">
            <a:spLocks/>
          </p:cNvSpPr>
          <p:nvPr/>
        </p:nvSpPr>
        <p:spPr bwMode="auto">
          <a:xfrm>
            <a:off x="1910530" y="1628800"/>
            <a:ext cx="5613797" cy="1601787"/>
          </a:xfrm>
          <a:prstGeom prst="roundRect">
            <a:avLst/>
          </a:prstGeom>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0" indent="0" algn="l" defTabSz="957263" rtl="0" eaLnBrk="0" fontAlgn="base" hangingPunct="0">
              <a:spcBef>
                <a:spcPts val="0"/>
              </a:spcBef>
              <a:spcAft>
                <a:spcPts val="600"/>
              </a:spcAft>
              <a:buClr>
                <a:srgbClr val="1261A9"/>
              </a:buClr>
              <a:buFont typeface="Wingdings" pitchFamily="2" charset="2"/>
              <a:buNone/>
              <a:defRPr lang="de-DE" sz="1800" kern="1200" dirty="0" smtClean="0">
                <a:solidFill>
                  <a:schemeClr val="bg2">
                    <a:lumMod val="75000"/>
                  </a:schemeClr>
                </a:solidFill>
                <a:latin typeface="Arial" charset="0"/>
                <a:ea typeface="+mn-ea"/>
                <a:cs typeface="+mn-cs"/>
              </a:defRPr>
            </a:lvl1pPr>
            <a:lvl2pPr marL="457200" indent="0" algn="l" defTabSz="957263" rtl="0" eaLnBrk="0" fontAlgn="base" hangingPunct="0">
              <a:spcBef>
                <a:spcPts val="500"/>
              </a:spcBef>
              <a:spcAft>
                <a:spcPct val="0"/>
              </a:spcAft>
              <a:buClr>
                <a:srgbClr val="99CACA"/>
              </a:buClr>
              <a:buFont typeface="Arial" charset="0"/>
              <a:buNone/>
              <a:defRPr lang="de-DE" sz="1800" kern="1200">
                <a:solidFill>
                  <a:srgbClr val="606060"/>
                </a:solidFill>
                <a:latin typeface="Arial" charset="0"/>
                <a:ea typeface="+mn-ea"/>
                <a:cs typeface="+mn-cs"/>
              </a:defRPr>
            </a:lvl2pPr>
            <a:lvl3pPr marL="914400" indent="0" algn="l" defTabSz="957263" rtl="0" eaLnBrk="0" fontAlgn="base" hangingPunct="0">
              <a:spcBef>
                <a:spcPts val="500"/>
              </a:spcBef>
              <a:spcAft>
                <a:spcPct val="0"/>
              </a:spcAft>
              <a:buClr>
                <a:srgbClr val="99CACA"/>
              </a:buClr>
              <a:buFont typeface="Arial" charset="0"/>
              <a:buNone/>
              <a:defRPr sz="1600">
                <a:solidFill>
                  <a:srgbClr val="606060"/>
                </a:solidFill>
                <a:latin typeface="+mn-lt"/>
              </a:defRPr>
            </a:lvl3pPr>
            <a:lvl4pPr marL="1371600" indent="0" algn="l" defTabSz="957263" rtl="0" eaLnBrk="0" fontAlgn="base" hangingPunct="0">
              <a:spcBef>
                <a:spcPct val="20000"/>
              </a:spcBef>
              <a:spcAft>
                <a:spcPct val="0"/>
              </a:spcAft>
              <a:buNone/>
              <a:defRPr sz="1400">
                <a:solidFill>
                  <a:schemeClr val="tx1"/>
                </a:solidFill>
                <a:latin typeface="+mn-lt"/>
              </a:defRPr>
            </a:lvl4pPr>
            <a:lvl5pPr marL="1828800" indent="0" algn="l" defTabSz="957263" rtl="0" eaLnBrk="0" fontAlgn="base" hangingPunct="0">
              <a:spcBef>
                <a:spcPct val="20000"/>
              </a:spcBef>
              <a:spcAft>
                <a:spcPct val="0"/>
              </a:spcAft>
              <a:buNone/>
              <a:defRPr lang="de-DE" sz="1400" kern="1200">
                <a:solidFill>
                  <a:srgbClr val="606060"/>
                </a:solidFill>
                <a:latin typeface="Arial" charset="0"/>
                <a:ea typeface="+mn-ea"/>
                <a:cs typeface="+mn-cs"/>
              </a:defRPr>
            </a:lvl5pPr>
            <a:lvl6pPr marL="2286000" indent="0" algn="l" defTabSz="957263" rtl="0" fontAlgn="base">
              <a:spcBef>
                <a:spcPct val="20000"/>
              </a:spcBef>
              <a:spcAft>
                <a:spcPct val="0"/>
              </a:spcAft>
              <a:buNone/>
              <a:defRPr sz="1400">
                <a:solidFill>
                  <a:schemeClr val="tx1"/>
                </a:solidFill>
                <a:latin typeface="+mn-lt"/>
              </a:defRPr>
            </a:lvl6pPr>
            <a:lvl7pPr marL="2743200" indent="0" algn="l" defTabSz="957263" rtl="0" fontAlgn="base">
              <a:spcBef>
                <a:spcPct val="20000"/>
              </a:spcBef>
              <a:spcAft>
                <a:spcPct val="0"/>
              </a:spcAft>
              <a:buNone/>
              <a:defRPr sz="1400">
                <a:solidFill>
                  <a:schemeClr val="tx1"/>
                </a:solidFill>
                <a:latin typeface="+mn-lt"/>
              </a:defRPr>
            </a:lvl7pPr>
            <a:lvl8pPr marL="3200400" indent="0" algn="l" defTabSz="957263" rtl="0" fontAlgn="base">
              <a:spcBef>
                <a:spcPct val="20000"/>
              </a:spcBef>
              <a:spcAft>
                <a:spcPct val="0"/>
              </a:spcAft>
              <a:buNone/>
              <a:defRPr sz="1400">
                <a:solidFill>
                  <a:schemeClr val="tx1"/>
                </a:solidFill>
                <a:latin typeface="+mn-lt"/>
              </a:defRPr>
            </a:lvl8pPr>
            <a:lvl9pPr marL="3657600" indent="0" algn="l" defTabSz="957263" rtl="0" fontAlgn="base">
              <a:spcBef>
                <a:spcPct val="20000"/>
              </a:spcBef>
              <a:spcAft>
                <a:spcPct val="0"/>
              </a:spcAft>
              <a:buNone/>
              <a:defRPr sz="1400">
                <a:solidFill>
                  <a:schemeClr val="tx1"/>
                </a:solidFill>
                <a:latin typeface="+mn-lt"/>
              </a:defRPr>
            </a:lvl9pPr>
          </a:lstStyle>
          <a:p>
            <a:pPr marL="2058988" marR="0" lvl="0" indent="-2060575" algn="ctr" defTabSz="957263" rtl="0" eaLnBrk="0" fontAlgn="base" latinLnBrk="0" hangingPunct="0">
              <a:lnSpc>
                <a:spcPct val="100000"/>
              </a:lnSpc>
              <a:spcBef>
                <a:spcPts val="0"/>
              </a:spcBef>
              <a:spcAft>
                <a:spcPts val="600"/>
              </a:spcAft>
              <a:buClr>
                <a:srgbClr val="AFD0CA"/>
              </a:buClr>
              <a:buSzTx/>
              <a:buFont typeface="Wingdings" pitchFamily="2" charset="2"/>
              <a:buNone/>
              <a:tabLst>
                <a:tab pos="1436688" algn="l"/>
              </a:tabLst>
              <a:defRPr/>
            </a:pPr>
            <a:r>
              <a:rPr kumimoji="0" lang="de-DE" sz="2000" b="1" i="0" u="none" strike="noStrike" kern="1200" cap="none" spc="0" normalizeH="0" baseline="0" noProof="0" dirty="0" smtClean="0">
                <a:ln>
                  <a:noFill/>
                </a:ln>
                <a:solidFill>
                  <a:schemeClr val="bg1"/>
                </a:solidFill>
                <a:effectLst/>
                <a:uLnTx/>
                <a:uFillTx/>
                <a:latin typeface="Arial" charset="0"/>
                <a:ea typeface="+mn-ea"/>
                <a:cs typeface="+mn-cs"/>
              </a:rPr>
              <a:t>Anerkennungsgesetz:</a:t>
            </a:r>
          </a:p>
          <a:p>
            <a:pPr marL="285750" marR="0" lvl="0" indent="-285750" algn="l" defTabSz="957263" rtl="0" eaLnBrk="0" fontAlgn="base" latinLnBrk="0" hangingPunct="0">
              <a:lnSpc>
                <a:spcPct val="100000"/>
              </a:lnSpc>
              <a:spcBef>
                <a:spcPts val="0"/>
              </a:spcBef>
              <a:spcAft>
                <a:spcPts val="600"/>
              </a:spcAft>
              <a:buClr>
                <a:srgbClr val="808080">
                  <a:lumMod val="75000"/>
                </a:srgbClr>
              </a:buClr>
              <a:buSzTx/>
              <a:buFont typeface="Wingdings" pitchFamily="2" charset="2"/>
              <a:buChar char="§"/>
              <a:tabLst>
                <a:tab pos="1436688" algn="l"/>
              </a:tabLst>
              <a:defRPr/>
            </a:pPr>
            <a:r>
              <a:rPr kumimoji="0" lang="de-DE" sz="2000" b="0" i="0" u="none" strike="noStrike" kern="1200" cap="none" spc="0" normalizeH="0" baseline="0" noProof="0" dirty="0" smtClean="0">
                <a:ln>
                  <a:noFill/>
                </a:ln>
                <a:solidFill>
                  <a:schemeClr val="bg1"/>
                </a:solidFill>
                <a:effectLst/>
                <a:uLnTx/>
                <a:uFillTx/>
                <a:latin typeface="Arial" charset="0"/>
                <a:ea typeface="+mn-ea"/>
                <a:cs typeface="+mn-cs"/>
              </a:rPr>
              <a:t>seit 1. April 2012 in Kraft </a:t>
            </a:r>
          </a:p>
          <a:p>
            <a:pPr marL="285750" marR="0" lvl="0" indent="-285750" algn="l" defTabSz="957263" rtl="0" eaLnBrk="0" fontAlgn="base" latinLnBrk="0" hangingPunct="0">
              <a:lnSpc>
                <a:spcPct val="100000"/>
              </a:lnSpc>
              <a:spcBef>
                <a:spcPts val="0"/>
              </a:spcBef>
              <a:spcAft>
                <a:spcPts val="600"/>
              </a:spcAft>
              <a:buClr>
                <a:srgbClr val="808080">
                  <a:lumMod val="75000"/>
                </a:srgbClr>
              </a:buClr>
              <a:buSzTx/>
              <a:buFont typeface="Wingdings" pitchFamily="2" charset="2"/>
              <a:buChar char="§"/>
              <a:tabLst>
                <a:tab pos="1436688" algn="l"/>
              </a:tabLst>
              <a:defRPr/>
            </a:pPr>
            <a:r>
              <a:rPr kumimoji="0" lang="de-DE" sz="2000" b="0" i="0" u="none" strike="noStrike" kern="1200" cap="none" spc="0" normalizeH="0" baseline="0" noProof="0" dirty="0" smtClean="0">
                <a:ln>
                  <a:noFill/>
                </a:ln>
                <a:solidFill>
                  <a:schemeClr val="bg1"/>
                </a:solidFill>
                <a:effectLst/>
                <a:uLnTx/>
                <a:uFillTx/>
                <a:latin typeface="Arial" charset="0"/>
                <a:ea typeface="+mn-ea"/>
                <a:cs typeface="+mn-cs"/>
              </a:rPr>
              <a:t>Zielgruppe: Personen mit ausländischen Berufsqualifikationen</a:t>
            </a:r>
          </a:p>
        </p:txBody>
      </p:sp>
      <p:sp>
        <p:nvSpPr>
          <p:cNvPr id="4" name="Abgerundetes Rechteck 3"/>
          <p:cNvSpPr/>
          <p:nvPr/>
        </p:nvSpPr>
        <p:spPr>
          <a:xfrm>
            <a:off x="827584" y="3573016"/>
            <a:ext cx="3600400" cy="1267400"/>
          </a:xfrm>
          <a:prstGeom prst="round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de-DE"/>
          </a:p>
        </p:txBody>
      </p:sp>
      <p:sp>
        <p:nvSpPr>
          <p:cNvPr id="11" name="Abgerundetes Rechteck 10"/>
          <p:cNvSpPr/>
          <p:nvPr/>
        </p:nvSpPr>
        <p:spPr>
          <a:xfrm>
            <a:off x="4788024" y="3478643"/>
            <a:ext cx="3600400" cy="2508102"/>
          </a:xfrm>
          <a:prstGeom prst="round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de-DE"/>
          </a:p>
        </p:txBody>
      </p:sp>
      <p:sp>
        <p:nvSpPr>
          <p:cNvPr id="6" name="Textfeld 5"/>
          <p:cNvSpPr txBox="1"/>
          <p:nvPr/>
        </p:nvSpPr>
        <p:spPr>
          <a:xfrm>
            <a:off x="827584" y="3625569"/>
            <a:ext cx="3312368" cy="1015663"/>
          </a:xfrm>
          <a:prstGeom prst="rect">
            <a:avLst/>
          </a:prstGeom>
          <a:noFill/>
        </p:spPr>
        <p:txBody>
          <a:bodyPr wrap="square" rtlCol="0">
            <a:spAutoFit/>
          </a:bodyPr>
          <a:lstStyle/>
          <a:p>
            <a:r>
              <a:rPr lang="de-DE" sz="2000" b="1" dirty="0" smtClean="0"/>
              <a:t>Artikel 1:</a:t>
            </a:r>
          </a:p>
          <a:p>
            <a:r>
              <a:rPr lang="de-DE" sz="2000" dirty="0" smtClean="0"/>
              <a:t>Berufsqualifikations-</a:t>
            </a:r>
            <a:r>
              <a:rPr lang="de-DE" sz="2000" dirty="0" err="1" smtClean="0"/>
              <a:t>feststellungsgesetz</a:t>
            </a:r>
            <a:r>
              <a:rPr lang="de-DE" sz="2000" dirty="0" smtClean="0"/>
              <a:t> (BQFG)</a:t>
            </a:r>
            <a:endParaRPr lang="de-DE" sz="2000" dirty="0"/>
          </a:p>
        </p:txBody>
      </p:sp>
      <p:sp>
        <p:nvSpPr>
          <p:cNvPr id="12" name="Textfeld 11"/>
          <p:cNvSpPr txBox="1"/>
          <p:nvPr/>
        </p:nvSpPr>
        <p:spPr>
          <a:xfrm>
            <a:off x="5004048" y="3717032"/>
            <a:ext cx="3600400" cy="2246769"/>
          </a:xfrm>
          <a:prstGeom prst="rect">
            <a:avLst/>
          </a:prstGeom>
          <a:noFill/>
        </p:spPr>
        <p:txBody>
          <a:bodyPr wrap="square" rtlCol="0">
            <a:spAutoFit/>
          </a:bodyPr>
          <a:lstStyle/>
          <a:p>
            <a:r>
              <a:rPr lang="de-DE" sz="2000" b="1" dirty="0" smtClean="0"/>
              <a:t>Artikel 2 - 61:</a:t>
            </a:r>
          </a:p>
          <a:p>
            <a:r>
              <a:rPr lang="de-DE" sz="2000" dirty="0" smtClean="0"/>
              <a:t>Anpassung in:</a:t>
            </a:r>
          </a:p>
          <a:p>
            <a:pPr marL="285750" indent="-285750">
              <a:buFont typeface="Arial" panose="020B0604020202020204" pitchFamily="34" charset="0"/>
              <a:buChar char="•"/>
            </a:pPr>
            <a:r>
              <a:rPr lang="de-DE" sz="2000" dirty="0" smtClean="0"/>
              <a:t>Handwerksordnung</a:t>
            </a:r>
          </a:p>
          <a:p>
            <a:pPr marL="285750" indent="-285750">
              <a:buFont typeface="Arial" panose="020B0604020202020204" pitchFamily="34" charset="0"/>
              <a:buChar char="•"/>
            </a:pPr>
            <a:r>
              <a:rPr lang="de-DE" sz="2000" dirty="0" smtClean="0"/>
              <a:t>Bundesärzteordnung</a:t>
            </a:r>
          </a:p>
          <a:p>
            <a:pPr marL="285750" indent="-285750">
              <a:buFont typeface="Arial" panose="020B0604020202020204" pitchFamily="34" charset="0"/>
              <a:buChar char="•"/>
            </a:pPr>
            <a:r>
              <a:rPr lang="de-DE" sz="2000" dirty="0" smtClean="0"/>
              <a:t>Krankenpflegegesetz</a:t>
            </a:r>
          </a:p>
          <a:p>
            <a:pPr marL="285750" indent="-285750">
              <a:buFont typeface="Arial" panose="020B0604020202020204" pitchFamily="34" charset="0"/>
              <a:buChar char="•"/>
            </a:pPr>
            <a:r>
              <a:rPr lang="de-DE" sz="2000" dirty="0" smtClean="0"/>
              <a:t>Altenpflegegesetz</a:t>
            </a:r>
          </a:p>
          <a:p>
            <a:pPr marL="285750" indent="-285750">
              <a:buFont typeface="Arial" panose="020B0604020202020204" pitchFamily="34" charset="0"/>
              <a:buChar char="•"/>
            </a:pPr>
            <a:r>
              <a:rPr lang="de-DE" sz="2000" dirty="0" smtClean="0"/>
              <a:t>...</a:t>
            </a:r>
          </a:p>
        </p:txBody>
      </p:sp>
      <p:cxnSp>
        <p:nvCxnSpPr>
          <p:cNvPr id="14" name="Gerade Verbindung mit Pfeil 13"/>
          <p:cNvCxnSpPr>
            <a:stCxn id="10" idx="2"/>
          </p:cNvCxnSpPr>
          <p:nvPr/>
        </p:nvCxnSpPr>
        <p:spPr>
          <a:xfrm>
            <a:off x="4717429" y="3230587"/>
            <a:ext cx="1870795" cy="342429"/>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cxnSp>
        <p:nvCxnSpPr>
          <p:cNvPr id="16" name="Gerade Verbindung mit Pfeil 15"/>
          <p:cNvCxnSpPr>
            <a:stCxn id="10" idx="2"/>
            <a:endCxn id="4" idx="0"/>
          </p:cNvCxnSpPr>
          <p:nvPr/>
        </p:nvCxnSpPr>
        <p:spPr>
          <a:xfrm flipH="1">
            <a:off x="2627784" y="3230587"/>
            <a:ext cx="2089645" cy="342429"/>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497814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8286750" y="952500"/>
            <a:ext cx="184150" cy="708025"/>
          </a:xfrm>
        </p:spPr>
        <p:txBody>
          <a:bodyPr/>
          <a:lstStyle/>
          <a:p>
            <a:pPr eaLnBrk="1" hangingPunct="1"/>
            <a:r>
              <a:rPr lang="de-DE" smtClean="0"/>
              <a:t/>
            </a:r>
            <a:br>
              <a:rPr lang="de-DE" smtClean="0"/>
            </a:br>
            <a:endParaRPr lang="de-DE" smtClean="0"/>
          </a:p>
        </p:txBody>
      </p:sp>
      <p:sp>
        <p:nvSpPr>
          <p:cNvPr id="6152" name="Foliennummernplatzhalter 3"/>
          <p:cNvSpPr>
            <a:spLocks noGrp="1"/>
          </p:cNvSpPr>
          <p:nvPr>
            <p:ph type="sldNum" sz="quarter" idx="16"/>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fld id="{EE92D447-B237-42B7-A43F-7A2539C61896}" type="slidenum">
              <a:rPr lang="de-DE" smtClean="0">
                <a:solidFill>
                  <a:srgbClr val="898989"/>
                </a:solidFill>
                <a:latin typeface="+Textkörper Arial"/>
              </a:rPr>
              <a:pPr eaLnBrk="1" fontAlgn="base" hangingPunct="1">
                <a:spcBef>
                  <a:spcPct val="0"/>
                </a:spcBef>
                <a:spcAft>
                  <a:spcPct val="0"/>
                </a:spcAft>
                <a:defRPr/>
              </a:pPr>
              <a:t>30</a:t>
            </a:fld>
            <a:endParaRPr lang="de-DE" smtClean="0">
              <a:solidFill>
                <a:srgbClr val="898989"/>
              </a:solidFill>
              <a:latin typeface="+Textkörper Arial"/>
            </a:endParaRPr>
          </a:p>
        </p:txBody>
      </p:sp>
      <p:sp>
        <p:nvSpPr>
          <p:cNvPr id="2" name="Inhaltsplatzhalter 1"/>
          <p:cNvSpPr>
            <a:spLocks noGrp="1"/>
          </p:cNvSpPr>
          <p:nvPr>
            <p:ph idx="1"/>
          </p:nvPr>
        </p:nvSpPr>
        <p:spPr/>
        <p:txBody>
          <a:bodyPr/>
          <a:lstStyle/>
          <a:p>
            <a:pPr marL="0" indent="0" defTabSz="714375">
              <a:buNone/>
            </a:pPr>
            <a:r>
              <a:rPr lang="de-DE" dirty="0" smtClean="0">
                <a:solidFill>
                  <a:srgbClr val="FF0000"/>
                </a:solidFill>
              </a:rPr>
              <a:t>	</a:t>
            </a:r>
            <a:r>
              <a:rPr lang="de-DE" dirty="0" smtClean="0">
                <a:solidFill>
                  <a:srgbClr val="FF0000"/>
                </a:solidFill>
                <a:latin typeface="+mn-lt"/>
              </a:rPr>
              <a:t>Zweiter „Bericht zum Anerkennungsgesetz“</a:t>
            </a:r>
          </a:p>
          <a:p>
            <a:pPr marL="0" indent="0" defTabSz="714375">
              <a:buNone/>
            </a:pPr>
            <a:endParaRPr lang="de-DE" dirty="0">
              <a:solidFill>
                <a:srgbClr val="FF0000"/>
              </a:solidFill>
            </a:endParaRPr>
          </a:p>
        </p:txBody>
      </p:sp>
      <p:sp>
        <p:nvSpPr>
          <p:cNvPr id="7" name="Rechteck 6"/>
          <p:cNvSpPr/>
          <p:nvPr/>
        </p:nvSpPr>
        <p:spPr>
          <a:xfrm>
            <a:off x="1187624" y="2685097"/>
            <a:ext cx="6624736" cy="1938992"/>
          </a:xfrm>
          <a:prstGeom prst="rect">
            <a:avLst/>
          </a:prstGeom>
        </p:spPr>
        <p:txBody>
          <a:bodyPr wrap="square">
            <a:spAutoFit/>
          </a:bodyPr>
          <a:lstStyle/>
          <a:p>
            <a:r>
              <a:rPr lang="de-DE" sz="2400" b="1" dirty="0" smtClean="0">
                <a:solidFill>
                  <a:srgbClr val="000000"/>
                </a:solidFill>
                <a:latin typeface="Calibri"/>
                <a:cs typeface="Lucida Sans Unicode" panose="020B0602030504020204" pitchFamily="34" charset="0"/>
              </a:rPr>
              <a:t>Beschluss Bundeskabinett 10. Juni 2015</a:t>
            </a:r>
            <a:endParaRPr lang="de-DE" sz="2400" b="1" dirty="0">
              <a:solidFill>
                <a:srgbClr val="000000"/>
              </a:solidFill>
              <a:latin typeface="Calibri"/>
              <a:cs typeface="Lucida Sans Unicode" panose="020B0602030504020204" pitchFamily="34" charset="0"/>
            </a:endParaRPr>
          </a:p>
          <a:p>
            <a:endParaRPr lang="de-DE" sz="2400" b="1" dirty="0">
              <a:solidFill>
                <a:srgbClr val="000000"/>
              </a:solidFill>
              <a:latin typeface="Calibri"/>
              <a:cs typeface="Lucida Sans Unicode" panose="020B0602030504020204" pitchFamily="34" charset="0"/>
            </a:endParaRPr>
          </a:p>
          <a:p>
            <a:r>
              <a:rPr lang="de-DE" sz="2400" b="1" dirty="0" smtClean="0">
                <a:solidFill>
                  <a:srgbClr val="000000"/>
                </a:solidFill>
                <a:latin typeface="Calibri"/>
                <a:cs typeface="Lucida Sans Unicode" panose="020B0602030504020204" pitchFamily="34" charset="0"/>
              </a:rPr>
              <a:t>Bilanz und Ausblick</a:t>
            </a:r>
          </a:p>
          <a:p>
            <a:endParaRPr lang="de-DE" sz="2400" b="1" dirty="0">
              <a:solidFill>
                <a:srgbClr val="000000"/>
              </a:solidFill>
              <a:latin typeface="Calibri"/>
              <a:cs typeface="Lucida Sans Unicode" panose="020B0602030504020204" pitchFamily="34" charset="0"/>
            </a:endParaRPr>
          </a:p>
          <a:p>
            <a:r>
              <a:rPr lang="de-DE" sz="2400" b="1" dirty="0" smtClean="0">
                <a:solidFill>
                  <a:srgbClr val="000000"/>
                </a:solidFill>
                <a:latin typeface="Calibri"/>
                <a:cs typeface="Lucida Sans Unicode" panose="020B0602030504020204" pitchFamily="34" charset="0"/>
              </a:rPr>
              <a:t>Grundlage: Statistik und Monitoring (BIBB)</a:t>
            </a:r>
            <a:endParaRPr lang="de-DE" sz="2400" b="1" dirty="0">
              <a:solidFill>
                <a:srgbClr val="000000"/>
              </a:solidFill>
              <a:latin typeface="Calibri"/>
              <a:cs typeface="Lucida Sans Unicode" panose="020B0602030504020204" pitchFamily="34" charset="0"/>
            </a:endParaRPr>
          </a:p>
        </p:txBody>
      </p:sp>
      <p:sp>
        <p:nvSpPr>
          <p:cNvPr id="3" name="Rechteck 2"/>
          <p:cNvSpPr/>
          <p:nvPr/>
        </p:nvSpPr>
        <p:spPr>
          <a:xfrm>
            <a:off x="3347864" y="836712"/>
            <a:ext cx="5492209" cy="553998"/>
          </a:xfrm>
          <a:prstGeom prst="rect">
            <a:avLst/>
          </a:prstGeom>
        </p:spPr>
        <p:txBody>
          <a:bodyPr wrap="none">
            <a:spAutoFit/>
          </a:bodyPr>
          <a:lstStyle/>
          <a:p>
            <a:pPr algn="r">
              <a:defRPr/>
            </a:pPr>
            <a:r>
              <a:rPr lang="de-DE" sz="3000" b="1" kern="0" dirty="0">
                <a:solidFill>
                  <a:srgbClr val="1F497D"/>
                </a:solidFill>
                <a:latin typeface="Calibri"/>
              </a:rPr>
              <a:t>Bericht zum Anerkennungsgesetz</a:t>
            </a:r>
          </a:p>
        </p:txBody>
      </p:sp>
    </p:spTree>
    <p:extLst>
      <p:ext uri="{BB962C8B-B14F-4D97-AF65-F5344CB8AC3E}">
        <p14:creationId xmlns:p14="http://schemas.microsoft.com/office/powerpoint/2010/main" val="25429970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1441490"/>
            <a:ext cx="8280000" cy="45719"/>
          </a:xfrm>
        </p:spPr>
        <p:txBody>
          <a:bodyPr/>
          <a:lstStyle/>
          <a:p>
            <a:endParaRPr lang="de-DE" dirty="0"/>
          </a:p>
        </p:txBody>
      </p:sp>
      <p:sp>
        <p:nvSpPr>
          <p:cNvPr id="4" name="Foliennummernplatzhalter 3"/>
          <p:cNvSpPr>
            <a:spLocks noGrp="1"/>
          </p:cNvSpPr>
          <p:nvPr>
            <p:ph type="sldNum" sz="quarter" idx="10"/>
          </p:nvPr>
        </p:nvSpPr>
        <p:spPr/>
        <p:txBody>
          <a:bodyPr/>
          <a:lstStyle/>
          <a:p>
            <a:pPr>
              <a:defRPr/>
            </a:pPr>
            <a:endParaRPr lang="de-DE" dirty="0">
              <a:solidFill>
                <a:srgbClr val="00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988840"/>
            <a:ext cx="5700649" cy="379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650" b="13526"/>
          <a:stretch/>
        </p:blipFill>
        <p:spPr bwMode="auto">
          <a:xfrm>
            <a:off x="0" y="1231258"/>
            <a:ext cx="8857403" cy="5096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417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defRPr/>
            </a:pPr>
            <a:fld id="{0949DE63-718C-45CE-857E-42B3DF4DB36D}" type="slidenum">
              <a:rPr lang="de-DE" smtClean="0"/>
              <a:pPr>
                <a:defRPr/>
              </a:pPr>
              <a:t>4</a:t>
            </a:fld>
            <a:endParaRPr lang="de-DE" dirty="0"/>
          </a:p>
        </p:txBody>
      </p:sp>
      <p:sp>
        <p:nvSpPr>
          <p:cNvPr id="6" name="Textplatzhalter 2"/>
          <p:cNvSpPr txBox="1">
            <a:spLocks/>
          </p:cNvSpPr>
          <p:nvPr/>
        </p:nvSpPr>
        <p:spPr bwMode="auto">
          <a:xfrm>
            <a:off x="326644" y="1535112"/>
            <a:ext cx="4173860" cy="669751"/>
          </a:xfrm>
          <a:prstGeom prst="rect">
            <a:avLst/>
          </a:prstGeom>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28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8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9pPr>
          </a:lstStyle>
          <a:p>
            <a:pPr marL="0" indent="0" algn="ctr">
              <a:spcBef>
                <a:spcPts val="0"/>
              </a:spcBef>
              <a:buNone/>
            </a:pPr>
            <a:r>
              <a:rPr lang="de-DE" sz="2200" b="1" dirty="0" smtClean="0">
                <a:solidFill>
                  <a:schemeClr val="bg1"/>
                </a:solidFill>
              </a:rPr>
              <a:t>Anerkennung ist ein</a:t>
            </a:r>
          </a:p>
          <a:p>
            <a:pPr marL="0" indent="0" algn="ctr">
              <a:spcBef>
                <a:spcPts val="0"/>
              </a:spcBef>
              <a:buNone/>
            </a:pPr>
            <a:r>
              <a:rPr lang="de-DE" sz="2200" b="1" dirty="0" smtClean="0">
                <a:solidFill>
                  <a:schemeClr val="bg1"/>
                </a:solidFill>
              </a:rPr>
              <a:t> MUSS</a:t>
            </a:r>
            <a:endParaRPr lang="de-DE" sz="2200" b="1" dirty="0">
              <a:solidFill>
                <a:schemeClr val="bg1"/>
              </a:solidFill>
            </a:endParaRPr>
          </a:p>
        </p:txBody>
      </p:sp>
      <p:sp>
        <p:nvSpPr>
          <p:cNvPr id="7" name="Inhaltsplatzhalter 3"/>
          <p:cNvSpPr>
            <a:spLocks noGrp="1"/>
          </p:cNvSpPr>
          <p:nvPr>
            <p:ph sz="half" idx="2"/>
          </p:nvPr>
        </p:nvSpPr>
        <p:spPr>
          <a:xfrm>
            <a:off x="323528" y="2276873"/>
            <a:ext cx="4173860" cy="3600400"/>
          </a:xfrm>
          <a:solidFill>
            <a:schemeClr val="accent5">
              <a:lumMod val="40000"/>
              <a:lumOff val="60000"/>
            </a:schemeClr>
          </a:solidFill>
          <a:ln>
            <a:noFill/>
          </a:ln>
          <a:effectLst/>
        </p:spPr>
        <p:txBody>
          <a:bodyPr>
            <a:normAutofit/>
          </a:bodyPr>
          <a:lstStyle/>
          <a:p>
            <a:pPr>
              <a:buFont typeface="Wingdings" panose="05000000000000000000" pitchFamily="2" charset="2"/>
              <a:buChar char="Ø"/>
            </a:pPr>
            <a:r>
              <a:rPr lang="de-DE" sz="1800" dirty="0" smtClean="0"/>
              <a:t>Zugang </a:t>
            </a:r>
            <a:r>
              <a:rPr lang="de-DE" sz="1800" dirty="0"/>
              <a:t>zu </a:t>
            </a:r>
            <a:r>
              <a:rPr lang="de-DE" sz="1800" b="1" dirty="0"/>
              <a:t>reglementierten Berufen </a:t>
            </a:r>
            <a:r>
              <a:rPr lang="de-DE" sz="1800" dirty="0"/>
              <a:t>(z.B. Arzt, </a:t>
            </a:r>
            <a:r>
              <a:rPr lang="de-DE" sz="1800" dirty="0" smtClean="0"/>
              <a:t>Krankenpfleger)</a:t>
            </a:r>
            <a:endParaRPr lang="de-DE" sz="1800" dirty="0"/>
          </a:p>
          <a:p>
            <a:pPr>
              <a:buFont typeface="Wingdings" panose="05000000000000000000" pitchFamily="2" charset="2"/>
              <a:buChar char="Ø"/>
            </a:pPr>
            <a:endParaRPr lang="de-DE" sz="1800" dirty="0" smtClean="0"/>
          </a:p>
          <a:p>
            <a:pPr>
              <a:buFont typeface="Wingdings" panose="05000000000000000000" pitchFamily="2" charset="2"/>
              <a:buChar char="Ø"/>
            </a:pPr>
            <a:r>
              <a:rPr lang="de-DE" sz="1800" dirty="0" smtClean="0"/>
              <a:t>Selbstständigkeit </a:t>
            </a:r>
            <a:r>
              <a:rPr lang="de-DE" sz="1800" dirty="0"/>
              <a:t>im zulassungspflichtigen Handwerk</a:t>
            </a:r>
          </a:p>
          <a:p>
            <a:pPr marL="0" indent="0">
              <a:buNone/>
            </a:pPr>
            <a:endParaRPr lang="de-DE" sz="1800" dirty="0"/>
          </a:p>
          <a:p>
            <a:pPr>
              <a:buFont typeface="Wingdings" panose="05000000000000000000" pitchFamily="2" charset="2"/>
              <a:buChar char="Ø"/>
            </a:pPr>
            <a:r>
              <a:rPr lang="de-DE" sz="1800" dirty="0" smtClean="0"/>
              <a:t>in </a:t>
            </a:r>
            <a:r>
              <a:rPr lang="de-DE" sz="1800" dirty="0"/>
              <a:t>bestimmten Mangelberufen </a:t>
            </a:r>
            <a:r>
              <a:rPr lang="de-DE" sz="1800" b="1" dirty="0"/>
              <a:t>Kriterium für die Zuwanderung </a:t>
            </a:r>
            <a:r>
              <a:rPr lang="de-DE" sz="1800" dirty="0"/>
              <a:t>aus </a:t>
            </a:r>
            <a:r>
              <a:rPr lang="de-DE" sz="1800" dirty="0" smtClean="0"/>
              <a:t>Drittstaaten</a:t>
            </a:r>
            <a:endParaRPr lang="de-DE" sz="2000" dirty="0"/>
          </a:p>
        </p:txBody>
      </p:sp>
      <p:sp>
        <p:nvSpPr>
          <p:cNvPr id="8" name="Textplatzhalter 4"/>
          <p:cNvSpPr txBox="1">
            <a:spLocks/>
          </p:cNvSpPr>
          <p:nvPr/>
        </p:nvSpPr>
        <p:spPr>
          <a:xfrm>
            <a:off x="4645025" y="1535112"/>
            <a:ext cx="4103439" cy="669751"/>
          </a:xfrm>
          <a:prstGeom prst="rect">
            <a:avLst/>
          </a:prstGeom>
        </p:spPr>
        <p:style>
          <a:lnRef idx="0">
            <a:schemeClr val="accent5"/>
          </a:lnRef>
          <a:fillRef idx="3">
            <a:schemeClr val="accent5"/>
          </a:fillRef>
          <a:effectRef idx="3">
            <a:schemeClr val="accent5"/>
          </a:effectRef>
          <a:fontRef idx="minor">
            <a:schemeClr val="lt1"/>
          </a:fontRef>
        </p:style>
        <p:txBody>
          <a:bodyPr anchor="ctr">
            <a:noAutofit/>
          </a:bodyPr>
          <a:lstStyle>
            <a:lvl1pPr marL="342900" indent="-342900" algn="l" rtl="0" eaLnBrk="0" fontAlgn="base" hangingPunct="0">
              <a:spcBef>
                <a:spcPct val="20000"/>
              </a:spcBef>
              <a:spcAft>
                <a:spcPct val="0"/>
              </a:spcAft>
              <a:buFont typeface="Arial" pitchFamily="34" charset="0"/>
              <a:buChar char="•"/>
              <a:defRPr sz="28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spcBef>
                <a:spcPts val="0"/>
              </a:spcBef>
              <a:buNone/>
            </a:pPr>
            <a:r>
              <a:rPr lang="de-DE" sz="2200" b="1" dirty="0" smtClean="0">
                <a:solidFill>
                  <a:schemeClr val="bg1"/>
                </a:solidFill>
              </a:rPr>
              <a:t>Anerkennung ist ein</a:t>
            </a:r>
          </a:p>
          <a:p>
            <a:pPr marL="0" indent="0" algn="ctr">
              <a:spcBef>
                <a:spcPts val="0"/>
              </a:spcBef>
              <a:buNone/>
            </a:pPr>
            <a:r>
              <a:rPr lang="de-DE" sz="2200" b="1" dirty="0" smtClean="0">
                <a:solidFill>
                  <a:schemeClr val="bg1"/>
                </a:solidFill>
              </a:rPr>
              <a:t>KANN</a:t>
            </a:r>
            <a:endParaRPr lang="de-DE" sz="2200" b="1" dirty="0">
              <a:solidFill>
                <a:schemeClr val="bg1"/>
              </a:solidFill>
            </a:endParaRPr>
          </a:p>
        </p:txBody>
      </p:sp>
      <p:sp>
        <p:nvSpPr>
          <p:cNvPr id="9" name="Inhaltsplatzhalter 5"/>
          <p:cNvSpPr>
            <a:spLocks noGrp="1"/>
          </p:cNvSpPr>
          <p:nvPr>
            <p:ph sz="quarter" idx="4294967295"/>
          </p:nvPr>
        </p:nvSpPr>
        <p:spPr>
          <a:xfrm>
            <a:off x="4645025" y="2276873"/>
            <a:ext cx="4103439" cy="3600400"/>
          </a:xfrm>
          <a:prstGeom prst="rect">
            <a:avLst/>
          </a:prstGeom>
          <a:solidFill>
            <a:schemeClr val="accent5">
              <a:lumMod val="40000"/>
              <a:lumOff val="60000"/>
            </a:schemeClr>
          </a:solidFill>
          <a:ln>
            <a:noFill/>
          </a:ln>
          <a:effectLst/>
        </p:spPr>
        <p:txBody>
          <a:bodyPr>
            <a:normAutofit/>
          </a:bodyPr>
          <a:lstStyle/>
          <a:p>
            <a:pPr>
              <a:buFont typeface="Wingdings" panose="05000000000000000000" pitchFamily="2" charset="2"/>
              <a:buChar char="Ø"/>
            </a:pPr>
            <a:r>
              <a:rPr lang="de-DE" sz="1800" dirty="0"/>
              <a:t>Ausübung </a:t>
            </a:r>
            <a:r>
              <a:rPr lang="de-DE" sz="1800" b="1" dirty="0"/>
              <a:t>nicht-reglementierter Berufe</a:t>
            </a:r>
            <a:r>
              <a:rPr lang="de-DE" sz="1800" dirty="0"/>
              <a:t> (z.B. </a:t>
            </a:r>
            <a:r>
              <a:rPr lang="de-DE" sz="1800" dirty="0" smtClean="0"/>
              <a:t>Ausbildungsberufe</a:t>
            </a:r>
            <a:r>
              <a:rPr lang="de-DE" sz="1800" dirty="0"/>
              <a:t>)</a:t>
            </a:r>
          </a:p>
          <a:p>
            <a:pPr>
              <a:buFont typeface="Wingdings" panose="05000000000000000000" pitchFamily="2" charset="2"/>
              <a:buChar char="Ø"/>
            </a:pPr>
            <a:endParaRPr lang="de-DE" sz="1800" dirty="0" smtClean="0"/>
          </a:p>
          <a:p>
            <a:pPr>
              <a:buFont typeface="Wingdings" panose="05000000000000000000" pitchFamily="2" charset="2"/>
              <a:buChar char="Ø"/>
            </a:pPr>
            <a:r>
              <a:rPr lang="de-DE" sz="1800" dirty="0" smtClean="0"/>
              <a:t>Verbesserung </a:t>
            </a:r>
            <a:r>
              <a:rPr lang="de-DE" sz="1800" dirty="0"/>
              <a:t>der Bewerbungs- und </a:t>
            </a:r>
            <a:r>
              <a:rPr lang="de-DE" sz="1800" dirty="0" smtClean="0"/>
              <a:t>Arbeitsplatzchancen</a:t>
            </a:r>
          </a:p>
          <a:p>
            <a:pPr marL="0" indent="0">
              <a:buNone/>
            </a:pPr>
            <a:endParaRPr lang="de-DE" sz="1800" dirty="0"/>
          </a:p>
          <a:p>
            <a:pPr>
              <a:buFont typeface="Wingdings" panose="05000000000000000000" pitchFamily="2" charset="2"/>
              <a:buChar char="Ø"/>
            </a:pPr>
            <a:r>
              <a:rPr lang="de-DE" sz="1800" dirty="0" smtClean="0"/>
              <a:t>Feste Stelle/höheres Gehalt</a:t>
            </a:r>
          </a:p>
          <a:p>
            <a:pPr>
              <a:buFont typeface="Wingdings" panose="05000000000000000000" pitchFamily="2" charset="2"/>
              <a:buChar char="Ø"/>
            </a:pPr>
            <a:r>
              <a:rPr lang="de-DE" sz="1800" dirty="0" smtClean="0"/>
              <a:t>Wertschätzung</a:t>
            </a:r>
            <a:endParaRPr lang="de-DE" sz="1800" dirty="0"/>
          </a:p>
        </p:txBody>
      </p:sp>
      <p:sp>
        <p:nvSpPr>
          <p:cNvPr id="11" name="Ellipse 10"/>
          <p:cNvSpPr/>
          <p:nvPr/>
        </p:nvSpPr>
        <p:spPr>
          <a:xfrm>
            <a:off x="2895827" y="5296396"/>
            <a:ext cx="3456384" cy="1656608"/>
          </a:xfrm>
          <a:prstGeom prst="ellipse">
            <a:avLst/>
          </a:prstGeom>
          <a:solidFill>
            <a:srgbClr val="0070C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gleiche Rechtsfolgen wie deutscher Abschluss</a:t>
            </a:r>
            <a:r>
              <a:rPr lang="de-DE" sz="1600" dirty="0" smtClean="0"/>
              <a:t> </a:t>
            </a:r>
            <a:endParaRPr lang="de-DE" sz="1600" dirty="0"/>
          </a:p>
        </p:txBody>
      </p:sp>
      <p:sp>
        <p:nvSpPr>
          <p:cNvPr id="12" name="Titel 1"/>
          <p:cNvSpPr txBox="1">
            <a:spLocks noGrp="1"/>
          </p:cNvSpPr>
          <p:nvPr>
            <p:ph type="title"/>
          </p:nvPr>
        </p:nvSpPr>
        <p:spPr bwMode="auto">
          <a:xfrm>
            <a:off x="5436096" y="980728"/>
            <a:ext cx="3538736" cy="482376"/>
          </a:xfrm>
          <a:prstGeom prst="rect">
            <a:avLst/>
          </a:prstGeom>
          <a:extLst/>
        </p:spPr>
        <p:txBody>
          <a:bodyPr vert="horz" lIns="91440" tIns="45720" rIns="91440" bIns="45720" rtlCol="0" anchor="ctr">
            <a:normAutofit/>
          </a:bodyPr>
          <a:lstStyle/>
          <a:p>
            <a:pPr eaLnBrk="1" hangingPunct="1"/>
            <a:r>
              <a:rPr lang="de-DE" sz="1800" dirty="0" smtClean="0"/>
              <a:t>Warum Anerkennung?</a:t>
            </a:r>
            <a:endParaRPr lang="de-DE" sz="1800" dirty="0"/>
          </a:p>
        </p:txBody>
      </p:sp>
    </p:spTree>
    <p:extLst>
      <p:ext uri="{BB962C8B-B14F-4D97-AF65-F5344CB8AC3E}">
        <p14:creationId xmlns:p14="http://schemas.microsoft.com/office/powerpoint/2010/main" val="295050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defRPr/>
            </a:pPr>
            <a:fld id="{0949DE63-718C-45CE-857E-42B3DF4DB36D}" type="slidenum">
              <a:rPr lang="de-DE" smtClean="0"/>
              <a:pPr>
                <a:defRPr/>
              </a:pPr>
              <a:t>5</a:t>
            </a:fld>
            <a:endParaRPr lang="de-DE" dirty="0"/>
          </a:p>
        </p:txBody>
      </p:sp>
      <p:sp>
        <p:nvSpPr>
          <p:cNvPr id="6" name="Titel 1"/>
          <p:cNvSpPr txBox="1">
            <a:spLocks/>
          </p:cNvSpPr>
          <p:nvPr/>
        </p:nvSpPr>
        <p:spPr bwMode="auto">
          <a:xfrm>
            <a:off x="6084168" y="692696"/>
            <a:ext cx="2781513" cy="707876"/>
          </a:xfrm>
          <a:prstGeom prst="rect">
            <a:avLst/>
          </a:prstGeom>
        </p:spPr>
        <p:txBody>
          <a:bodyPr vert="horz" lIns="91440" tIns="45720" rIns="91440" bIns="45720" rtlCol="0" anchor="ctr">
            <a:normAutofit/>
          </a:bodyPr>
          <a:lstStyle>
            <a:lvl1pPr algn="r" defTabSz="914400" eaLnBrk="1" latinLnBrk="0" hangingPunct="1">
              <a:buNone/>
              <a:defRPr sz="2000" b="1" baseline="0">
                <a:latin typeface="+Überschrift Arial"/>
                <a:ea typeface="+mj-ea"/>
              </a:defRPr>
            </a:lvl1pPr>
          </a:lstStyle>
          <a:p>
            <a:r>
              <a:rPr lang="de-DE" sz="1800" dirty="0"/>
              <a:t>Anerkennungsgesetz</a:t>
            </a:r>
          </a:p>
          <a:p>
            <a:r>
              <a:rPr lang="de-DE" sz="1800" dirty="0"/>
              <a:t>in</a:t>
            </a:r>
            <a:r>
              <a:rPr lang="de-DE" dirty="0"/>
              <a:t> </a:t>
            </a:r>
            <a:r>
              <a:rPr lang="de-DE" sz="1800" dirty="0"/>
              <a:t>Deutschland</a:t>
            </a:r>
          </a:p>
        </p:txBody>
      </p:sp>
      <p:sp>
        <p:nvSpPr>
          <p:cNvPr id="7" name="Inhaltsplatzhalter 2"/>
          <p:cNvSpPr>
            <a:spLocks noGrp="1"/>
          </p:cNvSpPr>
          <p:nvPr>
            <p:ph idx="1"/>
          </p:nvPr>
        </p:nvSpPr>
        <p:spPr>
          <a:xfrm>
            <a:off x="683568" y="1556792"/>
            <a:ext cx="7772400" cy="504056"/>
          </a:xfrm>
        </p:spPr>
        <p:style>
          <a:lnRef idx="0">
            <a:schemeClr val="accent5"/>
          </a:lnRef>
          <a:fillRef idx="3">
            <a:schemeClr val="accent5"/>
          </a:fillRef>
          <a:effectRef idx="3">
            <a:schemeClr val="accent5"/>
          </a:effectRef>
          <a:fontRef idx="minor">
            <a:schemeClr val="lt1"/>
          </a:fontRef>
        </p:style>
        <p:txBody>
          <a:bodyPr>
            <a:normAutofit/>
          </a:bodyPr>
          <a:lstStyle/>
          <a:p>
            <a:pPr algn="ctr">
              <a:buNone/>
            </a:pPr>
            <a:r>
              <a:rPr lang="de-DE" sz="2800" b="1" dirty="0" smtClean="0">
                <a:solidFill>
                  <a:schemeClr val="bg1"/>
                </a:solidFill>
              </a:rPr>
              <a:t>Was ist neu</a:t>
            </a:r>
            <a:r>
              <a:rPr lang="de-DE" b="1" dirty="0" smtClean="0">
                <a:solidFill>
                  <a:schemeClr val="bg1"/>
                </a:solidFill>
              </a:rPr>
              <a:t>?</a:t>
            </a:r>
            <a:endParaRPr lang="de-DE" b="1" dirty="0"/>
          </a:p>
        </p:txBody>
      </p:sp>
      <p:graphicFrame>
        <p:nvGraphicFramePr>
          <p:cNvPr id="8" name="Diagramm 7"/>
          <p:cNvGraphicFramePr/>
          <p:nvPr>
            <p:extLst>
              <p:ext uri="{D42A27DB-BD31-4B8C-83A1-F6EECF244321}">
                <p14:modId xmlns:p14="http://schemas.microsoft.com/office/powerpoint/2010/main" val="2138569268"/>
              </p:ext>
            </p:extLst>
          </p:nvPr>
        </p:nvGraphicFramePr>
        <p:xfrm>
          <a:off x="791580" y="2204864"/>
          <a:ext cx="7272808"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345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98041" y="980728"/>
            <a:ext cx="3151807" cy="400099"/>
          </a:xfrm>
        </p:spPr>
        <p:txBody>
          <a:bodyPr vert="horz" lIns="91440" tIns="45720" rIns="91440" bIns="45720" rtlCol="0" anchor="ctr">
            <a:normAutofit/>
          </a:bodyPr>
          <a:lstStyle/>
          <a:p>
            <a:pPr eaLnBrk="1" hangingPunct="1"/>
            <a:r>
              <a:rPr lang="de-DE" altLang="de-DE" sz="1800" dirty="0"/>
              <a:t>Anerkennungsverfahren</a:t>
            </a:r>
            <a:endParaRPr lang="de-DE" sz="1800" dirty="0"/>
          </a:p>
        </p:txBody>
      </p:sp>
      <p:sp>
        <p:nvSpPr>
          <p:cNvPr id="5" name="Foliennummernplatzhalter 4"/>
          <p:cNvSpPr>
            <a:spLocks noGrp="1"/>
          </p:cNvSpPr>
          <p:nvPr>
            <p:ph type="sldNum" sz="quarter" idx="12"/>
          </p:nvPr>
        </p:nvSpPr>
        <p:spPr/>
        <p:txBody>
          <a:bodyPr/>
          <a:lstStyle/>
          <a:p>
            <a:pPr>
              <a:defRPr/>
            </a:pPr>
            <a:fld id="{0949DE63-718C-45CE-857E-42B3DF4DB36D}" type="slidenum">
              <a:rPr lang="de-DE" smtClean="0"/>
              <a:pPr>
                <a:defRPr/>
              </a:pPr>
              <a:t>6</a:t>
            </a:fld>
            <a:endParaRPr lang="de-DE" dirty="0"/>
          </a:p>
        </p:txBody>
      </p:sp>
      <p:sp>
        <p:nvSpPr>
          <p:cNvPr id="19" name="Abgerundetes Rechteck 18"/>
          <p:cNvSpPr/>
          <p:nvPr/>
        </p:nvSpPr>
        <p:spPr>
          <a:xfrm>
            <a:off x="539552" y="5289355"/>
            <a:ext cx="1648915" cy="745056"/>
          </a:xfrm>
          <a:prstGeom prst="round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smtClean="0">
                <a:ln>
                  <a:noFill/>
                </a:ln>
                <a:solidFill>
                  <a:schemeClr val="tx1"/>
                </a:solidFill>
                <a:effectLst/>
                <a:uLnTx/>
                <a:uFillTx/>
                <a:latin typeface="Arial"/>
                <a:ea typeface="+mn-ea"/>
                <a:cs typeface="+mn-cs"/>
              </a:rPr>
              <a:t>Bescheid / Berufszulassung</a:t>
            </a:r>
            <a:endParaRPr kumimoji="0" lang="de-DE" sz="1400" b="1" i="0" u="none" strike="noStrike" kern="0" cap="none" spc="0" normalizeH="0" baseline="0" noProof="0" dirty="0">
              <a:ln>
                <a:noFill/>
              </a:ln>
              <a:solidFill>
                <a:schemeClr val="tx1"/>
              </a:solidFill>
              <a:effectLst/>
              <a:uLnTx/>
              <a:uFillTx/>
              <a:latin typeface="Arial"/>
              <a:ea typeface="+mn-ea"/>
              <a:cs typeface="+mn-cs"/>
            </a:endParaRPr>
          </a:p>
        </p:txBody>
      </p:sp>
      <p:sp>
        <p:nvSpPr>
          <p:cNvPr id="21" name="AutoShape 11"/>
          <p:cNvSpPr>
            <a:spLocks noChangeArrowheads="1"/>
          </p:cNvSpPr>
          <p:nvPr/>
        </p:nvSpPr>
        <p:spPr bwMode="auto">
          <a:xfrm>
            <a:off x="5031255" y="5494661"/>
            <a:ext cx="1174348" cy="584301"/>
          </a:xfrm>
          <a:prstGeom prst="roundRect">
            <a:avLst>
              <a:gd name="adj" fmla="val 16667"/>
            </a:avLst>
          </a:prstGeom>
          <a:solidFill>
            <a:schemeClr val="accent5">
              <a:lumMod val="40000"/>
              <a:lumOff val="60000"/>
            </a:schemeClr>
          </a:solidFill>
          <a:ln>
            <a:headEnd/>
            <a:tailEnd/>
          </a:ln>
        </p:spPr>
        <p:style>
          <a:lnRef idx="0">
            <a:schemeClr val="accent5"/>
          </a:lnRef>
          <a:fillRef idx="3">
            <a:schemeClr val="accent5"/>
          </a:fillRef>
          <a:effectRef idx="3">
            <a:schemeClr val="accent5"/>
          </a:effectRef>
          <a:fontRef idx="minor">
            <a:schemeClr val="lt1"/>
          </a:fontRef>
        </p:style>
        <p:txBody>
          <a:bodyPr lIns="0" rIns="0"/>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de-DE" sz="1400" b="1" i="0" u="none" strike="noStrike" kern="0" cap="none" spc="0" normalizeH="0" baseline="0" noProof="0" dirty="0">
                <a:ln>
                  <a:noFill/>
                </a:ln>
                <a:solidFill>
                  <a:schemeClr val="tx1"/>
                </a:solidFill>
                <a:effectLst/>
                <a:uLnTx/>
                <a:uFillTx/>
                <a:latin typeface="Arial"/>
                <a:ea typeface="+mn-ea"/>
                <a:cs typeface="+mn-cs"/>
              </a:rPr>
              <a:t>Anpassungs-lehrgang</a:t>
            </a:r>
          </a:p>
        </p:txBody>
      </p:sp>
      <p:sp>
        <p:nvSpPr>
          <p:cNvPr id="22" name="AutoShape 11"/>
          <p:cNvSpPr>
            <a:spLocks noChangeArrowheads="1"/>
          </p:cNvSpPr>
          <p:nvPr/>
        </p:nvSpPr>
        <p:spPr bwMode="auto">
          <a:xfrm>
            <a:off x="3717937" y="5475561"/>
            <a:ext cx="1152525" cy="569912"/>
          </a:xfrm>
          <a:prstGeom prst="roundRect">
            <a:avLst>
              <a:gd name="adj" fmla="val 16667"/>
            </a:avLst>
          </a:prstGeom>
          <a:solidFill>
            <a:schemeClr val="accent5">
              <a:lumMod val="40000"/>
              <a:lumOff val="60000"/>
            </a:schemeClr>
          </a:solidFill>
          <a:ln>
            <a:headEnd/>
            <a:tailEnd/>
          </a:ln>
        </p:spPr>
        <p:style>
          <a:lnRef idx="0">
            <a:schemeClr val="accent5"/>
          </a:lnRef>
          <a:fillRef idx="3">
            <a:schemeClr val="accent5"/>
          </a:fillRef>
          <a:effectRef idx="3">
            <a:schemeClr val="accent5"/>
          </a:effectRef>
          <a:fontRef idx="minor">
            <a:schemeClr val="lt1"/>
          </a:fontRef>
        </p:style>
        <p:txBody>
          <a:bodyPr lIns="0" rIns="0"/>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de-DE" sz="1400" b="1" i="0" u="none" strike="noStrike" kern="0" cap="none" spc="0" normalizeH="0" baseline="0" noProof="0" dirty="0">
                <a:ln>
                  <a:noFill/>
                </a:ln>
                <a:solidFill>
                  <a:schemeClr val="tx1"/>
                </a:solidFill>
                <a:effectLst/>
                <a:uLnTx/>
                <a:uFillTx/>
                <a:latin typeface="Arial"/>
                <a:ea typeface="+mn-ea"/>
                <a:cs typeface="+mn-cs"/>
              </a:rPr>
              <a:t>Eignungs-</a:t>
            </a:r>
            <a:br>
              <a:rPr kumimoji="0" lang="de-DE" sz="1400" b="1" i="0" u="none" strike="noStrike" kern="0" cap="none" spc="0" normalizeH="0" baseline="0" noProof="0" dirty="0">
                <a:ln>
                  <a:noFill/>
                </a:ln>
                <a:solidFill>
                  <a:schemeClr val="tx1"/>
                </a:solidFill>
                <a:effectLst/>
                <a:uLnTx/>
                <a:uFillTx/>
                <a:latin typeface="Arial"/>
                <a:ea typeface="+mn-ea"/>
                <a:cs typeface="+mn-cs"/>
              </a:rPr>
            </a:br>
            <a:r>
              <a:rPr kumimoji="0" lang="de-DE" sz="1400" b="1" i="0" u="none" strike="noStrike" kern="0" cap="none" spc="0" normalizeH="0" baseline="0" noProof="0" dirty="0" err="1">
                <a:ln>
                  <a:noFill/>
                </a:ln>
                <a:solidFill>
                  <a:schemeClr val="tx1"/>
                </a:solidFill>
                <a:effectLst/>
                <a:uLnTx/>
                <a:uFillTx/>
                <a:latin typeface="Arial"/>
                <a:ea typeface="+mn-ea"/>
                <a:cs typeface="+mn-cs"/>
              </a:rPr>
              <a:t>prüfung</a:t>
            </a:r>
            <a:endParaRPr kumimoji="0" lang="de-DE" sz="1400" b="1" i="0" u="none" strike="noStrike" kern="0" cap="none" spc="0" normalizeH="0" baseline="0" noProof="0" dirty="0">
              <a:ln>
                <a:noFill/>
              </a:ln>
              <a:solidFill>
                <a:schemeClr val="tx1"/>
              </a:solidFill>
              <a:effectLst/>
              <a:uLnTx/>
              <a:uFillTx/>
              <a:latin typeface="Arial"/>
              <a:ea typeface="+mn-ea"/>
              <a:cs typeface="+mn-cs"/>
            </a:endParaRPr>
          </a:p>
        </p:txBody>
      </p:sp>
      <p:sp>
        <p:nvSpPr>
          <p:cNvPr id="23" name="AutoShape 11"/>
          <p:cNvSpPr>
            <a:spLocks noChangeArrowheads="1"/>
          </p:cNvSpPr>
          <p:nvPr/>
        </p:nvSpPr>
        <p:spPr bwMode="auto">
          <a:xfrm>
            <a:off x="6364594" y="5494661"/>
            <a:ext cx="1293812" cy="539750"/>
          </a:xfrm>
          <a:prstGeom prst="roundRect">
            <a:avLst>
              <a:gd name="adj" fmla="val 16667"/>
            </a:avLst>
          </a:prstGeom>
          <a:solidFill>
            <a:schemeClr val="accent5">
              <a:lumMod val="40000"/>
              <a:lumOff val="60000"/>
            </a:schemeClr>
          </a:solidFill>
          <a:ln>
            <a:headEnd/>
            <a:tailEnd/>
          </a:ln>
        </p:spPr>
        <p:style>
          <a:lnRef idx="0">
            <a:schemeClr val="accent5"/>
          </a:lnRef>
          <a:fillRef idx="3">
            <a:schemeClr val="accent5"/>
          </a:fillRef>
          <a:effectRef idx="3">
            <a:schemeClr val="accent5"/>
          </a:effectRef>
          <a:fontRef idx="minor">
            <a:schemeClr val="lt1"/>
          </a:fontRef>
        </p:style>
        <p:txBody>
          <a:bodyPr lIns="0" rIns="0"/>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de-DE" sz="1400" b="1" i="0" u="none" strike="noStrike" kern="0" cap="none" spc="0" normalizeH="0" baseline="0" noProof="0" dirty="0">
                <a:ln>
                  <a:noFill/>
                </a:ln>
                <a:solidFill>
                  <a:schemeClr val="tx1"/>
                </a:solidFill>
                <a:effectLst/>
                <a:uLnTx/>
                <a:uFillTx/>
                <a:latin typeface="Arial"/>
                <a:ea typeface="+mn-ea"/>
                <a:cs typeface="+mn-cs"/>
              </a:rPr>
              <a:t>Anpassungs-qualifizierung</a:t>
            </a:r>
          </a:p>
          <a:p>
            <a:pPr marL="0" marR="0" lvl="0" indent="0" algn="ctr" defTabSz="914400" eaLnBrk="1" fontAlgn="auto" latinLnBrk="0" hangingPunct="1">
              <a:lnSpc>
                <a:spcPct val="100000"/>
              </a:lnSpc>
              <a:spcBef>
                <a:spcPts val="0"/>
              </a:spcBef>
              <a:spcAft>
                <a:spcPts val="600"/>
              </a:spcAft>
              <a:buClrTx/>
              <a:buSzTx/>
              <a:buFontTx/>
              <a:buNone/>
              <a:tabLst/>
              <a:defRPr/>
            </a:pPr>
            <a:endParaRPr kumimoji="0" lang="de-DE" sz="1400" b="1" i="0" u="none" strike="noStrike" kern="0" cap="none" spc="0" normalizeH="0" baseline="0" noProof="0" dirty="0">
              <a:ln>
                <a:noFill/>
              </a:ln>
              <a:solidFill>
                <a:schemeClr val="tx1"/>
              </a:solidFill>
              <a:effectLst/>
              <a:uLnTx/>
              <a:uFillTx/>
              <a:latin typeface="Arial"/>
              <a:ea typeface="+mn-ea"/>
              <a:cs typeface="+mn-cs"/>
            </a:endParaRPr>
          </a:p>
        </p:txBody>
      </p:sp>
      <p:sp>
        <p:nvSpPr>
          <p:cNvPr id="24" name="AutoShape 11"/>
          <p:cNvSpPr>
            <a:spLocks noChangeArrowheads="1"/>
          </p:cNvSpPr>
          <p:nvPr/>
        </p:nvSpPr>
        <p:spPr bwMode="auto">
          <a:xfrm>
            <a:off x="7769898" y="5256486"/>
            <a:ext cx="1185863" cy="788987"/>
          </a:xfrm>
          <a:prstGeom prst="roundRect">
            <a:avLst>
              <a:gd name="adj" fmla="val 16667"/>
            </a:avLst>
          </a:prstGeom>
          <a:solidFill>
            <a:schemeClr val="accent5">
              <a:lumMod val="40000"/>
              <a:lumOff val="60000"/>
            </a:schemeClr>
          </a:solidFill>
          <a:ln>
            <a:headEnd/>
            <a:tailEnd/>
          </a:ln>
        </p:spPr>
        <p:style>
          <a:lnRef idx="0">
            <a:schemeClr val="accent5"/>
          </a:lnRef>
          <a:fillRef idx="3">
            <a:schemeClr val="accent5"/>
          </a:fillRef>
          <a:effectRef idx="3">
            <a:schemeClr val="accent5"/>
          </a:effectRef>
          <a:fontRef idx="minor">
            <a:schemeClr val="lt1"/>
          </a:fontRef>
        </p:style>
        <p:txBody>
          <a:bodyPr lIns="0" rIns="0"/>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de-DE" sz="1400" b="0" i="0" u="none" strike="noStrike" kern="0" cap="none" spc="0" normalizeH="0" baseline="0" noProof="0" dirty="0">
                <a:ln>
                  <a:noFill/>
                </a:ln>
                <a:solidFill>
                  <a:schemeClr val="tx1"/>
                </a:solidFill>
                <a:effectLst/>
                <a:uLnTx/>
                <a:uFillTx/>
                <a:latin typeface="Arial"/>
                <a:ea typeface="+mn-ea"/>
                <a:cs typeface="+mn-cs"/>
              </a:rPr>
              <a:t>Bewerbung auf dem </a:t>
            </a:r>
            <a:r>
              <a:rPr kumimoji="0" lang="de-DE" sz="1400" b="1" i="0" u="none" strike="noStrike" kern="0" cap="none" spc="0" normalizeH="0" baseline="0" noProof="0" dirty="0">
                <a:ln>
                  <a:noFill/>
                </a:ln>
                <a:solidFill>
                  <a:schemeClr val="tx1"/>
                </a:solidFill>
                <a:effectLst/>
                <a:uLnTx/>
                <a:uFillTx/>
                <a:latin typeface="Arial"/>
                <a:ea typeface="+mn-ea"/>
                <a:cs typeface="+mn-cs"/>
              </a:rPr>
              <a:t>Arbeitsmarkt</a:t>
            </a:r>
          </a:p>
          <a:p>
            <a:pPr marL="0" marR="0" lvl="0" indent="0" algn="ctr" defTabSz="914400" eaLnBrk="1" fontAlgn="auto" latinLnBrk="0" hangingPunct="1">
              <a:lnSpc>
                <a:spcPct val="100000"/>
              </a:lnSpc>
              <a:spcBef>
                <a:spcPts val="0"/>
              </a:spcBef>
              <a:spcAft>
                <a:spcPts val="600"/>
              </a:spcAft>
              <a:buClrTx/>
              <a:buSzTx/>
              <a:buFontTx/>
              <a:buNone/>
              <a:tabLst/>
              <a:defRPr/>
            </a:pPr>
            <a:endParaRPr kumimoji="0" lang="de-DE" sz="1400" b="1" i="0" u="none" strike="noStrike" kern="0" cap="none" spc="0" normalizeH="0" baseline="0" noProof="0" dirty="0">
              <a:ln>
                <a:noFill/>
              </a:ln>
              <a:solidFill>
                <a:schemeClr val="tx1"/>
              </a:solidFill>
              <a:effectLst/>
              <a:uLnTx/>
              <a:uFillTx/>
              <a:latin typeface="Arial"/>
              <a:ea typeface="+mn-ea"/>
              <a:cs typeface="+mn-cs"/>
            </a:endParaRPr>
          </a:p>
        </p:txBody>
      </p:sp>
      <p:sp>
        <p:nvSpPr>
          <p:cNvPr id="25" name="AutoShape 11"/>
          <p:cNvSpPr>
            <a:spLocks noChangeArrowheads="1"/>
          </p:cNvSpPr>
          <p:nvPr/>
        </p:nvSpPr>
        <p:spPr bwMode="auto">
          <a:xfrm>
            <a:off x="3042154" y="4123571"/>
            <a:ext cx="2655887" cy="762000"/>
          </a:xfrm>
          <a:prstGeom prst="roundRect">
            <a:avLst>
              <a:gd name="adj" fmla="val 16667"/>
            </a:avLst>
          </a:prstGeom>
          <a:solidFill>
            <a:srgbClr val="FFFFFF"/>
          </a:solidFill>
          <a:ln w="25400" cap="flat" cmpd="sng" algn="ctr">
            <a:solidFill>
              <a:schemeClr val="accent1">
                <a:lumMod val="75000"/>
              </a:schemeClr>
            </a:solidFill>
            <a:prstDash val="solid"/>
            <a:headEnd/>
            <a:tailEnd/>
          </a:ln>
          <a:effectLst/>
        </p:spPr>
        <p:txBody>
          <a:bodyPr lIns="0" rIns="0" anchor="ctr"/>
          <a:lstStyle/>
          <a:p>
            <a:pPr marL="0" marR="0" lvl="0" indent="0" algn="ctr" defTabSz="914400" eaLnBrk="1" fontAlgn="auto" latinLnBrk="0" hangingPunct="1">
              <a:lnSpc>
                <a:spcPct val="100000"/>
              </a:lnSpc>
              <a:spcBef>
                <a:spcPts val="0"/>
              </a:spcBef>
              <a:spcAft>
                <a:spcPts val="300"/>
              </a:spcAft>
              <a:buClrTx/>
              <a:buSzTx/>
              <a:buFontTx/>
              <a:buNone/>
              <a:tabLst/>
              <a:defRPr/>
            </a:pPr>
            <a:r>
              <a:rPr kumimoji="0" lang="de-DE" sz="1400" b="1" i="0" u="none" strike="noStrike" kern="0" cap="none" spc="0" normalizeH="0" baseline="0" noProof="0" dirty="0">
                <a:ln>
                  <a:noFill/>
                </a:ln>
                <a:effectLst/>
                <a:uLnTx/>
                <a:uFillTx/>
                <a:latin typeface="Arial"/>
                <a:ea typeface="Verdana" pitchFamily="34" charset="0"/>
                <a:cs typeface="Verdana" pitchFamily="34" charset="0"/>
              </a:rPr>
              <a:t>reglementierte Berufe: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effectLst/>
                <a:uLnTx/>
                <a:uFillTx/>
                <a:latin typeface="Arial"/>
                <a:ea typeface="Verdana" pitchFamily="34" charset="0"/>
                <a:cs typeface="Verdana" pitchFamily="34" charset="0"/>
              </a:rPr>
              <a:t>Berufszulassung unter Auflage </a:t>
            </a:r>
            <a:br>
              <a:rPr kumimoji="0" lang="de-DE" sz="1400" b="0" i="0" u="none" strike="noStrike" kern="0" cap="none" spc="0" normalizeH="0" baseline="0" noProof="0" dirty="0">
                <a:ln>
                  <a:noFill/>
                </a:ln>
                <a:effectLst/>
                <a:uLnTx/>
                <a:uFillTx/>
                <a:latin typeface="Arial"/>
                <a:ea typeface="Verdana" pitchFamily="34" charset="0"/>
                <a:cs typeface="Verdana" pitchFamily="34" charset="0"/>
              </a:rPr>
            </a:br>
            <a:r>
              <a:rPr kumimoji="0" lang="de-DE" sz="1400" b="0" i="0" u="none" strike="noStrike" kern="0" cap="none" spc="0" normalizeH="0" baseline="0" noProof="0" dirty="0">
                <a:ln>
                  <a:noFill/>
                </a:ln>
                <a:effectLst/>
                <a:uLnTx/>
                <a:uFillTx/>
                <a:latin typeface="Arial"/>
                <a:ea typeface="Verdana" pitchFamily="34" charset="0"/>
                <a:cs typeface="Verdana" pitchFamily="34" charset="0"/>
              </a:rPr>
              <a:t>von Ausgleichsmaßnahmen</a:t>
            </a:r>
          </a:p>
        </p:txBody>
      </p:sp>
      <p:sp>
        <p:nvSpPr>
          <p:cNvPr id="26" name="AutoShape 11"/>
          <p:cNvSpPr>
            <a:spLocks noChangeArrowheads="1"/>
          </p:cNvSpPr>
          <p:nvPr/>
        </p:nvSpPr>
        <p:spPr bwMode="auto">
          <a:xfrm>
            <a:off x="6226909" y="4106109"/>
            <a:ext cx="2654300" cy="906463"/>
          </a:xfrm>
          <a:prstGeom prst="roundRect">
            <a:avLst>
              <a:gd name="adj" fmla="val 16667"/>
            </a:avLst>
          </a:prstGeom>
          <a:solidFill>
            <a:srgbClr val="FFFFFF"/>
          </a:solidFill>
          <a:ln w="25400" cap="flat" cmpd="sng" algn="ctr">
            <a:solidFill>
              <a:schemeClr val="accent1">
                <a:lumMod val="75000"/>
              </a:schemeClr>
            </a:solidFill>
            <a:prstDash val="solid"/>
            <a:headEnd/>
            <a:tailEnd/>
          </a:ln>
          <a:effectLst/>
        </p:spPr>
        <p:txBody>
          <a:bodyPr lIns="0" rIns="0" anchor="ctr"/>
          <a:lstStyle/>
          <a:p>
            <a:pPr marL="0" marR="0" lvl="0" indent="0" algn="ctr" defTabSz="914400" eaLnBrk="1" fontAlgn="auto" latinLnBrk="0" hangingPunct="1">
              <a:lnSpc>
                <a:spcPct val="100000"/>
              </a:lnSpc>
              <a:spcBef>
                <a:spcPts val="0"/>
              </a:spcBef>
              <a:spcAft>
                <a:spcPts val="300"/>
              </a:spcAft>
              <a:buClrTx/>
              <a:buSzTx/>
              <a:buFontTx/>
              <a:buNone/>
              <a:tabLst/>
              <a:defRPr/>
            </a:pPr>
            <a:r>
              <a:rPr kumimoji="0" lang="de-DE" sz="1400" b="1" i="0" u="none" strike="noStrike" kern="0" cap="none" spc="0" normalizeH="0" baseline="0" noProof="0" dirty="0">
                <a:ln>
                  <a:noFill/>
                </a:ln>
                <a:effectLst/>
                <a:uLnTx/>
                <a:uFillTx/>
                <a:latin typeface="Arial"/>
                <a:ea typeface="Verdana" pitchFamily="34" charset="0"/>
                <a:cs typeface="Verdana" pitchFamily="34" charset="0"/>
              </a:rPr>
              <a:t>nicht reglementierte Berufe:</a:t>
            </a:r>
          </a:p>
          <a:p>
            <a:pPr marL="0" marR="0" lvl="0" indent="0" algn="ctr" defTabSz="914400" eaLnBrk="1" fontAlgn="auto" latinLnBrk="0" hangingPunct="1">
              <a:lnSpc>
                <a:spcPct val="100000"/>
              </a:lnSpc>
              <a:spcBef>
                <a:spcPts val="0"/>
              </a:spcBef>
              <a:spcAft>
                <a:spcPts val="300"/>
              </a:spcAft>
              <a:buClrTx/>
              <a:buSzTx/>
              <a:buFontTx/>
              <a:buNone/>
              <a:tabLst/>
              <a:defRPr/>
            </a:pPr>
            <a:r>
              <a:rPr kumimoji="0" lang="de-DE" sz="1400" b="0" i="0" u="none" strike="noStrike" kern="0" cap="none" spc="0" normalizeH="0" baseline="0" noProof="0" dirty="0">
                <a:ln>
                  <a:noFill/>
                </a:ln>
                <a:effectLst/>
                <a:uLnTx/>
                <a:uFillTx/>
                <a:latin typeface="Arial"/>
                <a:ea typeface="Verdana" pitchFamily="34" charset="0"/>
                <a:cs typeface="Verdana" pitchFamily="34" charset="0"/>
              </a:rPr>
              <a:t>Bescheid über teilweise Gleichwertigkeit</a:t>
            </a:r>
          </a:p>
        </p:txBody>
      </p:sp>
      <p:sp>
        <p:nvSpPr>
          <p:cNvPr id="28" name="AutoShape 11"/>
          <p:cNvSpPr>
            <a:spLocks noChangeArrowheads="1"/>
          </p:cNvSpPr>
          <p:nvPr/>
        </p:nvSpPr>
        <p:spPr bwMode="auto">
          <a:xfrm>
            <a:off x="2439343" y="5469210"/>
            <a:ext cx="1152525" cy="576263"/>
          </a:xfrm>
          <a:prstGeom prst="roundRect">
            <a:avLst>
              <a:gd name="adj" fmla="val 16667"/>
            </a:avLst>
          </a:prstGeom>
          <a:solidFill>
            <a:schemeClr val="accent5">
              <a:lumMod val="40000"/>
              <a:lumOff val="60000"/>
            </a:schemeClr>
          </a:solidFill>
          <a:ln>
            <a:headEnd/>
            <a:tailEnd/>
          </a:ln>
        </p:spPr>
        <p:style>
          <a:lnRef idx="0">
            <a:schemeClr val="accent5"/>
          </a:lnRef>
          <a:fillRef idx="3">
            <a:schemeClr val="accent5"/>
          </a:fillRef>
          <a:effectRef idx="3">
            <a:schemeClr val="accent5"/>
          </a:effectRef>
          <a:fontRef idx="minor">
            <a:schemeClr val="lt1"/>
          </a:fontRef>
        </p:style>
        <p:txBody>
          <a:bodyPr lIns="0" rIns="0"/>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de-DE" sz="1400" b="1" i="0" u="none" strike="noStrike" kern="0" cap="none" spc="0" normalizeH="0" baseline="0" noProof="0" dirty="0">
                <a:ln>
                  <a:noFill/>
                </a:ln>
                <a:solidFill>
                  <a:schemeClr val="tx1"/>
                </a:solidFill>
                <a:effectLst/>
                <a:uLnTx/>
                <a:uFillTx/>
                <a:latin typeface="Arial"/>
                <a:ea typeface="+mn-ea"/>
                <a:cs typeface="+mn-cs"/>
              </a:rPr>
              <a:t>Kenntnis-</a:t>
            </a:r>
            <a:br>
              <a:rPr kumimoji="0" lang="de-DE" sz="1400" b="1" i="0" u="none" strike="noStrike" kern="0" cap="none" spc="0" normalizeH="0" baseline="0" noProof="0" dirty="0">
                <a:ln>
                  <a:noFill/>
                </a:ln>
                <a:solidFill>
                  <a:schemeClr val="tx1"/>
                </a:solidFill>
                <a:effectLst/>
                <a:uLnTx/>
                <a:uFillTx/>
                <a:latin typeface="Arial"/>
                <a:ea typeface="+mn-ea"/>
                <a:cs typeface="+mn-cs"/>
              </a:rPr>
            </a:br>
            <a:r>
              <a:rPr kumimoji="0" lang="de-DE" sz="1400" b="1" i="0" u="none" strike="noStrike" kern="0" cap="none" spc="0" normalizeH="0" baseline="0" noProof="0" dirty="0" err="1">
                <a:ln>
                  <a:noFill/>
                </a:ln>
                <a:solidFill>
                  <a:schemeClr val="tx1"/>
                </a:solidFill>
                <a:effectLst/>
                <a:uLnTx/>
                <a:uFillTx/>
                <a:latin typeface="Arial"/>
                <a:ea typeface="+mn-ea"/>
                <a:cs typeface="+mn-cs"/>
              </a:rPr>
              <a:t>prüfung</a:t>
            </a:r>
            <a:endParaRPr kumimoji="0" lang="de-DE" sz="1400" b="1" i="0" u="none" strike="noStrike" kern="0" cap="none" spc="0" normalizeH="0" baseline="0" noProof="0" dirty="0">
              <a:ln>
                <a:noFill/>
              </a:ln>
              <a:solidFill>
                <a:schemeClr val="tx1"/>
              </a:solidFill>
              <a:effectLst/>
              <a:uLnTx/>
              <a:uFillTx/>
              <a:latin typeface="Arial"/>
              <a:ea typeface="+mn-ea"/>
              <a:cs typeface="+mn-cs"/>
            </a:endParaRPr>
          </a:p>
        </p:txBody>
      </p:sp>
      <p:sp>
        <p:nvSpPr>
          <p:cNvPr id="29" name="Abgerundetes Rechteck 28"/>
          <p:cNvSpPr/>
          <p:nvPr/>
        </p:nvSpPr>
        <p:spPr>
          <a:xfrm rot="5400000">
            <a:off x="4328378" y="-577140"/>
            <a:ext cx="383102" cy="6580122"/>
          </a:xfrm>
          <a:prstGeom prst="roundRect">
            <a:avLst/>
          </a:prstGeom>
          <a:solidFill>
            <a:schemeClr val="accent1">
              <a:lumMod val="75000"/>
            </a:schemeClr>
          </a:solidFill>
          <a:ln/>
        </p:spPr>
        <p:style>
          <a:lnRef idx="0">
            <a:schemeClr val="accent5"/>
          </a:lnRef>
          <a:fillRef idx="3">
            <a:schemeClr val="accent5"/>
          </a:fillRef>
          <a:effectRef idx="3">
            <a:schemeClr val="accent5"/>
          </a:effectRef>
          <a:fontRef idx="minor">
            <a:schemeClr val="lt1"/>
          </a:fontRef>
        </p:style>
        <p:txBody>
          <a:bodyPr vert="vert270"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b="1" i="0" u="none" strike="noStrike" kern="0" cap="none" spc="0" normalizeH="0" baseline="0" noProof="0" dirty="0" smtClean="0">
                <a:ln>
                  <a:noFill/>
                </a:ln>
                <a:solidFill>
                  <a:schemeClr val="bg1"/>
                </a:solidFill>
                <a:effectLst/>
                <a:uLnTx/>
                <a:uFillTx/>
                <a:latin typeface="Arial"/>
                <a:ea typeface="+mn-ea"/>
                <a:cs typeface="+mn-cs"/>
              </a:rPr>
              <a:t>Gleichwertigkeitsprüfung</a:t>
            </a:r>
            <a:endParaRPr kumimoji="0" lang="de-DE" b="0" i="0" u="none" strike="noStrike" kern="0" cap="none" spc="0" normalizeH="0" baseline="0" noProof="0" dirty="0">
              <a:ln>
                <a:noFill/>
              </a:ln>
              <a:solidFill>
                <a:schemeClr val="bg1"/>
              </a:solidFill>
              <a:effectLst/>
              <a:uLnTx/>
              <a:uFillTx/>
              <a:latin typeface="Arial"/>
              <a:ea typeface="+mn-ea"/>
              <a:cs typeface="+mn-cs"/>
            </a:endParaRPr>
          </a:p>
        </p:txBody>
      </p:sp>
      <p:sp>
        <p:nvSpPr>
          <p:cNvPr id="30" name="Abgerundetes Rechteck 29"/>
          <p:cNvSpPr/>
          <p:nvPr/>
        </p:nvSpPr>
        <p:spPr>
          <a:xfrm rot="5400000">
            <a:off x="4290239" y="-1245977"/>
            <a:ext cx="483366" cy="6556136"/>
          </a:xfrm>
          <a:prstGeom prst="roundRect">
            <a:avLst/>
          </a:prstGeom>
          <a:ln/>
        </p:spPr>
        <p:style>
          <a:lnRef idx="0">
            <a:schemeClr val="accent5"/>
          </a:lnRef>
          <a:fillRef idx="3">
            <a:schemeClr val="accent5"/>
          </a:fillRef>
          <a:effectRef idx="3">
            <a:schemeClr val="accent5"/>
          </a:effectRef>
          <a:fontRef idx="minor">
            <a:schemeClr val="lt1"/>
          </a:fontRef>
        </p:style>
        <p:txBody>
          <a:bodyPr vert="vert270"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chemeClr val="bg1"/>
                </a:solidFill>
                <a:effectLst/>
                <a:uLnTx/>
                <a:uFillTx/>
                <a:latin typeface="Arial"/>
                <a:ea typeface="+mn-ea"/>
                <a:cs typeface="+mn-cs"/>
              </a:rPr>
              <a:t>Festlegung </a:t>
            </a:r>
            <a:r>
              <a:rPr kumimoji="0" lang="de-DE" sz="2000" b="1" i="0" u="none" strike="noStrike" kern="0" cap="none" spc="0" normalizeH="0" baseline="0" noProof="0" dirty="0" smtClean="0">
                <a:ln>
                  <a:noFill/>
                </a:ln>
                <a:solidFill>
                  <a:schemeClr val="bg1"/>
                </a:solidFill>
                <a:effectLst/>
                <a:uLnTx/>
                <a:uFillTx/>
                <a:latin typeface="Arial"/>
                <a:ea typeface="+mn-ea"/>
                <a:cs typeface="+mn-cs"/>
              </a:rPr>
              <a:t>Referenzberuf</a:t>
            </a:r>
            <a:endParaRPr kumimoji="0" lang="de-DE" sz="2000" b="1" i="0" u="none" strike="noStrike" kern="0" cap="none" spc="0" normalizeH="0" baseline="0" noProof="0" dirty="0">
              <a:ln>
                <a:noFill/>
              </a:ln>
              <a:solidFill>
                <a:schemeClr val="bg1"/>
              </a:solidFill>
              <a:effectLst/>
              <a:uLnTx/>
              <a:uFillTx/>
              <a:latin typeface="Arial"/>
              <a:ea typeface="+mn-ea"/>
              <a:cs typeface="+mn-cs"/>
            </a:endParaRPr>
          </a:p>
        </p:txBody>
      </p:sp>
      <p:cxnSp>
        <p:nvCxnSpPr>
          <p:cNvPr id="32" name="Gerade Verbindung mit Pfeil 31"/>
          <p:cNvCxnSpPr/>
          <p:nvPr/>
        </p:nvCxnSpPr>
        <p:spPr>
          <a:xfrm>
            <a:off x="4516518" y="2273775"/>
            <a:ext cx="6350" cy="230187"/>
          </a:xfrm>
          <a:prstGeom prst="straightConnector1">
            <a:avLst/>
          </a:prstGeom>
          <a:ln w="25400">
            <a:solidFill>
              <a:schemeClr val="accent6">
                <a:lumMod val="75000"/>
              </a:schemeClr>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35" name="Gerade Verbindung mit Pfeil 34"/>
          <p:cNvCxnSpPr/>
          <p:nvPr/>
        </p:nvCxnSpPr>
        <p:spPr>
          <a:xfrm>
            <a:off x="1365596" y="3855447"/>
            <a:ext cx="0" cy="1428229"/>
          </a:xfrm>
          <a:prstGeom prst="straightConnector1">
            <a:avLst/>
          </a:prstGeom>
          <a:ln w="25400">
            <a:solidFill>
              <a:schemeClr val="accent6">
                <a:lumMod val="75000"/>
              </a:schemeClr>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36" name="Gerade Verbindung mit Pfeil 35"/>
          <p:cNvCxnSpPr/>
          <p:nvPr/>
        </p:nvCxnSpPr>
        <p:spPr>
          <a:xfrm>
            <a:off x="4304691" y="4899696"/>
            <a:ext cx="0" cy="539750"/>
          </a:xfrm>
          <a:prstGeom prst="straightConnector1">
            <a:avLst/>
          </a:prstGeom>
          <a:ln w="25400">
            <a:solidFill>
              <a:schemeClr val="accent6">
                <a:lumMod val="75000"/>
              </a:schemeClr>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37" name="Gerade Verbindung mit Pfeil 36"/>
          <p:cNvCxnSpPr/>
          <p:nvPr/>
        </p:nvCxnSpPr>
        <p:spPr>
          <a:xfrm>
            <a:off x="4304691" y="4913983"/>
            <a:ext cx="1225550" cy="511175"/>
          </a:xfrm>
          <a:prstGeom prst="straightConnector1">
            <a:avLst/>
          </a:prstGeom>
          <a:ln w="25400">
            <a:solidFill>
              <a:schemeClr val="accent6">
                <a:lumMod val="75000"/>
              </a:schemeClr>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38" name="Gerade Verbindung mit Pfeil 37"/>
          <p:cNvCxnSpPr/>
          <p:nvPr/>
        </p:nvCxnSpPr>
        <p:spPr>
          <a:xfrm flipH="1">
            <a:off x="3098812" y="4899696"/>
            <a:ext cx="1195388" cy="500062"/>
          </a:xfrm>
          <a:prstGeom prst="straightConnector1">
            <a:avLst/>
          </a:prstGeom>
          <a:ln w="25400">
            <a:solidFill>
              <a:schemeClr val="accent6">
                <a:lumMod val="75000"/>
              </a:schemeClr>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39" name="Gerade Verbindung mit Pfeil 38"/>
          <p:cNvCxnSpPr>
            <a:stCxn id="26" idx="2"/>
          </p:cNvCxnSpPr>
          <p:nvPr/>
        </p:nvCxnSpPr>
        <p:spPr>
          <a:xfrm flipH="1">
            <a:off x="6925592" y="5012572"/>
            <a:ext cx="628467" cy="442230"/>
          </a:xfrm>
          <a:prstGeom prst="straightConnector1">
            <a:avLst/>
          </a:prstGeom>
          <a:ln w="25400">
            <a:solidFill>
              <a:schemeClr val="accent6">
                <a:lumMod val="75000"/>
              </a:schemeClr>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40" name="Gerade Verbindung mit Pfeil 39"/>
          <p:cNvCxnSpPr>
            <a:stCxn id="26" idx="2"/>
            <a:endCxn id="24" idx="0"/>
          </p:cNvCxnSpPr>
          <p:nvPr/>
        </p:nvCxnSpPr>
        <p:spPr>
          <a:xfrm>
            <a:off x="7554059" y="5012572"/>
            <a:ext cx="808771" cy="243914"/>
          </a:xfrm>
          <a:prstGeom prst="straightConnector1">
            <a:avLst/>
          </a:prstGeom>
          <a:ln w="25400">
            <a:solidFill>
              <a:schemeClr val="accent6">
                <a:lumMod val="75000"/>
              </a:schemeClr>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41" name="Gerade Verbindung mit Pfeil 40"/>
          <p:cNvCxnSpPr/>
          <p:nvPr/>
        </p:nvCxnSpPr>
        <p:spPr>
          <a:xfrm>
            <a:off x="4370098" y="3855447"/>
            <a:ext cx="0" cy="268124"/>
          </a:xfrm>
          <a:prstGeom prst="straightConnector1">
            <a:avLst/>
          </a:prstGeom>
          <a:ln w="25400">
            <a:solidFill>
              <a:schemeClr val="accent6">
                <a:lumMod val="75000"/>
              </a:schemeClr>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42" name="Gerade Verbindung mit Pfeil 41"/>
          <p:cNvCxnSpPr/>
          <p:nvPr/>
        </p:nvCxnSpPr>
        <p:spPr>
          <a:xfrm>
            <a:off x="7590872" y="3855447"/>
            <a:ext cx="0" cy="268124"/>
          </a:xfrm>
          <a:prstGeom prst="straightConnector1">
            <a:avLst/>
          </a:prstGeom>
          <a:ln w="25400">
            <a:solidFill>
              <a:schemeClr val="accent6">
                <a:lumMod val="75000"/>
              </a:schemeClr>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45" name="Gerade Verbindung mit Pfeil 44"/>
          <p:cNvCxnSpPr/>
          <p:nvPr/>
        </p:nvCxnSpPr>
        <p:spPr>
          <a:xfrm>
            <a:off x="1644140" y="2904473"/>
            <a:ext cx="0" cy="378231"/>
          </a:xfrm>
          <a:prstGeom prst="straightConnector1">
            <a:avLst/>
          </a:prstGeom>
          <a:ln w="25400">
            <a:solidFill>
              <a:schemeClr val="accent6">
                <a:lumMod val="75000"/>
              </a:schemeClr>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46" name="Gerade Verbindung mit Pfeil 45"/>
          <p:cNvCxnSpPr>
            <a:endCxn id="47" idx="1"/>
          </p:cNvCxnSpPr>
          <p:nvPr/>
        </p:nvCxnSpPr>
        <p:spPr>
          <a:xfrm>
            <a:off x="6293113" y="2913081"/>
            <a:ext cx="0" cy="369625"/>
          </a:xfrm>
          <a:prstGeom prst="straightConnector1">
            <a:avLst/>
          </a:prstGeom>
          <a:ln w="25400">
            <a:solidFill>
              <a:schemeClr val="accent6">
                <a:lumMod val="75000"/>
              </a:schemeClr>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sp>
        <p:nvSpPr>
          <p:cNvPr id="47" name="Abgerundetes Rechteck 46"/>
          <p:cNvSpPr/>
          <p:nvPr/>
        </p:nvSpPr>
        <p:spPr>
          <a:xfrm rot="5400000">
            <a:off x="6006742" y="1488164"/>
            <a:ext cx="572741" cy="4161824"/>
          </a:xfrm>
          <a:prstGeom prst="roundRect">
            <a:avLst/>
          </a:prstGeom>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vert="vert270"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smtClean="0">
                <a:ln>
                  <a:noFill/>
                </a:ln>
                <a:solidFill>
                  <a:schemeClr val="tx1"/>
                </a:solidFill>
                <a:effectLst/>
                <a:uLnTx/>
                <a:uFillTx/>
                <a:latin typeface="Arial"/>
                <a:ea typeface="+mn-ea"/>
                <a:cs typeface="+mn-cs"/>
              </a:rPr>
              <a:t>wesentlicher Unterschiede</a:t>
            </a:r>
            <a:endParaRPr kumimoji="0" lang="de-DE" sz="1400" b="1" i="0" u="none" strike="noStrike" kern="0" cap="none" spc="0" normalizeH="0" baseline="0" noProof="0" dirty="0">
              <a:ln>
                <a:noFill/>
              </a:ln>
              <a:solidFill>
                <a:schemeClr val="tx1"/>
              </a:solidFill>
              <a:effectLst/>
              <a:uLnTx/>
              <a:uFillTx/>
              <a:latin typeface="Arial"/>
              <a:ea typeface="+mn-ea"/>
              <a:cs typeface="+mn-cs"/>
            </a:endParaRPr>
          </a:p>
        </p:txBody>
      </p:sp>
      <p:sp>
        <p:nvSpPr>
          <p:cNvPr id="48" name="Abgerundetes Rechteck 47"/>
          <p:cNvSpPr/>
          <p:nvPr/>
        </p:nvSpPr>
        <p:spPr>
          <a:xfrm>
            <a:off x="755576" y="3282704"/>
            <a:ext cx="1806593" cy="572740"/>
          </a:xfrm>
          <a:prstGeom prst="roundRect">
            <a:avLst/>
          </a:prstGeom>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smtClean="0">
                <a:ln>
                  <a:noFill/>
                </a:ln>
                <a:solidFill>
                  <a:schemeClr val="tx1"/>
                </a:solidFill>
                <a:effectLst/>
                <a:uLnTx/>
                <a:uFillTx/>
                <a:latin typeface="Arial"/>
                <a:ea typeface="+mn-ea"/>
                <a:cs typeface="+mn-cs"/>
              </a:rPr>
              <a:t>Gleichwertigkeit</a:t>
            </a:r>
          </a:p>
        </p:txBody>
      </p:sp>
    </p:spTree>
    <p:extLst>
      <p:ext uri="{BB962C8B-B14F-4D97-AF65-F5344CB8AC3E}">
        <p14:creationId xmlns:p14="http://schemas.microsoft.com/office/powerpoint/2010/main" val="272337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anim calcmode="lin" valueType="num">
                                      <p:cBhvr>
                                        <p:cTn id="32" dur="1000" fill="hold"/>
                                        <p:tgtEl>
                                          <p:spTgt spid="48"/>
                                        </p:tgtEl>
                                        <p:attrNameLst>
                                          <p:attrName>ppt_x</p:attrName>
                                        </p:attrNameLst>
                                      </p:cBhvr>
                                      <p:tavLst>
                                        <p:tav tm="0">
                                          <p:val>
                                            <p:strVal val="#ppt_x"/>
                                          </p:val>
                                        </p:tav>
                                        <p:tav tm="100000">
                                          <p:val>
                                            <p:strVal val="#ppt_x"/>
                                          </p:val>
                                        </p:tav>
                                      </p:tavLst>
                                    </p:anim>
                                    <p:anim calcmode="lin" valueType="num">
                                      <p:cBhvr>
                                        <p:cTn id="33" dur="1000" fill="hold"/>
                                        <p:tgtEl>
                                          <p:spTgt spid="4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1000"/>
                                        <p:tgtEl>
                                          <p:spTgt spid="46"/>
                                        </p:tgtEl>
                                      </p:cBhvr>
                                    </p:animEffect>
                                    <p:anim calcmode="lin" valueType="num">
                                      <p:cBhvr>
                                        <p:cTn id="49" dur="1000" fill="hold"/>
                                        <p:tgtEl>
                                          <p:spTgt spid="46"/>
                                        </p:tgtEl>
                                        <p:attrNameLst>
                                          <p:attrName>ppt_x</p:attrName>
                                        </p:attrNameLst>
                                      </p:cBhvr>
                                      <p:tavLst>
                                        <p:tav tm="0">
                                          <p:val>
                                            <p:strVal val="#ppt_x"/>
                                          </p:val>
                                        </p:tav>
                                        <p:tav tm="100000">
                                          <p:val>
                                            <p:strVal val="#ppt_x"/>
                                          </p:val>
                                        </p:tav>
                                      </p:tavLst>
                                    </p:anim>
                                    <p:anim calcmode="lin" valueType="num">
                                      <p:cBhvr>
                                        <p:cTn id="50" dur="1000" fill="hold"/>
                                        <p:tgtEl>
                                          <p:spTgt spid="4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1000"/>
                                        <p:tgtEl>
                                          <p:spTgt spid="47"/>
                                        </p:tgtEl>
                                      </p:cBhvr>
                                    </p:animEffect>
                                    <p:anim calcmode="lin" valueType="num">
                                      <p:cBhvr>
                                        <p:cTn id="54" dur="1000" fill="hold"/>
                                        <p:tgtEl>
                                          <p:spTgt spid="47"/>
                                        </p:tgtEl>
                                        <p:attrNameLst>
                                          <p:attrName>ppt_x</p:attrName>
                                        </p:attrNameLst>
                                      </p:cBhvr>
                                      <p:tavLst>
                                        <p:tav tm="0">
                                          <p:val>
                                            <p:strVal val="#ppt_x"/>
                                          </p:val>
                                        </p:tav>
                                        <p:tav tm="100000">
                                          <p:val>
                                            <p:strVal val="#ppt_x"/>
                                          </p:val>
                                        </p:tav>
                                      </p:tavLst>
                                    </p:anim>
                                    <p:anim calcmode="lin" valueType="num">
                                      <p:cBhvr>
                                        <p:cTn id="55" dur="1000" fill="hold"/>
                                        <p:tgtEl>
                                          <p:spTgt spid="4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1000"/>
                                        <p:tgtEl>
                                          <p:spTgt spid="41"/>
                                        </p:tgtEl>
                                      </p:cBhvr>
                                    </p:animEffect>
                                    <p:anim calcmode="lin" valueType="num">
                                      <p:cBhvr>
                                        <p:cTn id="59" dur="1000" fill="hold"/>
                                        <p:tgtEl>
                                          <p:spTgt spid="41"/>
                                        </p:tgtEl>
                                        <p:attrNameLst>
                                          <p:attrName>ppt_x</p:attrName>
                                        </p:attrNameLst>
                                      </p:cBhvr>
                                      <p:tavLst>
                                        <p:tav tm="0">
                                          <p:val>
                                            <p:strVal val="#ppt_x"/>
                                          </p:val>
                                        </p:tav>
                                        <p:tav tm="100000">
                                          <p:val>
                                            <p:strVal val="#ppt_x"/>
                                          </p:val>
                                        </p:tav>
                                      </p:tavLst>
                                    </p:anim>
                                    <p:anim calcmode="lin" valueType="num">
                                      <p:cBhvr>
                                        <p:cTn id="60" dur="1000" fill="hold"/>
                                        <p:tgtEl>
                                          <p:spTgt spid="41"/>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0"/>
                                        <p:tgtEl>
                                          <p:spTgt spid="42"/>
                                        </p:tgtEl>
                                      </p:cBhvr>
                                    </p:animEffect>
                                    <p:anim calcmode="lin" valueType="num">
                                      <p:cBhvr>
                                        <p:cTn id="64" dur="1000" fill="hold"/>
                                        <p:tgtEl>
                                          <p:spTgt spid="42"/>
                                        </p:tgtEl>
                                        <p:attrNameLst>
                                          <p:attrName>ppt_x</p:attrName>
                                        </p:attrNameLst>
                                      </p:cBhvr>
                                      <p:tavLst>
                                        <p:tav tm="0">
                                          <p:val>
                                            <p:strVal val="#ppt_x"/>
                                          </p:val>
                                        </p:tav>
                                        <p:tav tm="100000">
                                          <p:val>
                                            <p:strVal val="#ppt_x"/>
                                          </p:val>
                                        </p:tav>
                                      </p:tavLst>
                                    </p:anim>
                                    <p:anim calcmode="lin" valueType="num">
                                      <p:cBhvr>
                                        <p:cTn id="65" dur="1000" fill="hold"/>
                                        <p:tgtEl>
                                          <p:spTgt spid="4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1000"/>
                                        <p:tgtEl>
                                          <p:spTgt spid="26"/>
                                        </p:tgtEl>
                                      </p:cBhvr>
                                    </p:animEffect>
                                    <p:anim calcmode="lin" valueType="num">
                                      <p:cBhvr>
                                        <p:cTn id="74" dur="1000" fill="hold"/>
                                        <p:tgtEl>
                                          <p:spTgt spid="26"/>
                                        </p:tgtEl>
                                        <p:attrNameLst>
                                          <p:attrName>ppt_x</p:attrName>
                                        </p:attrNameLst>
                                      </p:cBhvr>
                                      <p:tavLst>
                                        <p:tav tm="0">
                                          <p:val>
                                            <p:strVal val="#ppt_x"/>
                                          </p:val>
                                        </p:tav>
                                        <p:tav tm="100000">
                                          <p:val>
                                            <p:strVal val="#ppt_x"/>
                                          </p:val>
                                        </p:tav>
                                      </p:tavLst>
                                    </p:anim>
                                    <p:anim calcmode="lin" valueType="num">
                                      <p:cBhvr>
                                        <p:cTn id="7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1000"/>
                                        <p:tgtEl>
                                          <p:spTgt spid="38"/>
                                        </p:tgtEl>
                                      </p:cBhvr>
                                    </p:animEffect>
                                    <p:anim calcmode="lin" valueType="num">
                                      <p:cBhvr>
                                        <p:cTn id="81" dur="1000" fill="hold"/>
                                        <p:tgtEl>
                                          <p:spTgt spid="38"/>
                                        </p:tgtEl>
                                        <p:attrNameLst>
                                          <p:attrName>ppt_x</p:attrName>
                                        </p:attrNameLst>
                                      </p:cBhvr>
                                      <p:tavLst>
                                        <p:tav tm="0">
                                          <p:val>
                                            <p:strVal val="#ppt_x"/>
                                          </p:val>
                                        </p:tav>
                                        <p:tav tm="100000">
                                          <p:val>
                                            <p:strVal val="#ppt_x"/>
                                          </p:val>
                                        </p:tav>
                                      </p:tavLst>
                                    </p:anim>
                                    <p:anim calcmode="lin" valueType="num">
                                      <p:cBhvr>
                                        <p:cTn id="82" dur="1000" fill="hold"/>
                                        <p:tgtEl>
                                          <p:spTgt spid="38"/>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1000"/>
                                        <p:tgtEl>
                                          <p:spTgt spid="37"/>
                                        </p:tgtEl>
                                      </p:cBhvr>
                                    </p:animEffect>
                                    <p:anim calcmode="lin" valueType="num">
                                      <p:cBhvr>
                                        <p:cTn id="91" dur="1000" fill="hold"/>
                                        <p:tgtEl>
                                          <p:spTgt spid="37"/>
                                        </p:tgtEl>
                                        <p:attrNameLst>
                                          <p:attrName>ppt_x</p:attrName>
                                        </p:attrNameLst>
                                      </p:cBhvr>
                                      <p:tavLst>
                                        <p:tav tm="0">
                                          <p:val>
                                            <p:strVal val="#ppt_x"/>
                                          </p:val>
                                        </p:tav>
                                        <p:tav tm="100000">
                                          <p:val>
                                            <p:strVal val="#ppt_x"/>
                                          </p:val>
                                        </p:tav>
                                      </p:tavLst>
                                    </p:anim>
                                    <p:anim calcmode="lin" valueType="num">
                                      <p:cBhvr>
                                        <p:cTn id="92" dur="1000" fill="hold"/>
                                        <p:tgtEl>
                                          <p:spTgt spid="3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1000"/>
                                        <p:tgtEl>
                                          <p:spTgt spid="28"/>
                                        </p:tgtEl>
                                      </p:cBhvr>
                                    </p:animEffect>
                                    <p:anim calcmode="lin" valueType="num">
                                      <p:cBhvr>
                                        <p:cTn id="96" dur="1000" fill="hold"/>
                                        <p:tgtEl>
                                          <p:spTgt spid="28"/>
                                        </p:tgtEl>
                                        <p:attrNameLst>
                                          <p:attrName>ppt_x</p:attrName>
                                        </p:attrNameLst>
                                      </p:cBhvr>
                                      <p:tavLst>
                                        <p:tav tm="0">
                                          <p:val>
                                            <p:strVal val="#ppt_x"/>
                                          </p:val>
                                        </p:tav>
                                        <p:tav tm="100000">
                                          <p:val>
                                            <p:strVal val="#ppt_x"/>
                                          </p:val>
                                        </p:tav>
                                      </p:tavLst>
                                    </p:anim>
                                    <p:anim calcmode="lin" valueType="num">
                                      <p:cBhvr>
                                        <p:cTn id="97" dur="1000" fill="hold"/>
                                        <p:tgtEl>
                                          <p:spTgt spid="28"/>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1000"/>
                                        <p:tgtEl>
                                          <p:spTgt spid="22"/>
                                        </p:tgtEl>
                                      </p:cBhvr>
                                    </p:animEffect>
                                    <p:anim calcmode="lin" valueType="num">
                                      <p:cBhvr>
                                        <p:cTn id="101" dur="1000" fill="hold"/>
                                        <p:tgtEl>
                                          <p:spTgt spid="22"/>
                                        </p:tgtEl>
                                        <p:attrNameLst>
                                          <p:attrName>ppt_x</p:attrName>
                                        </p:attrNameLst>
                                      </p:cBhvr>
                                      <p:tavLst>
                                        <p:tav tm="0">
                                          <p:val>
                                            <p:strVal val="#ppt_x"/>
                                          </p:val>
                                        </p:tav>
                                        <p:tav tm="100000">
                                          <p:val>
                                            <p:strVal val="#ppt_x"/>
                                          </p:val>
                                        </p:tav>
                                      </p:tavLst>
                                    </p:anim>
                                    <p:anim calcmode="lin" valueType="num">
                                      <p:cBhvr>
                                        <p:cTn id="102" dur="1000" fill="hold"/>
                                        <p:tgtEl>
                                          <p:spTgt spid="2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fade">
                                      <p:cBhvr>
                                        <p:cTn id="105" dur="1000"/>
                                        <p:tgtEl>
                                          <p:spTgt spid="21"/>
                                        </p:tgtEl>
                                      </p:cBhvr>
                                    </p:animEffect>
                                    <p:anim calcmode="lin" valueType="num">
                                      <p:cBhvr>
                                        <p:cTn id="106" dur="1000" fill="hold"/>
                                        <p:tgtEl>
                                          <p:spTgt spid="21"/>
                                        </p:tgtEl>
                                        <p:attrNameLst>
                                          <p:attrName>ppt_x</p:attrName>
                                        </p:attrNameLst>
                                      </p:cBhvr>
                                      <p:tavLst>
                                        <p:tav tm="0">
                                          <p:val>
                                            <p:strVal val="#ppt_x"/>
                                          </p:val>
                                        </p:tav>
                                        <p:tav tm="100000">
                                          <p:val>
                                            <p:strVal val="#ppt_x"/>
                                          </p:val>
                                        </p:tav>
                                      </p:tavLst>
                                    </p:anim>
                                    <p:anim calcmode="lin" valueType="num">
                                      <p:cBhvr>
                                        <p:cTn id="107" dur="1000" fill="hold"/>
                                        <p:tgtEl>
                                          <p:spTgt spid="21"/>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fade">
                                      <p:cBhvr>
                                        <p:cTn id="115" dur="1000"/>
                                        <p:tgtEl>
                                          <p:spTgt spid="40"/>
                                        </p:tgtEl>
                                      </p:cBhvr>
                                    </p:animEffect>
                                    <p:anim calcmode="lin" valueType="num">
                                      <p:cBhvr>
                                        <p:cTn id="116" dur="1000" fill="hold"/>
                                        <p:tgtEl>
                                          <p:spTgt spid="40"/>
                                        </p:tgtEl>
                                        <p:attrNameLst>
                                          <p:attrName>ppt_x</p:attrName>
                                        </p:attrNameLst>
                                      </p:cBhvr>
                                      <p:tavLst>
                                        <p:tav tm="0">
                                          <p:val>
                                            <p:strVal val="#ppt_x"/>
                                          </p:val>
                                        </p:tav>
                                        <p:tav tm="100000">
                                          <p:val>
                                            <p:strVal val="#ppt_x"/>
                                          </p:val>
                                        </p:tav>
                                      </p:tavLst>
                                    </p:anim>
                                    <p:anim calcmode="lin" valueType="num">
                                      <p:cBhvr>
                                        <p:cTn id="117" dur="1000" fill="hold"/>
                                        <p:tgtEl>
                                          <p:spTgt spid="40"/>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24"/>
                                        </p:tgtEl>
                                        <p:attrNameLst>
                                          <p:attrName>style.visibility</p:attrName>
                                        </p:attrNameLst>
                                      </p:cBhvr>
                                      <p:to>
                                        <p:strVal val="visible"/>
                                      </p:to>
                                    </p:set>
                                    <p:animEffect transition="in" filter="fade">
                                      <p:cBhvr>
                                        <p:cTn id="120" dur="1000"/>
                                        <p:tgtEl>
                                          <p:spTgt spid="24"/>
                                        </p:tgtEl>
                                      </p:cBhvr>
                                    </p:animEffect>
                                    <p:anim calcmode="lin" valueType="num">
                                      <p:cBhvr>
                                        <p:cTn id="121" dur="1000" fill="hold"/>
                                        <p:tgtEl>
                                          <p:spTgt spid="24"/>
                                        </p:tgtEl>
                                        <p:attrNameLst>
                                          <p:attrName>ppt_x</p:attrName>
                                        </p:attrNameLst>
                                      </p:cBhvr>
                                      <p:tavLst>
                                        <p:tav tm="0">
                                          <p:val>
                                            <p:strVal val="#ppt_x"/>
                                          </p:val>
                                        </p:tav>
                                        <p:tav tm="100000">
                                          <p:val>
                                            <p:strVal val="#ppt_x"/>
                                          </p:val>
                                        </p:tav>
                                      </p:tavLst>
                                    </p:anim>
                                    <p:anim calcmode="lin" valueType="num">
                                      <p:cBhvr>
                                        <p:cTn id="122" dur="1000" fill="hold"/>
                                        <p:tgtEl>
                                          <p:spTgt spid="24"/>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23"/>
                                        </p:tgtEl>
                                        <p:attrNameLst>
                                          <p:attrName>style.visibility</p:attrName>
                                        </p:attrNameLst>
                                      </p:cBhvr>
                                      <p:to>
                                        <p:strVal val="visible"/>
                                      </p:to>
                                    </p:set>
                                    <p:animEffect transition="in" filter="fade">
                                      <p:cBhvr>
                                        <p:cTn id="125" dur="1000"/>
                                        <p:tgtEl>
                                          <p:spTgt spid="23"/>
                                        </p:tgtEl>
                                      </p:cBhvr>
                                    </p:animEffect>
                                    <p:anim calcmode="lin" valueType="num">
                                      <p:cBhvr>
                                        <p:cTn id="126" dur="1000" fill="hold"/>
                                        <p:tgtEl>
                                          <p:spTgt spid="23"/>
                                        </p:tgtEl>
                                        <p:attrNameLst>
                                          <p:attrName>ppt_x</p:attrName>
                                        </p:attrNameLst>
                                      </p:cBhvr>
                                      <p:tavLst>
                                        <p:tav tm="0">
                                          <p:val>
                                            <p:strVal val="#ppt_x"/>
                                          </p:val>
                                        </p:tav>
                                        <p:tav tm="100000">
                                          <p:val>
                                            <p:strVal val="#ppt_x"/>
                                          </p:val>
                                        </p:tav>
                                      </p:tavLst>
                                    </p:anim>
                                    <p:anim calcmode="lin" valueType="num">
                                      <p:cBhvr>
                                        <p:cTn id="1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4" grpId="0" animBg="1"/>
      <p:bldP spid="25" grpId="0" animBg="1"/>
      <p:bldP spid="26" grpId="0" animBg="1"/>
      <p:bldP spid="28" grpId="0" animBg="1"/>
      <p:bldP spid="29" grpId="0" animBg="1"/>
      <p:bldP spid="30" grpId="0" animBg="1"/>
      <p:bldP spid="47"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F6B3C8F8-E802-42D6-B6F4-0E85C9672C64}" type="slidenum">
              <a:rPr lang="de-DE" smtClean="0"/>
              <a:pPr>
                <a:defRPr/>
              </a:pPr>
              <a:t>7</a:t>
            </a:fld>
            <a:endParaRPr lang="de-DE" dirty="0"/>
          </a:p>
        </p:txBody>
      </p:sp>
      <p:sp>
        <p:nvSpPr>
          <p:cNvPr id="11" name="Inhaltsplatzhalter 10"/>
          <p:cNvSpPr>
            <a:spLocks noGrp="1"/>
          </p:cNvSpPr>
          <p:nvPr>
            <p:ph idx="1"/>
          </p:nvPr>
        </p:nvSpPr>
        <p:spPr>
          <a:xfrm>
            <a:off x="467999" y="1864426"/>
            <a:ext cx="8280000" cy="4750130"/>
          </a:xfrm>
        </p:spPr>
        <p:txBody>
          <a:bodyPr/>
          <a:lstStyle/>
          <a:p>
            <a:pPr marL="0" indent="0">
              <a:buNone/>
            </a:pPr>
            <a:endParaRPr lang="de-DE" sz="2000" b="1" dirty="0">
              <a:solidFill>
                <a:srgbClr val="CD141E"/>
              </a:solidFill>
              <a:ea typeface="+mj-ea"/>
            </a:endParaRPr>
          </a:p>
          <a:p>
            <a:pPr marL="0" indent="0">
              <a:buNone/>
            </a:pPr>
            <a:r>
              <a:rPr lang="de-DE" sz="1800" b="1" dirty="0" smtClean="0">
                <a:solidFill>
                  <a:srgbClr val="000000"/>
                </a:solidFill>
                <a:ea typeface="+mj-ea"/>
              </a:rPr>
              <a:t>	</a:t>
            </a:r>
            <a:endParaRPr lang="de-DE" sz="2000" b="1" dirty="0" smtClean="0">
              <a:solidFill>
                <a:srgbClr val="000000"/>
              </a:solidFill>
              <a:ea typeface="+mj-ea"/>
            </a:endParaRPr>
          </a:p>
        </p:txBody>
      </p:sp>
      <p:graphicFrame>
        <p:nvGraphicFramePr>
          <p:cNvPr id="6" name="Diagramm 5"/>
          <p:cNvGraphicFramePr/>
          <p:nvPr>
            <p:extLst>
              <p:ext uri="{D42A27DB-BD31-4B8C-83A1-F6EECF244321}">
                <p14:modId xmlns:p14="http://schemas.microsoft.com/office/powerpoint/2010/main" val="2733654275"/>
              </p:ext>
            </p:extLst>
          </p:nvPr>
        </p:nvGraphicFramePr>
        <p:xfrm>
          <a:off x="285007" y="1175658"/>
          <a:ext cx="7754587" cy="478575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hteck 1"/>
          <p:cNvSpPr/>
          <p:nvPr/>
        </p:nvSpPr>
        <p:spPr>
          <a:xfrm>
            <a:off x="872836" y="898498"/>
            <a:ext cx="7950530" cy="523220"/>
          </a:xfrm>
          <a:prstGeom prst="rect">
            <a:avLst/>
          </a:prstGeom>
        </p:spPr>
        <p:txBody>
          <a:bodyPr wrap="square">
            <a:spAutoFit/>
          </a:bodyPr>
          <a:lstStyle/>
          <a:p>
            <a:r>
              <a:rPr lang="de-DE" sz="1400" b="1" dirty="0"/>
              <a:t>Entwicklung der Antragszahlen 2012 bis 2014 bei reglementierten und nicht reglementierten Berufe </a:t>
            </a:r>
            <a:r>
              <a:rPr lang="de-DE" sz="1400" b="1" dirty="0" smtClean="0"/>
              <a:t>(absolut)</a:t>
            </a:r>
            <a:endParaRPr lang="de-DE" sz="1400" b="1" dirty="0"/>
          </a:p>
        </p:txBody>
      </p:sp>
      <p:sp>
        <p:nvSpPr>
          <p:cNvPr id="7" name="Rechteck 6"/>
          <p:cNvSpPr/>
          <p:nvPr/>
        </p:nvSpPr>
        <p:spPr>
          <a:xfrm>
            <a:off x="350322" y="5898009"/>
            <a:ext cx="4572000" cy="430887"/>
          </a:xfrm>
          <a:prstGeom prst="rect">
            <a:avLst/>
          </a:prstGeom>
        </p:spPr>
        <p:txBody>
          <a:bodyPr>
            <a:spAutoFit/>
          </a:bodyPr>
          <a:lstStyle/>
          <a:p>
            <a:r>
              <a:rPr lang="de-DE" sz="1100" dirty="0"/>
              <a:t>Quelle: Auswertungen des Statistischen Bundesamtes; Darstellung des Bundesinstituts für Berufsbildung</a:t>
            </a:r>
          </a:p>
        </p:txBody>
      </p:sp>
    </p:spTree>
    <p:extLst>
      <p:ext uri="{BB962C8B-B14F-4D97-AF65-F5344CB8AC3E}">
        <p14:creationId xmlns:p14="http://schemas.microsoft.com/office/powerpoint/2010/main" val="3003747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F6B3C8F8-E802-42D6-B6F4-0E85C9672C64}" type="slidenum">
              <a:rPr lang="de-DE" smtClean="0"/>
              <a:pPr>
                <a:defRPr/>
              </a:pPr>
              <a:t>8</a:t>
            </a:fld>
            <a:endParaRPr lang="de-DE" dirty="0"/>
          </a:p>
        </p:txBody>
      </p:sp>
      <p:sp>
        <p:nvSpPr>
          <p:cNvPr id="11" name="Inhaltsplatzhalter 10"/>
          <p:cNvSpPr>
            <a:spLocks noGrp="1"/>
          </p:cNvSpPr>
          <p:nvPr>
            <p:ph idx="1"/>
          </p:nvPr>
        </p:nvSpPr>
        <p:spPr>
          <a:xfrm>
            <a:off x="467999" y="1864426"/>
            <a:ext cx="8280000" cy="4750130"/>
          </a:xfrm>
        </p:spPr>
        <p:txBody>
          <a:bodyPr/>
          <a:lstStyle/>
          <a:p>
            <a:pPr marL="0" indent="0">
              <a:buNone/>
            </a:pPr>
            <a:endParaRPr lang="de-DE" sz="2000" b="1" dirty="0">
              <a:solidFill>
                <a:srgbClr val="CD141E"/>
              </a:solidFill>
              <a:ea typeface="+mj-ea"/>
            </a:endParaRPr>
          </a:p>
          <a:p>
            <a:pPr marL="0" indent="0">
              <a:buNone/>
            </a:pPr>
            <a:r>
              <a:rPr lang="de-DE" sz="1800" b="1" dirty="0" smtClean="0">
                <a:solidFill>
                  <a:srgbClr val="000000"/>
                </a:solidFill>
                <a:ea typeface="+mj-ea"/>
              </a:rPr>
              <a:t>	</a:t>
            </a:r>
            <a:endParaRPr lang="de-DE" sz="2000" b="1" dirty="0" smtClean="0">
              <a:solidFill>
                <a:srgbClr val="000000"/>
              </a:solidFill>
              <a:ea typeface="+mj-ea"/>
            </a:endParaRPr>
          </a:p>
        </p:txBody>
      </p:sp>
      <p:sp>
        <p:nvSpPr>
          <p:cNvPr id="2" name="Rechteck 1"/>
          <p:cNvSpPr/>
          <p:nvPr/>
        </p:nvSpPr>
        <p:spPr>
          <a:xfrm>
            <a:off x="350322" y="5898009"/>
            <a:ext cx="4572000" cy="430887"/>
          </a:xfrm>
          <a:prstGeom prst="rect">
            <a:avLst/>
          </a:prstGeom>
        </p:spPr>
        <p:txBody>
          <a:bodyPr>
            <a:spAutoFit/>
          </a:bodyPr>
          <a:lstStyle/>
          <a:p>
            <a:r>
              <a:rPr lang="de-DE" sz="1100" dirty="0"/>
              <a:t>Quelle: Auswertungen des Statistischen Bundesamtes; Darstellung des Bundesinstituts für Berufsbildung</a:t>
            </a:r>
          </a:p>
        </p:txBody>
      </p:sp>
      <p:graphicFrame>
        <p:nvGraphicFramePr>
          <p:cNvPr id="7" name="Diagramm 6"/>
          <p:cNvGraphicFramePr/>
          <p:nvPr>
            <p:extLst>
              <p:ext uri="{D42A27DB-BD31-4B8C-83A1-F6EECF244321}">
                <p14:modId xmlns:p14="http://schemas.microsoft.com/office/powerpoint/2010/main" val="4243511130"/>
              </p:ext>
            </p:extLst>
          </p:nvPr>
        </p:nvGraphicFramePr>
        <p:xfrm>
          <a:off x="350322" y="1472540"/>
          <a:ext cx="7629896" cy="42988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6508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F6B3C8F8-E802-42D6-B6F4-0E85C9672C64}" type="slidenum">
              <a:rPr lang="de-DE" smtClean="0"/>
              <a:pPr>
                <a:defRPr/>
              </a:pPr>
              <a:t>9</a:t>
            </a:fld>
            <a:endParaRPr lang="de-DE" dirty="0"/>
          </a:p>
        </p:txBody>
      </p:sp>
      <p:sp>
        <p:nvSpPr>
          <p:cNvPr id="11" name="Inhaltsplatzhalter 10"/>
          <p:cNvSpPr>
            <a:spLocks noGrp="1"/>
          </p:cNvSpPr>
          <p:nvPr>
            <p:ph idx="1"/>
          </p:nvPr>
        </p:nvSpPr>
        <p:spPr>
          <a:xfrm>
            <a:off x="467999" y="1864426"/>
            <a:ext cx="8280000" cy="4750130"/>
          </a:xfrm>
        </p:spPr>
        <p:txBody>
          <a:bodyPr/>
          <a:lstStyle/>
          <a:p>
            <a:pPr marL="0" indent="0">
              <a:buNone/>
            </a:pPr>
            <a:endParaRPr lang="de-DE" sz="2000" b="1" dirty="0">
              <a:solidFill>
                <a:srgbClr val="CD141E"/>
              </a:solidFill>
              <a:ea typeface="+mj-ea"/>
            </a:endParaRPr>
          </a:p>
          <a:p>
            <a:pPr marL="0" indent="0">
              <a:buNone/>
            </a:pPr>
            <a:r>
              <a:rPr lang="de-DE" sz="1800" b="1" dirty="0" smtClean="0">
                <a:solidFill>
                  <a:srgbClr val="000000"/>
                </a:solidFill>
                <a:ea typeface="+mj-ea"/>
              </a:rPr>
              <a:t>	</a:t>
            </a:r>
            <a:endParaRPr lang="de-DE" sz="2000" b="1" dirty="0" smtClean="0">
              <a:solidFill>
                <a:srgbClr val="000000"/>
              </a:solidFill>
              <a:ea typeface="+mj-ea"/>
            </a:endParaRPr>
          </a:p>
        </p:txBody>
      </p:sp>
      <p:sp>
        <p:nvSpPr>
          <p:cNvPr id="2" name="Rechteck 1"/>
          <p:cNvSpPr/>
          <p:nvPr/>
        </p:nvSpPr>
        <p:spPr>
          <a:xfrm>
            <a:off x="350322" y="5898009"/>
            <a:ext cx="4572000" cy="430887"/>
          </a:xfrm>
          <a:prstGeom prst="rect">
            <a:avLst/>
          </a:prstGeom>
        </p:spPr>
        <p:txBody>
          <a:bodyPr>
            <a:spAutoFit/>
          </a:bodyPr>
          <a:lstStyle/>
          <a:p>
            <a:r>
              <a:rPr lang="de-DE" sz="1100" dirty="0"/>
              <a:t>Quelle: Auswertungen des Statistischen Bundesamtes; Darstellung des Bundesinstituts für Berufsbildung</a:t>
            </a:r>
          </a:p>
        </p:txBody>
      </p:sp>
      <p:graphicFrame>
        <p:nvGraphicFramePr>
          <p:cNvPr id="9" name="Diagramm 8"/>
          <p:cNvGraphicFramePr/>
          <p:nvPr>
            <p:extLst>
              <p:ext uri="{D42A27DB-BD31-4B8C-83A1-F6EECF244321}">
                <p14:modId xmlns:p14="http://schemas.microsoft.com/office/powerpoint/2010/main" val="2098659908"/>
              </p:ext>
            </p:extLst>
          </p:nvPr>
        </p:nvGraphicFramePr>
        <p:xfrm>
          <a:off x="237506" y="1326009"/>
          <a:ext cx="7802089" cy="44848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9498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BIBB - Anerkennung in Deutschland">
  <a:themeElements>
    <a:clrScheme name="Leere Präsentation 14">
      <a:dk1>
        <a:srgbClr val="000000"/>
      </a:dk1>
      <a:lt1>
        <a:srgbClr val="FFFFFF"/>
      </a:lt1>
      <a:dk2>
        <a:srgbClr val="999999"/>
      </a:dk2>
      <a:lt2>
        <a:srgbClr val="666666"/>
      </a:lt2>
      <a:accent1>
        <a:srgbClr val="005099"/>
      </a:accent1>
      <a:accent2>
        <a:srgbClr val="7FA7CE"/>
      </a:accent2>
      <a:accent3>
        <a:srgbClr val="FFFFFF"/>
      </a:accent3>
      <a:accent4>
        <a:srgbClr val="000000"/>
      </a:accent4>
      <a:accent5>
        <a:srgbClr val="AAB3CA"/>
      </a:accent5>
      <a:accent6>
        <a:srgbClr val="7297BA"/>
      </a:accent6>
      <a:hlink>
        <a:srgbClr val="B2CAE2"/>
      </a:hlink>
      <a:folHlink>
        <a:srgbClr val="CC0033"/>
      </a:folHlink>
    </a:clrScheme>
    <a:fontScheme name="Leere 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34" charset="-128"/>
          </a:defRPr>
        </a:defPPr>
      </a:lstStyle>
    </a:lnDef>
    <a:txDef>
      <a:spPr bwMode="auto">
        <a:noFill/>
        <a:ln w="9525">
          <a:noFill/>
          <a:miter lim="800000"/>
          <a:headEnd/>
          <a:tailEnd/>
        </a:ln>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200" b="0" i="0" u="none" strike="noStrike" kern="0" cap="none" spc="0" normalizeH="0" baseline="0" noProof="0" dirty="0" smtClean="0">
            <a:ln>
              <a:noFill/>
            </a:ln>
            <a:solidFill>
              <a:schemeClr val="tx1"/>
            </a:solidFill>
            <a:effectLst/>
            <a:uLnTx/>
            <a:uFillTx/>
            <a:latin typeface="Lucida Sans Unicode" pitchFamily="34" charset="0"/>
            <a:ea typeface="+mj-ea"/>
            <a:cs typeface="ＭＳ Ｐゴシック" charset="0"/>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eere Präsentation 13">
        <a:dk1>
          <a:srgbClr val="000000"/>
        </a:dk1>
        <a:lt1>
          <a:srgbClr val="FFFFFF"/>
        </a:lt1>
        <a:dk2>
          <a:srgbClr val="999999"/>
        </a:dk2>
        <a:lt2>
          <a:srgbClr val="666666"/>
        </a:lt2>
        <a:accent1>
          <a:srgbClr val="CC0033"/>
        </a:accent1>
        <a:accent2>
          <a:srgbClr val="005099"/>
        </a:accent2>
        <a:accent3>
          <a:srgbClr val="FFFFFF"/>
        </a:accent3>
        <a:accent4>
          <a:srgbClr val="000000"/>
        </a:accent4>
        <a:accent5>
          <a:srgbClr val="E2AAAD"/>
        </a:accent5>
        <a:accent6>
          <a:srgbClr val="00488A"/>
        </a:accent6>
        <a:hlink>
          <a:srgbClr val="7FA7CE"/>
        </a:hlink>
        <a:folHlink>
          <a:srgbClr val="B2CAE2"/>
        </a:folHlink>
      </a:clrScheme>
      <a:clrMap bg1="lt1" tx1="dk1" bg2="lt2" tx2="dk2" accent1="accent1" accent2="accent2" accent3="accent3" accent4="accent4" accent5="accent5" accent6="accent6" hlink="hlink" folHlink="folHlink"/>
    </a:extraClrScheme>
    <a:extraClrScheme>
      <a:clrScheme name="Leere Präsentation 14">
        <a:dk1>
          <a:srgbClr val="000000"/>
        </a:dk1>
        <a:lt1>
          <a:srgbClr val="FFFFFF"/>
        </a:lt1>
        <a:dk2>
          <a:srgbClr val="999999"/>
        </a:dk2>
        <a:lt2>
          <a:srgbClr val="666666"/>
        </a:lt2>
        <a:accent1>
          <a:srgbClr val="005099"/>
        </a:accent1>
        <a:accent2>
          <a:srgbClr val="7FA7CE"/>
        </a:accent2>
        <a:accent3>
          <a:srgbClr val="FFFFFF"/>
        </a:accent3>
        <a:accent4>
          <a:srgbClr val="000000"/>
        </a:accent4>
        <a:accent5>
          <a:srgbClr val="AAB3CA"/>
        </a:accent5>
        <a:accent6>
          <a:srgbClr val="7297BA"/>
        </a:accent6>
        <a:hlink>
          <a:srgbClr val="B2CAE2"/>
        </a:hlink>
        <a:folHlink>
          <a:srgbClr val="CC00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2465</Words>
  <Application>Microsoft Office PowerPoint</Application>
  <PresentationFormat>Bildschirmpräsentation (4:3)</PresentationFormat>
  <Paragraphs>410</Paragraphs>
  <Slides>31</Slides>
  <Notes>29</Notes>
  <HiddenSlides>0</HiddenSlides>
  <MMClips>0</MMClips>
  <ScaleCrop>false</ScaleCrop>
  <HeadingPairs>
    <vt:vector size="4" baseType="variant">
      <vt:variant>
        <vt:lpstr>Design</vt:lpstr>
      </vt:variant>
      <vt:variant>
        <vt:i4>1</vt:i4>
      </vt:variant>
      <vt:variant>
        <vt:lpstr>Folientitel</vt:lpstr>
      </vt:variant>
      <vt:variant>
        <vt:i4>31</vt:i4>
      </vt:variant>
    </vt:vector>
  </HeadingPairs>
  <TitlesOfParts>
    <vt:vector size="32" baseType="lpstr">
      <vt:lpstr>BIBB - Anerkennung in Deutschland</vt:lpstr>
      <vt:lpstr>PowerPoint-Präsentation</vt:lpstr>
      <vt:lpstr> </vt:lpstr>
      <vt:lpstr>Struktur des  Anerkennungsgesetzes</vt:lpstr>
      <vt:lpstr>Warum Anerkennung?</vt:lpstr>
      <vt:lpstr>PowerPoint-Präsentation</vt:lpstr>
      <vt:lpstr>Anerkennungsverfahren</vt:lpstr>
      <vt:lpstr>PowerPoint-Präsentation</vt:lpstr>
      <vt:lpstr>PowerPoint-Präsentation</vt:lpstr>
      <vt:lpstr>PowerPoint-Präsentation</vt:lpstr>
      <vt:lpstr>PowerPoint-Präsentation</vt:lpstr>
      <vt:lpstr>PowerPoint-Präsentation</vt:lpstr>
      <vt:lpstr> </vt:lpstr>
      <vt:lpstr>§ 14 Sonstige Verfahren zur Feststellung der Gleichwertigkeit bei fehlenden Nachweisen</vt:lpstr>
      <vt:lpstr>Qualifikationsanalysen  (§14 BQFG und §50  b Abs. 4 HwO)</vt:lpstr>
      <vt:lpstr>Vorgänger-Projekt „Prototyping I“ </vt:lpstr>
      <vt:lpstr>Instrumente</vt:lpstr>
      <vt:lpstr>PowerPoint-Präsentation</vt:lpstr>
      <vt:lpstr>„Prototyping Transfer “  </vt:lpstr>
      <vt:lpstr>Akteure im Projekt</vt:lpstr>
      <vt:lpstr>Sonderfond</vt:lpstr>
      <vt:lpstr>Ablauf (Muster)</vt:lpstr>
      <vt:lpstr>Praxisbeispiel Qualifikationsanalyse</vt:lpstr>
      <vt:lpstr>PowerPoint-Präsentation</vt:lpstr>
      <vt:lpstr>PowerPoint-Präsentation</vt:lpstr>
      <vt:lpstr>PowerPoint-Präsentation</vt:lpstr>
      <vt:lpstr>PowerPoint-Präsentation</vt:lpstr>
      <vt:lpstr>PowerPoint-Präsentation</vt:lpstr>
      <vt:lpstr>PowerPoint-Präsentation</vt:lpstr>
      <vt:lpstr>Lesestoff</vt:lpstr>
      <vt:lpstr> </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Elsässer, Johanna</dc:creator>
  <cp:lastModifiedBy>Böse, Carolin</cp:lastModifiedBy>
  <cp:revision>873</cp:revision>
  <cp:lastPrinted>2013-03-24T09:55:13Z</cp:lastPrinted>
  <dcterms:created xsi:type="dcterms:W3CDTF">2006-12-12T09:49:50Z</dcterms:created>
  <dcterms:modified xsi:type="dcterms:W3CDTF">2015-12-10T08:35:19Z</dcterms:modified>
</cp:coreProperties>
</file>