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9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27.xml" ContentType="application/vnd.openxmlformats-officedocument.presentationml.notesSl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notesSlides/notesSlide28.xml" ContentType="application/vnd.openxmlformats-officedocument.presentationml.notesSl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351" r:id="rId2"/>
    <p:sldId id="556" r:id="rId3"/>
    <p:sldId id="592" r:id="rId4"/>
    <p:sldId id="624" r:id="rId5"/>
    <p:sldId id="595" r:id="rId6"/>
    <p:sldId id="583" r:id="rId7"/>
    <p:sldId id="593" r:id="rId8"/>
    <p:sldId id="638" r:id="rId9"/>
    <p:sldId id="613" r:id="rId10"/>
    <p:sldId id="616" r:id="rId11"/>
    <p:sldId id="625" r:id="rId12"/>
    <p:sldId id="612" r:id="rId13"/>
    <p:sldId id="587" r:id="rId14"/>
    <p:sldId id="609" r:id="rId15"/>
    <p:sldId id="611" r:id="rId16"/>
    <p:sldId id="610" r:id="rId17"/>
    <p:sldId id="596" r:id="rId18"/>
    <p:sldId id="619" r:id="rId19"/>
    <p:sldId id="640" r:id="rId20"/>
    <p:sldId id="641" r:id="rId21"/>
    <p:sldId id="628" r:id="rId22"/>
    <p:sldId id="630" r:id="rId23"/>
    <p:sldId id="639" r:id="rId24"/>
    <p:sldId id="626" r:id="rId25"/>
    <p:sldId id="642" r:id="rId26"/>
    <p:sldId id="643" r:id="rId27"/>
    <p:sldId id="632" r:id="rId28"/>
    <p:sldId id="635" r:id="rId29"/>
    <p:sldId id="634" r:id="rId30"/>
    <p:sldId id="594" r:id="rId31"/>
    <p:sldId id="603" r:id="rId32"/>
    <p:sldId id="604" r:id="rId33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C7E"/>
    <a:srgbClr val="A0D565"/>
    <a:srgbClr val="FF9933"/>
    <a:srgbClr val="80C535"/>
    <a:srgbClr val="FFB469"/>
    <a:srgbClr val="1AC02E"/>
    <a:srgbClr val="159B25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85880" autoAdjust="0"/>
  </p:normalViewPr>
  <p:slideViewPr>
    <p:cSldViewPr>
      <p:cViewPr>
        <p:scale>
          <a:sx n="60" d="100"/>
          <a:sy n="60" d="100"/>
        </p:scale>
        <p:origin x="-1326" y="-750"/>
      </p:cViewPr>
      <p:guideLst>
        <p:guide orient="horz" pos="436"/>
        <p:guide orient="horz" pos="4065"/>
        <p:guide orient="horz" pos="663"/>
        <p:guide pos="2880"/>
        <p:guide pos="340"/>
        <p:guide pos="5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90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us\Downloads\Kapitel10_Vergleich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us\Downloads\Kapitel10_Vergleich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us\Downloads\Kapitel10_Vergleich.xlsx" TargetMode="External"/><Relationship Id="rId1" Type="http://schemas.openxmlformats.org/officeDocument/2006/relationships/themeOverride" Target="../theme/themeOverride1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bibb.de\daten\Benutzer\Jansen\HomeData\Arbeit\Kosten%20&amp;%20Nutzen\Vortr&#228;ge\Arbeitsamt%20Bonn\Wirtschaftszweige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303638364852489"/>
          <c:y val="6.622393654620716E-2"/>
          <c:w val="0.57107303669152798"/>
          <c:h val="0.93286626135460937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13752174134206E-2"/>
                  <c:y val="-0.1100165533282986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791806960977582E-2"/>
                  <c:y val="-1.266819583978068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895358647750917E-3"/>
                  <c:y val="6.7056920721038957E-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b="1" dirty="0"/>
                      <a:t>Anlage- und </a:t>
                    </a:r>
                    <a:r>
                      <a:rPr lang="en-US" sz="1800" b="1" dirty="0" err="1"/>
                      <a:t>Sachkosten</a:t>
                    </a:r>
                    <a:r>
                      <a:rPr lang="en-US" sz="1800" b="1" dirty="0"/>
                      <a:t>; 925 </a:t>
                    </a:r>
                    <a:r>
                      <a:rPr lang="en-US" sz="1800" b="1" dirty="0" smtClean="0"/>
                      <a:t>€                             </a:t>
                    </a:r>
                    <a:endParaRPr lang="en-US" dirty="0"/>
                  </a:p>
                </c:rich>
              </c:tx>
              <c:numFmt formatCode="#,##0\ &quot;€&quot;" sourceLinked="0"/>
              <c:spPr>
                <a:ln w="15875"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3300337955720389E-4"/>
                  <c:y val="1.2774404716847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#,##0\ &quot;€&quot;" sourceLinked="0"/>
            <c:txPr>
              <a:bodyPr/>
              <a:lstStyle/>
              <a:p>
                <a:pPr>
                  <a:defRPr sz="1800" b="1"/>
                </a:pPr>
                <a:endParaRPr lang="de-DE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Tabelle8!$D$9:$D$12</c:f>
              <c:strCache>
                <c:ptCount val="4"/>
                <c:pt idx="0">
                  <c:v>Personalkosten des Auszubildenden</c:v>
                </c:pt>
                <c:pt idx="1">
                  <c:v>Personalkosten Ausbilder/-innen</c:v>
                </c:pt>
                <c:pt idx="2">
                  <c:v>Anlage- und Sachkosten</c:v>
                </c:pt>
                <c:pt idx="3">
                  <c:v>Sonstige Kosten</c:v>
                </c:pt>
              </c:strCache>
            </c:strRef>
          </c:cat>
          <c:val>
            <c:numRef>
              <c:f>Tabelle8!$E$9:$E$12</c:f>
              <c:numCache>
                <c:formatCode>0</c:formatCode>
                <c:ptCount val="4"/>
                <c:pt idx="0">
                  <c:v>11017.51</c:v>
                </c:pt>
                <c:pt idx="1">
                  <c:v>4125.152</c:v>
                </c:pt>
                <c:pt idx="2">
                  <c:v>924.70360000000005</c:v>
                </c:pt>
                <c:pt idx="3">
                  <c:v>1865.653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0.11344897478050224"/>
          <c:w val="0.95521227760023775"/>
          <c:h val="0.8865510252194978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explosion val="5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explosion val="7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bubble3D val="0"/>
            <c:explosion val="15"/>
            <c:spPr>
              <a:ln>
                <a:solidFill>
                  <a:schemeClr val="tx1"/>
                </a:solidFill>
              </a:ln>
            </c:spPr>
          </c:dPt>
          <c:dLbls>
            <c:dLbl>
              <c:idx val="0"/>
              <c:numFmt formatCode="#,##0\ &quot;€&quot;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numFmt formatCode="#,##0\ &quot;€&quot;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23139082000559003"/>
                  <c:y val="-1.6201213827991055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Bewerbungsverfahren</a:t>
                    </a:r>
                    <a:r>
                      <a:rPr lang="en-US" sz="1200" baseline="0"/>
                      <a:t> und Weiterbildung während der Einarbeitungszeit</a:t>
                    </a:r>
                    <a:r>
                      <a:rPr lang="en-US" sz="1200"/>
                      <a:t>; 1,651 €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#,##0\ &quot;€&quot;" sourceLinked="0"/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Tabelle6!$B$4:$B$10</c:f>
              <c:strCache>
                <c:ptCount val="7"/>
                <c:pt idx="0">
                  <c:v>Minderleistung in der Einarbeitungszeit (rekrutierte Fachkraft)</c:v>
                </c:pt>
                <c:pt idx="1">
                  <c:v>Personalkosten der Einarbeitung</c:v>
                </c:pt>
                <c:pt idx="2">
                  <c:v>Inserierungskosten</c:v>
                </c:pt>
                <c:pt idx="3">
                  <c:v>Personalkosten Bewerbung</c:v>
                </c:pt>
                <c:pt idx="4">
                  <c:v>Kosten externe Berater/-innen</c:v>
                </c:pt>
                <c:pt idx="5">
                  <c:v>Kosten der Weiterbildung</c:v>
                </c:pt>
                <c:pt idx="6">
                  <c:v>Arbeitsausfallkosten durch Weiterbildung</c:v>
                </c:pt>
              </c:strCache>
            </c:strRef>
          </c:cat>
          <c:val>
            <c:numRef>
              <c:f>Tabelle6!$C$4:$C$10</c:f>
              <c:numCache>
                <c:formatCode>General</c:formatCode>
                <c:ptCount val="7"/>
                <c:pt idx="0">
                  <c:v>2966</c:v>
                </c:pt>
                <c:pt idx="1">
                  <c:v>4097</c:v>
                </c:pt>
                <c:pt idx="2">
                  <c:v>275</c:v>
                </c:pt>
                <c:pt idx="3">
                  <c:v>413</c:v>
                </c:pt>
                <c:pt idx="4">
                  <c:v>240</c:v>
                </c:pt>
                <c:pt idx="5">
                  <c:v>349</c:v>
                </c:pt>
                <c:pt idx="6">
                  <c:v>374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86"/>
        <c:serLines/>
      </c:ofPieChart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0.11344897478050224"/>
          <c:w val="0.95521227760023775"/>
          <c:h val="0.8865510252194978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explosion val="5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explosion val="7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bubble3D val="0"/>
            <c:explosion val="15"/>
            <c:spPr>
              <a:ln>
                <a:solidFill>
                  <a:schemeClr val="tx1"/>
                </a:solidFill>
              </a:ln>
            </c:spPr>
          </c:dPt>
          <c:dLbls>
            <c:dLbl>
              <c:idx val="0"/>
              <c:numFmt formatCode="#,##0\ &quot;€&quot;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numFmt formatCode="#,##0\ &quot;€&quot;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23139082000559003"/>
                  <c:y val="-1.6201213827991055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Bewerbungsverfahren</a:t>
                    </a:r>
                    <a:r>
                      <a:rPr lang="en-US" sz="1200" baseline="0"/>
                      <a:t> und Weiterbildung während der Einarbeitungszeit</a:t>
                    </a:r>
                    <a:r>
                      <a:rPr lang="en-US" sz="1200"/>
                      <a:t>; 1,651 €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#,##0\ &quot;€&quot;" sourceLinked="0"/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Tabelle6!$B$4:$B$10</c:f>
              <c:strCache>
                <c:ptCount val="7"/>
                <c:pt idx="0">
                  <c:v>Minderleistung in der Einarbeitungszeit (rekrutierte Fachkraft)</c:v>
                </c:pt>
                <c:pt idx="1">
                  <c:v>Personalkosten der Einarbeitung</c:v>
                </c:pt>
                <c:pt idx="2">
                  <c:v>Inserierungskosten</c:v>
                </c:pt>
                <c:pt idx="3">
                  <c:v>Personalkosten Bewerbung</c:v>
                </c:pt>
                <c:pt idx="4">
                  <c:v>Kosten externe Berater/-innen</c:v>
                </c:pt>
                <c:pt idx="5">
                  <c:v>Kosten der Weiterbildung</c:v>
                </c:pt>
                <c:pt idx="6">
                  <c:v>Arbeitsausfallkosten durch Weiterbildung</c:v>
                </c:pt>
              </c:strCache>
            </c:strRef>
          </c:cat>
          <c:val>
            <c:numRef>
              <c:f>Tabelle6!$C$4:$C$10</c:f>
              <c:numCache>
                <c:formatCode>General</c:formatCode>
                <c:ptCount val="7"/>
                <c:pt idx="0">
                  <c:v>2966</c:v>
                </c:pt>
                <c:pt idx="1">
                  <c:v>4097</c:v>
                </c:pt>
                <c:pt idx="2">
                  <c:v>275</c:v>
                </c:pt>
                <c:pt idx="3">
                  <c:v>413</c:v>
                </c:pt>
                <c:pt idx="4">
                  <c:v>240</c:v>
                </c:pt>
                <c:pt idx="5">
                  <c:v>349</c:v>
                </c:pt>
                <c:pt idx="6">
                  <c:v>374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86"/>
        <c:serLines/>
      </c:ofPieChart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0.11344897478050224"/>
          <c:w val="0.95521227760023775"/>
          <c:h val="0.8865510252194978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explosion val="5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explosion val="7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bubble3D val="0"/>
            <c:explosion val="15"/>
            <c:spPr>
              <a:ln>
                <a:solidFill>
                  <a:schemeClr val="tx1"/>
                </a:solidFill>
              </a:ln>
            </c:spPr>
          </c:dPt>
          <c:dLbls>
            <c:dLbl>
              <c:idx val="0"/>
              <c:numFmt formatCode="#,##0\ &quot;€&quot;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numFmt formatCode="#,##0\ &quot;€&quot;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de-DE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23139082000559003"/>
                  <c:y val="-1.6201213827991055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Bewerbungsverfahren</a:t>
                    </a:r>
                    <a:r>
                      <a:rPr lang="en-US" sz="1200" baseline="0"/>
                      <a:t> und Weiterbildung während der Einarbeitungszeit</a:t>
                    </a:r>
                    <a:r>
                      <a:rPr lang="en-US" sz="1200"/>
                      <a:t>; 1,651 €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#,##0\ &quot;€&quot;" sourceLinked="0"/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Tabelle6!$B$4:$B$10</c:f>
              <c:strCache>
                <c:ptCount val="7"/>
                <c:pt idx="0">
                  <c:v>Minderleistung in der Einarbeitungszeit (rekrutierte Fachkraft)</c:v>
                </c:pt>
                <c:pt idx="1">
                  <c:v>Personalkosten der Einarbeitung</c:v>
                </c:pt>
                <c:pt idx="2">
                  <c:v>Inserierungskosten</c:v>
                </c:pt>
                <c:pt idx="3">
                  <c:v>Personalkosten Bewerbung</c:v>
                </c:pt>
                <c:pt idx="4">
                  <c:v>Kosten externe Berater/-innen</c:v>
                </c:pt>
                <c:pt idx="5">
                  <c:v>Kosten der Weiterbildung</c:v>
                </c:pt>
                <c:pt idx="6">
                  <c:v>Arbeitsausfallkosten durch Weiterbildung</c:v>
                </c:pt>
              </c:strCache>
            </c:strRef>
          </c:cat>
          <c:val>
            <c:numRef>
              <c:f>Tabelle6!$C$4:$C$10</c:f>
              <c:numCache>
                <c:formatCode>General</c:formatCode>
                <c:ptCount val="7"/>
                <c:pt idx="0">
                  <c:v>2966</c:v>
                </c:pt>
                <c:pt idx="1">
                  <c:v>4097</c:v>
                </c:pt>
                <c:pt idx="2">
                  <c:v>275</c:v>
                </c:pt>
                <c:pt idx="3">
                  <c:v>413</c:v>
                </c:pt>
                <c:pt idx="4">
                  <c:v>240</c:v>
                </c:pt>
                <c:pt idx="5">
                  <c:v>349</c:v>
                </c:pt>
                <c:pt idx="6">
                  <c:v>374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86"/>
        <c:serLines/>
      </c:ofPieChart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947071275421726E-2"/>
          <c:y val="1.4122895832734647E-2"/>
          <c:w val="0.97184241900659774"/>
          <c:h val="0.453238876282431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0061B4"/>
              </a:solidFill>
            </c:spPr>
          </c:dPt>
          <c:dPt>
            <c:idx val="13"/>
            <c:invertIfNegative val="0"/>
            <c:bubble3D val="0"/>
            <c:spPr>
              <a:solidFill>
                <a:srgbClr val="0061B4"/>
              </a:solidFill>
            </c:spPr>
          </c:dPt>
          <c:dPt>
            <c:idx val="14"/>
            <c:invertIfNegative val="0"/>
            <c:bubble3D val="0"/>
            <c:spPr>
              <a:solidFill>
                <a:srgbClr val="0061B4"/>
              </a:solidFill>
            </c:spPr>
          </c:dPt>
          <c:dLbls>
            <c:dLbl>
              <c:idx val="7"/>
              <c:layout>
                <c:manualLayout>
                  <c:x val="1.460048027532597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87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Tabelle1!$H$2:$I$16</c:f>
              <c:multiLvlStrCache>
                <c:ptCount val="15"/>
                <c:lvl>
                  <c:pt idx="0">
                    <c:v>Gesamt</c:v>
                  </c:pt>
                  <c:pt idx="1">
                    <c:v>Neue Bundesländer</c:v>
                  </c:pt>
                  <c:pt idx="2">
                    <c:v>Alte Bundesländer</c:v>
                  </c:pt>
                  <c:pt idx="3">
                    <c:v>Industrie und Handel</c:v>
                  </c:pt>
                  <c:pt idx="4">
                    <c:v>Handwerk</c:v>
                  </c:pt>
                  <c:pt idx="5">
                    <c:v>Landwirtschaft</c:v>
                  </c:pt>
                  <c:pt idx="6">
                    <c:v>Freie Berufe</c:v>
                  </c:pt>
                  <c:pt idx="7">
                    <c:v>Öffentlicher Dienst</c:v>
                  </c:pt>
                  <c:pt idx="8">
                    <c:v>bis 9 Beschäftigte</c:v>
                  </c:pt>
                  <c:pt idx="9">
                    <c:v>10 bis 49 Beschäftigte</c:v>
                  </c:pt>
                  <c:pt idx="10">
                    <c:v>50 bis 499 Beschäftigte</c:v>
                  </c:pt>
                  <c:pt idx="11">
                    <c:v>mehr als 500 Beschäftigte</c:v>
                  </c:pt>
                  <c:pt idx="12">
                    <c:v>2-jährige Berufe</c:v>
                  </c:pt>
                  <c:pt idx="13">
                    <c:v>3-jährige Berufe</c:v>
                  </c:pt>
                  <c:pt idx="14">
                    <c:v>3,5-jährige Berufe</c:v>
                  </c:pt>
                </c:lvl>
                <c:lvl>
                  <c:pt idx="1">
                    <c:v>Region</c:v>
                  </c:pt>
                  <c:pt idx="3">
                    <c:v>Ausbildungsbereich</c:v>
                  </c:pt>
                  <c:pt idx="8">
                    <c:v>Betriebsgrößenklasse</c:v>
                  </c:pt>
                  <c:pt idx="12">
                    <c:v>Ausbildungsdauer</c:v>
                  </c:pt>
                </c:lvl>
              </c:multiLvlStrCache>
            </c:multiLvlStrRef>
          </c:cat>
          <c:val>
            <c:numRef>
              <c:f>Tabelle1!$J$2:$J$16</c:f>
              <c:numCache>
                <c:formatCode>0</c:formatCode>
                <c:ptCount val="15"/>
                <c:pt idx="0">
                  <c:v>59.490092000000004</c:v>
                </c:pt>
                <c:pt idx="1">
                  <c:v>59.949543000000006</c:v>
                </c:pt>
                <c:pt idx="2">
                  <c:v>59.415532999999996</c:v>
                </c:pt>
                <c:pt idx="3">
                  <c:v>63.914254000000007</c:v>
                </c:pt>
                <c:pt idx="4">
                  <c:v>57.442934000000001</c:v>
                </c:pt>
                <c:pt idx="5">
                  <c:v>34.736477999999998</c:v>
                </c:pt>
                <c:pt idx="6">
                  <c:v>52.816936999999996</c:v>
                </c:pt>
                <c:pt idx="7">
                  <c:v>83.408867999999998</c:v>
                </c:pt>
                <c:pt idx="8">
                  <c:v>49.270592000000001</c:v>
                </c:pt>
                <c:pt idx="9">
                  <c:v>64.838996999999992</c:v>
                </c:pt>
                <c:pt idx="10">
                  <c:v>74.960351000000003</c:v>
                </c:pt>
                <c:pt idx="11">
                  <c:v>82.379014999999995</c:v>
                </c:pt>
                <c:pt idx="12">
                  <c:v>70.139697999999996</c:v>
                </c:pt>
                <c:pt idx="13">
                  <c:v>58.081112999999995</c:v>
                </c:pt>
                <c:pt idx="14">
                  <c:v>62.832067000000002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"/>
        <c:axId val="104816000"/>
        <c:axId val="104821888"/>
      </c:barChart>
      <c:catAx>
        <c:axId val="10481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89" b="1"/>
            </a:pPr>
            <a:endParaRPr lang="de-DE"/>
          </a:p>
        </c:txPr>
        <c:crossAx val="104821888"/>
        <c:crosses val="autoZero"/>
        <c:auto val="1"/>
        <c:lblAlgn val="ctr"/>
        <c:lblOffset val="100"/>
        <c:noMultiLvlLbl val="0"/>
      </c:catAx>
      <c:valAx>
        <c:axId val="10482188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04816000"/>
        <c:crosses val="autoZero"/>
        <c:crossBetween val="between"/>
      </c:valAx>
      <c:spPr>
        <a:noFill/>
        <a:ln w="25376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[Kapitel10_Vergleich.xlsx]Abbildung_Deskriptiv!$H$5</c:f>
              <c:strCache>
                <c:ptCount val="1"/>
                <c:pt idx="0">
                  <c:v>Bruttokosten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[Kapitel10_Vergleich.xlsx]Abbildung_Deskriptiv!$B$6:$B$8</c:f>
              <c:strCache>
                <c:ptCount val="3"/>
                <c:pt idx="0">
                  <c:v>2000</c:v>
                </c:pt>
                <c:pt idx="1">
                  <c:v>2007</c:v>
                </c:pt>
                <c:pt idx="2">
                  <c:v>2012/13</c:v>
                </c:pt>
              </c:strCache>
            </c:strRef>
          </c:cat>
          <c:val>
            <c:numRef>
              <c:f>[Kapitel10_Vergleich.xlsx]Abbildung_Deskriptiv!$H$6:$H$8</c:f>
              <c:numCache>
                <c:formatCode>#.##0\ "€"</c:formatCode>
                <c:ptCount val="3"/>
                <c:pt idx="0">
                  <c:v>16924.449241540256</c:v>
                </c:pt>
                <c:pt idx="1">
                  <c:v>16560.67429760666</c:v>
                </c:pt>
                <c:pt idx="2">
                  <c:v>18040.87</c:v>
                </c:pt>
              </c:numCache>
            </c:numRef>
          </c:val>
        </c:ser>
        <c:ser>
          <c:idx val="2"/>
          <c:order val="1"/>
          <c:tx>
            <c:strRef>
              <c:f>[Kapitel10_Vergleich.xlsx]Abbildung_Deskriptiv!$I$5</c:f>
              <c:strCache>
                <c:ptCount val="1"/>
                <c:pt idx="0">
                  <c:v>Erträge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[Kapitel10_Vergleich.xlsx]Abbildung_Deskriptiv!$B$6:$B$8</c:f>
              <c:strCache>
                <c:ptCount val="3"/>
                <c:pt idx="0">
                  <c:v>2000</c:v>
                </c:pt>
                <c:pt idx="1">
                  <c:v>2007</c:v>
                </c:pt>
                <c:pt idx="2">
                  <c:v>2012/13</c:v>
                </c:pt>
              </c:strCache>
            </c:strRef>
          </c:cat>
          <c:val>
            <c:numRef>
              <c:f>[Kapitel10_Vergleich.xlsx]Abbildung_Deskriptiv!$I$6:$I$8</c:f>
              <c:numCache>
                <c:formatCode>#.##0\ "€"</c:formatCode>
                <c:ptCount val="3"/>
                <c:pt idx="0">
                  <c:v>9596.1493582263702</c:v>
                </c:pt>
                <c:pt idx="1">
                  <c:v>12665.319458896982</c:v>
                </c:pt>
                <c:pt idx="2">
                  <c:v>12871.04</c:v>
                </c:pt>
              </c:numCache>
            </c:numRef>
          </c:val>
        </c:ser>
        <c:ser>
          <c:idx val="3"/>
          <c:order val="2"/>
          <c:tx>
            <c:strRef>
              <c:f>[Kapitel10_Vergleich.xlsx]Abbildung_Deskriptiv!$J$5</c:f>
              <c:strCache>
                <c:ptCount val="1"/>
                <c:pt idx="0">
                  <c:v>Nettokosten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[Kapitel10_Vergleich.xlsx]Abbildung_Deskriptiv!$B$6:$B$8</c:f>
              <c:strCache>
                <c:ptCount val="3"/>
                <c:pt idx="0">
                  <c:v>2000</c:v>
                </c:pt>
                <c:pt idx="1">
                  <c:v>2007</c:v>
                </c:pt>
                <c:pt idx="2">
                  <c:v>2012/13</c:v>
                </c:pt>
              </c:strCache>
            </c:strRef>
          </c:cat>
          <c:val>
            <c:numRef>
              <c:f>[Kapitel10_Vergleich.xlsx]Abbildung_Deskriptiv!$J$6:$J$8</c:f>
              <c:numCache>
                <c:formatCode>#.##0\ "€"</c:formatCode>
                <c:ptCount val="3"/>
                <c:pt idx="0">
                  <c:v>7328.2998833138854</c:v>
                </c:pt>
                <c:pt idx="1">
                  <c:v>3895.3548387096776</c:v>
                </c:pt>
                <c:pt idx="2">
                  <c:v>5169.8249999999998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239296"/>
        <c:axId val="43240832"/>
      </c:barChart>
      <c:catAx>
        <c:axId val="4323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de-DE"/>
          </a:p>
        </c:txPr>
        <c:crossAx val="43240832"/>
        <c:crosses val="autoZero"/>
        <c:auto val="1"/>
        <c:lblAlgn val="ctr"/>
        <c:lblOffset val="100"/>
        <c:noMultiLvlLbl val="0"/>
      </c:catAx>
      <c:valAx>
        <c:axId val="43240832"/>
        <c:scaling>
          <c:orientation val="minMax"/>
          <c:max val="2000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de-DE"/>
          </a:p>
        </c:txPr>
        <c:crossAx val="43239296"/>
        <c:crosses val="autoZero"/>
        <c:crossBetween val="between"/>
        <c:majorUnit val="5000"/>
      </c:valAx>
    </c:plotArea>
    <c:legend>
      <c:legendPos val="b"/>
      <c:layout/>
      <c:overlay val="0"/>
      <c:txPr>
        <a:bodyPr/>
        <a:lstStyle/>
        <a:p>
          <a:pPr>
            <a:defRPr sz="1800" b="1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'[Kapitel10_Vergleich.xlsx]Abbildung_Zeiten Arbeitsplatz'!$C$5</c:f>
              <c:strCache>
                <c:ptCount val="1"/>
                <c:pt idx="0">
                  <c:v>Produktive Zeiten I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'[Kapitel10_Vergleich.xlsx]Abbildung_Zeiten Arbeitsplatz'!$D$4:$F$4</c:f>
              <c:strCache>
                <c:ptCount val="3"/>
                <c:pt idx="0">
                  <c:v>2000</c:v>
                </c:pt>
                <c:pt idx="1">
                  <c:v>2007</c:v>
                </c:pt>
                <c:pt idx="2">
                  <c:v>2012/13</c:v>
                </c:pt>
              </c:strCache>
            </c:strRef>
          </c:cat>
          <c:val>
            <c:numRef>
              <c:f>'[Kapitel10_Vergleich.xlsx]Abbildung_Zeiten Arbeitsplatz'!$D$5:$F$5</c:f>
              <c:numCache>
                <c:formatCode>0</c:formatCode>
                <c:ptCount val="3"/>
                <c:pt idx="0">
                  <c:v>38</c:v>
                </c:pt>
                <c:pt idx="1">
                  <c:v>47.4</c:v>
                </c:pt>
                <c:pt idx="2">
                  <c:v>46.462899999999998</c:v>
                </c:pt>
              </c:numCache>
            </c:numRef>
          </c:val>
        </c:ser>
        <c:ser>
          <c:idx val="1"/>
          <c:order val="1"/>
          <c:tx>
            <c:strRef>
              <c:f>'[Kapitel10_Vergleich.xlsx]Abbildung_Zeiten Arbeitsplatz'!$C$6</c:f>
              <c:strCache>
                <c:ptCount val="1"/>
                <c:pt idx="0">
                  <c:v>Produktive Zeiten II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'[Kapitel10_Vergleich.xlsx]Abbildung_Zeiten Arbeitsplatz'!$D$4:$F$4</c:f>
              <c:strCache>
                <c:ptCount val="3"/>
                <c:pt idx="0">
                  <c:v>2000</c:v>
                </c:pt>
                <c:pt idx="1">
                  <c:v>2007</c:v>
                </c:pt>
                <c:pt idx="2">
                  <c:v>2012/13</c:v>
                </c:pt>
              </c:strCache>
            </c:strRef>
          </c:cat>
          <c:val>
            <c:numRef>
              <c:f>'[Kapitel10_Vergleich.xlsx]Abbildung_Zeiten Arbeitsplatz'!$D$6:$F$6</c:f>
              <c:numCache>
                <c:formatCode>0</c:formatCode>
                <c:ptCount val="3"/>
                <c:pt idx="0">
                  <c:v>31.9</c:v>
                </c:pt>
                <c:pt idx="1">
                  <c:v>52.5</c:v>
                </c:pt>
                <c:pt idx="2">
                  <c:v>48.001420000000003</c:v>
                </c:pt>
              </c:numCache>
            </c:numRef>
          </c:val>
        </c:ser>
        <c:ser>
          <c:idx val="2"/>
          <c:order val="2"/>
          <c:tx>
            <c:strRef>
              <c:f>'[Kapitel10_Vergleich.xlsx]Abbildung_Zeiten Arbeitsplatz'!$C$7</c:f>
              <c:strCache>
                <c:ptCount val="1"/>
                <c:pt idx="0">
                  <c:v>Sonstige Zeiten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'[Kapitel10_Vergleich.xlsx]Abbildung_Zeiten Arbeitsplatz'!$D$4:$F$4</c:f>
              <c:strCache>
                <c:ptCount val="3"/>
                <c:pt idx="0">
                  <c:v>2000</c:v>
                </c:pt>
                <c:pt idx="1">
                  <c:v>2007</c:v>
                </c:pt>
                <c:pt idx="2">
                  <c:v>2012/13</c:v>
                </c:pt>
              </c:strCache>
            </c:strRef>
          </c:cat>
          <c:val>
            <c:numRef>
              <c:f>'[Kapitel10_Vergleich.xlsx]Abbildung_Zeiten Arbeitsplatz'!$D$7:$F$7</c:f>
              <c:numCache>
                <c:formatCode>0</c:formatCode>
                <c:ptCount val="3"/>
                <c:pt idx="0">
                  <c:v>56.3</c:v>
                </c:pt>
                <c:pt idx="1">
                  <c:v>26.7</c:v>
                </c:pt>
                <c:pt idx="2">
                  <c:v>26.594000000000001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3873792"/>
        <c:axId val="43875328"/>
      </c:barChart>
      <c:catAx>
        <c:axId val="43873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de-DE"/>
          </a:p>
        </c:txPr>
        <c:crossAx val="43875328"/>
        <c:crosses val="autoZero"/>
        <c:auto val="1"/>
        <c:lblAlgn val="ctr"/>
        <c:lblOffset val="100"/>
        <c:noMultiLvlLbl val="0"/>
      </c:catAx>
      <c:valAx>
        <c:axId val="4387532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38737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100233774807486"/>
          <c:y val="6.5345809529935267E-2"/>
          <c:w val="0.64583173187793064"/>
          <c:h val="0.783203764982512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[Kapitel10_Vergleich.xlsx]Abbildung_Bruttokosten!$H$6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[Kapitel10_Vergleich.xlsx]Abbildung_Bruttokosten!$B$7:$B$10</c:f>
              <c:strCache>
                <c:ptCount val="4"/>
                <c:pt idx="0">
                  <c:v>Ausbildungsvergütungen</c:v>
                </c:pt>
                <c:pt idx="1">
                  <c:v>Ausbildungspersonal</c:v>
                </c:pt>
                <c:pt idx="2">
                  <c:v>Anlage- und Sachkosten</c:v>
                </c:pt>
                <c:pt idx="3">
                  <c:v>Sonstige Kosten</c:v>
                </c:pt>
              </c:strCache>
            </c:strRef>
          </c:cat>
          <c:val>
            <c:numRef>
              <c:f>[Kapitel10_Vergleich.xlsx]Abbildung_Bruttokosten!$H$7:$H$10</c:f>
              <c:numCache>
                <c:formatCode>#.##0\ "€"</c:formatCode>
                <c:ptCount val="4"/>
                <c:pt idx="0">
                  <c:v>10107.539089848307</c:v>
                </c:pt>
                <c:pt idx="1">
                  <c:v>4053.4620770128354</c:v>
                </c:pt>
                <c:pt idx="2">
                  <c:v>659.58343057176182</c:v>
                </c:pt>
                <c:pt idx="3">
                  <c:v>2103.8646441073511</c:v>
                </c:pt>
              </c:numCache>
            </c:numRef>
          </c:val>
        </c:ser>
        <c:ser>
          <c:idx val="1"/>
          <c:order val="1"/>
          <c:tx>
            <c:strRef>
              <c:f>[Kapitel10_Vergleich.xlsx]Abbildung_Bruttokosten!$I$6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[Kapitel10_Vergleich.xlsx]Abbildung_Bruttokosten!$B$7:$B$10</c:f>
              <c:strCache>
                <c:ptCount val="4"/>
                <c:pt idx="0">
                  <c:v>Ausbildungsvergütungen</c:v>
                </c:pt>
                <c:pt idx="1">
                  <c:v>Ausbildungspersonal</c:v>
                </c:pt>
                <c:pt idx="2">
                  <c:v>Anlage- und Sachkosten</c:v>
                </c:pt>
                <c:pt idx="3">
                  <c:v>Sonstige Kosten</c:v>
                </c:pt>
              </c:strCache>
            </c:strRef>
          </c:cat>
          <c:val>
            <c:numRef>
              <c:f>[Kapitel10_Vergleich.xlsx]Abbildung_Bruttokosten!$I$7:$I$10</c:f>
              <c:numCache>
                <c:formatCode>#.##0\ "€"</c:formatCode>
                <c:ptCount val="4"/>
                <c:pt idx="0">
                  <c:v>10280.010405827263</c:v>
                </c:pt>
                <c:pt idx="1">
                  <c:v>3566.0478668054111</c:v>
                </c:pt>
                <c:pt idx="2">
                  <c:v>748.52341311134239</c:v>
                </c:pt>
                <c:pt idx="3">
                  <c:v>1965.0093652445369</c:v>
                </c:pt>
              </c:numCache>
            </c:numRef>
          </c:val>
        </c:ser>
        <c:ser>
          <c:idx val="2"/>
          <c:order val="2"/>
          <c:tx>
            <c:strRef>
              <c:f>[Kapitel10_Vergleich.xlsx]Abbildung_Bruttokosten!$J$6</c:f>
              <c:strCache>
                <c:ptCount val="1"/>
                <c:pt idx="0">
                  <c:v>2012/13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[Kapitel10_Vergleich.xlsx]Abbildung_Bruttokosten!$B$7:$B$10</c:f>
              <c:strCache>
                <c:ptCount val="4"/>
                <c:pt idx="0">
                  <c:v>Ausbildungsvergütungen</c:v>
                </c:pt>
                <c:pt idx="1">
                  <c:v>Ausbildungspersonal</c:v>
                </c:pt>
                <c:pt idx="2">
                  <c:v>Anlage- und Sachkosten</c:v>
                </c:pt>
                <c:pt idx="3">
                  <c:v>Sonstige Kosten</c:v>
                </c:pt>
              </c:strCache>
            </c:strRef>
          </c:cat>
          <c:val>
            <c:numRef>
              <c:f>[Kapitel10_Vergleich.xlsx]Abbildung_Bruttokosten!$J$7:$J$10</c:f>
              <c:numCache>
                <c:formatCode>#.##0\ "€"</c:formatCode>
                <c:ptCount val="4"/>
                <c:pt idx="0">
                  <c:v>11269.06</c:v>
                </c:pt>
                <c:pt idx="1">
                  <c:v>4015.087</c:v>
                </c:pt>
                <c:pt idx="2">
                  <c:v>945.11199999999997</c:v>
                </c:pt>
                <c:pt idx="3">
                  <c:v>1811.6079999999999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758528"/>
        <c:axId val="42760064"/>
      </c:barChart>
      <c:catAx>
        <c:axId val="427585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de-DE"/>
          </a:p>
        </c:txPr>
        <c:crossAx val="42760064"/>
        <c:crosses val="autoZero"/>
        <c:auto val="1"/>
        <c:lblAlgn val="ctr"/>
        <c:lblOffset val="100"/>
        <c:noMultiLvlLbl val="0"/>
      </c:catAx>
      <c:valAx>
        <c:axId val="42760064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7585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287928957974075"/>
          <c:y val="6.1255725352841343E-2"/>
          <c:w val="0.57107303669152798"/>
          <c:h val="0.93286626135460937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13752174134206E-2"/>
                  <c:y val="-0.1100165533282986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791806960977582E-2"/>
                  <c:y val="-1.266819583978068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895358647750917E-3"/>
                  <c:y val="6.7056920721038957E-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b="1" dirty="0"/>
                      <a:t>Anlage- und </a:t>
                    </a:r>
                    <a:r>
                      <a:rPr lang="en-US" sz="1800" b="1" dirty="0" err="1"/>
                      <a:t>Sachkosten</a:t>
                    </a:r>
                    <a:r>
                      <a:rPr lang="en-US" sz="1800" b="1" dirty="0"/>
                      <a:t>; 925 </a:t>
                    </a:r>
                    <a:r>
                      <a:rPr lang="en-US" sz="1800" b="1" dirty="0" smtClean="0"/>
                      <a:t>€                             </a:t>
                    </a:r>
                    <a:endParaRPr lang="en-US" dirty="0"/>
                  </a:p>
                </c:rich>
              </c:tx>
              <c:numFmt formatCode="#,##0\ &quot;€&quot;" sourceLinked="0"/>
              <c:spPr>
                <a:ln w="15875"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3300337955720389E-4"/>
                  <c:y val="1.2774404716847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#,##0\ &quot;€&quot;" sourceLinked="0"/>
            <c:txPr>
              <a:bodyPr/>
              <a:lstStyle/>
              <a:p>
                <a:pPr>
                  <a:defRPr sz="1800" b="1"/>
                </a:pPr>
                <a:endParaRPr lang="de-DE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Tabelle8!$D$9:$D$12</c:f>
              <c:strCache>
                <c:ptCount val="4"/>
                <c:pt idx="0">
                  <c:v>Personalkosten des Auszubildenden</c:v>
                </c:pt>
                <c:pt idx="1">
                  <c:v>Personalkosten Ausbilder/-innen</c:v>
                </c:pt>
                <c:pt idx="2">
                  <c:v>Anlage- und Sachkosten</c:v>
                </c:pt>
                <c:pt idx="3">
                  <c:v>Sonstige Kosten</c:v>
                </c:pt>
              </c:strCache>
            </c:strRef>
          </c:cat>
          <c:val>
            <c:numRef>
              <c:f>Tabelle8!$E$9:$E$12</c:f>
              <c:numCache>
                <c:formatCode>0</c:formatCode>
                <c:ptCount val="4"/>
                <c:pt idx="0">
                  <c:v>11017.51</c:v>
                </c:pt>
                <c:pt idx="1">
                  <c:v>4125.152</c:v>
                </c:pt>
                <c:pt idx="2">
                  <c:v>924.70360000000005</c:v>
                </c:pt>
                <c:pt idx="3">
                  <c:v>1865.653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solidFill>
          <a:srgbClr val="FFFFFF"/>
        </a:solidFill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Bruttokosten</c:v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dirty="0" smtClean="0"/>
                      <a:t>17933 </a:t>
                    </a:r>
                    <a:r>
                      <a:rPr lang="en-US" dirty="0"/>
                      <a:t>€</a:t>
                    </a:r>
                  </a:p>
                </c:rich>
              </c:tx>
              <c:numFmt formatCode="#,##0\ &quot;€&quot;" sourceLinked="0"/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Tabelle2!$E$10</c:f>
              <c:numCache>
                <c:formatCode>General</c:formatCode>
                <c:ptCount val="1"/>
                <c:pt idx="0">
                  <c:v>17933.009999999998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21504"/>
        <c:axId val="41231488"/>
      </c:barChart>
      <c:catAx>
        <c:axId val="41221504"/>
        <c:scaling>
          <c:orientation val="minMax"/>
        </c:scaling>
        <c:delete val="1"/>
        <c:axPos val="b"/>
        <c:majorTickMark val="out"/>
        <c:minorTickMark val="none"/>
        <c:tickLblPos val="nextTo"/>
        <c:crossAx val="41231488"/>
        <c:crosses val="autoZero"/>
        <c:auto val="1"/>
        <c:lblAlgn val="ctr"/>
        <c:lblOffset val="100"/>
        <c:noMultiLvlLbl val="0"/>
      </c:catAx>
      <c:valAx>
        <c:axId val="41231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412215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Bruttokosten</c:v>
          </c:tx>
          <c:spPr>
            <a:solidFill>
              <a:srgbClr val="FFC000"/>
            </a:solidFill>
          </c:spPr>
          <c:invertIfNegative val="0"/>
          <c:val>
            <c:numRef>
              <c:f>Tabelle2!$E$10</c:f>
              <c:numCache>
                <c:formatCode>General</c:formatCode>
                <c:ptCount val="1"/>
                <c:pt idx="0">
                  <c:v>17933.009999999998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91776"/>
        <c:axId val="41293312"/>
      </c:barChart>
      <c:catAx>
        <c:axId val="41291776"/>
        <c:scaling>
          <c:orientation val="minMax"/>
        </c:scaling>
        <c:delete val="1"/>
        <c:axPos val="b"/>
        <c:majorTickMark val="out"/>
        <c:minorTickMark val="none"/>
        <c:tickLblPos val="nextTo"/>
        <c:crossAx val="41293312"/>
        <c:crosses val="autoZero"/>
        <c:auto val="1"/>
        <c:lblAlgn val="ctr"/>
        <c:lblOffset val="100"/>
        <c:noMultiLvlLbl val="0"/>
      </c:catAx>
      <c:valAx>
        <c:axId val="41293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412917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Tabelle6!$E$4:$E$5</c:f>
              <c:strCache>
                <c:ptCount val="1"/>
                <c:pt idx="0">
                  <c:v>Nettokosten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multiLvlStrRef>
              <c:f>Tabelle6!$C$6:$D$16</c:f>
              <c:multiLvlStrCache>
                <c:ptCount val="11"/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5">
                    <c:v>1.</c:v>
                  </c:pt>
                  <c:pt idx="6">
                    <c:v>2.</c:v>
                  </c:pt>
                  <c:pt idx="7">
                    <c:v>3.</c:v>
                  </c:pt>
                  <c:pt idx="9">
                    <c:v>1.</c:v>
                  </c:pt>
                  <c:pt idx="10">
                    <c:v>2.</c:v>
                  </c:pt>
                </c:lvl>
                <c:lvl>
                  <c:pt idx="0">
                    <c:v>3,5-jährige Berufe</c:v>
                  </c:pt>
                  <c:pt idx="5">
                    <c:v>3-jährige Berufe</c:v>
                  </c:pt>
                  <c:pt idx="9">
                    <c:v>2-jährige Berufe</c:v>
                  </c:pt>
                </c:lvl>
              </c:multiLvlStrCache>
            </c:multiLvlStrRef>
          </c:cat>
          <c:val>
            <c:numRef>
              <c:f>Tabelle6!$E$6:$E$16</c:f>
              <c:numCache>
                <c:formatCode>General</c:formatCode>
                <c:ptCount val="11"/>
                <c:pt idx="0" formatCode="_-* #.##0\ _€_-;\-* #.##0\ _€_-;_-* &quot;-&quot;??\ _€_-;_-@_-">
                  <c:v>12745.67</c:v>
                </c:pt>
                <c:pt idx="5" formatCode="_-* #.##0\ _€_-;\-* #.##0\ _€_-;_-* &quot;-&quot;??\ _€_-;_-@_-">
                  <c:v>5460.26</c:v>
                </c:pt>
                <c:pt idx="9" formatCode="_-* #.##0\ _€_-;\-* #.##0\ _€_-;_-* &quot;-&quot;??\ _€_-;_-@_-">
                  <c:v>5262.38</c:v>
                </c:pt>
              </c:numCache>
            </c:numRef>
          </c:val>
        </c:ser>
        <c:ser>
          <c:idx val="1"/>
          <c:order val="1"/>
          <c:tx>
            <c:strRef>
              <c:f>Tabelle6!$F$4:$F$5</c:f>
              <c:strCache>
                <c:ptCount val="1"/>
                <c:pt idx="0">
                  <c:v>Erträge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multiLvlStrRef>
              <c:f>Tabelle6!$C$6:$D$16</c:f>
              <c:multiLvlStrCache>
                <c:ptCount val="11"/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5">
                    <c:v>1.</c:v>
                  </c:pt>
                  <c:pt idx="6">
                    <c:v>2.</c:v>
                  </c:pt>
                  <c:pt idx="7">
                    <c:v>3.</c:v>
                  </c:pt>
                  <c:pt idx="9">
                    <c:v>1.</c:v>
                  </c:pt>
                  <c:pt idx="10">
                    <c:v>2.</c:v>
                  </c:pt>
                </c:lvl>
                <c:lvl>
                  <c:pt idx="0">
                    <c:v>3,5-jährige Berufe</c:v>
                  </c:pt>
                  <c:pt idx="5">
                    <c:v>3-jährige Berufe</c:v>
                  </c:pt>
                  <c:pt idx="9">
                    <c:v>2-jährige Berufe</c:v>
                  </c:pt>
                </c:lvl>
              </c:multiLvlStrCache>
            </c:multiLvlStrRef>
          </c:cat>
          <c:val>
            <c:numRef>
              <c:f>Tabelle6!$F$6:$F$16</c:f>
              <c:numCache>
                <c:formatCode>General</c:formatCode>
                <c:ptCount val="11"/>
                <c:pt idx="0" formatCode="_-* #.##0\ _€_-;\-* #.##0\ _€_-;_-* &quot;-&quot;??\ _€_-;_-@_-">
                  <c:v>6865.97</c:v>
                </c:pt>
                <c:pt idx="5" formatCode="_-* #.##0\ _€_-;\-* #.##0\ _€_-;_-* &quot;-&quot;??\ _€_-;_-@_-">
                  <c:v>11367.04</c:v>
                </c:pt>
                <c:pt idx="9" formatCode="_-* #.##0\ _€_-;\-* #.##0\ _€_-;_-* &quot;-&quot;??\ _€_-;_-@_-">
                  <c:v>10561.02</c:v>
                </c:pt>
              </c:numCache>
            </c:numRef>
          </c:val>
        </c:ser>
        <c:ser>
          <c:idx val="3"/>
          <c:order val="2"/>
          <c:tx>
            <c:strRef>
              <c:f>Tabelle6!$H$4:$H$5</c:f>
              <c:strCache>
                <c:ptCount val="1"/>
                <c:pt idx="0">
                  <c:v>Nettokosten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multiLvlStrRef>
              <c:f>Tabelle6!$C$6:$D$16</c:f>
              <c:multiLvlStrCache>
                <c:ptCount val="11"/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5">
                    <c:v>1.</c:v>
                  </c:pt>
                  <c:pt idx="6">
                    <c:v>2.</c:v>
                  </c:pt>
                  <c:pt idx="7">
                    <c:v>3.</c:v>
                  </c:pt>
                  <c:pt idx="9">
                    <c:v>1.</c:v>
                  </c:pt>
                  <c:pt idx="10">
                    <c:v>2.</c:v>
                  </c:pt>
                </c:lvl>
                <c:lvl>
                  <c:pt idx="0">
                    <c:v>3,5-jährige Berufe</c:v>
                  </c:pt>
                  <c:pt idx="5">
                    <c:v>3-jährige Berufe</c:v>
                  </c:pt>
                  <c:pt idx="9">
                    <c:v>2-jährige Berufe</c:v>
                  </c:pt>
                </c:lvl>
              </c:multiLvlStrCache>
            </c:multiLvlStrRef>
          </c:cat>
          <c:val>
            <c:numRef>
              <c:f>Tabelle6!$H$6:$H$16</c:f>
              <c:numCache>
                <c:formatCode>_-* #.##0\ _€_-;\-* #.##0\ _€_-;_-* "-"??\ _€_-;_-@_-</c:formatCode>
                <c:ptCount val="11"/>
                <c:pt idx="1">
                  <c:v>10105.16</c:v>
                </c:pt>
                <c:pt idx="6">
                  <c:v>3928.49</c:v>
                </c:pt>
                <c:pt idx="10">
                  <c:v>5354.72</c:v>
                </c:pt>
              </c:numCache>
            </c:numRef>
          </c:val>
        </c:ser>
        <c:ser>
          <c:idx val="4"/>
          <c:order val="3"/>
          <c:tx>
            <c:strRef>
              <c:f>Tabelle6!$I$4:$I$5</c:f>
              <c:strCache>
                <c:ptCount val="1"/>
                <c:pt idx="0">
                  <c:v>Erträge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multiLvlStrRef>
              <c:f>Tabelle6!$C$6:$D$16</c:f>
              <c:multiLvlStrCache>
                <c:ptCount val="11"/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5">
                    <c:v>1.</c:v>
                  </c:pt>
                  <c:pt idx="6">
                    <c:v>2.</c:v>
                  </c:pt>
                  <c:pt idx="7">
                    <c:v>3.</c:v>
                  </c:pt>
                  <c:pt idx="9">
                    <c:v>1.</c:v>
                  </c:pt>
                  <c:pt idx="10">
                    <c:v>2.</c:v>
                  </c:pt>
                </c:lvl>
                <c:lvl>
                  <c:pt idx="0">
                    <c:v>3,5-jährige Berufe</c:v>
                  </c:pt>
                  <c:pt idx="5">
                    <c:v>3-jährige Berufe</c:v>
                  </c:pt>
                  <c:pt idx="9">
                    <c:v>2-jährige Berufe</c:v>
                  </c:pt>
                </c:lvl>
              </c:multiLvlStrCache>
            </c:multiLvlStrRef>
          </c:cat>
          <c:val>
            <c:numRef>
              <c:f>Tabelle6!$I$6:$I$16</c:f>
              <c:numCache>
                <c:formatCode>_-* #.##0\ _€_-;\-* #.##0\ _€_-;_-* "-"??\ _€_-;_-@_-</c:formatCode>
                <c:ptCount val="11"/>
                <c:pt idx="1">
                  <c:v>9636.4</c:v>
                </c:pt>
                <c:pt idx="6">
                  <c:v>13757.31</c:v>
                </c:pt>
                <c:pt idx="10">
                  <c:v>12358.25</c:v>
                </c:pt>
              </c:numCache>
            </c:numRef>
          </c:val>
        </c:ser>
        <c:ser>
          <c:idx val="6"/>
          <c:order val="4"/>
          <c:tx>
            <c:strRef>
              <c:f>Tabelle6!$K$4:$K$5</c:f>
              <c:strCache>
                <c:ptCount val="1"/>
                <c:pt idx="0">
                  <c:v>Nettokosten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multiLvlStrRef>
              <c:f>Tabelle6!$C$6:$D$16</c:f>
              <c:multiLvlStrCache>
                <c:ptCount val="11"/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5">
                    <c:v>1.</c:v>
                  </c:pt>
                  <c:pt idx="6">
                    <c:v>2.</c:v>
                  </c:pt>
                  <c:pt idx="7">
                    <c:v>3.</c:v>
                  </c:pt>
                  <c:pt idx="9">
                    <c:v>1.</c:v>
                  </c:pt>
                  <c:pt idx="10">
                    <c:v>2.</c:v>
                  </c:pt>
                </c:lvl>
                <c:lvl>
                  <c:pt idx="0">
                    <c:v>3,5-jährige Berufe</c:v>
                  </c:pt>
                  <c:pt idx="5">
                    <c:v>3-jährige Berufe</c:v>
                  </c:pt>
                  <c:pt idx="9">
                    <c:v>2-jährige Berufe</c:v>
                  </c:pt>
                </c:lvl>
              </c:multiLvlStrCache>
            </c:multiLvlStrRef>
          </c:cat>
          <c:val>
            <c:numRef>
              <c:f>Tabelle6!$K$6:$K$16</c:f>
              <c:numCache>
                <c:formatCode>General</c:formatCode>
                <c:ptCount val="11"/>
                <c:pt idx="2" formatCode="_-* #.##0\ _€_-;\-* #.##0\ _€_-;_-* &quot;-&quot;??\ _€_-;_-@_-">
                  <c:v>7389.34</c:v>
                </c:pt>
                <c:pt idx="7" formatCode="_-* #.##0\ _€_-;\-* #.##0\ _€_-;_-* &quot;-&quot;??\ _€_-;_-@_-">
                  <c:v>1963.5</c:v>
                </c:pt>
              </c:numCache>
            </c:numRef>
          </c:val>
        </c:ser>
        <c:ser>
          <c:idx val="7"/>
          <c:order val="5"/>
          <c:tx>
            <c:strRef>
              <c:f>Tabelle6!$L$4:$L$5</c:f>
              <c:strCache>
                <c:ptCount val="1"/>
                <c:pt idx="0">
                  <c:v>Erträge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multiLvlStrRef>
              <c:f>Tabelle6!$C$6:$D$16</c:f>
              <c:multiLvlStrCache>
                <c:ptCount val="11"/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5">
                    <c:v>1.</c:v>
                  </c:pt>
                  <c:pt idx="6">
                    <c:v>2.</c:v>
                  </c:pt>
                  <c:pt idx="7">
                    <c:v>3.</c:v>
                  </c:pt>
                  <c:pt idx="9">
                    <c:v>1.</c:v>
                  </c:pt>
                  <c:pt idx="10">
                    <c:v>2.</c:v>
                  </c:pt>
                </c:lvl>
                <c:lvl>
                  <c:pt idx="0">
                    <c:v>3,5-jährige Berufe</c:v>
                  </c:pt>
                  <c:pt idx="5">
                    <c:v>3-jährige Berufe</c:v>
                  </c:pt>
                  <c:pt idx="9">
                    <c:v>2-jährige Berufe</c:v>
                  </c:pt>
                </c:lvl>
              </c:multiLvlStrCache>
            </c:multiLvlStrRef>
          </c:cat>
          <c:val>
            <c:numRef>
              <c:f>Tabelle6!$L$6:$L$16</c:f>
              <c:numCache>
                <c:formatCode>General</c:formatCode>
                <c:ptCount val="11"/>
                <c:pt idx="2" formatCode="_-* #.##0\ _€_-;\-* #.##0\ _€_-;_-* &quot;-&quot;??\ _€_-;_-@_-">
                  <c:v>13139.06</c:v>
                </c:pt>
                <c:pt idx="7" formatCode="_-* #.##0\ _€_-;\-* #.##0\ _€_-;_-* &quot;-&quot;??\ _€_-;_-@_-">
                  <c:v>16564.3</c:v>
                </c:pt>
              </c:numCache>
            </c:numRef>
          </c:val>
        </c:ser>
        <c:ser>
          <c:idx val="9"/>
          <c:order val="6"/>
          <c:tx>
            <c:strRef>
              <c:f>Tabelle6!$N$4:$N$5</c:f>
              <c:strCache>
                <c:ptCount val="1"/>
                <c:pt idx="0">
                  <c:v>Nettokosten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multiLvlStrRef>
              <c:f>Tabelle6!$C$6:$D$16</c:f>
              <c:multiLvlStrCache>
                <c:ptCount val="11"/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5">
                    <c:v>1.</c:v>
                  </c:pt>
                  <c:pt idx="6">
                    <c:v>2.</c:v>
                  </c:pt>
                  <c:pt idx="7">
                    <c:v>3.</c:v>
                  </c:pt>
                  <c:pt idx="9">
                    <c:v>1.</c:v>
                  </c:pt>
                  <c:pt idx="10">
                    <c:v>2.</c:v>
                  </c:pt>
                </c:lvl>
                <c:lvl>
                  <c:pt idx="0">
                    <c:v>3,5-jährige Berufe</c:v>
                  </c:pt>
                  <c:pt idx="5">
                    <c:v>3-jährige Berufe</c:v>
                  </c:pt>
                  <c:pt idx="9">
                    <c:v>2-jährige Berufe</c:v>
                  </c:pt>
                </c:lvl>
              </c:multiLvlStrCache>
            </c:multiLvlStrRef>
          </c:cat>
          <c:val>
            <c:numRef>
              <c:f>Tabelle6!$N$6:$N$16</c:f>
              <c:numCache>
                <c:formatCode>General</c:formatCode>
                <c:ptCount val="11"/>
                <c:pt idx="3" formatCode="_-* #.##0\ _€_-;\-* #.##0\ _€_-;_-* &quot;-&quot;??\ _€_-;_-@_-">
                  <c:v>5106.22</c:v>
                </c:pt>
              </c:numCache>
            </c:numRef>
          </c:val>
        </c:ser>
        <c:ser>
          <c:idx val="10"/>
          <c:order val="7"/>
          <c:tx>
            <c:strRef>
              <c:f>Tabelle6!$O$4:$O$5</c:f>
              <c:strCache>
                <c:ptCount val="1"/>
                <c:pt idx="0">
                  <c:v>Erträge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multiLvlStrRef>
              <c:f>Tabelle6!$C$6:$D$16</c:f>
              <c:multiLvlStrCache>
                <c:ptCount val="11"/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5">
                    <c:v>1.</c:v>
                  </c:pt>
                  <c:pt idx="6">
                    <c:v>2.</c:v>
                  </c:pt>
                  <c:pt idx="7">
                    <c:v>3.</c:v>
                  </c:pt>
                  <c:pt idx="9">
                    <c:v>1.</c:v>
                  </c:pt>
                  <c:pt idx="10">
                    <c:v>2.</c:v>
                  </c:pt>
                </c:lvl>
                <c:lvl>
                  <c:pt idx="0">
                    <c:v>3,5-jährige Berufe</c:v>
                  </c:pt>
                  <c:pt idx="5">
                    <c:v>3-jährige Berufe</c:v>
                  </c:pt>
                  <c:pt idx="9">
                    <c:v>2-jährige Berufe</c:v>
                  </c:pt>
                </c:lvl>
              </c:multiLvlStrCache>
            </c:multiLvlStrRef>
          </c:cat>
          <c:val>
            <c:numRef>
              <c:f>Tabelle6!$O$6:$O$16</c:f>
              <c:numCache>
                <c:formatCode>General</c:formatCode>
                <c:ptCount val="11"/>
                <c:pt idx="3" formatCode="_-* #.##0\ _€_-;\-* #.##0\ _€_-;_-* &quot;-&quot;??\ _€_-;_-@_-">
                  <c:v>7593.93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487168"/>
        <c:axId val="42501248"/>
      </c:barChart>
      <c:catAx>
        <c:axId val="42487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2501248"/>
        <c:crosses val="autoZero"/>
        <c:auto val="1"/>
        <c:lblAlgn val="ctr"/>
        <c:lblOffset val="100"/>
        <c:noMultiLvlLbl val="0"/>
      </c:catAx>
      <c:valAx>
        <c:axId val="4250124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24871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v>Nettokosten</c:v>
          </c:tx>
          <c:spPr>
            <a:solidFill>
              <a:srgbClr val="00B0F0"/>
            </a:solidFill>
          </c:spPr>
          <c:invertIfNegative val="0"/>
          <c:cat>
            <c:strRef>
              <c:f>Betriebsgröße!$C$9:$C$12</c:f>
              <c:strCache>
                <c:ptCount val="4"/>
                <c:pt idx="0">
                  <c:v>bis 9 Beschäftigte</c:v>
                </c:pt>
                <c:pt idx="1">
                  <c:v>10 bis 49 Beschäftigte</c:v>
                </c:pt>
                <c:pt idx="2">
                  <c:v>50 bis 499 Beschäftigte</c:v>
                </c:pt>
                <c:pt idx="3">
                  <c:v>mehr als 500 Beschäftigte</c:v>
                </c:pt>
              </c:strCache>
            </c:strRef>
          </c:cat>
          <c:val>
            <c:numRef>
              <c:f>Betriebsgröße!$F$9:$F$12</c:f>
              <c:numCache>
                <c:formatCode>General</c:formatCode>
                <c:ptCount val="4"/>
                <c:pt idx="0">
                  <c:v>5103.55</c:v>
                </c:pt>
                <c:pt idx="1">
                  <c:v>4253.8900000000003</c:v>
                </c:pt>
                <c:pt idx="2">
                  <c:v>5390.69</c:v>
                </c:pt>
                <c:pt idx="3">
                  <c:v>7353.68</c:v>
                </c:pt>
              </c:numCache>
            </c:numRef>
          </c:val>
        </c:ser>
        <c:ser>
          <c:idx val="0"/>
          <c:order val="1"/>
          <c:tx>
            <c:v>Erträge</c:v>
          </c:tx>
          <c:spPr>
            <a:solidFill>
              <a:srgbClr val="92D050"/>
            </a:solidFill>
          </c:spPr>
          <c:invertIfNegative val="0"/>
          <c:cat>
            <c:strRef>
              <c:f>Betriebsgröße!$C$9:$C$12</c:f>
              <c:strCache>
                <c:ptCount val="4"/>
                <c:pt idx="0">
                  <c:v>bis 9 Beschäftigte</c:v>
                </c:pt>
                <c:pt idx="1">
                  <c:v>10 bis 49 Beschäftigte</c:v>
                </c:pt>
                <c:pt idx="2">
                  <c:v>50 bis 499 Beschäftigte</c:v>
                </c:pt>
                <c:pt idx="3">
                  <c:v>mehr als 500 Beschäftigte</c:v>
                </c:pt>
              </c:strCache>
            </c:strRef>
          </c:cat>
          <c:val>
            <c:numRef>
              <c:f>Betriebsgröße!$E$9:$E$12</c:f>
              <c:numCache>
                <c:formatCode>General</c:formatCode>
                <c:ptCount val="4"/>
                <c:pt idx="0">
                  <c:v>10807.24</c:v>
                </c:pt>
                <c:pt idx="1">
                  <c:v>12198.56</c:v>
                </c:pt>
                <c:pt idx="2">
                  <c:v>12719.86</c:v>
                </c:pt>
                <c:pt idx="3">
                  <c:v>14403.03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09664"/>
        <c:axId val="42615552"/>
      </c:barChart>
      <c:catAx>
        <c:axId val="42609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42615552"/>
        <c:crosses val="autoZero"/>
        <c:auto val="1"/>
        <c:lblAlgn val="ctr"/>
        <c:lblOffset val="100"/>
        <c:noMultiLvlLbl val="0"/>
      </c:catAx>
      <c:valAx>
        <c:axId val="42615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426096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v>Nettokosten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Branche!$E$8:$E$18</c:f>
              <c:strCache>
                <c:ptCount val="11"/>
                <c:pt idx="0">
                  <c:v>Land- und Forstwirtschaft</c:v>
                </c:pt>
                <c:pt idx="1">
                  <c:v>Gastgewerbe</c:v>
                </c:pt>
                <c:pt idx="2">
                  <c:v>Handel und Instandhaltung</c:v>
                </c:pt>
                <c:pt idx="3">
                  <c:v>Verkehr und Lagerei</c:v>
                </c:pt>
                <c:pt idx="4">
                  <c:v>Gesundheits- und Sozialwesen</c:v>
                </c:pt>
                <c:pt idx="5">
                  <c:v>Erziehung und Unterricht</c:v>
                </c:pt>
                <c:pt idx="6">
                  <c:v>Baugewerbe</c:v>
                </c:pt>
                <c:pt idx="7">
                  <c:v>Sonstigen Dienstleistungen</c:v>
                </c:pt>
                <c:pt idx="8">
                  <c:v>Öffentliche Verwaltung</c:v>
                </c:pt>
                <c:pt idx="9">
                  <c:v>Energieversorgung</c:v>
                </c:pt>
                <c:pt idx="10">
                  <c:v>Wasserversorgung und Abwasser</c:v>
                </c:pt>
              </c:strCache>
            </c:strRef>
          </c:cat>
          <c:val>
            <c:numRef>
              <c:f>Branche!$H$8:$H$18</c:f>
              <c:numCache>
                <c:formatCode>General</c:formatCode>
                <c:ptCount val="11"/>
                <c:pt idx="0">
                  <c:v>2071.4699999999998</c:v>
                </c:pt>
                <c:pt idx="1">
                  <c:v>2614.98</c:v>
                </c:pt>
                <c:pt idx="2">
                  <c:v>2623.87</c:v>
                </c:pt>
                <c:pt idx="3">
                  <c:v>2719.11</c:v>
                </c:pt>
                <c:pt idx="4">
                  <c:v>3801.88</c:v>
                </c:pt>
                <c:pt idx="5">
                  <c:v>4278.09</c:v>
                </c:pt>
                <c:pt idx="6">
                  <c:v>4423.92</c:v>
                </c:pt>
                <c:pt idx="7">
                  <c:v>5588.33</c:v>
                </c:pt>
                <c:pt idx="8">
                  <c:v>8360.07</c:v>
                </c:pt>
                <c:pt idx="9">
                  <c:v>9937.8700000000008</c:v>
                </c:pt>
                <c:pt idx="10">
                  <c:v>10435.290000000001</c:v>
                </c:pt>
              </c:numCache>
            </c:numRef>
          </c:val>
        </c:ser>
        <c:ser>
          <c:idx val="0"/>
          <c:order val="1"/>
          <c:tx>
            <c:v>Erträge</c:v>
          </c:tx>
          <c:spPr>
            <a:solidFill>
              <a:srgbClr val="92D050"/>
            </a:solidFill>
          </c:spPr>
          <c:invertIfNegative val="0"/>
          <c:cat>
            <c:strRef>
              <c:f>Branche!$E$8:$E$18</c:f>
              <c:strCache>
                <c:ptCount val="11"/>
                <c:pt idx="0">
                  <c:v>Land- und Forstwirtschaft</c:v>
                </c:pt>
                <c:pt idx="1">
                  <c:v>Gastgewerbe</c:v>
                </c:pt>
                <c:pt idx="2">
                  <c:v>Handel und Instandhaltung</c:v>
                </c:pt>
                <c:pt idx="3">
                  <c:v>Verkehr und Lagerei</c:v>
                </c:pt>
                <c:pt idx="4">
                  <c:v>Gesundheits- und Sozialwesen</c:v>
                </c:pt>
                <c:pt idx="5">
                  <c:v>Erziehung und Unterricht</c:v>
                </c:pt>
                <c:pt idx="6">
                  <c:v>Baugewerbe</c:v>
                </c:pt>
                <c:pt idx="7">
                  <c:v>Sonstigen Dienstleistungen</c:v>
                </c:pt>
                <c:pt idx="8">
                  <c:v>Öffentliche Verwaltung</c:v>
                </c:pt>
                <c:pt idx="9">
                  <c:v>Energieversorgung</c:v>
                </c:pt>
                <c:pt idx="10">
                  <c:v>Wasserversorgung und Abwasser</c:v>
                </c:pt>
              </c:strCache>
            </c:strRef>
          </c:cat>
          <c:val>
            <c:numRef>
              <c:f>Branche!$G$8:$G$18</c:f>
              <c:numCache>
                <c:formatCode>General</c:formatCode>
                <c:ptCount val="11"/>
                <c:pt idx="0">
                  <c:v>12912.87</c:v>
                </c:pt>
                <c:pt idx="1">
                  <c:v>12151.36</c:v>
                </c:pt>
                <c:pt idx="2">
                  <c:v>13039.35</c:v>
                </c:pt>
                <c:pt idx="3">
                  <c:v>15707.43</c:v>
                </c:pt>
                <c:pt idx="4">
                  <c:v>12163.6</c:v>
                </c:pt>
                <c:pt idx="5">
                  <c:v>13004.84</c:v>
                </c:pt>
                <c:pt idx="6">
                  <c:v>11802.01</c:v>
                </c:pt>
                <c:pt idx="7">
                  <c:v>10069.469999999999</c:v>
                </c:pt>
                <c:pt idx="8">
                  <c:v>12187.63</c:v>
                </c:pt>
                <c:pt idx="9">
                  <c:v>11994.9</c:v>
                </c:pt>
                <c:pt idx="10">
                  <c:v>12101.72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46912"/>
        <c:axId val="43263104"/>
      </c:barChart>
      <c:catAx>
        <c:axId val="42646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3263104"/>
        <c:crosses val="autoZero"/>
        <c:auto val="1"/>
        <c:lblAlgn val="ctr"/>
        <c:lblOffset val="100"/>
        <c:noMultiLvlLbl val="0"/>
      </c:catAx>
      <c:valAx>
        <c:axId val="43263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426469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746038324156849E-2"/>
          <c:y val="8.8852086047067916E-2"/>
          <c:w val="0.90087887962442037"/>
          <c:h val="0.6099564092030541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Beruf!$F$5</c:f>
              <c:strCache>
                <c:ptCount val="1"/>
                <c:pt idx="0">
                  <c:v>Nettokosten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Beruf!$C$6:$C$19</c:f>
              <c:strCache>
                <c:ptCount val="14"/>
                <c:pt idx="0">
                  <c:v>Bäcker</c:v>
                </c:pt>
                <c:pt idx="1">
                  <c:v>Veranstaltungskaufmann</c:v>
                </c:pt>
                <c:pt idx="2">
                  <c:v>Speditionskaufmann</c:v>
                </c:pt>
                <c:pt idx="3">
                  <c:v>Elektroniker</c:v>
                </c:pt>
                <c:pt idx="4">
                  <c:v>Hotelfachmann</c:v>
                </c:pt>
                <c:pt idx="5">
                  <c:v>Landwirt</c:v>
                </c:pt>
                <c:pt idx="6">
                  <c:v>Friseur</c:v>
                </c:pt>
                <c:pt idx="7">
                  <c:v>Industriekaufmann</c:v>
                </c:pt>
                <c:pt idx="8">
                  <c:v>Koch</c:v>
                </c:pt>
                <c:pt idx="9">
                  <c:v>Bankkaufmann</c:v>
                </c:pt>
                <c:pt idx="10">
                  <c:v>Fachinformatiker</c:v>
                </c:pt>
                <c:pt idx="11">
                  <c:v>Metallbauer</c:v>
                </c:pt>
                <c:pt idx="12">
                  <c:v>Mechatroniker</c:v>
                </c:pt>
                <c:pt idx="13">
                  <c:v>Zerspanungsmechaniker</c:v>
                </c:pt>
              </c:strCache>
            </c:strRef>
          </c:cat>
          <c:val>
            <c:numRef>
              <c:f>Beruf!$F$6:$F$19</c:f>
              <c:numCache>
                <c:formatCode>General</c:formatCode>
                <c:ptCount val="14"/>
                <c:pt idx="0">
                  <c:v>-3246.2150000000001</c:v>
                </c:pt>
                <c:pt idx="1">
                  <c:v>-1903.7239999999999</c:v>
                </c:pt>
                <c:pt idx="2">
                  <c:v>-1533.98</c:v>
                </c:pt>
                <c:pt idx="3">
                  <c:v>-1362.7909999999999</c:v>
                </c:pt>
                <c:pt idx="4">
                  <c:v>-428.2928</c:v>
                </c:pt>
                <c:pt idx="5">
                  <c:v>108.6233</c:v>
                </c:pt>
                <c:pt idx="6">
                  <c:v>2800.2629999999999</c:v>
                </c:pt>
                <c:pt idx="7">
                  <c:v>3607.7220000000002</c:v>
                </c:pt>
                <c:pt idx="8">
                  <c:v>4695.8559999999998</c:v>
                </c:pt>
                <c:pt idx="9">
                  <c:v>4873.1909999999998</c:v>
                </c:pt>
                <c:pt idx="10">
                  <c:v>5488.0789999999997</c:v>
                </c:pt>
                <c:pt idx="11">
                  <c:v>6986.3249999999998</c:v>
                </c:pt>
                <c:pt idx="12">
                  <c:v>17273.86</c:v>
                </c:pt>
                <c:pt idx="13">
                  <c:v>19989.73</c:v>
                </c:pt>
              </c:numCache>
            </c:numRef>
          </c:val>
        </c:ser>
        <c:ser>
          <c:idx val="0"/>
          <c:order val="1"/>
          <c:tx>
            <c:strRef>
              <c:f>Beruf!$E$5</c:f>
              <c:strCache>
                <c:ptCount val="1"/>
                <c:pt idx="0">
                  <c:v>Erträge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Beruf!$C$6:$C$19</c:f>
              <c:strCache>
                <c:ptCount val="14"/>
                <c:pt idx="0">
                  <c:v>Bäcker</c:v>
                </c:pt>
                <c:pt idx="1">
                  <c:v>Veranstaltungskaufmann</c:v>
                </c:pt>
                <c:pt idx="2">
                  <c:v>Speditionskaufmann</c:v>
                </c:pt>
                <c:pt idx="3">
                  <c:v>Elektroniker</c:v>
                </c:pt>
                <c:pt idx="4">
                  <c:v>Hotelfachmann</c:v>
                </c:pt>
                <c:pt idx="5">
                  <c:v>Landwirt</c:v>
                </c:pt>
                <c:pt idx="6">
                  <c:v>Friseur</c:v>
                </c:pt>
                <c:pt idx="7">
                  <c:v>Industriekaufmann</c:v>
                </c:pt>
                <c:pt idx="8">
                  <c:v>Koch</c:v>
                </c:pt>
                <c:pt idx="9">
                  <c:v>Bankkaufmann</c:v>
                </c:pt>
                <c:pt idx="10">
                  <c:v>Fachinformatiker</c:v>
                </c:pt>
                <c:pt idx="11">
                  <c:v>Metallbauer</c:v>
                </c:pt>
                <c:pt idx="12">
                  <c:v>Mechatroniker</c:v>
                </c:pt>
                <c:pt idx="13">
                  <c:v>Zerspanungsmechaniker</c:v>
                </c:pt>
              </c:strCache>
            </c:strRef>
          </c:cat>
          <c:val>
            <c:numRef>
              <c:f>Beruf!$E$6:$E$19</c:f>
              <c:numCache>
                <c:formatCode>General</c:formatCode>
                <c:ptCount val="14"/>
                <c:pt idx="0">
                  <c:v>15817.84</c:v>
                </c:pt>
                <c:pt idx="1">
                  <c:v>19470.95</c:v>
                </c:pt>
                <c:pt idx="2">
                  <c:v>18238.560000000001</c:v>
                </c:pt>
                <c:pt idx="3">
                  <c:v>13720.54</c:v>
                </c:pt>
                <c:pt idx="4">
                  <c:v>13839.32</c:v>
                </c:pt>
                <c:pt idx="5">
                  <c:v>13259.4</c:v>
                </c:pt>
                <c:pt idx="6">
                  <c:v>7733.1639999999998</c:v>
                </c:pt>
                <c:pt idx="7">
                  <c:v>18851.689999999999</c:v>
                </c:pt>
                <c:pt idx="8">
                  <c:v>11765.41</c:v>
                </c:pt>
                <c:pt idx="9">
                  <c:v>17339.12</c:v>
                </c:pt>
                <c:pt idx="10">
                  <c:v>15073.59</c:v>
                </c:pt>
                <c:pt idx="11">
                  <c:v>9184.52</c:v>
                </c:pt>
                <c:pt idx="12">
                  <c:v>9064.9339999999993</c:v>
                </c:pt>
                <c:pt idx="13">
                  <c:v>6165.2560000000003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327488"/>
        <c:axId val="43329024"/>
      </c:barChart>
      <c:catAx>
        <c:axId val="43327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3329024"/>
        <c:crosses val="autoZero"/>
        <c:auto val="1"/>
        <c:lblAlgn val="ctr"/>
        <c:lblOffset val="100"/>
        <c:noMultiLvlLbl val="0"/>
      </c:catAx>
      <c:valAx>
        <c:axId val="43329024"/>
        <c:scaling>
          <c:orientation val="minMax"/>
          <c:max val="30000"/>
          <c:min val="-5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3327488"/>
        <c:crosses val="autoZero"/>
        <c:crossBetween val="between"/>
        <c:majorUnit val="5000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v>Nettokosten</c:v>
          </c:tx>
          <c:spPr>
            <a:solidFill>
              <a:srgbClr val="00B0F0"/>
            </a:solidFill>
          </c:spPr>
          <c:invertIfNegative val="0"/>
          <c:cat>
            <c:strRef>
              <c:f>typ!$C$10:$C$12</c:f>
              <c:strCache>
                <c:ptCount val="3"/>
                <c:pt idx="0">
                  <c:v>Kaufmännisch</c:v>
                </c:pt>
                <c:pt idx="1">
                  <c:v>Gewerblich</c:v>
                </c:pt>
                <c:pt idx="2">
                  <c:v>Technisch</c:v>
                </c:pt>
              </c:strCache>
            </c:strRef>
          </c:cat>
          <c:val>
            <c:numRef>
              <c:f>typ!$F$10:$F$12</c:f>
              <c:numCache>
                <c:formatCode>General</c:formatCode>
                <c:ptCount val="3"/>
                <c:pt idx="0">
                  <c:v>3521.58</c:v>
                </c:pt>
                <c:pt idx="1">
                  <c:v>4256.97</c:v>
                </c:pt>
                <c:pt idx="2">
                  <c:v>8938.69</c:v>
                </c:pt>
              </c:numCache>
            </c:numRef>
          </c:val>
        </c:ser>
        <c:ser>
          <c:idx val="0"/>
          <c:order val="1"/>
          <c:tx>
            <c:v>Erträge</c:v>
          </c:tx>
          <c:spPr>
            <a:solidFill>
              <a:srgbClr val="92D050"/>
            </a:solidFill>
          </c:spPr>
          <c:invertIfNegative val="0"/>
          <c:cat>
            <c:strRef>
              <c:f>typ!$C$10:$C$12</c:f>
              <c:strCache>
                <c:ptCount val="3"/>
                <c:pt idx="0">
                  <c:v>Kaufmännisch</c:v>
                </c:pt>
                <c:pt idx="1">
                  <c:v>Gewerblich</c:v>
                </c:pt>
                <c:pt idx="2">
                  <c:v>Technisch</c:v>
                </c:pt>
              </c:strCache>
            </c:strRef>
          </c:cat>
          <c:val>
            <c:numRef>
              <c:f>typ!$E$10:$E$12</c:f>
              <c:numCache>
                <c:formatCode>General</c:formatCode>
                <c:ptCount val="3"/>
                <c:pt idx="0">
                  <c:v>14684.33</c:v>
                </c:pt>
                <c:pt idx="1">
                  <c:v>11858.6</c:v>
                </c:pt>
                <c:pt idx="2">
                  <c:v>10153.02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385984"/>
        <c:axId val="43387520"/>
      </c:barChart>
      <c:catAx>
        <c:axId val="43385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43387520"/>
        <c:crosses val="autoZero"/>
        <c:auto val="1"/>
        <c:lblAlgn val="ctr"/>
        <c:lblOffset val="100"/>
        <c:noMultiLvlLbl val="0"/>
      </c:catAx>
      <c:valAx>
        <c:axId val="43387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43385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DDC9AE-C96A-4EDF-A943-94D2DCE2C47E}" type="datetimeFigureOut">
              <a:rPr lang="de-DE" altLang="de-DE"/>
              <a:pPr>
                <a:defRPr/>
              </a:pPr>
              <a:t>20.11.2015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E6BE73-05D5-49B2-B146-BE215E627E7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85960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3213" y="211138"/>
            <a:ext cx="6143625" cy="4608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8750" y="5180013"/>
            <a:ext cx="646747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Klicken Sie, um die Formate des Vorlagentextes zu bearbeiten</a:t>
            </a:r>
          </a:p>
        </p:txBody>
      </p:sp>
    </p:spTree>
    <p:extLst>
      <p:ext uri="{BB962C8B-B14F-4D97-AF65-F5344CB8AC3E}">
        <p14:creationId xmlns:p14="http://schemas.microsoft.com/office/powerpoint/2010/main" val="2670674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342900" indent="-342900" algn="l" rtl="0" eaLnBrk="0" fontAlgn="base" hangingPunct="0">
      <a:spcBef>
        <a:spcPct val="30000"/>
      </a:spcBef>
      <a:spcAft>
        <a:spcPct val="0"/>
      </a:spcAft>
      <a:buFont typeface="Calibri" pitchFamily="34" charset="0"/>
      <a:buAutoNum type="arabicPeriod"/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n-US" altLang="de-DE" smtClean="0"/>
          </a:p>
          <a:p>
            <a:pPr marL="228600" indent="-228600"/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42241-EEFC-4832-9CEA-D93D4B6FC693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DD085B-BB52-4F0A-9981-33CA6F2D96F0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de-DE" smtClean="0"/>
              <a:t>Das hier noch differenzieren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553506-2C5F-4DF9-8FE8-C6C4CACED715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de-DE" smtClean="0"/>
              <a:t>Das hier noch differenzieren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C960A6-F8A8-4618-BC7F-4200CA65A6D4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de-DE" smtClean="0"/>
              <a:t>Das hier noch differenzieren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59B52E-9484-40C2-84E7-AC758901FAC2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de-DE" smtClean="0"/>
              <a:t>Das hier noch differenzieren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AA3FEF-4A6A-4E01-9236-081557EF60A7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de-DE" altLang="de-DE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de-DE" smtClean="0"/>
              <a:t>Das hier noch differenzieren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 smtClean="0"/>
          </a:p>
          <a:p>
            <a:endParaRPr lang="en-US" altLang="de-DE" smtClean="0"/>
          </a:p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47EB42-F920-400B-A008-C26EB8093D49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47EB42-F920-400B-A008-C26EB8093D49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de-DE" altLang="de-DE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47EB42-F920-400B-A008-C26EB8093D49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de-DE" altLang="de-DE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 smtClean="0"/>
          </a:p>
          <a:p>
            <a:endParaRPr lang="en-US" altLang="de-DE" smtClean="0"/>
          </a:p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20CD4B-FA65-4C2F-96E3-9422B8BB2696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de-DE" altLang="de-DE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GB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Calibri" pitchFamily="34" charset="0"/>
              <a:buNone/>
            </a:pPr>
            <a:endParaRPr lang="en-US" altLang="de-DE" smtClean="0">
              <a:cs typeface="Times New Roman" pitchFamily="18" charset="0"/>
              <a:sym typeface="Wingdings" pitchFamily="2" charset="2"/>
            </a:endParaRPr>
          </a:p>
          <a:p>
            <a:pPr marL="0" indent="0">
              <a:buFont typeface="Calibri" pitchFamily="34" charset="0"/>
              <a:buNone/>
            </a:pPr>
            <a:endParaRPr lang="de-DE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 smtClean="0"/>
          </a:p>
          <a:p>
            <a:endParaRPr lang="en-US" altLang="de-DE" smtClean="0"/>
          </a:p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6CBAD0-788D-43D3-96D7-CD879DD229A7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de-DE" altLang="de-DE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3D31AC-8950-4CD7-AB77-251204D7661D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de-DE" altLang="de-DE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Calibri" pitchFamily="34" charset="0"/>
              <a:buNone/>
            </a:pPr>
            <a:endParaRPr lang="en-US" altLang="de-DE" smtClean="0">
              <a:cs typeface="Times New Roman" pitchFamily="18" charset="0"/>
              <a:sym typeface="Wingdings" pitchFamily="2" charset="2"/>
            </a:endParaRPr>
          </a:p>
          <a:p>
            <a:pPr marL="0" indent="0">
              <a:buFont typeface="Calibri" pitchFamily="34" charset="0"/>
              <a:buNone/>
            </a:pPr>
            <a:endParaRPr lang="de-DE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B137F3-FA62-479F-AECE-154769F2A412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de-DE" altLang="de-DE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477418-6B5E-4FF5-AEDA-5BE3CA64C6F8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de-DE" altLang="de-DE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E16F4-3F2D-4F1B-93C7-332391ECD593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de-DE" altLang="de-DE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 smtClean="0"/>
          </a:p>
          <a:p>
            <a:endParaRPr lang="en-US" altLang="de-DE" smtClean="0"/>
          </a:p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 smtClean="0"/>
          </a:p>
          <a:p>
            <a:endParaRPr lang="en-US" altLang="de-DE" smtClean="0"/>
          </a:p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7262AA-A77A-4EE1-91F7-6FFF9B2A071A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de-DE" altLang="de-DE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E1979A-84BB-40D5-8DB6-FD04B80580BC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de-DE" altLang="de-DE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 smtClean="0"/>
          </a:p>
          <a:p>
            <a:endParaRPr lang="en-US" altLang="de-DE" smtClean="0"/>
          </a:p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 smtClean="0"/>
          </a:p>
          <a:p>
            <a:endParaRPr lang="en-US" altLang="de-DE" smtClean="0"/>
          </a:p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B1E561-E2DC-4624-A38C-B139F760B711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5B06E6-B8BE-41A1-8C45-8D5FC7E28E9F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F391A7-2B0E-4483-BA37-70F59E2E2509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Calibri" pitchFamily="34" charset="0"/>
              <a:buAutoNum type="arabicPeriod"/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7713" indent="-28733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50938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12900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73275" indent="-230188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304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876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448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902075" indent="-230188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780E0-2A15-4D4F-A722-A992DE718420}" type="slidenum">
              <a:rPr lang="de-DE" altLang="de-DE" sz="12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Idee_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0338"/>
            <a:ext cx="91440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Logo-B farbig neg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042A57"/>
              </a:clrFrom>
              <a:clrTo>
                <a:srgbClr val="042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63" y="6480175"/>
            <a:ext cx="2116137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11559" y="1196752"/>
            <a:ext cx="7920881" cy="489654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0"/>
              </a:spcAft>
              <a:buClr>
                <a:srgbClr val="669900"/>
              </a:buClr>
              <a:buFont typeface="Wingdings" pitchFamily="2" charset="2"/>
              <a:buNone/>
              <a:defRPr/>
            </a:lvl1pPr>
            <a:lvl2pPr marL="742950" indent="-28575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2pPr>
            <a:lvl3pPr marL="11430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3pPr>
            <a:lvl4pPr marL="16002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4pPr>
            <a:lvl5pPr marL="20574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09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386828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3214161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2548681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Idee_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40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3" descr="Logo-B farbig neg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042A57"/>
              </a:clrFrom>
              <a:clrTo>
                <a:srgbClr val="042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63" y="6480175"/>
            <a:ext cx="2116137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"/>
          <p:cNvSpPr>
            <a:spLocks noChangeShapeType="1"/>
          </p:cNvSpPr>
          <p:nvPr userDrawn="1"/>
        </p:nvSpPr>
        <p:spPr bwMode="auto">
          <a:xfrm>
            <a:off x="-9525" y="679450"/>
            <a:ext cx="9144000" cy="0"/>
          </a:xfrm>
          <a:prstGeom prst="line">
            <a:avLst/>
          </a:prstGeom>
          <a:noFill/>
          <a:ln w="9525">
            <a:solidFill>
              <a:srgbClr val="142A5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" name="Picture 6" descr="C:\WINDOWS\Desktop\Farbverlauf .t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28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11559" y="1196752"/>
            <a:ext cx="7920881" cy="4896544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200"/>
              </a:spcBef>
              <a:spcAft>
                <a:spcPts val="0"/>
              </a:spcAft>
              <a:buClr>
                <a:srgbClr val="669900"/>
              </a:buClr>
              <a:buFont typeface="Wingdings" pitchFamily="2" charset="2"/>
              <a:buChar char="Ø"/>
              <a:defRPr/>
            </a:lvl1pPr>
            <a:lvl2pPr marL="742950" indent="-28575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2pPr>
            <a:lvl3pPr marL="11430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3pPr>
            <a:lvl4pPr marL="16002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4pPr>
            <a:lvl5pPr marL="20574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0880" cy="681608"/>
          </a:xfrm>
          <a:prstGeom prst="rect">
            <a:avLst/>
          </a:prstGeom>
        </p:spPr>
        <p:txBody>
          <a:bodyPr/>
          <a:lstStyle>
            <a:lvl1pPr algn="l">
              <a:defRPr sz="3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05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-9525" y="679450"/>
            <a:ext cx="9144000" cy="0"/>
          </a:xfrm>
          <a:prstGeom prst="line">
            <a:avLst/>
          </a:prstGeom>
          <a:noFill/>
          <a:ln w="9525">
            <a:solidFill>
              <a:srgbClr val="142A5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5" name="Picture 6" descr="C:\WINDOWS\Desktop\Farbverlauf .t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28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ogo-B 4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524625"/>
            <a:ext cx="24336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de-DE" sz="2400" b="1" dirty="0" smtClean="0"/>
              <a:t> </a:t>
            </a:r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431800" y="19685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de-DE" sz="2400" b="1" dirty="0" smtClean="0"/>
              <a:t>  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11559" y="1196752"/>
            <a:ext cx="7920881" cy="4896544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200"/>
              </a:spcBef>
              <a:spcAft>
                <a:spcPts val="0"/>
              </a:spcAft>
              <a:buClr>
                <a:srgbClr val="669900"/>
              </a:buClr>
              <a:buFont typeface="Wingdings" pitchFamily="2" charset="2"/>
              <a:buChar char="Ø"/>
              <a:defRPr/>
            </a:lvl1pPr>
            <a:lvl2pPr marL="742950" indent="-28575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2pPr>
            <a:lvl3pPr marL="11430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3pPr>
            <a:lvl4pPr marL="16002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4pPr>
            <a:lvl5pPr marL="20574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02034" y="146297"/>
            <a:ext cx="7920881" cy="44043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1200"/>
              </a:spcBef>
              <a:spcAft>
                <a:spcPts val="0"/>
              </a:spcAft>
              <a:buClr>
                <a:srgbClr val="669900"/>
              </a:buClr>
              <a:buFont typeface="Wingdings" pitchFamily="2" charset="2"/>
              <a:buNone/>
              <a:defRPr b="1"/>
            </a:lvl1pPr>
            <a:lvl2pPr marL="742950" indent="-28575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2pPr>
            <a:lvl3pPr marL="11430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3pPr>
            <a:lvl4pPr marL="16002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4pPr>
            <a:lvl5pPr marL="2057400" indent="-228600">
              <a:spcBef>
                <a:spcPts val="1200"/>
              </a:spcBef>
              <a:buClr>
                <a:srgbClr val="66990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1604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142A5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48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263207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184632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35981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/>
          <p:cNvSpPr>
            <a:spLocks noChangeShapeType="1"/>
          </p:cNvSpPr>
          <p:nvPr userDrawn="1"/>
        </p:nvSpPr>
        <p:spPr bwMode="auto">
          <a:xfrm>
            <a:off x="0" y="6423025"/>
            <a:ext cx="9144000" cy="0"/>
          </a:xfrm>
          <a:prstGeom prst="line">
            <a:avLst/>
          </a:prstGeom>
          <a:noFill/>
          <a:ln w="9525">
            <a:solidFill>
              <a:srgbClr val="142B5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21387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142A5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183197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477000"/>
            <a:ext cx="2895600" cy="2286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Quelle: BIBB, MA aus Abt. 1-4</a:t>
            </a:r>
          </a:p>
        </p:txBody>
      </p:sp>
    </p:spTree>
    <p:extLst>
      <p:ext uri="{BB962C8B-B14F-4D97-AF65-F5344CB8AC3E}">
        <p14:creationId xmlns:p14="http://schemas.microsoft.com/office/powerpoint/2010/main" val="353144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4"/>
          <p:cNvSpPr>
            <a:spLocks noChangeShapeType="1"/>
          </p:cNvSpPr>
          <p:nvPr/>
        </p:nvSpPr>
        <p:spPr bwMode="auto">
          <a:xfrm>
            <a:off x="4876800" y="762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127" r:id="rId1"/>
    <p:sldLayoutId id="2147488128" r:id="rId2"/>
    <p:sldLayoutId id="2147488129" r:id="rId3"/>
    <p:sldLayoutId id="2147488130" r:id="rId4"/>
    <p:sldLayoutId id="2147488131" r:id="rId5"/>
    <p:sldLayoutId id="2147488132" r:id="rId6"/>
    <p:sldLayoutId id="2147488133" r:id="rId7"/>
    <p:sldLayoutId id="2147488134" r:id="rId8"/>
    <p:sldLayoutId id="2147488135" r:id="rId9"/>
    <p:sldLayoutId id="2147488136" r:id="rId10"/>
    <p:sldLayoutId id="2147488137" r:id="rId11"/>
    <p:sldLayoutId id="2147488138" r:id="rId12"/>
    <p:sldLayoutId id="2147488139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97-2003_Worksheet1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827088" y="981075"/>
            <a:ext cx="7489825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de-DE" sz="3200" b="1"/>
          </a:p>
          <a:p>
            <a:endParaRPr lang="en-US" altLang="de-DE" sz="3200" b="1"/>
          </a:p>
          <a:p>
            <a:pPr algn="ctr">
              <a:spcBef>
                <a:spcPct val="50000"/>
              </a:spcBef>
            </a:pPr>
            <a:r>
              <a:rPr lang="de-DE" altLang="de-DE" sz="3200" b="1"/>
              <a:t>Kosten und Nutzen der Berufsausbildung in Deutschland 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/>
              <a:t>–</a:t>
            </a:r>
          </a:p>
          <a:p>
            <a:pPr algn="ctr">
              <a:spcBef>
                <a:spcPct val="50000"/>
              </a:spcBef>
            </a:pPr>
            <a:endParaRPr lang="de-DE" altLang="de-DE" sz="800" b="1"/>
          </a:p>
          <a:p>
            <a:pPr algn="ctr"/>
            <a:r>
              <a:rPr lang="de-DE" altLang="de-DE" sz="1800" b="1"/>
              <a:t>Ergebnisse der BIBB-Betriebsbefragung 2012/13</a:t>
            </a:r>
          </a:p>
          <a:p>
            <a:pPr algn="ctr"/>
            <a:endParaRPr lang="de-DE" altLang="de-DE" sz="2000" b="1"/>
          </a:p>
          <a:p>
            <a:pPr algn="ctr"/>
            <a:endParaRPr lang="de-DE" altLang="de-DE" sz="1400" b="1"/>
          </a:p>
          <a:p>
            <a:pPr algn="ctr"/>
            <a:r>
              <a:rPr lang="de-DE" altLang="de-DE" sz="1600"/>
              <a:t>Anika Jansen</a:t>
            </a:r>
          </a:p>
          <a:p>
            <a:pPr algn="ctr"/>
            <a:r>
              <a:rPr lang="de-DE" altLang="de-DE" sz="1600"/>
              <a:t>Felix Wenzelmann</a:t>
            </a:r>
          </a:p>
          <a:p>
            <a:pPr algn="ctr"/>
            <a:r>
              <a:rPr lang="en-US" altLang="de-DE" sz="1600"/>
              <a:t>Gudrun Schönfeld</a:t>
            </a:r>
            <a:endParaRPr lang="en-US" altLang="de-DE" sz="3200" b="1"/>
          </a:p>
          <a:p>
            <a:pPr algn="ctr"/>
            <a:r>
              <a:rPr lang="de-DE" altLang="de-DE" sz="1600"/>
              <a:t>Harald Pfeifer</a:t>
            </a:r>
          </a:p>
          <a:p>
            <a:pPr eaLnBrk="1" hangingPunct="1"/>
            <a:endParaRPr lang="de-DE" altLang="de-DE" sz="3200" b="1"/>
          </a:p>
          <a:p>
            <a:pPr>
              <a:spcBef>
                <a:spcPct val="50000"/>
              </a:spcBef>
            </a:pPr>
            <a:endParaRPr lang="en-US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hteck 6"/>
          <p:cNvSpPr>
            <a:spLocks noChangeArrowheads="1"/>
          </p:cNvSpPr>
          <p:nvPr/>
        </p:nvSpPr>
        <p:spPr bwMode="auto">
          <a:xfrm>
            <a:off x="4086225" y="2012950"/>
            <a:ext cx="3867150" cy="3611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600"/>
          </a:p>
        </p:txBody>
      </p:sp>
      <p:sp>
        <p:nvSpPr>
          <p:cNvPr id="24579" name="Rechteck 5"/>
          <p:cNvSpPr>
            <a:spLocks noChangeArrowheads="1"/>
          </p:cNvSpPr>
          <p:nvPr/>
        </p:nvSpPr>
        <p:spPr bwMode="auto">
          <a:xfrm>
            <a:off x="5986463" y="2020888"/>
            <a:ext cx="1935162" cy="3592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600"/>
          </a:p>
        </p:txBody>
      </p:sp>
      <p:sp>
        <p:nvSpPr>
          <p:cNvPr id="24580" name="Textfeld 5"/>
          <p:cNvSpPr txBox="1">
            <a:spLocks noChangeArrowheads="1"/>
          </p:cNvSpPr>
          <p:nvPr/>
        </p:nvSpPr>
        <p:spPr bwMode="auto">
          <a:xfrm>
            <a:off x="323850" y="1020763"/>
            <a:ext cx="8569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800" b="1"/>
              <a:t>Durchschnittliche Kosten pro Auszubildenden und Ausbildungsjahr</a:t>
            </a:r>
          </a:p>
        </p:txBody>
      </p:sp>
      <p:sp>
        <p:nvSpPr>
          <p:cNvPr id="24581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Bruttokosten, Erträge und Nettokosten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899592" y="1556792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3671888" y="2117725"/>
            <a:ext cx="2447925" cy="24495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3671888" y="4567238"/>
            <a:ext cx="2447925" cy="1042987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346575" y="4887913"/>
            <a:ext cx="1162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/>
              <a:t>5.397 €</a:t>
            </a: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4267200" y="3141663"/>
            <a:ext cx="12414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/>
              <a:t>12.535 €</a:t>
            </a:r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5691188"/>
            <a:ext cx="3995737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Verteilung der Nettokosten</a:t>
            </a: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08050"/>
            <a:ext cx="7942263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4284663" y="1358900"/>
            <a:ext cx="419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/>
              <a:t>Wie kommt die Variation zustande?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Verschiedene Merkmale: nach Ausbildungsjahren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/>
        </p:nvGraphicFramePr>
        <p:xfrm>
          <a:off x="430213" y="1369218"/>
          <a:ext cx="7899400" cy="4652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6092825"/>
            <a:ext cx="29908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430213" y="738188"/>
            <a:ext cx="688498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300" indent="-2921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de-DE" sz="2000">
                <a:cs typeface="Times New Roman" pitchFamily="18" charset="0"/>
              </a:rPr>
              <a:t>	</a:t>
            </a:r>
            <a:r>
              <a:rPr lang="de-DE" altLang="de-DE" sz="2400">
                <a:cs typeface="Times New Roman" pitchFamily="18" charset="0"/>
              </a:rPr>
              <a:t>		</a:t>
            </a:r>
          </a:p>
        </p:txBody>
      </p:sp>
      <p:sp>
        <p:nvSpPr>
          <p:cNvPr id="27651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Verschiede Merkmale: Betriebsgröße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755576" y="953564"/>
          <a:ext cx="7776864" cy="5357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430213" y="738188"/>
            <a:ext cx="688498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300" indent="-2921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de-DE" sz="2000">
                <a:cs typeface="Times New Roman" pitchFamily="18" charset="0"/>
              </a:rPr>
              <a:t>	</a:t>
            </a:r>
            <a:r>
              <a:rPr lang="de-DE" altLang="de-DE" sz="2400">
                <a:cs typeface="Times New Roman" pitchFamily="18" charset="0"/>
              </a:rPr>
              <a:t>		</a:t>
            </a:r>
          </a:p>
        </p:txBody>
      </p:sp>
      <p:sp>
        <p:nvSpPr>
          <p:cNvPr id="28675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Verschiede Merkmale: Branche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430213" y="951706"/>
          <a:ext cx="8136903" cy="5571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430213" y="738188"/>
            <a:ext cx="688498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300" indent="-2921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de-DE" sz="2000">
                <a:cs typeface="Times New Roman" pitchFamily="18" charset="0"/>
              </a:rPr>
              <a:t>	</a:t>
            </a:r>
            <a:r>
              <a:rPr lang="de-DE" altLang="de-DE" sz="2400">
                <a:cs typeface="Times New Roman" pitchFamily="18" charset="0"/>
              </a:rPr>
              <a:t>		</a:t>
            </a:r>
          </a:p>
        </p:txBody>
      </p:sp>
      <p:sp>
        <p:nvSpPr>
          <p:cNvPr id="29699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Verschiede Merkmale: Ausbildungsberufe (Beispiele)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971600" y="1165224"/>
          <a:ext cx="7416824" cy="5144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430213" y="738188"/>
            <a:ext cx="688498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300" indent="-2921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de-DE" sz="2000">
                <a:cs typeface="Times New Roman" pitchFamily="18" charset="0"/>
              </a:rPr>
              <a:t>	</a:t>
            </a:r>
            <a:r>
              <a:rPr lang="de-DE" altLang="de-DE" sz="2400">
                <a:cs typeface="Times New Roman" pitchFamily="18" charset="0"/>
              </a:rPr>
              <a:t>		</a:t>
            </a:r>
          </a:p>
        </p:txBody>
      </p:sp>
      <p:sp>
        <p:nvSpPr>
          <p:cNvPr id="30723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Verschiede Merkmale: Berufstyp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/>
        </p:nvGraphicFramePr>
        <p:xfrm>
          <a:off x="971600" y="1052736"/>
          <a:ext cx="7056784" cy="5429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Weitere Nutzenkomponenten</a:t>
            </a: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de-DE" sz="2400" b="1"/>
          </a:p>
        </p:txBody>
      </p:sp>
      <p:sp>
        <p:nvSpPr>
          <p:cNvPr id="18442" name="Textfeld 21"/>
          <p:cNvSpPr txBox="1">
            <a:spLocks noChangeArrowheads="1"/>
          </p:cNvSpPr>
          <p:nvPr/>
        </p:nvSpPr>
        <p:spPr bwMode="auto">
          <a:xfrm>
            <a:off x="684213" y="4005263"/>
            <a:ext cx="7910512" cy="1938337"/>
          </a:xfrm>
          <a:prstGeom prst="rect">
            <a:avLst/>
          </a:prstGeom>
          <a:solidFill>
            <a:srgbClr val="A0D56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2000" dirty="0" smtClean="0"/>
              <a:t>Nutzen </a:t>
            </a:r>
            <a:r>
              <a:rPr lang="de-DE" altLang="de-DE" sz="2000" b="1" dirty="0" smtClean="0"/>
              <a:t>durch die Ausbildung</a:t>
            </a:r>
            <a:r>
              <a:rPr lang="de-DE" altLang="de-DE" sz="2000" dirty="0" smtClean="0"/>
              <a:t>:</a:t>
            </a:r>
          </a:p>
          <a:p>
            <a:pPr eaLnBrk="1" hangingPunct="1">
              <a:defRPr/>
            </a:pPr>
            <a:r>
              <a:rPr lang="de-DE" altLang="de-DE" sz="2000" dirty="0" smtClean="0"/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/>
              <a:t>Imagegewinn bei Zulieferern, Kunden und potentiellen Arbeitnehmern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/>
              <a:t>Synergien mit Weiterbildungsaktivitäten</a:t>
            </a:r>
          </a:p>
          <a:p>
            <a:pPr eaLnBrk="1" hangingPunct="1">
              <a:defRPr/>
            </a:pPr>
            <a:endParaRPr lang="de-DE" altLang="de-DE" sz="2000" dirty="0" smtClean="0"/>
          </a:p>
        </p:txBody>
      </p:sp>
      <p:sp>
        <p:nvSpPr>
          <p:cNvPr id="18443" name="Textfeld 22"/>
          <p:cNvSpPr txBox="1">
            <a:spLocks noChangeArrowheads="1"/>
          </p:cNvSpPr>
          <p:nvPr/>
        </p:nvSpPr>
        <p:spPr bwMode="auto">
          <a:xfrm>
            <a:off x="684213" y="1125538"/>
            <a:ext cx="7907337" cy="2554287"/>
          </a:xfrm>
          <a:prstGeom prst="rect">
            <a:avLst/>
          </a:prstGeom>
          <a:solidFill>
            <a:srgbClr val="A0D56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2000" dirty="0" smtClean="0"/>
              <a:t>Nutzen durch die </a:t>
            </a:r>
            <a:r>
              <a:rPr lang="de-DE" altLang="de-DE" sz="2000" b="1" dirty="0" smtClean="0"/>
              <a:t>Übernahme der Ausgebildeten</a:t>
            </a:r>
            <a:r>
              <a:rPr lang="de-DE" altLang="de-DE" sz="2000" dirty="0" smtClean="0"/>
              <a:t>: </a:t>
            </a:r>
          </a:p>
          <a:p>
            <a:pPr eaLnBrk="1" hangingPunct="1">
              <a:defRPr/>
            </a:pPr>
            <a:endParaRPr lang="de-DE" altLang="de-DE" sz="20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Unabhängigkeit vom externen </a:t>
            </a:r>
            <a:r>
              <a:rPr lang="de-DE" altLang="de-DE" sz="2000" dirty="0" smtClean="0"/>
              <a:t>Arbeitsmarkt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de-DE" altLang="de-DE" sz="2000" dirty="0" smtClean="0"/>
              <a:t>Eingesparte Rekrutierungs- und Einarbeitungskosten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de-DE" altLang="de-DE" sz="2000" dirty="0"/>
              <a:t>Vermeidung von Produktionsausfällen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de-DE" altLang="de-DE" sz="2000" dirty="0" smtClean="0"/>
              <a:t>Verringerung des Fehlbesetzungsrisiko</a:t>
            </a:r>
          </a:p>
          <a:p>
            <a:pPr marL="1200150" lvl="1" indent="-457200" eaLnBrk="1" hangingPunct="1">
              <a:buFont typeface="+mj-lt"/>
              <a:buAutoNum type="arabicPeriod"/>
              <a:defRPr/>
            </a:pPr>
            <a:r>
              <a:rPr lang="de-DE" altLang="de-DE" sz="2000" dirty="0" smtClean="0"/>
              <a:t>Längerfristige Produktivitätsdifferenzen</a:t>
            </a:r>
          </a:p>
          <a:p>
            <a:pPr algn="ctr" eaLnBrk="1" hangingPunct="1">
              <a:defRPr/>
            </a:pPr>
            <a:endParaRPr lang="de-DE" altLang="de-DE" sz="2000" dirty="0" smtClean="0"/>
          </a:p>
        </p:txBody>
      </p:sp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85"/>
          <a:stretch>
            <a:fillRect/>
          </a:stretch>
        </p:blipFill>
        <p:spPr bwMode="auto">
          <a:xfrm>
            <a:off x="8086725" y="2043113"/>
            <a:ext cx="342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animBg="1"/>
      <p:bldP spid="184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 dirty="0" smtClean="0">
                <a:solidFill>
                  <a:srgbClr val="000000"/>
                </a:solidFill>
              </a:rPr>
              <a:t>1. Eingesparte </a:t>
            </a:r>
            <a:r>
              <a:rPr lang="de-DE" altLang="de-DE" sz="2400" b="1" dirty="0">
                <a:solidFill>
                  <a:srgbClr val="000000"/>
                </a:solidFill>
              </a:rPr>
              <a:t>Rekrutierungskosten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179512" y="349250"/>
          <a:ext cx="9217024" cy="632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Kreis 1"/>
          <p:cNvSpPr/>
          <p:nvPr/>
        </p:nvSpPr>
        <p:spPr bwMode="auto">
          <a:xfrm rot="2282560">
            <a:off x="18571" y="846364"/>
            <a:ext cx="5794489" cy="6149253"/>
          </a:xfrm>
          <a:prstGeom prst="pie">
            <a:avLst>
              <a:gd name="adj1" fmla="val 21423012"/>
              <a:gd name="adj2" fmla="val 17174906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category" animBg="0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 dirty="0" smtClean="0">
                <a:solidFill>
                  <a:srgbClr val="000000"/>
                </a:solidFill>
              </a:rPr>
              <a:t>1. Eingesparte </a:t>
            </a:r>
            <a:r>
              <a:rPr lang="de-DE" altLang="de-DE" sz="2400" b="1" dirty="0">
                <a:solidFill>
                  <a:srgbClr val="000000"/>
                </a:solidFill>
              </a:rPr>
              <a:t>Rekrutierungskosten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179512" y="349250"/>
          <a:ext cx="9217024" cy="632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Gleichschenkliges Dreieck 2"/>
          <p:cNvSpPr/>
          <p:nvPr/>
        </p:nvSpPr>
        <p:spPr bwMode="auto">
          <a:xfrm rot="617762">
            <a:off x="-1618052" y="3565147"/>
            <a:ext cx="6246028" cy="2924944"/>
          </a:xfrm>
          <a:prstGeom prst="triangle">
            <a:avLst>
              <a:gd name="adj" fmla="val 71575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Gleichschenkliges Dreieck 5"/>
          <p:cNvSpPr/>
          <p:nvPr/>
        </p:nvSpPr>
        <p:spPr bwMode="auto">
          <a:xfrm rot="20064576">
            <a:off x="-874915" y="4424312"/>
            <a:ext cx="6246028" cy="2924944"/>
          </a:xfrm>
          <a:prstGeom prst="triangle">
            <a:avLst>
              <a:gd name="adj" fmla="val 71575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90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nhaltsplatzhalter 2"/>
          <p:cNvSpPr>
            <a:spLocks noGrp="1"/>
          </p:cNvSpPr>
          <p:nvPr>
            <p:ph type="body" sz="quarter" idx="10"/>
          </p:nvPr>
        </p:nvSpPr>
        <p:spPr bwMode="auto">
          <a:xfrm>
            <a:off x="611188" y="1196975"/>
            <a:ext cx="7921625" cy="4895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12788" indent="-712788">
              <a:spcAft>
                <a:spcPct val="0"/>
              </a:spcAft>
              <a:buFontTx/>
              <a:buAutoNum type="arabicPeriod"/>
            </a:pPr>
            <a:r>
              <a:rPr lang="de-DE" altLang="de-DE" sz="2800" dirty="0" smtClean="0"/>
              <a:t>Die Betriebsbefragung</a:t>
            </a:r>
          </a:p>
          <a:p>
            <a:pPr marL="712788" indent="-712788">
              <a:spcAft>
                <a:spcPct val="0"/>
              </a:spcAft>
              <a:buFontTx/>
              <a:buAutoNum type="arabicPeriod"/>
            </a:pPr>
            <a:r>
              <a:rPr lang="de-DE" altLang="de-DE" sz="2800" dirty="0" smtClean="0"/>
              <a:t>Messung von Kosten und Nutzen</a:t>
            </a:r>
          </a:p>
          <a:p>
            <a:pPr marL="712788" indent="-712788">
              <a:spcAft>
                <a:spcPct val="0"/>
              </a:spcAft>
              <a:buFontTx/>
              <a:buAutoNum type="arabicPeriod"/>
            </a:pPr>
            <a:r>
              <a:rPr lang="de-DE" altLang="de-DE" sz="2800" dirty="0" smtClean="0"/>
              <a:t>Hauptergebnisse</a:t>
            </a:r>
          </a:p>
          <a:p>
            <a:pPr marL="1341438" lvl="1" indent="-628650"/>
            <a:r>
              <a:rPr lang="de-DE" altLang="de-DE" sz="1800" dirty="0" smtClean="0"/>
              <a:t>Durchschnittliche Kosten Nutzen</a:t>
            </a:r>
          </a:p>
          <a:p>
            <a:pPr marL="1341438" lvl="1" indent="-628650"/>
            <a:r>
              <a:rPr lang="de-DE" altLang="de-DE" sz="1800" dirty="0" smtClean="0"/>
              <a:t>Kosten und Nutzen nach verschiedenen Merkmalen</a:t>
            </a:r>
          </a:p>
          <a:p>
            <a:pPr marL="1341438" lvl="1" indent="-628650"/>
            <a:r>
              <a:rPr lang="de-DE" altLang="de-DE" sz="1800" dirty="0" smtClean="0"/>
              <a:t>Langfristige Nutzenaspekte</a:t>
            </a:r>
          </a:p>
          <a:p>
            <a:pPr marL="1341438" lvl="1" indent="-628650"/>
            <a:r>
              <a:rPr lang="de-DE" altLang="de-DE" sz="1800" dirty="0"/>
              <a:t>Vergleich zur vorherigen </a:t>
            </a:r>
            <a:r>
              <a:rPr lang="de-DE" altLang="de-DE" sz="1800" dirty="0" smtClean="0"/>
              <a:t>Erhebung</a:t>
            </a:r>
          </a:p>
          <a:p>
            <a:pPr marL="712788" indent="-712788">
              <a:spcAft>
                <a:spcPct val="0"/>
              </a:spcAft>
              <a:buFontTx/>
              <a:buAutoNum type="arabicPeriod"/>
            </a:pPr>
            <a:r>
              <a:rPr lang="de-DE" altLang="de-DE" sz="2800" dirty="0" smtClean="0"/>
              <a:t>Zusammenfassung</a:t>
            </a:r>
          </a:p>
          <a:p>
            <a:pPr marL="712788" indent="-712788">
              <a:spcAft>
                <a:spcPct val="0"/>
              </a:spcAft>
              <a:buFontTx/>
              <a:buAutoNum type="arabicPeriod"/>
            </a:pPr>
            <a:endParaRPr lang="en-US" altLang="de-DE" sz="1800" dirty="0" smtClean="0"/>
          </a:p>
          <a:p>
            <a:pPr marL="712788" indent="-712788">
              <a:spcAft>
                <a:spcPct val="0"/>
              </a:spcAft>
              <a:buFont typeface="Wingdings" pitchFamily="2" charset="2"/>
              <a:buNone/>
            </a:pPr>
            <a:endParaRPr lang="en-GB" altLang="de-DE" sz="1800" dirty="0" smtClean="0"/>
          </a:p>
          <a:p>
            <a:pPr marL="712788" indent="-712788">
              <a:spcAft>
                <a:spcPct val="0"/>
              </a:spcAft>
            </a:pPr>
            <a:endParaRPr lang="en-US" altLang="de-DE" sz="1800" dirty="0" smtClean="0"/>
          </a:p>
          <a:p>
            <a:pPr marL="712788" indent="-712788">
              <a:spcAft>
                <a:spcPct val="0"/>
              </a:spcAft>
              <a:buFont typeface="Wingdings" pitchFamily="2" charset="2"/>
              <a:buNone/>
            </a:pPr>
            <a:endParaRPr lang="en-US" altLang="de-DE" dirty="0" smtClean="0"/>
          </a:p>
          <a:p>
            <a:pPr marL="712788" indent="-712788">
              <a:spcAft>
                <a:spcPct val="0"/>
              </a:spcAft>
            </a:pPr>
            <a:endParaRPr lang="en-US" altLang="de-DE" sz="2600" dirty="0" smtClean="0"/>
          </a:p>
        </p:txBody>
      </p:sp>
      <p:sp>
        <p:nvSpPr>
          <p:cNvPr id="16387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Überblick</a:t>
            </a: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de-DE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 dirty="0" smtClean="0">
                <a:solidFill>
                  <a:srgbClr val="000000"/>
                </a:solidFill>
              </a:rPr>
              <a:t>1. Eingesparte </a:t>
            </a:r>
            <a:r>
              <a:rPr lang="de-DE" altLang="de-DE" sz="2400" b="1" dirty="0">
                <a:solidFill>
                  <a:srgbClr val="000000"/>
                </a:solidFill>
              </a:rPr>
              <a:t>Rekrutierungskosten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179512" y="349250"/>
          <a:ext cx="9217024" cy="632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238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 dirty="0" smtClean="0">
                <a:solidFill>
                  <a:srgbClr val="000000"/>
                </a:solidFill>
              </a:rPr>
              <a:t>1. Eingesparte </a:t>
            </a:r>
            <a:r>
              <a:rPr lang="de-DE" altLang="de-DE" sz="2400" b="1" dirty="0">
                <a:solidFill>
                  <a:srgbClr val="000000"/>
                </a:solidFill>
              </a:rPr>
              <a:t>Rekrutierungskosten</a:t>
            </a:r>
          </a:p>
        </p:txBody>
      </p:sp>
      <p:graphicFrame>
        <p:nvGraphicFramePr>
          <p:cNvPr id="33795" name="Diagramm 4"/>
          <p:cNvGraphicFramePr>
            <a:graphicFrameLocks/>
          </p:cNvGraphicFramePr>
          <p:nvPr/>
        </p:nvGraphicFramePr>
        <p:xfrm>
          <a:off x="515938" y="785813"/>
          <a:ext cx="7985125" cy="570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5" r:id="rId4" imgW="7986452" imgH="5706351" progId="Excel.Chart.8">
                  <p:embed/>
                </p:oleObj>
              </mc:Choice>
              <mc:Fallback>
                <p:oleObj r:id="rId4" imgW="7986452" imgH="5706351" progId="Excel.Chart.8">
                  <p:embed/>
                  <p:pic>
                    <p:nvPicPr>
                      <p:cNvPr id="0" name="Diagramm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785813"/>
                        <a:ext cx="7985125" cy="570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feld 1"/>
          <p:cNvSpPr txBox="1">
            <a:spLocks noChangeArrowheads="1"/>
          </p:cNvSpPr>
          <p:nvPr/>
        </p:nvSpPr>
        <p:spPr bwMode="auto">
          <a:xfrm>
            <a:off x="4476750" y="4724400"/>
            <a:ext cx="3589338" cy="585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1600" b="1"/>
              <a:t>Gesamten Nettokosten für einen dreijährigen Beruf</a:t>
            </a:r>
          </a:p>
        </p:txBody>
      </p:sp>
      <p:sp>
        <p:nvSpPr>
          <p:cNvPr id="33797" name="Textfeld 4"/>
          <p:cNvSpPr txBox="1">
            <a:spLocks noChangeArrowheads="1"/>
          </p:cNvSpPr>
          <p:nvPr/>
        </p:nvSpPr>
        <p:spPr bwMode="auto">
          <a:xfrm>
            <a:off x="1039813" y="4729163"/>
            <a:ext cx="3589337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1600" b="1"/>
              <a:t>Rekrutierungskosten</a:t>
            </a:r>
          </a:p>
        </p:txBody>
      </p:sp>
      <p:sp>
        <p:nvSpPr>
          <p:cNvPr id="33798" name="Textfeld 5"/>
          <p:cNvSpPr txBox="1">
            <a:spLocks noChangeArrowheads="1"/>
          </p:cNvSpPr>
          <p:nvPr/>
        </p:nvSpPr>
        <p:spPr bwMode="auto">
          <a:xfrm>
            <a:off x="854075" y="5464175"/>
            <a:ext cx="4695825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b="1"/>
              <a:t>Minderleistung während der Einarbeitungszeit</a:t>
            </a:r>
          </a:p>
        </p:txBody>
      </p:sp>
      <p:sp>
        <p:nvSpPr>
          <p:cNvPr id="33799" name="Textfeld 6"/>
          <p:cNvSpPr txBox="1">
            <a:spLocks noChangeArrowheads="1"/>
          </p:cNvSpPr>
          <p:nvPr/>
        </p:nvSpPr>
        <p:spPr bwMode="auto">
          <a:xfrm>
            <a:off x="1331913" y="6010275"/>
            <a:ext cx="4695825" cy="3063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b="1"/>
              <a:t>Personalkosten der  Einarbeitung</a:t>
            </a:r>
          </a:p>
        </p:txBody>
      </p:sp>
      <p:sp>
        <p:nvSpPr>
          <p:cNvPr id="33800" name="Textfeld 7"/>
          <p:cNvSpPr txBox="1">
            <a:spLocks noChangeArrowheads="1"/>
          </p:cNvSpPr>
          <p:nvPr/>
        </p:nvSpPr>
        <p:spPr bwMode="auto">
          <a:xfrm>
            <a:off x="854075" y="5772150"/>
            <a:ext cx="4697413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b="1"/>
              <a:t>Personalkosten der  Einarbeitung</a:t>
            </a:r>
          </a:p>
        </p:txBody>
      </p:sp>
      <p:sp>
        <p:nvSpPr>
          <p:cNvPr id="33801" name="Textfeld 8"/>
          <p:cNvSpPr txBox="1">
            <a:spLocks noChangeArrowheads="1"/>
          </p:cNvSpPr>
          <p:nvPr/>
        </p:nvSpPr>
        <p:spPr bwMode="auto">
          <a:xfrm>
            <a:off x="846138" y="6056313"/>
            <a:ext cx="4695825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b="1"/>
              <a:t>Bewerbungsverfahren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 dirty="0">
                <a:solidFill>
                  <a:srgbClr val="000000"/>
                </a:solidFill>
              </a:rPr>
              <a:t>1. Eingesparte Rekrutierungskosten</a:t>
            </a:r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17563"/>
            <a:ext cx="7561263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8" name="Textfeld 3"/>
          <p:cNvSpPr txBox="1">
            <a:spLocks noChangeArrowheads="1"/>
          </p:cNvSpPr>
          <p:nvPr/>
        </p:nvSpPr>
        <p:spPr bwMode="auto">
          <a:xfrm>
            <a:off x="1243013" y="1187450"/>
            <a:ext cx="73517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600" b="1"/>
              <a:t>Zusammenhang zwischen den Nettokosten und den Rekrutierungskosten</a:t>
            </a:r>
          </a:p>
        </p:txBody>
      </p:sp>
      <p:sp>
        <p:nvSpPr>
          <p:cNvPr id="36869" name="Textfeld 6"/>
          <p:cNvSpPr txBox="1">
            <a:spLocks noChangeArrowheads="1"/>
          </p:cNvSpPr>
          <p:nvPr/>
        </p:nvSpPr>
        <p:spPr bwMode="auto">
          <a:xfrm>
            <a:off x="4000500" y="5622925"/>
            <a:ext cx="13684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600" b="1"/>
              <a:t>Nettokosten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5478" y="2518844"/>
            <a:ext cx="430887" cy="2142574"/>
          </a:xfrm>
          <a:prstGeom prst="rect">
            <a:avLst/>
          </a:prstGeom>
          <a:solidFill>
            <a:schemeClr val="bg1"/>
          </a:solidFill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600" b="1" dirty="0"/>
              <a:t>Rekrutierungskosten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Weitere Nutzenkomponenten</a:t>
            </a: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de-DE" sz="2400" b="1"/>
          </a:p>
        </p:txBody>
      </p:sp>
      <p:sp>
        <p:nvSpPr>
          <p:cNvPr id="5" name="Textfeld 22"/>
          <p:cNvSpPr txBox="1">
            <a:spLocks noChangeArrowheads="1"/>
          </p:cNvSpPr>
          <p:nvPr/>
        </p:nvSpPr>
        <p:spPr bwMode="auto">
          <a:xfrm>
            <a:off x="684213" y="1125538"/>
            <a:ext cx="7907337" cy="5170487"/>
          </a:xfrm>
          <a:prstGeom prst="rect">
            <a:avLst/>
          </a:prstGeom>
          <a:solidFill>
            <a:srgbClr val="A0D56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1200"/>
              </a:spcAft>
              <a:defRPr/>
            </a:pPr>
            <a:r>
              <a:rPr lang="de-DE" altLang="de-DE" sz="2000" dirty="0"/>
              <a:t>2</a:t>
            </a:r>
            <a:r>
              <a:rPr lang="de-DE" altLang="de-DE" sz="2000" dirty="0" smtClean="0"/>
              <a:t>. Reduzierung </a:t>
            </a:r>
            <a:r>
              <a:rPr lang="de-DE" altLang="de-DE" sz="2000" dirty="0"/>
              <a:t>des Risikos von </a:t>
            </a:r>
            <a:r>
              <a:rPr lang="de-DE" altLang="de-DE" sz="2000" dirty="0" smtClean="0"/>
              <a:t>Ausfallkosten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 smtClean="0"/>
              <a:t>Ausfallkosten </a:t>
            </a:r>
            <a:r>
              <a:rPr lang="de-DE" altLang="de-DE" sz="1800" dirty="0"/>
              <a:t>sind schwer monetär zu schätzen; Daher Abschätzung des Risikos: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/>
              <a:t>Verfügbarkeit geeigneter Arbeitskräfte (in Region und im ausgewählten Ausbildungsberuf)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/>
              <a:t>Anteil der Betriebe, die nicht alle Fachkräftestellen besetzen konnten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/>
              <a:t>Anteil der unbesetzten </a:t>
            </a:r>
            <a:r>
              <a:rPr lang="de-DE" altLang="de-DE" sz="1800" dirty="0" smtClean="0"/>
              <a:t>Fachkräftestellen</a:t>
            </a:r>
            <a:endParaRPr lang="de-DE" altLang="de-DE" sz="1800" dirty="0"/>
          </a:p>
          <a:p>
            <a:pPr algn="ctr" eaLnBrk="1" hangingPunct="1">
              <a:defRPr/>
            </a:pPr>
            <a:endParaRPr lang="de-DE" altLang="de-DE" sz="2000" dirty="0" smtClean="0"/>
          </a:p>
          <a:p>
            <a:pPr eaLnBrk="1" hangingPunct="1">
              <a:spcAft>
                <a:spcPts val="1200"/>
              </a:spcAft>
              <a:defRPr/>
            </a:pPr>
            <a:r>
              <a:rPr lang="de-DE" altLang="de-DE" sz="2000" dirty="0"/>
              <a:t>3</a:t>
            </a:r>
            <a:r>
              <a:rPr lang="de-DE" altLang="de-DE" sz="2000" dirty="0" smtClean="0"/>
              <a:t>. Fehlbesetzungen </a:t>
            </a:r>
            <a:endParaRPr lang="de-DE" altLang="de-DE" sz="2000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/>
              <a:t>Anteil neuer Fachkräfte, die Betrieb innerhalb eines Jahres wieder </a:t>
            </a:r>
            <a:r>
              <a:rPr lang="de-DE" altLang="de-DE" sz="1800" dirty="0" smtClean="0"/>
              <a:t>verließen</a:t>
            </a:r>
          </a:p>
          <a:p>
            <a:pPr eaLnBrk="1" hangingPunct="1">
              <a:defRPr/>
            </a:pPr>
            <a:endParaRPr lang="de-DE" altLang="de-DE" sz="2000" dirty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de-DE" altLang="de-DE" sz="2000" dirty="0"/>
              <a:t>4</a:t>
            </a:r>
            <a:r>
              <a:rPr lang="de-DE" altLang="de-DE" sz="2000" dirty="0" smtClean="0"/>
              <a:t>. Die </a:t>
            </a:r>
            <a:r>
              <a:rPr lang="de-DE" altLang="de-DE" sz="2000" dirty="0"/>
              <a:t>langfristigen Vorteile intern Ausgebildeter im Vergleich zu vom externen Arbeitsmarkt rekrutierten Fachkräften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/>
              <a:t>Leistungsunterschiede nach der Einarbeitungszeit im Vergleich zu einer im Betrieb tätigen </a:t>
            </a:r>
            <a:r>
              <a:rPr lang="de-DE" altLang="de-DE" sz="1800" dirty="0" smtClean="0"/>
              <a:t>Fachkraft</a:t>
            </a:r>
            <a:endParaRPr lang="de-DE" altLang="de-DE" sz="2000" dirty="0" smtClean="0"/>
          </a:p>
        </p:txBody>
      </p:sp>
      <p:sp>
        <p:nvSpPr>
          <p:cNvPr id="3" name="Abgerundete rechteckige Legende 2"/>
          <p:cNvSpPr>
            <a:spLocks noChangeArrowheads="1"/>
          </p:cNvSpPr>
          <p:nvPr/>
        </p:nvSpPr>
        <p:spPr bwMode="auto">
          <a:xfrm>
            <a:off x="1803400" y="1062038"/>
            <a:ext cx="4319587" cy="1466850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2000" dirty="0"/>
              <a:t>58 % der </a:t>
            </a:r>
            <a:r>
              <a:rPr lang="en-US" altLang="de-DE" sz="2000" dirty="0" err="1"/>
              <a:t>Betriebe</a:t>
            </a:r>
            <a:r>
              <a:rPr lang="en-US" altLang="de-DE" sz="2000" dirty="0"/>
              <a:t> </a:t>
            </a:r>
            <a:r>
              <a:rPr lang="en-US" altLang="de-DE" sz="2000" dirty="0" err="1"/>
              <a:t>beurteilen</a:t>
            </a:r>
            <a:r>
              <a:rPr lang="en-US" altLang="de-DE" sz="2000" dirty="0"/>
              <a:t> die </a:t>
            </a:r>
            <a:r>
              <a:rPr lang="en-US" altLang="de-DE" sz="2000" dirty="0" err="1"/>
              <a:t>Verfügbarkeit</a:t>
            </a:r>
            <a:r>
              <a:rPr lang="en-US" altLang="de-DE" sz="2000" dirty="0"/>
              <a:t> </a:t>
            </a:r>
            <a:r>
              <a:rPr lang="en-US" altLang="de-DE" sz="2000" dirty="0" err="1"/>
              <a:t>geeigneter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Arbeitskräfte</a:t>
            </a:r>
            <a:r>
              <a:rPr lang="en-US" altLang="de-DE" sz="2000" dirty="0"/>
              <a:t> </a:t>
            </a:r>
            <a:r>
              <a:rPr lang="en-US" altLang="de-DE" sz="2000" dirty="0" err="1"/>
              <a:t>als</a:t>
            </a:r>
            <a:r>
              <a:rPr lang="en-US" altLang="de-DE" sz="2000" dirty="0"/>
              <a:t> </a:t>
            </a:r>
            <a:r>
              <a:rPr lang="en-US" altLang="de-DE" sz="2000" dirty="0" err="1"/>
              <a:t>schlecht</a:t>
            </a:r>
            <a:r>
              <a:rPr lang="en-US" altLang="de-DE" sz="2000" dirty="0"/>
              <a:t> </a:t>
            </a:r>
            <a:r>
              <a:rPr lang="en-US" altLang="de-DE" sz="2000" dirty="0" err="1"/>
              <a:t>oder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sehr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schlecht</a:t>
            </a:r>
            <a:r>
              <a:rPr lang="en-US" altLang="de-DE" sz="2000" dirty="0"/>
              <a:t>. </a:t>
            </a:r>
            <a:endParaRPr lang="de-DE" altLang="de-DE" sz="2000" dirty="0"/>
          </a:p>
        </p:txBody>
      </p:sp>
      <p:sp>
        <p:nvSpPr>
          <p:cNvPr id="8" name="Abgerundete rechteckige Legende 7"/>
          <p:cNvSpPr>
            <a:spLocks noChangeArrowheads="1"/>
          </p:cNvSpPr>
          <p:nvPr/>
        </p:nvSpPr>
        <p:spPr bwMode="auto">
          <a:xfrm>
            <a:off x="3638550" y="1125538"/>
            <a:ext cx="4968875" cy="1806575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2000"/>
              <a:t>19 Prozent aller Ausbildungsbetriebe gaben an, dass sie in den letzten drei Jahren nicht alle Fachkräftestellen besetzen konnten (im Durchschnitt 55 % der Stellen).</a:t>
            </a:r>
            <a:endParaRPr lang="de-DE" altLang="de-DE" sz="2000"/>
          </a:p>
        </p:txBody>
      </p:sp>
      <p:sp>
        <p:nvSpPr>
          <p:cNvPr id="9" name="Abgerundete rechteckige Legende 8"/>
          <p:cNvSpPr>
            <a:spLocks noChangeArrowheads="1"/>
          </p:cNvSpPr>
          <p:nvPr/>
        </p:nvSpPr>
        <p:spPr bwMode="auto">
          <a:xfrm>
            <a:off x="2239520" y="3138386"/>
            <a:ext cx="5656959" cy="1126125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2000" dirty="0" err="1"/>
              <a:t>Im</a:t>
            </a:r>
            <a:r>
              <a:rPr lang="en-US" altLang="de-DE" sz="2000" dirty="0"/>
              <a:t> </a:t>
            </a:r>
            <a:r>
              <a:rPr lang="en-US" altLang="de-DE" sz="2000" dirty="0" err="1"/>
              <a:t>Laufe</a:t>
            </a:r>
            <a:r>
              <a:rPr lang="en-US" altLang="de-DE" sz="2000" dirty="0"/>
              <a:t> </a:t>
            </a:r>
            <a:r>
              <a:rPr lang="en-US" altLang="de-DE" sz="2000" dirty="0" err="1"/>
              <a:t>eines</a:t>
            </a:r>
            <a:r>
              <a:rPr lang="en-US" altLang="de-DE" sz="2000" dirty="0"/>
              <a:t> </a:t>
            </a:r>
            <a:r>
              <a:rPr lang="en-US" altLang="de-DE" sz="2000" dirty="0" err="1"/>
              <a:t>Jahres</a:t>
            </a:r>
            <a:r>
              <a:rPr lang="en-US" altLang="de-DE" sz="2000" dirty="0"/>
              <a:t> </a:t>
            </a:r>
            <a:r>
              <a:rPr lang="en-US" altLang="de-DE" sz="2000" dirty="0" err="1"/>
              <a:t>verlassen</a:t>
            </a:r>
            <a:r>
              <a:rPr lang="en-US" altLang="de-DE" sz="2000" dirty="0"/>
              <a:t> </a:t>
            </a:r>
            <a:r>
              <a:rPr lang="en-US" altLang="de-DE" sz="2000" dirty="0" err="1"/>
              <a:t>im</a:t>
            </a:r>
            <a:r>
              <a:rPr lang="en-US" altLang="de-DE" sz="2000" dirty="0"/>
              <a:t> </a:t>
            </a:r>
            <a:r>
              <a:rPr lang="en-US" altLang="de-DE" sz="2000" dirty="0" err="1"/>
              <a:t>Durchschnitt</a:t>
            </a:r>
            <a:r>
              <a:rPr lang="en-US" altLang="de-DE" sz="2000" dirty="0"/>
              <a:t> 7 % der </a:t>
            </a:r>
            <a:r>
              <a:rPr lang="en-US" altLang="de-DE" sz="2000" dirty="0" err="1"/>
              <a:t>neu</a:t>
            </a:r>
            <a:r>
              <a:rPr lang="en-US" altLang="de-DE" sz="2000" dirty="0"/>
              <a:t> </a:t>
            </a:r>
            <a:r>
              <a:rPr lang="en-US" altLang="de-DE" sz="2000" dirty="0" err="1"/>
              <a:t>eingestellten</a:t>
            </a:r>
            <a:r>
              <a:rPr lang="en-US" altLang="de-DE" sz="2000" dirty="0"/>
              <a:t> </a:t>
            </a:r>
            <a:r>
              <a:rPr lang="en-US" altLang="de-DE" sz="2000" dirty="0" err="1"/>
              <a:t>Fachkräfte</a:t>
            </a:r>
            <a:r>
              <a:rPr lang="en-US" altLang="de-DE" sz="2000" dirty="0"/>
              <a:t> </a:t>
            </a:r>
            <a:r>
              <a:rPr lang="en-US" altLang="de-DE" sz="2000" dirty="0" err="1"/>
              <a:t>wieder</a:t>
            </a:r>
            <a:r>
              <a:rPr lang="en-US" altLang="de-DE" sz="2000" dirty="0"/>
              <a:t> den </a:t>
            </a:r>
            <a:r>
              <a:rPr lang="en-US" altLang="de-DE" sz="2000" dirty="0" err="1"/>
              <a:t>Betrieb</a:t>
            </a:r>
            <a:r>
              <a:rPr lang="en-US" altLang="de-DE" sz="2000" dirty="0" smtClean="0"/>
              <a:t>. </a:t>
            </a:r>
            <a:endParaRPr lang="de-DE" altLang="de-DE" sz="2000" dirty="0"/>
          </a:p>
        </p:txBody>
      </p:sp>
      <p:sp>
        <p:nvSpPr>
          <p:cNvPr id="10" name="Abgerundete rechteckige Legende 9"/>
          <p:cNvSpPr>
            <a:spLocks noChangeArrowheads="1"/>
          </p:cNvSpPr>
          <p:nvPr/>
        </p:nvSpPr>
        <p:spPr bwMode="auto">
          <a:xfrm>
            <a:off x="3203575" y="4776788"/>
            <a:ext cx="5040833" cy="1126125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2000" dirty="0"/>
              <a:t>57 % der </a:t>
            </a:r>
            <a:r>
              <a:rPr lang="en-US" altLang="de-DE" sz="2000" dirty="0" err="1"/>
              <a:t>Betriebe</a:t>
            </a:r>
            <a:r>
              <a:rPr lang="en-US" altLang="de-DE" sz="2000" dirty="0"/>
              <a:t> </a:t>
            </a:r>
            <a:r>
              <a:rPr lang="en-US" altLang="de-DE" sz="2000" dirty="0" err="1"/>
              <a:t>gaben</a:t>
            </a:r>
            <a:r>
              <a:rPr lang="en-US" altLang="de-DE" sz="2000" dirty="0"/>
              <a:t> an, </a:t>
            </a:r>
            <a:r>
              <a:rPr lang="en-US" altLang="de-DE" sz="2000" dirty="0" err="1"/>
              <a:t>dass</a:t>
            </a:r>
            <a:r>
              <a:rPr lang="en-US" altLang="de-DE" sz="2000" dirty="0"/>
              <a:t> </a:t>
            </a:r>
            <a:r>
              <a:rPr lang="en-US" altLang="de-DE" sz="2000" dirty="0" err="1"/>
              <a:t>es</a:t>
            </a:r>
            <a:r>
              <a:rPr lang="en-US" altLang="de-DE" sz="2000" dirty="0"/>
              <a:t> </a:t>
            </a:r>
            <a:r>
              <a:rPr lang="en-US" altLang="de-DE" sz="2000" dirty="0" err="1"/>
              <a:t>Leistungsunterschiede</a:t>
            </a:r>
            <a:r>
              <a:rPr lang="en-US" altLang="de-DE" sz="2000" dirty="0"/>
              <a:t> am </a:t>
            </a:r>
            <a:r>
              <a:rPr lang="en-US" altLang="de-DE" sz="2000" dirty="0" err="1"/>
              <a:t>Ende</a:t>
            </a:r>
            <a:r>
              <a:rPr lang="en-US" altLang="de-DE" sz="2000" dirty="0"/>
              <a:t> der </a:t>
            </a:r>
            <a:r>
              <a:rPr lang="en-US" altLang="de-DE" sz="2000" dirty="0" err="1"/>
              <a:t>Einarbeitung</a:t>
            </a:r>
            <a:r>
              <a:rPr lang="en-US" altLang="de-DE" sz="2000" dirty="0"/>
              <a:t> </a:t>
            </a:r>
            <a:r>
              <a:rPr lang="en-US" altLang="de-DE" sz="2000" dirty="0" err="1"/>
              <a:t>gibt</a:t>
            </a:r>
            <a:r>
              <a:rPr lang="en-US" altLang="de-DE" sz="2000" dirty="0" smtClean="0"/>
              <a:t>. </a:t>
            </a:r>
            <a:endParaRPr lang="de-DE" altLang="de-DE" sz="2000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222" y="5248355"/>
            <a:ext cx="558515" cy="57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631" y="2505934"/>
            <a:ext cx="376115" cy="38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542" y="2121759"/>
            <a:ext cx="371475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477282"/>
            <a:ext cx="576064" cy="58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8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39850"/>
            <a:ext cx="8747125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altLang="de-DE" sz="1600"/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403225" y="165100"/>
            <a:ext cx="8334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 dirty="0" smtClean="0">
                <a:solidFill>
                  <a:srgbClr val="000000"/>
                </a:solidFill>
              </a:rPr>
              <a:t>Einschätzung der Betriebe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/>
              <a:t>Übernahmequote der Betriebe</a:t>
            </a:r>
            <a:endParaRPr lang="de-DE" altLang="de-DE" sz="2400" b="1">
              <a:solidFill>
                <a:srgbClr val="000000"/>
              </a:solidFill>
            </a:endParaRPr>
          </a:p>
        </p:txBody>
      </p:sp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219075" y="1044575"/>
          <a:ext cx="8999538" cy="570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20" name="Textfeld 3"/>
          <p:cNvSpPr txBox="1">
            <a:spLocks noChangeArrowheads="1"/>
          </p:cNvSpPr>
          <p:nvPr/>
        </p:nvSpPr>
        <p:spPr bwMode="auto">
          <a:xfrm>
            <a:off x="371475" y="752475"/>
            <a:ext cx="8274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600" b="1" u="sng"/>
              <a:t>Anteil Übernommener an allen erfolgreichen Absolventen in den Jahren 2011-2013:</a:t>
            </a:r>
            <a:endParaRPr lang="de-DE" altLang="de-DE" sz="1600" u="sng"/>
          </a:p>
        </p:txBody>
      </p:sp>
    </p:spTree>
    <p:extLst>
      <p:ext uri="{BB962C8B-B14F-4D97-AF65-F5344CB8AC3E}">
        <p14:creationId xmlns:p14="http://schemas.microsoft.com/office/powerpoint/2010/main" val="67997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/>
              <a:t>Langfristiger Nutzen</a:t>
            </a:r>
          </a:p>
        </p:txBody>
      </p:sp>
      <p:pic>
        <p:nvPicPr>
          <p:cNvPr id="3584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00113"/>
            <a:ext cx="7489825" cy="549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4" name="Textfeld 1"/>
          <p:cNvSpPr txBox="1">
            <a:spLocks noChangeArrowheads="1"/>
          </p:cNvSpPr>
          <p:nvPr/>
        </p:nvSpPr>
        <p:spPr bwMode="auto">
          <a:xfrm>
            <a:off x="1243013" y="1341438"/>
            <a:ext cx="68834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600" b="1"/>
              <a:t>Zusammenhang zwischen den Nettokosten und der Übernahmequote</a:t>
            </a:r>
          </a:p>
        </p:txBody>
      </p:sp>
      <p:sp>
        <p:nvSpPr>
          <p:cNvPr id="35845" name="Textfeld 4"/>
          <p:cNvSpPr txBox="1">
            <a:spLocks noChangeArrowheads="1"/>
          </p:cNvSpPr>
          <p:nvPr/>
        </p:nvSpPr>
        <p:spPr bwMode="auto">
          <a:xfrm>
            <a:off x="4000500" y="5657850"/>
            <a:ext cx="13684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600" b="1"/>
              <a:t>Nettokosten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70583" y="2996952"/>
            <a:ext cx="430887" cy="1777090"/>
          </a:xfrm>
          <a:prstGeom prst="rect">
            <a:avLst/>
          </a:prstGeom>
          <a:solidFill>
            <a:schemeClr val="bg1"/>
          </a:solidFill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600" b="1" dirty="0"/>
              <a:t>Übernahmequote</a:t>
            </a:r>
          </a:p>
        </p:txBody>
      </p:sp>
    </p:spTree>
    <p:extLst>
      <p:ext uri="{BB962C8B-B14F-4D97-AF65-F5344CB8AC3E}">
        <p14:creationId xmlns:p14="http://schemas.microsoft.com/office/powerpoint/2010/main" val="24725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>
                <a:solidFill>
                  <a:srgbClr val="000000"/>
                </a:solidFill>
              </a:rPr>
              <a:t>Entwicklung der Ausbildungskosten 1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027063"/>
              </p:ext>
            </p:extLst>
          </p:nvPr>
        </p:nvGraphicFramePr>
        <p:xfrm>
          <a:off x="279400" y="1052736"/>
          <a:ext cx="832504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Gerade Verbindung mit Pfeil 2"/>
          <p:cNvCxnSpPr>
            <a:cxnSpLocks noChangeShapeType="1"/>
          </p:cNvCxnSpPr>
          <p:nvPr/>
        </p:nvCxnSpPr>
        <p:spPr bwMode="auto">
          <a:xfrm>
            <a:off x="1908175" y="1916113"/>
            <a:ext cx="1871663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Gerade Verbindung mit Pfeil 8"/>
          <p:cNvCxnSpPr>
            <a:cxnSpLocks noChangeShapeType="1"/>
          </p:cNvCxnSpPr>
          <p:nvPr/>
        </p:nvCxnSpPr>
        <p:spPr bwMode="auto">
          <a:xfrm flipV="1">
            <a:off x="2484438" y="2852738"/>
            <a:ext cx="2024062" cy="720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Gerade Verbindung mit Pfeil 16"/>
          <p:cNvCxnSpPr>
            <a:cxnSpLocks noChangeShapeType="1"/>
          </p:cNvCxnSpPr>
          <p:nvPr/>
        </p:nvCxnSpPr>
        <p:spPr bwMode="auto">
          <a:xfrm>
            <a:off x="5003800" y="2857500"/>
            <a:ext cx="1871663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Gerade Verbindung mit Pfeil 17"/>
          <p:cNvCxnSpPr>
            <a:cxnSpLocks noChangeShapeType="1"/>
          </p:cNvCxnSpPr>
          <p:nvPr/>
        </p:nvCxnSpPr>
        <p:spPr bwMode="auto">
          <a:xfrm flipV="1">
            <a:off x="4508500" y="1700213"/>
            <a:ext cx="1863725" cy="27463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>
                <a:solidFill>
                  <a:srgbClr val="000000"/>
                </a:solidFill>
              </a:rPr>
              <a:t>Entwicklung der Ausbildungskosten 2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692875"/>
              </p:ext>
            </p:extLst>
          </p:nvPr>
        </p:nvGraphicFramePr>
        <p:xfrm>
          <a:off x="683568" y="836712"/>
          <a:ext cx="7920880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Gerade Verbindung mit Pfeil 2"/>
          <p:cNvCxnSpPr>
            <a:cxnSpLocks noChangeShapeType="1"/>
          </p:cNvCxnSpPr>
          <p:nvPr/>
        </p:nvCxnSpPr>
        <p:spPr bwMode="auto">
          <a:xfrm flipV="1">
            <a:off x="7308850" y="3789363"/>
            <a:ext cx="0" cy="863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Gerade Verbindung mit Pfeil 8"/>
          <p:cNvCxnSpPr>
            <a:cxnSpLocks noChangeShapeType="1"/>
          </p:cNvCxnSpPr>
          <p:nvPr/>
        </p:nvCxnSpPr>
        <p:spPr bwMode="auto">
          <a:xfrm flipV="1">
            <a:off x="3995738" y="3789363"/>
            <a:ext cx="0" cy="863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b="1">
                <a:solidFill>
                  <a:srgbClr val="000000"/>
                </a:solidFill>
              </a:rPr>
              <a:t>Entwicklung der Ausbildungskosten 3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968171"/>
              </p:ext>
            </p:extLst>
          </p:nvPr>
        </p:nvGraphicFramePr>
        <p:xfrm>
          <a:off x="-108520" y="692696"/>
          <a:ext cx="884612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Ellipse 1"/>
          <p:cNvSpPr>
            <a:spLocks noChangeArrowheads="1"/>
          </p:cNvSpPr>
          <p:nvPr/>
        </p:nvSpPr>
        <p:spPr bwMode="auto">
          <a:xfrm>
            <a:off x="7164288" y="4174619"/>
            <a:ext cx="1573312" cy="1582738"/>
          </a:xfrm>
          <a:prstGeom prst="ellips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nhaltsplatzhalter 2"/>
          <p:cNvSpPr>
            <a:spLocks noGrp="1"/>
          </p:cNvSpPr>
          <p:nvPr>
            <p:ph type="body" sz="quarter" idx="10"/>
          </p:nvPr>
        </p:nvSpPr>
        <p:spPr bwMode="auto">
          <a:xfrm>
            <a:off x="611188" y="1196975"/>
            <a:ext cx="8126412" cy="48958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  <a:defRPr/>
            </a:pPr>
            <a:r>
              <a:rPr lang="de-DE" altLang="de-DE" sz="1800" dirty="0" smtClean="0"/>
              <a:t>Erhebung der Ausbildungskosten im BIBB seit 1980 (Konzeptionelle Grundlage entwickelt von der Sachverständigenkommission „Kosten und Finanzierung der beruflichen Bildung“ im Jahr </a:t>
            </a:r>
            <a:r>
              <a:rPr lang="de-DE" altLang="de-DE" sz="1800" dirty="0"/>
              <a:t>1974</a:t>
            </a:r>
            <a:r>
              <a:rPr lang="de-DE" altLang="de-DE" sz="1800" dirty="0" smtClean="0"/>
              <a:t>)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1800" dirty="0" smtClean="0"/>
              <a:t>Ziel: Transparenz der Kosten der beruflichen Bildung; Kenntnis des betrieblichen Beitrags, Kenntnis des Kosten-Nutzen Verhältnis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1800" dirty="0"/>
              <a:t>Repräsentative Stichprobe von Ausbildung- und Nichtausbildungsbetrieben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1800" dirty="0" smtClean="0"/>
              <a:t>3032 </a:t>
            </a:r>
            <a:r>
              <a:rPr lang="de-DE" altLang="de-DE" sz="1800" dirty="0"/>
              <a:t>ausbildende und 913 nicht-ausbildende Betriebe wurden u.a. zu Kosten und Nutzen der Ausbildung und Rekrutierung von Fachkräften </a:t>
            </a:r>
            <a:r>
              <a:rPr lang="de-DE" altLang="de-DE" sz="1800" dirty="0" smtClean="0"/>
              <a:t>befragt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1800" dirty="0" smtClean="0"/>
              <a:t>Befragungszeitraum</a:t>
            </a:r>
            <a:r>
              <a:rPr lang="de-DE" altLang="de-DE" sz="1800" dirty="0"/>
              <a:t>: September 2013 bis April </a:t>
            </a:r>
            <a:r>
              <a:rPr lang="de-DE" altLang="de-DE" sz="1800" dirty="0" smtClean="0"/>
              <a:t>2014; Feldarbeit wurde durchgeführt von infas 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1800" dirty="0" smtClean="0"/>
              <a:t>Computergestützte </a:t>
            </a:r>
            <a:r>
              <a:rPr lang="de-DE" altLang="de-DE" sz="1800" dirty="0"/>
              <a:t>persönliche Befragung (CAPI</a:t>
            </a:r>
            <a:r>
              <a:rPr lang="de-DE" altLang="de-DE" sz="1800" dirty="0" smtClean="0"/>
              <a:t>)</a:t>
            </a:r>
          </a:p>
          <a:p>
            <a:pPr marL="0" indent="0">
              <a:spcAft>
                <a:spcPct val="0"/>
              </a:spcAft>
              <a:buFont typeface="Wingdings" pitchFamily="2" charset="2"/>
              <a:buNone/>
              <a:defRPr/>
            </a:pPr>
            <a:endParaRPr lang="en-US" altLang="de-DE" sz="1800" dirty="0" smtClean="0"/>
          </a:p>
          <a:p>
            <a:pPr marL="0" indent="0">
              <a:spcAft>
                <a:spcPct val="0"/>
              </a:spcAft>
              <a:buFont typeface="Wingdings" pitchFamily="2" charset="2"/>
              <a:buNone/>
              <a:defRPr/>
            </a:pPr>
            <a:endParaRPr lang="en-GB" sz="1800" dirty="0"/>
          </a:p>
          <a:p>
            <a:pPr>
              <a:spcAft>
                <a:spcPct val="0"/>
              </a:spcAft>
              <a:defRPr/>
            </a:pPr>
            <a:endParaRPr lang="en-US" altLang="de-DE" sz="1800" dirty="0"/>
          </a:p>
          <a:p>
            <a:pPr marL="0" indent="0">
              <a:spcAft>
                <a:spcPct val="0"/>
              </a:spcAft>
              <a:buFont typeface="Wingdings" pitchFamily="2" charset="2"/>
              <a:buNone/>
              <a:defRPr/>
            </a:pPr>
            <a:endParaRPr lang="en-US" altLang="de-DE" dirty="0" smtClean="0"/>
          </a:p>
          <a:p>
            <a:pPr>
              <a:spcAft>
                <a:spcPct val="0"/>
              </a:spcAft>
              <a:defRPr/>
            </a:pPr>
            <a:endParaRPr lang="en-US" altLang="de-DE" sz="2600" dirty="0" smtClean="0"/>
          </a:p>
        </p:txBody>
      </p:sp>
      <p:sp>
        <p:nvSpPr>
          <p:cNvPr id="17411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Die Betriebsbefragung</a:t>
            </a: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de-DE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nhaltsplatzhalter 2"/>
          <p:cNvSpPr>
            <a:spLocks noGrp="1"/>
          </p:cNvSpPr>
          <p:nvPr>
            <p:ph type="body" sz="quarter" idx="10"/>
          </p:nvPr>
        </p:nvSpPr>
        <p:spPr bwMode="auto">
          <a:xfrm>
            <a:off x="547687" y="1196752"/>
            <a:ext cx="7921625" cy="48958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  <a:defRPr/>
            </a:pPr>
            <a:r>
              <a:rPr lang="de-DE" altLang="de-DE" sz="2000" dirty="0" smtClean="0"/>
              <a:t>Ausbildung </a:t>
            </a:r>
            <a:r>
              <a:rPr lang="de-DE" altLang="de-DE" sz="2000" b="1" dirty="0" smtClean="0"/>
              <a:t>lohnt sich </a:t>
            </a:r>
            <a:r>
              <a:rPr lang="de-DE" altLang="de-DE" sz="2000" dirty="0"/>
              <a:t>entweder kurz- oder </a:t>
            </a:r>
            <a:r>
              <a:rPr lang="de-DE" altLang="de-DE" sz="2000" dirty="0" smtClean="0"/>
              <a:t>langfristig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2000" dirty="0"/>
              <a:t>Die Ausbildungskosten hängen mit den </a:t>
            </a:r>
            <a:r>
              <a:rPr lang="de-DE" altLang="de-DE" sz="2000" b="1" dirty="0"/>
              <a:t>Berufen, Branchen, der Ausbildungsdauer und der Betriebsgröße </a:t>
            </a:r>
            <a:r>
              <a:rPr lang="de-DE" altLang="de-DE" sz="2000" dirty="0"/>
              <a:t>zusammen. 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2000" dirty="0" smtClean="0"/>
              <a:t>Für </a:t>
            </a:r>
            <a:r>
              <a:rPr lang="de-DE" altLang="de-DE" sz="2000" dirty="0"/>
              <a:t>knapp 30 % aller Betriebe </a:t>
            </a:r>
            <a:r>
              <a:rPr lang="de-DE" altLang="de-DE" sz="2000" dirty="0" smtClean="0"/>
              <a:t>entstehen gar </a:t>
            </a:r>
            <a:r>
              <a:rPr lang="de-DE" altLang="de-DE" sz="2000" b="1" dirty="0"/>
              <a:t>keine Ausbildungskosten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2000" dirty="0" smtClean="0"/>
              <a:t>Für den Rest der Betriebe überwiegen die </a:t>
            </a:r>
            <a:r>
              <a:rPr lang="de-DE" altLang="de-DE" sz="2000" b="1" dirty="0" smtClean="0"/>
              <a:t>langfristigen Nutzenkomponenten, </a:t>
            </a:r>
            <a:r>
              <a:rPr lang="de-DE" altLang="de-DE" sz="2000" dirty="0" smtClean="0"/>
              <a:t>wie eingesparte Rekrutierungskosten und Sicherung des Fachkräftenachwuchses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2000" b="1" dirty="0"/>
              <a:t>Fachkräftequalifizierung</a:t>
            </a:r>
            <a:r>
              <a:rPr lang="de-DE" altLang="de-DE" sz="2000" dirty="0"/>
              <a:t> für den eigenen Bedarf ist der wichtigste Grund auszubilden (oder eben nicht auszubilden)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2000" dirty="0" smtClean="0"/>
              <a:t>Insgesamt sind Betriebe zu </a:t>
            </a:r>
            <a:r>
              <a:rPr lang="de-DE" altLang="de-DE" sz="2000" dirty="0"/>
              <a:t>nicht unerheblichen </a:t>
            </a:r>
            <a:r>
              <a:rPr lang="de-DE" altLang="de-DE" sz="2000" b="1" dirty="0"/>
              <a:t>Investitionen</a:t>
            </a:r>
            <a:r>
              <a:rPr lang="de-DE" altLang="de-DE" sz="2000" dirty="0"/>
              <a:t> in die Ausbildung Jugendlicher </a:t>
            </a:r>
            <a:r>
              <a:rPr lang="de-DE" altLang="de-DE" sz="2000" dirty="0" smtClean="0"/>
              <a:t>bereit. Insgesamt </a:t>
            </a:r>
            <a:r>
              <a:rPr lang="de-DE" altLang="de-DE" sz="2000" dirty="0"/>
              <a:t>investieren Betriebe in Deutschland </a:t>
            </a:r>
            <a:r>
              <a:rPr lang="de-DE" altLang="de-DE" sz="2000" b="1" dirty="0"/>
              <a:t>7,7 Mrd. Euro in die Ausbildung </a:t>
            </a:r>
            <a:r>
              <a:rPr lang="de-DE" altLang="de-DE" sz="2000" dirty="0"/>
              <a:t>(Bruttokosten 25,6 Mrd. </a:t>
            </a:r>
            <a:r>
              <a:rPr lang="de-DE" altLang="de-DE" sz="2000" dirty="0" smtClean="0"/>
              <a:t>Euro)</a:t>
            </a:r>
          </a:p>
          <a:p>
            <a:pPr>
              <a:spcAft>
                <a:spcPct val="0"/>
              </a:spcAft>
              <a:buFont typeface="+mj-lt"/>
              <a:buAutoNum type="arabicPeriod"/>
              <a:defRPr/>
            </a:pPr>
            <a:endParaRPr lang="en-US" altLang="de-DE" sz="1800" dirty="0" smtClean="0"/>
          </a:p>
          <a:p>
            <a:pPr marL="0" indent="0">
              <a:spcAft>
                <a:spcPct val="0"/>
              </a:spcAft>
              <a:buFont typeface="Wingdings" pitchFamily="2" charset="2"/>
              <a:buNone/>
              <a:defRPr/>
            </a:pPr>
            <a:endParaRPr lang="en-GB" sz="1800" dirty="0"/>
          </a:p>
          <a:p>
            <a:pPr>
              <a:spcAft>
                <a:spcPct val="0"/>
              </a:spcAft>
              <a:defRPr/>
            </a:pPr>
            <a:endParaRPr lang="en-US" altLang="de-DE" sz="1800" dirty="0"/>
          </a:p>
          <a:p>
            <a:pPr marL="0" indent="0">
              <a:spcAft>
                <a:spcPct val="0"/>
              </a:spcAft>
              <a:buFont typeface="Wingdings" pitchFamily="2" charset="2"/>
              <a:buNone/>
              <a:defRPr/>
            </a:pPr>
            <a:endParaRPr lang="en-US" altLang="de-DE" dirty="0" smtClean="0"/>
          </a:p>
          <a:p>
            <a:pPr>
              <a:spcAft>
                <a:spcPct val="0"/>
              </a:spcAft>
              <a:defRPr/>
            </a:pPr>
            <a:endParaRPr lang="en-US" altLang="de-DE" sz="2600" dirty="0" smtClean="0"/>
          </a:p>
        </p:txBody>
      </p:sp>
      <p:sp>
        <p:nvSpPr>
          <p:cNvPr id="43011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Zusammenfassung</a:t>
            </a: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de-DE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33475"/>
            <a:ext cx="3768725" cy="529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feld 1"/>
          <p:cNvSpPr txBox="1">
            <a:spLocks noChangeArrowheads="1"/>
          </p:cNvSpPr>
          <p:nvPr/>
        </p:nvSpPr>
        <p:spPr bwMode="auto">
          <a:xfrm>
            <a:off x="4140200" y="2420938"/>
            <a:ext cx="601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800">
                <a:solidFill>
                  <a:srgbClr val="0070C0"/>
                </a:solidFill>
              </a:rPr>
              <a:t>www.bibb.de</a:t>
            </a:r>
          </a:p>
        </p:txBody>
      </p:sp>
      <p:sp>
        <p:nvSpPr>
          <p:cNvPr id="5" name="Textplatzhalter 2"/>
          <p:cNvSpPr txBox="1">
            <a:spLocks/>
          </p:cNvSpPr>
          <p:nvPr/>
        </p:nvSpPr>
        <p:spPr bwMode="auto">
          <a:xfrm>
            <a:off x="601663" y="188913"/>
            <a:ext cx="792162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de-DE" altLang="de-DE" b="1" kern="0" dirty="0" smtClean="0"/>
              <a:t>Weitere Informationen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28650" y="944563"/>
            <a:ext cx="7747000" cy="554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292100" indent="-2921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de-DE" sz="2000"/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altLang="de-DE" sz="3600" b="1"/>
              <a:t>Vielen Dank für Ihre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altLang="de-DE" sz="3600" b="1"/>
              <a:t>Aufmerksamkeit!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de-DE" altLang="de-DE" sz="2400"/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altLang="de-DE" sz="2400"/>
              <a:t>Kontakt: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de-DE" altLang="de-DE" sz="2400"/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altLang="de-DE" sz="1800"/>
              <a:t>Anika Jansen (</a:t>
            </a:r>
            <a:r>
              <a:rPr lang="de-DE" altLang="de-DE" sz="1800">
                <a:solidFill>
                  <a:srgbClr val="0061B4"/>
                </a:solidFill>
              </a:rPr>
              <a:t>jansen@bibb.de</a:t>
            </a:r>
            <a:r>
              <a:rPr lang="de-DE" altLang="de-DE" sz="1800"/>
              <a:t>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altLang="de-DE" sz="1800"/>
              <a:t>Harald Pfeifer (</a:t>
            </a:r>
            <a:r>
              <a:rPr lang="de-DE" altLang="de-DE" sz="1800">
                <a:solidFill>
                  <a:srgbClr val="0061B4"/>
                </a:solidFill>
              </a:rPr>
              <a:t>harald.pfeifer@bibb.de</a:t>
            </a:r>
            <a:r>
              <a:rPr lang="de-DE" altLang="de-DE" sz="1800"/>
              <a:t>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altLang="de-DE" sz="1800"/>
              <a:t>Gudrun Schönfeld (</a:t>
            </a:r>
            <a:r>
              <a:rPr lang="de-DE" altLang="de-DE" sz="1800">
                <a:solidFill>
                  <a:srgbClr val="0061B4"/>
                </a:solidFill>
              </a:rPr>
              <a:t>schoenfeld@bibb.de</a:t>
            </a:r>
            <a:r>
              <a:rPr lang="de-DE" altLang="de-DE" sz="1800"/>
              <a:t>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altLang="de-DE" sz="1800"/>
              <a:t>Felix Wenzelmann (</a:t>
            </a:r>
            <a:r>
              <a:rPr lang="de-DE" altLang="de-DE" sz="1800">
                <a:solidFill>
                  <a:srgbClr val="0061B4"/>
                </a:solidFill>
              </a:rPr>
              <a:t>wenzelmann@bibb.de</a:t>
            </a:r>
            <a:r>
              <a:rPr lang="de-DE" altLang="de-DE" sz="1800"/>
              <a:t>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nhaltsplatzhalter 2"/>
          <p:cNvSpPr>
            <a:spLocks noGrp="1"/>
          </p:cNvSpPr>
          <p:nvPr>
            <p:ph type="body" sz="quarter" idx="10"/>
          </p:nvPr>
        </p:nvSpPr>
        <p:spPr bwMode="auto">
          <a:xfrm>
            <a:off x="611188" y="1196975"/>
            <a:ext cx="7921625" cy="48958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  <a:defRPr/>
            </a:pPr>
            <a:r>
              <a:rPr lang="de-DE" altLang="de-DE" sz="1800" dirty="0"/>
              <a:t>Interviewpartner sind die für die Ausbildung verantwortlichen Personen, in kleinen Betrieben ist das häufig der Betriebsinhaber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1800" dirty="0" smtClean="0"/>
              <a:t>Sehr </a:t>
            </a:r>
            <a:r>
              <a:rPr lang="de-DE" altLang="de-DE" sz="1800" dirty="0"/>
              <a:t>komplexer Fragebogen; Interviewdauer bei den ausbildenden Betrieben im Schnitt bei über 70 Minuten</a:t>
            </a:r>
          </a:p>
          <a:p>
            <a:pPr>
              <a:spcAft>
                <a:spcPct val="0"/>
              </a:spcAft>
              <a:defRPr/>
            </a:pPr>
            <a:r>
              <a:rPr lang="de-DE" altLang="de-DE" sz="1800" dirty="0" smtClean="0"/>
              <a:t>Befragung </a:t>
            </a:r>
            <a:r>
              <a:rPr lang="de-DE" altLang="de-DE" sz="1800" dirty="0"/>
              <a:t>wird jeweils auf einen Ausbildungsberufs bezogen (211 Ausbildungsberufe erfragt, davon etwa </a:t>
            </a:r>
            <a:r>
              <a:rPr lang="de-DE" altLang="de-DE" sz="1800" dirty="0" smtClean="0"/>
              <a:t>43 in </a:t>
            </a:r>
            <a:r>
              <a:rPr lang="de-DE" altLang="de-DE" sz="1800" dirty="0"/>
              <a:t>einer </a:t>
            </a:r>
            <a:r>
              <a:rPr lang="de-DE" altLang="de-DE" sz="1800" dirty="0" smtClean="0"/>
              <a:t>Fallzahl (mind. 20), </a:t>
            </a:r>
            <a:r>
              <a:rPr lang="de-DE" altLang="de-DE" sz="1800" dirty="0"/>
              <a:t>die für Einzelauswertungen ausreicht) </a:t>
            </a:r>
          </a:p>
          <a:p>
            <a:pPr>
              <a:spcAft>
                <a:spcPct val="0"/>
              </a:spcAft>
              <a:buFont typeface="+mj-lt"/>
              <a:buAutoNum type="arabicPeriod"/>
              <a:defRPr/>
            </a:pPr>
            <a:endParaRPr lang="en-US" altLang="de-DE" sz="1800" dirty="0" smtClean="0"/>
          </a:p>
          <a:p>
            <a:pPr marL="0" indent="0">
              <a:spcAft>
                <a:spcPct val="0"/>
              </a:spcAft>
              <a:buFont typeface="Wingdings" pitchFamily="2" charset="2"/>
              <a:buNone/>
              <a:defRPr/>
            </a:pPr>
            <a:endParaRPr lang="en-GB" sz="1800" dirty="0"/>
          </a:p>
          <a:p>
            <a:pPr>
              <a:spcAft>
                <a:spcPct val="0"/>
              </a:spcAft>
              <a:defRPr/>
            </a:pPr>
            <a:endParaRPr lang="en-US" altLang="de-DE" sz="1800" dirty="0"/>
          </a:p>
          <a:p>
            <a:pPr marL="0" indent="0">
              <a:spcAft>
                <a:spcPct val="0"/>
              </a:spcAft>
              <a:buFont typeface="Wingdings" pitchFamily="2" charset="2"/>
              <a:buNone/>
              <a:defRPr/>
            </a:pPr>
            <a:endParaRPr lang="en-US" altLang="de-DE" dirty="0" smtClean="0"/>
          </a:p>
          <a:p>
            <a:pPr>
              <a:spcAft>
                <a:spcPct val="0"/>
              </a:spcAft>
              <a:defRPr/>
            </a:pPr>
            <a:endParaRPr lang="en-US" altLang="de-DE" sz="2600" dirty="0" smtClean="0"/>
          </a:p>
        </p:txBody>
      </p:sp>
      <p:sp>
        <p:nvSpPr>
          <p:cNvPr id="18435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Die Betriebsbefragung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de-DE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Messung von Kosten und Nutzen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279400" y="165100"/>
            <a:ext cx="845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de-DE" sz="2400" b="1"/>
          </a:p>
        </p:txBody>
      </p:sp>
      <p:sp>
        <p:nvSpPr>
          <p:cNvPr id="17412" name="Textfeld 2"/>
          <p:cNvSpPr txBox="1">
            <a:spLocks noChangeArrowheads="1"/>
          </p:cNvSpPr>
          <p:nvPr/>
        </p:nvSpPr>
        <p:spPr bwMode="auto">
          <a:xfrm>
            <a:off x="393700" y="1071563"/>
            <a:ext cx="4114800" cy="4000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 b="1"/>
              <a:t>Bruttokosten</a:t>
            </a:r>
          </a:p>
        </p:txBody>
      </p:sp>
      <p:sp>
        <p:nvSpPr>
          <p:cNvPr id="17413" name="Textfeld 15"/>
          <p:cNvSpPr txBox="1">
            <a:spLocks noChangeArrowheads="1"/>
          </p:cNvSpPr>
          <p:nvPr/>
        </p:nvSpPr>
        <p:spPr bwMode="auto">
          <a:xfrm>
            <a:off x="376238" y="5157788"/>
            <a:ext cx="4132262" cy="101441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/>
              <a:t>Sonstige Kosten </a:t>
            </a:r>
          </a:p>
          <a:p>
            <a:pPr algn="ctr" eaLnBrk="1" hangingPunct="1"/>
            <a:r>
              <a:rPr lang="de-DE" altLang="de-DE" sz="2000"/>
              <a:t>(z.B. Lehr- und Lernmaterialien </a:t>
            </a:r>
            <a:br>
              <a:rPr lang="de-DE" altLang="de-DE" sz="2000"/>
            </a:br>
            <a:r>
              <a:rPr lang="de-DE" altLang="de-DE" sz="2000"/>
              <a:t>oder Kammergebühren)</a:t>
            </a:r>
          </a:p>
        </p:txBody>
      </p:sp>
      <p:sp>
        <p:nvSpPr>
          <p:cNvPr id="17414" name="Textfeld 16"/>
          <p:cNvSpPr txBox="1">
            <a:spLocks noChangeArrowheads="1"/>
          </p:cNvSpPr>
          <p:nvPr/>
        </p:nvSpPr>
        <p:spPr bwMode="auto">
          <a:xfrm>
            <a:off x="393700" y="4005263"/>
            <a:ext cx="4114800" cy="101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/>
              <a:t>Anlage- und Sachkosten </a:t>
            </a:r>
          </a:p>
          <a:p>
            <a:pPr algn="ctr" eaLnBrk="1" hangingPunct="1"/>
            <a:r>
              <a:rPr lang="de-DE" altLang="de-DE" sz="2000"/>
              <a:t>(z.B. am Arbeitsplatz oder in der  </a:t>
            </a:r>
          </a:p>
          <a:p>
            <a:pPr algn="ctr" eaLnBrk="1" hangingPunct="1"/>
            <a:r>
              <a:rPr lang="de-DE" altLang="de-DE" sz="2000"/>
              <a:t>Lehrwerkstatt)</a:t>
            </a:r>
          </a:p>
        </p:txBody>
      </p:sp>
      <p:sp>
        <p:nvSpPr>
          <p:cNvPr id="17415" name="Textfeld 17"/>
          <p:cNvSpPr txBox="1">
            <a:spLocks noChangeArrowheads="1"/>
          </p:cNvSpPr>
          <p:nvPr/>
        </p:nvSpPr>
        <p:spPr bwMode="auto">
          <a:xfrm>
            <a:off x="384175" y="2781300"/>
            <a:ext cx="4113213" cy="101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/>
              <a:t>Personalkosten der Ausbilder </a:t>
            </a:r>
          </a:p>
          <a:p>
            <a:pPr algn="ctr" eaLnBrk="1" hangingPunct="1"/>
            <a:r>
              <a:rPr lang="de-DE" altLang="de-DE" sz="2000"/>
              <a:t>(z.B. haupt- und nebenberufliche </a:t>
            </a:r>
          </a:p>
          <a:p>
            <a:pPr algn="ctr" eaLnBrk="1" hangingPunct="1"/>
            <a:r>
              <a:rPr lang="de-DE" altLang="de-DE" sz="2000"/>
              <a:t>Ausbildertätigkeit)</a:t>
            </a:r>
          </a:p>
        </p:txBody>
      </p:sp>
      <p:sp>
        <p:nvSpPr>
          <p:cNvPr id="17416" name="Textfeld 18"/>
          <p:cNvSpPr txBox="1">
            <a:spLocks noChangeArrowheads="1"/>
          </p:cNvSpPr>
          <p:nvPr/>
        </p:nvSpPr>
        <p:spPr bwMode="auto">
          <a:xfrm>
            <a:off x="384175" y="1628775"/>
            <a:ext cx="4114800" cy="101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/>
              <a:t>Personalkosten der Auszubildenden </a:t>
            </a:r>
          </a:p>
          <a:p>
            <a:pPr algn="ctr" eaLnBrk="1" hangingPunct="1"/>
            <a:r>
              <a:rPr lang="de-DE" altLang="de-DE" sz="2000"/>
              <a:t>(Vergütungen, Sozialleistungen)</a:t>
            </a:r>
          </a:p>
        </p:txBody>
      </p:sp>
      <p:sp>
        <p:nvSpPr>
          <p:cNvPr id="17417" name="Textfeld 19"/>
          <p:cNvSpPr txBox="1">
            <a:spLocks noChangeArrowheads="1"/>
          </p:cNvSpPr>
          <p:nvPr/>
        </p:nvSpPr>
        <p:spPr bwMode="auto">
          <a:xfrm>
            <a:off x="4652963" y="1071563"/>
            <a:ext cx="4114800" cy="400050"/>
          </a:xfrm>
          <a:prstGeom prst="rect">
            <a:avLst/>
          </a:prstGeom>
          <a:solidFill>
            <a:srgbClr val="A0D56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 b="1"/>
              <a:t>Nutzen</a:t>
            </a:r>
          </a:p>
        </p:txBody>
      </p:sp>
      <p:sp>
        <p:nvSpPr>
          <p:cNvPr id="17420" name="Textfeld 23"/>
          <p:cNvSpPr txBox="1">
            <a:spLocks noChangeArrowheads="1"/>
          </p:cNvSpPr>
          <p:nvPr/>
        </p:nvSpPr>
        <p:spPr bwMode="auto">
          <a:xfrm>
            <a:off x="4643438" y="1574800"/>
            <a:ext cx="4094162" cy="2771775"/>
          </a:xfrm>
          <a:prstGeom prst="rect">
            <a:avLst/>
          </a:prstGeom>
          <a:solidFill>
            <a:srgbClr val="A0D56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de-DE" altLang="de-DE" sz="2000"/>
          </a:p>
          <a:p>
            <a:pPr algn="ctr" eaLnBrk="1" hangingPunct="1"/>
            <a:endParaRPr lang="de-DE" altLang="de-DE" sz="2000"/>
          </a:p>
          <a:p>
            <a:pPr algn="ctr" eaLnBrk="1" hangingPunct="1"/>
            <a:endParaRPr lang="de-DE" altLang="de-DE" sz="2000"/>
          </a:p>
          <a:p>
            <a:pPr algn="ctr" eaLnBrk="1" hangingPunct="1"/>
            <a:r>
              <a:rPr lang="de-DE" altLang="de-DE" sz="2000"/>
              <a:t>Erträge durch die produktiven  </a:t>
            </a:r>
          </a:p>
          <a:p>
            <a:pPr algn="ctr" eaLnBrk="1" hangingPunct="1"/>
            <a:r>
              <a:rPr lang="de-DE" altLang="de-DE" sz="2000"/>
              <a:t>Leistungen der Auszubildenden </a:t>
            </a:r>
          </a:p>
          <a:p>
            <a:pPr algn="ctr" eaLnBrk="1" hangingPunct="1"/>
            <a:endParaRPr lang="de-DE" altLang="de-DE" sz="2000"/>
          </a:p>
          <a:p>
            <a:pPr algn="ctr" eaLnBrk="1" hangingPunct="1"/>
            <a:endParaRPr lang="de-DE" altLang="de-DE" sz="2000"/>
          </a:p>
          <a:p>
            <a:pPr algn="ctr" eaLnBrk="1" hangingPunct="1"/>
            <a:endParaRPr lang="de-DE" altLang="de-DE" sz="2000"/>
          </a:p>
          <a:p>
            <a:pPr algn="ctr" eaLnBrk="1" hangingPunct="1"/>
            <a:endParaRPr lang="de-DE" altLang="de-DE" sz="2000"/>
          </a:p>
          <a:p>
            <a:pPr algn="ctr" eaLnBrk="1" hangingPunct="1"/>
            <a:endParaRPr lang="de-DE" altLang="de-DE" sz="2000"/>
          </a:p>
          <a:p>
            <a:pPr algn="ctr" eaLnBrk="1" hangingPunct="1"/>
            <a:endParaRPr lang="de-DE" altLang="de-DE" sz="2000"/>
          </a:p>
        </p:txBody>
      </p:sp>
      <p:sp>
        <p:nvSpPr>
          <p:cNvPr id="13" name="Textfeld 23"/>
          <p:cNvSpPr txBox="1">
            <a:spLocks noChangeArrowheads="1"/>
          </p:cNvSpPr>
          <p:nvPr/>
        </p:nvSpPr>
        <p:spPr bwMode="auto">
          <a:xfrm>
            <a:off x="4652963" y="4513263"/>
            <a:ext cx="4094162" cy="1692275"/>
          </a:xfrm>
          <a:prstGeom prst="rect">
            <a:avLst/>
          </a:prstGeom>
          <a:solidFill>
            <a:srgbClr val="A0D56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de-DE" altLang="de-DE" sz="2000"/>
              <a:t>Finanzielle Mittel aus Förderprogrammen des Bundes,</a:t>
            </a:r>
          </a:p>
          <a:p>
            <a:r>
              <a:rPr lang="de-DE" altLang="de-DE" sz="2000"/>
              <a:t>der Länder, des Europäischen Sozialfonds (ESF), der BA oder aus einer Umlagefinanzierung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2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411413" y="4797425"/>
            <a:ext cx="4752975" cy="10795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de-DE" altLang="de-DE" sz="2400" b="1"/>
              <a:t>Nettokosten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411413" y="2933700"/>
            <a:ext cx="4752975" cy="10175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de-DE" altLang="de-DE" sz="2400" b="1"/>
              <a:t>Erträge</a:t>
            </a:r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2411413" y="1196975"/>
            <a:ext cx="4752975" cy="90487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sx="200000" sy="200000" algn="ctr" rotWithShape="0">
              <a:srgbClr val="000000">
                <a:alpha val="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sz="2400" b="1" dirty="0"/>
              <a:t>Bruttokosten</a:t>
            </a:r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4518025" y="1957388"/>
            <a:ext cx="539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4800"/>
              <a:t>-</a:t>
            </a: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4518025" y="3965575"/>
            <a:ext cx="373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4800"/>
              <a:t>=</a:t>
            </a:r>
          </a:p>
        </p:txBody>
      </p:sp>
      <p:sp>
        <p:nvSpPr>
          <p:cNvPr id="20487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Messung von Kosten und Nutzen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369674" grpId="0" animBg="1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Aufteilung der Bruttokosten nach Kostenarten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-684584" y="1340768"/>
          <a:ext cx="9937104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dirty="0" smtClean="0"/>
              <a:t>Ausbilderkosten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-684584" y="1340768"/>
          <a:ext cx="9937104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6" name="Rechteck 3"/>
          <p:cNvSpPr>
            <a:spLocks noChangeArrowheads="1"/>
          </p:cNvSpPr>
          <p:nvPr/>
        </p:nvSpPr>
        <p:spPr bwMode="auto">
          <a:xfrm rot="8258273">
            <a:off x="4102100" y="3128963"/>
            <a:ext cx="5138738" cy="2667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557" name="Rechteck 7"/>
          <p:cNvSpPr>
            <a:spLocks noChangeArrowheads="1"/>
          </p:cNvSpPr>
          <p:nvPr/>
        </p:nvSpPr>
        <p:spPr bwMode="auto">
          <a:xfrm rot="2543983">
            <a:off x="4543425" y="2346325"/>
            <a:ext cx="5359400" cy="2276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558" name="Rechteck 8"/>
          <p:cNvSpPr>
            <a:spLocks noChangeArrowheads="1"/>
          </p:cNvSpPr>
          <p:nvPr/>
        </p:nvSpPr>
        <p:spPr bwMode="auto">
          <a:xfrm rot="-343251">
            <a:off x="1225550" y="1341438"/>
            <a:ext cx="4411663" cy="1512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559" name="Rechteck 9"/>
          <p:cNvSpPr>
            <a:spLocks noChangeArrowheads="1"/>
          </p:cNvSpPr>
          <p:nvPr/>
        </p:nvSpPr>
        <p:spPr bwMode="auto">
          <a:xfrm rot="1912903">
            <a:off x="3543300" y="2327275"/>
            <a:ext cx="3416300" cy="1811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802759"/>
              </p:ext>
            </p:extLst>
          </p:nvPr>
        </p:nvGraphicFramePr>
        <p:xfrm>
          <a:off x="165115" y="856133"/>
          <a:ext cx="8623300" cy="2260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29"/>
                <a:gridCol w="1670648"/>
                <a:gridCol w="1080120"/>
                <a:gridCol w="1800200"/>
                <a:gridCol w="1408103"/>
              </a:tblGrid>
              <a:tr h="268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</a:rPr>
                        <a:t> 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u="none" strike="noStrike" dirty="0" smtClean="0">
                          <a:effectLst/>
                        </a:rPr>
                        <a:t>Gibt es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u="none" strike="noStrike" dirty="0">
                          <a:effectLst/>
                        </a:rPr>
                        <a:t>Anzahl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u="none" strike="noStrike" dirty="0">
                          <a:effectLst/>
                        </a:rPr>
                        <a:t>Std</a:t>
                      </a:r>
                      <a:r>
                        <a:rPr lang="de-DE" sz="1400" b="1" u="none" strike="noStrike" dirty="0" smtClean="0">
                          <a:effectLst/>
                        </a:rPr>
                        <a:t>. aller Ausbilder / Woche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u="none" strike="noStrike" dirty="0">
                          <a:effectLst/>
                        </a:rPr>
                        <a:t>Kosten/Std.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</a:tr>
              <a:tr h="342470"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1" u="none" strike="noStrike" dirty="0">
                          <a:effectLst/>
                        </a:rPr>
                        <a:t>Hauptberufliche </a:t>
                      </a:r>
                      <a:r>
                        <a:rPr lang="de-DE" sz="1400" b="1" u="none" strike="noStrike" dirty="0" smtClean="0">
                          <a:effectLst/>
                        </a:rPr>
                        <a:t>Ausbilder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>
                          <a:effectLst/>
                        </a:rPr>
                        <a:t>3,28 </a:t>
                      </a:r>
                      <a:r>
                        <a:rPr lang="de-DE" sz="1400" u="none" strike="noStrike" dirty="0">
                          <a:effectLst/>
                        </a:rPr>
                        <a:t>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 </a:t>
                      </a:r>
                      <a:r>
                        <a:rPr lang="de-DE" sz="1400" u="none" strike="noStrike" dirty="0" smtClean="0">
                          <a:effectLst/>
                        </a:rPr>
                        <a:t>2,03 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>
                          <a:effectLst/>
                        </a:rPr>
                        <a:t>33,64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>
                          <a:effectLst/>
                        </a:rPr>
                        <a:t>21,37 </a:t>
                      </a:r>
                      <a:r>
                        <a:rPr lang="de-DE" sz="1400" u="none" strike="noStrike" dirty="0">
                          <a:effectLst/>
                        </a:rPr>
                        <a:t>€ 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</a:tr>
              <a:tr h="34247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u="none" strike="noStrike" dirty="0" smtClean="0">
                          <a:effectLst/>
                        </a:rPr>
                        <a:t>Nebenberufliche Ausbilder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</a:tr>
              <a:tr h="34247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 smtClean="0">
                          <a:effectLst/>
                        </a:rPr>
                        <a:t>           Führungskräfte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 87%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1,83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15,45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>
                          <a:effectLst/>
                        </a:rPr>
                        <a:t> 28,88 </a:t>
                      </a:r>
                      <a:r>
                        <a:rPr lang="de-DE" sz="1400" u="none" strike="noStrike" dirty="0">
                          <a:effectLst/>
                        </a:rPr>
                        <a:t>€ 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</a:tr>
              <a:tr h="27446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 smtClean="0">
                          <a:effectLst/>
                        </a:rPr>
                        <a:t>           Fachkräfte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82 %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4,06 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25,47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>
                          <a:effectLst/>
                        </a:rPr>
                        <a:t>18,73 </a:t>
                      </a:r>
                      <a:r>
                        <a:rPr lang="de-DE" sz="1400" u="none" strike="noStrike" dirty="0">
                          <a:effectLst/>
                        </a:rPr>
                        <a:t>€ 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</a:tr>
              <a:tr h="27446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 smtClean="0">
                          <a:effectLst/>
                        </a:rPr>
                        <a:t>           An – und ungelernte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 20 %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4,13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11,61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>
                          <a:effectLst/>
                        </a:rPr>
                        <a:t>13,08 </a:t>
                      </a:r>
                      <a:r>
                        <a:rPr lang="de-DE" sz="1400" u="none" strike="noStrike" dirty="0">
                          <a:effectLst/>
                        </a:rPr>
                        <a:t>€ 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</a:tr>
              <a:tr h="247781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</a:rPr>
                        <a:t>Externe </a:t>
                      </a:r>
                      <a:r>
                        <a:rPr lang="de-DE" sz="1400" b="1" u="none" strike="noStrike" dirty="0" smtClean="0">
                          <a:effectLst/>
                        </a:rPr>
                        <a:t>Ausbilder 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9 %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-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>
                          <a:effectLst/>
                        </a:rPr>
                        <a:t>89 Std./Jahr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1.391 </a:t>
                      </a:r>
                      <a:r>
                        <a:rPr lang="de-DE" sz="1400" u="none" strike="noStrike" dirty="0" smtClean="0">
                          <a:effectLst/>
                        </a:rPr>
                        <a:t>€/Jahr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hteck 6"/>
          <p:cNvSpPr>
            <a:spLocks noChangeArrowheads="1"/>
          </p:cNvSpPr>
          <p:nvPr/>
        </p:nvSpPr>
        <p:spPr bwMode="auto">
          <a:xfrm>
            <a:off x="4086225" y="2012950"/>
            <a:ext cx="3867150" cy="3611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600"/>
          </a:p>
        </p:txBody>
      </p:sp>
      <p:sp>
        <p:nvSpPr>
          <p:cNvPr id="21507" name="Rechteck 5"/>
          <p:cNvSpPr>
            <a:spLocks noChangeArrowheads="1"/>
          </p:cNvSpPr>
          <p:nvPr/>
        </p:nvSpPr>
        <p:spPr bwMode="auto">
          <a:xfrm>
            <a:off x="5986463" y="2020888"/>
            <a:ext cx="1935162" cy="3592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600"/>
          </a:p>
        </p:txBody>
      </p:sp>
      <p:sp>
        <p:nvSpPr>
          <p:cNvPr id="21508" name="Textfeld 5"/>
          <p:cNvSpPr txBox="1">
            <a:spLocks noChangeArrowheads="1"/>
          </p:cNvSpPr>
          <p:nvPr/>
        </p:nvSpPr>
        <p:spPr bwMode="auto">
          <a:xfrm>
            <a:off x="323850" y="1020763"/>
            <a:ext cx="8569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800" b="1"/>
              <a:t>Durchschnittliche Bruttokosten pro Auszubildenden und Ausbildungsjahr</a:t>
            </a:r>
          </a:p>
        </p:txBody>
      </p:sp>
      <p:sp>
        <p:nvSpPr>
          <p:cNvPr id="21509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601663" y="146050"/>
            <a:ext cx="7921625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de-DE" altLang="de-DE" smtClean="0"/>
              <a:t>Durchschnittliche Bruttokosten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899592" y="1556792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1000</Words>
  <Application>Microsoft Office PowerPoint</Application>
  <PresentationFormat>Bildschirmpräsentation (4:3)</PresentationFormat>
  <Paragraphs>247</Paragraphs>
  <Slides>32</Slides>
  <Notes>31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4" baseType="lpstr">
      <vt:lpstr>Standarddesign</vt:lpstr>
      <vt:lpstr>Microsoft Excel-Diagramm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 Moneke</dc:creator>
  <cp:lastModifiedBy>Jansen, Anika</cp:lastModifiedBy>
  <cp:revision>3214</cp:revision>
  <cp:lastPrinted>2015-11-13T08:19:58Z</cp:lastPrinted>
  <dcterms:created xsi:type="dcterms:W3CDTF">2002-09-25T13:00:16Z</dcterms:created>
  <dcterms:modified xsi:type="dcterms:W3CDTF">2015-11-20T15:49:52Z</dcterms:modified>
</cp:coreProperties>
</file>