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12" name="Textebene 1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13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21" name="Textebene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22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Titeltext</a:t>
            </a:r>
          </a:p>
        </p:txBody>
      </p:sp>
      <p:sp>
        <p:nvSpPr>
          <p:cNvPr id="30" name="Textebene 1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31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39" name="Textebene 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el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48" name="Textebene 1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1pPr>
            <a:lvl2pPr marL="0" indent="45720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2pPr>
            <a:lvl3pPr marL="0" indent="91440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3pPr>
            <a:lvl4pPr marL="0" indent="137160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4pPr>
            <a:lvl5pPr marL="0" indent="182880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9" name="Textplatzhalter 4"/>
          <p:cNvSpPr/>
          <p:nvPr>
            <p:ph type="body" sz="quarter" idx="13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>
                <a:latin typeface="+mn-lt"/>
                <a:ea typeface="+mn-ea"/>
                <a:cs typeface="+mn-cs"/>
                <a:sym typeface="Helvetica"/>
              </a:defRPr>
            </a:pPr>
          </a:p>
        </p:txBody>
      </p:sp>
      <p:sp>
        <p:nvSpPr>
          <p:cNvPr id="50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el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Titeltext</a:t>
            </a:r>
          </a:p>
        </p:txBody>
      </p:sp>
      <p:sp>
        <p:nvSpPr>
          <p:cNvPr id="58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el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73" name="Textebene 1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74" name="Textplatzhalter 3"/>
          <p:cNvSpPr/>
          <p:nvPr>
            <p:ph type="body" sz="quarter" idx="13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el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Titeltext</a:t>
            </a:r>
          </a:p>
        </p:txBody>
      </p:sp>
      <p:sp>
        <p:nvSpPr>
          <p:cNvPr id="83" name="Bildplatzhalter 2"/>
          <p:cNvSpPr/>
          <p:nvPr>
            <p:ph type="pic" sz="half" idx="13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Textebene 1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85" name="Foliennumm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Titeltext</a:t>
            </a:r>
          </a:p>
        </p:txBody>
      </p:sp>
      <p:sp>
        <p:nvSpPr>
          <p:cNvPr id="3" name="Textebene 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Textebene 1</a:t>
            </a:r>
          </a:p>
          <a:p>
            <a:pPr lvl="1"/>
            <a:r>
              <a:t>Textebene 2</a:t>
            </a:r>
          </a:p>
          <a:p>
            <a:pPr lvl="2"/>
            <a:r>
              <a:t>Textebene 3</a:t>
            </a:r>
          </a:p>
          <a:p>
            <a:pPr lvl="3"/>
            <a:r>
              <a:t>Textebene 4</a:t>
            </a:r>
          </a:p>
          <a:p>
            <a:pPr lvl="4"/>
            <a:r>
              <a:t>Textebene 5</a:t>
            </a:r>
          </a:p>
        </p:txBody>
      </p:sp>
      <p:sp>
        <p:nvSpPr>
          <p:cNvPr id="4" name="Foliennummer"/>
          <p:cNvSpPr txBox="1"/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erader Verbinder 10"/>
          <p:cNvSpPr/>
          <p:nvPr/>
        </p:nvSpPr>
        <p:spPr>
          <a:xfrm>
            <a:off x="3217817" y="3526863"/>
            <a:ext cx="1" cy="402087"/>
          </a:xfrm>
          <a:prstGeom prst="line">
            <a:avLst/>
          </a:prstGeom>
          <a:ln w="28575">
            <a:solidFill>
              <a:srgbClr val="0070C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95" name="Textfeld 1"/>
          <p:cNvSpPr txBox="1"/>
          <p:nvPr/>
        </p:nvSpPr>
        <p:spPr>
          <a:xfrm>
            <a:off x="1486989" y="1205947"/>
            <a:ext cx="3461659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2000">
                <a:solidFill>
                  <a:srgbClr val="0070C0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Fachkompetenz</a:t>
            </a:r>
          </a:p>
        </p:txBody>
      </p:sp>
      <p:sp>
        <p:nvSpPr>
          <p:cNvPr id="96" name="Textfeld 2"/>
          <p:cNvSpPr txBox="1"/>
          <p:nvPr/>
        </p:nvSpPr>
        <p:spPr>
          <a:xfrm>
            <a:off x="6122668" y="1180273"/>
            <a:ext cx="3461658" cy="34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b="1" sz="2000">
                <a:solidFill>
                  <a:srgbClr val="0070C0"/>
                </a:solidFill>
                <a:latin typeface="+mn-lt"/>
                <a:ea typeface="+mn-ea"/>
                <a:cs typeface="+mn-cs"/>
                <a:sym typeface="Helvetica"/>
              </a:defRPr>
            </a:pPr>
            <a:r>
              <a:t>Personale Kompetenz</a:t>
            </a:r>
            <a:r>
              <a:rPr b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 </a:t>
            </a:r>
          </a:p>
        </p:txBody>
      </p:sp>
      <p:grpSp>
        <p:nvGrpSpPr>
          <p:cNvPr id="99" name="Abgerundetes Rechteck 3"/>
          <p:cNvGrpSpPr/>
          <p:nvPr/>
        </p:nvGrpSpPr>
        <p:grpSpPr>
          <a:xfrm>
            <a:off x="1739538" y="1802686"/>
            <a:ext cx="2987040" cy="748938"/>
            <a:chOff x="0" y="0"/>
            <a:chExt cx="2987039" cy="748936"/>
          </a:xfrm>
        </p:grpSpPr>
        <p:sp>
          <p:nvSpPr>
            <p:cNvPr id="97" name="Abgerundetes Rechteck"/>
            <p:cNvSpPr/>
            <p:nvPr/>
          </p:nvSpPr>
          <p:spPr>
            <a:xfrm>
              <a:off x="0" y="0"/>
              <a:ext cx="2987040" cy="7489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98" name="Berufliche Fachkompetenz"/>
            <p:cNvSpPr txBox="1"/>
            <p:nvPr/>
          </p:nvSpPr>
          <p:spPr>
            <a:xfrm>
              <a:off x="82279" y="207924"/>
              <a:ext cx="2822482" cy="333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>
                  <a:solidFill>
                    <a:srgbClr val="0070C0"/>
                  </a:solidFill>
                </a:defRPr>
              </a:lvl1pPr>
            </a:lstStyle>
            <a:p>
              <a:pPr/>
              <a:r>
                <a:t>Berufliche Fachkompetenz </a:t>
              </a:r>
            </a:p>
          </p:txBody>
        </p:sp>
      </p:grpSp>
      <p:grpSp>
        <p:nvGrpSpPr>
          <p:cNvPr id="102" name="Abgerundetes Rechteck 4"/>
          <p:cNvGrpSpPr/>
          <p:nvPr/>
        </p:nvGrpSpPr>
        <p:grpSpPr>
          <a:xfrm>
            <a:off x="1739538" y="2769217"/>
            <a:ext cx="2987040" cy="748938"/>
            <a:chOff x="0" y="0"/>
            <a:chExt cx="2987039" cy="748936"/>
          </a:xfrm>
        </p:grpSpPr>
        <p:sp>
          <p:nvSpPr>
            <p:cNvPr id="100" name="Abgerundetes Rechteck"/>
            <p:cNvSpPr/>
            <p:nvPr/>
          </p:nvSpPr>
          <p:spPr>
            <a:xfrm>
              <a:off x="0" y="0"/>
              <a:ext cx="2987040" cy="7489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101" name="Bereichsübergreifende Kompetenzen"/>
            <p:cNvSpPr txBox="1"/>
            <p:nvPr/>
          </p:nvSpPr>
          <p:spPr>
            <a:xfrm>
              <a:off x="82279" y="97171"/>
              <a:ext cx="2822482" cy="5545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0070C0"/>
                  </a:solidFill>
                </a:defRPr>
              </a:lvl1pPr>
            </a:lstStyle>
            <a:p>
              <a:pPr/>
              <a:r>
                <a:t>Bereichsübergreifende Kompetenzen</a:t>
              </a:r>
            </a:p>
          </p:txBody>
        </p:sp>
      </p:grpSp>
      <p:grpSp>
        <p:nvGrpSpPr>
          <p:cNvPr id="105" name="Abgerundetes Rechteck 5"/>
          <p:cNvGrpSpPr/>
          <p:nvPr/>
        </p:nvGrpSpPr>
        <p:grpSpPr>
          <a:xfrm>
            <a:off x="1739538" y="3796720"/>
            <a:ext cx="2987040" cy="305013"/>
            <a:chOff x="0" y="0"/>
            <a:chExt cx="2987039" cy="305012"/>
          </a:xfrm>
        </p:grpSpPr>
        <p:sp>
          <p:nvSpPr>
            <p:cNvPr id="103" name="Abgerundetes Rechteck"/>
            <p:cNvSpPr/>
            <p:nvPr/>
          </p:nvSpPr>
          <p:spPr>
            <a:xfrm>
              <a:off x="0" y="0"/>
              <a:ext cx="2987040" cy="305013"/>
            </a:xfrm>
            <a:prstGeom prst="roundRect">
              <a:avLst>
                <a:gd name="adj" fmla="val 16667"/>
              </a:avLst>
            </a:prstGeom>
            <a:solidFill>
              <a:srgbClr val="DEEBF7"/>
            </a:solidFill>
            <a:ln w="19050" cap="flat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b="1" sz="1600">
                  <a:solidFill>
                    <a:srgbClr val="0070C0"/>
                  </a:solidFill>
                  <a:latin typeface="+mn-lt"/>
                  <a:ea typeface="+mn-ea"/>
                  <a:cs typeface="+mn-cs"/>
                  <a:sym typeface="Helvetica"/>
                </a:defRPr>
              </a:pPr>
            </a:p>
          </p:txBody>
        </p:sp>
        <p:sp>
          <p:nvSpPr>
            <p:cNvPr id="104" name="EDV + IT"/>
            <p:cNvSpPr txBox="1"/>
            <p:nvPr/>
          </p:nvSpPr>
          <p:spPr>
            <a:xfrm>
              <a:off x="60608" y="2209"/>
              <a:ext cx="2865824" cy="300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b="1" sz="1600">
                  <a:solidFill>
                    <a:srgbClr val="0070C0"/>
                  </a:solidFill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/>
              <a:r>
                <a:t>EDV + IT </a:t>
              </a:r>
            </a:p>
          </p:txBody>
        </p:sp>
      </p:grpSp>
      <p:grpSp>
        <p:nvGrpSpPr>
          <p:cNvPr id="108" name="Abgerundetes Rechteck 8"/>
          <p:cNvGrpSpPr/>
          <p:nvPr/>
        </p:nvGrpSpPr>
        <p:grpSpPr>
          <a:xfrm>
            <a:off x="5855427" y="1654637"/>
            <a:ext cx="1918603" cy="2682020"/>
            <a:chOff x="0" y="0"/>
            <a:chExt cx="1918602" cy="2682018"/>
          </a:xfrm>
        </p:grpSpPr>
        <p:sp>
          <p:nvSpPr>
            <p:cNvPr id="106" name="Abgerundetes Rechteck"/>
            <p:cNvSpPr/>
            <p:nvPr/>
          </p:nvSpPr>
          <p:spPr>
            <a:xfrm>
              <a:off x="0" y="0"/>
              <a:ext cx="1918603" cy="2682019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/>
              </a:pPr>
            </a:p>
          </p:txBody>
        </p:sp>
        <p:sp>
          <p:nvSpPr>
            <p:cNvPr id="107" name="Sozialkompetenz"/>
            <p:cNvSpPr txBox="1"/>
            <p:nvPr/>
          </p:nvSpPr>
          <p:spPr>
            <a:xfrm>
              <a:off x="139378" y="1190712"/>
              <a:ext cx="1639846" cy="30059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/>
            <a:p>
              <a:pPr algn="ctr">
                <a:defRPr sz="1600">
                  <a:solidFill>
                    <a:srgbClr val="0070C0"/>
                  </a:solidFill>
                </a:defRPr>
              </a:pPr>
              <a:r>
                <a:t>Sozialkompetenz</a:t>
              </a:r>
              <a:r>
                <a:rPr>
                  <a:solidFill>
                    <a:srgbClr val="000000"/>
                  </a:solidFill>
                </a:rPr>
                <a:t> </a:t>
              </a:r>
            </a:p>
          </p:txBody>
        </p:sp>
      </p:grpSp>
      <p:grpSp>
        <p:nvGrpSpPr>
          <p:cNvPr id="111" name="Abgerundetes Rechteck 14"/>
          <p:cNvGrpSpPr/>
          <p:nvPr/>
        </p:nvGrpSpPr>
        <p:grpSpPr>
          <a:xfrm>
            <a:off x="7898669" y="1654637"/>
            <a:ext cx="2987041" cy="748938"/>
            <a:chOff x="0" y="0"/>
            <a:chExt cx="2987039" cy="748936"/>
          </a:xfrm>
        </p:grpSpPr>
        <p:sp>
          <p:nvSpPr>
            <p:cNvPr id="109" name="Abgerundetes Rechteck"/>
            <p:cNvSpPr/>
            <p:nvPr/>
          </p:nvSpPr>
          <p:spPr>
            <a:xfrm>
              <a:off x="0" y="0"/>
              <a:ext cx="2987040" cy="7489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110" name="Besondere Fähigkeiten &amp; Eignungen"/>
            <p:cNvSpPr txBox="1"/>
            <p:nvPr/>
          </p:nvSpPr>
          <p:spPr>
            <a:xfrm>
              <a:off x="82279" y="97171"/>
              <a:ext cx="2822482" cy="5545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0070C0"/>
                  </a:solidFill>
                </a:defRPr>
              </a:lvl1pPr>
            </a:lstStyle>
            <a:p>
              <a:pPr/>
              <a:r>
                <a:t>Besondere Fähigkeiten &amp; Eignungen</a:t>
              </a:r>
            </a:p>
          </p:txBody>
        </p:sp>
      </p:grpSp>
      <p:grpSp>
        <p:nvGrpSpPr>
          <p:cNvPr id="114" name="Abgerundetes Rechteck 15"/>
          <p:cNvGrpSpPr/>
          <p:nvPr/>
        </p:nvGrpSpPr>
        <p:grpSpPr>
          <a:xfrm>
            <a:off x="7898669" y="2595052"/>
            <a:ext cx="2987041" cy="748938"/>
            <a:chOff x="0" y="0"/>
            <a:chExt cx="2987039" cy="748936"/>
          </a:xfrm>
        </p:grpSpPr>
        <p:sp>
          <p:nvSpPr>
            <p:cNvPr id="112" name="Abgerundetes Rechteck"/>
            <p:cNvSpPr/>
            <p:nvPr/>
          </p:nvSpPr>
          <p:spPr>
            <a:xfrm>
              <a:off x="0" y="0"/>
              <a:ext cx="2987040" cy="7489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113" name="Kognitive Fähigkeiten &amp; Problemlösungskompetenzen"/>
            <p:cNvSpPr txBox="1"/>
            <p:nvPr/>
          </p:nvSpPr>
          <p:spPr>
            <a:xfrm>
              <a:off x="82279" y="97171"/>
              <a:ext cx="2822482" cy="5545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0070C0"/>
                  </a:solidFill>
                </a:defRPr>
              </a:lvl1pPr>
            </a:lstStyle>
            <a:p>
              <a:pPr/>
              <a:r>
                <a:t>Kognitive Fähigkeiten &amp; Problemlösungskompetenzen</a:t>
              </a:r>
            </a:p>
          </p:txBody>
        </p:sp>
      </p:grpSp>
      <p:grpSp>
        <p:nvGrpSpPr>
          <p:cNvPr id="117" name="Abgerundetes Rechteck 16"/>
          <p:cNvGrpSpPr/>
          <p:nvPr/>
        </p:nvGrpSpPr>
        <p:grpSpPr>
          <a:xfrm>
            <a:off x="7898669" y="3587718"/>
            <a:ext cx="2987041" cy="748941"/>
            <a:chOff x="0" y="0"/>
            <a:chExt cx="2987039" cy="748939"/>
          </a:xfrm>
        </p:grpSpPr>
        <p:sp>
          <p:nvSpPr>
            <p:cNvPr id="115" name="Abgerundetes Rechteck"/>
            <p:cNvSpPr/>
            <p:nvPr/>
          </p:nvSpPr>
          <p:spPr>
            <a:xfrm>
              <a:off x="0" y="0"/>
              <a:ext cx="2987040" cy="748940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9050" cap="flat">
              <a:solidFill>
                <a:srgbClr val="0070C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 sz="1600">
                  <a:solidFill>
                    <a:srgbClr val="0070C0"/>
                  </a:solidFill>
                </a:defRPr>
              </a:pPr>
            </a:p>
          </p:txBody>
        </p:sp>
        <p:sp>
          <p:nvSpPr>
            <p:cNvPr id="116" name="Persönliche Einstellungen &amp; Werte"/>
            <p:cNvSpPr txBox="1"/>
            <p:nvPr/>
          </p:nvSpPr>
          <p:spPr>
            <a:xfrm>
              <a:off x="82279" y="97172"/>
              <a:ext cx="2822482" cy="5545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>
                <a:defRPr sz="1600">
                  <a:solidFill>
                    <a:srgbClr val="0070C0"/>
                  </a:solidFill>
                </a:defRPr>
              </a:lvl1pPr>
            </a:lstStyle>
            <a:p>
              <a:pPr/>
              <a:r>
                <a:t>Persönliche Einstellungen &amp; Werte</a:t>
              </a:r>
            </a:p>
          </p:txBody>
        </p:sp>
      </p:grpSp>
      <p:grpSp>
        <p:nvGrpSpPr>
          <p:cNvPr id="120" name="Abgerundetes Rechteck 17"/>
          <p:cNvGrpSpPr/>
          <p:nvPr/>
        </p:nvGrpSpPr>
        <p:grpSpPr>
          <a:xfrm>
            <a:off x="1312815" y="5092291"/>
            <a:ext cx="2997929" cy="748938"/>
            <a:chOff x="0" y="0"/>
            <a:chExt cx="2997928" cy="748936"/>
          </a:xfrm>
        </p:grpSpPr>
        <p:sp>
          <p:nvSpPr>
            <p:cNvPr id="118" name="Abgerundetes Rechteck"/>
            <p:cNvSpPr/>
            <p:nvPr/>
          </p:nvSpPr>
          <p:spPr>
            <a:xfrm>
              <a:off x="0" y="0"/>
              <a:ext cx="2997929" cy="7489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19" name="Zertifikate und Abschlüsse"/>
            <p:cNvSpPr txBox="1"/>
            <p:nvPr/>
          </p:nvSpPr>
          <p:spPr>
            <a:xfrm>
              <a:off x="82279" y="207924"/>
              <a:ext cx="2833370" cy="333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Zertifikate und Abschlüsse</a:t>
              </a:r>
            </a:p>
          </p:txBody>
        </p:sp>
      </p:grpSp>
      <p:grpSp>
        <p:nvGrpSpPr>
          <p:cNvPr id="123" name="Abgerundetes Rechteck 18"/>
          <p:cNvGrpSpPr/>
          <p:nvPr/>
        </p:nvGrpSpPr>
        <p:grpSpPr>
          <a:xfrm>
            <a:off x="4741817" y="5092291"/>
            <a:ext cx="2582093" cy="748938"/>
            <a:chOff x="0" y="0"/>
            <a:chExt cx="2582092" cy="748936"/>
          </a:xfrm>
        </p:grpSpPr>
        <p:sp>
          <p:nvSpPr>
            <p:cNvPr id="121" name="Abgerundetes Rechteck"/>
            <p:cNvSpPr/>
            <p:nvPr/>
          </p:nvSpPr>
          <p:spPr>
            <a:xfrm>
              <a:off x="0" y="0"/>
              <a:ext cx="2582093" cy="7489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22" name="Berufserfahrung"/>
            <p:cNvSpPr txBox="1"/>
            <p:nvPr/>
          </p:nvSpPr>
          <p:spPr>
            <a:xfrm>
              <a:off x="82279" y="207924"/>
              <a:ext cx="2417534" cy="333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Berufserfahrung</a:t>
              </a:r>
            </a:p>
          </p:txBody>
        </p:sp>
      </p:grpSp>
      <p:grpSp>
        <p:nvGrpSpPr>
          <p:cNvPr id="126" name="Abgerundetes Rechteck 19"/>
          <p:cNvGrpSpPr/>
          <p:nvPr/>
        </p:nvGrpSpPr>
        <p:grpSpPr>
          <a:xfrm>
            <a:off x="7898669" y="5092291"/>
            <a:ext cx="2987041" cy="748938"/>
            <a:chOff x="0" y="0"/>
            <a:chExt cx="2987039" cy="748936"/>
          </a:xfrm>
        </p:grpSpPr>
        <p:sp>
          <p:nvSpPr>
            <p:cNvPr id="124" name="Abgerundetes Rechteck"/>
            <p:cNvSpPr/>
            <p:nvPr/>
          </p:nvSpPr>
          <p:spPr>
            <a:xfrm>
              <a:off x="0" y="0"/>
              <a:ext cx="2987040" cy="748937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1270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/>
            </a:p>
          </p:txBody>
        </p:sp>
        <p:sp>
          <p:nvSpPr>
            <p:cNvPr id="125" name="Physische Anforderungen"/>
            <p:cNvSpPr txBox="1"/>
            <p:nvPr/>
          </p:nvSpPr>
          <p:spPr>
            <a:xfrm>
              <a:off x="82279" y="207924"/>
              <a:ext cx="2822482" cy="33308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ctr">
              <a:spAutoFit/>
            </a:bodyPr>
            <a:lstStyle>
              <a:lvl1pPr algn="ctr"/>
            </a:lstStyle>
            <a:p>
              <a:pPr/>
              <a:r>
                <a:t>Physische Anforderungen</a:t>
              </a:r>
            </a:p>
          </p:txBody>
        </p:sp>
      </p:grpSp>
      <p:sp>
        <p:nvSpPr>
          <p:cNvPr id="127" name="Abgerundetes Rechteck 29"/>
          <p:cNvSpPr/>
          <p:nvPr/>
        </p:nvSpPr>
        <p:spPr>
          <a:xfrm>
            <a:off x="937255" y="1106019"/>
            <a:ext cx="10215157" cy="3654328"/>
          </a:xfrm>
          <a:prstGeom prst="roundRect">
            <a:avLst>
              <a:gd name="adj" fmla="val 16667"/>
            </a:avLst>
          </a:prstGeom>
          <a:ln w="28575">
            <a:solidFill>
              <a:srgbClr val="0070C0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28" name="Textfeld 30"/>
          <p:cNvSpPr txBox="1"/>
          <p:nvPr/>
        </p:nvSpPr>
        <p:spPr>
          <a:xfrm>
            <a:off x="4742900" y="4582350"/>
            <a:ext cx="2842262" cy="30059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rgbClr val="0070C0"/>
                </a:solidFill>
              </a:defRPr>
            </a:lvl1pPr>
          </a:lstStyle>
          <a:p>
            <a:pPr/>
            <a:r>
              <a:t>Kompetenzen im engeren Sinne</a:t>
            </a:r>
          </a:p>
        </p:txBody>
      </p:sp>
      <p:sp>
        <p:nvSpPr>
          <p:cNvPr id="129" name="Rechteck 31"/>
          <p:cNvSpPr/>
          <p:nvPr/>
        </p:nvSpPr>
        <p:spPr>
          <a:xfrm>
            <a:off x="531221" y="703933"/>
            <a:ext cx="11129557" cy="5450135"/>
          </a:xfrm>
          <a:prstGeom prst="rect">
            <a:avLst/>
          </a:prstGeom>
          <a:ln w="12700">
            <a:solidFill>
              <a:srgbClr val="42719B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30" name="Textfeld 32"/>
          <p:cNvSpPr txBox="1"/>
          <p:nvPr/>
        </p:nvSpPr>
        <p:spPr>
          <a:xfrm>
            <a:off x="1014545" y="492926"/>
            <a:ext cx="2913021" cy="30059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1600">
                <a:solidFill>
                  <a:srgbClr val="808080"/>
                </a:solidFill>
              </a:defRPr>
            </a:lvl1pPr>
          </a:lstStyle>
          <a:p>
            <a:pPr/>
            <a:r>
              <a:t>Kompetenzen im weiteren Sinne</a:t>
            </a:r>
          </a:p>
        </p:txBody>
      </p:sp>
      <p:sp>
        <p:nvSpPr>
          <p:cNvPr id="131" name="Schaubild C3.2-1: BIBB-Kompetenzschema"/>
          <p:cNvSpPr txBox="1"/>
          <p:nvPr/>
        </p:nvSpPr>
        <p:spPr>
          <a:xfrm>
            <a:off x="546522" y="163656"/>
            <a:ext cx="3781579" cy="302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b="1"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Schaubild C3.2-1: BIBB-Kompetenzschema</a:t>
            </a:r>
          </a:p>
        </p:txBody>
      </p:sp>
      <p:sp>
        <p:nvSpPr>
          <p:cNvPr id="132" name="Quelle: Darstellung des Bundesinstituts für Berufsbildung"/>
          <p:cNvSpPr txBox="1"/>
          <p:nvPr/>
        </p:nvSpPr>
        <p:spPr>
          <a:xfrm>
            <a:off x="557164" y="6392162"/>
            <a:ext cx="4914848" cy="2649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/>
            <a:r>
              <a:t>Quelle: Darstellung des Bundesinstituts für Berufsbildung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">
  <a:themeElements>
    <a:clrScheme name="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